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76" r:id="rId4"/>
    <p:sldId id="275" r:id="rId5"/>
    <p:sldId id="266" r:id="rId6"/>
    <p:sldId id="267" r:id="rId7"/>
    <p:sldId id="268" r:id="rId8"/>
    <p:sldId id="273" r:id="rId9"/>
    <p:sldId id="265" r:id="rId10"/>
    <p:sldId id="269" r:id="rId11"/>
    <p:sldId id="258" r:id="rId12"/>
    <p:sldId id="418" r:id="rId13"/>
    <p:sldId id="419" r:id="rId14"/>
    <p:sldId id="420" r:id="rId15"/>
    <p:sldId id="421" r:id="rId16"/>
    <p:sldId id="260" r:id="rId17"/>
    <p:sldId id="274" r:id="rId18"/>
    <p:sldId id="277" r:id="rId19"/>
    <p:sldId id="278" r:id="rId20"/>
    <p:sldId id="422" r:id="rId21"/>
    <p:sldId id="423" r:id="rId22"/>
    <p:sldId id="424"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11" r:id="rId45"/>
    <p:sldId id="303" r:id="rId46"/>
    <p:sldId id="425" r:id="rId47"/>
    <p:sldId id="426" r:id="rId48"/>
    <p:sldId id="427" r:id="rId49"/>
    <p:sldId id="428" r:id="rId50"/>
    <p:sldId id="308" r:id="rId51"/>
    <p:sldId id="310" r:id="rId52"/>
    <p:sldId id="429" r:id="rId53"/>
    <p:sldId id="430" r:id="rId54"/>
    <p:sldId id="313" r:id="rId55"/>
    <p:sldId id="314" r:id="rId56"/>
    <p:sldId id="315" r:id="rId57"/>
    <p:sldId id="431" r:id="rId58"/>
    <p:sldId id="317" r:id="rId59"/>
    <p:sldId id="318" r:id="rId60"/>
    <p:sldId id="319" r:id="rId61"/>
    <p:sldId id="320" r:id="rId62"/>
    <p:sldId id="321" r:id="rId63"/>
    <p:sldId id="322" r:id="rId64"/>
    <p:sldId id="323" r:id="rId65"/>
    <p:sldId id="324" r:id="rId66"/>
    <p:sldId id="343" r:id="rId67"/>
    <p:sldId id="432" r:id="rId68"/>
    <p:sldId id="326" r:id="rId69"/>
    <p:sldId id="327" r:id="rId70"/>
    <p:sldId id="328" r:id="rId71"/>
    <p:sldId id="329" r:id="rId72"/>
    <p:sldId id="330" r:id="rId73"/>
    <p:sldId id="331" r:id="rId74"/>
    <p:sldId id="332" r:id="rId75"/>
    <p:sldId id="333" r:id="rId76"/>
    <p:sldId id="334" r:id="rId77"/>
    <p:sldId id="335" r:id="rId78"/>
    <p:sldId id="336" r:id="rId79"/>
    <p:sldId id="433" r:id="rId80"/>
    <p:sldId id="338" r:id="rId81"/>
    <p:sldId id="339" r:id="rId82"/>
    <p:sldId id="340" r:id="rId83"/>
    <p:sldId id="341" r:id="rId84"/>
    <p:sldId id="342" r:id="rId85"/>
    <p:sldId id="344" r:id="rId86"/>
    <p:sldId id="345" r:id="rId87"/>
    <p:sldId id="440" r:id="rId88"/>
    <p:sldId id="441" r:id="rId89"/>
    <p:sldId id="442" r:id="rId90"/>
    <p:sldId id="443" r:id="rId91"/>
    <p:sldId id="444"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458" r:id="rId106"/>
    <p:sldId id="459" r:id="rId107"/>
    <p:sldId id="460" r:id="rId108"/>
    <p:sldId id="461" r:id="rId109"/>
    <p:sldId id="462" r:id="rId110"/>
    <p:sldId id="463" r:id="rId111"/>
    <p:sldId id="464" r:id="rId112"/>
    <p:sldId id="346" r:id="rId113"/>
    <p:sldId id="347" r:id="rId114"/>
    <p:sldId id="465" r:id="rId115"/>
    <p:sldId id="466" r:id="rId116"/>
    <p:sldId id="467" r:id="rId117"/>
    <p:sldId id="468" r:id="rId118"/>
    <p:sldId id="469" r:id="rId119"/>
    <p:sldId id="470" r:id="rId120"/>
    <p:sldId id="471" r:id="rId121"/>
    <p:sldId id="472" r:id="rId122"/>
    <p:sldId id="473" r:id="rId123"/>
    <p:sldId id="474" r:id="rId124"/>
    <p:sldId id="475" r:id="rId125"/>
    <p:sldId id="476" r:id="rId126"/>
    <p:sldId id="477" r:id="rId127"/>
    <p:sldId id="478" r:id="rId128"/>
    <p:sldId id="479" r:id="rId129"/>
    <p:sldId id="480" r:id="rId130"/>
    <p:sldId id="481" r:id="rId131"/>
    <p:sldId id="482" r:id="rId132"/>
    <p:sldId id="483" r:id="rId133"/>
    <p:sldId id="484" r:id="rId134"/>
    <p:sldId id="348" r:id="rId135"/>
    <p:sldId id="363" r:id="rId136"/>
    <p:sldId id="434" r:id="rId137"/>
    <p:sldId id="351" r:id="rId138"/>
    <p:sldId id="435" r:id="rId139"/>
    <p:sldId id="436" r:id="rId140"/>
    <p:sldId id="437" r:id="rId141"/>
    <p:sldId id="355" r:id="rId142"/>
    <p:sldId id="356" r:id="rId143"/>
    <p:sldId id="357" r:id="rId144"/>
    <p:sldId id="358" r:id="rId145"/>
    <p:sldId id="359" r:id="rId146"/>
    <p:sldId id="360" r:id="rId147"/>
    <p:sldId id="361" r:id="rId148"/>
    <p:sldId id="362" r:id="rId149"/>
    <p:sldId id="364" r:id="rId150"/>
    <p:sldId id="380" r:id="rId151"/>
    <p:sldId id="365" r:id="rId152"/>
    <p:sldId id="366" r:id="rId153"/>
    <p:sldId id="368" r:id="rId154"/>
    <p:sldId id="369" r:id="rId155"/>
    <p:sldId id="370" r:id="rId156"/>
    <p:sldId id="371" r:id="rId157"/>
    <p:sldId id="438" r:id="rId158"/>
    <p:sldId id="373" r:id="rId159"/>
    <p:sldId id="374" r:id="rId160"/>
    <p:sldId id="375" r:id="rId161"/>
    <p:sldId id="376" r:id="rId162"/>
    <p:sldId id="377" r:id="rId163"/>
    <p:sldId id="378" r:id="rId164"/>
    <p:sldId id="379" r:id="rId165"/>
    <p:sldId id="381" r:id="rId166"/>
    <p:sldId id="382" r:id="rId167"/>
    <p:sldId id="383" r:id="rId168"/>
    <p:sldId id="384" r:id="rId169"/>
    <p:sldId id="386" r:id="rId170"/>
    <p:sldId id="387" r:id="rId171"/>
    <p:sldId id="388" r:id="rId172"/>
    <p:sldId id="389" r:id="rId173"/>
    <p:sldId id="390" r:id="rId174"/>
    <p:sldId id="391" r:id="rId175"/>
    <p:sldId id="392" r:id="rId176"/>
    <p:sldId id="393" r:id="rId177"/>
    <p:sldId id="394" r:id="rId178"/>
    <p:sldId id="395" r:id="rId179"/>
    <p:sldId id="396" r:id="rId180"/>
    <p:sldId id="397" r:id="rId181"/>
    <p:sldId id="439" r:id="rId182"/>
    <p:sldId id="399" r:id="rId183"/>
    <p:sldId id="385" r:id="rId184"/>
    <p:sldId id="414" r:id="rId185"/>
    <p:sldId id="400" r:id="rId186"/>
    <p:sldId id="401" r:id="rId187"/>
    <p:sldId id="402" r:id="rId188"/>
    <p:sldId id="403" r:id="rId189"/>
    <p:sldId id="404" r:id="rId190"/>
    <p:sldId id="405" r:id="rId191"/>
    <p:sldId id="406" r:id="rId192"/>
    <p:sldId id="407" r:id="rId193"/>
    <p:sldId id="408" r:id="rId194"/>
    <p:sldId id="409" r:id="rId195"/>
    <p:sldId id="410" r:id="rId196"/>
    <p:sldId id="411" r:id="rId197"/>
    <p:sldId id="412" r:id="rId198"/>
    <p:sldId id="413" r:id="rId199"/>
    <p:sldId id="415" r:id="rId200"/>
    <p:sldId id="485" r:id="rId201"/>
    <p:sldId id="486" r:id="rId202"/>
    <p:sldId id="487" r:id="rId203"/>
    <p:sldId id="488" r:id="rId204"/>
    <p:sldId id="489" r:id="rId205"/>
    <p:sldId id="490" r:id="rId206"/>
    <p:sldId id="491" r:id="rId207"/>
    <p:sldId id="492" r:id="rId208"/>
    <p:sldId id="493" r:id="rId209"/>
    <p:sldId id="494" r:id="rId210"/>
    <p:sldId id="495" r:id="rId211"/>
    <p:sldId id="496" r:id="rId212"/>
    <p:sldId id="497" r:id="rId213"/>
    <p:sldId id="498" r:id="rId214"/>
    <p:sldId id="499" r:id="rId215"/>
    <p:sldId id="500" r:id="rId216"/>
    <p:sldId id="501" r:id="rId217"/>
    <p:sldId id="502" r:id="rId218"/>
    <p:sldId id="503" r:id="rId219"/>
    <p:sldId id="504" r:id="rId220"/>
    <p:sldId id="505" r:id="rId221"/>
    <p:sldId id="506" r:id="rId222"/>
    <p:sldId id="507" r:id="rId223"/>
    <p:sldId id="508" r:id="rId224"/>
    <p:sldId id="509" r:id="rId225"/>
    <p:sldId id="510" r:id="rId226"/>
    <p:sldId id="511" r:id="rId227"/>
    <p:sldId id="512" r:id="rId228"/>
    <p:sldId id="513" r:id="rId229"/>
    <p:sldId id="416" r:id="rId230"/>
    <p:sldId id="417" r:id="rId231"/>
    <p:sldId id="514" r:id="rId232"/>
    <p:sldId id="515" r:id="rId233"/>
    <p:sldId id="516" r:id="rId234"/>
    <p:sldId id="517" r:id="rId235"/>
    <p:sldId id="518" r:id="rId236"/>
    <p:sldId id="519" r:id="rId237"/>
    <p:sldId id="520" r:id="rId238"/>
    <p:sldId id="521" r:id="rId239"/>
    <p:sldId id="522" r:id="rId240"/>
    <p:sldId id="523" r:id="rId241"/>
    <p:sldId id="524" r:id="rId242"/>
    <p:sldId id="525" r:id="rId243"/>
    <p:sldId id="526" r:id="rId244"/>
    <p:sldId id="527" r:id="rId245"/>
    <p:sldId id="528" r:id="rId246"/>
    <p:sldId id="529" r:id="rId247"/>
    <p:sldId id="530" r:id="rId248"/>
    <p:sldId id="531" r:id="rId249"/>
    <p:sldId id="532" r:id="rId250"/>
    <p:sldId id="533" r:id="rId251"/>
    <p:sldId id="534" r:id="rId252"/>
    <p:sldId id="535" r:id="rId253"/>
    <p:sldId id="536" r:id="rId254"/>
    <p:sldId id="537" r:id="rId255"/>
    <p:sldId id="538" r:id="rId256"/>
    <p:sldId id="539" r:id="rId257"/>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83" d="100"/>
          <a:sy n="83" d="100"/>
        </p:scale>
        <p:origin x="8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11/15/2022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633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386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351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123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11/15/2022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273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7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11/15/2022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7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11/15/2022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434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11/15/2022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788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548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11/15/2022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910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1CF1133-3259-4C45-BABA-5B62D9C6F78D}" type="datetimeFigureOut">
              <a:rPr lang="en-US" smtClean="0"/>
              <a:t>11/15/2022</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264373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reebiblestudyguides.org/bible-teachings/whole-armor-of-god.jpg" TargetMode="Externa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Introducción, </a:t>
            </a:r>
            <a:r>
              <a:rPr lang="en-US" sz="3750" b="1" dirty="0" err="1" smtClean="0"/>
              <a:t>trasfondo</a:t>
            </a:r>
            <a:r>
              <a:rPr lang="en-US" sz="3750" b="1" dirty="0" smtClean="0"/>
              <a:t> </a:t>
            </a:r>
            <a:r>
              <a:rPr lang="en-US" sz="3750" b="1" dirty="0"/>
              <a:t>y </a:t>
            </a:r>
            <a:r>
              <a:rPr lang="en-US" sz="3750" b="1" dirty="0" err="1" smtClean="0"/>
              <a:t>resumen</a:t>
            </a:r>
            <a:r>
              <a:rPr lang="en-US" sz="3750" b="1" dirty="0"/>
              <a:t/>
            </a:r>
            <a:br>
              <a:rPr lang="en-US" sz="3750" b="1" dirty="0"/>
            </a:br>
            <a:r>
              <a:rPr lang="en-US" sz="3750" b="1" dirty="0"/>
              <a:t>de Efesios</a:t>
            </a:r>
          </a:p>
        </p:txBody>
      </p:sp>
      <p:sp>
        <p:nvSpPr>
          <p:cNvPr id="3" name="Subtitle 2"/>
          <p:cNvSpPr>
            <a:spLocks noGrp="1"/>
          </p:cNvSpPr>
          <p:nvPr>
            <p:ph type="subTitle" idx="1"/>
          </p:nvPr>
        </p:nvSpPr>
        <p:spPr/>
        <p:txBody>
          <a:bodyPr/>
          <a:lstStyle/>
          <a:p>
            <a:pPr rtl="0"/>
            <a:r>
              <a:rPr lang="en-US" dirty="0"/>
              <a:t>Efesios: El poder de Dios en su pueblo para su gloria</a:t>
            </a:r>
          </a:p>
        </p:txBody>
      </p:sp>
    </p:spTree>
    <p:extLst>
      <p:ext uri="{BB962C8B-B14F-4D97-AF65-F5344CB8AC3E}">
        <p14:creationId xmlns:p14="http://schemas.microsoft.com/office/powerpoint/2010/main" val="530045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a:t>Enfoque</a:t>
            </a:r>
            <a:r>
              <a:rPr lang="en-US" b="1" dirty="0"/>
              <a:t> </a:t>
            </a:r>
            <a:r>
              <a:rPr lang="en-US" b="1" dirty="0" smtClean="0"/>
              <a:t>de </a:t>
            </a:r>
            <a:r>
              <a:rPr lang="en-US" b="1" dirty="0" err="1" smtClean="0"/>
              <a:t>este</a:t>
            </a:r>
            <a:r>
              <a:rPr lang="en-US" b="1" dirty="0" smtClean="0"/>
              <a:t> </a:t>
            </a:r>
            <a:r>
              <a:rPr lang="en-US" b="1" dirty="0"/>
              <a:t>estudio de Efesios</a:t>
            </a:r>
          </a:p>
        </p:txBody>
      </p:sp>
      <p:sp>
        <p:nvSpPr>
          <p:cNvPr id="3" name="Content Placeholder 2"/>
          <p:cNvSpPr>
            <a:spLocks noGrp="1"/>
          </p:cNvSpPr>
          <p:nvPr>
            <p:ph idx="1"/>
          </p:nvPr>
        </p:nvSpPr>
        <p:spPr/>
        <p:txBody>
          <a:bodyPr>
            <a:normAutofit/>
          </a:bodyPr>
          <a:lstStyle/>
          <a:p>
            <a:pPr algn="l" rtl="0"/>
            <a:r>
              <a:rPr lang="en-US" sz="2800" b="1" dirty="0"/>
              <a:t>Estudio textual con investigaciones temáticas</a:t>
            </a:r>
          </a:p>
          <a:p>
            <a:pPr algn="l" rtl="0"/>
            <a:r>
              <a:rPr lang="en-US" sz="2800" b="1" dirty="0"/>
              <a:t>Énfasis en la lectura/comprensión del texto</a:t>
            </a:r>
          </a:p>
          <a:p>
            <a:pPr lvl="1" algn="l" rtl="0"/>
            <a:r>
              <a:rPr lang="en-US" sz="2500" b="1" dirty="0"/>
              <a:t>Hojas de </a:t>
            </a:r>
            <a:r>
              <a:rPr lang="en-US" sz="2500" b="1" dirty="0" err="1"/>
              <a:t>trabajo</a:t>
            </a:r>
            <a:r>
              <a:rPr lang="en-US" sz="2500" b="1" dirty="0"/>
              <a:t> </a:t>
            </a:r>
            <a:r>
              <a:rPr lang="en-US" sz="2500" b="1" dirty="0" err="1" smtClean="0"/>
              <a:t>sobre</a:t>
            </a:r>
            <a:r>
              <a:rPr lang="en-US" sz="2500" b="1" dirty="0" smtClean="0"/>
              <a:t> el  </a:t>
            </a:r>
            <a:r>
              <a:rPr lang="en-US" sz="2500" b="1" dirty="0" err="1"/>
              <a:t>texto</a:t>
            </a:r>
            <a:r>
              <a:rPr lang="en-US" sz="2500" b="1" dirty="0"/>
              <a:t> </a:t>
            </a:r>
            <a:r>
              <a:rPr lang="en-US" sz="2500" b="1" dirty="0" smtClean="0"/>
              <a:t>para </a:t>
            </a:r>
            <a:r>
              <a:rPr lang="en-US" sz="2500" b="1" dirty="0" err="1"/>
              <a:t>tarea</a:t>
            </a:r>
            <a:r>
              <a:rPr lang="en-US" sz="2500" b="1" dirty="0"/>
              <a:t> </a:t>
            </a:r>
            <a:r>
              <a:rPr lang="en-US" sz="2500" b="1" dirty="0" err="1" smtClean="0"/>
              <a:t>en</a:t>
            </a:r>
            <a:r>
              <a:rPr lang="en-US" sz="2500" b="1" dirty="0" smtClean="0"/>
              <a:t> casa + </a:t>
            </a:r>
            <a:r>
              <a:rPr lang="en-US" sz="2500" b="1" dirty="0"/>
              <a:t>en clase</a:t>
            </a:r>
          </a:p>
          <a:p>
            <a:pPr lvl="1" algn="l" rtl="0"/>
            <a:r>
              <a:rPr lang="en-US" sz="2500" b="1" dirty="0"/>
              <a:t>Preguntas textuales, de </a:t>
            </a:r>
            <a:r>
              <a:rPr lang="en-US" sz="2500" b="1" dirty="0" err="1" smtClean="0"/>
              <a:t>reflexión</a:t>
            </a:r>
            <a:r>
              <a:rPr lang="en-US" sz="2500" b="1" dirty="0" smtClean="0"/>
              <a:t> y </a:t>
            </a:r>
            <a:r>
              <a:rPr lang="en-US" sz="2500" b="1" dirty="0"/>
              <a:t>de aplicación</a:t>
            </a:r>
          </a:p>
          <a:p>
            <a:pPr algn="l" rtl="0"/>
            <a:r>
              <a:rPr lang="en-US" sz="2800" b="1" dirty="0"/>
              <a:t>Discusión en </a:t>
            </a:r>
            <a:r>
              <a:rPr lang="en-US" sz="2800" b="1" dirty="0" err="1"/>
              <a:t>clase</a:t>
            </a:r>
            <a:r>
              <a:rPr lang="en-US" sz="2800" b="1" dirty="0"/>
              <a:t> </a:t>
            </a:r>
            <a:r>
              <a:rPr lang="en-US" sz="2800" b="1" dirty="0" err="1" smtClean="0"/>
              <a:t>basada</a:t>
            </a:r>
            <a:r>
              <a:rPr lang="en-US" sz="2800" b="1" dirty="0" smtClean="0"/>
              <a:t> </a:t>
            </a:r>
            <a:r>
              <a:rPr lang="en-US" sz="2800" b="1" dirty="0"/>
              <a:t>en el texto</a:t>
            </a:r>
          </a:p>
        </p:txBody>
      </p:sp>
    </p:spTree>
    <p:extLst>
      <p:ext uri="{BB962C8B-B14F-4D97-AF65-F5344CB8AC3E}">
        <p14:creationId xmlns:p14="http://schemas.microsoft.com/office/powerpoint/2010/main" val="24899374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55093"/>
          </a:xfrm>
          <a:prstGeom prst="rect">
            <a:avLst/>
          </a:prstGeom>
        </p:spPr>
        <p:txBody>
          <a:bodyPr wrap="square">
            <a:spAutoFit/>
          </a:bodyPr>
          <a:lstStyle/>
          <a:p>
            <a:r>
              <a:rPr lang="es-ES" sz="2200" dirty="0">
                <a:solidFill>
                  <a:schemeClr val="tx1">
                    <a:lumMod val="75000"/>
                  </a:schemeClr>
                </a:solidFill>
              </a:rPr>
              <a:t>13  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a:t>
            </a:r>
            <a:r>
              <a:rPr lang="es-ES" sz="2200" b="1" i="1" dirty="0">
                <a:solidFill>
                  <a:srgbClr val="FFFF00"/>
                </a:solidFill>
              </a:rPr>
              <a:t>para crear en Él mismo de los dos un nuevo hombre, estableciendo así la paz</a:t>
            </a:r>
            <a:r>
              <a:rPr lang="es-ES" sz="2200" dirty="0">
                <a:solidFill>
                  <a:schemeClr val="tx1">
                    <a:lumMod val="75000"/>
                  </a:schemeClr>
                </a:solidFill>
              </a:rPr>
              <a:t>,  16  y para reconciliar con Dios a los dos en un cuerpo por medio de la cruz, habiendo dado muerte en ella a la enemistad.</a:t>
            </a:r>
            <a:endParaRPr lang="en-US" sz="2400" dirty="0">
              <a:solidFill>
                <a:schemeClr val="tx1">
                  <a:lumMod val="75000"/>
                </a:schemeClr>
              </a:solidFill>
            </a:endParaRPr>
          </a:p>
          <a:p>
            <a:endParaRPr lang="en-US" sz="2400" dirty="0"/>
          </a:p>
        </p:txBody>
      </p:sp>
      <p:sp>
        <p:nvSpPr>
          <p:cNvPr id="5" name="TextBox 4"/>
          <p:cNvSpPr txBox="1"/>
          <p:nvPr/>
        </p:nvSpPr>
        <p:spPr>
          <a:xfrm>
            <a:off x="6325493" y="1831416"/>
            <a:ext cx="2366683" cy="1107996"/>
          </a:xfrm>
          <a:prstGeom prst="rect">
            <a:avLst/>
          </a:prstGeom>
          <a:solidFill>
            <a:schemeClr val="bg2"/>
          </a:solidFill>
        </p:spPr>
        <p:txBody>
          <a:bodyPr wrap="square" rtlCol="0">
            <a:spAutoFit/>
          </a:bodyPr>
          <a:lstStyle/>
          <a:p>
            <a:pPr algn="ctr"/>
            <a:r>
              <a:rPr lang="en-US" sz="2200" b="1" u="sng" dirty="0"/>
              <a:t>Las dos </a:t>
            </a:r>
            <a:r>
              <a:rPr lang="en-US" sz="2200" b="1" u="sng" dirty="0" err="1"/>
              <a:t>reconciliaciones</a:t>
            </a:r>
            <a:r>
              <a:rPr lang="en-US" sz="2200" b="1" u="sng" dirty="0"/>
              <a:t/>
            </a:r>
            <a:br>
              <a:rPr lang="en-US" sz="2200" b="1" u="sng" dirty="0"/>
            </a:br>
            <a:r>
              <a:rPr lang="en-US" sz="2200" b="1" dirty="0"/>
              <a:t>(13-16)</a:t>
            </a:r>
          </a:p>
        </p:txBody>
      </p:sp>
      <p:cxnSp>
        <p:nvCxnSpPr>
          <p:cNvPr id="8" name="Straight Connector 7"/>
          <p:cNvCxnSpPr/>
          <p:nvPr/>
        </p:nvCxnSpPr>
        <p:spPr>
          <a:xfrm>
            <a:off x="2436072" y="3246733"/>
            <a:ext cx="2786390" cy="446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1607" y="2385414"/>
            <a:ext cx="333954" cy="400110"/>
          </a:xfrm>
          <a:prstGeom prst="rect">
            <a:avLst/>
          </a:prstGeom>
          <a:noFill/>
        </p:spPr>
        <p:txBody>
          <a:bodyPr wrap="square" rtlCol="0">
            <a:spAutoFit/>
          </a:bodyPr>
          <a:lstStyle/>
          <a:p>
            <a:pPr algn="l" rtl="0"/>
            <a:r>
              <a:rPr lang="en-US" sz="2000" dirty="0" smtClean="0">
                <a:solidFill>
                  <a:srgbClr val="00FF00"/>
                </a:solidFill>
              </a:rPr>
              <a:t>1</a:t>
            </a:r>
            <a:endParaRPr lang="en-US" sz="2000" dirty="0">
              <a:solidFill>
                <a:srgbClr val="00FF00"/>
              </a:solidFill>
            </a:endParaRPr>
          </a:p>
        </p:txBody>
      </p:sp>
    </p:spTree>
    <p:extLst>
      <p:ext uri="{BB962C8B-B14F-4D97-AF65-F5344CB8AC3E}">
        <p14:creationId xmlns:p14="http://schemas.microsoft.com/office/powerpoint/2010/main" val="31990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55093"/>
          </a:xfrm>
          <a:prstGeom prst="rect">
            <a:avLst/>
          </a:prstGeom>
        </p:spPr>
        <p:txBody>
          <a:bodyPr wrap="square">
            <a:spAutoFit/>
          </a:bodyPr>
          <a:lstStyle/>
          <a:p>
            <a:r>
              <a:rPr lang="es-ES" sz="2200" dirty="0">
                <a:solidFill>
                  <a:schemeClr val="tx1">
                    <a:lumMod val="75000"/>
                  </a:schemeClr>
                </a:solidFill>
              </a:rPr>
              <a:t>13  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a:t>
            </a:r>
            <a:r>
              <a:rPr lang="es-ES" sz="2200" b="1" i="1" dirty="0">
                <a:solidFill>
                  <a:srgbClr val="FFFF00"/>
                </a:solidFill>
              </a:rPr>
              <a:t>para crear en Él mismo de los dos un nuevo hombre, estableciendo así la paz</a:t>
            </a:r>
            <a:r>
              <a:rPr lang="es-ES" sz="2200" dirty="0">
                <a:solidFill>
                  <a:schemeClr val="tx1">
                    <a:lumMod val="75000"/>
                  </a:schemeClr>
                </a:solidFill>
              </a:rPr>
              <a:t>,  16  y </a:t>
            </a:r>
            <a:r>
              <a:rPr lang="es-ES" sz="2200" b="1" i="1" dirty="0">
                <a:solidFill>
                  <a:srgbClr val="FFFF00"/>
                </a:solidFill>
              </a:rPr>
              <a:t>para reconciliar con Dios a los dos en un cuerpo por medio de la cruz, habiendo dado muerte en ella a la enemistad.</a:t>
            </a:r>
            <a:endParaRPr lang="en-US" sz="2400" b="1" i="1" dirty="0">
              <a:solidFill>
                <a:srgbClr val="FFFF00"/>
              </a:solidFill>
            </a:endParaRPr>
          </a:p>
          <a:p>
            <a:endParaRPr lang="en-US" sz="2400" dirty="0"/>
          </a:p>
        </p:txBody>
      </p:sp>
      <p:sp>
        <p:nvSpPr>
          <p:cNvPr id="5" name="TextBox 4"/>
          <p:cNvSpPr txBox="1"/>
          <p:nvPr/>
        </p:nvSpPr>
        <p:spPr>
          <a:xfrm>
            <a:off x="6325493" y="1831416"/>
            <a:ext cx="2366683" cy="1107996"/>
          </a:xfrm>
          <a:prstGeom prst="rect">
            <a:avLst/>
          </a:prstGeom>
          <a:solidFill>
            <a:schemeClr val="bg2"/>
          </a:solidFill>
        </p:spPr>
        <p:txBody>
          <a:bodyPr wrap="square" rtlCol="0">
            <a:spAutoFit/>
          </a:bodyPr>
          <a:lstStyle/>
          <a:p>
            <a:pPr algn="ctr"/>
            <a:r>
              <a:rPr lang="en-US" sz="2200" b="1" u="sng" dirty="0"/>
              <a:t>Las dos </a:t>
            </a:r>
            <a:r>
              <a:rPr lang="en-US" sz="2200" b="1" u="sng" dirty="0" err="1"/>
              <a:t>reconciliaciones</a:t>
            </a:r>
            <a:r>
              <a:rPr lang="en-US" sz="2200" b="1" u="sng" dirty="0"/>
              <a:t/>
            </a:r>
            <a:br>
              <a:rPr lang="en-US" sz="2200" b="1" u="sng" dirty="0"/>
            </a:br>
            <a:r>
              <a:rPr lang="en-US" sz="2200" b="1" dirty="0"/>
              <a:t>(13-16)</a:t>
            </a:r>
          </a:p>
        </p:txBody>
      </p:sp>
      <p:cxnSp>
        <p:nvCxnSpPr>
          <p:cNvPr id="8" name="Straight Connector 7"/>
          <p:cNvCxnSpPr/>
          <p:nvPr/>
        </p:nvCxnSpPr>
        <p:spPr>
          <a:xfrm>
            <a:off x="2436072" y="3246733"/>
            <a:ext cx="2786390" cy="446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1607" y="2385414"/>
            <a:ext cx="333954" cy="400110"/>
          </a:xfrm>
          <a:prstGeom prst="rect">
            <a:avLst/>
          </a:prstGeom>
          <a:noFill/>
        </p:spPr>
        <p:txBody>
          <a:bodyPr wrap="square" rtlCol="0">
            <a:spAutoFit/>
          </a:bodyPr>
          <a:lstStyle/>
          <a:p>
            <a:pPr algn="l" rtl="0"/>
            <a:r>
              <a:rPr lang="en-US" sz="2000" dirty="0" smtClean="0">
                <a:solidFill>
                  <a:srgbClr val="00FF00"/>
                </a:solidFill>
              </a:rPr>
              <a:t>1</a:t>
            </a:r>
            <a:endParaRPr lang="en-US" sz="2000" dirty="0">
              <a:solidFill>
                <a:srgbClr val="00FF00"/>
              </a:solidFill>
            </a:endParaRPr>
          </a:p>
        </p:txBody>
      </p:sp>
      <p:cxnSp>
        <p:nvCxnSpPr>
          <p:cNvPr id="6" name="Straight Connector 5"/>
          <p:cNvCxnSpPr/>
          <p:nvPr/>
        </p:nvCxnSpPr>
        <p:spPr>
          <a:xfrm flipV="1">
            <a:off x="280653" y="4250267"/>
            <a:ext cx="3419280" cy="2576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99933" y="3920067"/>
            <a:ext cx="1651000" cy="36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653" y="3046678"/>
            <a:ext cx="333954" cy="400110"/>
          </a:xfrm>
          <a:prstGeom prst="rect">
            <a:avLst/>
          </a:prstGeom>
          <a:noFill/>
        </p:spPr>
        <p:txBody>
          <a:bodyPr wrap="square" rtlCol="0">
            <a:spAutoFit/>
          </a:bodyPr>
          <a:lstStyle/>
          <a:p>
            <a:pPr algn="l" rtl="0"/>
            <a:r>
              <a:rPr lang="en-US" sz="2000" dirty="0">
                <a:solidFill>
                  <a:srgbClr val="00FF00"/>
                </a:solidFill>
              </a:rPr>
              <a:t>2</a:t>
            </a:r>
          </a:p>
        </p:txBody>
      </p:sp>
    </p:spTree>
    <p:extLst>
      <p:ext uri="{BB962C8B-B14F-4D97-AF65-F5344CB8AC3E}">
        <p14:creationId xmlns:p14="http://schemas.microsoft.com/office/powerpoint/2010/main" val="4416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55093"/>
          </a:xfrm>
          <a:prstGeom prst="rect">
            <a:avLst/>
          </a:prstGeom>
        </p:spPr>
        <p:txBody>
          <a:bodyPr wrap="square">
            <a:spAutoFit/>
          </a:bodyPr>
          <a:lstStyle/>
          <a:p>
            <a:r>
              <a:rPr lang="es-ES" sz="2200" dirty="0">
                <a:solidFill>
                  <a:schemeClr val="tx1">
                    <a:lumMod val="75000"/>
                  </a:schemeClr>
                </a:solidFill>
              </a:rPr>
              <a:t>13  Pero ahora en </a:t>
            </a:r>
            <a:r>
              <a:rPr lang="es-ES" sz="2200" dirty="0">
                <a:solidFill>
                  <a:srgbClr val="FFFF00"/>
                </a:solidFill>
              </a:rPr>
              <a:t>Cristo Jesús</a:t>
            </a:r>
            <a:r>
              <a:rPr lang="es-ES" sz="2200" dirty="0">
                <a:solidFill>
                  <a:schemeClr val="tx1">
                    <a:lumMod val="75000"/>
                  </a:schemeClr>
                </a:solidFill>
              </a:rPr>
              <a:t>, ustedes, que en otro tiempo estaban lejos, han sido acercados por </a:t>
            </a:r>
            <a:r>
              <a:rPr lang="es-ES" sz="2200" dirty="0">
                <a:solidFill>
                  <a:srgbClr val="FFFF00"/>
                </a:solidFill>
              </a:rPr>
              <a:t>la sangre de Cristo</a:t>
            </a:r>
            <a:r>
              <a:rPr lang="es-ES" sz="2200" dirty="0">
                <a:solidFill>
                  <a:schemeClr val="tx1">
                    <a:lumMod val="75000"/>
                  </a:schemeClr>
                </a:solidFill>
              </a:rPr>
              <a:t>.  14  Porque </a:t>
            </a:r>
            <a:r>
              <a:rPr lang="es-ES" sz="2200" dirty="0">
                <a:solidFill>
                  <a:srgbClr val="FFFF00"/>
                </a:solidFill>
              </a:rPr>
              <a:t>Él mismo </a:t>
            </a:r>
            <a:r>
              <a:rPr lang="es-ES" sz="2200" dirty="0">
                <a:solidFill>
                  <a:schemeClr val="tx1">
                    <a:lumMod val="75000"/>
                  </a:schemeClr>
                </a:solidFill>
              </a:rPr>
              <a:t>es nuestra paz, y de ambos pueblos hizo uno, derribando la pared intermedia de separación,  15  poniendo fin a la enemistad </a:t>
            </a:r>
            <a:r>
              <a:rPr lang="es-ES" sz="2200" dirty="0">
                <a:solidFill>
                  <a:srgbClr val="FFFF00"/>
                </a:solidFill>
              </a:rPr>
              <a:t>en Su carne</a:t>
            </a:r>
            <a:r>
              <a:rPr lang="es-ES" sz="2200" dirty="0">
                <a:solidFill>
                  <a:schemeClr val="tx1">
                    <a:lumMod val="75000"/>
                  </a:schemeClr>
                </a:solidFill>
              </a:rPr>
              <a:t>, la ley de los mandamientos expresados en ordenanzas, para crear en </a:t>
            </a:r>
            <a:r>
              <a:rPr lang="es-ES" sz="2200" dirty="0">
                <a:solidFill>
                  <a:srgbClr val="FFFF00"/>
                </a:solidFill>
              </a:rPr>
              <a:t>Él mismo </a:t>
            </a:r>
            <a:r>
              <a:rPr lang="es-ES" sz="2200" dirty="0">
                <a:solidFill>
                  <a:schemeClr val="tx1">
                    <a:lumMod val="75000"/>
                  </a:schemeClr>
                </a:solidFill>
              </a:rPr>
              <a:t>de los dos un nuevo hombre, estableciendo así la paz,  16  y para reconciliar con Dios a los dos en un cuerpo por medio de </a:t>
            </a:r>
            <a:r>
              <a:rPr lang="es-ES" sz="2200" dirty="0">
                <a:solidFill>
                  <a:srgbClr val="FFFF00"/>
                </a:solidFill>
              </a:rPr>
              <a:t>la cruz</a:t>
            </a:r>
            <a:r>
              <a:rPr lang="es-ES" sz="2200" dirty="0">
                <a:solidFill>
                  <a:schemeClr val="tx1">
                    <a:lumMod val="75000"/>
                  </a:schemeClr>
                </a:solidFill>
              </a:rPr>
              <a:t>, habiendo dado muerte en ella a la enemistad.</a:t>
            </a:r>
            <a:endParaRPr lang="en-US" sz="2400" dirty="0">
              <a:solidFill>
                <a:schemeClr val="tx1">
                  <a:lumMod val="75000"/>
                </a:schemeClr>
              </a:solidFill>
            </a:endParaRPr>
          </a:p>
          <a:p>
            <a:endParaRPr lang="en-US" sz="2400" dirty="0"/>
          </a:p>
        </p:txBody>
      </p:sp>
      <p:sp>
        <p:nvSpPr>
          <p:cNvPr id="5" name="TextBox 4"/>
          <p:cNvSpPr txBox="1"/>
          <p:nvPr/>
        </p:nvSpPr>
        <p:spPr>
          <a:xfrm>
            <a:off x="6325493" y="1831416"/>
            <a:ext cx="2366683" cy="1107996"/>
          </a:xfrm>
          <a:prstGeom prst="rect">
            <a:avLst/>
          </a:prstGeom>
          <a:solidFill>
            <a:schemeClr val="bg2"/>
          </a:solidFill>
        </p:spPr>
        <p:txBody>
          <a:bodyPr wrap="square" rtlCol="0">
            <a:spAutoFit/>
          </a:bodyPr>
          <a:lstStyle/>
          <a:p>
            <a:pPr algn="ctr"/>
            <a:r>
              <a:rPr lang="en-US" sz="2200" b="1" u="sng" dirty="0"/>
              <a:t>Las dos </a:t>
            </a:r>
            <a:r>
              <a:rPr lang="en-US" sz="2200" b="1" u="sng" dirty="0" err="1"/>
              <a:t>reconciliaciones</a:t>
            </a:r>
            <a:r>
              <a:rPr lang="en-US" sz="2200" b="1" u="sng" dirty="0"/>
              <a:t/>
            </a:r>
            <a:br>
              <a:rPr lang="en-US" sz="2200" b="1" u="sng" dirty="0"/>
            </a:br>
            <a:r>
              <a:rPr lang="en-US" sz="2200" b="1" dirty="0"/>
              <a:t>(13-16)</a:t>
            </a:r>
          </a:p>
        </p:txBody>
      </p:sp>
    </p:spTree>
    <p:extLst>
      <p:ext uri="{BB962C8B-B14F-4D97-AF65-F5344CB8AC3E}">
        <p14:creationId xmlns:p14="http://schemas.microsoft.com/office/powerpoint/2010/main" val="8093199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109091"/>
          </a:xfrm>
          <a:prstGeom prst="rect">
            <a:avLst/>
          </a:prstGeom>
        </p:spPr>
        <p:txBody>
          <a:bodyPr wrap="square">
            <a:spAutoFit/>
          </a:bodyPr>
          <a:lstStyle/>
          <a:p>
            <a:r>
              <a:rPr lang="es-ES" sz="2200" dirty="0" smtClean="0"/>
              <a:t>17  </a:t>
            </a:r>
            <a:r>
              <a:rPr lang="es-ES" sz="2200" dirty="0"/>
              <a:t>Y VINO Y ANUNCIÓ PAZ A USTEDES QUE ESTABAN LEJOS, Y PAZ A LOS QUE ESTABAN CERCA.  18  Porque por medio de Cristo los unos y los otros tenemos nuestra entrada al Padre en un mismo Espíritu.  19  Así pues, ustedes ya no son extraños ni extranjeros, sino que son conciudadanos de los santos y son de la familia de Dios.  20  Están edificados sobre el fundamento de los apóstoles y profetas, siendo Cristo Jesús mismo la piedra angular,  21  en quien todo el edificio, bien ajustado, va creciendo para ser un templo santo en el Señor.  22  En Cristo también ustedes son juntamente edificados para morada de Dios en el Espíritu.</a:t>
            </a:r>
            <a:endParaRPr lang="en-US" sz="1800" dirty="0" smtClean="0"/>
          </a:p>
          <a:p>
            <a:pPr algn="l" rtl="0"/>
            <a:endParaRPr lang="en-US" sz="1800" dirty="0"/>
          </a:p>
        </p:txBody>
      </p:sp>
      <p:sp>
        <p:nvSpPr>
          <p:cNvPr id="2" name="TextBox 1"/>
          <p:cNvSpPr txBox="1"/>
          <p:nvPr/>
        </p:nvSpPr>
        <p:spPr>
          <a:xfrm>
            <a:off x="6325496" y="1706256"/>
            <a:ext cx="2366683" cy="1107996"/>
          </a:xfrm>
          <a:prstGeom prst="rect">
            <a:avLst/>
          </a:prstGeom>
          <a:solidFill>
            <a:schemeClr val="bg2"/>
          </a:solidFill>
        </p:spPr>
        <p:txBody>
          <a:bodyPr wrap="square" rtlCol="0">
            <a:spAutoFit/>
          </a:bodyPr>
          <a:lstStyle/>
          <a:p>
            <a:pPr algn="ctr" rtl="0"/>
            <a:r>
              <a:rPr lang="en-US" sz="2200" b="1" u="sng" dirty="0"/>
              <a:t>La casa </a:t>
            </a:r>
            <a:r>
              <a:rPr lang="en-US" sz="2200" b="1" u="sng" dirty="0" err="1"/>
              <a:t>pacífica</a:t>
            </a:r>
            <a:r>
              <a:rPr lang="en-US" sz="2200" b="1" u="sng" dirty="0"/>
              <a:t> </a:t>
            </a:r>
            <a:r>
              <a:rPr lang="en-US" sz="2200" b="1" u="sng" dirty="0" smtClean="0"/>
              <a:t/>
            </a:r>
            <a:br>
              <a:rPr lang="en-US" sz="2200" b="1" u="sng" dirty="0" smtClean="0"/>
            </a:br>
            <a:r>
              <a:rPr lang="en-US" sz="2200" b="1" u="sng" dirty="0" smtClean="0"/>
              <a:t>de </a:t>
            </a:r>
            <a:r>
              <a:rPr lang="en-US" sz="2200" b="1" u="sng" dirty="0"/>
              <a:t>Dios </a:t>
            </a:r>
            <a:r>
              <a:rPr lang="en-US" sz="2200" b="1" u="sng" dirty="0" smtClean="0"/>
              <a:t/>
            </a:r>
            <a:br>
              <a:rPr lang="en-US" sz="2200" b="1" u="sng" dirty="0" smtClean="0"/>
            </a:br>
            <a:r>
              <a:rPr lang="en-US" sz="2200" b="1" u="sng" dirty="0" smtClean="0"/>
              <a:t>(</a:t>
            </a:r>
            <a:r>
              <a:rPr lang="en-US" sz="2200" b="1" u="sng" dirty="0"/>
              <a:t>17-22)</a:t>
            </a:r>
            <a:endParaRPr lang="en-US" sz="2200" b="1" dirty="0"/>
          </a:p>
        </p:txBody>
      </p:sp>
      <p:sp>
        <p:nvSpPr>
          <p:cNvPr id="5" name="Flowchart: Process 4"/>
          <p:cNvSpPr/>
          <p:nvPr/>
        </p:nvSpPr>
        <p:spPr>
          <a:xfrm>
            <a:off x="2794674" y="251156"/>
            <a:ext cx="779228"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Flowchart: Process 5"/>
          <p:cNvSpPr/>
          <p:nvPr/>
        </p:nvSpPr>
        <p:spPr>
          <a:xfrm>
            <a:off x="2190818" y="607434"/>
            <a:ext cx="779228"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p:cNvSpPr txBox="1"/>
          <p:nvPr/>
        </p:nvSpPr>
        <p:spPr>
          <a:xfrm>
            <a:off x="6325495" y="548639"/>
            <a:ext cx="2230107" cy="584775"/>
          </a:xfrm>
          <a:prstGeom prst="rect">
            <a:avLst/>
          </a:prstGeom>
          <a:noFill/>
        </p:spPr>
        <p:txBody>
          <a:bodyPr wrap="square" rtlCol="0">
            <a:spAutoFit/>
          </a:bodyPr>
          <a:lstStyle/>
          <a:p>
            <a:pPr algn="l" rtl="0"/>
            <a:r>
              <a:rPr lang="en-US" sz="1600" dirty="0" smtClean="0">
                <a:solidFill>
                  <a:srgbClr val="FFFF00"/>
                </a:solidFill>
              </a:rPr>
              <a:t>¿Qué es la paz que </a:t>
            </a:r>
            <a:r>
              <a:rPr lang="en-US" sz="1600" dirty="0" err="1" smtClean="0">
                <a:solidFill>
                  <a:srgbClr val="FFFF00"/>
                </a:solidFill>
              </a:rPr>
              <a:t>anunció</a:t>
            </a:r>
            <a:r>
              <a:rPr lang="en-US" sz="1600" dirty="0" smtClean="0">
                <a:solidFill>
                  <a:srgbClr val="FFFF00"/>
                </a:solidFill>
              </a:rPr>
              <a:t> Jesús?</a:t>
            </a:r>
            <a:endParaRPr lang="en-US" sz="1600" dirty="0">
              <a:solidFill>
                <a:srgbClr val="FFFF00"/>
              </a:solidFill>
            </a:endParaRPr>
          </a:p>
        </p:txBody>
      </p:sp>
      <p:cxnSp>
        <p:nvCxnSpPr>
          <p:cNvPr id="7" name="Straight Arrow Connector 6"/>
          <p:cNvCxnSpPr/>
          <p:nvPr/>
        </p:nvCxnSpPr>
        <p:spPr>
          <a:xfrm flipH="1" flipV="1">
            <a:off x="3734602" y="537403"/>
            <a:ext cx="2590895" cy="21929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1"/>
          </p:cNvCxnSpPr>
          <p:nvPr/>
        </p:nvCxnSpPr>
        <p:spPr>
          <a:xfrm flipH="1">
            <a:off x="3068258" y="841027"/>
            <a:ext cx="3257237" cy="3779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5494" y="3157992"/>
            <a:ext cx="2366685" cy="1323439"/>
          </a:xfrm>
          <a:prstGeom prst="rect">
            <a:avLst/>
          </a:prstGeom>
          <a:noFill/>
        </p:spPr>
        <p:txBody>
          <a:bodyPr wrap="square" rtlCol="0">
            <a:spAutoFit/>
          </a:bodyPr>
          <a:lstStyle/>
          <a:p>
            <a:pPr algn="l" rtl="0"/>
            <a:r>
              <a:rPr lang="en-US" sz="1600" dirty="0" smtClean="0">
                <a:solidFill>
                  <a:srgbClr val="FFFF00"/>
                </a:solidFill>
              </a:rPr>
              <a:t>La unidad/el cuerpo requiere que </a:t>
            </a:r>
            <a:r>
              <a:rPr lang="en-US" sz="1600" dirty="0" err="1" smtClean="0">
                <a:solidFill>
                  <a:srgbClr val="FFFF00"/>
                </a:solidFill>
              </a:rPr>
              <a:t>tengamos</a:t>
            </a:r>
            <a:r>
              <a:rPr lang="en-US" sz="1600" dirty="0" smtClean="0">
                <a:solidFill>
                  <a:srgbClr val="FFFF00"/>
                </a:solidFill>
              </a:rPr>
              <a:t> la </a:t>
            </a:r>
            <a:r>
              <a:rPr lang="en-US" sz="1600" dirty="0" err="1" smtClean="0">
                <a:solidFill>
                  <a:srgbClr val="FFFF00"/>
                </a:solidFill>
              </a:rPr>
              <a:t>misma</a:t>
            </a:r>
            <a:r>
              <a:rPr lang="en-US" sz="1600" dirty="0" smtClean="0">
                <a:solidFill>
                  <a:srgbClr val="FFFF00"/>
                </a:solidFill>
              </a:rPr>
              <a:t> entrada al Padre, a </a:t>
            </a:r>
            <a:r>
              <a:rPr lang="en-US" sz="1600" dirty="0" err="1" smtClean="0">
                <a:solidFill>
                  <a:srgbClr val="FFFF00"/>
                </a:solidFill>
              </a:rPr>
              <a:t>través</a:t>
            </a:r>
            <a:r>
              <a:rPr lang="en-US" sz="1600" dirty="0" smtClean="0">
                <a:solidFill>
                  <a:srgbClr val="FFFF00"/>
                </a:solidFill>
              </a:rPr>
              <a:t> del </a:t>
            </a:r>
            <a:r>
              <a:rPr lang="en-US" sz="1600" dirty="0" err="1" smtClean="0">
                <a:solidFill>
                  <a:srgbClr val="FFFF00"/>
                </a:solidFill>
              </a:rPr>
              <a:t>mismo</a:t>
            </a:r>
            <a:r>
              <a:rPr lang="en-US" sz="1600" dirty="0" smtClean="0">
                <a:solidFill>
                  <a:srgbClr val="FFFF00"/>
                </a:solidFill>
              </a:rPr>
              <a:t> </a:t>
            </a:r>
            <a:r>
              <a:rPr lang="en-US" sz="1600" dirty="0" err="1" smtClean="0">
                <a:solidFill>
                  <a:srgbClr val="FFFF00"/>
                </a:solidFill>
              </a:rPr>
              <a:t>medio</a:t>
            </a:r>
            <a:r>
              <a:rPr lang="en-US" sz="1600" dirty="0" smtClean="0">
                <a:solidFill>
                  <a:srgbClr val="FFFF00"/>
                </a:solidFill>
              </a:rPr>
              <a:t> (por un Espíritu).</a:t>
            </a:r>
            <a:endParaRPr lang="en-US" sz="1600" dirty="0">
              <a:solidFill>
                <a:srgbClr val="FFFF00"/>
              </a:solidFill>
            </a:endParaRPr>
          </a:p>
        </p:txBody>
      </p:sp>
      <p:cxnSp>
        <p:nvCxnSpPr>
          <p:cNvPr id="16" name="Straight Connector 15"/>
          <p:cNvCxnSpPr/>
          <p:nvPr/>
        </p:nvCxnSpPr>
        <p:spPr>
          <a:xfrm flipV="1">
            <a:off x="321052" y="1561107"/>
            <a:ext cx="5341950" cy="17436"/>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052" y="1878741"/>
            <a:ext cx="206601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1"/>
          </p:cNvCxnSpPr>
          <p:nvPr/>
        </p:nvCxnSpPr>
        <p:spPr>
          <a:xfrm flipH="1" flipV="1">
            <a:off x="4138863" y="1561107"/>
            <a:ext cx="2186631" cy="2258605"/>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96876" y="1227078"/>
            <a:ext cx="1103739" cy="211"/>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p:bldP spid="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109091"/>
          </a:xfrm>
          <a:prstGeom prst="rect">
            <a:avLst/>
          </a:prstGeom>
        </p:spPr>
        <p:txBody>
          <a:bodyPr wrap="square">
            <a:spAutoFit/>
          </a:bodyPr>
          <a:lstStyle/>
          <a:p>
            <a:r>
              <a:rPr lang="es-ES" sz="2200" dirty="0"/>
              <a:t>17  Y VINO Y ANUNCIÓ PAZ A USTEDES QUE ESTABAN LEJOS, Y PAZ A LOS QUE ESTABAN CERCA.  18  Porque por medio de Cristo los unos y los otros tenemos nuestra entrada al Padre en un mismo Espíritu.  19  Así pues, ustedes ya no son extraños ni extranjeros, sino que son conciudadanos de los santos y son de la familia de Dios.  20  Están edificados sobre el fundamento de los apóstoles y profetas, siendo Cristo Jesús mismo la piedra angular,  21  en quien todo el edificio, bien ajustado, va creciendo para ser un templo santo en el Señor.  22  En Cristo también ustedes son juntamente edificados para morada de Dios en el Espíritu.</a:t>
            </a:r>
            <a:endParaRPr lang="en-US" sz="1800" dirty="0"/>
          </a:p>
          <a:p>
            <a:endParaRPr lang="en-US" sz="1800" dirty="0"/>
          </a:p>
        </p:txBody>
      </p:sp>
      <p:sp>
        <p:nvSpPr>
          <p:cNvPr id="2" name="TextBox 1"/>
          <p:cNvSpPr txBox="1"/>
          <p:nvPr/>
        </p:nvSpPr>
        <p:spPr>
          <a:xfrm>
            <a:off x="6325496" y="1706256"/>
            <a:ext cx="2366683" cy="1107996"/>
          </a:xfrm>
          <a:prstGeom prst="rect">
            <a:avLst/>
          </a:prstGeom>
          <a:solidFill>
            <a:schemeClr val="bg2"/>
          </a:solidFill>
        </p:spPr>
        <p:txBody>
          <a:bodyPr wrap="square" rtlCol="0">
            <a:spAutoFit/>
          </a:bodyPr>
          <a:lstStyle/>
          <a:p>
            <a:pPr algn="ctr"/>
            <a:r>
              <a:rPr lang="en-US" sz="2200" b="1" u="sng" dirty="0"/>
              <a:t>La casa </a:t>
            </a:r>
            <a:r>
              <a:rPr lang="en-US" sz="2200" b="1" u="sng" dirty="0" err="1"/>
              <a:t>pacífica</a:t>
            </a:r>
            <a:r>
              <a:rPr lang="en-US" sz="2200" b="1" u="sng" dirty="0"/>
              <a:t> </a:t>
            </a:r>
            <a:br>
              <a:rPr lang="en-US" sz="2200" b="1" u="sng" dirty="0"/>
            </a:br>
            <a:r>
              <a:rPr lang="en-US" sz="2200" b="1" u="sng" dirty="0"/>
              <a:t>de Dios </a:t>
            </a:r>
            <a:br>
              <a:rPr lang="en-US" sz="2200" b="1" u="sng" dirty="0"/>
            </a:br>
            <a:r>
              <a:rPr lang="en-US" sz="2200" b="1" u="sng" dirty="0"/>
              <a:t>(17-22)</a:t>
            </a:r>
            <a:endParaRPr lang="en-US" sz="2200" b="1" dirty="0"/>
          </a:p>
        </p:txBody>
      </p:sp>
      <p:cxnSp>
        <p:nvCxnSpPr>
          <p:cNvPr id="7" name="Straight Connector 6"/>
          <p:cNvCxnSpPr/>
          <p:nvPr/>
        </p:nvCxnSpPr>
        <p:spPr>
          <a:xfrm>
            <a:off x="2879244" y="1872463"/>
            <a:ext cx="287373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0886" y="2194560"/>
            <a:ext cx="4527604" cy="1018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5495" y="548639"/>
            <a:ext cx="2230107" cy="584775"/>
          </a:xfrm>
          <a:prstGeom prst="rect">
            <a:avLst/>
          </a:prstGeom>
          <a:noFill/>
        </p:spPr>
        <p:txBody>
          <a:bodyPr wrap="square" rtlCol="0">
            <a:spAutoFit/>
          </a:bodyPr>
          <a:lstStyle/>
          <a:p>
            <a:pPr algn="l" rtl="0"/>
            <a:r>
              <a:rPr lang="en-US" sz="1600" dirty="0" smtClean="0">
                <a:solidFill>
                  <a:srgbClr val="FFFF00"/>
                </a:solidFill>
              </a:rPr>
              <a:t>¿Qué beneficios tienen estos gentiles ahora?</a:t>
            </a:r>
            <a:endParaRPr lang="en-US" sz="1600" dirty="0">
              <a:solidFill>
                <a:srgbClr val="FFFF00"/>
              </a:solidFill>
            </a:endParaRPr>
          </a:p>
        </p:txBody>
      </p:sp>
      <p:cxnSp>
        <p:nvCxnSpPr>
          <p:cNvPr id="12" name="Straight Arrow Connector 11"/>
          <p:cNvCxnSpPr/>
          <p:nvPr/>
        </p:nvCxnSpPr>
        <p:spPr>
          <a:xfrm flipH="1">
            <a:off x="4818490" y="841027"/>
            <a:ext cx="1507005" cy="80489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0886" y="2550695"/>
            <a:ext cx="1634167" cy="355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175180"/>
            <a:ext cx="8253454" cy="1104636"/>
          </a:xfrm>
        </p:spPr>
        <p:txBody>
          <a:bodyPr>
            <a:normAutofit fontScale="90000"/>
          </a:bodyPr>
          <a:lstStyle/>
          <a:p>
            <a:pPr algn="ctr"/>
            <a:r>
              <a:rPr lang="en-US" sz="2800" b="1" i="1" dirty="0" smtClean="0">
                <a:solidFill>
                  <a:schemeClr val="accent2"/>
                </a:solidFill>
                <a:latin typeface="+mn-lt"/>
              </a:rPr>
              <a:t>…</a:t>
            </a:r>
            <a:r>
              <a:rPr lang="es-ES" sz="2800" b="1" i="1" dirty="0" smtClean="0">
                <a:solidFill>
                  <a:schemeClr val="accent2"/>
                </a:solidFill>
                <a:latin typeface="+mn-lt"/>
              </a:rPr>
              <a:t>ustedes </a:t>
            </a:r>
            <a:r>
              <a:rPr lang="es-ES" sz="2800" b="1" i="1" dirty="0">
                <a:solidFill>
                  <a:schemeClr val="accent2"/>
                </a:solidFill>
                <a:latin typeface="+mn-lt"/>
              </a:rPr>
              <a:t>ya no son extraños ni extranjeros, sino que son conciudadanos de los santos y son de la familia de Dios</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3665895"/>
          </a:xfrm>
        </p:spPr>
        <p:txBody>
          <a:bodyPr>
            <a:noAutofit/>
          </a:bodyPr>
          <a:lstStyle/>
          <a:p>
            <a:pPr algn="l" rtl="0">
              <a:lnSpc>
                <a:spcPct val="100000"/>
              </a:lnSpc>
              <a:spcBef>
                <a:spcPts val="0"/>
              </a:spcBef>
            </a:pPr>
            <a:r>
              <a:rPr lang="en-US" sz="2000" b="1" i="1" dirty="0" err="1" smtClean="0"/>
              <a:t>Contados</a:t>
            </a:r>
            <a:r>
              <a:rPr lang="en-US" sz="2000" b="1" i="1" dirty="0" smtClean="0"/>
              <a:t> </a:t>
            </a:r>
            <a:r>
              <a:rPr lang="en-US" sz="2000" b="1" i="1" dirty="0"/>
              <a:t>con el pueblo de Dios</a:t>
            </a:r>
            <a:r>
              <a:rPr lang="en-US" sz="2000" b="1" i="1" dirty="0" smtClean="0"/>
              <a:t>. Con derecho a </a:t>
            </a:r>
            <a:r>
              <a:rPr lang="en-US" sz="2000" b="1" i="1" dirty="0"/>
              <a:t>sus privilegios, y no deben ser considerados </a:t>
            </a:r>
            <a:r>
              <a:rPr lang="en-US" sz="2000" b="1" i="1" dirty="0" err="1"/>
              <a:t>como</a:t>
            </a:r>
            <a:r>
              <a:rPr lang="en-US" sz="2000" b="1" i="1" dirty="0"/>
              <a:t> </a:t>
            </a:r>
            <a:r>
              <a:rPr lang="en-US" sz="2000" b="1" i="1" dirty="0" err="1" smtClean="0"/>
              <a:t>marginados</a:t>
            </a:r>
            <a:r>
              <a:rPr lang="en-US" sz="2000" b="1" i="1" dirty="0" smtClean="0"/>
              <a:t> </a:t>
            </a:r>
            <a:r>
              <a:rPr lang="en-US" sz="2000" b="1" i="1" dirty="0"/>
              <a:t>y extranjeros. El significado es que </a:t>
            </a:r>
            <a:r>
              <a:rPr lang="en-US" sz="2000" b="1" i="1" dirty="0" err="1" smtClean="0"/>
              <a:t>ellos</a:t>
            </a:r>
            <a:r>
              <a:rPr lang="en-US" sz="2000" b="1" i="1" dirty="0" smtClean="0"/>
              <a:t> son </a:t>
            </a:r>
            <a:r>
              <a:rPr lang="en-US" sz="2000" b="1" i="1" dirty="0" err="1" smtClean="0"/>
              <a:t>miembros</a:t>
            </a:r>
            <a:r>
              <a:rPr lang="en-US" sz="2000" b="1" i="1" dirty="0" smtClean="0"/>
              <a:t> de </a:t>
            </a:r>
            <a:r>
              <a:rPr lang="en-US" sz="2000" b="1" i="1" dirty="0"/>
              <a:t>la misma comunidad - la misma familia - que </a:t>
            </a:r>
            <a:r>
              <a:rPr lang="en-US" sz="2000" b="1" i="1" dirty="0" smtClean="0"/>
              <a:t>el pueblo de Dios</a:t>
            </a:r>
          </a:p>
          <a:p>
            <a:pPr algn="l" rtl="0">
              <a:lnSpc>
                <a:spcPct val="100000"/>
              </a:lnSpc>
              <a:spcBef>
                <a:spcPts val="0"/>
              </a:spcBef>
            </a:pPr>
            <a:endParaRPr lang="en-US" sz="2000" b="1" dirty="0"/>
          </a:p>
          <a:p>
            <a:pPr algn="l" rtl="0">
              <a:lnSpc>
                <a:spcPct val="100000"/>
              </a:lnSpc>
              <a:spcBef>
                <a:spcPts val="0"/>
              </a:spcBef>
            </a:pPr>
            <a:r>
              <a:rPr lang="en-US" sz="2000" b="1" dirty="0"/>
              <a:t>La palabra traducida “</a:t>
            </a:r>
            <a:r>
              <a:rPr lang="en-US" sz="2000" b="1" dirty="0">
                <a:solidFill>
                  <a:srgbClr val="FFFF00"/>
                </a:solidFill>
              </a:rPr>
              <a:t>extraños</a:t>
            </a:r>
            <a:r>
              <a:rPr lang="en-US" sz="2000" b="1" dirty="0"/>
              <a:t>” </a:t>
            </a:r>
            <a:r>
              <a:rPr lang="en-US" sz="2000" b="1" dirty="0" smtClean="0"/>
              <a:t>- </a:t>
            </a:r>
            <a:r>
              <a:rPr lang="en-US" sz="2000" b="1" i="1" dirty="0" err="1" smtClean="0"/>
              <a:t>ξένοι</a:t>
            </a:r>
            <a:r>
              <a:rPr lang="en-US" sz="2000" b="1" i="1" dirty="0" smtClean="0"/>
              <a:t> </a:t>
            </a:r>
            <a:r>
              <a:rPr lang="en-US" sz="2000" b="1" i="1" dirty="0" err="1" smtClean="0"/>
              <a:t>xenoi</a:t>
            </a:r>
            <a:r>
              <a:rPr lang="en-US" sz="2000" b="1" i="1" dirty="0" smtClean="0"/>
              <a:t> - </a:t>
            </a:r>
            <a:r>
              <a:rPr lang="en-US" sz="2000" b="1" dirty="0" err="1" smtClean="0"/>
              <a:t>significa</a:t>
            </a:r>
            <a:r>
              <a:rPr lang="en-US" sz="2000" b="1" dirty="0" smtClean="0"/>
              <a:t> </a:t>
            </a:r>
            <a:r>
              <a:rPr lang="en-US" sz="2000" b="1" dirty="0"/>
              <a:t>“extranjeros en estado”, </a:t>
            </a:r>
            <a:r>
              <a:rPr lang="en-US" sz="2000" b="1" dirty="0" err="1" smtClean="0"/>
              <a:t>por</a:t>
            </a:r>
            <a:r>
              <a:rPr lang="en-US" sz="2000" b="1" dirty="0" smtClean="0"/>
              <a:t> </a:t>
            </a:r>
            <a:r>
              <a:rPr lang="en-US" sz="2000" b="1" dirty="0" err="1" smtClean="0"/>
              <a:t>constrate</a:t>
            </a:r>
            <a:r>
              <a:rPr lang="en-US" sz="2000" b="1" dirty="0" smtClean="0"/>
              <a:t> con </a:t>
            </a:r>
            <a:r>
              <a:rPr lang="en-US" sz="2000" b="1" dirty="0" err="1" smtClean="0"/>
              <a:t>los</a:t>
            </a:r>
            <a:r>
              <a:rPr lang="en-US" sz="2000" b="1" dirty="0" smtClean="0"/>
              <a:t> </a:t>
            </a:r>
            <a:r>
              <a:rPr lang="en-US" sz="2000" b="1" dirty="0" err="1" smtClean="0"/>
              <a:t>ciudadanos</a:t>
            </a:r>
            <a:r>
              <a:rPr lang="en-US" sz="2000" b="1" dirty="0"/>
              <a:t>.</a:t>
            </a:r>
            <a:endParaRPr lang="en-US" sz="2000" b="1" dirty="0" smtClean="0"/>
          </a:p>
          <a:p>
            <a:pPr algn="l" rtl="0">
              <a:lnSpc>
                <a:spcPct val="100000"/>
              </a:lnSpc>
              <a:spcBef>
                <a:spcPts val="0"/>
              </a:spcBef>
            </a:pPr>
            <a:endParaRPr lang="en-US" sz="2000" b="1" dirty="0"/>
          </a:p>
          <a:p>
            <a:pPr>
              <a:lnSpc>
                <a:spcPct val="100000"/>
              </a:lnSpc>
              <a:spcBef>
                <a:spcPts val="0"/>
              </a:spcBef>
            </a:pPr>
            <a:r>
              <a:rPr lang="en-US" sz="2000" b="1" dirty="0"/>
              <a:t>La palabra </a:t>
            </a:r>
            <a:r>
              <a:rPr lang="en-US" sz="2000" b="1" dirty="0" err="1" smtClean="0"/>
              <a:t>traducida</a:t>
            </a:r>
            <a:r>
              <a:rPr lang="en-US" sz="2000" b="1" dirty="0" smtClean="0"/>
              <a:t> “</a:t>
            </a:r>
            <a:r>
              <a:rPr lang="en-US" sz="2000" b="1" dirty="0" err="1" smtClean="0">
                <a:solidFill>
                  <a:srgbClr val="FFFF00"/>
                </a:solidFill>
              </a:rPr>
              <a:t>extranjeros</a:t>
            </a:r>
            <a:r>
              <a:rPr lang="en-US" sz="2000" b="1" dirty="0" smtClean="0"/>
              <a:t>”- </a:t>
            </a:r>
            <a:r>
              <a:rPr lang="en-US" sz="2000" b="1" i="1" dirty="0" smtClean="0"/>
              <a:t>π</a:t>
            </a:r>
            <a:r>
              <a:rPr lang="en-US" sz="2000" b="1" i="1" dirty="0" err="1" smtClean="0"/>
              <a:t>άροικοι</a:t>
            </a:r>
            <a:r>
              <a:rPr lang="en-US" sz="2000" b="1" i="1" dirty="0" smtClean="0"/>
              <a:t> </a:t>
            </a:r>
            <a:r>
              <a:rPr lang="en-US" sz="2000" b="1" i="1" dirty="0" err="1" smtClean="0"/>
              <a:t>paroikoi</a:t>
            </a:r>
            <a:r>
              <a:rPr lang="en-US" sz="2000" b="1" i="1" dirty="0" smtClean="0"/>
              <a:t> </a:t>
            </a:r>
            <a:r>
              <a:rPr lang="en-US" sz="2000" b="1" dirty="0" smtClean="0"/>
              <a:t>-  </a:t>
            </a:r>
            <a:r>
              <a:rPr lang="en-US" sz="2000" b="1" dirty="0"/>
              <a:t>significa "invitados en una familia privada", </a:t>
            </a:r>
            <a:r>
              <a:rPr lang="en-US" sz="2000" b="1" dirty="0" err="1" smtClean="0"/>
              <a:t>por</a:t>
            </a:r>
            <a:r>
              <a:rPr lang="en-US" sz="2000" b="1" dirty="0" smtClean="0"/>
              <a:t> </a:t>
            </a:r>
            <a:r>
              <a:rPr lang="en-US" sz="2000" b="1" dirty="0" err="1" smtClean="0"/>
              <a:t>contraste</a:t>
            </a:r>
            <a:r>
              <a:rPr lang="en-US" sz="2000" b="1" dirty="0" smtClean="0"/>
              <a:t> con </a:t>
            </a:r>
            <a:r>
              <a:rPr lang="en-US" sz="2000" b="1" dirty="0" err="1" smtClean="0"/>
              <a:t>los</a:t>
            </a:r>
            <a:r>
              <a:rPr lang="en-US" sz="2000" b="1" dirty="0" smtClean="0"/>
              <a:t> </a:t>
            </a:r>
            <a:r>
              <a:rPr lang="en-US" sz="2000" b="1" dirty="0"/>
              <a:t>miembros de la familia.</a:t>
            </a:r>
            <a:endParaRPr lang="en-US" sz="2000" b="1" dirty="0" smtClean="0"/>
          </a:p>
        </p:txBody>
      </p:sp>
    </p:spTree>
    <p:extLst>
      <p:ext uri="{BB962C8B-B14F-4D97-AF65-F5344CB8AC3E}">
        <p14:creationId xmlns:p14="http://schemas.microsoft.com/office/powerpoint/2010/main" val="10497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109091"/>
          </a:xfrm>
          <a:prstGeom prst="rect">
            <a:avLst/>
          </a:prstGeom>
        </p:spPr>
        <p:txBody>
          <a:bodyPr wrap="square">
            <a:spAutoFit/>
          </a:bodyPr>
          <a:lstStyle/>
          <a:p>
            <a:r>
              <a:rPr lang="es-ES" sz="2200" dirty="0"/>
              <a:t>17  Y VINO Y ANUNCIÓ PAZ A USTEDES QUE ESTABAN LEJOS, Y PAZ A LOS QUE ESTABAN CERCA.  18  Porque por medio de Cristo los unos y los otros tenemos nuestra entrada al Padre en un mismo Espíritu.  19  Así pues, ustedes ya no son extraños ni extranjeros, sino que son conciudadanos de los santos y son de la familia de Dios.  20  Están edificados sobre el fundamento de los apóstoles y profetas, siendo Cristo Jesús mismo la piedra angular,  21  en quien todo el edificio, bien ajustado, va creciendo para ser un templo santo en el Señor.  22  En Cristo también ustedes son juntamente edificados para morada de Dios en el Espíritu.</a:t>
            </a:r>
            <a:endParaRPr lang="en-US" sz="1800" dirty="0"/>
          </a:p>
          <a:p>
            <a:endParaRPr lang="en-US" sz="1800" dirty="0"/>
          </a:p>
        </p:txBody>
      </p:sp>
      <p:sp>
        <p:nvSpPr>
          <p:cNvPr id="2" name="TextBox 1"/>
          <p:cNvSpPr txBox="1"/>
          <p:nvPr/>
        </p:nvSpPr>
        <p:spPr>
          <a:xfrm>
            <a:off x="6325496" y="1706256"/>
            <a:ext cx="2366683" cy="1107996"/>
          </a:xfrm>
          <a:prstGeom prst="rect">
            <a:avLst/>
          </a:prstGeom>
          <a:solidFill>
            <a:schemeClr val="bg2"/>
          </a:solidFill>
        </p:spPr>
        <p:txBody>
          <a:bodyPr wrap="square" rtlCol="0">
            <a:spAutoFit/>
          </a:bodyPr>
          <a:lstStyle/>
          <a:p>
            <a:pPr algn="ctr"/>
            <a:r>
              <a:rPr lang="en-US" sz="2200" b="1" u="sng" dirty="0"/>
              <a:t>La casa </a:t>
            </a:r>
            <a:r>
              <a:rPr lang="en-US" sz="2200" b="1" u="sng" dirty="0" err="1"/>
              <a:t>pacífica</a:t>
            </a:r>
            <a:r>
              <a:rPr lang="en-US" sz="2200" b="1" u="sng" dirty="0"/>
              <a:t> </a:t>
            </a:r>
            <a:br>
              <a:rPr lang="en-US" sz="2200" b="1" u="sng" dirty="0"/>
            </a:br>
            <a:r>
              <a:rPr lang="en-US" sz="2200" b="1" u="sng" dirty="0"/>
              <a:t>de Dios </a:t>
            </a:r>
            <a:br>
              <a:rPr lang="en-US" sz="2200" b="1" u="sng" dirty="0"/>
            </a:br>
            <a:r>
              <a:rPr lang="en-US" sz="2200" b="1" u="sng" dirty="0"/>
              <a:t>(17-22)</a:t>
            </a:r>
            <a:endParaRPr lang="en-US" sz="2200" b="1" dirty="0"/>
          </a:p>
        </p:txBody>
      </p:sp>
      <p:sp>
        <p:nvSpPr>
          <p:cNvPr id="15" name="Flowchart: Process 14"/>
          <p:cNvSpPr/>
          <p:nvPr/>
        </p:nvSpPr>
        <p:spPr>
          <a:xfrm>
            <a:off x="4498452" y="2260254"/>
            <a:ext cx="1262932"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Flowchart: Process 15"/>
          <p:cNvSpPr/>
          <p:nvPr/>
        </p:nvSpPr>
        <p:spPr>
          <a:xfrm>
            <a:off x="279620" y="2581726"/>
            <a:ext cx="841513"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7" name="Straight Connector 16"/>
          <p:cNvCxnSpPr/>
          <p:nvPr/>
        </p:nvCxnSpPr>
        <p:spPr>
          <a:xfrm>
            <a:off x="2723148" y="3540494"/>
            <a:ext cx="168522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9620" y="3230881"/>
            <a:ext cx="136630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38221" y="3248107"/>
            <a:ext cx="2586981" cy="584775"/>
          </a:xfrm>
          <a:prstGeom prst="rect">
            <a:avLst/>
          </a:prstGeom>
          <a:noFill/>
        </p:spPr>
        <p:txBody>
          <a:bodyPr wrap="square" rtlCol="0">
            <a:spAutoFit/>
          </a:bodyPr>
          <a:lstStyle/>
          <a:p>
            <a:pPr algn="l" rtl="0"/>
            <a:r>
              <a:rPr lang="en-US" sz="1600" dirty="0" smtClean="0">
                <a:solidFill>
                  <a:srgbClr val="FFFF00"/>
                </a:solidFill>
              </a:rPr>
              <a:t>¿Cómo se organiza esta casa (o familia) de Dios?</a:t>
            </a:r>
            <a:endParaRPr lang="en-US" sz="1600" dirty="0">
              <a:solidFill>
                <a:srgbClr val="FFFF00"/>
              </a:solidFill>
            </a:endParaRPr>
          </a:p>
        </p:txBody>
      </p:sp>
      <p:sp>
        <p:nvSpPr>
          <p:cNvPr id="24" name="TextBox 23"/>
          <p:cNvSpPr txBox="1"/>
          <p:nvPr/>
        </p:nvSpPr>
        <p:spPr>
          <a:xfrm>
            <a:off x="5938220" y="4157291"/>
            <a:ext cx="2895677" cy="830997"/>
          </a:xfrm>
          <a:prstGeom prst="rect">
            <a:avLst/>
          </a:prstGeom>
          <a:noFill/>
        </p:spPr>
        <p:txBody>
          <a:bodyPr wrap="square" rtlCol="0">
            <a:spAutoFit/>
          </a:bodyPr>
          <a:lstStyle/>
          <a:p>
            <a:pPr algn="l" rtl="0"/>
            <a:r>
              <a:rPr lang="en-US" sz="1600" dirty="0" smtClean="0">
                <a:solidFill>
                  <a:srgbClr val="FFFF00"/>
                </a:solidFill>
              </a:rPr>
              <a:t>¿Cómo nos ayuda la metáfora del templo a comprender el propósito de nuestra unidad?</a:t>
            </a:r>
            <a:endParaRPr lang="en-US" sz="1600" dirty="0">
              <a:solidFill>
                <a:srgbClr val="FFFF00"/>
              </a:solidFill>
            </a:endParaRPr>
          </a:p>
        </p:txBody>
      </p:sp>
    </p:spTree>
    <p:extLst>
      <p:ext uri="{BB962C8B-B14F-4D97-AF65-F5344CB8AC3E}">
        <p14:creationId xmlns:p14="http://schemas.microsoft.com/office/powerpoint/2010/main" val="2121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p:bldP spid="2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109091"/>
          </a:xfrm>
          <a:prstGeom prst="rect">
            <a:avLst/>
          </a:prstGeom>
        </p:spPr>
        <p:txBody>
          <a:bodyPr wrap="square">
            <a:spAutoFit/>
          </a:bodyPr>
          <a:lstStyle/>
          <a:p>
            <a:r>
              <a:rPr lang="es-ES" sz="2200" dirty="0">
                <a:solidFill>
                  <a:schemeClr val="tx1">
                    <a:lumMod val="75000"/>
                  </a:schemeClr>
                </a:solidFill>
              </a:rPr>
              <a:t>17  Y </a:t>
            </a:r>
            <a:r>
              <a:rPr lang="es-ES" sz="2200" dirty="0">
                <a:solidFill>
                  <a:srgbClr val="FFFF00"/>
                </a:solidFill>
              </a:rPr>
              <a:t>VINO</a:t>
            </a:r>
            <a:r>
              <a:rPr lang="es-ES" sz="2200" dirty="0">
                <a:solidFill>
                  <a:schemeClr val="tx1">
                    <a:lumMod val="75000"/>
                  </a:schemeClr>
                </a:solidFill>
              </a:rPr>
              <a:t> Y ANUNCIÓ PAZ A USTEDES QUE ESTABAN LEJOS, Y PAZ A LOS QUE ESTABAN CERCA.  18  Porque </a:t>
            </a:r>
            <a:r>
              <a:rPr lang="es-ES" sz="2200" dirty="0">
                <a:solidFill>
                  <a:srgbClr val="FFFF00"/>
                </a:solidFill>
              </a:rPr>
              <a:t>por medio de Cristo </a:t>
            </a:r>
            <a:r>
              <a:rPr lang="es-ES" sz="2200" dirty="0">
                <a:solidFill>
                  <a:schemeClr val="tx1">
                    <a:lumMod val="75000"/>
                  </a:schemeClr>
                </a:solidFill>
              </a:rPr>
              <a:t>los unos y los otros tenemos nuestra entrada al Padre en un mismo Espíritu.  19  Así pues, ustedes ya no son extraños ni extranjeros, sino que son conciudadanos de los santos y son de la familia de Dios.  20  Están edificados sobre el fundamento de los apóstoles y profetas, siendo </a:t>
            </a:r>
            <a:r>
              <a:rPr lang="es-ES" sz="2200" dirty="0">
                <a:solidFill>
                  <a:srgbClr val="FFFF00"/>
                </a:solidFill>
              </a:rPr>
              <a:t>Cristo Jesús mismo </a:t>
            </a:r>
            <a:r>
              <a:rPr lang="es-ES" sz="2200" dirty="0">
                <a:solidFill>
                  <a:schemeClr val="tx1">
                    <a:lumMod val="75000"/>
                  </a:schemeClr>
                </a:solidFill>
              </a:rPr>
              <a:t>la piedra angular,  21  </a:t>
            </a:r>
            <a:r>
              <a:rPr lang="es-ES" sz="2200" dirty="0">
                <a:solidFill>
                  <a:srgbClr val="FFFF00"/>
                </a:solidFill>
              </a:rPr>
              <a:t>en quien </a:t>
            </a:r>
            <a:r>
              <a:rPr lang="es-ES" sz="2200" dirty="0">
                <a:solidFill>
                  <a:schemeClr val="tx1">
                    <a:lumMod val="75000"/>
                  </a:schemeClr>
                </a:solidFill>
              </a:rPr>
              <a:t>todo el edificio, bien ajustado, va creciendo para ser un templo santo </a:t>
            </a:r>
            <a:r>
              <a:rPr lang="es-ES" sz="2200" dirty="0">
                <a:solidFill>
                  <a:srgbClr val="FFFF00"/>
                </a:solidFill>
              </a:rPr>
              <a:t>en el Señor</a:t>
            </a:r>
            <a:r>
              <a:rPr lang="es-ES" sz="2200" dirty="0">
                <a:solidFill>
                  <a:schemeClr val="tx1">
                    <a:lumMod val="75000"/>
                  </a:schemeClr>
                </a:solidFill>
              </a:rPr>
              <a:t>.  22  </a:t>
            </a:r>
            <a:r>
              <a:rPr lang="es-ES" sz="2200" dirty="0">
                <a:solidFill>
                  <a:srgbClr val="FFFF00"/>
                </a:solidFill>
              </a:rPr>
              <a:t>En Cristo </a:t>
            </a:r>
            <a:r>
              <a:rPr lang="es-ES" sz="2200" dirty="0">
                <a:solidFill>
                  <a:schemeClr val="tx1">
                    <a:lumMod val="75000"/>
                  </a:schemeClr>
                </a:solidFill>
              </a:rPr>
              <a:t>también ustedes son juntamente edificados para morada de Dios en el Espíritu.</a:t>
            </a:r>
            <a:endParaRPr lang="en-US" sz="1800" dirty="0">
              <a:solidFill>
                <a:schemeClr val="tx1">
                  <a:lumMod val="75000"/>
                </a:schemeClr>
              </a:solidFill>
            </a:endParaRPr>
          </a:p>
          <a:p>
            <a:endParaRPr lang="en-US" sz="1800" dirty="0">
              <a:solidFill>
                <a:schemeClr val="tx1">
                  <a:lumMod val="75000"/>
                </a:schemeClr>
              </a:solidFill>
            </a:endParaRPr>
          </a:p>
        </p:txBody>
      </p:sp>
      <p:sp>
        <p:nvSpPr>
          <p:cNvPr id="2" name="TextBox 1"/>
          <p:cNvSpPr txBox="1"/>
          <p:nvPr/>
        </p:nvSpPr>
        <p:spPr>
          <a:xfrm>
            <a:off x="6325496" y="1706256"/>
            <a:ext cx="2366683" cy="1107996"/>
          </a:xfrm>
          <a:prstGeom prst="rect">
            <a:avLst/>
          </a:prstGeom>
          <a:solidFill>
            <a:schemeClr val="bg2"/>
          </a:solidFill>
        </p:spPr>
        <p:txBody>
          <a:bodyPr wrap="square" rtlCol="0">
            <a:spAutoFit/>
          </a:bodyPr>
          <a:lstStyle/>
          <a:p>
            <a:pPr algn="ctr"/>
            <a:r>
              <a:rPr lang="en-US" sz="2200" b="1" u="sng" dirty="0"/>
              <a:t>La casa </a:t>
            </a:r>
            <a:r>
              <a:rPr lang="en-US" sz="2200" b="1" u="sng" dirty="0" err="1"/>
              <a:t>pacífica</a:t>
            </a:r>
            <a:r>
              <a:rPr lang="en-US" sz="2200" b="1" u="sng" dirty="0"/>
              <a:t> </a:t>
            </a:r>
            <a:br>
              <a:rPr lang="en-US" sz="2200" b="1" u="sng" dirty="0"/>
            </a:br>
            <a:r>
              <a:rPr lang="en-US" sz="2200" b="1" u="sng" dirty="0"/>
              <a:t>de Dios </a:t>
            </a:r>
            <a:br>
              <a:rPr lang="en-US" sz="2200" b="1" u="sng" dirty="0"/>
            </a:br>
            <a:r>
              <a:rPr lang="en-US" sz="2200" b="1" u="sng" dirty="0"/>
              <a:t>(17-22)</a:t>
            </a:r>
            <a:endParaRPr lang="en-US" sz="2200" b="1" dirty="0"/>
          </a:p>
        </p:txBody>
      </p:sp>
      <p:sp>
        <p:nvSpPr>
          <p:cNvPr id="3" name="TextBox 2"/>
          <p:cNvSpPr txBox="1"/>
          <p:nvPr/>
        </p:nvSpPr>
        <p:spPr>
          <a:xfrm>
            <a:off x="6146358" y="477078"/>
            <a:ext cx="2218414" cy="584775"/>
          </a:xfrm>
          <a:prstGeom prst="rect">
            <a:avLst/>
          </a:prstGeom>
          <a:noFill/>
        </p:spPr>
        <p:txBody>
          <a:bodyPr wrap="square" rtlCol="0">
            <a:spAutoFit/>
          </a:bodyPr>
          <a:lstStyle/>
          <a:p>
            <a:pPr algn="l" rtl="0"/>
            <a:r>
              <a:rPr lang="en-US" sz="1600" dirty="0" smtClean="0">
                <a:solidFill>
                  <a:srgbClr val="FFFF00"/>
                </a:solidFill>
              </a:rPr>
              <a:t>Se destaca la participación de Cristo en este pasaje.</a:t>
            </a:r>
            <a:endParaRPr lang="en-US" sz="1600" dirty="0">
              <a:solidFill>
                <a:srgbClr val="FFFF00"/>
              </a:solidFill>
            </a:endParaRPr>
          </a:p>
        </p:txBody>
      </p:sp>
    </p:spTree>
    <p:extLst>
      <p:ext uri="{BB962C8B-B14F-4D97-AF65-F5344CB8AC3E}">
        <p14:creationId xmlns:p14="http://schemas.microsoft.com/office/powerpoint/2010/main" val="10604491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324535"/>
          </a:xfrm>
          <a:prstGeom prst="rect">
            <a:avLst/>
          </a:prstGeom>
        </p:spPr>
        <p:txBody>
          <a:bodyPr wrap="square">
            <a:spAutoFit/>
          </a:bodyPr>
          <a:lstStyle/>
          <a:p>
            <a:r>
              <a:rPr lang="es-ES" sz="2000" dirty="0"/>
              <a:t>3:1  Por 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mi comprensión del misterio de Cristo,  5  que en otras generaciones no se dio a conocer a los hijos de los hombres, como ahora ha sido revelado a Sus santos apóstoles y profetas por el Espíritu;  6  a saber, que los gentiles son coherederos y miembros del mismo cuerpo, participando igualmente de la promesa en Cristo Jesús mediante el evangelio.  </a:t>
            </a:r>
            <a:endParaRPr lang="es-ES" sz="2000" dirty="0" smtClean="0"/>
          </a:p>
          <a:p>
            <a:r>
              <a:rPr lang="es-ES" sz="2000" dirty="0" smtClean="0"/>
              <a:t>7  </a:t>
            </a:r>
            <a:r>
              <a:rPr lang="es-ES" sz="2000" dirty="0"/>
              <a:t>Es de este evangelio que fui hecho ministro, conforme al don de la gracia de Dios que se me ha concedido según la eficacia de Su poder.</a:t>
            </a:r>
            <a:endParaRPr lang="en-US" sz="2000" dirty="0"/>
          </a:p>
        </p:txBody>
      </p:sp>
      <p:sp>
        <p:nvSpPr>
          <p:cNvPr id="2" name="TextBox 1"/>
          <p:cNvSpPr txBox="1"/>
          <p:nvPr/>
        </p:nvSpPr>
        <p:spPr>
          <a:xfrm>
            <a:off x="6325495" y="2095222"/>
            <a:ext cx="2366683" cy="769441"/>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misterio</a:t>
            </a:r>
            <a:r>
              <a:rPr lang="en-US" sz="2200" b="1" u="sng" dirty="0" smtClean="0"/>
              <a:t> </a:t>
            </a:r>
            <a:r>
              <a:rPr lang="en-US" sz="2200" b="1" u="sng" dirty="0" err="1" smtClean="0"/>
              <a:t>revelado</a:t>
            </a:r>
            <a:r>
              <a:rPr lang="en-US" sz="2200" b="1" u="sng" dirty="0" smtClean="0"/>
              <a:t> (3:1-7)</a:t>
            </a:r>
            <a:endParaRPr lang="en-US" sz="2200" b="1" dirty="0"/>
          </a:p>
        </p:txBody>
      </p:sp>
      <p:sp>
        <p:nvSpPr>
          <p:cNvPr id="5" name="Flowchart: Process 4"/>
          <p:cNvSpPr/>
          <p:nvPr/>
        </p:nvSpPr>
        <p:spPr>
          <a:xfrm>
            <a:off x="1718320" y="839622"/>
            <a:ext cx="3546699"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p:cNvSpPr txBox="1"/>
          <p:nvPr/>
        </p:nvSpPr>
        <p:spPr>
          <a:xfrm>
            <a:off x="6325495" y="1463038"/>
            <a:ext cx="2005132" cy="584775"/>
          </a:xfrm>
          <a:prstGeom prst="rect">
            <a:avLst/>
          </a:prstGeom>
          <a:noFill/>
        </p:spPr>
        <p:txBody>
          <a:bodyPr wrap="square" rtlCol="0">
            <a:spAutoFit/>
          </a:bodyPr>
          <a:lstStyle/>
          <a:p>
            <a:pPr algn="l" rtl="0"/>
            <a:r>
              <a:rPr lang="en-US" sz="1600" dirty="0" err="1" smtClean="0">
                <a:solidFill>
                  <a:srgbClr val="FFFF00"/>
                </a:solidFill>
              </a:rPr>
              <a:t>Expliquen</a:t>
            </a:r>
            <a:r>
              <a:rPr lang="en-US" sz="1600" dirty="0" smtClean="0">
                <a:solidFill>
                  <a:srgbClr val="FFFF00"/>
                </a:solidFill>
              </a:rPr>
              <a:t> </a:t>
            </a:r>
            <a:r>
              <a:rPr lang="en-US" sz="1600" dirty="0" err="1" smtClean="0">
                <a:solidFill>
                  <a:srgbClr val="FFFF00"/>
                </a:solidFill>
              </a:rPr>
              <a:t>qué</a:t>
            </a:r>
            <a:r>
              <a:rPr lang="en-US" sz="1600" dirty="0" smtClean="0">
                <a:solidFill>
                  <a:srgbClr val="FFFF00"/>
                </a:solidFill>
              </a:rPr>
              <a:t> es esto.</a:t>
            </a:r>
            <a:endParaRPr lang="en-US" sz="1600" dirty="0">
              <a:solidFill>
                <a:srgbClr val="FFFF00"/>
              </a:solidFill>
            </a:endParaRPr>
          </a:p>
        </p:txBody>
      </p:sp>
      <p:cxnSp>
        <p:nvCxnSpPr>
          <p:cNvPr id="7" name="Straight Arrow Connector 6"/>
          <p:cNvCxnSpPr>
            <a:stCxn id="6" idx="1"/>
          </p:cNvCxnSpPr>
          <p:nvPr/>
        </p:nvCxnSpPr>
        <p:spPr>
          <a:xfrm flipH="1" flipV="1">
            <a:off x="5115617" y="1169409"/>
            <a:ext cx="1209878" cy="586017"/>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02362" y="578677"/>
            <a:ext cx="1962657" cy="1534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9314" y="816151"/>
            <a:ext cx="3892053" cy="88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3736" y="360456"/>
            <a:ext cx="2309620" cy="584775"/>
          </a:xfrm>
          <a:prstGeom prst="rect">
            <a:avLst/>
          </a:prstGeom>
          <a:noFill/>
        </p:spPr>
        <p:txBody>
          <a:bodyPr wrap="square" rtlCol="0">
            <a:spAutoFit/>
          </a:bodyPr>
          <a:lstStyle/>
          <a:p>
            <a:r>
              <a:rPr lang="en-US" sz="1600" dirty="0" smtClean="0">
                <a:solidFill>
                  <a:srgbClr val="FFFF00"/>
                </a:solidFill>
              </a:rPr>
              <a:t>¿Por </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diría</a:t>
            </a:r>
            <a:r>
              <a:rPr lang="en-US" sz="1600" dirty="0" smtClean="0">
                <a:solidFill>
                  <a:srgbClr val="FFFF00"/>
                </a:solidFill>
              </a:rPr>
              <a:t> </a:t>
            </a:r>
            <a:r>
              <a:rPr lang="en-US" sz="1600" dirty="0" err="1" smtClean="0">
                <a:solidFill>
                  <a:srgbClr val="FFFF00"/>
                </a:solidFill>
              </a:rPr>
              <a:t>esto</a:t>
            </a:r>
            <a:r>
              <a:rPr lang="en-US" sz="1600" dirty="0" smtClean="0">
                <a:solidFill>
                  <a:srgbClr val="FFFF00"/>
                </a:solidFill>
              </a:rPr>
              <a:t> Pablo</a:t>
            </a:r>
            <a:r>
              <a:rPr lang="en-US" sz="1600" dirty="0">
                <a:solidFill>
                  <a:srgbClr val="FFFF00"/>
                </a:solidFill>
              </a:rPr>
              <a:t>?</a:t>
            </a:r>
          </a:p>
        </p:txBody>
      </p:sp>
      <p:cxnSp>
        <p:nvCxnSpPr>
          <p:cNvPr id="17" name="Straight Arrow Connector 16"/>
          <p:cNvCxnSpPr/>
          <p:nvPr/>
        </p:nvCxnSpPr>
        <p:spPr>
          <a:xfrm flipH="1" flipV="1">
            <a:off x="5637475" y="594022"/>
            <a:ext cx="956261"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324535"/>
          </a:xfrm>
          <a:prstGeom prst="rect">
            <a:avLst/>
          </a:prstGeom>
        </p:spPr>
        <p:txBody>
          <a:bodyPr wrap="square">
            <a:spAutoFit/>
          </a:bodyPr>
          <a:lstStyle/>
          <a:p>
            <a:r>
              <a:rPr lang="es-ES" sz="2000" dirty="0"/>
              <a:t>3:1  Por 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mi comprensión del misterio de Cristo,  5  que en otras generaciones no se dio a conocer a los hijos de los hombres, como ahora ha sido revelado a Sus santos apóstoles y profetas por el Espíritu;  6  a saber, que los gentiles son coherederos y miembros del mismo cuerpo, participando igualmente de la promesa en Cristo Jesús mediante el evangelio.  </a:t>
            </a:r>
            <a:endParaRPr lang="es-ES" sz="2000" dirty="0" smtClean="0"/>
          </a:p>
          <a:p>
            <a:r>
              <a:rPr lang="es-ES" sz="2000" dirty="0" smtClean="0"/>
              <a:t>7  </a:t>
            </a:r>
            <a:r>
              <a:rPr lang="es-ES" sz="2000" dirty="0"/>
              <a:t>Es de este evangelio que fui hecho ministro, conforme al don de la gracia de Dios que se me ha concedido según la eficacia de Su poder.</a:t>
            </a:r>
            <a:endParaRPr lang="en-US" sz="2000" dirty="0"/>
          </a:p>
        </p:txBody>
      </p:sp>
      <p:sp>
        <p:nvSpPr>
          <p:cNvPr id="2" name="TextBox 1"/>
          <p:cNvSpPr txBox="1"/>
          <p:nvPr/>
        </p:nvSpPr>
        <p:spPr>
          <a:xfrm>
            <a:off x="6325495" y="2095222"/>
            <a:ext cx="2366683" cy="769441"/>
          </a:xfrm>
          <a:prstGeom prst="rect">
            <a:avLst/>
          </a:prstGeom>
          <a:solidFill>
            <a:schemeClr val="bg2"/>
          </a:solidFill>
        </p:spPr>
        <p:txBody>
          <a:bodyPr wrap="square" rtlCol="0">
            <a:spAutoFit/>
          </a:bodyPr>
          <a:lstStyle/>
          <a:p>
            <a:pPr algn="ctr"/>
            <a:r>
              <a:rPr lang="en-US" sz="2200" b="1" u="sng" dirty="0"/>
              <a:t>El </a:t>
            </a:r>
            <a:r>
              <a:rPr lang="en-US" sz="2200" b="1" u="sng" dirty="0" err="1"/>
              <a:t>misterio</a:t>
            </a:r>
            <a:r>
              <a:rPr lang="en-US" sz="2200" b="1" u="sng" dirty="0"/>
              <a:t> </a:t>
            </a:r>
            <a:r>
              <a:rPr lang="en-US" sz="2200" b="1" u="sng" dirty="0" err="1"/>
              <a:t>revelado</a:t>
            </a:r>
            <a:r>
              <a:rPr lang="en-US" sz="2200" b="1" u="sng" dirty="0"/>
              <a:t> (3:1-7)</a:t>
            </a:r>
            <a:endParaRPr lang="en-US" sz="2200" b="1" dirty="0"/>
          </a:p>
        </p:txBody>
      </p:sp>
      <p:sp>
        <p:nvSpPr>
          <p:cNvPr id="5" name="Oval 4"/>
          <p:cNvSpPr/>
          <p:nvPr/>
        </p:nvSpPr>
        <p:spPr>
          <a:xfrm>
            <a:off x="2373674" y="1403177"/>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Oval 5"/>
          <p:cNvSpPr/>
          <p:nvPr/>
        </p:nvSpPr>
        <p:spPr>
          <a:xfrm>
            <a:off x="1328287" y="3231975"/>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7291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Señor Jesucristo, que nos ha bendecido con toda bendición espiritual en los lugares celestiales en Cristo.  4  Porque Dios nos escogió en Cristo antes de la fundación del mundo, para que fuéramos santos y sin mancha delante de Él. En amor  5  nos predestinó para adopción como hijos para sí mediante Jesucristo, conforme a la buena intención de Su voluntad,  6  para alabanza de la gloria de Su gracia que gratuitamente ha impartido sobre nosotros en el Amado.  7  En Él tenemos redención mediante Su sangre, el perdón de nuestros pecados según las riquezas de Su gracia  8  que ha hecho abundar para con nosotros. En toda sabiduría y discernimiento  9  nos dio a conocer el misterio de Su voluntad, según la buena intención que se propuso en Cristo,  10  con miras a una buena administración en el cumplimiento de los tiempos, es decir, de reunir todas las cosas en Cristo, tanto las que están en los cielos, como las que están en la tierra.  11  También en Él hemos obtenido herencia, habiendo sido predestinados según el propósito de Aquel que obra todas las cosas conforme al consejo de Su voluntad,  12  a fin de que nosotros, que fuimos los primeros en esperar en Cristo,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sp>
        <p:nvSpPr>
          <p:cNvPr id="28" name="TextBox 27"/>
          <p:cNvSpPr txBox="1"/>
          <p:nvPr/>
        </p:nvSpPr>
        <p:spPr>
          <a:xfrm>
            <a:off x="3012141" y="2521177"/>
            <a:ext cx="6131859" cy="3193823"/>
          </a:xfrm>
          <a:prstGeom prst="rect">
            <a:avLst/>
          </a:prstGeom>
          <a:solidFill>
            <a:schemeClr val="accent5">
              <a:lumMod val="75000"/>
            </a:schemeClr>
          </a:solidFill>
          <a:ln>
            <a:solidFill>
              <a:schemeClr val="tx1">
                <a:lumMod val="75000"/>
              </a:schemeClr>
            </a:solidFill>
          </a:ln>
        </p:spPr>
        <p:txBody>
          <a:bodyPr wrap="square" rtlCol="0">
            <a:spAutoFit/>
          </a:bodyPr>
          <a:lstStyle/>
          <a:p>
            <a:pPr algn="l" rtl="0">
              <a:lnSpc>
                <a:spcPct val="150000"/>
              </a:lnSpc>
            </a:pPr>
            <a:r>
              <a:rPr lang="en-US" sz="2500" b="1" u="sng" dirty="0"/>
              <a:t>Preguntas para </a:t>
            </a:r>
            <a:r>
              <a:rPr lang="en-US" sz="2500" b="1" u="sng" dirty="0" err="1"/>
              <a:t>hacer</a:t>
            </a:r>
            <a:r>
              <a:rPr lang="en-US" sz="2500" b="1" u="sng" dirty="0"/>
              <a:t> </a:t>
            </a:r>
            <a:r>
              <a:rPr lang="en-US" sz="2500" b="1" u="sng" dirty="0" smtClean="0"/>
              <a:t>al </a:t>
            </a:r>
            <a:r>
              <a:rPr lang="en-US" sz="2500" b="1" u="sng" dirty="0" err="1" smtClean="0"/>
              <a:t>estudiar</a:t>
            </a:r>
            <a:r>
              <a:rPr lang="en-US" sz="2500" b="1" u="sng" dirty="0" smtClean="0"/>
              <a:t> la </a:t>
            </a:r>
            <a:r>
              <a:rPr lang="en-US" sz="2500" b="1" u="sng" dirty="0" err="1" smtClean="0"/>
              <a:t>Biblia</a:t>
            </a:r>
            <a:endParaRPr lang="en-US" sz="2500" b="1" u="sng" dirty="0"/>
          </a:p>
          <a:p>
            <a:pPr marL="285750" indent="-285750" algn="l" rtl="0">
              <a:buFont typeface="Wingdings" panose="05000000000000000000" pitchFamily="2" charset="2"/>
              <a:buChar char="ü"/>
            </a:pPr>
            <a:r>
              <a:rPr lang="en-US" sz="2500" b="1" dirty="0"/>
              <a:t>¿Qué dice el texto? (Palabras repetidas, temas, etc.)</a:t>
            </a:r>
          </a:p>
          <a:p>
            <a:pPr marL="285750" indent="-285750" algn="l" rtl="0">
              <a:buFont typeface="Wingdings" panose="05000000000000000000" pitchFamily="2" charset="2"/>
              <a:buChar char="ü"/>
            </a:pPr>
            <a:r>
              <a:rPr lang="en-US" sz="2500" b="1" dirty="0"/>
              <a:t>¿Qué significa el texto? (Usar diccionario, referencia cruzada, investigación, etc.)</a:t>
            </a:r>
          </a:p>
          <a:p>
            <a:pPr marL="285750" indent="-285750" algn="l" rtl="0">
              <a:buFont typeface="Wingdings" panose="05000000000000000000" pitchFamily="2" charset="2"/>
              <a:buChar char="ü"/>
            </a:pPr>
            <a:r>
              <a:rPr lang="en-US" sz="2500" b="1" dirty="0"/>
              <a:t>¿Qué cambia el texto sobre mi forma de actuar y/o pensar?</a:t>
            </a:r>
          </a:p>
          <a:p>
            <a:pPr marL="285750" indent="-285750" algn="l" rtl="0">
              <a:buFont typeface="Wingdings" panose="05000000000000000000" pitchFamily="2" charset="2"/>
              <a:buChar char="ü"/>
            </a:pPr>
            <a:endParaRPr lang="en-US" dirty="0"/>
          </a:p>
        </p:txBody>
      </p:sp>
    </p:spTree>
    <p:extLst>
      <p:ext uri="{BB962C8B-B14F-4D97-AF65-F5344CB8AC3E}">
        <p14:creationId xmlns:p14="http://schemas.microsoft.com/office/powerpoint/2010/main" val="3939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175180"/>
            <a:ext cx="8253454" cy="1104636"/>
          </a:xfrm>
        </p:spPr>
        <p:txBody>
          <a:bodyPr>
            <a:normAutofit/>
          </a:bodyPr>
          <a:lstStyle/>
          <a:p>
            <a:pPr algn="ctr" rtl="0"/>
            <a:r>
              <a:rPr lang="en-US" b="1" dirty="0" smtClean="0">
                <a:latin typeface="+mn-lt"/>
              </a:rPr>
              <a:t>El </a:t>
            </a:r>
            <a:r>
              <a:rPr lang="en-US" b="1" dirty="0" err="1" smtClean="0">
                <a:latin typeface="+mn-lt"/>
              </a:rPr>
              <a:t>misterio</a:t>
            </a:r>
            <a:r>
              <a:rPr lang="en-US" b="1" dirty="0" smtClean="0">
                <a:latin typeface="+mn-lt"/>
              </a:rPr>
              <a:t> revelado</a:t>
            </a:r>
            <a:br>
              <a:rPr lang="en-US" b="1" dirty="0" smtClean="0">
                <a:latin typeface="+mn-lt"/>
              </a:rPr>
            </a:br>
            <a:r>
              <a:rPr lang="en-US" sz="2800" b="1" i="1" dirty="0" smtClean="0">
                <a:solidFill>
                  <a:schemeClr val="accent2"/>
                </a:solidFill>
                <a:latin typeface="+mn-lt"/>
              </a:rPr>
              <a:t>¿Qué dice este versículo acerca de este misterio?</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3665895"/>
          </a:xfrm>
        </p:spPr>
        <p:txBody>
          <a:bodyPr>
            <a:noAutofit/>
          </a:bodyPr>
          <a:lstStyle/>
          <a:p>
            <a:pPr algn="l" rtl="0">
              <a:lnSpc>
                <a:spcPct val="150000"/>
              </a:lnSpc>
            </a:pPr>
            <a:r>
              <a:rPr lang="en-US" sz="2500" b="1" dirty="0"/>
              <a:t>D</a:t>
            </a:r>
            <a:r>
              <a:rPr lang="en-US" sz="2500" b="1" dirty="0" smtClean="0"/>
              <a:t>ado </a:t>
            </a:r>
            <a:r>
              <a:rPr lang="en-US" sz="2500" b="1" dirty="0"/>
              <a:t>a </a:t>
            </a:r>
            <a:r>
              <a:rPr lang="en-US" sz="2500" b="1" dirty="0" err="1"/>
              <a:t>conocer</a:t>
            </a:r>
            <a:r>
              <a:rPr lang="en-US" sz="2500" b="1" dirty="0"/>
              <a:t> </a:t>
            </a:r>
            <a:r>
              <a:rPr lang="en-US" sz="2500" b="1" dirty="0" smtClean="0"/>
              <a:t>a Pablo </a:t>
            </a:r>
            <a:r>
              <a:rPr lang="en-US" sz="2500" b="1" dirty="0" err="1" smtClean="0"/>
              <a:t>por</a:t>
            </a:r>
            <a:r>
              <a:rPr lang="en-US" sz="2500" b="1" dirty="0" smtClean="0"/>
              <a:t> </a:t>
            </a:r>
            <a:r>
              <a:rPr lang="en-US" sz="2500" b="1" dirty="0" err="1" smtClean="0"/>
              <a:t>revelación</a:t>
            </a:r>
            <a:endParaRPr lang="en-US" sz="2500" b="1" dirty="0" smtClean="0"/>
          </a:p>
          <a:p>
            <a:pPr algn="l" rtl="0">
              <a:lnSpc>
                <a:spcPct val="100000"/>
              </a:lnSpc>
            </a:pPr>
            <a:r>
              <a:rPr lang="en-US" sz="2500" b="1" dirty="0" smtClean="0"/>
              <a:t>No dado </a:t>
            </a:r>
            <a:r>
              <a:rPr lang="en-US" sz="2500" b="1" dirty="0"/>
              <a:t>a conocer a los hijos de los hombres en otras generaciones</a:t>
            </a:r>
            <a:endParaRPr lang="en-US" sz="2500" b="1" dirty="0" smtClean="0"/>
          </a:p>
          <a:p>
            <a:pPr algn="l" rtl="0">
              <a:lnSpc>
                <a:spcPct val="100000"/>
              </a:lnSpc>
            </a:pPr>
            <a:r>
              <a:rPr lang="en-US" sz="2500" b="1" dirty="0" err="1" smtClean="0"/>
              <a:t>Ahora</a:t>
            </a:r>
            <a:r>
              <a:rPr lang="en-US" sz="2500" b="1" dirty="0" smtClean="0"/>
              <a:t> </a:t>
            </a:r>
            <a:r>
              <a:rPr lang="en-US" sz="2500" b="1" dirty="0"/>
              <a:t>revelado a </a:t>
            </a:r>
            <a:r>
              <a:rPr lang="en-US" sz="2500" b="1" dirty="0" err="1" smtClean="0"/>
              <a:t>sus</a:t>
            </a:r>
            <a:r>
              <a:rPr lang="en-US" sz="2500" b="1" dirty="0" smtClean="0"/>
              <a:t> </a:t>
            </a:r>
            <a:r>
              <a:rPr lang="en-US" sz="2500" b="1" dirty="0" err="1" smtClean="0"/>
              <a:t>santos</a:t>
            </a:r>
            <a:r>
              <a:rPr lang="en-US" sz="2500" b="1" dirty="0" smtClean="0"/>
              <a:t> </a:t>
            </a:r>
            <a:r>
              <a:rPr lang="en-US" sz="2500" b="1" dirty="0" err="1" smtClean="0"/>
              <a:t>apóstoles</a:t>
            </a:r>
            <a:r>
              <a:rPr lang="en-US" sz="2500" b="1" dirty="0" smtClean="0"/>
              <a:t>/</a:t>
            </a:r>
            <a:r>
              <a:rPr lang="en-US" sz="2500" b="1" dirty="0" err="1" smtClean="0"/>
              <a:t>profetas</a:t>
            </a:r>
            <a:r>
              <a:rPr lang="en-US" sz="2500" b="1" dirty="0" smtClean="0"/>
              <a:t> </a:t>
            </a:r>
            <a:r>
              <a:rPr lang="en-US" sz="2500" b="1" dirty="0"/>
              <a:t>por el Espíritu</a:t>
            </a:r>
            <a:endParaRPr lang="en-US" sz="2500" b="1" dirty="0" smtClean="0"/>
          </a:p>
          <a:p>
            <a:pPr>
              <a:lnSpc>
                <a:spcPct val="100000"/>
              </a:lnSpc>
            </a:pPr>
            <a:r>
              <a:rPr lang="en-US" sz="2500" b="1" dirty="0" smtClean="0"/>
              <a:t>¿“</a:t>
            </a:r>
            <a:r>
              <a:rPr lang="es-ES" sz="2500" b="1" i="1" dirty="0" smtClean="0"/>
              <a:t>Podrán </a:t>
            </a:r>
            <a:r>
              <a:rPr lang="es-ES" sz="2500" b="1" i="1" dirty="0"/>
              <a:t>entender mi comprensión del misterio de Cristo</a:t>
            </a:r>
            <a:r>
              <a:rPr lang="en-US" sz="2500" b="1" dirty="0" smtClean="0"/>
              <a:t>”?</a:t>
            </a:r>
          </a:p>
        </p:txBody>
      </p:sp>
    </p:spTree>
    <p:extLst>
      <p:ext uri="{BB962C8B-B14F-4D97-AF65-F5344CB8AC3E}">
        <p14:creationId xmlns:p14="http://schemas.microsoft.com/office/powerpoint/2010/main" val="35956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324535"/>
          </a:xfrm>
          <a:prstGeom prst="rect">
            <a:avLst/>
          </a:prstGeom>
        </p:spPr>
        <p:txBody>
          <a:bodyPr wrap="square">
            <a:spAutoFit/>
          </a:bodyPr>
          <a:lstStyle/>
          <a:p>
            <a:r>
              <a:rPr lang="es-ES" sz="2000" dirty="0" smtClean="0"/>
              <a:t>3:1  </a:t>
            </a:r>
            <a:r>
              <a:rPr lang="es-ES" sz="2000" dirty="0"/>
              <a:t>Por 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mi comprensión del misterio de Cristo,  5  que en otras generaciones no se dio a conocer a los hijos de los hombres, como ahora ha sido revelado a Sus santos apóstoles y profetas por el Espíritu;  6  a saber, que los gentiles son coherederos y miembros del mismo cuerpo, participando igualmente de la promesa en Cristo Jesús mediante el evangelio.  </a:t>
            </a:r>
            <a:endParaRPr lang="es-ES" sz="2000" dirty="0" smtClean="0"/>
          </a:p>
          <a:p>
            <a:r>
              <a:rPr lang="es-ES" sz="2000" dirty="0" smtClean="0"/>
              <a:t>7  </a:t>
            </a:r>
            <a:r>
              <a:rPr lang="es-ES" sz="2000" dirty="0"/>
              <a:t>Es de este evangelio que fui hecho ministro, conforme al don de la gracia de Dios que se me ha concedido según la eficacia de Su poder.</a:t>
            </a:r>
            <a:endParaRPr lang="en-US" sz="2000" dirty="0"/>
          </a:p>
        </p:txBody>
      </p:sp>
      <p:sp>
        <p:nvSpPr>
          <p:cNvPr id="2" name="TextBox 1"/>
          <p:cNvSpPr txBox="1"/>
          <p:nvPr/>
        </p:nvSpPr>
        <p:spPr>
          <a:xfrm>
            <a:off x="6325495" y="2095222"/>
            <a:ext cx="2366683" cy="769441"/>
          </a:xfrm>
          <a:prstGeom prst="rect">
            <a:avLst/>
          </a:prstGeom>
          <a:solidFill>
            <a:schemeClr val="bg2"/>
          </a:solidFill>
        </p:spPr>
        <p:txBody>
          <a:bodyPr wrap="square" rtlCol="0">
            <a:spAutoFit/>
          </a:bodyPr>
          <a:lstStyle/>
          <a:p>
            <a:pPr algn="ctr"/>
            <a:r>
              <a:rPr lang="en-US" sz="2200" b="1" u="sng" dirty="0"/>
              <a:t>El </a:t>
            </a:r>
            <a:r>
              <a:rPr lang="en-US" sz="2200" b="1" u="sng" dirty="0" err="1"/>
              <a:t>misterio</a:t>
            </a:r>
            <a:r>
              <a:rPr lang="en-US" sz="2200" b="1" u="sng" dirty="0"/>
              <a:t> </a:t>
            </a:r>
            <a:r>
              <a:rPr lang="en-US" sz="2200" b="1" u="sng" dirty="0" err="1"/>
              <a:t>revelado</a:t>
            </a:r>
            <a:r>
              <a:rPr lang="en-US" sz="2200" b="1" u="sng" dirty="0"/>
              <a:t> (3:1-7)</a:t>
            </a:r>
            <a:endParaRPr lang="en-US" sz="2200" b="1" dirty="0"/>
          </a:p>
        </p:txBody>
      </p:sp>
    </p:spTree>
    <p:extLst>
      <p:ext uri="{BB962C8B-B14F-4D97-AF65-F5344CB8AC3E}">
        <p14:creationId xmlns:p14="http://schemas.microsoft.com/office/powerpoint/2010/main" val="39282370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86995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Una oración </a:t>
            </a:r>
            <a:r>
              <a:rPr lang="en-US" sz="3750" b="1" dirty="0" err="1"/>
              <a:t>por</a:t>
            </a:r>
            <a:r>
              <a:rPr lang="en-US" sz="3750" b="1" dirty="0"/>
              <a:t> </a:t>
            </a:r>
            <a:r>
              <a:rPr lang="en-US" sz="3750" b="1" dirty="0" err="1" smtClean="0"/>
              <a:t>poder</a:t>
            </a:r>
            <a:r>
              <a:rPr lang="en-US" sz="3750" b="1" dirty="0"/>
              <a:t/>
            </a:r>
            <a:br>
              <a:rPr lang="en-US" sz="3750" b="1" dirty="0"/>
            </a:br>
            <a:r>
              <a:rPr lang="en-US" sz="3750" b="1" dirty="0"/>
              <a:t>(</a:t>
            </a:r>
            <a:r>
              <a:rPr lang="en-US" sz="3750" b="1" dirty="0" err="1"/>
              <a:t>Efesios</a:t>
            </a:r>
            <a:r>
              <a:rPr lang="en-US" sz="3750" b="1" dirty="0"/>
              <a:t> </a:t>
            </a:r>
            <a:r>
              <a:rPr lang="en-US" sz="3750" b="1" dirty="0" smtClean="0"/>
              <a:t>3:8-21</a:t>
            </a:r>
            <a:r>
              <a:rPr lang="en-US" sz="3750" b="1" dirty="0"/>
              <a:t>)</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31053234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chemeClr val="tx2">
                    <a:lumMod val="75000"/>
                  </a:schemeClr>
                </a:solidFill>
              </a:rPr>
              <a:t>Miércoles, 17/9/14 – “Bendito sea Dios” </a:t>
            </a:r>
            <a:r>
              <a:rPr lang="en-US" b="1" dirty="0" smtClean="0">
                <a:solidFill>
                  <a:schemeClr val="tx2">
                    <a:lumMod val="75000"/>
                  </a:schemeClr>
                </a:solidFill>
              </a:rPr>
              <a:t>(1.1-14</a:t>
            </a:r>
            <a:r>
              <a:rPr lang="en-US" b="1" dirty="0">
                <a:solidFill>
                  <a:schemeClr val="tx2">
                    <a:lumMod val="75000"/>
                  </a:schemeClr>
                </a:solidFill>
              </a:rPr>
              <a:t>)</a:t>
            </a:r>
          </a:p>
          <a:p>
            <a:pPr marL="457200" indent="-457200" algn="l" rtl="0" fontAlgn="base">
              <a:buFont typeface="+mj-lt"/>
              <a:buAutoNum type="arabicPeriod"/>
            </a:pPr>
            <a:r>
              <a:rPr lang="en-US" b="1" dirty="0" smtClean="0">
                <a:solidFill>
                  <a:schemeClr val="tx1">
                    <a:lumMod val="75000"/>
                  </a:schemeClr>
                </a:solidFill>
              </a:rPr>
              <a:t>Dom. </a:t>
            </a:r>
            <a:r>
              <a:rPr lang="en-US" b="1" dirty="0">
                <a:solidFill>
                  <a:schemeClr val="tx1">
                    <a:lumMod val="75000"/>
                  </a:schemeClr>
                </a:solidFill>
              </a:rPr>
              <a:t>21/9/14 – Oración por </a:t>
            </a:r>
            <a:r>
              <a:rPr lang="en-US" b="1" dirty="0" err="1">
                <a:solidFill>
                  <a:schemeClr val="tx1">
                    <a:lumMod val="75000"/>
                  </a:schemeClr>
                </a:solidFill>
              </a:rPr>
              <a:t>los</a:t>
            </a:r>
            <a:r>
              <a:rPr lang="en-US" b="1" dirty="0">
                <a:solidFill>
                  <a:schemeClr val="tx1">
                    <a:lumMod val="75000"/>
                  </a:schemeClr>
                </a:solidFill>
              </a:rPr>
              <a:t> </a:t>
            </a:r>
            <a:r>
              <a:rPr lang="en-US" b="1" dirty="0" err="1" smtClean="0">
                <a:solidFill>
                  <a:schemeClr val="tx1">
                    <a:lumMod val="75000"/>
                  </a:schemeClr>
                </a:solidFill>
              </a:rPr>
              <a:t>santos</a:t>
            </a:r>
            <a:r>
              <a:rPr lang="en-US" b="1" dirty="0" smtClean="0">
                <a:solidFill>
                  <a:schemeClr val="tx1">
                    <a:lumMod val="75000"/>
                  </a:schemeClr>
                </a:solidFill>
              </a:rPr>
              <a:t> (1.15-23</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Miercoles</a:t>
            </a:r>
            <a:r>
              <a:rPr lang="en-US" b="1" dirty="0" smtClean="0">
                <a:solidFill>
                  <a:schemeClr val="tx1">
                    <a:lumMod val="75000"/>
                  </a:schemeClr>
                </a:solidFill>
              </a:rPr>
              <a:t> </a:t>
            </a:r>
            <a:r>
              <a:rPr lang="en-US" b="1" dirty="0">
                <a:solidFill>
                  <a:schemeClr val="tx1">
                    <a:lumMod val="75000"/>
                  </a:schemeClr>
                </a:solidFill>
              </a:rPr>
              <a:t>24/9/14 – “Y </a:t>
            </a:r>
            <a:r>
              <a:rPr lang="en-US" b="1" dirty="0" err="1" smtClean="0">
                <a:solidFill>
                  <a:schemeClr val="tx1">
                    <a:lumMod val="75000"/>
                  </a:schemeClr>
                </a:solidFill>
              </a:rPr>
              <a:t>ustedes</a:t>
            </a:r>
            <a:r>
              <a:rPr lang="en-US" b="1" dirty="0" smtClean="0">
                <a:solidFill>
                  <a:schemeClr val="tx1">
                    <a:lumMod val="75000"/>
                  </a:schemeClr>
                </a:solidFill>
              </a:rPr>
              <a:t> </a:t>
            </a:r>
            <a:r>
              <a:rPr lang="en-US" b="1" dirty="0" err="1" smtClean="0">
                <a:solidFill>
                  <a:schemeClr val="tx1">
                    <a:lumMod val="75000"/>
                  </a:schemeClr>
                </a:solidFill>
              </a:rPr>
              <a:t>estaban</a:t>
            </a:r>
            <a:r>
              <a:rPr lang="en-US" b="1" dirty="0" smtClean="0">
                <a:solidFill>
                  <a:schemeClr val="tx1">
                    <a:lumMod val="75000"/>
                  </a:schemeClr>
                </a:solidFill>
              </a:rPr>
              <a:t>…</a:t>
            </a:r>
            <a:r>
              <a:rPr lang="en-US" b="1" dirty="0" err="1" smtClean="0">
                <a:solidFill>
                  <a:schemeClr val="tx1">
                    <a:lumMod val="75000"/>
                  </a:schemeClr>
                </a:solidFill>
              </a:rPr>
              <a:t>pero</a:t>
            </a:r>
            <a:r>
              <a:rPr lang="en-US" b="1" dirty="0" smtClean="0">
                <a:solidFill>
                  <a:schemeClr val="tx1">
                    <a:lumMod val="75000"/>
                  </a:schemeClr>
                </a:solidFill>
              </a:rPr>
              <a:t> </a:t>
            </a:r>
            <a:r>
              <a:rPr lang="en-US" b="1" dirty="0">
                <a:solidFill>
                  <a:schemeClr val="tx1">
                    <a:lumMod val="75000"/>
                  </a:schemeClr>
                </a:solidFill>
              </a:rPr>
              <a:t>Dios” </a:t>
            </a:r>
            <a:r>
              <a:rPr lang="en-US" b="1" dirty="0" smtClean="0">
                <a:solidFill>
                  <a:schemeClr val="tx1">
                    <a:lumMod val="75000"/>
                  </a:schemeClr>
                </a:solidFill>
              </a:rPr>
              <a:t>(2.1-10</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28/9/14 – Unificación </a:t>
            </a:r>
            <a:r>
              <a:rPr lang="en-US" b="1" dirty="0" err="1">
                <a:solidFill>
                  <a:schemeClr val="tx1">
                    <a:lumMod val="75000"/>
                  </a:schemeClr>
                </a:solidFill>
              </a:rPr>
              <a:t>en</a:t>
            </a:r>
            <a:r>
              <a:rPr lang="en-US" b="1" dirty="0">
                <a:solidFill>
                  <a:schemeClr val="tx1">
                    <a:lumMod val="75000"/>
                  </a:schemeClr>
                </a:solidFill>
              </a:rPr>
              <a:t> </a:t>
            </a:r>
            <a:r>
              <a:rPr lang="en-US" b="1" dirty="0" smtClean="0">
                <a:solidFill>
                  <a:schemeClr val="tx1">
                    <a:lumMod val="75000"/>
                  </a:schemeClr>
                </a:solidFill>
              </a:rPr>
              <a:t>Cristo y el </a:t>
            </a:r>
            <a:r>
              <a:rPr lang="en-US" b="1" dirty="0" err="1" smtClean="0">
                <a:solidFill>
                  <a:schemeClr val="tx1">
                    <a:lumMod val="75000"/>
                  </a:schemeClr>
                </a:solidFill>
              </a:rPr>
              <a:t>misterio</a:t>
            </a:r>
            <a:r>
              <a:rPr lang="en-US" b="1" dirty="0" smtClean="0">
                <a:solidFill>
                  <a:schemeClr val="tx1">
                    <a:lumMod val="75000"/>
                  </a:schemeClr>
                </a:solidFill>
              </a:rPr>
              <a:t> del </a:t>
            </a:r>
            <a:r>
              <a:rPr lang="en-US" b="1" dirty="0" err="1" smtClean="0">
                <a:solidFill>
                  <a:schemeClr val="tx1">
                    <a:lumMod val="75000"/>
                  </a:schemeClr>
                </a:solidFill>
              </a:rPr>
              <a:t>evangelio</a:t>
            </a:r>
            <a:r>
              <a:rPr lang="en-US" b="1" dirty="0" smtClean="0">
                <a:solidFill>
                  <a:schemeClr val="tx1">
                    <a:lumMod val="75000"/>
                  </a:schemeClr>
                </a:solidFill>
              </a:rPr>
              <a:t> (2.1-3:7)</a:t>
            </a:r>
            <a:endParaRPr lang="en-US" b="1" dirty="0">
              <a:solidFill>
                <a:schemeClr val="tx1">
                  <a:lumMod val="75000"/>
                </a:schemeClr>
              </a:solidFill>
            </a:endParaRPr>
          </a:p>
          <a:p>
            <a:pPr marL="457200" indent="-457200" algn="l" rtl="0" fontAlgn="base">
              <a:buFont typeface="+mj-lt"/>
              <a:buAutoNum type="arabicPeriod"/>
            </a:pPr>
            <a:r>
              <a:rPr lang="en-US" b="1" dirty="0" err="1">
                <a:solidFill>
                  <a:srgbClr val="00B0F0"/>
                </a:solidFill>
              </a:rPr>
              <a:t>M</a:t>
            </a:r>
            <a:r>
              <a:rPr lang="en-US" b="1" dirty="0" err="1" smtClean="0">
                <a:solidFill>
                  <a:srgbClr val="00B0F0"/>
                </a:solidFill>
              </a:rPr>
              <a:t>iercoles</a:t>
            </a:r>
            <a:r>
              <a:rPr lang="en-US" b="1" dirty="0" smtClean="0">
                <a:solidFill>
                  <a:srgbClr val="00B0F0"/>
                </a:solidFill>
              </a:rPr>
              <a:t> </a:t>
            </a:r>
            <a:r>
              <a:rPr lang="en-US" b="1" dirty="0">
                <a:solidFill>
                  <a:srgbClr val="00B0F0"/>
                </a:solidFill>
              </a:rPr>
              <a:t>1/10/14 – </a:t>
            </a:r>
            <a:r>
              <a:rPr lang="en-US" b="1" dirty="0" smtClean="0">
                <a:solidFill>
                  <a:srgbClr val="00B0F0"/>
                </a:solidFill>
              </a:rPr>
              <a:t>La </a:t>
            </a:r>
            <a:r>
              <a:rPr lang="en-US" b="1" dirty="0" err="1" smtClean="0">
                <a:solidFill>
                  <a:srgbClr val="00B0F0"/>
                </a:solidFill>
              </a:rPr>
              <a:t>gloria</a:t>
            </a:r>
            <a:r>
              <a:rPr lang="en-US" b="1" dirty="0" smtClean="0">
                <a:solidFill>
                  <a:srgbClr val="00B0F0"/>
                </a:solidFill>
              </a:rPr>
              <a:t> </a:t>
            </a:r>
            <a:r>
              <a:rPr lang="en-US" b="1" dirty="0">
                <a:solidFill>
                  <a:srgbClr val="00B0F0"/>
                </a:solidFill>
              </a:rPr>
              <a:t>de </a:t>
            </a:r>
            <a:r>
              <a:rPr lang="en-US" b="1" dirty="0" smtClean="0">
                <a:solidFill>
                  <a:srgbClr val="00B0F0"/>
                </a:solidFill>
              </a:rPr>
              <a:t>Dios (3.8-21</a:t>
            </a:r>
            <a:r>
              <a:rPr lang="en-US" b="1" dirty="0">
                <a:solidFill>
                  <a:srgbClr val="00B0F0"/>
                </a:solidFill>
              </a:rPr>
              <a:t>)</a:t>
            </a:r>
          </a:p>
          <a:p>
            <a:pPr marL="457200" indent="-457200" fontAlgn="base">
              <a:buFont typeface="+mj-lt"/>
              <a:buAutoNum type="arabicPeriod"/>
            </a:pPr>
            <a:r>
              <a:rPr lang="en-US" b="1" dirty="0"/>
              <a:t>Dom. 5/10/14 – Actitudes y fundamentos para la </a:t>
            </a:r>
            <a:r>
              <a:rPr lang="en-US" b="1" dirty="0" err="1"/>
              <a:t>unidad</a:t>
            </a:r>
            <a:r>
              <a:rPr lang="en-US" b="1" dirty="0"/>
              <a:t> </a:t>
            </a:r>
            <a:r>
              <a:rPr lang="en-US" b="1" dirty="0" smtClean="0"/>
              <a:t>(4.1-6</a:t>
            </a:r>
            <a:r>
              <a:rPr lang="en-US" b="1" dirty="0"/>
              <a:t>)</a:t>
            </a:r>
          </a:p>
          <a:p>
            <a:pPr marL="457200" indent="-457200" fontAlgn="base">
              <a:buFont typeface="+mj-lt"/>
              <a:buAutoNum type="arabicPeriod"/>
            </a:pPr>
            <a:r>
              <a:rPr lang="en-US" b="1" dirty="0"/>
              <a:t>Dom. 12/10/14 – “El crecimiento del </a:t>
            </a:r>
            <a:r>
              <a:rPr lang="en-US" b="1" dirty="0" err="1"/>
              <a:t>cuerpo</a:t>
            </a:r>
            <a:r>
              <a:rPr lang="en-US" b="1" dirty="0"/>
              <a:t>” </a:t>
            </a:r>
            <a:r>
              <a:rPr lang="en-US" b="1" dirty="0" smtClean="0"/>
              <a:t>(4.7-16</a:t>
            </a:r>
            <a:r>
              <a:rPr lang="en-US" b="1" dirty="0"/>
              <a:t>)</a:t>
            </a:r>
          </a:p>
          <a:p>
            <a:pPr marL="457200" indent="-457200" algn="l" rtl="0" fontAlgn="base">
              <a:buFont typeface="+mj-lt"/>
              <a:buAutoNum type="arabicPeriod"/>
            </a:pPr>
            <a:r>
              <a:rPr lang="en-US" b="1" dirty="0"/>
              <a:t>Miércoles 15/10/14 – “El </a:t>
            </a:r>
            <a:r>
              <a:rPr lang="en-US" b="1" dirty="0" err="1" smtClean="0"/>
              <a:t>nuevo</a:t>
            </a:r>
            <a:r>
              <a:rPr lang="en-US" b="1" dirty="0" smtClean="0"/>
              <a:t> </a:t>
            </a:r>
            <a:r>
              <a:rPr lang="en-US" b="1" dirty="0" err="1" smtClean="0"/>
              <a:t>ser</a:t>
            </a:r>
            <a:r>
              <a:rPr lang="en-US" b="1" dirty="0" smtClean="0"/>
              <a:t>” (4.17-32</a:t>
            </a:r>
            <a:r>
              <a:rPr lang="en-US" b="1" dirty="0"/>
              <a:t>)</a:t>
            </a:r>
          </a:p>
          <a:p>
            <a:pPr marL="457200" indent="-457200" fontAlgn="base">
              <a:buFont typeface="+mj-lt"/>
              <a:buAutoNum type="arabicPeriod"/>
            </a:pPr>
            <a:r>
              <a:rPr lang="en-US" b="1" dirty="0"/>
              <a:t>Dom. 19/10/14 – </a:t>
            </a:r>
            <a:r>
              <a:rPr lang="en-US" b="1" dirty="0" err="1" smtClean="0"/>
              <a:t>Andando</a:t>
            </a:r>
            <a:r>
              <a:rPr lang="en-US" b="1" dirty="0" smtClean="0"/>
              <a:t> </a:t>
            </a:r>
            <a:r>
              <a:rPr lang="en-US" b="1" dirty="0" err="1"/>
              <a:t>en</a:t>
            </a:r>
            <a:r>
              <a:rPr lang="en-US" b="1" dirty="0"/>
              <a:t> </a:t>
            </a:r>
            <a:r>
              <a:rPr lang="en-US" b="1" dirty="0" err="1" smtClean="0"/>
              <a:t>amor</a:t>
            </a:r>
            <a:r>
              <a:rPr lang="en-US" b="1" dirty="0"/>
              <a:t>, </a:t>
            </a:r>
            <a:r>
              <a:rPr lang="en-US" b="1" dirty="0" smtClean="0"/>
              <a:t>luz </a:t>
            </a:r>
            <a:r>
              <a:rPr lang="en-US" b="1" dirty="0"/>
              <a:t>y </a:t>
            </a:r>
            <a:r>
              <a:rPr lang="en-US" b="1" dirty="0" err="1" smtClean="0"/>
              <a:t>sabiduría</a:t>
            </a:r>
            <a:r>
              <a:rPr lang="en-US" b="1" dirty="0" smtClean="0"/>
              <a:t> (5.1-21</a:t>
            </a:r>
            <a:r>
              <a:rPr lang="en-US" b="1" dirty="0"/>
              <a:t>)</a:t>
            </a:r>
          </a:p>
          <a:p>
            <a:pPr marL="457200" indent="-457200" algn="l" rtl="0" fontAlgn="base">
              <a:buFont typeface="+mj-lt"/>
              <a:buAutoNum type="arabicPeriod"/>
            </a:pPr>
            <a:r>
              <a:rPr lang="en-US" b="1" dirty="0" err="1" smtClean="0"/>
              <a:t>Miércoles</a:t>
            </a:r>
            <a:r>
              <a:rPr lang="en-US" b="1" dirty="0" smtClean="0"/>
              <a:t> </a:t>
            </a:r>
            <a:r>
              <a:rPr lang="en-US" b="1" dirty="0"/>
              <a:t>22/10/14 – “Sométanse unos a otros” </a:t>
            </a:r>
            <a:r>
              <a:rPr lang="en-US" b="1" dirty="0" smtClean="0"/>
              <a:t>(5.22-6.9</a:t>
            </a:r>
            <a:r>
              <a:rPr lang="en-US" b="1" dirty="0"/>
              <a:t>)</a:t>
            </a:r>
          </a:p>
          <a:p>
            <a:pPr marL="457200" indent="-457200" fontAlgn="base">
              <a:buFont typeface="+mj-lt"/>
              <a:buAutoNum type="arabicPeriod"/>
            </a:pPr>
            <a:r>
              <a:rPr lang="en-US" b="1" dirty="0"/>
              <a:t>Dom. 26/10/14 – </a:t>
            </a:r>
            <a:r>
              <a:rPr lang="en-US" b="1" dirty="0" smtClean="0"/>
              <a:t>“</a:t>
            </a:r>
            <a:r>
              <a:rPr lang="en-US" b="1" dirty="0" err="1" smtClean="0"/>
              <a:t>Fortalézcanse</a:t>
            </a:r>
            <a:r>
              <a:rPr lang="en-US" b="1" dirty="0" smtClean="0"/>
              <a:t> </a:t>
            </a:r>
            <a:r>
              <a:rPr lang="en-US" b="1" dirty="0" err="1" smtClean="0"/>
              <a:t>en</a:t>
            </a:r>
            <a:r>
              <a:rPr lang="en-US" b="1" dirty="0" smtClean="0"/>
              <a:t> </a:t>
            </a:r>
            <a:r>
              <a:rPr lang="en-US" b="1" dirty="0"/>
              <a:t>el Señor” </a:t>
            </a:r>
            <a:r>
              <a:rPr lang="en-US" b="1" dirty="0" smtClean="0"/>
              <a:t>(6.10-23</a:t>
            </a:r>
            <a:r>
              <a:rPr lang="en-US" b="1" dirty="0"/>
              <a:t>)</a:t>
            </a:r>
          </a:p>
          <a:p>
            <a:pPr marL="457200" indent="-457200" algn="l" rtl="0" fontAlgn="base">
              <a:buFont typeface="+mj-lt"/>
              <a:buAutoNum type="arabicPeriod"/>
            </a:pPr>
            <a:r>
              <a:rPr lang="en-US" b="1" dirty="0" err="1" smtClean="0"/>
              <a:t>Miércoles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23929250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28650" y="350109"/>
            <a:ext cx="7886700" cy="552318"/>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b="1" dirty="0" smtClean="0">
                <a:latin typeface="+mn-lt"/>
              </a:rPr>
              <a:t>El </a:t>
            </a:r>
            <a:r>
              <a:rPr lang="en-US" b="1" dirty="0" err="1" smtClean="0">
                <a:latin typeface="+mn-lt"/>
              </a:rPr>
              <a:t>estado</a:t>
            </a:r>
            <a:r>
              <a:rPr lang="en-US" b="1" dirty="0" smtClean="0">
                <a:latin typeface="+mn-lt"/>
              </a:rPr>
              <a:t> de </a:t>
            </a:r>
            <a:r>
              <a:rPr lang="en-US" b="1" dirty="0" err="1" smtClean="0">
                <a:latin typeface="+mn-lt"/>
              </a:rPr>
              <a:t>los</a:t>
            </a:r>
            <a:r>
              <a:rPr lang="en-US" b="1" dirty="0" smtClean="0">
                <a:latin typeface="+mn-lt"/>
              </a:rPr>
              <a:t> gentiles (2:11,12)</a:t>
            </a:r>
            <a:endParaRPr lang="en-US" sz="2800" b="1" i="1" dirty="0">
              <a:solidFill>
                <a:schemeClr val="accent2"/>
              </a:solidFill>
              <a:latin typeface="+mn-lt"/>
            </a:endParaRPr>
          </a:p>
        </p:txBody>
      </p:sp>
      <p:sp>
        <p:nvSpPr>
          <p:cNvPr id="9" name="Rectangle 8"/>
          <p:cNvSpPr/>
          <p:nvPr/>
        </p:nvSpPr>
        <p:spPr>
          <a:xfrm>
            <a:off x="245796" y="1120331"/>
            <a:ext cx="5739926" cy="3139321"/>
          </a:xfrm>
          <a:prstGeom prst="rect">
            <a:avLst/>
          </a:prstGeom>
        </p:spPr>
        <p:txBody>
          <a:bodyPr wrap="square">
            <a:spAutoFit/>
          </a:bodyPr>
          <a:lstStyle/>
          <a:p>
            <a:r>
              <a:rPr lang="es-ES" sz="2200" dirty="0" smtClean="0"/>
              <a:t>11</a:t>
            </a:r>
            <a:r>
              <a:rPr lang="es-ES" sz="2200" dirty="0"/>
              <a:t>  Por tanto, recuerden que en otro tiempo, ustedes los gentiles en la carne, que son llamados «</a:t>
            </a:r>
            <a:r>
              <a:rPr lang="es-ES" sz="2200" dirty="0" err="1"/>
              <a:t>Incircuncisión</a:t>
            </a:r>
            <a:r>
              <a:rPr lang="es-ES" sz="2200" dirty="0"/>
              <a:t>» por la tal llamada «Circuncisión», hecha en la carne por manos humanas, </a:t>
            </a:r>
            <a:r>
              <a:rPr lang="es-ES" sz="2200" dirty="0" smtClean="0"/>
              <a:t>12</a:t>
            </a:r>
            <a:r>
              <a:rPr lang="es-ES" sz="2200" dirty="0"/>
              <a:t>  recuerden que en ese tiempo ustedes estaban separados de Cristo, excluidos de la ciudadanía de Israel, extraños a los pactos de la promesa, sin tener esperanza y sin Dios en el mundo. </a:t>
            </a:r>
            <a:endParaRPr lang="en-US" sz="1800" dirty="0" smtClean="0"/>
          </a:p>
        </p:txBody>
      </p:sp>
      <p:sp>
        <p:nvSpPr>
          <p:cNvPr id="10" name="TextBox 9"/>
          <p:cNvSpPr txBox="1"/>
          <p:nvPr/>
        </p:nvSpPr>
        <p:spPr>
          <a:xfrm>
            <a:off x="6372997" y="1948615"/>
            <a:ext cx="2366683" cy="1107996"/>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estado</a:t>
            </a:r>
            <a:r>
              <a:rPr lang="en-US" sz="2200" b="1" u="sng" dirty="0" smtClean="0"/>
              <a:t> anterior de </a:t>
            </a:r>
            <a:r>
              <a:rPr lang="en-US" sz="2200" b="1" u="sng" dirty="0" err="1" smtClean="0"/>
              <a:t>los</a:t>
            </a:r>
            <a:r>
              <a:rPr lang="en-US" sz="2200" b="1" u="sng" dirty="0" smtClean="0"/>
              <a:t> gentiles</a:t>
            </a:r>
            <a:endParaRPr lang="en-US" sz="2200" b="1" u="sng" dirty="0"/>
          </a:p>
          <a:p>
            <a:pPr algn="ctr" rtl="0"/>
            <a:r>
              <a:rPr lang="en-US" sz="2200" b="1" dirty="0" smtClean="0"/>
              <a:t>(11-12)</a:t>
            </a:r>
            <a:endParaRPr lang="en-US" sz="2200" b="1" dirty="0"/>
          </a:p>
        </p:txBody>
      </p:sp>
      <p:sp>
        <p:nvSpPr>
          <p:cNvPr id="11" name="Flowchart: Process 10"/>
          <p:cNvSpPr/>
          <p:nvPr/>
        </p:nvSpPr>
        <p:spPr>
          <a:xfrm>
            <a:off x="1827649" y="1194204"/>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Flowchart: Process 11"/>
          <p:cNvSpPr/>
          <p:nvPr/>
        </p:nvSpPr>
        <p:spPr>
          <a:xfrm>
            <a:off x="1827649" y="2546867"/>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Oval 12"/>
          <p:cNvSpPr/>
          <p:nvPr/>
        </p:nvSpPr>
        <p:spPr>
          <a:xfrm>
            <a:off x="690612" y="1094165"/>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40294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180"/>
            <a:ext cx="7886700" cy="1104636"/>
          </a:xfrm>
        </p:spPr>
        <p:txBody>
          <a:bodyPr>
            <a:normAutofit/>
          </a:bodyPr>
          <a:lstStyle/>
          <a:p>
            <a:pPr algn="ctr" rtl="0"/>
            <a:r>
              <a:rPr lang="en-US" b="1" dirty="0" smtClean="0">
                <a:latin typeface="+mn-lt"/>
              </a:rPr>
              <a:t>El estado de los gentiles (2:11,12)</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2934375"/>
          </a:xfrm>
        </p:spPr>
        <p:txBody>
          <a:bodyPr>
            <a:noAutofit/>
          </a:bodyPr>
          <a:lstStyle/>
          <a:p>
            <a:pPr algn="l" rtl="0">
              <a:lnSpc>
                <a:spcPct val="150000"/>
              </a:lnSpc>
            </a:pPr>
            <a:r>
              <a:rPr lang="en-US" sz="2500" b="1" dirty="0" err="1" smtClean="0"/>
              <a:t>Separados</a:t>
            </a:r>
            <a:r>
              <a:rPr lang="en-US" sz="2500" b="1" dirty="0" smtClean="0"/>
              <a:t> de Cristo</a:t>
            </a:r>
          </a:p>
          <a:p>
            <a:pPr algn="l" rtl="0">
              <a:lnSpc>
                <a:spcPct val="150000"/>
              </a:lnSpc>
            </a:pPr>
            <a:r>
              <a:rPr lang="en-US" sz="2500" b="1" dirty="0" err="1" smtClean="0"/>
              <a:t>Exluidos</a:t>
            </a:r>
            <a:r>
              <a:rPr lang="en-US" sz="2500" b="1" dirty="0" smtClean="0"/>
              <a:t> de la </a:t>
            </a:r>
            <a:r>
              <a:rPr lang="en-US" sz="2500" b="1" dirty="0" err="1" smtClean="0"/>
              <a:t>ciudadan</a:t>
            </a:r>
            <a:r>
              <a:rPr lang="es-ES" sz="2500" b="1" dirty="0" err="1" smtClean="0"/>
              <a:t>ía</a:t>
            </a:r>
            <a:r>
              <a:rPr lang="es-ES" sz="2500" b="1" dirty="0" smtClean="0"/>
              <a:t> </a:t>
            </a:r>
            <a:r>
              <a:rPr lang="en-US" sz="2500" b="1" dirty="0" smtClean="0"/>
              <a:t>de </a:t>
            </a:r>
            <a:r>
              <a:rPr lang="en-US" sz="2500" b="1" dirty="0"/>
              <a:t>Israel</a:t>
            </a:r>
            <a:endParaRPr lang="en-US" sz="2500" b="1" dirty="0" smtClean="0"/>
          </a:p>
          <a:p>
            <a:pPr algn="l" rtl="0">
              <a:lnSpc>
                <a:spcPct val="150000"/>
              </a:lnSpc>
            </a:pPr>
            <a:r>
              <a:rPr lang="en-US" sz="2500" b="1" dirty="0" err="1"/>
              <a:t>E</a:t>
            </a:r>
            <a:r>
              <a:rPr lang="en-US" sz="2500" b="1" dirty="0" err="1" smtClean="0"/>
              <a:t>xtraños</a:t>
            </a:r>
            <a:r>
              <a:rPr lang="en-US" sz="2500" b="1" dirty="0" smtClean="0"/>
              <a:t> </a:t>
            </a:r>
            <a:r>
              <a:rPr lang="en-US" sz="2500" b="1" dirty="0"/>
              <a:t>a los pactos de la promesa</a:t>
            </a:r>
            <a:endParaRPr lang="en-US" sz="2500" b="1" dirty="0" smtClean="0"/>
          </a:p>
          <a:p>
            <a:pPr algn="l" rtl="0">
              <a:lnSpc>
                <a:spcPct val="150000"/>
              </a:lnSpc>
            </a:pPr>
            <a:r>
              <a:rPr lang="en-US" sz="2500" b="1" dirty="0" smtClean="0"/>
              <a:t>Sin </a:t>
            </a:r>
            <a:r>
              <a:rPr lang="en-US" sz="2500" b="1" dirty="0"/>
              <a:t>esperanza y </a:t>
            </a:r>
            <a:r>
              <a:rPr lang="en-US" sz="2500" b="1" dirty="0" smtClean="0"/>
              <a:t>sin Dios</a:t>
            </a:r>
          </a:p>
        </p:txBody>
      </p:sp>
    </p:spTree>
    <p:extLst>
      <p:ext uri="{BB962C8B-B14F-4D97-AF65-F5344CB8AC3E}">
        <p14:creationId xmlns:p14="http://schemas.microsoft.com/office/powerpoint/2010/main" val="24975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28650" y="350109"/>
            <a:ext cx="7886700" cy="552318"/>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3200" b="1" dirty="0"/>
              <a:t>Las </a:t>
            </a:r>
            <a:r>
              <a:rPr lang="en-US" sz="3200" b="1" dirty="0" smtClean="0"/>
              <a:t>dos </a:t>
            </a:r>
            <a:r>
              <a:rPr lang="en-US" sz="3200" b="1" dirty="0" err="1" smtClean="0"/>
              <a:t>reconciliaciones</a:t>
            </a:r>
            <a:r>
              <a:rPr lang="en-US" sz="3200" b="1" dirty="0" smtClean="0"/>
              <a:t> </a:t>
            </a:r>
            <a:r>
              <a:rPr lang="en-US" sz="3200" b="1" dirty="0"/>
              <a:t>(2:13-16)</a:t>
            </a:r>
            <a:endParaRPr lang="en-US" sz="3200" b="1" i="1" dirty="0">
              <a:solidFill>
                <a:schemeClr val="accent2"/>
              </a:solidFill>
              <a:latin typeface="+mn-lt"/>
            </a:endParaRPr>
          </a:p>
        </p:txBody>
      </p:sp>
      <p:sp>
        <p:nvSpPr>
          <p:cNvPr id="12" name="Rectangle 11"/>
          <p:cNvSpPr/>
          <p:nvPr/>
        </p:nvSpPr>
        <p:spPr>
          <a:xfrm>
            <a:off x="222045" y="902430"/>
            <a:ext cx="5739926" cy="4524315"/>
          </a:xfrm>
          <a:prstGeom prst="rect">
            <a:avLst/>
          </a:prstGeom>
        </p:spPr>
        <p:txBody>
          <a:bodyPr wrap="square">
            <a:spAutoFit/>
          </a:bodyPr>
          <a:lstStyle/>
          <a:p>
            <a:r>
              <a:rPr lang="es-ES" sz="2200" dirty="0" smtClean="0"/>
              <a:t>13  </a:t>
            </a:r>
            <a:r>
              <a:rPr lang="es-ES" sz="2200" dirty="0"/>
              <a:t>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400" dirty="0"/>
          </a:p>
          <a:p>
            <a:pPr algn="l" rtl="0"/>
            <a:endParaRPr lang="en-US" sz="2400" dirty="0"/>
          </a:p>
        </p:txBody>
      </p:sp>
      <p:sp>
        <p:nvSpPr>
          <p:cNvPr id="15" name="Oval 14"/>
          <p:cNvSpPr/>
          <p:nvPr/>
        </p:nvSpPr>
        <p:spPr>
          <a:xfrm>
            <a:off x="641965" y="902427"/>
            <a:ext cx="1329855"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Flowchart: Process 16"/>
          <p:cNvSpPr/>
          <p:nvPr/>
        </p:nvSpPr>
        <p:spPr>
          <a:xfrm>
            <a:off x="2630831" y="1329461"/>
            <a:ext cx="773168" cy="29320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Flowchart: Process 17"/>
          <p:cNvSpPr/>
          <p:nvPr/>
        </p:nvSpPr>
        <p:spPr>
          <a:xfrm>
            <a:off x="4317454" y="1322503"/>
            <a:ext cx="1363400" cy="300165"/>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TextBox 23"/>
          <p:cNvSpPr txBox="1"/>
          <p:nvPr/>
        </p:nvSpPr>
        <p:spPr>
          <a:xfrm>
            <a:off x="6349243" y="2563541"/>
            <a:ext cx="2366683" cy="1107996"/>
          </a:xfrm>
          <a:prstGeom prst="rect">
            <a:avLst/>
          </a:prstGeom>
          <a:solidFill>
            <a:schemeClr val="bg2"/>
          </a:solidFill>
        </p:spPr>
        <p:txBody>
          <a:bodyPr wrap="square" rtlCol="0">
            <a:spAutoFit/>
          </a:bodyPr>
          <a:lstStyle/>
          <a:p>
            <a:pPr algn="ctr" rtl="0"/>
            <a:r>
              <a:rPr lang="en-US" sz="2200" b="1" u="sng" dirty="0" smtClean="0"/>
              <a:t>Las dos </a:t>
            </a:r>
            <a:r>
              <a:rPr lang="en-US" sz="2200" b="1" u="sng" dirty="0" err="1" smtClean="0"/>
              <a:t>reconciliaciones</a:t>
            </a:r>
            <a:r>
              <a:rPr lang="en-US" sz="2200" b="1" u="sng" dirty="0" smtClean="0"/>
              <a:t/>
            </a:r>
            <a:br>
              <a:rPr lang="en-US" sz="2200" b="1" u="sng" dirty="0" smtClean="0"/>
            </a:br>
            <a:r>
              <a:rPr lang="en-US" sz="2200" b="1" dirty="0" smtClean="0"/>
              <a:t>(13-16)</a:t>
            </a:r>
            <a:endParaRPr lang="en-US" sz="2200" b="1" dirty="0"/>
          </a:p>
        </p:txBody>
      </p:sp>
      <p:sp>
        <p:nvSpPr>
          <p:cNvPr id="25" name="Flowchart: Process 24"/>
          <p:cNvSpPr/>
          <p:nvPr/>
        </p:nvSpPr>
        <p:spPr>
          <a:xfrm>
            <a:off x="3379630" y="1622668"/>
            <a:ext cx="2301223" cy="420073"/>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Flowchart: Process 25"/>
          <p:cNvSpPr/>
          <p:nvPr/>
        </p:nvSpPr>
        <p:spPr>
          <a:xfrm>
            <a:off x="317047" y="2042741"/>
            <a:ext cx="1363400" cy="300165"/>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Flowchart: Process 26"/>
          <p:cNvSpPr/>
          <p:nvPr/>
        </p:nvSpPr>
        <p:spPr>
          <a:xfrm>
            <a:off x="4317453" y="3323449"/>
            <a:ext cx="1363400" cy="300165"/>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Flowchart: Process 27"/>
          <p:cNvSpPr/>
          <p:nvPr/>
        </p:nvSpPr>
        <p:spPr>
          <a:xfrm>
            <a:off x="222044" y="3631815"/>
            <a:ext cx="2176771" cy="29891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Flowchart: Process 28"/>
          <p:cNvSpPr/>
          <p:nvPr/>
        </p:nvSpPr>
        <p:spPr>
          <a:xfrm>
            <a:off x="859754" y="4065806"/>
            <a:ext cx="3296609"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13297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4" grpId="0" animBg="1"/>
      <p:bldP spid="25" grpId="0" animBg="1"/>
      <p:bldP spid="26" grpId="0" animBg="1"/>
      <p:bldP spid="27" grpId="0" animBg="1"/>
      <p:bldP spid="28" grpId="0" animBg="1"/>
      <p:bldP spid="2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79816"/>
            <a:ext cx="8284762" cy="3665895"/>
          </a:xfrm>
        </p:spPr>
        <p:txBody>
          <a:bodyPr>
            <a:noAutofit/>
          </a:bodyPr>
          <a:lstStyle/>
          <a:p>
            <a:pPr algn="l" rtl="0">
              <a:lnSpc>
                <a:spcPct val="100000"/>
              </a:lnSpc>
              <a:spcBef>
                <a:spcPts val="0"/>
              </a:spcBef>
            </a:pPr>
            <a:r>
              <a:rPr lang="en-US" sz="2500" b="1" dirty="0" smtClean="0"/>
              <a:t>“</a:t>
            </a:r>
            <a:r>
              <a:rPr lang="en-US" sz="2500" b="1" dirty="0" err="1" smtClean="0"/>
              <a:t>estaban</a:t>
            </a:r>
            <a:r>
              <a:rPr lang="en-US" sz="2500" b="1" dirty="0" smtClean="0"/>
              <a:t> </a:t>
            </a:r>
            <a:r>
              <a:rPr lang="en-US" sz="2500" b="1" dirty="0" err="1" smtClean="0"/>
              <a:t>lejos</a:t>
            </a:r>
            <a:r>
              <a:rPr lang="en-US" sz="2500" b="1" dirty="0" smtClean="0"/>
              <a:t>"=&gt;“</a:t>
            </a:r>
            <a:r>
              <a:rPr lang="en-US" sz="2500" b="1" dirty="0" err="1" smtClean="0"/>
              <a:t>acercados</a:t>
            </a:r>
            <a:r>
              <a:rPr lang="en-US" sz="2500" b="1" dirty="0" smtClean="0"/>
              <a:t>” </a:t>
            </a:r>
            <a:r>
              <a:rPr lang="en-US" sz="2500" b="1" i="1" u="sng" dirty="0" err="1" smtClean="0">
                <a:solidFill>
                  <a:srgbClr val="FFFF00"/>
                </a:solidFill>
              </a:rPr>
              <a:t>por</a:t>
            </a:r>
            <a:r>
              <a:rPr lang="en-US" sz="2500" b="1" i="1" u="sng" dirty="0" smtClean="0">
                <a:solidFill>
                  <a:srgbClr val="FFFF00"/>
                </a:solidFill>
              </a:rPr>
              <a:t> la </a:t>
            </a:r>
            <a:r>
              <a:rPr lang="en-US" sz="2500" b="1" i="1" u="sng" dirty="0">
                <a:solidFill>
                  <a:srgbClr val="FFFF00"/>
                </a:solidFill>
              </a:rPr>
              <a:t>sangre de Cristo</a:t>
            </a:r>
            <a:r>
              <a:rPr lang="en-US" sz="2500" b="1" dirty="0" smtClean="0">
                <a:solidFill>
                  <a:srgbClr val="FFFF00"/>
                </a:solidFill>
              </a:rPr>
              <a:t>.</a:t>
            </a:r>
          </a:p>
          <a:p>
            <a:pPr algn="l" rtl="0">
              <a:lnSpc>
                <a:spcPct val="100000"/>
              </a:lnSpc>
              <a:spcBef>
                <a:spcPts val="0"/>
              </a:spcBef>
            </a:pPr>
            <a:r>
              <a:rPr lang="en-US" sz="2500" b="1" dirty="0" err="1" smtClean="0"/>
              <a:t>Porque</a:t>
            </a:r>
            <a:r>
              <a:rPr lang="en-US" sz="2500" b="1" dirty="0" smtClean="0"/>
              <a:t> </a:t>
            </a:r>
            <a:r>
              <a:rPr lang="en-US" sz="2500" b="1" dirty="0" err="1"/>
              <a:t>É</a:t>
            </a:r>
            <a:r>
              <a:rPr lang="en-US" sz="2500" b="1" dirty="0" err="1" smtClean="0"/>
              <a:t>l</a:t>
            </a:r>
            <a:r>
              <a:rPr lang="en-US" sz="2500" b="1" dirty="0" smtClean="0"/>
              <a:t> </a:t>
            </a:r>
            <a:r>
              <a:rPr lang="en-US" sz="2500" b="1" dirty="0" err="1"/>
              <a:t>mismo</a:t>
            </a:r>
            <a:r>
              <a:rPr lang="en-US" sz="2500" b="1" dirty="0"/>
              <a:t> </a:t>
            </a:r>
            <a:r>
              <a:rPr lang="en-US" sz="2500" b="1" dirty="0" err="1" smtClean="0"/>
              <a:t>es</a:t>
            </a:r>
            <a:r>
              <a:rPr lang="en-US" sz="2500" b="1" dirty="0" smtClean="0"/>
              <a:t> </a:t>
            </a:r>
            <a:r>
              <a:rPr lang="en-US" sz="2500" b="1" i="1" u="sng" dirty="0" err="1" smtClean="0">
                <a:solidFill>
                  <a:srgbClr val="FFFF00"/>
                </a:solidFill>
              </a:rPr>
              <a:t>nuestra</a:t>
            </a:r>
            <a:r>
              <a:rPr lang="en-US" sz="2500" b="1" i="1" dirty="0" smtClean="0">
                <a:solidFill>
                  <a:srgbClr val="FFFF00"/>
                </a:solidFill>
              </a:rPr>
              <a:t> </a:t>
            </a:r>
            <a:r>
              <a:rPr lang="en-US" sz="2500" b="1" dirty="0" err="1" smtClean="0"/>
              <a:t>paz</a:t>
            </a:r>
            <a:endParaRPr lang="en-US" sz="2500" b="1" dirty="0" smtClean="0"/>
          </a:p>
          <a:p>
            <a:pPr algn="l" rtl="0">
              <a:lnSpc>
                <a:spcPct val="100000"/>
              </a:lnSpc>
              <a:spcBef>
                <a:spcPts val="0"/>
              </a:spcBef>
            </a:pPr>
            <a:endParaRPr lang="en-US" sz="2500" b="1" dirty="0" smtClean="0"/>
          </a:p>
          <a:p>
            <a:pPr algn="l" rtl="0">
              <a:lnSpc>
                <a:spcPct val="100000"/>
              </a:lnSpc>
              <a:spcBef>
                <a:spcPts val="0"/>
              </a:spcBef>
            </a:pPr>
            <a:r>
              <a:rPr lang="en-US" sz="2500" b="1" dirty="0" smtClean="0"/>
              <a:t>¿Cómo es Cristo nuestra paz?</a:t>
            </a:r>
            <a:endParaRPr lang="en-US" sz="2500" b="1" dirty="0"/>
          </a:p>
          <a:p>
            <a:pPr lvl="1">
              <a:lnSpc>
                <a:spcPct val="100000"/>
              </a:lnSpc>
              <a:spcBef>
                <a:spcPts val="0"/>
              </a:spcBef>
            </a:pPr>
            <a:r>
              <a:rPr lang="es-ES" sz="2200" b="1" dirty="0"/>
              <a:t>Hizo </a:t>
            </a:r>
            <a:r>
              <a:rPr lang="es-ES" sz="2200" b="1" i="1" u="sng" dirty="0">
                <a:solidFill>
                  <a:srgbClr val="FFFF00"/>
                </a:solidFill>
              </a:rPr>
              <a:t>de los dos </a:t>
            </a:r>
            <a:r>
              <a:rPr lang="es-ES" sz="2200" b="1" dirty="0"/>
              <a:t>uno solo (</a:t>
            </a:r>
            <a:r>
              <a:rPr lang="es-ES" sz="2200" b="1" i="1" dirty="0"/>
              <a:t>a diferencia de dos separados en paz</a:t>
            </a:r>
            <a:r>
              <a:rPr lang="es-ES" sz="2200" b="1" dirty="0"/>
              <a:t>)</a:t>
            </a:r>
          </a:p>
          <a:p>
            <a:pPr lvl="1">
              <a:lnSpc>
                <a:spcPct val="100000"/>
              </a:lnSpc>
              <a:spcBef>
                <a:spcPts val="0"/>
              </a:spcBef>
            </a:pPr>
            <a:r>
              <a:rPr lang="es-ES" sz="2200" b="1" dirty="0"/>
              <a:t>Derribó </a:t>
            </a:r>
            <a:r>
              <a:rPr lang="es-ES" sz="2200" b="1" i="1" u="sng" dirty="0"/>
              <a:t>en su carne</a:t>
            </a:r>
            <a:r>
              <a:rPr lang="es-ES" sz="2200" b="1" i="1" dirty="0"/>
              <a:t> </a:t>
            </a:r>
            <a:r>
              <a:rPr lang="es-ES" sz="2200" b="1" dirty="0"/>
              <a:t>la </a:t>
            </a:r>
            <a:r>
              <a:rPr lang="es-ES" sz="2200" b="1" dirty="0" smtClean="0"/>
              <a:t>“pared </a:t>
            </a:r>
            <a:r>
              <a:rPr lang="es-ES" sz="2200" b="1" dirty="0"/>
              <a:t>intermedia de </a:t>
            </a:r>
            <a:r>
              <a:rPr lang="es-ES" sz="2200" b="1" dirty="0" smtClean="0"/>
              <a:t>enemistad”</a:t>
            </a:r>
            <a:endParaRPr lang="es-ES" sz="2200" b="1" dirty="0"/>
          </a:p>
          <a:p>
            <a:pPr lvl="1">
              <a:lnSpc>
                <a:spcPct val="100000"/>
              </a:lnSpc>
              <a:spcBef>
                <a:spcPts val="0"/>
              </a:spcBef>
            </a:pPr>
            <a:r>
              <a:rPr lang="es-ES" sz="2200" b="1" dirty="0"/>
              <a:t>Abolió la ley de los mandamientos</a:t>
            </a:r>
          </a:p>
          <a:p>
            <a:pPr lvl="1">
              <a:lnSpc>
                <a:spcPct val="100000"/>
              </a:lnSpc>
              <a:spcBef>
                <a:spcPts val="0"/>
              </a:spcBef>
            </a:pPr>
            <a:r>
              <a:rPr lang="es-ES" sz="2200" b="1" dirty="0"/>
              <a:t>Creó en Él mismo un nuevo hombre en lugar de </a:t>
            </a:r>
            <a:r>
              <a:rPr lang="es-ES" sz="2200" b="1" dirty="0" smtClean="0"/>
              <a:t>dos (reconciliación 1)</a:t>
            </a:r>
            <a:endParaRPr lang="es-ES" sz="2200" b="1" dirty="0"/>
          </a:p>
          <a:p>
            <a:pPr lvl="1">
              <a:lnSpc>
                <a:spcPct val="100000"/>
              </a:lnSpc>
              <a:spcBef>
                <a:spcPts val="0"/>
              </a:spcBef>
            </a:pPr>
            <a:r>
              <a:rPr lang="es-ES" sz="2200" b="1" dirty="0"/>
              <a:t>Reconcilió a los dos con Dios en un solo cuerpo </a:t>
            </a:r>
            <a:r>
              <a:rPr lang="es-ES" sz="2200" b="1" i="1" u="sng" dirty="0"/>
              <a:t>por medio de la </a:t>
            </a:r>
            <a:r>
              <a:rPr lang="es-ES" sz="2200" b="1" i="1" u="sng" dirty="0" smtClean="0"/>
              <a:t>cruz</a:t>
            </a:r>
            <a:r>
              <a:rPr lang="es-ES" sz="2200" b="1" i="1" dirty="0" smtClean="0"/>
              <a:t> </a:t>
            </a:r>
            <a:r>
              <a:rPr lang="es-ES" sz="2200" b="1" dirty="0" smtClean="0"/>
              <a:t>(reconciliación 2)</a:t>
            </a:r>
            <a:endParaRPr lang="es-ES" sz="2200" b="1" dirty="0"/>
          </a:p>
        </p:txBody>
      </p:sp>
      <p:sp>
        <p:nvSpPr>
          <p:cNvPr id="4" name="Title 1"/>
          <p:cNvSpPr txBox="1">
            <a:spLocks/>
          </p:cNvSpPr>
          <p:nvPr/>
        </p:nvSpPr>
        <p:spPr>
          <a:xfrm>
            <a:off x="628650" y="350109"/>
            <a:ext cx="7886700" cy="552318"/>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t>Las dos </a:t>
            </a:r>
            <a:r>
              <a:rPr lang="en-US" sz="3200" b="1" dirty="0" err="1"/>
              <a:t>reconciliaciones</a:t>
            </a:r>
            <a:r>
              <a:rPr lang="en-US" sz="3200" b="1" dirty="0"/>
              <a:t> (2:13-16)</a:t>
            </a:r>
            <a:endParaRPr lang="en-US" sz="3200" b="1" i="1" dirty="0">
              <a:solidFill>
                <a:schemeClr val="accent2"/>
              </a:solidFill>
            </a:endParaRPr>
          </a:p>
        </p:txBody>
      </p:sp>
    </p:spTree>
    <p:extLst>
      <p:ext uri="{BB962C8B-B14F-4D97-AF65-F5344CB8AC3E}">
        <p14:creationId xmlns:p14="http://schemas.microsoft.com/office/powerpoint/2010/main" val="38218867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109091"/>
          </a:xfrm>
          <a:prstGeom prst="rect">
            <a:avLst/>
          </a:prstGeom>
        </p:spPr>
        <p:txBody>
          <a:bodyPr wrap="square">
            <a:spAutoFit/>
          </a:bodyPr>
          <a:lstStyle/>
          <a:p>
            <a:r>
              <a:rPr lang="es-ES" sz="2200" dirty="0"/>
              <a:t>17  Y VINO Y ANUNCIÓ PAZ A USTEDES QUE ESTABAN LEJOS, Y PAZ A LOS QUE ESTABAN CERCA.  18  Porque por medio de Cristo los unos y los otros tenemos nuestra entrada al Padre en un mismo Espíritu.  19  Así pues, ustedes ya no son extraños ni extranjeros, sino que son conciudadanos de los santos y son de la familia de Dios.  20  Están edificados sobre el fundamento de los apóstoles y profetas, siendo Cristo Jesús mismo la piedra angular,  21  en quien todo el edificio, bien ajustado, va creciendo para ser un templo santo en el Señor.  22  En Cristo también ustedes son juntamente edificados para morada de Dios en el Espíritu.</a:t>
            </a:r>
            <a:endParaRPr lang="en-US" sz="1800" dirty="0"/>
          </a:p>
          <a:p>
            <a:endParaRPr lang="en-US" sz="1800" dirty="0"/>
          </a:p>
        </p:txBody>
      </p:sp>
      <p:sp>
        <p:nvSpPr>
          <p:cNvPr id="2" name="TextBox 1"/>
          <p:cNvSpPr txBox="1"/>
          <p:nvPr/>
        </p:nvSpPr>
        <p:spPr>
          <a:xfrm>
            <a:off x="6325496" y="1706256"/>
            <a:ext cx="2366683" cy="1107996"/>
          </a:xfrm>
          <a:prstGeom prst="rect">
            <a:avLst/>
          </a:prstGeom>
          <a:solidFill>
            <a:schemeClr val="bg2"/>
          </a:solidFill>
        </p:spPr>
        <p:txBody>
          <a:bodyPr wrap="square" rtlCol="0">
            <a:spAutoFit/>
          </a:bodyPr>
          <a:lstStyle/>
          <a:p>
            <a:pPr algn="ctr"/>
            <a:r>
              <a:rPr lang="en-US" sz="2200" b="1" u="sng" dirty="0"/>
              <a:t>La casa </a:t>
            </a:r>
            <a:r>
              <a:rPr lang="en-US" sz="2200" b="1" u="sng" dirty="0" err="1"/>
              <a:t>pacífica</a:t>
            </a:r>
            <a:r>
              <a:rPr lang="en-US" sz="2200" b="1" u="sng" dirty="0"/>
              <a:t> </a:t>
            </a:r>
            <a:br>
              <a:rPr lang="en-US" sz="2200" b="1" u="sng" dirty="0"/>
            </a:br>
            <a:r>
              <a:rPr lang="en-US" sz="2200" b="1" u="sng" dirty="0"/>
              <a:t>de Dios </a:t>
            </a:r>
            <a:br>
              <a:rPr lang="en-US" sz="2200" b="1" u="sng" dirty="0"/>
            </a:br>
            <a:r>
              <a:rPr lang="en-US" sz="2200" b="1" u="sng" dirty="0"/>
              <a:t>(17-22)</a:t>
            </a:r>
            <a:endParaRPr lang="en-US" sz="2200" b="1" dirty="0"/>
          </a:p>
        </p:txBody>
      </p:sp>
      <p:sp>
        <p:nvSpPr>
          <p:cNvPr id="15" name="Flowchart: Process 14"/>
          <p:cNvSpPr/>
          <p:nvPr/>
        </p:nvSpPr>
        <p:spPr>
          <a:xfrm>
            <a:off x="331304" y="2908780"/>
            <a:ext cx="1262932"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Flowchart: Process 15"/>
          <p:cNvSpPr/>
          <p:nvPr/>
        </p:nvSpPr>
        <p:spPr>
          <a:xfrm>
            <a:off x="279620" y="2581726"/>
            <a:ext cx="841513"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7" name="Straight Connector 16"/>
          <p:cNvCxnSpPr/>
          <p:nvPr/>
        </p:nvCxnSpPr>
        <p:spPr>
          <a:xfrm>
            <a:off x="279620" y="4259875"/>
            <a:ext cx="4000280" cy="732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09116" y="1235034"/>
            <a:ext cx="1026666" cy="79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38219" y="3080073"/>
            <a:ext cx="2586981" cy="1077218"/>
          </a:xfrm>
          <a:prstGeom prst="rect">
            <a:avLst/>
          </a:prstGeom>
          <a:noFill/>
        </p:spPr>
        <p:txBody>
          <a:bodyPr wrap="square" rtlCol="0">
            <a:spAutoFit/>
          </a:bodyPr>
          <a:lstStyle/>
          <a:p>
            <a:r>
              <a:rPr lang="en-US" sz="1600" b="1" dirty="0"/>
              <a:t>“</a:t>
            </a:r>
            <a:r>
              <a:rPr lang="en-US" sz="1600" b="1" dirty="0" err="1">
                <a:solidFill>
                  <a:srgbClr val="FFFF00"/>
                </a:solidFill>
              </a:rPr>
              <a:t>extraños</a:t>
            </a:r>
            <a:r>
              <a:rPr lang="en-US" sz="1600" b="1" dirty="0"/>
              <a:t>” </a:t>
            </a:r>
            <a:r>
              <a:rPr lang="en-US" sz="1600" b="1" dirty="0" err="1" smtClean="0"/>
              <a:t>significa</a:t>
            </a:r>
            <a:r>
              <a:rPr lang="en-US" sz="1600" b="1" dirty="0" smtClean="0"/>
              <a:t> </a:t>
            </a:r>
            <a:r>
              <a:rPr lang="en-US" sz="1600" b="1" dirty="0"/>
              <a:t>“</a:t>
            </a:r>
            <a:r>
              <a:rPr lang="en-US" sz="1600" b="1" dirty="0" err="1"/>
              <a:t>extranjeros</a:t>
            </a:r>
            <a:r>
              <a:rPr lang="en-US" sz="1600" b="1" dirty="0"/>
              <a:t> </a:t>
            </a:r>
            <a:r>
              <a:rPr lang="en-US" sz="1600" b="1" dirty="0" err="1"/>
              <a:t>en</a:t>
            </a:r>
            <a:r>
              <a:rPr lang="en-US" sz="1600" b="1" dirty="0"/>
              <a:t> </a:t>
            </a:r>
            <a:r>
              <a:rPr lang="en-US" sz="1600" b="1" dirty="0" err="1"/>
              <a:t>estado</a:t>
            </a:r>
            <a:r>
              <a:rPr lang="en-US" sz="1600" b="1" dirty="0"/>
              <a:t>”, </a:t>
            </a:r>
            <a:r>
              <a:rPr lang="en-US" sz="1600" b="1" dirty="0" err="1"/>
              <a:t>por</a:t>
            </a:r>
            <a:r>
              <a:rPr lang="en-US" sz="1600" b="1" dirty="0"/>
              <a:t> </a:t>
            </a:r>
            <a:r>
              <a:rPr lang="en-US" sz="1600" b="1" dirty="0" err="1"/>
              <a:t>constrate</a:t>
            </a:r>
            <a:r>
              <a:rPr lang="en-US" sz="1600" b="1" dirty="0"/>
              <a:t> con </a:t>
            </a:r>
            <a:r>
              <a:rPr lang="en-US" sz="1600" b="1" dirty="0" err="1"/>
              <a:t>los</a:t>
            </a:r>
            <a:r>
              <a:rPr lang="en-US" sz="1600" b="1" dirty="0"/>
              <a:t> </a:t>
            </a:r>
            <a:r>
              <a:rPr lang="en-US" sz="1600" b="1" dirty="0" err="1"/>
              <a:t>ciudadanos</a:t>
            </a:r>
            <a:r>
              <a:rPr lang="en-US" sz="1600" b="1" dirty="0"/>
              <a:t>.</a:t>
            </a:r>
          </a:p>
        </p:txBody>
      </p:sp>
      <p:sp>
        <p:nvSpPr>
          <p:cNvPr id="24" name="TextBox 23"/>
          <p:cNvSpPr txBox="1"/>
          <p:nvPr/>
        </p:nvSpPr>
        <p:spPr>
          <a:xfrm>
            <a:off x="5938220" y="4157291"/>
            <a:ext cx="2895677" cy="1077218"/>
          </a:xfrm>
          <a:prstGeom prst="rect">
            <a:avLst/>
          </a:prstGeom>
          <a:noFill/>
        </p:spPr>
        <p:txBody>
          <a:bodyPr wrap="square" rtlCol="0">
            <a:spAutoFit/>
          </a:bodyPr>
          <a:lstStyle/>
          <a:p>
            <a:pPr>
              <a:lnSpc>
                <a:spcPct val="100000"/>
              </a:lnSpc>
              <a:spcBef>
                <a:spcPts val="0"/>
              </a:spcBef>
            </a:pPr>
            <a:r>
              <a:rPr lang="en-US" sz="1600" b="1" dirty="0"/>
              <a:t>“</a:t>
            </a:r>
            <a:r>
              <a:rPr lang="en-US" sz="1600" b="1" dirty="0" err="1">
                <a:solidFill>
                  <a:srgbClr val="FFFF00"/>
                </a:solidFill>
              </a:rPr>
              <a:t>extranjeros</a:t>
            </a:r>
            <a:r>
              <a:rPr lang="en-US" sz="1600" b="1" dirty="0" smtClean="0"/>
              <a:t>” </a:t>
            </a:r>
            <a:r>
              <a:rPr lang="en-US" sz="1600" b="1" dirty="0" err="1"/>
              <a:t>significa</a:t>
            </a:r>
            <a:r>
              <a:rPr lang="en-US" sz="1600" b="1" dirty="0"/>
              <a:t> "</a:t>
            </a:r>
            <a:r>
              <a:rPr lang="en-US" sz="1600" b="1" dirty="0" err="1"/>
              <a:t>invitados</a:t>
            </a:r>
            <a:r>
              <a:rPr lang="en-US" sz="1600" b="1" dirty="0"/>
              <a:t> </a:t>
            </a:r>
            <a:r>
              <a:rPr lang="en-US" sz="1600" b="1" dirty="0" err="1"/>
              <a:t>en</a:t>
            </a:r>
            <a:r>
              <a:rPr lang="en-US" sz="1600" b="1" dirty="0"/>
              <a:t> </a:t>
            </a:r>
            <a:r>
              <a:rPr lang="en-US" sz="1600" b="1" dirty="0" err="1"/>
              <a:t>una</a:t>
            </a:r>
            <a:r>
              <a:rPr lang="en-US" sz="1600" b="1" dirty="0"/>
              <a:t> </a:t>
            </a:r>
            <a:r>
              <a:rPr lang="en-US" sz="1600" b="1" dirty="0" err="1"/>
              <a:t>familia</a:t>
            </a:r>
            <a:r>
              <a:rPr lang="en-US" sz="1600" b="1" dirty="0"/>
              <a:t> </a:t>
            </a:r>
            <a:r>
              <a:rPr lang="en-US" sz="1600" b="1" dirty="0" err="1"/>
              <a:t>privada</a:t>
            </a:r>
            <a:r>
              <a:rPr lang="en-US" sz="1600" b="1" dirty="0"/>
              <a:t>", </a:t>
            </a:r>
            <a:r>
              <a:rPr lang="en-US" sz="1600" b="1" dirty="0" err="1"/>
              <a:t>por</a:t>
            </a:r>
            <a:r>
              <a:rPr lang="en-US" sz="1600" b="1" dirty="0"/>
              <a:t> </a:t>
            </a:r>
            <a:r>
              <a:rPr lang="en-US" sz="1600" b="1" dirty="0" err="1"/>
              <a:t>contraste</a:t>
            </a:r>
            <a:r>
              <a:rPr lang="en-US" sz="1600" b="1" dirty="0"/>
              <a:t> con </a:t>
            </a:r>
            <a:r>
              <a:rPr lang="en-US" sz="1600" b="1" dirty="0" err="1"/>
              <a:t>los</a:t>
            </a:r>
            <a:r>
              <a:rPr lang="en-US" sz="1600" b="1" dirty="0"/>
              <a:t> </a:t>
            </a:r>
            <a:r>
              <a:rPr lang="en-US" sz="1600" b="1" dirty="0" err="1"/>
              <a:t>miembros</a:t>
            </a:r>
            <a:r>
              <a:rPr lang="en-US" sz="1600" b="1" dirty="0"/>
              <a:t> de la </a:t>
            </a:r>
            <a:r>
              <a:rPr lang="en-US" sz="1600" b="1" dirty="0" err="1"/>
              <a:t>familia</a:t>
            </a:r>
            <a:r>
              <a:rPr lang="en-US" sz="1600" b="1" dirty="0"/>
              <a:t>.</a:t>
            </a:r>
          </a:p>
        </p:txBody>
      </p:sp>
      <p:sp>
        <p:nvSpPr>
          <p:cNvPr id="10" name="Flowchart: Process 9"/>
          <p:cNvSpPr/>
          <p:nvPr/>
        </p:nvSpPr>
        <p:spPr>
          <a:xfrm>
            <a:off x="2786531" y="266274"/>
            <a:ext cx="645438"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Flowchart: Process 10"/>
          <p:cNvSpPr/>
          <p:nvPr/>
        </p:nvSpPr>
        <p:spPr>
          <a:xfrm>
            <a:off x="2289030" y="552521"/>
            <a:ext cx="596674" cy="350004"/>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4" name="Straight Connector 13"/>
          <p:cNvCxnSpPr/>
          <p:nvPr/>
        </p:nvCxnSpPr>
        <p:spPr>
          <a:xfrm flipV="1">
            <a:off x="260052" y="1569530"/>
            <a:ext cx="5475730" cy="79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0052" y="1912101"/>
            <a:ext cx="5475730" cy="79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7358" y="2246913"/>
            <a:ext cx="4575899" cy="775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9620" y="2540919"/>
            <a:ext cx="1715435" cy="79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908953" y="4546916"/>
            <a:ext cx="1249883" cy="41279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0625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p:bldP spid="24" grpId="0"/>
      <p:bldP spid="10" grpId="0" animBg="1"/>
      <p:bldP spid="1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a:t>
            </a:r>
            <a:r>
              <a:rPr lang="es-ES" sz="1900" b="1" dirty="0">
                <a:solidFill>
                  <a:srgbClr val="66FF33"/>
                </a:solidFill>
                <a:latin typeface="Calibri" panose="020F0502020204030204" pitchFamily="34" charset="0"/>
                <a:ea typeface="Times New Roman" panose="02020603050405020304" pitchFamily="18" charset="0"/>
              </a:rPr>
              <a:t>Señor Jesucristo</a:t>
            </a:r>
            <a:r>
              <a:rPr lang="es-ES" sz="1900" dirty="0">
                <a:latin typeface="Calibri" panose="020F0502020204030204" pitchFamily="34" charset="0"/>
                <a:ea typeface="Times New Roman" panose="02020603050405020304" pitchFamily="18" charset="0"/>
              </a:rPr>
              <a:t>, que nos ha bendecido con toda bendición espiritual en los lugares celestiales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4  Porque Dios nos escogió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antes de la fundación del mundo, para que fuéramos santos y sin mancha delante de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En amor  5  nos predestinó para adopción como hijos para sí mediante </a:t>
            </a:r>
            <a:r>
              <a:rPr lang="es-ES" sz="1900" b="1" dirty="0">
                <a:solidFill>
                  <a:srgbClr val="66FF33"/>
                </a:solidFill>
                <a:latin typeface="Calibri" panose="020F0502020204030204" pitchFamily="34" charset="0"/>
                <a:ea typeface="Times New Roman" panose="02020603050405020304" pitchFamily="18" charset="0"/>
              </a:rPr>
              <a:t>Jesucristo</a:t>
            </a:r>
            <a:r>
              <a:rPr lang="es-ES" sz="1900" dirty="0">
                <a:latin typeface="Calibri" panose="020F0502020204030204" pitchFamily="34" charset="0"/>
                <a:ea typeface="Times New Roman" panose="02020603050405020304" pitchFamily="18" charset="0"/>
              </a:rPr>
              <a:t>, conforme a la buena intención de Su voluntad,  6  para alabanza de la gloria de Su gracia que gratuitamente ha impartido sobre nosotros en </a:t>
            </a:r>
            <a:r>
              <a:rPr lang="es-ES" sz="1900" b="1" dirty="0">
                <a:solidFill>
                  <a:srgbClr val="66FF33"/>
                </a:solidFill>
                <a:latin typeface="Calibri" panose="020F0502020204030204" pitchFamily="34" charset="0"/>
                <a:ea typeface="Times New Roman" panose="02020603050405020304" pitchFamily="18" charset="0"/>
              </a:rPr>
              <a:t>el Amado</a:t>
            </a:r>
            <a:r>
              <a:rPr lang="es-ES" sz="1900" dirty="0">
                <a:latin typeface="Calibri" panose="020F0502020204030204" pitchFamily="34" charset="0"/>
                <a:ea typeface="Times New Roman" panose="02020603050405020304" pitchFamily="18" charset="0"/>
              </a:rPr>
              <a:t>.  7  En </a:t>
            </a:r>
            <a:r>
              <a:rPr lang="es-ES" sz="1900" b="1" dirty="0">
                <a:solidFill>
                  <a:srgbClr val="66FF33"/>
                </a:solidFill>
                <a:latin typeface="Calibri" panose="020F0502020204030204" pitchFamily="34" charset="0"/>
                <a:ea typeface="Times New Roman" panose="02020603050405020304" pitchFamily="18" charset="0"/>
              </a:rPr>
              <a:t>Él </a:t>
            </a:r>
            <a:r>
              <a:rPr lang="es-ES" sz="1900" dirty="0">
                <a:latin typeface="Calibri" panose="020F0502020204030204" pitchFamily="34" charset="0"/>
                <a:ea typeface="Times New Roman" panose="02020603050405020304" pitchFamily="18" charset="0"/>
              </a:rPr>
              <a:t>tenemos redención mediante </a:t>
            </a:r>
            <a:r>
              <a:rPr lang="es-ES" sz="1900" b="1" dirty="0">
                <a:solidFill>
                  <a:srgbClr val="66FF33"/>
                </a:solidFill>
                <a:latin typeface="Calibri" panose="020F0502020204030204" pitchFamily="34" charset="0"/>
                <a:ea typeface="Times New Roman" panose="02020603050405020304" pitchFamily="18" charset="0"/>
              </a:rPr>
              <a:t>Su </a:t>
            </a:r>
            <a:r>
              <a:rPr lang="es-ES" sz="1900" dirty="0">
                <a:latin typeface="Calibri" panose="020F0502020204030204" pitchFamily="34" charset="0"/>
                <a:ea typeface="Times New Roman" panose="02020603050405020304" pitchFamily="18" charset="0"/>
              </a:rPr>
              <a:t>sangre, el perdón de nuestros pecados según las riquezas de</a:t>
            </a:r>
            <a:r>
              <a:rPr lang="es-ES" sz="1900" b="1" dirty="0">
                <a:solidFill>
                  <a:srgbClr val="66FF33"/>
                </a:solidFill>
                <a:latin typeface="Calibri" panose="020F0502020204030204" pitchFamily="34" charset="0"/>
                <a:ea typeface="Times New Roman" panose="02020603050405020304" pitchFamily="18" charset="0"/>
              </a:rPr>
              <a:t> Su </a:t>
            </a:r>
            <a:r>
              <a:rPr lang="es-ES" sz="1900" dirty="0">
                <a:latin typeface="Calibri" panose="020F0502020204030204" pitchFamily="34" charset="0"/>
                <a:ea typeface="Times New Roman" panose="02020603050405020304" pitchFamily="18" charset="0"/>
              </a:rPr>
              <a:t>gracia  8  que ha hecho abundar para con nosotros. En toda sabiduría y discernimiento  9  nos dio a conocer el misterio de </a:t>
            </a:r>
            <a:r>
              <a:rPr lang="es-ES" sz="1900" b="1" dirty="0">
                <a:solidFill>
                  <a:srgbClr val="66FF33"/>
                </a:solidFill>
                <a:latin typeface="Calibri" panose="020F0502020204030204" pitchFamily="34" charset="0"/>
                <a:ea typeface="Times New Roman" panose="02020603050405020304" pitchFamily="18" charset="0"/>
              </a:rPr>
              <a:t>Su</a:t>
            </a:r>
            <a:r>
              <a:rPr lang="es-ES" sz="1900" dirty="0">
                <a:latin typeface="Calibri" panose="020F0502020204030204" pitchFamily="34" charset="0"/>
                <a:ea typeface="Times New Roman" panose="02020603050405020304" pitchFamily="18" charset="0"/>
              </a:rPr>
              <a:t> voluntad, según la buena intención que se propuso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10  con miras a una buena administración en el cumplimiento de los tiempos, es decir, de reunir todas las cosas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tanto las que están en los cielos, como las que están en la tierra.  11  También en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hemos obtenido herencia, habiendo sido predestinados según el propósito de Aquel que obra todas las cosas conforme al consejo de Su voluntad,  12  a fin de que nosotros, que fuimos los primeros en esperar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68026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324535"/>
          </a:xfrm>
          <a:prstGeom prst="rect">
            <a:avLst/>
          </a:prstGeom>
        </p:spPr>
        <p:txBody>
          <a:bodyPr wrap="square">
            <a:spAutoFit/>
          </a:bodyPr>
          <a:lstStyle/>
          <a:p>
            <a:r>
              <a:rPr lang="es-ES" sz="2000" dirty="0"/>
              <a:t>3:1  Por 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mi comprensión del misterio de Cristo,  5  que en otras generaciones no se dio a conocer a los hijos de los hombres, como ahora ha sido revelado a Sus santos apóstoles y profetas por el Espíritu;  6  a saber, que los gentiles son coherederos y miembros del mismo cuerpo, participando igualmente de la promesa en Cristo Jesús mediante el evangelio.  </a:t>
            </a:r>
            <a:endParaRPr lang="es-ES" sz="2000" dirty="0" smtClean="0"/>
          </a:p>
          <a:p>
            <a:r>
              <a:rPr lang="es-ES" sz="2000" dirty="0" smtClean="0"/>
              <a:t>7  </a:t>
            </a:r>
            <a:r>
              <a:rPr lang="es-ES" sz="2000" dirty="0"/>
              <a:t>Es de este evangelio que fui hecho ministro, conforme al don de la gracia de Dios que se me ha concedido según la eficacia de Su poder.</a:t>
            </a:r>
            <a:endParaRPr lang="en-US" sz="2000" dirty="0"/>
          </a:p>
        </p:txBody>
      </p:sp>
      <p:sp>
        <p:nvSpPr>
          <p:cNvPr id="2" name="TextBox 1"/>
          <p:cNvSpPr txBox="1"/>
          <p:nvPr/>
        </p:nvSpPr>
        <p:spPr>
          <a:xfrm>
            <a:off x="6325495" y="2095222"/>
            <a:ext cx="2366683" cy="769441"/>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misterio</a:t>
            </a:r>
            <a:r>
              <a:rPr lang="en-US" sz="2200" b="1" u="sng" dirty="0" smtClean="0"/>
              <a:t> </a:t>
            </a:r>
            <a:r>
              <a:rPr lang="en-US" sz="2200" b="1" u="sng" dirty="0" err="1" smtClean="0"/>
              <a:t>revelado</a:t>
            </a:r>
            <a:r>
              <a:rPr lang="en-US" sz="2200" b="1" u="sng" dirty="0" smtClean="0"/>
              <a:t> (3:1-7)</a:t>
            </a:r>
            <a:endParaRPr lang="en-US" sz="2200" b="1" dirty="0"/>
          </a:p>
        </p:txBody>
      </p:sp>
      <p:sp>
        <p:nvSpPr>
          <p:cNvPr id="5" name="Flowchart: Process 4"/>
          <p:cNvSpPr/>
          <p:nvPr/>
        </p:nvSpPr>
        <p:spPr>
          <a:xfrm>
            <a:off x="1718320" y="839622"/>
            <a:ext cx="3546699"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p:cNvSpPr txBox="1"/>
          <p:nvPr/>
        </p:nvSpPr>
        <p:spPr>
          <a:xfrm>
            <a:off x="6325495" y="1463038"/>
            <a:ext cx="2005132" cy="584775"/>
          </a:xfrm>
          <a:prstGeom prst="rect">
            <a:avLst/>
          </a:prstGeom>
          <a:noFill/>
        </p:spPr>
        <p:txBody>
          <a:bodyPr wrap="square" rtlCol="0">
            <a:spAutoFit/>
          </a:bodyPr>
          <a:lstStyle/>
          <a:p>
            <a:pPr algn="l" rtl="0"/>
            <a:r>
              <a:rPr lang="en-US" sz="1600" dirty="0" err="1" smtClean="0">
                <a:solidFill>
                  <a:srgbClr val="FFFF00"/>
                </a:solidFill>
              </a:rPr>
              <a:t>Expliquen</a:t>
            </a:r>
            <a:r>
              <a:rPr lang="en-US" sz="1600" dirty="0" smtClean="0">
                <a:solidFill>
                  <a:srgbClr val="FFFF00"/>
                </a:solidFill>
              </a:rPr>
              <a:t> </a:t>
            </a:r>
            <a:r>
              <a:rPr lang="en-US" sz="1600" dirty="0" err="1" smtClean="0">
                <a:solidFill>
                  <a:srgbClr val="FFFF00"/>
                </a:solidFill>
              </a:rPr>
              <a:t>qué</a:t>
            </a:r>
            <a:r>
              <a:rPr lang="en-US" sz="1600" dirty="0" smtClean="0">
                <a:solidFill>
                  <a:srgbClr val="FFFF00"/>
                </a:solidFill>
              </a:rPr>
              <a:t> es esto.</a:t>
            </a:r>
            <a:endParaRPr lang="en-US" sz="1600" dirty="0">
              <a:solidFill>
                <a:srgbClr val="FFFF00"/>
              </a:solidFill>
            </a:endParaRPr>
          </a:p>
        </p:txBody>
      </p:sp>
      <p:cxnSp>
        <p:nvCxnSpPr>
          <p:cNvPr id="7" name="Straight Arrow Connector 6"/>
          <p:cNvCxnSpPr>
            <a:stCxn id="6" idx="1"/>
          </p:cNvCxnSpPr>
          <p:nvPr/>
        </p:nvCxnSpPr>
        <p:spPr>
          <a:xfrm flipH="1" flipV="1">
            <a:off x="5115617" y="1169409"/>
            <a:ext cx="1209878" cy="586017"/>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02362" y="578677"/>
            <a:ext cx="1962657" cy="1534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9314" y="816151"/>
            <a:ext cx="3892053" cy="88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3736" y="360456"/>
            <a:ext cx="2309620" cy="584775"/>
          </a:xfrm>
          <a:prstGeom prst="rect">
            <a:avLst/>
          </a:prstGeom>
          <a:noFill/>
        </p:spPr>
        <p:txBody>
          <a:bodyPr wrap="square" rtlCol="0">
            <a:spAutoFit/>
          </a:bodyPr>
          <a:lstStyle/>
          <a:p>
            <a:r>
              <a:rPr lang="en-US" sz="1600" dirty="0" smtClean="0">
                <a:solidFill>
                  <a:srgbClr val="FFFF00"/>
                </a:solidFill>
              </a:rPr>
              <a:t>¿Por </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diría</a:t>
            </a:r>
            <a:r>
              <a:rPr lang="en-US" sz="1600" dirty="0" smtClean="0">
                <a:solidFill>
                  <a:srgbClr val="FFFF00"/>
                </a:solidFill>
              </a:rPr>
              <a:t> </a:t>
            </a:r>
            <a:r>
              <a:rPr lang="en-US" sz="1600" dirty="0" err="1" smtClean="0">
                <a:solidFill>
                  <a:srgbClr val="FFFF00"/>
                </a:solidFill>
              </a:rPr>
              <a:t>esto</a:t>
            </a:r>
            <a:r>
              <a:rPr lang="en-US" sz="1600" dirty="0" smtClean="0">
                <a:solidFill>
                  <a:srgbClr val="FFFF00"/>
                </a:solidFill>
              </a:rPr>
              <a:t> Pablo</a:t>
            </a:r>
            <a:r>
              <a:rPr lang="en-US" sz="1600" dirty="0">
                <a:solidFill>
                  <a:srgbClr val="FFFF00"/>
                </a:solidFill>
              </a:rPr>
              <a:t>?</a:t>
            </a:r>
          </a:p>
        </p:txBody>
      </p:sp>
      <p:cxnSp>
        <p:nvCxnSpPr>
          <p:cNvPr id="17" name="Straight Arrow Connector 16"/>
          <p:cNvCxnSpPr/>
          <p:nvPr/>
        </p:nvCxnSpPr>
        <p:spPr>
          <a:xfrm flipH="1" flipV="1">
            <a:off x="5637475" y="594022"/>
            <a:ext cx="956261"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324535"/>
          </a:xfrm>
          <a:prstGeom prst="rect">
            <a:avLst/>
          </a:prstGeom>
        </p:spPr>
        <p:txBody>
          <a:bodyPr wrap="square">
            <a:spAutoFit/>
          </a:bodyPr>
          <a:lstStyle/>
          <a:p>
            <a:r>
              <a:rPr lang="es-ES" sz="2000" dirty="0"/>
              <a:t>3:1  Por esta causa yo, Pablo, prisionero de Cristo Jesús por amor de ustedes los gentiles  2  si en verdad han oído de la dispensación de la gracia de Dios que me fue dada para ustedes;  3  que por revelación me fue dado a conocer el misterio, tal como antes les escribí brevemente.  4  En vista de lo cual, leyendo, podrán entender mi comprensión del misterio de Cristo,  5  que en otras generaciones no se dio a conocer a los hijos de los hombres, como ahora ha sido revelado a Sus santos apóstoles y profetas por el Espíritu;  6  a saber, que los gentiles son coherederos y miembros del mismo cuerpo, participando igualmente de la promesa en Cristo Jesús mediante el evangelio.  </a:t>
            </a:r>
            <a:endParaRPr lang="es-ES" sz="2000" dirty="0" smtClean="0"/>
          </a:p>
          <a:p>
            <a:r>
              <a:rPr lang="es-ES" sz="2000" dirty="0" smtClean="0"/>
              <a:t>7  </a:t>
            </a:r>
            <a:r>
              <a:rPr lang="es-ES" sz="2000" dirty="0"/>
              <a:t>Es de este evangelio que fui hecho ministro, conforme al don de la gracia de Dios que se me ha concedido según la eficacia de Su poder.</a:t>
            </a:r>
            <a:endParaRPr lang="en-US" sz="2000" dirty="0"/>
          </a:p>
        </p:txBody>
      </p:sp>
      <p:sp>
        <p:nvSpPr>
          <p:cNvPr id="2" name="TextBox 1"/>
          <p:cNvSpPr txBox="1"/>
          <p:nvPr/>
        </p:nvSpPr>
        <p:spPr>
          <a:xfrm>
            <a:off x="6325495" y="2095222"/>
            <a:ext cx="2366683" cy="769441"/>
          </a:xfrm>
          <a:prstGeom prst="rect">
            <a:avLst/>
          </a:prstGeom>
          <a:solidFill>
            <a:schemeClr val="bg2"/>
          </a:solidFill>
        </p:spPr>
        <p:txBody>
          <a:bodyPr wrap="square" rtlCol="0">
            <a:spAutoFit/>
          </a:bodyPr>
          <a:lstStyle/>
          <a:p>
            <a:pPr algn="ctr"/>
            <a:r>
              <a:rPr lang="en-US" sz="2200" b="1" u="sng" dirty="0"/>
              <a:t>El </a:t>
            </a:r>
            <a:r>
              <a:rPr lang="en-US" sz="2200" b="1" u="sng" dirty="0" err="1"/>
              <a:t>misterio</a:t>
            </a:r>
            <a:r>
              <a:rPr lang="en-US" sz="2200" b="1" u="sng" dirty="0"/>
              <a:t> </a:t>
            </a:r>
            <a:r>
              <a:rPr lang="en-US" sz="2200" b="1" u="sng" dirty="0" err="1"/>
              <a:t>revelado</a:t>
            </a:r>
            <a:r>
              <a:rPr lang="en-US" sz="2200" b="1" u="sng" dirty="0"/>
              <a:t> (3:1-7)</a:t>
            </a:r>
            <a:endParaRPr lang="en-US" sz="2200" b="1" dirty="0"/>
          </a:p>
        </p:txBody>
      </p:sp>
      <p:sp>
        <p:nvSpPr>
          <p:cNvPr id="5" name="Oval 4"/>
          <p:cNvSpPr/>
          <p:nvPr/>
        </p:nvSpPr>
        <p:spPr>
          <a:xfrm>
            <a:off x="2373674" y="1403177"/>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Oval 5"/>
          <p:cNvSpPr/>
          <p:nvPr/>
        </p:nvSpPr>
        <p:spPr>
          <a:xfrm>
            <a:off x="1328287" y="3231975"/>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7286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175180"/>
            <a:ext cx="8253454" cy="1104636"/>
          </a:xfrm>
        </p:spPr>
        <p:txBody>
          <a:bodyPr>
            <a:normAutofit/>
          </a:bodyPr>
          <a:lstStyle/>
          <a:p>
            <a:pPr algn="ctr" rtl="0"/>
            <a:r>
              <a:rPr lang="en-US" b="1" dirty="0" smtClean="0">
                <a:latin typeface="+mn-lt"/>
              </a:rPr>
              <a:t>El </a:t>
            </a:r>
            <a:r>
              <a:rPr lang="en-US" b="1" dirty="0" err="1" smtClean="0">
                <a:latin typeface="+mn-lt"/>
              </a:rPr>
              <a:t>misterio</a:t>
            </a:r>
            <a:r>
              <a:rPr lang="en-US" b="1" dirty="0" smtClean="0">
                <a:latin typeface="+mn-lt"/>
              </a:rPr>
              <a:t> revelado</a:t>
            </a:r>
            <a:br>
              <a:rPr lang="en-US" b="1" dirty="0" smtClean="0">
                <a:latin typeface="+mn-lt"/>
              </a:rPr>
            </a:br>
            <a:r>
              <a:rPr lang="en-US" sz="2800" b="1" i="1" dirty="0" smtClean="0">
                <a:solidFill>
                  <a:schemeClr val="accent2"/>
                </a:solidFill>
                <a:latin typeface="+mn-lt"/>
              </a:rPr>
              <a:t>¿Qué dice este versículo acerca de este misterio?</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3665895"/>
          </a:xfrm>
        </p:spPr>
        <p:txBody>
          <a:bodyPr>
            <a:noAutofit/>
          </a:bodyPr>
          <a:lstStyle/>
          <a:p>
            <a:pPr algn="l" rtl="0">
              <a:lnSpc>
                <a:spcPct val="150000"/>
              </a:lnSpc>
            </a:pPr>
            <a:r>
              <a:rPr lang="en-US" sz="2500" b="1" dirty="0"/>
              <a:t>D</a:t>
            </a:r>
            <a:r>
              <a:rPr lang="en-US" sz="2500" b="1" dirty="0" smtClean="0"/>
              <a:t>ado </a:t>
            </a:r>
            <a:r>
              <a:rPr lang="en-US" sz="2500" b="1" dirty="0"/>
              <a:t>a </a:t>
            </a:r>
            <a:r>
              <a:rPr lang="en-US" sz="2500" b="1" dirty="0" err="1"/>
              <a:t>conocer</a:t>
            </a:r>
            <a:r>
              <a:rPr lang="en-US" sz="2500" b="1" dirty="0"/>
              <a:t> </a:t>
            </a:r>
            <a:r>
              <a:rPr lang="en-US" sz="2500" b="1" dirty="0" smtClean="0"/>
              <a:t>a Pablo </a:t>
            </a:r>
            <a:r>
              <a:rPr lang="en-US" sz="2500" b="1" dirty="0" err="1" smtClean="0"/>
              <a:t>por</a:t>
            </a:r>
            <a:r>
              <a:rPr lang="en-US" sz="2500" b="1" dirty="0" smtClean="0"/>
              <a:t> </a:t>
            </a:r>
            <a:r>
              <a:rPr lang="en-US" sz="2500" b="1" dirty="0" err="1" smtClean="0"/>
              <a:t>revelación</a:t>
            </a:r>
            <a:endParaRPr lang="en-US" sz="2500" b="1" dirty="0" smtClean="0"/>
          </a:p>
          <a:p>
            <a:pPr algn="l" rtl="0">
              <a:lnSpc>
                <a:spcPct val="100000"/>
              </a:lnSpc>
            </a:pPr>
            <a:r>
              <a:rPr lang="en-US" sz="2500" b="1" dirty="0" smtClean="0"/>
              <a:t>No dado </a:t>
            </a:r>
            <a:r>
              <a:rPr lang="en-US" sz="2500" b="1" dirty="0"/>
              <a:t>a conocer a los hijos de los hombres en otras generaciones</a:t>
            </a:r>
            <a:endParaRPr lang="en-US" sz="2500" b="1" dirty="0" smtClean="0"/>
          </a:p>
          <a:p>
            <a:pPr algn="l" rtl="0">
              <a:lnSpc>
                <a:spcPct val="100000"/>
              </a:lnSpc>
            </a:pPr>
            <a:r>
              <a:rPr lang="en-US" sz="2500" b="1" dirty="0" err="1" smtClean="0"/>
              <a:t>Ahora</a:t>
            </a:r>
            <a:r>
              <a:rPr lang="en-US" sz="2500" b="1" dirty="0" smtClean="0"/>
              <a:t> </a:t>
            </a:r>
            <a:r>
              <a:rPr lang="en-US" sz="2500" b="1" dirty="0"/>
              <a:t>revelado a </a:t>
            </a:r>
            <a:r>
              <a:rPr lang="en-US" sz="2500" b="1" dirty="0" err="1" smtClean="0"/>
              <a:t>sus</a:t>
            </a:r>
            <a:r>
              <a:rPr lang="en-US" sz="2500" b="1" dirty="0" smtClean="0"/>
              <a:t> </a:t>
            </a:r>
            <a:r>
              <a:rPr lang="en-US" sz="2500" b="1" dirty="0" err="1" smtClean="0"/>
              <a:t>santos</a:t>
            </a:r>
            <a:r>
              <a:rPr lang="en-US" sz="2500" b="1" dirty="0" smtClean="0"/>
              <a:t> </a:t>
            </a:r>
            <a:r>
              <a:rPr lang="en-US" sz="2500" b="1" dirty="0" err="1" smtClean="0"/>
              <a:t>apóstoles</a:t>
            </a:r>
            <a:r>
              <a:rPr lang="en-US" sz="2500" b="1" dirty="0" smtClean="0"/>
              <a:t>/</a:t>
            </a:r>
            <a:r>
              <a:rPr lang="en-US" sz="2500" b="1" dirty="0" err="1" smtClean="0"/>
              <a:t>profetas</a:t>
            </a:r>
            <a:r>
              <a:rPr lang="en-US" sz="2500" b="1" dirty="0" smtClean="0"/>
              <a:t> </a:t>
            </a:r>
            <a:r>
              <a:rPr lang="en-US" sz="2500" b="1" dirty="0"/>
              <a:t>por el Espíritu</a:t>
            </a:r>
            <a:endParaRPr lang="en-US" sz="2500" b="1" dirty="0" smtClean="0"/>
          </a:p>
          <a:p>
            <a:pPr>
              <a:lnSpc>
                <a:spcPct val="100000"/>
              </a:lnSpc>
            </a:pPr>
            <a:r>
              <a:rPr lang="en-US" sz="2500" b="1" dirty="0" smtClean="0"/>
              <a:t>¿“</a:t>
            </a:r>
            <a:r>
              <a:rPr lang="es-ES" sz="2500" b="1" i="1" dirty="0" smtClean="0"/>
              <a:t>Podrán </a:t>
            </a:r>
            <a:r>
              <a:rPr lang="es-ES" sz="2500" b="1" i="1" dirty="0"/>
              <a:t>entender mi comprensión del misterio de Cristo</a:t>
            </a:r>
            <a:r>
              <a:rPr lang="en-US" sz="2500" b="1" dirty="0" smtClean="0"/>
              <a:t>”?</a:t>
            </a:r>
          </a:p>
        </p:txBody>
      </p:sp>
    </p:spTree>
    <p:extLst>
      <p:ext uri="{BB962C8B-B14F-4D97-AF65-F5344CB8AC3E}">
        <p14:creationId xmlns:p14="http://schemas.microsoft.com/office/powerpoint/2010/main" val="27619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175180"/>
            <a:ext cx="8253454" cy="1104636"/>
          </a:xfrm>
        </p:spPr>
        <p:txBody>
          <a:bodyPr>
            <a:normAutofit/>
          </a:bodyPr>
          <a:lstStyle/>
          <a:p>
            <a:pPr algn="ctr" rtl="0"/>
            <a:r>
              <a:rPr lang="en-US" b="1" dirty="0" smtClean="0">
                <a:latin typeface="+mn-lt"/>
              </a:rPr>
              <a:t>El </a:t>
            </a:r>
            <a:r>
              <a:rPr lang="en-US" b="1" dirty="0" err="1" smtClean="0">
                <a:latin typeface="+mn-lt"/>
              </a:rPr>
              <a:t>misterio</a:t>
            </a:r>
            <a:r>
              <a:rPr lang="en-US" b="1" dirty="0" smtClean="0">
                <a:latin typeface="+mn-lt"/>
              </a:rPr>
              <a:t> revelado</a:t>
            </a:r>
            <a:br>
              <a:rPr lang="en-US" b="1" dirty="0" smtClean="0">
                <a:latin typeface="+mn-lt"/>
              </a:rPr>
            </a:br>
            <a:r>
              <a:rPr lang="en-US" sz="2800" b="1" i="1" dirty="0" smtClean="0">
                <a:solidFill>
                  <a:schemeClr val="accent2"/>
                </a:solidFill>
                <a:latin typeface="+mn-lt"/>
              </a:rPr>
              <a:t>¿Qué dice este versículo acerca de este misterio?</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3665895"/>
          </a:xfrm>
        </p:spPr>
        <p:txBody>
          <a:bodyPr>
            <a:noAutofit/>
          </a:bodyPr>
          <a:lstStyle/>
          <a:p>
            <a:pPr marL="0" indent="0">
              <a:lnSpc>
                <a:spcPct val="150000"/>
              </a:lnSpc>
              <a:buNone/>
            </a:pPr>
            <a:r>
              <a:rPr lang="en-US" sz="2500" b="1" dirty="0" smtClean="0"/>
              <a:t>Este </a:t>
            </a:r>
            <a:r>
              <a:rPr lang="en-US" sz="2500" b="1" dirty="0" err="1"/>
              <a:t>misterio</a:t>
            </a:r>
            <a:r>
              <a:rPr lang="en-US" sz="2500" b="1" dirty="0"/>
              <a:t> </a:t>
            </a:r>
            <a:r>
              <a:rPr lang="en-US" sz="2500" b="1" dirty="0" err="1" smtClean="0"/>
              <a:t>es</a:t>
            </a:r>
            <a:r>
              <a:rPr lang="en-US" sz="2500" b="1" dirty="0" smtClean="0"/>
              <a:t> que</a:t>
            </a:r>
            <a:r>
              <a:rPr lang="en-US" sz="2500" b="1" dirty="0"/>
              <a:t>…</a:t>
            </a:r>
          </a:p>
          <a:p>
            <a:pPr lvl="1">
              <a:lnSpc>
                <a:spcPct val="150000"/>
              </a:lnSpc>
            </a:pPr>
            <a:r>
              <a:rPr lang="en-US" sz="2400" b="1" dirty="0" smtClean="0"/>
              <a:t>Los </a:t>
            </a:r>
            <a:r>
              <a:rPr lang="en-US" sz="2400" b="1" dirty="0"/>
              <a:t>gentiles son </a:t>
            </a:r>
            <a:r>
              <a:rPr lang="en-US" sz="2400" b="1" dirty="0" err="1" smtClean="0"/>
              <a:t>coherederos</a:t>
            </a:r>
            <a:endParaRPr lang="en-US" sz="2400" b="1" dirty="0"/>
          </a:p>
          <a:p>
            <a:pPr lvl="1">
              <a:lnSpc>
                <a:spcPct val="150000"/>
              </a:lnSpc>
            </a:pPr>
            <a:r>
              <a:rPr lang="en-US" sz="2400" b="1" dirty="0" err="1" smtClean="0"/>
              <a:t>Miembros</a:t>
            </a:r>
            <a:r>
              <a:rPr lang="en-US" sz="2400" b="1" dirty="0" smtClean="0"/>
              <a:t> del </a:t>
            </a:r>
            <a:r>
              <a:rPr lang="en-US" sz="2400" b="1" dirty="0" err="1" smtClean="0"/>
              <a:t>mismo</a:t>
            </a:r>
            <a:r>
              <a:rPr lang="en-US" sz="2400" b="1" dirty="0" smtClean="0"/>
              <a:t> </a:t>
            </a:r>
            <a:r>
              <a:rPr lang="en-US" sz="2400" b="1" dirty="0" err="1" smtClean="0"/>
              <a:t>cuerpo</a:t>
            </a:r>
            <a:endParaRPr lang="en-US" sz="2400" b="1" dirty="0"/>
          </a:p>
          <a:p>
            <a:pPr lvl="1">
              <a:lnSpc>
                <a:spcPct val="100000"/>
              </a:lnSpc>
            </a:pPr>
            <a:r>
              <a:rPr lang="en-US" sz="2400" b="1" dirty="0" err="1" smtClean="0"/>
              <a:t>Partícipes</a:t>
            </a:r>
            <a:r>
              <a:rPr lang="en-US" sz="2400" b="1" dirty="0" smtClean="0"/>
              <a:t> </a:t>
            </a:r>
            <a:r>
              <a:rPr lang="es-ES" sz="2400" b="1" dirty="0"/>
              <a:t>de la promesa en Cristo Jesús mediante el evangelio. </a:t>
            </a:r>
            <a:endParaRPr lang="en-US" sz="2400" b="1" dirty="0"/>
          </a:p>
        </p:txBody>
      </p:sp>
    </p:spTree>
    <p:extLst>
      <p:ext uri="{BB962C8B-B14F-4D97-AF65-F5344CB8AC3E}">
        <p14:creationId xmlns:p14="http://schemas.microsoft.com/office/powerpoint/2010/main" val="33792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84116"/>
            <a:ext cx="7886700" cy="1352065"/>
          </a:xfrm>
        </p:spPr>
        <p:txBody>
          <a:bodyPr>
            <a:noAutofit/>
          </a:bodyPr>
          <a:lstStyle/>
          <a:p>
            <a:pPr marL="0" indent="0" algn="ctr" rtl="0">
              <a:lnSpc>
                <a:spcPct val="100000"/>
              </a:lnSpc>
              <a:spcBef>
                <a:spcPts val="0"/>
              </a:spcBef>
              <a:buNone/>
            </a:pPr>
            <a:r>
              <a:rPr lang="en-US" sz="4000" b="1" dirty="0" smtClean="0">
                <a:solidFill>
                  <a:srgbClr val="FFFF00"/>
                </a:solidFill>
              </a:rPr>
              <a:t>Tómese 5 minutos para marcar el texto</a:t>
            </a:r>
          </a:p>
          <a:p>
            <a:pPr marL="0" indent="0" algn="ctr" rtl="0">
              <a:lnSpc>
                <a:spcPct val="100000"/>
              </a:lnSpc>
              <a:spcBef>
                <a:spcPts val="0"/>
              </a:spcBef>
              <a:buNone/>
            </a:pPr>
            <a:r>
              <a:rPr lang="en-US" sz="4000" b="1" dirty="0" smtClean="0">
                <a:solidFill>
                  <a:srgbClr val="FFFF00"/>
                </a:solidFill>
              </a:rPr>
              <a:t>Capítulo 3:8-21</a:t>
            </a:r>
          </a:p>
        </p:txBody>
      </p:sp>
    </p:spTree>
    <p:extLst>
      <p:ext uri="{BB962C8B-B14F-4D97-AF65-F5344CB8AC3E}">
        <p14:creationId xmlns:p14="http://schemas.microsoft.com/office/powerpoint/2010/main" val="6616092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401205"/>
          </a:xfrm>
          <a:prstGeom prst="rect">
            <a:avLst/>
          </a:prstGeom>
        </p:spPr>
        <p:txBody>
          <a:bodyPr wrap="square">
            <a:spAutoFit/>
          </a:bodyPr>
          <a:lstStyle/>
          <a:p>
            <a:r>
              <a:rPr lang="es-ES" sz="2000" dirty="0" smtClean="0"/>
              <a:t>8  </a:t>
            </a:r>
            <a:r>
              <a:rPr lang="es-ES" sz="2000" dirty="0"/>
              <a:t>A mí, que soy menos que el más pequeño de todos los santos, se me concedió esta gracia: anunciar a los gentiles las inescrutables riquezas de Cristo,  9  y sacar a la luz cuál es la dispensación del misterio que por los siglos ha estado oculto en Dios, creador de todas las cosas.  10  De este modo, la infinita sabiduría de Dios puede ser dada a conocer ahora por medio de la iglesia a los principados y potestades en los lugares celestiales,  11  conforme al propósito eterno que llevó a cabo en Cristo Jesús nuestro Señor,  12  en quien tenemos libertad y acceso a Dios con confianza por medio de la fe en Él.  13  Ruego, por tanto, que no desmayen a causa de mis tribulaciones por ustedes, porque son su gloria.</a:t>
            </a:r>
            <a:endParaRPr lang="en-US" sz="1600" dirty="0"/>
          </a:p>
        </p:txBody>
      </p:sp>
      <p:sp>
        <p:nvSpPr>
          <p:cNvPr id="2" name="TextBox 1"/>
          <p:cNvSpPr txBox="1"/>
          <p:nvPr/>
        </p:nvSpPr>
        <p:spPr>
          <a:xfrm>
            <a:off x="6325494" y="1709806"/>
            <a:ext cx="2366683" cy="769441"/>
          </a:xfrm>
          <a:prstGeom prst="rect">
            <a:avLst/>
          </a:prstGeom>
          <a:solidFill>
            <a:schemeClr val="bg2"/>
          </a:solidFill>
        </p:spPr>
        <p:txBody>
          <a:bodyPr wrap="square" rtlCol="0">
            <a:spAutoFit/>
          </a:bodyPr>
          <a:lstStyle/>
          <a:p>
            <a:pPr algn="ctr" rtl="0"/>
            <a:r>
              <a:rPr lang="en-US" sz="2200" b="1" u="sng" dirty="0" smtClean="0"/>
              <a:t>El plan del </a:t>
            </a:r>
            <a:r>
              <a:rPr lang="en-US" sz="2200" b="1" u="sng" dirty="0" err="1" smtClean="0"/>
              <a:t>misterio</a:t>
            </a:r>
            <a:r>
              <a:rPr lang="en-US" sz="2200" b="1" u="sng" dirty="0" smtClean="0"/>
              <a:t> (3:1-7)</a:t>
            </a:r>
            <a:endParaRPr lang="en-US" sz="2200" b="1" dirty="0"/>
          </a:p>
        </p:txBody>
      </p:sp>
      <p:sp>
        <p:nvSpPr>
          <p:cNvPr id="5" name="Flowchart: Process 4"/>
          <p:cNvSpPr/>
          <p:nvPr/>
        </p:nvSpPr>
        <p:spPr>
          <a:xfrm>
            <a:off x="1971922" y="238538"/>
            <a:ext cx="3966299" cy="28879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p:cNvSpPr txBox="1"/>
          <p:nvPr/>
        </p:nvSpPr>
        <p:spPr>
          <a:xfrm>
            <a:off x="6593736" y="170305"/>
            <a:ext cx="2309620" cy="584775"/>
          </a:xfrm>
          <a:prstGeom prst="rect">
            <a:avLst/>
          </a:prstGeom>
          <a:noFill/>
        </p:spPr>
        <p:txBody>
          <a:bodyPr wrap="square" rtlCol="0">
            <a:spAutoFit/>
          </a:bodyPr>
          <a:lstStyle/>
          <a:p>
            <a:pPr algn="l" rtl="0"/>
            <a:r>
              <a:rPr lang="en-US" sz="1600" dirty="0" smtClean="0">
                <a:solidFill>
                  <a:srgbClr val="FFFF00"/>
                </a:solidFill>
              </a:rPr>
              <a:t>¿Por qué podría Pablo decir esto acerca de sí mismo?</a:t>
            </a:r>
            <a:endParaRPr lang="en-US" sz="1600" dirty="0">
              <a:solidFill>
                <a:srgbClr val="FFFF00"/>
              </a:solidFill>
            </a:endParaRPr>
          </a:p>
        </p:txBody>
      </p:sp>
      <p:cxnSp>
        <p:nvCxnSpPr>
          <p:cNvPr id="7" name="Straight Arrow Connector 6"/>
          <p:cNvCxnSpPr/>
          <p:nvPr/>
        </p:nvCxnSpPr>
        <p:spPr>
          <a:xfrm flipH="1" flipV="1">
            <a:off x="5637475" y="403871"/>
            <a:ext cx="956261"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3736" y="899096"/>
            <a:ext cx="2309620" cy="584775"/>
          </a:xfrm>
          <a:prstGeom prst="rect">
            <a:avLst/>
          </a:prstGeom>
          <a:noFill/>
        </p:spPr>
        <p:txBody>
          <a:bodyPr wrap="square" rtlCol="0">
            <a:spAutoFit/>
          </a:bodyPr>
          <a:lstStyle/>
          <a:p>
            <a:pPr algn="l" rtl="0"/>
            <a:r>
              <a:rPr lang="en-US" sz="1600" dirty="0" smtClean="0">
                <a:solidFill>
                  <a:srgbClr val="FFFF00"/>
                </a:solidFill>
              </a:rPr>
              <a:t>¿Qué 2 cosas se le encargó a Pablo que hiciera?</a:t>
            </a:r>
            <a:endParaRPr lang="en-US" sz="1600" dirty="0">
              <a:solidFill>
                <a:srgbClr val="FFFF00"/>
              </a:solidFill>
            </a:endParaRPr>
          </a:p>
        </p:txBody>
      </p:sp>
      <p:cxnSp>
        <p:nvCxnSpPr>
          <p:cNvPr id="10" name="Straight Connector 9"/>
          <p:cNvCxnSpPr/>
          <p:nvPr/>
        </p:nvCxnSpPr>
        <p:spPr>
          <a:xfrm>
            <a:off x="4317442" y="832050"/>
            <a:ext cx="1430215"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124" y="1128011"/>
            <a:ext cx="2985716"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64810" y="613056"/>
            <a:ext cx="334900" cy="338554"/>
          </a:xfrm>
          <a:prstGeom prst="rect">
            <a:avLst/>
          </a:prstGeom>
          <a:noFill/>
        </p:spPr>
        <p:txBody>
          <a:bodyPr wrap="square" rtlCol="0">
            <a:spAutoFit/>
          </a:bodyPr>
          <a:lstStyle/>
          <a:p>
            <a:pPr algn="l" rtl="0"/>
            <a:r>
              <a:rPr lang="en-US" sz="1600" b="1" dirty="0" smtClean="0">
                <a:solidFill>
                  <a:srgbClr val="00FF00"/>
                </a:solidFill>
              </a:rPr>
              <a:t>1</a:t>
            </a:r>
            <a:endParaRPr lang="en-US" sz="1600" b="1" dirty="0">
              <a:solidFill>
                <a:srgbClr val="00FF00"/>
              </a:solidFill>
            </a:endParaRPr>
          </a:p>
        </p:txBody>
      </p:sp>
      <p:sp>
        <p:nvSpPr>
          <p:cNvPr id="16" name="TextBox 15"/>
          <p:cNvSpPr txBox="1"/>
          <p:nvPr/>
        </p:nvSpPr>
        <p:spPr>
          <a:xfrm>
            <a:off x="30845" y="1239056"/>
            <a:ext cx="334900" cy="338554"/>
          </a:xfrm>
          <a:prstGeom prst="rect">
            <a:avLst/>
          </a:prstGeom>
          <a:noFill/>
        </p:spPr>
        <p:txBody>
          <a:bodyPr wrap="square" rtlCol="0">
            <a:spAutoFit/>
          </a:bodyPr>
          <a:lstStyle/>
          <a:p>
            <a:pPr algn="l" rtl="0"/>
            <a:r>
              <a:rPr lang="en-US" sz="1600" b="1" dirty="0" smtClean="0">
                <a:solidFill>
                  <a:srgbClr val="00FF00"/>
                </a:solidFill>
              </a:rPr>
              <a:t>2</a:t>
            </a:r>
            <a:endParaRPr lang="en-US" sz="1600" b="1" dirty="0">
              <a:solidFill>
                <a:srgbClr val="00FF00"/>
              </a:solidFill>
            </a:endParaRPr>
          </a:p>
        </p:txBody>
      </p:sp>
      <p:cxnSp>
        <p:nvCxnSpPr>
          <p:cNvPr id="17" name="Straight Connector 16"/>
          <p:cNvCxnSpPr/>
          <p:nvPr/>
        </p:nvCxnSpPr>
        <p:spPr>
          <a:xfrm>
            <a:off x="4020708" y="1130073"/>
            <a:ext cx="159291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6124" y="1415433"/>
            <a:ext cx="4932417" cy="2484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389648" y="792234"/>
            <a:ext cx="2440496"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TextBox 21"/>
          <p:cNvSpPr txBox="1"/>
          <p:nvPr/>
        </p:nvSpPr>
        <p:spPr>
          <a:xfrm>
            <a:off x="6593736" y="2833193"/>
            <a:ext cx="2423043"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Cómo</a:t>
            </a:r>
            <a:r>
              <a:rPr lang="en-US" sz="1600" dirty="0" smtClean="0">
                <a:solidFill>
                  <a:srgbClr val="FFFF00"/>
                </a:solidFill>
              </a:rPr>
              <a:t> se </a:t>
            </a:r>
            <a:r>
              <a:rPr lang="en-US" sz="1600" dirty="0" err="1" smtClean="0">
                <a:solidFill>
                  <a:srgbClr val="FFFF00"/>
                </a:solidFill>
              </a:rPr>
              <a:t>iba</a:t>
            </a:r>
            <a:r>
              <a:rPr lang="en-US" sz="1600" dirty="0" smtClean="0">
                <a:solidFill>
                  <a:srgbClr val="FFFF00"/>
                </a:solidFill>
              </a:rPr>
              <a:t> a </a:t>
            </a:r>
            <a:r>
              <a:rPr lang="en-US" sz="1600" dirty="0" err="1" smtClean="0">
                <a:solidFill>
                  <a:srgbClr val="FFFF00"/>
                </a:solidFill>
              </a:rPr>
              <a:t>exhibir</a:t>
            </a:r>
            <a:r>
              <a:rPr lang="en-US" sz="1600" dirty="0" smtClean="0">
                <a:solidFill>
                  <a:srgbClr val="FFFF00"/>
                </a:solidFill>
              </a:rPr>
              <a:t> la </a:t>
            </a:r>
            <a:r>
              <a:rPr lang="en-US" sz="1600" dirty="0" err="1" smtClean="0">
                <a:solidFill>
                  <a:srgbClr val="FFFF00"/>
                </a:solidFill>
              </a:rPr>
              <a:t>sabiduría</a:t>
            </a:r>
            <a:r>
              <a:rPr lang="en-US" sz="1600" dirty="0" smtClean="0">
                <a:solidFill>
                  <a:srgbClr val="FFFF00"/>
                </a:solidFill>
              </a:rPr>
              <a:t> de Dios?</a:t>
            </a:r>
            <a:endParaRPr lang="en-US" sz="1600" dirty="0">
              <a:solidFill>
                <a:srgbClr val="FFFF00"/>
              </a:solidFill>
            </a:endParaRPr>
          </a:p>
        </p:txBody>
      </p:sp>
      <p:sp>
        <p:nvSpPr>
          <p:cNvPr id="24" name="Left Bracket 23"/>
          <p:cNvSpPr/>
          <p:nvPr/>
        </p:nvSpPr>
        <p:spPr>
          <a:xfrm>
            <a:off x="3838091" y="1782004"/>
            <a:ext cx="52473" cy="244027"/>
          </a:xfrm>
          <a:prstGeom prst="leftBracket">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25" name="Right Bracket 24"/>
          <p:cNvSpPr/>
          <p:nvPr/>
        </p:nvSpPr>
        <p:spPr>
          <a:xfrm>
            <a:off x="2055409" y="2094526"/>
            <a:ext cx="45719" cy="244027"/>
          </a:xfrm>
          <a:prstGeom prst="rightBracket">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26" name="Straight Connector 25"/>
          <p:cNvCxnSpPr/>
          <p:nvPr/>
        </p:nvCxnSpPr>
        <p:spPr>
          <a:xfrm>
            <a:off x="657850" y="2659266"/>
            <a:ext cx="195204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93736" y="3650114"/>
            <a:ext cx="2423043" cy="584775"/>
          </a:xfrm>
          <a:prstGeom prst="rect">
            <a:avLst/>
          </a:prstGeom>
          <a:noFill/>
        </p:spPr>
        <p:txBody>
          <a:bodyPr wrap="square" rtlCol="0">
            <a:spAutoFit/>
          </a:bodyPr>
          <a:lstStyle/>
          <a:p>
            <a:pPr algn="l" rtl="0"/>
            <a:r>
              <a:rPr lang="en-US" sz="1600" dirty="0" smtClean="0">
                <a:solidFill>
                  <a:srgbClr val="FFFF00"/>
                </a:solidFill>
              </a:rPr>
              <a:t>¿A </a:t>
            </a:r>
            <a:r>
              <a:rPr lang="en-US" sz="1600" dirty="0" err="1" smtClean="0">
                <a:solidFill>
                  <a:srgbClr val="FFFF00"/>
                </a:solidFill>
              </a:rPr>
              <a:t>quiénes</a:t>
            </a:r>
            <a:r>
              <a:rPr lang="en-US" sz="1600" dirty="0" smtClean="0">
                <a:solidFill>
                  <a:srgbClr val="FFFF00"/>
                </a:solidFill>
              </a:rPr>
              <a:t> se muestra la sabiduría de Dios?</a:t>
            </a:r>
            <a:endParaRPr lang="en-US" sz="1600" dirty="0">
              <a:solidFill>
                <a:srgbClr val="FFFF00"/>
              </a:solidFill>
            </a:endParaRPr>
          </a:p>
        </p:txBody>
      </p:sp>
      <p:cxnSp>
        <p:nvCxnSpPr>
          <p:cNvPr id="33" name="Straight Connector 32"/>
          <p:cNvCxnSpPr/>
          <p:nvPr/>
        </p:nvCxnSpPr>
        <p:spPr>
          <a:xfrm>
            <a:off x="2221845" y="2370907"/>
            <a:ext cx="310155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75881" y="2672648"/>
            <a:ext cx="3112758" cy="840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93736" y="4382960"/>
            <a:ext cx="2423043" cy="584775"/>
          </a:xfrm>
          <a:prstGeom prst="rect">
            <a:avLst/>
          </a:prstGeom>
          <a:noFill/>
        </p:spPr>
        <p:txBody>
          <a:bodyPr wrap="square" rtlCol="0">
            <a:spAutoFit/>
          </a:bodyPr>
          <a:lstStyle/>
          <a:p>
            <a:pPr algn="l" rtl="0"/>
            <a:r>
              <a:rPr lang="en-US" sz="1600" dirty="0" smtClean="0">
                <a:solidFill>
                  <a:srgbClr val="FFFF00"/>
                </a:solidFill>
              </a:rPr>
              <a:t>¿Cuándo se implementó este “plan”?</a:t>
            </a:r>
            <a:endParaRPr lang="en-US" sz="1600" dirty="0">
              <a:solidFill>
                <a:srgbClr val="FFFF00"/>
              </a:solidFill>
            </a:endParaRPr>
          </a:p>
        </p:txBody>
      </p:sp>
      <p:sp>
        <p:nvSpPr>
          <p:cNvPr id="39" name="Oval 38"/>
          <p:cNvSpPr/>
          <p:nvPr/>
        </p:nvSpPr>
        <p:spPr>
          <a:xfrm>
            <a:off x="4220218" y="2646609"/>
            <a:ext cx="1792794"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30" name="Straight Connector 29"/>
          <p:cNvCxnSpPr/>
          <p:nvPr/>
        </p:nvCxnSpPr>
        <p:spPr>
          <a:xfrm>
            <a:off x="306124" y="2959811"/>
            <a:ext cx="2369757" cy="420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2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8" grpId="0"/>
      <p:bldP spid="13" grpId="0"/>
      <p:bldP spid="16" grpId="0"/>
      <p:bldP spid="21" grpId="0" animBg="1"/>
      <p:bldP spid="22" grpId="0"/>
      <p:bldP spid="24" grpId="0" animBg="1"/>
      <p:bldP spid="25" grpId="0" animBg="1"/>
      <p:bldP spid="31" grpId="0"/>
      <p:bldP spid="38" grpId="0"/>
      <p:bldP spid="3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401205"/>
          </a:xfrm>
          <a:prstGeom prst="rect">
            <a:avLst/>
          </a:prstGeom>
        </p:spPr>
        <p:txBody>
          <a:bodyPr wrap="square">
            <a:spAutoFit/>
          </a:bodyPr>
          <a:lstStyle/>
          <a:p>
            <a:r>
              <a:rPr lang="es-ES" sz="2000" dirty="0" smtClean="0"/>
              <a:t>8  </a:t>
            </a:r>
            <a:r>
              <a:rPr lang="es-ES" sz="2000" dirty="0"/>
              <a:t>A mí, que soy menos que el más pequeño de todos los santos, se me concedió esta gracia: anunciar a los gentiles las inescrutables riquezas de Cristo,  9  y sacar a la luz cuál es la dispensación del misterio que por los siglos ha estado oculto en Dios, creador de todas las cosas.  10  De este modo, la infinita sabiduría de Dios puede ser dada a conocer ahora por medio de la iglesia a los principados y potestades en los lugares celestiales,  11  conforme al propósito eterno que llevó a cabo en Cristo Jesús nuestro Señor,  12  en quien tenemos </a:t>
            </a:r>
            <a:r>
              <a:rPr lang="es-ES" sz="2000" i="1" u="sng" dirty="0">
                <a:solidFill>
                  <a:srgbClr val="FFFF00"/>
                </a:solidFill>
              </a:rPr>
              <a:t>libertad</a:t>
            </a:r>
            <a:r>
              <a:rPr lang="es-ES" sz="2000" dirty="0"/>
              <a:t> y </a:t>
            </a:r>
            <a:r>
              <a:rPr lang="es-ES" sz="2000" i="1" u="sng" dirty="0">
                <a:solidFill>
                  <a:srgbClr val="FFFF00"/>
                </a:solidFill>
              </a:rPr>
              <a:t>acceso</a:t>
            </a:r>
            <a:r>
              <a:rPr lang="es-ES" sz="2000" dirty="0"/>
              <a:t> a Dios con confianza por medio de la fe en Él.  13  Ruego, por tanto, que no desmayen a causa de mis tribulaciones por ustedes, porque son su gloria.</a:t>
            </a:r>
            <a:endParaRPr lang="en-US" sz="1600" dirty="0"/>
          </a:p>
        </p:txBody>
      </p:sp>
      <p:sp>
        <p:nvSpPr>
          <p:cNvPr id="2" name="TextBox 1"/>
          <p:cNvSpPr txBox="1"/>
          <p:nvPr/>
        </p:nvSpPr>
        <p:spPr>
          <a:xfrm>
            <a:off x="6325494" y="1709806"/>
            <a:ext cx="2366683" cy="769441"/>
          </a:xfrm>
          <a:prstGeom prst="rect">
            <a:avLst/>
          </a:prstGeom>
          <a:solidFill>
            <a:schemeClr val="bg2"/>
          </a:solidFill>
        </p:spPr>
        <p:txBody>
          <a:bodyPr wrap="square" rtlCol="0">
            <a:spAutoFit/>
          </a:bodyPr>
          <a:lstStyle/>
          <a:p>
            <a:pPr algn="ctr" rtl="0"/>
            <a:r>
              <a:rPr lang="en-US" sz="2200" b="1" u="sng" dirty="0" smtClean="0"/>
              <a:t>El plan del </a:t>
            </a:r>
            <a:r>
              <a:rPr lang="en-US" sz="2200" b="1" u="sng" dirty="0" err="1" smtClean="0"/>
              <a:t>misterio</a:t>
            </a:r>
            <a:r>
              <a:rPr lang="en-US" sz="2200" b="1" u="sng" dirty="0" smtClean="0"/>
              <a:t> (3:1-7)</a:t>
            </a:r>
            <a:endParaRPr lang="en-US" sz="2200" b="1" dirty="0"/>
          </a:p>
        </p:txBody>
      </p:sp>
      <p:sp>
        <p:nvSpPr>
          <p:cNvPr id="5" name="Flowchart: Process 4"/>
          <p:cNvSpPr/>
          <p:nvPr/>
        </p:nvSpPr>
        <p:spPr>
          <a:xfrm>
            <a:off x="1971922" y="238538"/>
            <a:ext cx="3966299" cy="28879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p:cNvSpPr txBox="1"/>
          <p:nvPr/>
        </p:nvSpPr>
        <p:spPr>
          <a:xfrm>
            <a:off x="6593736" y="170305"/>
            <a:ext cx="2309620" cy="584775"/>
          </a:xfrm>
          <a:prstGeom prst="rect">
            <a:avLst/>
          </a:prstGeom>
          <a:noFill/>
        </p:spPr>
        <p:txBody>
          <a:bodyPr wrap="square" rtlCol="0">
            <a:spAutoFit/>
          </a:bodyPr>
          <a:lstStyle/>
          <a:p>
            <a:pPr algn="l" rtl="0"/>
            <a:r>
              <a:rPr lang="en-US" sz="1600" dirty="0" smtClean="0">
                <a:solidFill>
                  <a:srgbClr val="FFFF00"/>
                </a:solidFill>
              </a:rPr>
              <a:t>¿Por qué podría Pablo decir esto acerca de sí mismo?</a:t>
            </a:r>
            <a:endParaRPr lang="en-US" sz="1600" dirty="0">
              <a:solidFill>
                <a:srgbClr val="FFFF00"/>
              </a:solidFill>
            </a:endParaRPr>
          </a:p>
        </p:txBody>
      </p:sp>
      <p:cxnSp>
        <p:nvCxnSpPr>
          <p:cNvPr id="7" name="Straight Arrow Connector 6"/>
          <p:cNvCxnSpPr/>
          <p:nvPr/>
        </p:nvCxnSpPr>
        <p:spPr>
          <a:xfrm flipH="1" flipV="1">
            <a:off x="5637475" y="403871"/>
            <a:ext cx="956261" cy="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3736" y="899096"/>
            <a:ext cx="2309620" cy="584775"/>
          </a:xfrm>
          <a:prstGeom prst="rect">
            <a:avLst/>
          </a:prstGeom>
          <a:noFill/>
        </p:spPr>
        <p:txBody>
          <a:bodyPr wrap="square" rtlCol="0">
            <a:spAutoFit/>
          </a:bodyPr>
          <a:lstStyle/>
          <a:p>
            <a:pPr algn="l" rtl="0"/>
            <a:r>
              <a:rPr lang="en-US" sz="1600" dirty="0" smtClean="0">
                <a:solidFill>
                  <a:srgbClr val="FFFF00"/>
                </a:solidFill>
              </a:rPr>
              <a:t>¿Qué 2 cosas se le encargó a Pablo que hiciera?</a:t>
            </a:r>
            <a:endParaRPr lang="en-US" sz="1600" dirty="0">
              <a:solidFill>
                <a:srgbClr val="FFFF00"/>
              </a:solidFill>
            </a:endParaRPr>
          </a:p>
        </p:txBody>
      </p:sp>
      <p:cxnSp>
        <p:nvCxnSpPr>
          <p:cNvPr id="10" name="Straight Connector 9"/>
          <p:cNvCxnSpPr/>
          <p:nvPr/>
        </p:nvCxnSpPr>
        <p:spPr>
          <a:xfrm>
            <a:off x="4317442" y="832050"/>
            <a:ext cx="1430215"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124" y="1128011"/>
            <a:ext cx="2985716"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64810" y="613056"/>
            <a:ext cx="334900" cy="338554"/>
          </a:xfrm>
          <a:prstGeom prst="rect">
            <a:avLst/>
          </a:prstGeom>
          <a:noFill/>
        </p:spPr>
        <p:txBody>
          <a:bodyPr wrap="square" rtlCol="0">
            <a:spAutoFit/>
          </a:bodyPr>
          <a:lstStyle/>
          <a:p>
            <a:pPr algn="l" rtl="0"/>
            <a:r>
              <a:rPr lang="en-US" sz="1600" b="1" dirty="0" smtClean="0">
                <a:solidFill>
                  <a:srgbClr val="00FF00"/>
                </a:solidFill>
              </a:rPr>
              <a:t>1</a:t>
            </a:r>
            <a:endParaRPr lang="en-US" sz="1600" b="1" dirty="0">
              <a:solidFill>
                <a:srgbClr val="00FF00"/>
              </a:solidFill>
            </a:endParaRPr>
          </a:p>
        </p:txBody>
      </p:sp>
      <p:sp>
        <p:nvSpPr>
          <p:cNvPr id="16" name="TextBox 15"/>
          <p:cNvSpPr txBox="1"/>
          <p:nvPr/>
        </p:nvSpPr>
        <p:spPr>
          <a:xfrm>
            <a:off x="30845" y="1239056"/>
            <a:ext cx="334900" cy="338554"/>
          </a:xfrm>
          <a:prstGeom prst="rect">
            <a:avLst/>
          </a:prstGeom>
          <a:noFill/>
        </p:spPr>
        <p:txBody>
          <a:bodyPr wrap="square" rtlCol="0">
            <a:spAutoFit/>
          </a:bodyPr>
          <a:lstStyle/>
          <a:p>
            <a:pPr algn="l" rtl="0"/>
            <a:r>
              <a:rPr lang="en-US" sz="1600" b="1" dirty="0" smtClean="0">
                <a:solidFill>
                  <a:srgbClr val="00FF00"/>
                </a:solidFill>
              </a:rPr>
              <a:t>2</a:t>
            </a:r>
            <a:endParaRPr lang="en-US" sz="1600" b="1" dirty="0">
              <a:solidFill>
                <a:srgbClr val="00FF00"/>
              </a:solidFill>
            </a:endParaRPr>
          </a:p>
        </p:txBody>
      </p:sp>
      <p:cxnSp>
        <p:nvCxnSpPr>
          <p:cNvPr id="17" name="Straight Connector 16"/>
          <p:cNvCxnSpPr/>
          <p:nvPr/>
        </p:nvCxnSpPr>
        <p:spPr>
          <a:xfrm>
            <a:off x="4020708" y="1130073"/>
            <a:ext cx="159291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6124" y="1415433"/>
            <a:ext cx="4932417" cy="2484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389648" y="792234"/>
            <a:ext cx="2440496"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TextBox 21"/>
          <p:cNvSpPr txBox="1"/>
          <p:nvPr/>
        </p:nvSpPr>
        <p:spPr>
          <a:xfrm>
            <a:off x="6593736" y="2833193"/>
            <a:ext cx="2423043"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Cómo</a:t>
            </a:r>
            <a:r>
              <a:rPr lang="en-US" sz="1600" dirty="0" smtClean="0">
                <a:solidFill>
                  <a:srgbClr val="FFFF00"/>
                </a:solidFill>
              </a:rPr>
              <a:t> se </a:t>
            </a:r>
            <a:r>
              <a:rPr lang="en-US" sz="1600" dirty="0" err="1" smtClean="0">
                <a:solidFill>
                  <a:srgbClr val="FFFF00"/>
                </a:solidFill>
              </a:rPr>
              <a:t>iba</a:t>
            </a:r>
            <a:r>
              <a:rPr lang="en-US" sz="1600" dirty="0" smtClean="0">
                <a:solidFill>
                  <a:srgbClr val="FFFF00"/>
                </a:solidFill>
              </a:rPr>
              <a:t> a </a:t>
            </a:r>
            <a:r>
              <a:rPr lang="en-US" sz="1600" dirty="0" err="1" smtClean="0">
                <a:solidFill>
                  <a:srgbClr val="FFFF00"/>
                </a:solidFill>
              </a:rPr>
              <a:t>exhibir</a:t>
            </a:r>
            <a:r>
              <a:rPr lang="en-US" sz="1600" dirty="0" smtClean="0">
                <a:solidFill>
                  <a:srgbClr val="FFFF00"/>
                </a:solidFill>
              </a:rPr>
              <a:t> la </a:t>
            </a:r>
            <a:r>
              <a:rPr lang="en-US" sz="1600" dirty="0" err="1" smtClean="0">
                <a:solidFill>
                  <a:srgbClr val="FFFF00"/>
                </a:solidFill>
              </a:rPr>
              <a:t>sabiduría</a:t>
            </a:r>
            <a:r>
              <a:rPr lang="en-US" sz="1600" dirty="0" smtClean="0">
                <a:solidFill>
                  <a:srgbClr val="FFFF00"/>
                </a:solidFill>
              </a:rPr>
              <a:t> de Dios?</a:t>
            </a:r>
            <a:endParaRPr lang="en-US" sz="1600" dirty="0">
              <a:solidFill>
                <a:srgbClr val="FFFF00"/>
              </a:solidFill>
            </a:endParaRPr>
          </a:p>
        </p:txBody>
      </p:sp>
      <p:sp>
        <p:nvSpPr>
          <p:cNvPr id="24" name="Left Bracket 23"/>
          <p:cNvSpPr/>
          <p:nvPr/>
        </p:nvSpPr>
        <p:spPr>
          <a:xfrm>
            <a:off x="3838091" y="1773817"/>
            <a:ext cx="52473" cy="244027"/>
          </a:xfrm>
          <a:prstGeom prst="leftBracket">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25" name="Right Bracket 24"/>
          <p:cNvSpPr/>
          <p:nvPr/>
        </p:nvSpPr>
        <p:spPr>
          <a:xfrm>
            <a:off x="2063360" y="2078025"/>
            <a:ext cx="45719" cy="244027"/>
          </a:xfrm>
          <a:prstGeom prst="rightBracket">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26" name="Straight Connector 25"/>
          <p:cNvCxnSpPr/>
          <p:nvPr/>
        </p:nvCxnSpPr>
        <p:spPr>
          <a:xfrm>
            <a:off x="657850" y="2659266"/>
            <a:ext cx="195204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93736" y="3650114"/>
            <a:ext cx="2423043" cy="584775"/>
          </a:xfrm>
          <a:prstGeom prst="rect">
            <a:avLst/>
          </a:prstGeom>
          <a:noFill/>
        </p:spPr>
        <p:txBody>
          <a:bodyPr wrap="square" rtlCol="0">
            <a:spAutoFit/>
          </a:bodyPr>
          <a:lstStyle/>
          <a:p>
            <a:pPr algn="l" rtl="0"/>
            <a:r>
              <a:rPr lang="en-US" sz="1600" dirty="0" smtClean="0">
                <a:solidFill>
                  <a:srgbClr val="FFFF00"/>
                </a:solidFill>
              </a:rPr>
              <a:t>¿A </a:t>
            </a:r>
            <a:r>
              <a:rPr lang="en-US" sz="1600" dirty="0" err="1" smtClean="0">
                <a:solidFill>
                  <a:srgbClr val="FFFF00"/>
                </a:solidFill>
              </a:rPr>
              <a:t>quiénes</a:t>
            </a:r>
            <a:r>
              <a:rPr lang="en-US" sz="1600" dirty="0" smtClean="0">
                <a:solidFill>
                  <a:srgbClr val="FFFF00"/>
                </a:solidFill>
              </a:rPr>
              <a:t> se muestra la sabiduría de Dios?</a:t>
            </a:r>
            <a:endParaRPr lang="en-US" sz="1600" dirty="0">
              <a:solidFill>
                <a:srgbClr val="FFFF00"/>
              </a:solidFill>
            </a:endParaRPr>
          </a:p>
        </p:txBody>
      </p:sp>
      <p:cxnSp>
        <p:nvCxnSpPr>
          <p:cNvPr id="33" name="Straight Connector 32"/>
          <p:cNvCxnSpPr/>
          <p:nvPr/>
        </p:nvCxnSpPr>
        <p:spPr>
          <a:xfrm>
            <a:off x="2221845" y="2370907"/>
            <a:ext cx="310155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75881" y="2672648"/>
            <a:ext cx="3112758" cy="840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93736" y="4382960"/>
            <a:ext cx="2423043" cy="584775"/>
          </a:xfrm>
          <a:prstGeom prst="rect">
            <a:avLst/>
          </a:prstGeom>
          <a:noFill/>
        </p:spPr>
        <p:txBody>
          <a:bodyPr wrap="square" rtlCol="0">
            <a:spAutoFit/>
          </a:bodyPr>
          <a:lstStyle/>
          <a:p>
            <a:pPr algn="l" rtl="0"/>
            <a:r>
              <a:rPr lang="en-US" sz="1600" dirty="0" smtClean="0">
                <a:solidFill>
                  <a:srgbClr val="FFFF00"/>
                </a:solidFill>
              </a:rPr>
              <a:t>¿Cuándo se implementó este “plan”?</a:t>
            </a:r>
            <a:endParaRPr lang="en-US" sz="1600" dirty="0">
              <a:solidFill>
                <a:srgbClr val="FFFF00"/>
              </a:solidFill>
            </a:endParaRPr>
          </a:p>
        </p:txBody>
      </p:sp>
      <p:sp>
        <p:nvSpPr>
          <p:cNvPr id="39" name="Oval 38"/>
          <p:cNvSpPr/>
          <p:nvPr/>
        </p:nvSpPr>
        <p:spPr>
          <a:xfrm>
            <a:off x="4220218" y="2646609"/>
            <a:ext cx="1792794"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30" name="Straight Connector 29"/>
          <p:cNvCxnSpPr/>
          <p:nvPr/>
        </p:nvCxnSpPr>
        <p:spPr>
          <a:xfrm>
            <a:off x="306124" y="2959811"/>
            <a:ext cx="2369757" cy="420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3504" y="3569334"/>
            <a:ext cx="1357805"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Flowchart: Process 27"/>
          <p:cNvSpPr/>
          <p:nvPr/>
        </p:nvSpPr>
        <p:spPr>
          <a:xfrm>
            <a:off x="1362371" y="3898344"/>
            <a:ext cx="4426268" cy="280459"/>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Flowchart: Process 28"/>
          <p:cNvSpPr/>
          <p:nvPr/>
        </p:nvSpPr>
        <p:spPr>
          <a:xfrm>
            <a:off x="198295" y="4217983"/>
            <a:ext cx="1352209" cy="265569"/>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2" name="TextBox 31"/>
          <p:cNvSpPr txBox="1"/>
          <p:nvPr/>
        </p:nvSpPr>
        <p:spPr>
          <a:xfrm>
            <a:off x="4226854" y="4956784"/>
            <a:ext cx="2366882" cy="584775"/>
          </a:xfrm>
          <a:prstGeom prst="rect">
            <a:avLst/>
          </a:prstGeom>
          <a:noFill/>
        </p:spPr>
        <p:txBody>
          <a:bodyPr wrap="square" rtlCol="0">
            <a:spAutoFit/>
          </a:bodyPr>
          <a:lstStyle/>
          <a:p>
            <a:pPr algn="l" rtl="0"/>
            <a:r>
              <a:rPr lang="en-US" sz="1600" dirty="0" smtClean="0">
                <a:solidFill>
                  <a:srgbClr val="FFFF00"/>
                </a:solidFill>
              </a:rPr>
              <a:t>Explique lo que Pablo podría haber querido decir al decir esto.</a:t>
            </a:r>
            <a:endParaRPr lang="en-US" sz="1600" dirty="0">
              <a:solidFill>
                <a:srgbClr val="FFFF00"/>
              </a:solidFill>
            </a:endParaRPr>
          </a:p>
        </p:txBody>
      </p:sp>
      <p:sp>
        <p:nvSpPr>
          <p:cNvPr id="34" name="TextBox 33"/>
          <p:cNvSpPr txBox="1"/>
          <p:nvPr/>
        </p:nvSpPr>
        <p:spPr>
          <a:xfrm>
            <a:off x="670396" y="5280801"/>
            <a:ext cx="1926953" cy="338554"/>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Confianza</a:t>
            </a:r>
            <a:r>
              <a:rPr lang="en-US" sz="1600" dirty="0" smtClean="0">
                <a:solidFill>
                  <a:srgbClr val="FFFF00"/>
                </a:solidFill>
              </a:rPr>
              <a:t> </a:t>
            </a:r>
            <a:r>
              <a:rPr lang="en-US" sz="1600" dirty="0" err="1" smtClean="0">
                <a:solidFill>
                  <a:srgbClr val="FFFF00"/>
                </a:solidFill>
              </a:rPr>
              <a:t>en</a:t>
            </a:r>
            <a:r>
              <a:rPr lang="en-US" sz="1600" dirty="0" smtClean="0">
                <a:solidFill>
                  <a:srgbClr val="FFFF00"/>
                </a:solidFill>
              </a:rPr>
              <a:t> </a:t>
            </a:r>
            <a:r>
              <a:rPr lang="en-US" sz="1600" dirty="0" err="1" smtClean="0">
                <a:solidFill>
                  <a:srgbClr val="FFFF00"/>
                </a:solidFill>
              </a:rPr>
              <a:t>qu</a:t>
            </a:r>
            <a:r>
              <a:rPr lang="es-ES" sz="1600" dirty="0">
                <a:solidFill>
                  <a:srgbClr val="FFFF00"/>
                </a:solidFill>
              </a:rPr>
              <a:t>é</a:t>
            </a:r>
            <a:r>
              <a:rPr lang="en-US" sz="1600" dirty="0" smtClean="0">
                <a:solidFill>
                  <a:srgbClr val="FFFF00"/>
                </a:solidFill>
              </a:rPr>
              <a:t>?</a:t>
            </a:r>
            <a:endParaRPr lang="en-US" sz="1600" dirty="0">
              <a:solidFill>
                <a:srgbClr val="FFFF00"/>
              </a:solidFill>
            </a:endParaRPr>
          </a:p>
        </p:txBody>
      </p:sp>
      <p:sp>
        <p:nvSpPr>
          <p:cNvPr id="36" name="TextBox 35"/>
          <p:cNvSpPr txBox="1"/>
          <p:nvPr/>
        </p:nvSpPr>
        <p:spPr>
          <a:xfrm>
            <a:off x="384211" y="4540241"/>
            <a:ext cx="3772568" cy="830997"/>
          </a:xfrm>
          <a:prstGeom prst="rect">
            <a:avLst/>
          </a:prstGeom>
          <a:noFill/>
        </p:spPr>
        <p:txBody>
          <a:bodyPr wrap="square" rtlCol="0">
            <a:spAutoFit/>
          </a:bodyPr>
          <a:lstStyle/>
          <a:p>
            <a:r>
              <a:rPr lang="en-US" sz="1600" dirty="0" smtClean="0">
                <a:solidFill>
                  <a:srgbClr val="FFFF00"/>
                </a:solidFill>
              </a:rPr>
              <a:t>2:18</a:t>
            </a:r>
            <a:r>
              <a:rPr lang="en-US" sz="1600" baseline="30000" dirty="0" smtClean="0">
                <a:solidFill>
                  <a:srgbClr val="FFFF00"/>
                </a:solidFill>
              </a:rPr>
              <a:t> </a:t>
            </a:r>
            <a:r>
              <a:rPr lang="es-ES" sz="1600" dirty="0"/>
              <a:t>Porque por medio de Cristo los unos y los otros tenemos nuestra </a:t>
            </a:r>
            <a:r>
              <a:rPr lang="es-ES" sz="1600" i="1" u="sng" dirty="0">
                <a:solidFill>
                  <a:srgbClr val="00FF00"/>
                </a:solidFill>
              </a:rPr>
              <a:t>entrada</a:t>
            </a:r>
            <a:r>
              <a:rPr lang="es-ES" sz="1600" dirty="0"/>
              <a:t> al Padre en un mismo Espíritu. </a:t>
            </a:r>
            <a:endParaRPr lang="en-US" sz="1600" dirty="0">
              <a:solidFill>
                <a:srgbClr val="FFFF00"/>
              </a:solidFill>
            </a:endParaRPr>
          </a:p>
        </p:txBody>
      </p:sp>
      <p:cxnSp>
        <p:nvCxnSpPr>
          <p:cNvPr id="37" name="Straight Arrow Connector 36"/>
          <p:cNvCxnSpPr/>
          <p:nvPr/>
        </p:nvCxnSpPr>
        <p:spPr>
          <a:xfrm flipH="1" flipV="1">
            <a:off x="4484536" y="4217983"/>
            <a:ext cx="699716" cy="73880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par>
                                <p:cTn id="126" presetID="10" presetClass="entr" presetSubtype="0"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8" grpId="0"/>
      <p:bldP spid="13" grpId="0"/>
      <p:bldP spid="16" grpId="0"/>
      <p:bldP spid="21" grpId="0" animBg="1"/>
      <p:bldP spid="22" grpId="0"/>
      <p:bldP spid="24" grpId="0" animBg="1"/>
      <p:bldP spid="25" grpId="0" animBg="1"/>
      <p:bldP spid="31" grpId="0"/>
      <p:bldP spid="38" grpId="0"/>
      <p:bldP spid="39" grpId="0" animBg="1"/>
      <p:bldP spid="27" grpId="0" animBg="1"/>
      <p:bldP spid="28" grpId="0" animBg="1"/>
      <p:bldP spid="29" grpId="0" animBg="1"/>
      <p:bldP spid="32" grpId="0"/>
      <p:bldP spid="34" grpId="0"/>
      <p:bldP spid="3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632311"/>
          </a:xfrm>
          <a:prstGeom prst="rect">
            <a:avLst/>
          </a:prstGeom>
        </p:spPr>
        <p:txBody>
          <a:bodyPr wrap="square">
            <a:spAutoFit/>
          </a:bodyPr>
          <a:lstStyle/>
          <a:p>
            <a:r>
              <a:rPr lang="es-ES" sz="2000" dirty="0" smtClean="0"/>
              <a:t>14 </a:t>
            </a:r>
            <a:r>
              <a:rPr lang="es-ES" sz="2000" dirty="0"/>
              <a:t>Por esta causa, pues, doblo mis rodillas ante el Padre de nuestro Señor Jesucristo,  15  de quien recibe nombre toda familia en el cielo y en la tierra.  16  Le ruego que Él les conceda a ustedes, conforme a las riquezas de Su gloria, el ser fortalecidos con poder por Su Espíritu en el hombre interior;  17  de manera que Cristo habite por la fe en sus corazones. También ruego que arraigados y cimentados en amor,  18  ustedes sean capaces de comprender con todos los santos cuál es la anchura, la longitud, la altura y la profundidad,  19  y de conocer el amor de Cristo que sobrepasa el conocimiento, para que sean llenos hasta la medida de toda la plenitud de Dios.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000" dirty="0"/>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rtl="0"/>
            <a:r>
              <a:rPr lang="en-US" sz="2200" b="1" u="sng" dirty="0" smtClean="0"/>
              <a:t>Oración de Pablo </a:t>
            </a:r>
            <a:r>
              <a:rPr lang="en-US" sz="2200" b="1" u="sng" dirty="0" err="1" smtClean="0"/>
              <a:t>por</a:t>
            </a:r>
            <a:r>
              <a:rPr lang="en-US" sz="2200" b="1" u="sng" dirty="0" smtClean="0"/>
              <a:t> </a:t>
            </a:r>
            <a:r>
              <a:rPr lang="en-US" sz="2200" b="1" u="sng" dirty="0" err="1" smtClean="0"/>
              <a:t>fortaleza</a:t>
            </a:r>
            <a:r>
              <a:rPr lang="en-US" sz="2200" b="1" u="sng" dirty="0" smtClean="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a:solidFill>
                  <a:srgbClr val="FFFF00"/>
                </a:solidFill>
              </a:rPr>
              <a:t>¿Cuál es el tema principal de la oración de Pablo por estos cristianos?</a:t>
            </a:r>
          </a:p>
        </p:txBody>
      </p:sp>
      <p:sp>
        <p:nvSpPr>
          <p:cNvPr id="6" name="Flowchart: Process 5"/>
          <p:cNvSpPr/>
          <p:nvPr/>
        </p:nvSpPr>
        <p:spPr>
          <a:xfrm>
            <a:off x="286248" y="811034"/>
            <a:ext cx="5288694" cy="353776"/>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Flowchart: Process 6"/>
          <p:cNvSpPr/>
          <p:nvPr/>
        </p:nvSpPr>
        <p:spPr>
          <a:xfrm>
            <a:off x="4340476" y="548641"/>
            <a:ext cx="899434" cy="323410"/>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5540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632311"/>
          </a:xfrm>
          <a:prstGeom prst="rect">
            <a:avLst/>
          </a:prstGeom>
        </p:spPr>
        <p:txBody>
          <a:bodyPr wrap="square">
            <a:spAutoFit/>
          </a:bodyPr>
          <a:lstStyle/>
          <a:p>
            <a:r>
              <a:rPr lang="es-ES" sz="2000" dirty="0"/>
              <a:t>14 Por esta causa, pues, doblo mis rodillas ante el Padre de nuestro Señor Jesucristo,  15  de quien recibe nombre toda familia en el cielo y en la tierra.  16  Le ruego </a:t>
            </a:r>
            <a:r>
              <a:rPr lang="es-ES" sz="2000" dirty="0">
                <a:solidFill>
                  <a:srgbClr val="FFFF00"/>
                </a:solidFill>
              </a:rPr>
              <a:t>que Él les conceda a ustedes, conforme a las riquezas de Su gloria, el ser fortalecidos con poder por Su Espíritu en el hombre interior</a:t>
            </a:r>
            <a:r>
              <a:rPr lang="es-ES" sz="2000" dirty="0"/>
              <a:t>;  17  de manera que Cristo habite por la fe en sus corazones. También ruego que arraigados y cimentados en amor,  18  ustedes sean capaces de comprender con todos los santos cuál es la anchura, la longitud, la altura y la profundidad,  19  y de conocer el amor de Cristo que sobrepasa el conocimiento, para que sean llenos hasta la medida de toda la plenitud de Dios.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000" dirty="0"/>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a:r>
              <a:rPr lang="en-US" sz="2200" b="1" u="sng" dirty="0" err="1"/>
              <a:t>Oración</a:t>
            </a:r>
            <a:r>
              <a:rPr lang="en-US" sz="2200" b="1" u="sng" dirty="0"/>
              <a:t> de Pablo </a:t>
            </a:r>
            <a:r>
              <a:rPr lang="en-US" sz="2200" b="1" u="sng" dirty="0" err="1"/>
              <a:t>por</a:t>
            </a:r>
            <a:r>
              <a:rPr lang="en-US" sz="2200" b="1" u="sng" dirty="0"/>
              <a:t> </a:t>
            </a:r>
            <a:r>
              <a:rPr lang="en-US" sz="2200" b="1" u="sng" dirty="0" err="1"/>
              <a:t>fortaleza</a:t>
            </a:r>
            <a:r>
              <a:rPr lang="en-US" sz="2200" b="1" u="sng" dirty="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smtClean="0">
                <a:solidFill>
                  <a:srgbClr val="FFFF00"/>
                </a:solidFill>
              </a:rPr>
              <a:t>¿Cuál es el tema principal de la oración de Pablo por estos cristianos?</a:t>
            </a:r>
            <a:endParaRPr lang="en-US" sz="1600" dirty="0">
              <a:solidFill>
                <a:srgbClr val="FFFF00"/>
              </a:solidFill>
            </a:endParaRPr>
          </a:p>
        </p:txBody>
      </p:sp>
      <p:cxnSp>
        <p:nvCxnSpPr>
          <p:cNvPr id="6" name="Straight Arrow Connector 5"/>
          <p:cNvCxnSpPr>
            <a:stCxn id="5" idx="1"/>
          </p:cNvCxnSpPr>
          <p:nvPr/>
        </p:nvCxnSpPr>
        <p:spPr>
          <a:xfrm flipH="1">
            <a:off x="5072934" y="585804"/>
            <a:ext cx="1192694" cy="68476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938" y="1410114"/>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6124" y="1739174"/>
            <a:ext cx="54801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628" y="1117727"/>
            <a:ext cx="2637728"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cree</a:t>
            </a:r>
            <a:r>
              <a:rPr lang="en-US" sz="1600" dirty="0" smtClean="0">
                <a:solidFill>
                  <a:srgbClr val="FFFF00"/>
                </a:solidFill>
              </a:rPr>
              <a:t> </a:t>
            </a:r>
            <a:r>
              <a:rPr lang="en-US" sz="1600" dirty="0" err="1" smtClean="0">
                <a:solidFill>
                  <a:srgbClr val="FFFF00"/>
                </a:solidFill>
              </a:rPr>
              <a:t>usted</a:t>
            </a:r>
            <a:r>
              <a:rPr lang="en-US" sz="1600" dirty="0" smtClean="0">
                <a:solidFill>
                  <a:srgbClr val="FFFF00"/>
                </a:solidFill>
              </a:rPr>
              <a:t> que </a:t>
            </a:r>
            <a:r>
              <a:rPr lang="en-US" sz="1600" dirty="0" err="1" smtClean="0">
                <a:solidFill>
                  <a:srgbClr val="FFFF00"/>
                </a:solidFill>
              </a:rPr>
              <a:t>él</a:t>
            </a:r>
            <a:r>
              <a:rPr lang="en-US" sz="1600" dirty="0" smtClean="0">
                <a:solidFill>
                  <a:srgbClr val="FFFF00"/>
                </a:solidFill>
              </a:rPr>
              <a:t> </a:t>
            </a:r>
            <a:r>
              <a:rPr lang="en-US" sz="1600" dirty="0" err="1" smtClean="0">
                <a:solidFill>
                  <a:srgbClr val="FFFF00"/>
                </a:solidFill>
              </a:rPr>
              <a:t>quiere</a:t>
            </a:r>
            <a:r>
              <a:rPr lang="en-US" sz="1600" dirty="0" smtClean="0">
                <a:solidFill>
                  <a:srgbClr val="FFFF00"/>
                </a:solidFill>
              </a:rPr>
              <a:t> decir con esto?</a:t>
            </a:r>
            <a:endParaRPr lang="en-US" sz="1600" dirty="0">
              <a:solidFill>
                <a:srgbClr val="FFFF00"/>
              </a:solidFill>
            </a:endParaRPr>
          </a:p>
        </p:txBody>
      </p:sp>
      <p:sp>
        <p:nvSpPr>
          <p:cNvPr id="11" name="TextBox 10"/>
          <p:cNvSpPr txBox="1"/>
          <p:nvPr/>
        </p:nvSpPr>
        <p:spPr>
          <a:xfrm>
            <a:off x="6265628" y="3203218"/>
            <a:ext cx="2694681" cy="830997"/>
          </a:xfrm>
          <a:prstGeom prst="rect">
            <a:avLst/>
          </a:prstGeom>
          <a:noFill/>
        </p:spPr>
        <p:txBody>
          <a:bodyPr wrap="square" rtlCol="0">
            <a:spAutoFit/>
          </a:bodyPr>
          <a:lstStyle/>
          <a:p>
            <a:pPr algn="l" rtl="0"/>
            <a:r>
              <a:rPr lang="en-US" sz="1600" dirty="0" smtClean="0">
                <a:solidFill>
                  <a:srgbClr val="FFFF00"/>
                </a:solidFill>
              </a:rPr>
              <a:t>¿Cómo “nos concede Dios el </a:t>
            </a:r>
            <a:r>
              <a:rPr lang="en-US" sz="1600" dirty="0" err="1" smtClean="0">
                <a:solidFill>
                  <a:srgbClr val="FFFF00"/>
                </a:solidFill>
              </a:rPr>
              <a:t>ser</a:t>
            </a:r>
            <a:r>
              <a:rPr lang="en-US" sz="1600" dirty="0" smtClean="0">
                <a:solidFill>
                  <a:srgbClr val="FFFF00"/>
                </a:solidFill>
              </a:rPr>
              <a:t> fortalecidos”? ¿Como funciona?</a:t>
            </a:r>
            <a:endParaRPr lang="en-US" sz="1600" dirty="0">
              <a:solidFill>
                <a:srgbClr val="FFFF00"/>
              </a:solidFill>
            </a:endParaRPr>
          </a:p>
        </p:txBody>
      </p:sp>
      <p:sp>
        <p:nvSpPr>
          <p:cNvPr id="13" name="Oval 12"/>
          <p:cNvSpPr/>
          <p:nvPr/>
        </p:nvSpPr>
        <p:spPr>
          <a:xfrm>
            <a:off x="2256720" y="1739174"/>
            <a:ext cx="2029033"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p:cNvCxnSpPr/>
          <p:nvPr/>
        </p:nvCxnSpPr>
        <p:spPr>
          <a:xfrm>
            <a:off x="185032" y="2057815"/>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632311"/>
          </a:xfrm>
          <a:prstGeom prst="rect">
            <a:avLst/>
          </a:prstGeom>
        </p:spPr>
        <p:txBody>
          <a:bodyPr wrap="square">
            <a:spAutoFit/>
          </a:bodyPr>
          <a:lstStyle/>
          <a:p>
            <a:r>
              <a:rPr lang="es-ES" sz="2000" dirty="0"/>
              <a:t>14 Por esta causa, pues, doblo mis rodillas ante el Padre de nuestro Señor Jesucristo,  15  de quien recibe nombre toda familia en el cielo y en la tierra.  16  Le ruego </a:t>
            </a:r>
            <a:r>
              <a:rPr lang="es-ES" sz="2000" dirty="0">
                <a:solidFill>
                  <a:srgbClr val="FFFF00"/>
                </a:solidFill>
              </a:rPr>
              <a:t>que Él les conceda a ustedes, conforme a las riquezas de Su gloria, el ser fortalecidos con poder por Su Espíritu en el hombre interior</a:t>
            </a:r>
            <a:r>
              <a:rPr lang="es-ES" sz="2000" dirty="0"/>
              <a:t>;  17  de manera que Cristo habite por la fe en sus corazones. También ruego que arraigados y cimentados en amor,  18  ustedes sean capaces de comprender con todos los santos cuál es la anchura, la longitud, la altura y la profundidad,  19  y de conocer el amor de Cristo que sobrepasa el conocimiento, para que sean llenos hasta la medida de toda la plenitud de Dios.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000" dirty="0"/>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a:r>
              <a:rPr lang="en-US" sz="2200" b="1" u="sng" dirty="0" err="1"/>
              <a:t>Oración</a:t>
            </a:r>
            <a:r>
              <a:rPr lang="en-US" sz="2200" b="1" u="sng" dirty="0"/>
              <a:t> de Pablo </a:t>
            </a:r>
            <a:r>
              <a:rPr lang="en-US" sz="2200" b="1" u="sng" dirty="0" err="1"/>
              <a:t>por</a:t>
            </a:r>
            <a:r>
              <a:rPr lang="en-US" sz="2200" b="1" u="sng" dirty="0"/>
              <a:t> </a:t>
            </a:r>
            <a:r>
              <a:rPr lang="en-US" sz="2200" b="1" u="sng" dirty="0" err="1"/>
              <a:t>fortaleza</a:t>
            </a:r>
            <a:r>
              <a:rPr lang="en-US" sz="2200" b="1" u="sng" dirty="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smtClean="0">
                <a:solidFill>
                  <a:srgbClr val="FFFF00"/>
                </a:solidFill>
              </a:rPr>
              <a:t>¿Cuál es el tema principal de la oración de Pablo por estos cristianos?</a:t>
            </a:r>
            <a:endParaRPr lang="en-US" sz="1600" dirty="0">
              <a:solidFill>
                <a:srgbClr val="FFFF00"/>
              </a:solidFill>
            </a:endParaRPr>
          </a:p>
        </p:txBody>
      </p:sp>
      <p:cxnSp>
        <p:nvCxnSpPr>
          <p:cNvPr id="6" name="Straight Arrow Connector 5"/>
          <p:cNvCxnSpPr>
            <a:stCxn id="5" idx="1"/>
          </p:cNvCxnSpPr>
          <p:nvPr/>
        </p:nvCxnSpPr>
        <p:spPr>
          <a:xfrm flipH="1">
            <a:off x="5072934" y="585804"/>
            <a:ext cx="1192694" cy="68476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938" y="1410114"/>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6124" y="1739174"/>
            <a:ext cx="54801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628" y="1117727"/>
            <a:ext cx="2637728"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cree</a:t>
            </a:r>
            <a:r>
              <a:rPr lang="en-US" sz="1600" dirty="0" smtClean="0">
                <a:solidFill>
                  <a:srgbClr val="FFFF00"/>
                </a:solidFill>
              </a:rPr>
              <a:t> </a:t>
            </a:r>
            <a:r>
              <a:rPr lang="en-US" sz="1600" dirty="0" err="1" smtClean="0">
                <a:solidFill>
                  <a:srgbClr val="FFFF00"/>
                </a:solidFill>
              </a:rPr>
              <a:t>usted</a:t>
            </a:r>
            <a:r>
              <a:rPr lang="en-US" sz="1600" dirty="0" smtClean="0">
                <a:solidFill>
                  <a:srgbClr val="FFFF00"/>
                </a:solidFill>
              </a:rPr>
              <a:t> que </a:t>
            </a:r>
            <a:r>
              <a:rPr lang="en-US" sz="1600" dirty="0" err="1" smtClean="0">
                <a:solidFill>
                  <a:srgbClr val="FFFF00"/>
                </a:solidFill>
              </a:rPr>
              <a:t>él</a:t>
            </a:r>
            <a:r>
              <a:rPr lang="en-US" sz="1600" dirty="0" smtClean="0">
                <a:solidFill>
                  <a:srgbClr val="FFFF00"/>
                </a:solidFill>
              </a:rPr>
              <a:t> </a:t>
            </a:r>
            <a:r>
              <a:rPr lang="en-US" sz="1600" dirty="0" err="1" smtClean="0">
                <a:solidFill>
                  <a:srgbClr val="FFFF00"/>
                </a:solidFill>
              </a:rPr>
              <a:t>quiere</a:t>
            </a:r>
            <a:r>
              <a:rPr lang="en-US" sz="1600" dirty="0" smtClean="0">
                <a:solidFill>
                  <a:srgbClr val="FFFF00"/>
                </a:solidFill>
              </a:rPr>
              <a:t> decir con esto?</a:t>
            </a:r>
            <a:endParaRPr lang="en-US" sz="1600" dirty="0">
              <a:solidFill>
                <a:srgbClr val="FFFF00"/>
              </a:solidFill>
            </a:endParaRPr>
          </a:p>
        </p:txBody>
      </p:sp>
      <p:sp>
        <p:nvSpPr>
          <p:cNvPr id="11" name="TextBox 10"/>
          <p:cNvSpPr txBox="1"/>
          <p:nvPr/>
        </p:nvSpPr>
        <p:spPr>
          <a:xfrm>
            <a:off x="6265628" y="3203218"/>
            <a:ext cx="2694681" cy="830997"/>
          </a:xfrm>
          <a:prstGeom prst="rect">
            <a:avLst/>
          </a:prstGeom>
          <a:noFill/>
        </p:spPr>
        <p:txBody>
          <a:bodyPr wrap="square" rtlCol="0">
            <a:spAutoFit/>
          </a:bodyPr>
          <a:lstStyle/>
          <a:p>
            <a:pPr algn="l" rtl="0"/>
            <a:r>
              <a:rPr lang="en-US" sz="1600" dirty="0" smtClean="0">
                <a:solidFill>
                  <a:srgbClr val="FFFF00"/>
                </a:solidFill>
              </a:rPr>
              <a:t>¿Cómo “nos concede Dios el </a:t>
            </a:r>
            <a:r>
              <a:rPr lang="en-US" sz="1600" dirty="0" err="1" smtClean="0">
                <a:solidFill>
                  <a:srgbClr val="FFFF00"/>
                </a:solidFill>
              </a:rPr>
              <a:t>ser</a:t>
            </a:r>
            <a:r>
              <a:rPr lang="en-US" sz="1600" dirty="0" smtClean="0">
                <a:solidFill>
                  <a:srgbClr val="FFFF00"/>
                </a:solidFill>
              </a:rPr>
              <a:t> fortalecidos”? ¿Como funciona?</a:t>
            </a:r>
            <a:endParaRPr lang="en-US" sz="1600" dirty="0">
              <a:solidFill>
                <a:srgbClr val="FFFF00"/>
              </a:solidFill>
            </a:endParaRPr>
          </a:p>
        </p:txBody>
      </p:sp>
      <p:sp>
        <p:nvSpPr>
          <p:cNvPr id="13" name="Oval 12"/>
          <p:cNvSpPr/>
          <p:nvPr/>
        </p:nvSpPr>
        <p:spPr>
          <a:xfrm>
            <a:off x="2256720" y="1739174"/>
            <a:ext cx="2029033"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p:cNvCxnSpPr/>
          <p:nvPr/>
        </p:nvCxnSpPr>
        <p:spPr>
          <a:xfrm>
            <a:off x="185032" y="2057815"/>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988589" y="2057815"/>
            <a:ext cx="1163744"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7451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a:t>
            </a:r>
            <a:r>
              <a:rPr lang="es-ES" sz="1900" b="1" dirty="0">
                <a:solidFill>
                  <a:srgbClr val="66FF33"/>
                </a:solidFill>
                <a:latin typeface="Calibri" panose="020F0502020204030204" pitchFamily="34" charset="0"/>
                <a:ea typeface="Times New Roman" panose="02020603050405020304" pitchFamily="18" charset="0"/>
              </a:rPr>
              <a:t>Señor Jesucristo</a:t>
            </a:r>
            <a:r>
              <a:rPr lang="es-ES" sz="1900" dirty="0">
                <a:latin typeface="Calibri" panose="020F0502020204030204" pitchFamily="34" charset="0"/>
                <a:ea typeface="Times New Roman" panose="02020603050405020304" pitchFamily="18" charset="0"/>
              </a:rPr>
              <a:t>, que nos ha bendecido con toda bendición espiritual en los lugares celestiales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4  Porque Dios nos escogió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antes de la fundación del mundo, para que fuéramos santos y sin mancha delante de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En amor  5  nos predestinó para adopción como hijos para sí mediante </a:t>
            </a:r>
            <a:r>
              <a:rPr lang="es-ES" sz="1900" b="1" dirty="0">
                <a:solidFill>
                  <a:srgbClr val="66FF33"/>
                </a:solidFill>
                <a:latin typeface="Calibri" panose="020F0502020204030204" pitchFamily="34" charset="0"/>
                <a:ea typeface="Times New Roman" panose="02020603050405020304" pitchFamily="18" charset="0"/>
              </a:rPr>
              <a:t>Jesucristo</a:t>
            </a:r>
            <a:r>
              <a:rPr lang="es-ES" sz="1900" dirty="0">
                <a:latin typeface="Calibri" panose="020F0502020204030204" pitchFamily="34" charset="0"/>
                <a:ea typeface="Times New Roman" panose="02020603050405020304" pitchFamily="18" charset="0"/>
              </a:rPr>
              <a:t>, conforme a la buena intención de Su voluntad,  6  para alabanza de la gloria de Su gracia que gratuitamente ha impartido sobre nosotros en </a:t>
            </a:r>
            <a:r>
              <a:rPr lang="es-ES" sz="1900" b="1" dirty="0">
                <a:solidFill>
                  <a:srgbClr val="66FF33"/>
                </a:solidFill>
                <a:latin typeface="Calibri" panose="020F0502020204030204" pitchFamily="34" charset="0"/>
                <a:ea typeface="Times New Roman" panose="02020603050405020304" pitchFamily="18" charset="0"/>
              </a:rPr>
              <a:t>el Amado</a:t>
            </a:r>
            <a:r>
              <a:rPr lang="es-ES" sz="1900" dirty="0">
                <a:latin typeface="Calibri" panose="020F0502020204030204" pitchFamily="34" charset="0"/>
                <a:ea typeface="Times New Roman" panose="02020603050405020304" pitchFamily="18" charset="0"/>
              </a:rPr>
              <a:t>.  7  En </a:t>
            </a:r>
            <a:r>
              <a:rPr lang="es-ES" sz="1900" b="1" dirty="0">
                <a:solidFill>
                  <a:srgbClr val="66FF33"/>
                </a:solidFill>
                <a:latin typeface="Calibri" panose="020F0502020204030204" pitchFamily="34" charset="0"/>
                <a:ea typeface="Times New Roman" panose="02020603050405020304" pitchFamily="18" charset="0"/>
              </a:rPr>
              <a:t>Él </a:t>
            </a:r>
            <a:r>
              <a:rPr lang="es-ES" sz="1900" dirty="0">
                <a:latin typeface="Calibri" panose="020F0502020204030204" pitchFamily="34" charset="0"/>
                <a:ea typeface="Times New Roman" panose="02020603050405020304" pitchFamily="18" charset="0"/>
              </a:rPr>
              <a:t>tenemos redención mediante </a:t>
            </a:r>
            <a:r>
              <a:rPr lang="es-ES" sz="1900" b="1" dirty="0">
                <a:solidFill>
                  <a:srgbClr val="66FF33"/>
                </a:solidFill>
                <a:latin typeface="Calibri" panose="020F0502020204030204" pitchFamily="34" charset="0"/>
                <a:ea typeface="Times New Roman" panose="02020603050405020304" pitchFamily="18" charset="0"/>
              </a:rPr>
              <a:t>Su </a:t>
            </a:r>
            <a:r>
              <a:rPr lang="es-ES" sz="1900" dirty="0">
                <a:latin typeface="Calibri" panose="020F0502020204030204" pitchFamily="34" charset="0"/>
                <a:ea typeface="Times New Roman" panose="02020603050405020304" pitchFamily="18" charset="0"/>
              </a:rPr>
              <a:t>sangre, el perdón de nuestros pecados según las riquezas de</a:t>
            </a:r>
            <a:r>
              <a:rPr lang="es-ES" sz="1900" b="1" dirty="0">
                <a:solidFill>
                  <a:srgbClr val="66FF33"/>
                </a:solidFill>
                <a:latin typeface="Calibri" panose="020F0502020204030204" pitchFamily="34" charset="0"/>
                <a:ea typeface="Times New Roman" panose="02020603050405020304" pitchFamily="18" charset="0"/>
              </a:rPr>
              <a:t> Su </a:t>
            </a:r>
            <a:r>
              <a:rPr lang="es-ES" sz="1900" dirty="0">
                <a:latin typeface="Calibri" panose="020F0502020204030204" pitchFamily="34" charset="0"/>
                <a:ea typeface="Times New Roman" panose="02020603050405020304" pitchFamily="18" charset="0"/>
              </a:rPr>
              <a:t>gracia  8  que ha hecho abundar para con nosotros. En toda sabiduría y discernimiento  9  nos dio a conocer el misterio de </a:t>
            </a:r>
            <a:r>
              <a:rPr lang="es-ES" sz="1900" b="1" dirty="0">
                <a:solidFill>
                  <a:srgbClr val="66FF33"/>
                </a:solidFill>
                <a:latin typeface="Calibri" panose="020F0502020204030204" pitchFamily="34" charset="0"/>
                <a:ea typeface="Times New Roman" panose="02020603050405020304" pitchFamily="18" charset="0"/>
              </a:rPr>
              <a:t>Su</a:t>
            </a:r>
            <a:r>
              <a:rPr lang="es-ES" sz="1900" dirty="0">
                <a:latin typeface="Calibri" panose="020F0502020204030204" pitchFamily="34" charset="0"/>
                <a:ea typeface="Times New Roman" panose="02020603050405020304" pitchFamily="18" charset="0"/>
              </a:rPr>
              <a:t> voluntad, según la buena intención que se propuso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10  con miras a una buena administración en el cumplimiento de los tiempos, es decir, de reunir todas las cosas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tanto las que están en los cielos, como las que están en la tierra.  11  También en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hemos obtenido herencia, habiendo sido predestinados según el propósito de Aquel que obra todas las cosas conforme al consejo de Su voluntad,  12  a fin de que nosotros, que fuimos los primeros en esperar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823428"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07170"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93530" y="675978"/>
            <a:ext cx="891091" cy="179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9934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632311"/>
          </a:xfrm>
          <a:prstGeom prst="rect">
            <a:avLst/>
          </a:prstGeom>
        </p:spPr>
        <p:txBody>
          <a:bodyPr wrap="square">
            <a:spAutoFit/>
          </a:bodyPr>
          <a:lstStyle/>
          <a:p>
            <a:r>
              <a:rPr lang="es-ES" sz="2000" dirty="0"/>
              <a:t>14 Por esta causa, pues, doblo mis rodillas ante el Padre de nuestro Señor Jesucristo,  15  de quien recibe nombre toda familia en el cielo y en la tierra.  16  Le ruego </a:t>
            </a:r>
            <a:r>
              <a:rPr lang="es-ES" sz="2000" dirty="0">
                <a:solidFill>
                  <a:srgbClr val="FFFF00"/>
                </a:solidFill>
              </a:rPr>
              <a:t>que Él les conceda a ustedes, conforme a las riquezas de Su gloria, el ser fortalecidos con poder por Su Espíritu en el hombre interior</a:t>
            </a:r>
            <a:r>
              <a:rPr lang="es-ES" sz="2000" dirty="0"/>
              <a:t>;  17  </a:t>
            </a:r>
            <a:r>
              <a:rPr lang="es-ES" sz="2000" dirty="0">
                <a:solidFill>
                  <a:srgbClr val="00FF00"/>
                </a:solidFill>
              </a:rPr>
              <a:t>de manera que Cristo habite por la fe en sus corazones</a:t>
            </a:r>
            <a:r>
              <a:rPr lang="es-ES" sz="2000" dirty="0"/>
              <a:t>. También ruego que </a:t>
            </a:r>
            <a:r>
              <a:rPr lang="es-ES" sz="2000" dirty="0">
                <a:solidFill>
                  <a:srgbClr val="00FF00"/>
                </a:solidFill>
              </a:rPr>
              <a:t>arraigados y cimentados en amor</a:t>
            </a:r>
            <a:r>
              <a:rPr lang="es-ES" sz="2000" dirty="0"/>
              <a:t>,  18  ustedes sean </a:t>
            </a:r>
            <a:r>
              <a:rPr lang="es-ES" sz="2000" dirty="0">
                <a:solidFill>
                  <a:srgbClr val="00FF00"/>
                </a:solidFill>
              </a:rPr>
              <a:t>capaces de comprender</a:t>
            </a:r>
            <a:r>
              <a:rPr lang="es-ES" sz="2000" dirty="0"/>
              <a:t> con todos los santos cuál es </a:t>
            </a:r>
            <a:r>
              <a:rPr lang="es-ES" sz="2000" dirty="0">
                <a:solidFill>
                  <a:srgbClr val="00FF00"/>
                </a:solidFill>
              </a:rPr>
              <a:t>la anchura, la longitud, la altura y la profundidad</a:t>
            </a:r>
            <a:r>
              <a:rPr lang="es-ES" sz="2000" dirty="0"/>
              <a:t>,  19  y de </a:t>
            </a:r>
            <a:r>
              <a:rPr lang="es-ES" sz="2000" dirty="0">
                <a:solidFill>
                  <a:srgbClr val="00FF00"/>
                </a:solidFill>
              </a:rPr>
              <a:t>conocer el amor de Cristo</a:t>
            </a:r>
            <a:r>
              <a:rPr lang="es-ES" sz="2000" dirty="0"/>
              <a:t> que sobrepasa el conocimiento, para que sean l</a:t>
            </a:r>
            <a:r>
              <a:rPr lang="es-ES" sz="2000" dirty="0">
                <a:solidFill>
                  <a:srgbClr val="00FF00"/>
                </a:solidFill>
              </a:rPr>
              <a:t>lenos hasta la medida de toda la plenitud de Dios</a:t>
            </a:r>
            <a:r>
              <a:rPr lang="es-ES" sz="2000" dirty="0"/>
              <a:t>.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000" dirty="0"/>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a:r>
              <a:rPr lang="en-US" sz="2200" b="1" u="sng" dirty="0" err="1"/>
              <a:t>Oración</a:t>
            </a:r>
            <a:r>
              <a:rPr lang="en-US" sz="2200" b="1" u="sng" dirty="0"/>
              <a:t> de Pablo </a:t>
            </a:r>
            <a:r>
              <a:rPr lang="en-US" sz="2200" b="1" u="sng" dirty="0" err="1"/>
              <a:t>por</a:t>
            </a:r>
            <a:r>
              <a:rPr lang="en-US" sz="2200" b="1" u="sng" dirty="0"/>
              <a:t> </a:t>
            </a:r>
            <a:r>
              <a:rPr lang="en-US" sz="2200" b="1" u="sng" dirty="0" err="1"/>
              <a:t>fortaleza</a:t>
            </a:r>
            <a:r>
              <a:rPr lang="en-US" sz="2200" b="1" u="sng" dirty="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smtClean="0">
                <a:solidFill>
                  <a:srgbClr val="FFFF00"/>
                </a:solidFill>
              </a:rPr>
              <a:t>¿Cuál es el tema principal de la oración de Pablo por estos cristianos?</a:t>
            </a:r>
            <a:endParaRPr lang="en-US" sz="1600" dirty="0">
              <a:solidFill>
                <a:srgbClr val="FFFF00"/>
              </a:solidFill>
            </a:endParaRPr>
          </a:p>
        </p:txBody>
      </p:sp>
      <p:cxnSp>
        <p:nvCxnSpPr>
          <p:cNvPr id="6" name="Straight Arrow Connector 5"/>
          <p:cNvCxnSpPr>
            <a:stCxn id="5" idx="1"/>
          </p:cNvCxnSpPr>
          <p:nvPr/>
        </p:nvCxnSpPr>
        <p:spPr>
          <a:xfrm flipH="1">
            <a:off x="5072934" y="585804"/>
            <a:ext cx="1192694" cy="68476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938" y="1410114"/>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6124" y="1739174"/>
            <a:ext cx="54801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628" y="1117727"/>
            <a:ext cx="2637728"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cree</a:t>
            </a:r>
            <a:r>
              <a:rPr lang="en-US" sz="1600" dirty="0" smtClean="0">
                <a:solidFill>
                  <a:srgbClr val="FFFF00"/>
                </a:solidFill>
              </a:rPr>
              <a:t> </a:t>
            </a:r>
            <a:r>
              <a:rPr lang="en-US" sz="1600" dirty="0" err="1" smtClean="0">
                <a:solidFill>
                  <a:srgbClr val="FFFF00"/>
                </a:solidFill>
              </a:rPr>
              <a:t>usted</a:t>
            </a:r>
            <a:r>
              <a:rPr lang="en-US" sz="1600" dirty="0" smtClean="0">
                <a:solidFill>
                  <a:srgbClr val="FFFF00"/>
                </a:solidFill>
              </a:rPr>
              <a:t> que </a:t>
            </a:r>
            <a:r>
              <a:rPr lang="en-US" sz="1600" dirty="0" err="1" smtClean="0">
                <a:solidFill>
                  <a:srgbClr val="FFFF00"/>
                </a:solidFill>
              </a:rPr>
              <a:t>él</a:t>
            </a:r>
            <a:r>
              <a:rPr lang="en-US" sz="1600" dirty="0" smtClean="0">
                <a:solidFill>
                  <a:srgbClr val="FFFF00"/>
                </a:solidFill>
              </a:rPr>
              <a:t> </a:t>
            </a:r>
            <a:r>
              <a:rPr lang="en-US" sz="1600" dirty="0" err="1" smtClean="0">
                <a:solidFill>
                  <a:srgbClr val="FFFF00"/>
                </a:solidFill>
              </a:rPr>
              <a:t>quiere</a:t>
            </a:r>
            <a:r>
              <a:rPr lang="en-US" sz="1600" dirty="0" smtClean="0">
                <a:solidFill>
                  <a:srgbClr val="FFFF00"/>
                </a:solidFill>
              </a:rPr>
              <a:t> decir con esto?</a:t>
            </a:r>
            <a:endParaRPr lang="en-US" sz="1600" dirty="0">
              <a:solidFill>
                <a:srgbClr val="FFFF00"/>
              </a:solidFill>
            </a:endParaRPr>
          </a:p>
        </p:txBody>
      </p:sp>
      <p:sp>
        <p:nvSpPr>
          <p:cNvPr id="11" name="TextBox 10"/>
          <p:cNvSpPr txBox="1"/>
          <p:nvPr/>
        </p:nvSpPr>
        <p:spPr>
          <a:xfrm>
            <a:off x="6265628" y="3203218"/>
            <a:ext cx="2694681" cy="830997"/>
          </a:xfrm>
          <a:prstGeom prst="rect">
            <a:avLst/>
          </a:prstGeom>
          <a:noFill/>
        </p:spPr>
        <p:txBody>
          <a:bodyPr wrap="square" rtlCol="0">
            <a:spAutoFit/>
          </a:bodyPr>
          <a:lstStyle/>
          <a:p>
            <a:pPr algn="l" rtl="0"/>
            <a:r>
              <a:rPr lang="en-US" sz="1600" dirty="0" smtClean="0">
                <a:solidFill>
                  <a:srgbClr val="FFFF00"/>
                </a:solidFill>
              </a:rPr>
              <a:t>¿Cómo “nos concede Dios el </a:t>
            </a:r>
            <a:r>
              <a:rPr lang="en-US" sz="1600" dirty="0" err="1" smtClean="0">
                <a:solidFill>
                  <a:srgbClr val="FFFF00"/>
                </a:solidFill>
              </a:rPr>
              <a:t>ser</a:t>
            </a:r>
            <a:r>
              <a:rPr lang="en-US" sz="1600" dirty="0" smtClean="0">
                <a:solidFill>
                  <a:srgbClr val="FFFF00"/>
                </a:solidFill>
              </a:rPr>
              <a:t> fortalecidos”? ¿Como funciona?</a:t>
            </a:r>
            <a:endParaRPr lang="en-US" sz="1600" dirty="0">
              <a:solidFill>
                <a:srgbClr val="FFFF00"/>
              </a:solidFill>
            </a:endParaRPr>
          </a:p>
        </p:txBody>
      </p:sp>
      <p:sp>
        <p:nvSpPr>
          <p:cNvPr id="13" name="Oval 12"/>
          <p:cNvSpPr/>
          <p:nvPr/>
        </p:nvSpPr>
        <p:spPr>
          <a:xfrm>
            <a:off x="2256720" y="1739174"/>
            <a:ext cx="2029033"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p:cNvCxnSpPr/>
          <p:nvPr/>
        </p:nvCxnSpPr>
        <p:spPr>
          <a:xfrm>
            <a:off x="185032" y="2057815"/>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988589" y="2057815"/>
            <a:ext cx="1163744"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3484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9225" y="209272"/>
            <a:ext cx="5924550" cy="430887"/>
          </a:xfrm>
          <a:prstGeom prst="rect">
            <a:avLst/>
          </a:prstGeom>
          <a:solidFill>
            <a:schemeClr val="bg2"/>
          </a:solidFill>
        </p:spPr>
        <p:txBody>
          <a:bodyPr wrap="square" rtlCol="0">
            <a:spAutoFit/>
          </a:bodyPr>
          <a:lstStyle/>
          <a:p>
            <a:pPr algn="ctr" rtl="0"/>
            <a:r>
              <a:rPr lang="en-US" sz="2200" b="1" u="sng" dirty="0" smtClean="0"/>
              <a:t>Oración de Pablo </a:t>
            </a:r>
            <a:r>
              <a:rPr lang="en-US" sz="2200" b="1" u="sng" dirty="0" err="1" smtClean="0"/>
              <a:t>por</a:t>
            </a:r>
            <a:r>
              <a:rPr lang="en-US" sz="2200" b="1" u="sng" dirty="0" smtClean="0"/>
              <a:t> </a:t>
            </a:r>
            <a:r>
              <a:rPr lang="en-US" sz="2200" b="1" u="sng" dirty="0" err="1" smtClean="0"/>
              <a:t>fortaleza</a:t>
            </a:r>
            <a:r>
              <a:rPr lang="en-US" sz="2200" b="1" u="sng" dirty="0" smtClean="0"/>
              <a:t> (3:14-21)</a:t>
            </a:r>
            <a:endParaRPr lang="en-US" sz="2200" b="1" dirty="0"/>
          </a:p>
        </p:txBody>
      </p:sp>
      <p:sp>
        <p:nvSpPr>
          <p:cNvPr id="7" name="Rectangle 6"/>
          <p:cNvSpPr/>
          <p:nvPr/>
        </p:nvSpPr>
        <p:spPr>
          <a:xfrm>
            <a:off x="323848" y="1066801"/>
            <a:ext cx="8524875" cy="3978012"/>
          </a:xfrm>
          <a:prstGeom prst="rect">
            <a:avLst/>
          </a:prstGeom>
        </p:spPr>
        <p:txBody>
          <a:bodyPr wrap="square">
            <a:spAutoFit/>
          </a:bodyPr>
          <a:lstStyle/>
          <a:p>
            <a:r>
              <a:rPr lang="es-ES" sz="2800" dirty="0" smtClean="0">
                <a:solidFill>
                  <a:srgbClr val="FFFF00"/>
                </a:solidFill>
              </a:rPr>
              <a:t>Les </a:t>
            </a:r>
            <a:r>
              <a:rPr lang="es-ES" sz="2800" dirty="0">
                <a:solidFill>
                  <a:srgbClr val="FFFF00"/>
                </a:solidFill>
              </a:rPr>
              <a:t>conceda a </a:t>
            </a:r>
            <a:r>
              <a:rPr lang="es-ES" sz="2800" dirty="0" smtClean="0">
                <a:solidFill>
                  <a:srgbClr val="FFFF00"/>
                </a:solidFill>
              </a:rPr>
              <a:t>ustedes…el </a:t>
            </a:r>
            <a:r>
              <a:rPr lang="es-ES" sz="2800" dirty="0">
                <a:solidFill>
                  <a:srgbClr val="FFFF00"/>
                </a:solidFill>
              </a:rPr>
              <a:t>ser fortalecidos con poder por Su Espíritu en el hombre interior</a:t>
            </a:r>
            <a:r>
              <a:rPr lang="en-US" sz="2800" dirty="0" smtClean="0">
                <a:solidFill>
                  <a:srgbClr val="FFFF00"/>
                </a:solidFill>
              </a:rPr>
              <a:t>…</a:t>
            </a:r>
            <a:endParaRPr lang="en-US" sz="1600" dirty="0" smtClean="0"/>
          </a:p>
          <a:p>
            <a:pPr algn="l" rtl="0">
              <a:lnSpc>
                <a:spcPct val="150000"/>
              </a:lnSpc>
            </a:pPr>
            <a:r>
              <a:rPr lang="en-US" sz="1100" dirty="0" smtClean="0"/>
              <a:t> </a:t>
            </a:r>
          </a:p>
          <a:p>
            <a:pPr marL="342900" indent="-342900">
              <a:lnSpc>
                <a:spcPct val="150000"/>
              </a:lnSpc>
              <a:buFont typeface="Arial" panose="020B0604020202020204" pitchFamily="34" charset="0"/>
              <a:buChar char="•"/>
            </a:pPr>
            <a:r>
              <a:rPr lang="es-ES" sz="2000" u="sng" dirty="0">
                <a:solidFill>
                  <a:srgbClr val="00FF00"/>
                </a:solidFill>
              </a:rPr>
              <a:t>de manera que Cristo habite por la fe en sus corazones.</a:t>
            </a:r>
            <a:r>
              <a:rPr lang="es-ES" sz="2000" dirty="0">
                <a:solidFill>
                  <a:srgbClr val="00FF00"/>
                </a:solidFill>
              </a:rPr>
              <a:t> </a:t>
            </a:r>
            <a:r>
              <a:rPr lang="en-US" sz="2000" dirty="0" smtClean="0"/>
              <a:t>[</a:t>
            </a:r>
            <a:r>
              <a:rPr lang="en-US" sz="2000" dirty="0" err="1" smtClean="0"/>
              <a:t>por</a:t>
            </a:r>
            <a:r>
              <a:rPr lang="en-US" sz="2000" dirty="0" smtClean="0"/>
              <a:t> la </a:t>
            </a:r>
            <a:r>
              <a:rPr lang="en-US" sz="2000" dirty="0" err="1" smtClean="0"/>
              <a:t>fe</a:t>
            </a:r>
            <a:r>
              <a:rPr lang="en-US" sz="2000" dirty="0" smtClean="0"/>
              <a:t>]</a:t>
            </a:r>
            <a:endParaRPr lang="es-ES" sz="2000" u="sng" dirty="0" smtClean="0">
              <a:solidFill>
                <a:srgbClr val="00FF00"/>
              </a:solidFill>
            </a:endParaRPr>
          </a:p>
          <a:p>
            <a:pPr marL="342900" indent="-342900">
              <a:lnSpc>
                <a:spcPct val="150000"/>
              </a:lnSpc>
              <a:buFont typeface="Arial" panose="020B0604020202020204" pitchFamily="34" charset="0"/>
              <a:buChar char="•"/>
            </a:pPr>
            <a:r>
              <a:rPr lang="es-ES" sz="2000" u="sng" dirty="0" smtClean="0">
                <a:solidFill>
                  <a:srgbClr val="00FF00"/>
                </a:solidFill>
              </a:rPr>
              <a:t>que </a:t>
            </a:r>
            <a:r>
              <a:rPr lang="es-ES" sz="2000" u="sng" dirty="0">
                <a:solidFill>
                  <a:srgbClr val="00FF00"/>
                </a:solidFill>
              </a:rPr>
              <a:t>arraigados y cimentados en amor,</a:t>
            </a:r>
            <a:r>
              <a:rPr lang="es-ES" sz="2000" dirty="0">
                <a:solidFill>
                  <a:srgbClr val="00FF00"/>
                </a:solidFill>
              </a:rPr>
              <a:t> </a:t>
            </a:r>
            <a:r>
              <a:rPr lang="es-ES" sz="1600" i="1" dirty="0" smtClean="0"/>
              <a:t>(puede considerarse más como una expectativa</a:t>
            </a:r>
            <a:r>
              <a:rPr lang="en-US" sz="1600" i="1" dirty="0" smtClean="0"/>
              <a:t>)</a:t>
            </a:r>
            <a:endParaRPr lang="es-ES" sz="2000" i="1" dirty="0" smtClean="0">
              <a:solidFill>
                <a:srgbClr val="00FF00"/>
              </a:solidFill>
            </a:endParaRPr>
          </a:p>
          <a:p>
            <a:pPr marL="342900" indent="-342900">
              <a:lnSpc>
                <a:spcPct val="150000"/>
              </a:lnSpc>
              <a:buFont typeface="Arial" panose="020B0604020202020204" pitchFamily="34" charset="0"/>
              <a:buChar char="•"/>
            </a:pPr>
            <a:r>
              <a:rPr lang="es-ES" sz="2000" u="sng" dirty="0" smtClean="0">
                <a:solidFill>
                  <a:srgbClr val="00FF00"/>
                </a:solidFill>
              </a:rPr>
              <a:t>ustedes </a:t>
            </a:r>
            <a:r>
              <a:rPr lang="es-ES" sz="2000" u="sng" dirty="0">
                <a:solidFill>
                  <a:srgbClr val="00FF00"/>
                </a:solidFill>
              </a:rPr>
              <a:t>sean capaces de comprender</a:t>
            </a:r>
            <a:r>
              <a:rPr lang="es-ES" sz="2000" dirty="0">
                <a:solidFill>
                  <a:srgbClr val="00FF00"/>
                </a:solidFill>
              </a:rPr>
              <a:t> </a:t>
            </a:r>
            <a:r>
              <a:rPr lang="es-ES" sz="2000" dirty="0"/>
              <a:t>con todos los santos cuál es </a:t>
            </a:r>
            <a:r>
              <a:rPr lang="es-ES" sz="2000" u="sng" dirty="0">
                <a:solidFill>
                  <a:srgbClr val="00FF00"/>
                </a:solidFill>
              </a:rPr>
              <a:t>la anchura, la longitud, la altura y la profundidad,  </a:t>
            </a:r>
          </a:p>
          <a:p>
            <a:pPr marL="342900" indent="-342900">
              <a:lnSpc>
                <a:spcPct val="150000"/>
              </a:lnSpc>
              <a:buFont typeface="Arial" panose="020B0604020202020204" pitchFamily="34" charset="0"/>
              <a:buChar char="•"/>
            </a:pPr>
            <a:r>
              <a:rPr lang="es-ES" sz="2000" u="sng" dirty="0" smtClean="0">
                <a:solidFill>
                  <a:srgbClr val="00FF00"/>
                </a:solidFill>
              </a:rPr>
              <a:t>y </a:t>
            </a:r>
            <a:r>
              <a:rPr lang="es-ES" sz="2000" u="sng" dirty="0">
                <a:solidFill>
                  <a:srgbClr val="00FF00"/>
                </a:solidFill>
              </a:rPr>
              <a:t>de conocer el amor de Cristo </a:t>
            </a:r>
            <a:r>
              <a:rPr lang="en-US" sz="2000" dirty="0" smtClean="0"/>
              <a:t>[</a:t>
            </a:r>
            <a:r>
              <a:rPr lang="es-ES" sz="2000" dirty="0" smtClean="0"/>
              <a:t>que </a:t>
            </a:r>
            <a:r>
              <a:rPr lang="es-ES" sz="2000" dirty="0"/>
              <a:t>sobrepasa el </a:t>
            </a:r>
            <a:r>
              <a:rPr lang="es-ES" sz="2000" dirty="0" smtClean="0"/>
              <a:t>conocimiento</a:t>
            </a:r>
            <a:r>
              <a:rPr lang="en-US" sz="2000" dirty="0" smtClean="0"/>
              <a:t>]</a:t>
            </a:r>
            <a:endParaRPr lang="es-ES" sz="2000" u="sng" dirty="0" smtClean="0">
              <a:solidFill>
                <a:srgbClr val="00FF00"/>
              </a:solidFill>
            </a:endParaRPr>
          </a:p>
          <a:p>
            <a:pPr marL="342900" indent="-342900">
              <a:lnSpc>
                <a:spcPct val="150000"/>
              </a:lnSpc>
              <a:buFont typeface="Arial" panose="020B0604020202020204" pitchFamily="34" charset="0"/>
              <a:buChar char="•"/>
            </a:pPr>
            <a:r>
              <a:rPr lang="es-ES" sz="2000" u="sng" dirty="0" smtClean="0">
                <a:solidFill>
                  <a:srgbClr val="00FF00"/>
                </a:solidFill>
              </a:rPr>
              <a:t>para </a:t>
            </a:r>
            <a:r>
              <a:rPr lang="es-ES" sz="2000" u="sng" dirty="0">
                <a:solidFill>
                  <a:srgbClr val="00FF00"/>
                </a:solidFill>
              </a:rPr>
              <a:t>que sean llenos hasta la medida de toda la plenitud de Dios. </a:t>
            </a:r>
            <a:endParaRPr lang="en-US" sz="2000" dirty="0"/>
          </a:p>
        </p:txBody>
      </p:sp>
    </p:spTree>
    <p:extLst>
      <p:ext uri="{BB962C8B-B14F-4D97-AF65-F5344CB8AC3E}">
        <p14:creationId xmlns:p14="http://schemas.microsoft.com/office/powerpoint/2010/main" val="16344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632311"/>
          </a:xfrm>
          <a:prstGeom prst="rect">
            <a:avLst/>
          </a:prstGeom>
        </p:spPr>
        <p:txBody>
          <a:bodyPr wrap="square">
            <a:spAutoFit/>
          </a:bodyPr>
          <a:lstStyle/>
          <a:p>
            <a:r>
              <a:rPr lang="es-ES" sz="2000" dirty="0"/>
              <a:t>14 Por esta causa, pues, doblo mis rodillas ante el Padre de nuestro Señor Jesucristo,  15  de quien recibe nombre toda familia en el cielo y en la tierra.  16  Le ruego </a:t>
            </a:r>
            <a:r>
              <a:rPr lang="es-ES" sz="2000" dirty="0">
                <a:solidFill>
                  <a:srgbClr val="FFFF00"/>
                </a:solidFill>
              </a:rPr>
              <a:t>que Él les conceda a ustedes, conforme a las riquezas de Su gloria, el ser fortalecidos con poder por Su Espíritu en el hombre interior</a:t>
            </a:r>
            <a:r>
              <a:rPr lang="es-ES" sz="2000" dirty="0"/>
              <a:t>;  17  </a:t>
            </a:r>
            <a:r>
              <a:rPr lang="es-ES" sz="2000" dirty="0">
                <a:solidFill>
                  <a:srgbClr val="00FF00"/>
                </a:solidFill>
              </a:rPr>
              <a:t>de manera que Cristo habite por la fe en sus corazones</a:t>
            </a:r>
            <a:r>
              <a:rPr lang="es-ES" sz="2000" dirty="0"/>
              <a:t>. También ruego que </a:t>
            </a:r>
            <a:r>
              <a:rPr lang="es-ES" sz="2000" dirty="0">
                <a:solidFill>
                  <a:srgbClr val="00FF00"/>
                </a:solidFill>
              </a:rPr>
              <a:t>arraigados y cimentados en amor</a:t>
            </a:r>
            <a:r>
              <a:rPr lang="es-ES" sz="2000" dirty="0"/>
              <a:t>,  18  ustedes sean </a:t>
            </a:r>
            <a:r>
              <a:rPr lang="es-ES" sz="2000" dirty="0">
                <a:solidFill>
                  <a:srgbClr val="00FF00"/>
                </a:solidFill>
              </a:rPr>
              <a:t>capaces de comprender</a:t>
            </a:r>
            <a:r>
              <a:rPr lang="es-ES" sz="2000" dirty="0"/>
              <a:t> con todos los santos cuál es </a:t>
            </a:r>
            <a:r>
              <a:rPr lang="es-ES" sz="2000" dirty="0">
                <a:solidFill>
                  <a:srgbClr val="00FF00"/>
                </a:solidFill>
              </a:rPr>
              <a:t>la anchura, la longitud, la altura y la profundidad</a:t>
            </a:r>
            <a:r>
              <a:rPr lang="es-ES" sz="2000" dirty="0"/>
              <a:t>,  19  y de </a:t>
            </a:r>
            <a:r>
              <a:rPr lang="es-ES" sz="2000" dirty="0">
                <a:solidFill>
                  <a:srgbClr val="00FF00"/>
                </a:solidFill>
              </a:rPr>
              <a:t>conocer el amor de Cristo</a:t>
            </a:r>
            <a:r>
              <a:rPr lang="es-ES" sz="2000" dirty="0"/>
              <a:t> que sobrepasa el conocimiento, para que sean l</a:t>
            </a:r>
            <a:r>
              <a:rPr lang="es-ES" sz="2000" dirty="0">
                <a:solidFill>
                  <a:srgbClr val="00FF00"/>
                </a:solidFill>
              </a:rPr>
              <a:t>lenos hasta la medida de toda la plenitud de Dios</a:t>
            </a:r>
            <a:r>
              <a:rPr lang="es-ES" sz="2000" dirty="0"/>
              <a:t>.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000" dirty="0"/>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a:r>
              <a:rPr lang="en-US" sz="2200" b="1" u="sng" dirty="0" err="1"/>
              <a:t>Oración</a:t>
            </a:r>
            <a:r>
              <a:rPr lang="en-US" sz="2200" b="1" u="sng" dirty="0"/>
              <a:t> de Pablo </a:t>
            </a:r>
            <a:r>
              <a:rPr lang="en-US" sz="2200" b="1" u="sng" dirty="0" err="1"/>
              <a:t>por</a:t>
            </a:r>
            <a:r>
              <a:rPr lang="en-US" sz="2200" b="1" u="sng" dirty="0"/>
              <a:t> </a:t>
            </a:r>
            <a:r>
              <a:rPr lang="en-US" sz="2200" b="1" u="sng" dirty="0" err="1"/>
              <a:t>fortaleza</a:t>
            </a:r>
            <a:r>
              <a:rPr lang="en-US" sz="2200" b="1" u="sng" dirty="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smtClean="0">
                <a:solidFill>
                  <a:srgbClr val="FFFF00"/>
                </a:solidFill>
              </a:rPr>
              <a:t>¿Cuál es el tema principal de la oración de Pablo por estos cristianos?</a:t>
            </a:r>
            <a:endParaRPr lang="en-US" sz="1600" dirty="0">
              <a:solidFill>
                <a:srgbClr val="FFFF00"/>
              </a:solidFill>
            </a:endParaRPr>
          </a:p>
        </p:txBody>
      </p:sp>
      <p:cxnSp>
        <p:nvCxnSpPr>
          <p:cNvPr id="6" name="Straight Arrow Connector 5"/>
          <p:cNvCxnSpPr>
            <a:stCxn id="5" idx="1"/>
          </p:cNvCxnSpPr>
          <p:nvPr/>
        </p:nvCxnSpPr>
        <p:spPr>
          <a:xfrm flipH="1">
            <a:off x="5072934" y="585804"/>
            <a:ext cx="1192694" cy="68476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938" y="1410114"/>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6124" y="1739174"/>
            <a:ext cx="54801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628" y="1117727"/>
            <a:ext cx="2637728" cy="584775"/>
          </a:xfrm>
          <a:prstGeom prst="rect">
            <a:avLst/>
          </a:prstGeom>
          <a:noFill/>
        </p:spPr>
        <p:txBody>
          <a:bodyPr wrap="square" rtlCol="0">
            <a:spAutoFit/>
          </a:bodyPr>
          <a:lstStyle/>
          <a:p>
            <a:pPr algn="l" rtl="0"/>
            <a:r>
              <a:rPr lang="en-US" sz="1600" dirty="0" smtClean="0">
                <a:solidFill>
                  <a:srgbClr val="FFFF00"/>
                </a:solidFill>
              </a:rPr>
              <a:t>¿</a:t>
            </a:r>
            <a:r>
              <a:rPr lang="en-US" sz="1600" dirty="0" err="1" smtClean="0">
                <a:solidFill>
                  <a:srgbClr val="FFFF00"/>
                </a:solidFill>
              </a:rPr>
              <a:t>Qué</a:t>
            </a:r>
            <a:r>
              <a:rPr lang="en-US" sz="1600" dirty="0" smtClean="0">
                <a:solidFill>
                  <a:srgbClr val="FFFF00"/>
                </a:solidFill>
              </a:rPr>
              <a:t> </a:t>
            </a:r>
            <a:r>
              <a:rPr lang="en-US" sz="1600" dirty="0" err="1" smtClean="0">
                <a:solidFill>
                  <a:srgbClr val="FFFF00"/>
                </a:solidFill>
              </a:rPr>
              <a:t>cree</a:t>
            </a:r>
            <a:r>
              <a:rPr lang="en-US" sz="1600" dirty="0" smtClean="0">
                <a:solidFill>
                  <a:srgbClr val="FFFF00"/>
                </a:solidFill>
              </a:rPr>
              <a:t> </a:t>
            </a:r>
            <a:r>
              <a:rPr lang="en-US" sz="1600" dirty="0" err="1" smtClean="0">
                <a:solidFill>
                  <a:srgbClr val="FFFF00"/>
                </a:solidFill>
              </a:rPr>
              <a:t>usted</a:t>
            </a:r>
            <a:r>
              <a:rPr lang="en-US" sz="1600" dirty="0" smtClean="0">
                <a:solidFill>
                  <a:srgbClr val="FFFF00"/>
                </a:solidFill>
              </a:rPr>
              <a:t> que </a:t>
            </a:r>
            <a:r>
              <a:rPr lang="en-US" sz="1600" dirty="0" err="1" smtClean="0">
                <a:solidFill>
                  <a:srgbClr val="FFFF00"/>
                </a:solidFill>
              </a:rPr>
              <a:t>él</a:t>
            </a:r>
            <a:r>
              <a:rPr lang="en-US" sz="1600" dirty="0" smtClean="0">
                <a:solidFill>
                  <a:srgbClr val="FFFF00"/>
                </a:solidFill>
              </a:rPr>
              <a:t> </a:t>
            </a:r>
            <a:r>
              <a:rPr lang="en-US" sz="1600" dirty="0" err="1" smtClean="0">
                <a:solidFill>
                  <a:srgbClr val="FFFF00"/>
                </a:solidFill>
              </a:rPr>
              <a:t>quiere</a:t>
            </a:r>
            <a:r>
              <a:rPr lang="en-US" sz="1600" dirty="0" smtClean="0">
                <a:solidFill>
                  <a:srgbClr val="FFFF00"/>
                </a:solidFill>
              </a:rPr>
              <a:t> decir con esto?</a:t>
            </a:r>
            <a:endParaRPr lang="en-US" sz="1600" dirty="0">
              <a:solidFill>
                <a:srgbClr val="FFFF00"/>
              </a:solidFill>
            </a:endParaRPr>
          </a:p>
        </p:txBody>
      </p:sp>
      <p:sp>
        <p:nvSpPr>
          <p:cNvPr id="11" name="TextBox 10"/>
          <p:cNvSpPr txBox="1"/>
          <p:nvPr/>
        </p:nvSpPr>
        <p:spPr>
          <a:xfrm>
            <a:off x="6265628" y="3203218"/>
            <a:ext cx="2694681" cy="830997"/>
          </a:xfrm>
          <a:prstGeom prst="rect">
            <a:avLst/>
          </a:prstGeom>
          <a:noFill/>
        </p:spPr>
        <p:txBody>
          <a:bodyPr wrap="square" rtlCol="0">
            <a:spAutoFit/>
          </a:bodyPr>
          <a:lstStyle/>
          <a:p>
            <a:pPr algn="l" rtl="0"/>
            <a:r>
              <a:rPr lang="en-US" sz="1600" dirty="0" smtClean="0">
                <a:solidFill>
                  <a:srgbClr val="FFFF00"/>
                </a:solidFill>
              </a:rPr>
              <a:t>¿Cómo “nos concede Dios el </a:t>
            </a:r>
            <a:r>
              <a:rPr lang="en-US" sz="1600" dirty="0" err="1" smtClean="0">
                <a:solidFill>
                  <a:srgbClr val="FFFF00"/>
                </a:solidFill>
              </a:rPr>
              <a:t>ser</a:t>
            </a:r>
            <a:r>
              <a:rPr lang="en-US" sz="1600" dirty="0" smtClean="0">
                <a:solidFill>
                  <a:srgbClr val="FFFF00"/>
                </a:solidFill>
              </a:rPr>
              <a:t> fortalecidos”? ¿Como funciona?</a:t>
            </a:r>
            <a:endParaRPr lang="en-US" sz="1600" dirty="0">
              <a:solidFill>
                <a:srgbClr val="FFFF00"/>
              </a:solidFill>
            </a:endParaRPr>
          </a:p>
        </p:txBody>
      </p:sp>
      <p:sp>
        <p:nvSpPr>
          <p:cNvPr id="13" name="Oval 12"/>
          <p:cNvSpPr/>
          <p:nvPr/>
        </p:nvSpPr>
        <p:spPr>
          <a:xfrm>
            <a:off x="2256720" y="1739174"/>
            <a:ext cx="2029033"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2" name="Straight Connector 11"/>
          <p:cNvCxnSpPr/>
          <p:nvPr/>
        </p:nvCxnSpPr>
        <p:spPr>
          <a:xfrm>
            <a:off x="185032" y="2057815"/>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988589" y="2057815"/>
            <a:ext cx="1163744"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5" name="Straight Connector 14"/>
          <p:cNvCxnSpPr/>
          <p:nvPr/>
        </p:nvCxnSpPr>
        <p:spPr>
          <a:xfrm>
            <a:off x="1481815" y="4489339"/>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6479" y="4802770"/>
            <a:ext cx="5288711"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5495" y="4165727"/>
            <a:ext cx="2694681" cy="1077218"/>
          </a:xfrm>
          <a:prstGeom prst="rect">
            <a:avLst/>
          </a:prstGeom>
          <a:noFill/>
        </p:spPr>
        <p:txBody>
          <a:bodyPr wrap="square" rtlCol="0">
            <a:spAutoFit/>
          </a:bodyPr>
          <a:lstStyle/>
          <a:p>
            <a:pPr algn="l" rtl="0"/>
            <a:r>
              <a:rPr lang="en-US" sz="1600" dirty="0" smtClean="0">
                <a:solidFill>
                  <a:srgbClr val="FFFF00"/>
                </a:solidFill>
              </a:rPr>
              <a:t>¿Hay algún límite a lo que Dios puede hacer por nosotros? ¿Por </a:t>
            </a:r>
            <a:r>
              <a:rPr lang="en-US" sz="1600" dirty="0" err="1" smtClean="0">
                <a:solidFill>
                  <a:srgbClr val="FFFF00"/>
                </a:solidFill>
              </a:rPr>
              <a:t>qué</a:t>
            </a:r>
            <a:r>
              <a:rPr lang="en-US" sz="1600" dirty="0" smtClean="0">
                <a:solidFill>
                  <a:srgbClr val="FFFF00"/>
                </a:solidFill>
              </a:rPr>
              <a:t> a </a:t>
            </a:r>
            <a:r>
              <a:rPr lang="en-US" sz="1600" dirty="0" err="1" smtClean="0">
                <a:solidFill>
                  <a:srgbClr val="FFFF00"/>
                </a:solidFill>
              </a:rPr>
              <a:t>veces</a:t>
            </a:r>
            <a:r>
              <a:rPr lang="en-US" sz="1600" dirty="0" smtClean="0">
                <a:solidFill>
                  <a:srgbClr val="FFFF00"/>
                </a:solidFill>
              </a:rPr>
              <a:t> dudamos de esto?</a:t>
            </a:r>
            <a:endParaRPr lang="en-US" sz="1600" dirty="0">
              <a:solidFill>
                <a:srgbClr val="FFFF00"/>
              </a:solidFill>
            </a:endParaRPr>
          </a:p>
        </p:txBody>
      </p:sp>
    </p:spTree>
    <p:extLst>
      <p:ext uri="{BB962C8B-B14F-4D97-AF65-F5344CB8AC3E}">
        <p14:creationId xmlns:p14="http://schemas.microsoft.com/office/powerpoint/2010/main" val="34308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P spid="1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016758"/>
          </a:xfrm>
          <a:prstGeom prst="rect">
            <a:avLst/>
          </a:prstGeom>
        </p:spPr>
        <p:txBody>
          <a:bodyPr wrap="square">
            <a:spAutoFit/>
          </a:bodyPr>
          <a:lstStyle/>
          <a:p>
            <a:pPr algn="l" rtl="0"/>
            <a:r>
              <a:rPr lang="en-US" sz="2400" baseline="30000" dirty="0" smtClean="0">
                <a:solidFill>
                  <a:srgbClr val="FFFF00"/>
                </a:solidFill>
              </a:rPr>
              <a:t>14</a:t>
            </a:r>
            <a:r>
              <a:rPr lang="en-US" sz="2000" dirty="0" smtClean="0"/>
              <a:t> </a:t>
            </a:r>
            <a:r>
              <a:rPr lang="en-US" sz="2000" dirty="0"/>
              <a:t>Por eso doblo mis rodillas ante el Padre,</a:t>
            </a:r>
            <a:r>
              <a:rPr lang="en-US" sz="2400" baseline="30000" dirty="0">
                <a:solidFill>
                  <a:srgbClr val="FFFF00"/>
                </a:solidFill>
              </a:rPr>
              <a:t>15</a:t>
            </a:r>
            <a:r>
              <a:rPr lang="en-US" sz="2000" dirty="0"/>
              <a:t>de quien toma nombre toda familia en el cielo y en la tierra,</a:t>
            </a:r>
            <a:r>
              <a:rPr lang="en-US" sz="2400" baseline="30000" dirty="0">
                <a:solidFill>
                  <a:srgbClr val="FFFF00"/>
                </a:solidFill>
              </a:rPr>
              <a:t>dieciséis</a:t>
            </a:r>
            <a:r>
              <a:rPr lang="en-US" sz="2000" dirty="0"/>
              <a:t>para que conforme a las riquezas de su gloria pueda</a:t>
            </a:r>
            <a:r>
              <a:rPr lang="en-US" sz="2000" dirty="0">
                <a:solidFill>
                  <a:srgbClr val="FFFF00"/>
                </a:solidFill>
              </a:rPr>
              <a:t>os conceda ser fortalecidos con poder por su Espíritu en vuestro ser interior</a:t>
            </a:r>
            <a:r>
              <a:rPr lang="en-US" sz="2000" dirty="0"/>
              <a:t>,</a:t>
            </a:r>
            <a:r>
              <a:rPr lang="en-US" sz="1800" dirty="0"/>
              <a:t> </a:t>
            </a:r>
            <a:r>
              <a:rPr lang="en-US" sz="2400" baseline="30000" dirty="0">
                <a:solidFill>
                  <a:srgbClr val="FFFF00"/>
                </a:solidFill>
              </a:rPr>
              <a:t>17</a:t>
            </a:r>
            <a:r>
              <a:rPr lang="en-US" sz="1800" dirty="0"/>
              <a:t> </a:t>
            </a:r>
            <a:r>
              <a:rPr lang="en-US" sz="2000" dirty="0">
                <a:solidFill>
                  <a:srgbClr val="00FF00"/>
                </a:solidFill>
              </a:rPr>
              <a:t>para que Cristo habite en vuestros corazones</a:t>
            </a:r>
            <a:r>
              <a:rPr lang="en-US" sz="2000" dirty="0"/>
              <a:t>por la fe—que vosotros, siendo</a:t>
            </a:r>
            <a:r>
              <a:rPr lang="en-US" sz="2000" dirty="0">
                <a:solidFill>
                  <a:srgbClr val="00FF00"/>
                </a:solidFill>
              </a:rPr>
              <a:t>arraigado y cimentado en el amor</a:t>
            </a:r>
            <a:r>
              <a:rPr lang="en-US" sz="2000" dirty="0"/>
              <a:t>,</a:t>
            </a:r>
            <a:r>
              <a:rPr lang="en-US" sz="2400" baseline="30000" dirty="0"/>
              <a:t>18</a:t>
            </a:r>
            <a:r>
              <a:rPr lang="en-US" sz="2000" dirty="0"/>
              <a:t>puede tener</a:t>
            </a:r>
            <a:r>
              <a:rPr lang="en-US" sz="2000" dirty="0">
                <a:solidFill>
                  <a:srgbClr val="00FF00"/>
                </a:solidFill>
              </a:rPr>
              <a:t>fuerza para comprender</a:t>
            </a:r>
            <a:r>
              <a:rPr lang="en-US" sz="2000" dirty="0"/>
              <a:t>con todos los santos cual es el</a:t>
            </a:r>
            <a:r>
              <a:rPr lang="en-US" sz="2000" dirty="0">
                <a:solidFill>
                  <a:srgbClr val="00FF00"/>
                </a:solidFill>
              </a:rPr>
              <a:t>ancho y largo y alto y profundidad</a:t>
            </a:r>
            <a:r>
              <a:rPr lang="en-US" sz="2000" dirty="0"/>
              <a:t>,</a:t>
            </a:r>
            <a:r>
              <a:rPr lang="en-US" sz="2400" baseline="30000" dirty="0"/>
              <a:t>19</a:t>
            </a:r>
            <a:r>
              <a:rPr lang="en-US" sz="2000" dirty="0"/>
              <a:t>y para</a:t>
            </a:r>
            <a:r>
              <a:rPr lang="en-US" sz="2000" dirty="0">
                <a:solidFill>
                  <a:srgbClr val="00FF00"/>
                </a:solidFill>
              </a:rPr>
              <a:t>conocer el amor de cristo</a:t>
            </a:r>
            <a:r>
              <a:rPr lang="en-US" sz="2000" dirty="0"/>
              <a:t>que sobrepasa todo conocimiento, para que seáis</a:t>
            </a:r>
            <a:r>
              <a:rPr lang="en-US" sz="2000" dirty="0">
                <a:solidFill>
                  <a:srgbClr val="00FF00"/>
                </a:solidFill>
              </a:rPr>
              <a:t>lleno de toda la plenitud de Dios</a:t>
            </a:r>
            <a:r>
              <a:rPr lang="en-US" sz="2000" dirty="0"/>
              <a:t>.</a:t>
            </a:r>
          </a:p>
          <a:p>
            <a:pPr algn="l" rtl="0"/>
            <a:r>
              <a:rPr lang="en-US" sz="2400" baseline="30000" dirty="0">
                <a:solidFill>
                  <a:srgbClr val="FFFF00"/>
                </a:solidFill>
              </a:rPr>
              <a:t>20</a:t>
            </a:r>
            <a:r>
              <a:rPr lang="en-US" sz="2000" dirty="0"/>
              <a:t>Y a Aquel que es poderoso para hacer todas las cosas mucho más abundantemente de lo que pedimos o entendemos, según el poder que obra en nosotros,</a:t>
            </a:r>
            <a:r>
              <a:rPr lang="en-US" sz="2400" baseline="30000" dirty="0">
                <a:solidFill>
                  <a:srgbClr val="FFFF00"/>
                </a:solidFill>
              </a:rPr>
              <a:t>21</a:t>
            </a:r>
            <a:r>
              <a:rPr lang="en-US" sz="2000" dirty="0"/>
              <a:t>a él sea la gloria en la iglesia y en Cristo Jesús por todas las generaciones, por los siglos de los siglos. Amén.</a:t>
            </a:r>
          </a:p>
        </p:txBody>
      </p:sp>
      <p:sp>
        <p:nvSpPr>
          <p:cNvPr id="2" name="TextBox 1"/>
          <p:cNvSpPr txBox="1"/>
          <p:nvPr/>
        </p:nvSpPr>
        <p:spPr>
          <a:xfrm>
            <a:off x="6325495" y="2095222"/>
            <a:ext cx="2366683" cy="1107996"/>
          </a:xfrm>
          <a:prstGeom prst="rect">
            <a:avLst/>
          </a:prstGeom>
          <a:solidFill>
            <a:schemeClr val="bg2"/>
          </a:solidFill>
        </p:spPr>
        <p:txBody>
          <a:bodyPr wrap="square" rtlCol="0">
            <a:spAutoFit/>
          </a:bodyPr>
          <a:lstStyle/>
          <a:p>
            <a:pPr algn="ctr"/>
            <a:r>
              <a:rPr lang="en-US" sz="2200" b="1" u="sng" dirty="0" err="1"/>
              <a:t>Oración</a:t>
            </a:r>
            <a:r>
              <a:rPr lang="en-US" sz="2200" b="1" u="sng" dirty="0"/>
              <a:t> de Pablo </a:t>
            </a:r>
            <a:r>
              <a:rPr lang="en-US" sz="2200" b="1" u="sng" dirty="0" err="1"/>
              <a:t>por</a:t>
            </a:r>
            <a:r>
              <a:rPr lang="en-US" sz="2200" b="1" u="sng" dirty="0"/>
              <a:t> </a:t>
            </a:r>
            <a:r>
              <a:rPr lang="en-US" sz="2200" b="1" u="sng" dirty="0" err="1"/>
              <a:t>fortaleza</a:t>
            </a:r>
            <a:r>
              <a:rPr lang="en-US" sz="2200" b="1" u="sng" dirty="0"/>
              <a:t> (3:14-21)</a:t>
            </a:r>
            <a:endParaRPr lang="en-US" sz="2200" b="1" dirty="0"/>
          </a:p>
        </p:txBody>
      </p:sp>
      <p:sp>
        <p:nvSpPr>
          <p:cNvPr id="5" name="TextBox 4"/>
          <p:cNvSpPr txBox="1"/>
          <p:nvPr/>
        </p:nvSpPr>
        <p:spPr>
          <a:xfrm>
            <a:off x="6265628" y="170305"/>
            <a:ext cx="2637728" cy="830997"/>
          </a:xfrm>
          <a:prstGeom prst="rect">
            <a:avLst/>
          </a:prstGeom>
          <a:noFill/>
        </p:spPr>
        <p:txBody>
          <a:bodyPr wrap="square" rtlCol="0">
            <a:spAutoFit/>
          </a:bodyPr>
          <a:lstStyle/>
          <a:p>
            <a:pPr algn="l" rtl="0"/>
            <a:r>
              <a:rPr lang="en-US" sz="1600" dirty="0" smtClean="0">
                <a:solidFill>
                  <a:srgbClr val="FFFF00"/>
                </a:solidFill>
              </a:rPr>
              <a:t>¿Cuál es el tema principal de la oración de Pablo por estos cristianos?</a:t>
            </a:r>
            <a:endParaRPr lang="en-US" sz="1600" dirty="0">
              <a:solidFill>
                <a:srgbClr val="FFFF00"/>
              </a:solidFill>
            </a:endParaRPr>
          </a:p>
        </p:txBody>
      </p:sp>
      <p:cxnSp>
        <p:nvCxnSpPr>
          <p:cNvPr id="6" name="Straight Arrow Connector 5"/>
          <p:cNvCxnSpPr>
            <a:stCxn id="5" idx="1"/>
          </p:cNvCxnSpPr>
          <p:nvPr/>
        </p:nvCxnSpPr>
        <p:spPr>
          <a:xfrm flipH="1">
            <a:off x="5072934" y="585804"/>
            <a:ext cx="1192694" cy="68476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100" y="1410114"/>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6124" y="1739174"/>
            <a:ext cx="368485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5628" y="1117727"/>
            <a:ext cx="2637728" cy="584775"/>
          </a:xfrm>
          <a:prstGeom prst="rect">
            <a:avLst/>
          </a:prstGeom>
          <a:noFill/>
        </p:spPr>
        <p:txBody>
          <a:bodyPr wrap="square" rtlCol="0">
            <a:spAutoFit/>
          </a:bodyPr>
          <a:lstStyle/>
          <a:p>
            <a:pPr algn="l" rtl="0"/>
            <a:r>
              <a:rPr lang="en-US" sz="1600" dirty="0" smtClean="0">
                <a:solidFill>
                  <a:srgbClr val="FFFF00"/>
                </a:solidFill>
              </a:rPr>
              <a:t>¿Qué crees que quiere decir con esto?</a:t>
            </a:r>
            <a:endParaRPr lang="en-US" sz="1600" dirty="0">
              <a:solidFill>
                <a:srgbClr val="FFFF00"/>
              </a:solidFill>
            </a:endParaRPr>
          </a:p>
        </p:txBody>
      </p:sp>
      <p:sp>
        <p:nvSpPr>
          <p:cNvPr id="11" name="TextBox 10"/>
          <p:cNvSpPr txBox="1"/>
          <p:nvPr/>
        </p:nvSpPr>
        <p:spPr>
          <a:xfrm>
            <a:off x="6325494" y="3051302"/>
            <a:ext cx="2694681" cy="830997"/>
          </a:xfrm>
          <a:prstGeom prst="rect">
            <a:avLst/>
          </a:prstGeom>
          <a:noFill/>
        </p:spPr>
        <p:txBody>
          <a:bodyPr wrap="square" rtlCol="0">
            <a:spAutoFit/>
          </a:bodyPr>
          <a:lstStyle/>
          <a:p>
            <a:pPr algn="l" rtl="0"/>
            <a:r>
              <a:rPr lang="en-US" sz="1600" dirty="0" smtClean="0">
                <a:solidFill>
                  <a:srgbClr val="FFFF00"/>
                </a:solidFill>
              </a:rPr>
              <a:t>¿Cómo “nos concede Dios que seamos fortalecidos”? ¿Como funciona?</a:t>
            </a:r>
            <a:endParaRPr lang="en-US" sz="1600" dirty="0">
              <a:solidFill>
                <a:srgbClr val="FFFF00"/>
              </a:solidFill>
            </a:endParaRPr>
          </a:p>
        </p:txBody>
      </p:sp>
      <p:sp>
        <p:nvSpPr>
          <p:cNvPr id="12" name="Oval 11"/>
          <p:cNvSpPr/>
          <p:nvPr/>
        </p:nvSpPr>
        <p:spPr>
          <a:xfrm>
            <a:off x="2790245" y="1722055"/>
            <a:ext cx="1457905"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Oval 12"/>
          <p:cNvSpPr/>
          <p:nvPr/>
        </p:nvSpPr>
        <p:spPr>
          <a:xfrm>
            <a:off x="2752145" y="1415324"/>
            <a:ext cx="1457905" cy="3731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TextBox 13"/>
          <p:cNvSpPr txBox="1"/>
          <p:nvPr/>
        </p:nvSpPr>
        <p:spPr>
          <a:xfrm>
            <a:off x="6325495" y="4165727"/>
            <a:ext cx="2694681" cy="830997"/>
          </a:xfrm>
          <a:prstGeom prst="rect">
            <a:avLst/>
          </a:prstGeom>
          <a:noFill/>
        </p:spPr>
        <p:txBody>
          <a:bodyPr wrap="square" rtlCol="0">
            <a:spAutoFit/>
          </a:bodyPr>
          <a:lstStyle/>
          <a:p>
            <a:pPr algn="l" rtl="0"/>
            <a:r>
              <a:rPr lang="en-US" sz="1600" dirty="0" smtClean="0">
                <a:solidFill>
                  <a:srgbClr val="FFFF00"/>
                </a:solidFill>
              </a:rPr>
              <a:t>¿Hay algún límite a lo que Dios puede hacer por nosotros? ¿Por qué alguna vez dudamos de esto?</a:t>
            </a:r>
            <a:endParaRPr lang="en-US" sz="1600" dirty="0">
              <a:solidFill>
                <a:srgbClr val="FFFF00"/>
              </a:solidFill>
            </a:endParaRPr>
          </a:p>
        </p:txBody>
      </p:sp>
      <p:cxnSp>
        <p:nvCxnSpPr>
          <p:cNvPr id="15" name="Straight Connector 14"/>
          <p:cNvCxnSpPr/>
          <p:nvPr/>
        </p:nvCxnSpPr>
        <p:spPr>
          <a:xfrm>
            <a:off x="1525906" y="3877089"/>
            <a:ext cx="4143375"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6124" y="4176959"/>
            <a:ext cx="2856176" cy="5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6036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err="1" smtClean="0"/>
              <a:t>Andando</a:t>
            </a:r>
            <a:r>
              <a:rPr lang="en-US" sz="3750" b="1" dirty="0" smtClean="0"/>
              <a:t> </a:t>
            </a:r>
            <a:r>
              <a:rPr lang="en-US" sz="3750" b="1" dirty="0" err="1"/>
              <a:t>como</a:t>
            </a:r>
            <a:r>
              <a:rPr lang="en-US" sz="3750" b="1" dirty="0"/>
              <a:t> </a:t>
            </a:r>
            <a:r>
              <a:rPr lang="en-US" sz="3750" b="1" dirty="0" err="1" smtClean="0"/>
              <a:t>uno</a:t>
            </a:r>
            <a:r>
              <a:rPr lang="en-US" sz="3750" b="1" dirty="0" smtClean="0"/>
              <a:t> solo</a:t>
            </a:r>
            <a:r>
              <a:rPr lang="en-US" sz="3750" b="1" dirty="0"/>
              <a:t/>
            </a:r>
            <a:br>
              <a:rPr lang="en-US" sz="3750" b="1" dirty="0"/>
            </a:br>
            <a:r>
              <a:rPr lang="en-US" sz="3750" b="1" dirty="0"/>
              <a:t>(Efesios 4:1-6)</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7773840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0"/>
            <a:r>
              <a:rPr lang="en-US" sz="4000" b="1" dirty="0" err="1" smtClean="0">
                <a:latin typeface="+mn-lt"/>
              </a:rPr>
              <a:t>Repaso</a:t>
            </a:r>
            <a:r>
              <a:rPr lang="en-US" sz="4000" b="1" dirty="0">
                <a:latin typeface="+mn-lt"/>
              </a:rPr>
              <a:t/>
            </a:r>
            <a:br>
              <a:rPr lang="en-US" sz="4000" b="1" dirty="0">
                <a:latin typeface="+mn-lt"/>
              </a:rPr>
            </a:br>
            <a:r>
              <a:rPr lang="en-US" sz="3000" b="1" dirty="0">
                <a:latin typeface="+mn-lt"/>
              </a:rPr>
              <a:t>(</a:t>
            </a:r>
            <a:r>
              <a:rPr lang="en-US" sz="3000" b="1" i="1" dirty="0">
                <a:solidFill>
                  <a:srgbClr val="FFFF00"/>
                </a:solidFill>
                <a:latin typeface="+mn-lt"/>
              </a:rPr>
              <a:t>Esté preparado para responder </a:t>
            </a:r>
            <a:r>
              <a:rPr lang="en-US" sz="3000" b="1" i="1" dirty="0" smtClean="0">
                <a:solidFill>
                  <a:srgbClr val="FFFF00"/>
                </a:solidFill>
                <a:latin typeface="+mn-lt"/>
              </a:rPr>
              <a:t>al </a:t>
            </a:r>
            <a:r>
              <a:rPr lang="en-US" sz="3000" b="1" i="1" dirty="0">
                <a:solidFill>
                  <a:srgbClr val="FFFF00"/>
                </a:solidFill>
                <a:latin typeface="+mn-lt"/>
              </a:rPr>
              <a:t>comenzar nuestra discusión en </a:t>
            </a:r>
            <a:r>
              <a:rPr lang="en-US" sz="3000" b="1" i="1" dirty="0" err="1">
                <a:solidFill>
                  <a:srgbClr val="FFFF00"/>
                </a:solidFill>
                <a:latin typeface="+mn-lt"/>
              </a:rPr>
              <a:t>clase</a:t>
            </a:r>
            <a:r>
              <a:rPr lang="en-US" sz="3000" b="1" i="1" dirty="0" smtClean="0">
                <a:solidFill>
                  <a:srgbClr val="FFFF00"/>
                </a:solidFill>
                <a:latin typeface="+mn-lt"/>
              </a:rPr>
              <a:t>.</a:t>
            </a:r>
            <a:r>
              <a:rPr lang="en-US" sz="3000" b="1" dirty="0" smtClean="0">
                <a:latin typeface="+mn-lt"/>
              </a:rPr>
              <a:t>)</a:t>
            </a:r>
            <a:endParaRPr lang="en-US" sz="3000" b="1" dirty="0">
              <a:latin typeface="+mn-lt"/>
            </a:endParaRPr>
          </a:p>
        </p:txBody>
      </p:sp>
      <p:sp>
        <p:nvSpPr>
          <p:cNvPr id="5" name="Content Placeholder 4"/>
          <p:cNvSpPr>
            <a:spLocks noGrp="1"/>
          </p:cNvSpPr>
          <p:nvPr>
            <p:ph idx="1"/>
          </p:nvPr>
        </p:nvSpPr>
        <p:spPr/>
        <p:txBody>
          <a:bodyPr>
            <a:normAutofit fontScale="85000" lnSpcReduction="20000"/>
          </a:bodyPr>
          <a:lstStyle/>
          <a:p>
            <a:pPr algn="l" rtl="0">
              <a:lnSpc>
                <a:spcPct val="150000"/>
              </a:lnSpc>
            </a:pPr>
            <a:r>
              <a:rPr lang="en-US" sz="2500" b="1" dirty="0"/>
              <a:t>Según 4:1, ¿cuál es el enfoque de los capítulos 1-3? ¿</a:t>
            </a:r>
            <a:r>
              <a:rPr lang="en-US" sz="2500" b="1" dirty="0" smtClean="0"/>
              <a:t>4-6</a:t>
            </a:r>
            <a:r>
              <a:rPr lang="en-US" sz="2500" b="1" dirty="0"/>
              <a:t>?</a:t>
            </a:r>
          </a:p>
          <a:p>
            <a:pPr algn="l" rtl="0">
              <a:lnSpc>
                <a:spcPct val="150000"/>
              </a:lnSpc>
            </a:pPr>
            <a:r>
              <a:rPr lang="en-US" sz="2500" b="1" dirty="0"/>
              <a:t>¿Qué tema(s) de la carta se </a:t>
            </a:r>
            <a:r>
              <a:rPr lang="en-US" sz="2500" b="1" dirty="0" err="1" smtClean="0"/>
              <a:t>encuentra</a:t>
            </a:r>
            <a:r>
              <a:rPr lang="en-US" sz="2500" b="1" dirty="0" smtClean="0"/>
              <a:t>(n) </a:t>
            </a:r>
            <a:r>
              <a:rPr lang="en-US" sz="2500" b="1" dirty="0"/>
              <a:t>en 3:20-21?</a:t>
            </a:r>
          </a:p>
          <a:p>
            <a:pPr>
              <a:lnSpc>
                <a:spcPct val="150000"/>
              </a:lnSpc>
            </a:pPr>
            <a:r>
              <a:rPr lang="en-US" sz="2500" b="1" dirty="0"/>
              <a:t>¿</a:t>
            </a:r>
            <a:r>
              <a:rPr lang="en-US" sz="2500" b="1" dirty="0" err="1"/>
              <a:t>Cómo</a:t>
            </a:r>
            <a:r>
              <a:rPr lang="en-US" sz="2500" b="1" dirty="0"/>
              <a:t> (o </a:t>
            </a:r>
            <a:r>
              <a:rPr lang="en-US" sz="2500" b="1" dirty="0" err="1"/>
              <a:t>en</a:t>
            </a:r>
            <a:r>
              <a:rPr lang="en-US" sz="2500" b="1" dirty="0"/>
              <a:t> </a:t>
            </a:r>
            <a:r>
              <a:rPr lang="en-US" sz="2500" b="1" dirty="0" err="1"/>
              <a:t>qué</a:t>
            </a:r>
            <a:r>
              <a:rPr lang="en-US" sz="2500" b="1" dirty="0"/>
              <a:t>) se </a:t>
            </a:r>
            <a:r>
              <a:rPr lang="en-US" sz="2500" b="1" dirty="0" err="1"/>
              <a:t>encuentran</a:t>
            </a:r>
            <a:r>
              <a:rPr lang="en-US" sz="2500" b="1" dirty="0"/>
              <a:t> las </a:t>
            </a:r>
            <a:r>
              <a:rPr lang="en-US" sz="2500" b="1" dirty="0" err="1"/>
              <a:t>bendiciones</a:t>
            </a:r>
            <a:r>
              <a:rPr lang="en-US" sz="2500" b="1" dirty="0"/>
              <a:t> del </a:t>
            </a:r>
            <a:r>
              <a:rPr lang="en-US" sz="2500" b="1" dirty="0" err="1"/>
              <a:t>cristianismo</a:t>
            </a:r>
            <a:r>
              <a:rPr lang="en-US" sz="2500" b="1" dirty="0"/>
              <a:t>?</a:t>
            </a:r>
          </a:p>
          <a:p>
            <a:pPr>
              <a:lnSpc>
                <a:spcPct val="150000"/>
              </a:lnSpc>
            </a:pPr>
            <a:r>
              <a:rPr lang="en-US" sz="2500" b="1" dirty="0"/>
              <a:t>¿</a:t>
            </a:r>
            <a:r>
              <a:rPr lang="en-US" sz="2500" b="1" dirty="0" err="1"/>
              <a:t>Qué</a:t>
            </a:r>
            <a:r>
              <a:rPr lang="en-US" sz="2500" b="1" dirty="0"/>
              <a:t> </a:t>
            </a:r>
            <a:r>
              <a:rPr lang="en-US" sz="2500" b="1" dirty="0" err="1"/>
              <a:t>tres</a:t>
            </a:r>
            <a:r>
              <a:rPr lang="en-US" sz="2500" b="1" dirty="0"/>
              <a:t> cosas </a:t>
            </a:r>
            <a:r>
              <a:rPr lang="en-US" sz="2500" b="1" dirty="0" err="1"/>
              <a:t>oró</a:t>
            </a:r>
            <a:r>
              <a:rPr lang="en-US" sz="2500" b="1" dirty="0"/>
              <a:t> Pablo </a:t>
            </a:r>
            <a:r>
              <a:rPr lang="en-US" sz="2500" b="1" dirty="0" err="1"/>
              <a:t>por</a:t>
            </a:r>
            <a:r>
              <a:rPr lang="en-US" sz="2500" b="1" dirty="0"/>
              <a:t> </a:t>
            </a:r>
            <a:r>
              <a:rPr lang="en-US" sz="2500" b="1" dirty="0" err="1"/>
              <a:t>los</a:t>
            </a:r>
            <a:r>
              <a:rPr lang="en-US" sz="2500" b="1" dirty="0"/>
              <a:t> </a:t>
            </a:r>
            <a:r>
              <a:rPr lang="en-US" sz="2500" b="1" dirty="0" err="1"/>
              <a:t>efesios</a:t>
            </a:r>
            <a:r>
              <a:rPr lang="en-US" sz="2500" b="1" dirty="0" smtClean="0"/>
              <a:t>?</a:t>
            </a:r>
          </a:p>
          <a:p>
            <a:pPr>
              <a:lnSpc>
                <a:spcPct val="150000"/>
              </a:lnSpc>
            </a:pPr>
            <a:r>
              <a:rPr lang="es-ES" sz="2500" b="1" dirty="0"/>
              <a:t>¿Cómo y para qué somos salvos?</a:t>
            </a:r>
          </a:p>
          <a:p>
            <a:pPr>
              <a:lnSpc>
                <a:spcPct val="150000"/>
              </a:lnSpc>
            </a:pPr>
            <a:r>
              <a:rPr lang="es-ES" sz="2500" b="1" dirty="0" smtClean="0"/>
              <a:t>¿Cómo qué </a:t>
            </a:r>
            <a:r>
              <a:rPr lang="es-ES" sz="2500" b="1" dirty="0"/>
              <a:t>tipo de edificio se nos describe en Cristo?</a:t>
            </a:r>
          </a:p>
          <a:p>
            <a:pPr>
              <a:lnSpc>
                <a:spcPct val="150000"/>
              </a:lnSpc>
            </a:pPr>
            <a:r>
              <a:rPr lang="es-ES" sz="2500" b="1" dirty="0"/>
              <a:t>¿Cuál </a:t>
            </a:r>
            <a:r>
              <a:rPr lang="es-ES" sz="2500" b="1" dirty="0" smtClean="0"/>
              <a:t>era </a:t>
            </a:r>
            <a:r>
              <a:rPr lang="es-ES" sz="2500" b="1" dirty="0"/>
              <a:t>“el misterio” que Pablo predicó?</a:t>
            </a:r>
          </a:p>
          <a:p>
            <a:pPr>
              <a:lnSpc>
                <a:spcPct val="150000"/>
              </a:lnSpc>
            </a:pPr>
            <a:endParaRPr lang="en-US" sz="2500" b="1" dirty="0"/>
          </a:p>
        </p:txBody>
      </p:sp>
    </p:spTree>
    <p:extLst>
      <p:ext uri="{BB962C8B-B14F-4D97-AF65-F5344CB8AC3E}">
        <p14:creationId xmlns:p14="http://schemas.microsoft.com/office/powerpoint/2010/main" val="153260623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155257"/>
          </a:xfrm>
          <a:prstGeom prst="rect">
            <a:avLst/>
          </a:prstGeom>
        </p:spPr>
        <p:txBody>
          <a:bodyPr wrap="square">
            <a:spAutoFit/>
          </a:bodyPr>
          <a:lstStyle/>
          <a:p>
            <a:r>
              <a:rPr lang="es-ES" sz="2350" dirty="0" smtClean="0"/>
              <a:t>14  </a:t>
            </a:r>
            <a:r>
              <a:rPr lang="es-ES" sz="2350" dirty="0"/>
              <a:t>Por esta causa, pues, doblo mis rodillas ante el Padre de nuestro Señor Jesucristo,  15  de quien recibe nombre toda familia en el cielo y en la tierra.  16  Le ruego que Él les conceda a ustedes, conforme a las riquezas de Su gloria, el ser fortalecidos con poder por Su Espíritu en el hombre interior;  17  de manera que Cristo habite por la fe en sus corazones. También ruego que arraigados y cimentados en amor,  18  ustedes sean capaces de comprender con todos los santos cuál es la anchura, la longitud, la altura y la profundidad,  19  y de conocer el amor de Cristo que sobrepasa el conocimiento, para que sean llenos hasta la medida de toda la plenitud de Dios.  20  Y a Aquel que es poderoso para hacer todo mucho más abundantemente de lo que pedimos o entendemos, según el poder que obra en nosotros,  21  a Él sea la gloria en la iglesia y en Cristo Jesús por todas las generaciones, por los siglos de los siglos. Amén.</a:t>
            </a:r>
            <a:endParaRPr lang="en-US" sz="2350" b="1" dirty="0"/>
          </a:p>
        </p:txBody>
      </p:sp>
    </p:spTree>
    <p:extLst>
      <p:ext uri="{BB962C8B-B14F-4D97-AF65-F5344CB8AC3E}">
        <p14:creationId xmlns:p14="http://schemas.microsoft.com/office/powerpoint/2010/main" val="5421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155257"/>
          </a:xfrm>
          <a:prstGeom prst="rect">
            <a:avLst/>
          </a:prstGeom>
        </p:spPr>
        <p:txBody>
          <a:bodyPr wrap="square">
            <a:spAutoFit/>
          </a:bodyPr>
          <a:lstStyle/>
          <a:p>
            <a:r>
              <a:rPr lang="es-ES" sz="2350" dirty="0" smtClean="0"/>
              <a:t>14  </a:t>
            </a:r>
            <a:r>
              <a:rPr lang="es-ES" sz="2350" dirty="0"/>
              <a:t>Por esta causa, pues, doblo mis rodillas ante el Padre de nuestro Señor Jesucristo,  15  de quien recibe nombre toda familia en el cielo y en la tierra.  16  Le ruego que Él les conceda a ustedes, conforme a las riquezas de Su gloria, el ser </a:t>
            </a:r>
            <a:r>
              <a:rPr lang="es-ES" sz="2350" b="1" dirty="0">
                <a:solidFill>
                  <a:srgbClr val="FFFF00"/>
                </a:solidFill>
              </a:rPr>
              <a:t>fortalecidos con poder</a:t>
            </a:r>
            <a:r>
              <a:rPr lang="es-ES" sz="2350" dirty="0"/>
              <a:t> por Su Espíritu en el hombre interior;  17  de manera que Cristo habite por la fe en sus corazones. También ruego que arraigados y cimentados en amor,  18  </a:t>
            </a:r>
            <a:r>
              <a:rPr lang="es-ES" sz="2350" b="1" dirty="0">
                <a:solidFill>
                  <a:srgbClr val="FFFF00"/>
                </a:solidFill>
              </a:rPr>
              <a:t>ustedes sean capaces </a:t>
            </a:r>
            <a:r>
              <a:rPr lang="es-ES" sz="2350" dirty="0"/>
              <a:t>de comprender con todos los santos cuál es la anchura, la longitud, la altura y la profundidad,  19  y de conocer el amor de Cristo que sobrepasa el conocimiento, para que sean llenos hasta la medida de toda la plenitud de Dios.  20  Y a Aquel que es</a:t>
            </a:r>
            <a:r>
              <a:rPr lang="es-ES" sz="2350" b="1" dirty="0">
                <a:solidFill>
                  <a:srgbClr val="FFFF00"/>
                </a:solidFill>
              </a:rPr>
              <a:t> poderoso </a:t>
            </a:r>
            <a:r>
              <a:rPr lang="es-ES" sz="2350" dirty="0"/>
              <a:t>para hacer todo mucho más abundantemente de lo que pedimos o entendemos, </a:t>
            </a:r>
            <a:r>
              <a:rPr lang="es-ES" sz="2350" b="1" dirty="0">
                <a:solidFill>
                  <a:srgbClr val="FFFF00"/>
                </a:solidFill>
              </a:rPr>
              <a:t>según el poder que obra en nosotros</a:t>
            </a:r>
            <a:r>
              <a:rPr lang="es-ES" sz="2350" dirty="0"/>
              <a:t>,  21  a Él sea la gloria en la iglesia y en Cristo Jesús por todas las generaciones, por los siglos de los siglos. Amén.</a:t>
            </a:r>
            <a:endParaRPr lang="en-US" sz="2350" b="1" dirty="0"/>
          </a:p>
        </p:txBody>
      </p:sp>
    </p:spTree>
    <p:extLst>
      <p:ext uri="{BB962C8B-B14F-4D97-AF65-F5344CB8AC3E}">
        <p14:creationId xmlns:p14="http://schemas.microsoft.com/office/powerpoint/2010/main" val="35947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155257"/>
          </a:xfrm>
          <a:prstGeom prst="rect">
            <a:avLst/>
          </a:prstGeom>
        </p:spPr>
        <p:txBody>
          <a:bodyPr wrap="square">
            <a:spAutoFit/>
          </a:bodyPr>
          <a:lstStyle/>
          <a:p>
            <a:r>
              <a:rPr lang="es-ES" sz="2350" dirty="0" smtClean="0"/>
              <a:t>14  </a:t>
            </a:r>
            <a:r>
              <a:rPr lang="es-ES" sz="2350" dirty="0"/>
              <a:t>Por esta causa, pues, doblo mis rodillas ante el Padre de nuestro Señor Jesucristo,  15  de quien recibe nombre toda familia en el cielo y en la tierra.  16  Le ruego que Él les conceda a ustedes, conforme a las riquezas de Su gloria, el ser </a:t>
            </a:r>
            <a:r>
              <a:rPr lang="es-ES" sz="2350" b="1" dirty="0">
                <a:solidFill>
                  <a:srgbClr val="FFFF00"/>
                </a:solidFill>
              </a:rPr>
              <a:t>fortalecidos con poder</a:t>
            </a:r>
            <a:r>
              <a:rPr lang="es-ES" sz="2350" dirty="0"/>
              <a:t> por Su Espíritu en el hombre interior;  17  de manera que Cristo habite por la fe en sus corazones. También ruego que arraigados y cimentados en amor,  18  </a:t>
            </a:r>
            <a:r>
              <a:rPr lang="es-ES" sz="2350" b="1" dirty="0">
                <a:solidFill>
                  <a:srgbClr val="FFFF00"/>
                </a:solidFill>
              </a:rPr>
              <a:t>ustedes sean capaces </a:t>
            </a:r>
            <a:r>
              <a:rPr lang="es-ES" sz="2350" dirty="0"/>
              <a:t>de comprender con todos los santos cuál es la anchura, la longitud, la altura y la profundidad,  19  y de conocer el amor de Cristo que sobrepasa el conocimiento, </a:t>
            </a:r>
            <a:r>
              <a:rPr lang="es-ES" sz="2350" b="1" dirty="0">
                <a:solidFill>
                  <a:srgbClr val="00B0F0"/>
                </a:solidFill>
              </a:rPr>
              <a:t>para que sean llenos hasta la medida de toda la plenitud de Dios</a:t>
            </a:r>
            <a:r>
              <a:rPr lang="es-ES" sz="2350" dirty="0"/>
              <a:t>.  20  Y a Aquel que es</a:t>
            </a:r>
            <a:r>
              <a:rPr lang="es-ES" sz="2350" b="1" dirty="0">
                <a:solidFill>
                  <a:srgbClr val="FFFF00"/>
                </a:solidFill>
              </a:rPr>
              <a:t> poderoso </a:t>
            </a:r>
            <a:r>
              <a:rPr lang="es-ES" sz="2350" dirty="0"/>
              <a:t>para hacer todo mucho más abundantemente de lo que pedimos o entendemos, </a:t>
            </a:r>
            <a:r>
              <a:rPr lang="es-ES" sz="2350" b="1" dirty="0">
                <a:solidFill>
                  <a:srgbClr val="FFFF00"/>
                </a:solidFill>
              </a:rPr>
              <a:t>según el poder que obra en nosotros</a:t>
            </a:r>
            <a:r>
              <a:rPr lang="es-ES" sz="2350" dirty="0"/>
              <a:t>,  21  </a:t>
            </a:r>
            <a:r>
              <a:rPr lang="es-ES" sz="2350" b="1" dirty="0">
                <a:solidFill>
                  <a:srgbClr val="00B0F0"/>
                </a:solidFill>
              </a:rPr>
              <a:t>a Él sea la gloria en la iglesia y en Cristo Jesús por todas las generaciones, por los siglos de los siglos. Amén</a:t>
            </a:r>
            <a:r>
              <a:rPr lang="es-ES" sz="2350" dirty="0"/>
              <a:t>.</a:t>
            </a:r>
            <a:endParaRPr lang="en-US" sz="2350" b="1" dirty="0"/>
          </a:p>
        </p:txBody>
      </p:sp>
    </p:spTree>
    <p:extLst>
      <p:ext uri="{BB962C8B-B14F-4D97-AF65-F5344CB8AC3E}">
        <p14:creationId xmlns:p14="http://schemas.microsoft.com/office/powerpoint/2010/main" val="19021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a:t>
            </a:r>
            <a:r>
              <a:rPr lang="es-ES" sz="1900" b="1" dirty="0">
                <a:solidFill>
                  <a:srgbClr val="66FF33"/>
                </a:solidFill>
                <a:latin typeface="Calibri" panose="020F0502020204030204" pitchFamily="34" charset="0"/>
                <a:ea typeface="Times New Roman" panose="02020603050405020304" pitchFamily="18" charset="0"/>
              </a:rPr>
              <a:t>Señor Jesucristo</a:t>
            </a:r>
            <a:r>
              <a:rPr lang="es-ES" sz="1900" dirty="0">
                <a:latin typeface="Calibri" panose="020F0502020204030204" pitchFamily="34" charset="0"/>
                <a:ea typeface="Times New Roman" panose="02020603050405020304" pitchFamily="18" charset="0"/>
              </a:rPr>
              <a:t>, que nos ha bendecido con toda bendición espiritual en los lugares celestiales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4  Porque Dios nos escogió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antes de la fundación del mundo, para que fuéramos santos y sin mancha delante de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En amor  5  nos predestinó para adopción como hijos para sí mediante </a:t>
            </a:r>
            <a:r>
              <a:rPr lang="es-ES" sz="1900" b="1" dirty="0">
                <a:solidFill>
                  <a:srgbClr val="66FF33"/>
                </a:solidFill>
                <a:latin typeface="Calibri" panose="020F0502020204030204" pitchFamily="34" charset="0"/>
                <a:ea typeface="Times New Roman" panose="02020603050405020304" pitchFamily="18" charset="0"/>
              </a:rPr>
              <a:t>Jesucristo</a:t>
            </a:r>
            <a:r>
              <a:rPr lang="es-ES" sz="1900" dirty="0">
                <a:latin typeface="Calibri" panose="020F0502020204030204" pitchFamily="34" charset="0"/>
                <a:ea typeface="Times New Roman" panose="02020603050405020304" pitchFamily="18" charset="0"/>
              </a:rPr>
              <a:t>, conforme a la buena intención de Su voluntad,  6  para alabanza de la gloria de Su gracia que gratuitamente ha impartido sobre nosotros en </a:t>
            </a:r>
            <a:r>
              <a:rPr lang="es-ES" sz="1900" b="1" dirty="0">
                <a:solidFill>
                  <a:srgbClr val="66FF33"/>
                </a:solidFill>
                <a:latin typeface="Calibri" panose="020F0502020204030204" pitchFamily="34" charset="0"/>
                <a:ea typeface="Times New Roman" panose="02020603050405020304" pitchFamily="18" charset="0"/>
              </a:rPr>
              <a:t>el Amado</a:t>
            </a:r>
            <a:r>
              <a:rPr lang="es-ES" sz="1900" dirty="0">
                <a:latin typeface="Calibri" panose="020F0502020204030204" pitchFamily="34" charset="0"/>
                <a:ea typeface="Times New Roman" panose="02020603050405020304" pitchFamily="18" charset="0"/>
              </a:rPr>
              <a:t>.  7  En </a:t>
            </a:r>
            <a:r>
              <a:rPr lang="es-ES" sz="1900" b="1" dirty="0">
                <a:solidFill>
                  <a:srgbClr val="66FF33"/>
                </a:solidFill>
                <a:latin typeface="Calibri" panose="020F0502020204030204" pitchFamily="34" charset="0"/>
                <a:ea typeface="Times New Roman" panose="02020603050405020304" pitchFamily="18" charset="0"/>
              </a:rPr>
              <a:t>Él </a:t>
            </a:r>
            <a:r>
              <a:rPr lang="es-ES" sz="1900" dirty="0">
                <a:latin typeface="Calibri" panose="020F0502020204030204" pitchFamily="34" charset="0"/>
                <a:ea typeface="Times New Roman" panose="02020603050405020304" pitchFamily="18" charset="0"/>
              </a:rPr>
              <a:t>tenemos redención mediante </a:t>
            </a:r>
            <a:r>
              <a:rPr lang="es-ES" sz="1900" b="1" dirty="0">
                <a:solidFill>
                  <a:srgbClr val="66FF33"/>
                </a:solidFill>
                <a:latin typeface="Calibri" panose="020F0502020204030204" pitchFamily="34" charset="0"/>
                <a:ea typeface="Times New Roman" panose="02020603050405020304" pitchFamily="18" charset="0"/>
              </a:rPr>
              <a:t>Su </a:t>
            </a:r>
            <a:r>
              <a:rPr lang="es-ES" sz="1900" dirty="0">
                <a:latin typeface="Calibri" panose="020F0502020204030204" pitchFamily="34" charset="0"/>
                <a:ea typeface="Times New Roman" panose="02020603050405020304" pitchFamily="18" charset="0"/>
              </a:rPr>
              <a:t>sangre, el perdón de nuestros pecados según las riquezas de</a:t>
            </a:r>
            <a:r>
              <a:rPr lang="es-ES" sz="1900" b="1" dirty="0">
                <a:solidFill>
                  <a:srgbClr val="66FF33"/>
                </a:solidFill>
                <a:latin typeface="Calibri" panose="020F0502020204030204" pitchFamily="34" charset="0"/>
                <a:ea typeface="Times New Roman" panose="02020603050405020304" pitchFamily="18" charset="0"/>
              </a:rPr>
              <a:t> Su </a:t>
            </a:r>
            <a:r>
              <a:rPr lang="es-ES" sz="1900" dirty="0">
                <a:latin typeface="Calibri" panose="020F0502020204030204" pitchFamily="34" charset="0"/>
                <a:ea typeface="Times New Roman" panose="02020603050405020304" pitchFamily="18" charset="0"/>
              </a:rPr>
              <a:t>gracia  8  que ha hecho abundar para con nosotros. En toda sabiduría y discernimiento  9  nos dio a conocer el misterio de </a:t>
            </a:r>
            <a:r>
              <a:rPr lang="es-ES" sz="1900" b="1" dirty="0">
                <a:solidFill>
                  <a:srgbClr val="66FF33"/>
                </a:solidFill>
                <a:latin typeface="Calibri" panose="020F0502020204030204" pitchFamily="34" charset="0"/>
                <a:ea typeface="Times New Roman" panose="02020603050405020304" pitchFamily="18" charset="0"/>
              </a:rPr>
              <a:t>Su</a:t>
            </a:r>
            <a:r>
              <a:rPr lang="es-ES" sz="1900" dirty="0">
                <a:latin typeface="Calibri" panose="020F0502020204030204" pitchFamily="34" charset="0"/>
                <a:ea typeface="Times New Roman" panose="02020603050405020304" pitchFamily="18" charset="0"/>
              </a:rPr>
              <a:t> voluntad, según la buena intención que se propuso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10  con miras a una buena administración en el cumplimiento de los tiempos, es decir, de reunir todas las cosas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tanto las que están en los cielos, como las que están en la tierra.  11  También en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hemos obtenido herencia, habiendo sido predestinados según el propósito de Aquel que obra todas las cosas conforme al consejo de Su voluntad,  12  a fin de que nosotros, que fuimos los primeros en esperar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823428"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07170"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93530" y="675978"/>
            <a:ext cx="891091" cy="17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1311" y="675978"/>
            <a:ext cx="1305796"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p:nvSpPr>
        <p:spPr>
          <a:xfrm>
            <a:off x="5687453" y="902336"/>
            <a:ext cx="203525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p:nvSpPr>
        <p:spPr>
          <a:xfrm>
            <a:off x="1590061" y="1800370"/>
            <a:ext cx="1648343"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p:nvSpPr>
        <p:spPr>
          <a:xfrm>
            <a:off x="5072211" y="1800370"/>
            <a:ext cx="3022567"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p:nvSpPr>
        <p:spPr>
          <a:xfrm>
            <a:off x="3066162" y="2385277"/>
            <a:ext cx="452020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p:nvSpPr>
        <p:spPr>
          <a:xfrm>
            <a:off x="0" y="3533440"/>
            <a:ext cx="2596375"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p:nvSpPr>
        <p:spPr>
          <a:xfrm>
            <a:off x="3348200" y="4703254"/>
            <a:ext cx="162998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7417388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155257"/>
          </a:xfrm>
          <a:prstGeom prst="rect">
            <a:avLst/>
          </a:prstGeom>
        </p:spPr>
        <p:txBody>
          <a:bodyPr wrap="square">
            <a:spAutoFit/>
          </a:bodyPr>
          <a:lstStyle/>
          <a:p>
            <a:r>
              <a:rPr lang="es-ES" sz="2350" dirty="0" smtClean="0"/>
              <a:t>14  </a:t>
            </a:r>
            <a:r>
              <a:rPr lang="es-ES" sz="2350" dirty="0"/>
              <a:t>Por esta causa, pues, doblo mis rodillas ante el Padre de nuestro Señor Jesucristo,  15  de quien recibe nombre toda familia en el cielo y en la tierra.  16  Le ruego que Él les conceda a ustedes, conforme a las riquezas de Su gloria, el ser </a:t>
            </a:r>
            <a:r>
              <a:rPr lang="es-ES" sz="2350" b="1" dirty="0">
                <a:solidFill>
                  <a:srgbClr val="FFFF00"/>
                </a:solidFill>
              </a:rPr>
              <a:t>fortalecidos con poder</a:t>
            </a:r>
            <a:r>
              <a:rPr lang="es-ES" sz="2350" dirty="0"/>
              <a:t> por Su Espíritu en el hombre interior;  17  de manera que Cristo habite por la fe en sus corazones. También ruego que arraigados y cimentados en amor,  18  </a:t>
            </a:r>
            <a:r>
              <a:rPr lang="es-ES" sz="2350" b="1" dirty="0">
                <a:solidFill>
                  <a:srgbClr val="FFFF00"/>
                </a:solidFill>
              </a:rPr>
              <a:t>ustedes sean capaces </a:t>
            </a:r>
            <a:r>
              <a:rPr lang="es-ES" sz="2350" dirty="0"/>
              <a:t>de comprender con todos los santos cuál es la anchura, la longitud, la altura y la profundidad,  19  y de conocer el amor de Cristo que sobrepasa el conocimiento, </a:t>
            </a:r>
            <a:r>
              <a:rPr lang="es-ES" sz="2350" b="1" dirty="0">
                <a:solidFill>
                  <a:srgbClr val="00B0F0"/>
                </a:solidFill>
              </a:rPr>
              <a:t>para que sean llenos hasta la medida de toda la plenitud de Dios</a:t>
            </a:r>
            <a:r>
              <a:rPr lang="es-ES" sz="2350" dirty="0"/>
              <a:t>.  20  Y a Aquel que es</a:t>
            </a:r>
            <a:r>
              <a:rPr lang="es-ES" sz="2350" b="1" dirty="0">
                <a:solidFill>
                  <a:srgbClr val="FFFF00"/>
                </a:solidFill>
              </a:rPr>
              <a:t> poderoso </a:t>
            </a:r>
            <a:r>
              <a:rPr lang="es-ES" sz="2350" dirty="0"/>
              <a:t>para hacer todo mucho más abundantemente de lo que pedimos o entendemos, </a:t>
            </a:r>
            <a:r>
              <a:rPr lang="es-ES" sz="2350" b="1" dirty="0">
                <a:solidFill>
                  <a:srgbClr val="FFFF00"/>
                </a:solidFill>
              </a:rPr>
              <a:t>según el poder que obra en nosotros</a:t>
            </a:r>
            <a:r>
              <a:rPr lang="es-ES" sz="2350" dirty="0"/>
              <a:t>,  21  </a:t>
            </a:r>
            <a:r>
              <a:rPr lang="es-ES" sz="2350" b="1" dirty="0">
                <a:solidFill>
                  <a:srgbClr val="00B0F0"/>
                </a:solidFill>
              </a:rPr>
              <a:t>a Él sea la gloria en la iglesia y en Cristo Jesús por todas las generaciones, por los siglos de los siglos. Amén</a:t>
            </a:r>
            <a:r>
              <a:rPr lang="es-ES" sz="2350" dirty="0"/>
              <a:t>.</a:t>
            </a:r>
            <a:endParaRPr lang="en-US" sz="2350" b="1" dirty="0"/>
          </a:p>
        </p:txBody>
      </p:sp>
      <p:sp>
        <p:nvSpPr>
          <p:cNvPr id="3" name="Oval 2"/>
          <p:cNvSpPr/>
          <p:nvPr/>
        </p:nvSpPr>
        <p:spPr>
          <a:xfrm>
            <a:off x="7773312" y="1273849"/>
            <a:ext cx="968188" cy="602428"/>
          </a:xfrm>
          <a:prstGeom prst="ellipse">
            <a:avLst/>
          </a:prstGeom>
          <a:noFill/>
          <a:ln w="317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Oval 4"/>
          <p:cNvSpPr/>
          <p:nvPr/>
        </p:nvSpPr>
        <p:spPr>
          <a:xfrm>
            <a:off x="5357371" y="1575063"/>
            <a:ext cx="968188" cy="602428"/>
          </a:xfrm>
          <a:prstGeom prst="ellipse">
            <a:avLst/>
          </a:prstGeom>
          <a:noFill/>
          <a:ln w="317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Oval 5"/>
          <p:cNvSpPr/>
          <p:nvPr/>
        </p:nvSpPr>
        <p:spPr>
          <a:xfrm>
            <a:off x="7494179" y="3439532"/>
            <a:ext cx="968188" cy="602428"/>
          </a:xfrm>
          <a:prstGeom prst="ellipse">
            <a:avLst/>
          </a:prstGeom>
          <a:noFill/>
          <a:ln w="317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val 6"/>
          <p:cNvSpPr/>
          <p:nvPr/>
        </p:nvSpPr>
        <p:spPr>
          <a:xfrm>
            <a:off x="5841465" y="3429280"/>
            <a:ext cx="968188" cy="602428"/>
          </a:xfrm>
          <a:prstGeom prst="ellipse">
            <a:avLst/>
          </a:prstGeom>
          <a:noFill/>
          <a:ln w="317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Oval 7"/>
          <p:cNvSpPr/>
          <p:nvPr/>
        </p:nvSpPr>
        <p:spPr>
          <a:xfrm>
            <a:off x="737244" y="4488686"/>
            <a:ext cx="968188" cy="602428"/>
          </a:xfrm>
          <a:prstGeom prst="ellipse">
            <a:avLst/>
          </a:prstGeom>
          <a:noFill/>
          <a:ln w="3175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Straight Connector 8"/>
          <p:cNvCxnSpPr/>
          <p:nvPr/>
        </p:nvCxnSpPr>
        <p:spPr>
          <a:xfrm>
            <a:off x="7494179" y="2059240"/>
            <a:ext cx="62394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78273" y="2444250"/>
            <a:ext cx="62394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7395" y="3512655"/>
            <a:ext cx="62394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97310" y="3127290"/>
            <a:ext cx="1761926" cy="358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262979"/>
          </a:xfrm>
          <a:prstGeom prst="rect">
            <a:avLst/>
          </a:prstGeom>
        </p:spPr>
        <p:txBody>
          <a:bodyPr wrap="square">
            <a:spAutoFit/>
          </a:bodyPr>
          <a:lstStyle/>
          <a:p>
            <a:r>
              <a:rPr lang="es-ES" sz="2400" dirty="0" smtClean="0"/>
              <a:t>3:20  </a:t>
            </a:r>
            <a:r>
              <a:rPr lang="es-ES" sz="2400" dirty="0"/>
              <a:t>Y a Aquel que es poderoso para hacer todo mucho más abundantemente de lo que pedimos o entendemos, según el poder que obra en nosotros,  21  a Él sea la gloria en la iglesia y en Cristo Jesús por todas las generaciones, por los siglos de los siglos. Amén.  </a:t>
            </a:r>
            <a:endParaRPr lang="es-ES" sz="2400" dirty="0" smtClean="0"/>
          </a:p>
          <a:p>
            <a:endParaRPr lang="es-ES" sz="2400" dirty="0"/>
          </a:p>
          <a:p>
            <a:r>
              <a:rPr lang="es-ES" sz="2400" dirty="0" smtClean="0"/>
              <a:t>4:1  </a:t>
            </a:r>
            <a:r>
              <a:rPr lang="es-ES" sz="2400" dirty="0"/>
              <a:t>Yo, pues, prisionero del Señor, les ruego que ustedes vivan de una manera digna de la vocación con que han sido llamados.  2  Que vivan con toda humildad y mansedumbre, con paciencia, soportándose unos a otros en amor,  3  esforzándose por preservar la unidad del Espíritu en el vínculo de la paz.  4  Hay un solo cuerpo y un solo Espíritu, así como también ustedes fueron llamados en una misma esperanza de su vocación;  5  un solo Señor, una sola fe, un solo bautismo,  6  un solo Dios y Padre de todos, que está sobre todos, por todos y en todos.</a:t>
            </a:r>
            <a:endParaRPr lang="en-US" sz="2400" dirty="0"/>
          </a:p>
        </p:txBody>
      </p:sp>
    </p:spTree>
    <p:extLst>
      <p:ext uri="{BB962C8B-B14F-4D97-AF65-F5344CB8AC3E}">
        <p14:creationId xmlns:p14="http://schemas.microsoft.com/office/powerpoint/2010/main" val="320436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a:t>
            </a:r>
            <a:r>
              <a:rPr lang="en-US" b="1" dirty="0" smtClean="0">
                <a:latin typeface="+mn-lt"/>
              </a:rPr>
              <a:t>La </a:t>
            </a:r>
            <a:r>
              <a:rPr lang="en-US" b="1" dirty="0" err="1" smtClean="0">
                <a:latin typeface="+mn-lt"/>
              </a:rPr>
              <a:t>vocación</a:t>
            </a:r>
            <a:r>
              <a:rPr lang="en-US" b="1" dirty="0" smtClean="0">
                <a:latin typeface="+mn-lt"/>
              </a:rPr>
              <a:t>"</a:t>
            </a:r>
            <a:r>
              <a:rPr lang="en-US" b="1" dirty="0">
                <a:latin typeface="+mn-lt"/>
              </a:rPr>
              <a:t/>
            </a:r>
            <a:br>
              <a:rPr lang="en-US" b="1" dirty="0">
                <a:latin typeface="+mn-lt"/>
              </a:rPr>
            </a:br>
            <a:r>
              <a:rPr lang="en-US" b="1" i="1" dirty="0">
                <a:solidFill>
                  <a:schemeClr val="accent1"/>
                </a:solidFill>
                <a:latin typeface="+mn-lt"/>
              </a:rPr>
              <a:t>Entendiendo </a:t>
            </a:r>
            <a:r>
              <a:rPr lang="en-US" b="1" i="1" dirty="0" err="1">
                <a:solidFill>
                  <a:schemeClr val="accent1"/>
                </a:solidFill>
                <a:latin typeface="+mn-lt"/>
              </a:rPr>
              <a:t>nuestro</a:t>
            </a:r>
            <a:r>
              <a:rPr lang="en-US" b="1" i="1" dirty="0">
                <a:solidFill>
                  <a:schemeClr val="accent1"/>
                </a:solidFill>
                <a:latin typeface="+mn-lt"/>
              </a:rPr>
              <a:t> </a:t>
            </a:r>
            <a:r>
              <a:rPr lang="en-US" b="1" i="1" dirty="0" err="1" smtClean="0">
                <a:solidFill>
                  <a:schemeClr val="accent1"/>
                </a:solidFill>
                <a:latin typeface="+mn-lt"/>
              </a:rPr>
              <a:t>propósito</a:t>
            </a:r>
            <a:r>
              <a:rPr lang="en-US" b="1" i="1" dirty="0" smtClean="0">
                <a:solidFill>
                  <a:schemeClr val="accent1"/>
                </a:solidFill>
                <a:latin typeface="+mn-lt"/>
              </a:rPr>
              <a:t> </a:t>
            </a:r>
            <a:r>
              <a:rPr lang="en-US" b="1" i="1" dirty="0">
                <a:solidFill>
                  <a:schemeClr val="accent1"/>
                </a:solidFill>
                <a:latin typeface="+mn-lt"/>
              </a:rPr>
              <a:t>en Cristo</a:t>
            </a:r>
            <a:endParaRPr lang="en-US" b="1" dirty="0">
              <a:solidFill>
                <a:schemeClr val="accent1"/>
              </a:solidFill>
              <a:latin typeface="+mn-lt"/>
            </a:endParaRPr>
          </a:p>
        </p:txBody>
      </p:sp>
      <p:sp>
        <p:nvSpPr>
          <p:cNvPr id="3" name="Content Placeholder 2"/>
          <p:cNvSpPr>
            <a:spLocks noGrp="1"/>
          </p:cNvSpPr>
          <p:nvPr>
            <p:ph idx="1"/>
          </p:nvPr>
        </p:nvSpPr>
        <p:spPr>
          <a:xfrm>
            <a:off x="628650" y="1521354"/>
            <a:ext cx="8095802" cy="3626115"/>
          </a:xfrm>
        </p:spPr>
        <p:txBody>
          <a:bodyPr>
            <a:normAutofit lnSpcReduction="10000"/>
          </a:bodyPr>
          <a:lstStyle/>
          <a:p>
            <a:pPr marL="457200" indent="-457200">
              <a:buFont typeface="+mj-lt"/>
              <a:buAutoNum type="arabicParenR"/>
            </a:pPr>
            <a:r>
              <a:rPr lang="en-US" sz="2300" b="1" dirty="0" smtClean="0"/>
              <a:t>“a fin de que…</a:t>
            </a:r>
            <a:r>
              <a:rPr lang="es-ES" sz="2300" b="1" dirty="0" smtClean="0"/>
              <a:t>seamos </a:t>
            </a:r>
            <a:r>
              <a:rPr lang="es-ES" sz="2300" b="1" dirty="0"/>
              <a:t>para </a:t>
            </a:r>
            <a:r>
              <a:rPr lang="es-ES" sz="2300" b="1" dirty="0">
                <a:solidFill>
                  <a:srgbClr val="66FF33"/>
                </a:solidFill>
              </a:rPr>
              <a:t>alabanza de Su </a:t>
            </a:r>
            <a:r>
              <a:rPr lang="es-ES" sz="2300" b="1" dirty="0" smtClean="0">
                <a:solidFill>
                  <a:srgbClr val="66FF33"/>
                </a:solidFill>
              </a:rPr>
              <a:t>gloria</a:t>
            </a:r>
            <a:r>
              <a:rPr lang="es-ES" sz="2300" b="1" dirty="0" smtClean="0"/>
              <a:t>” </a:t>
            </a:r>
            <a:r>
              <a:rPr lang="en-US" sz="2300" b="1" dirty="0" smtClean="0"/>
              <a:t>(1:6</a:t>
            </a:r>
            <a:r>
              <a:rPr lang="en-US" sz="2300" b="1" dirty="0"/>
              <a:t>, 12, 14)</a:t>
            </a:r>
          </a:p>
          <a:p>
            <a:pPr marL="457200" indent="-457200">
              <a:buFont typeface="+mj-lt"/>
              <a:buAutoNum type="arabicParenR"/>
            </a:pPr>
            <a:r>
              <a:rPr lang="en-US" sz="2300" b="1" dirty="0" smtClean="0"/>
              <a:t>“</a:t>
            </a:r>
            <a:r>
              <a:rPr lang="es-ES" sz="2300" b="1" dirty="0"/>
              <a:t>a fin de poder </a:t>
            </a:r>
            <a:r>
              <a:rPr lang="es-ES" sz="2300" b="1" dirty="0">
                <a:solidFill>
                  <a:srgbClr val="66FF33"/>
                </a:solidFill>
              </a:rPr>
              <a:t>mostrar en los siglos venideros las sobreabundantes riquezas de Su gracia por Su bondad </a:t>
            </a:r>
            <a:r>
              <a:rPr lang="es-ES" sz="2300" b="1" dirty="0"/>
              <a:t>para con nosotros en Cristo </a:t>
            </a:r>
            <a:r>
              <a:rPr lang="es-ES" sz="2300" b="1" dirty="0" smtClean="0"/>
              <a:t>Jesús</a:t>
            </a:r>
            <a:r>
              <a:rPr lang="en-US" sz="2300" b="1" dirty="0" smtClean="0"/>
              <a:t>” </a:t>
            </a:r>
            <a:r>
              <a:rPr lang="en-US" sz="2300" b="1" dirty="0"/>
              <a:t>(2:7)</a:t>
            </a:r>
          </a:p>
          <a:p>
            <a:pPr marL="457200" indent="-457200">
              <a:buFont typeface="+mj-lt"/>
              <a:buAutoNum type="arabicParenR"/>
            </a:pPr>
            <a:r>
              <a:rPr lang="en-US" sz="2300" b="1" dirty="0" smtClean="0"/>
              <a:t>"</a:t>
            </a:r>
            <a:r>
              <a:rPr lang="es-ES" sz="2300" b="1" dirty="0"/>
              <a:t>De este modo, </a:t>
            </a:r>
            <a:r>
              <a:rPr lang="es-ES" sz="2300" b="1" dirty="0">
                <a:solidFill>
                  <a:srgbClr val="66FF33"/>
                </a:solidFill>
              </a:rPr>
              <a:t>la infinita sabiduría de Dios puede ser dada a conocer</a:t>
            </a:r>
            <a:r>
              <a:rPr lang="es-ES" sz="2300" b="1" dirty="0"/>
              <a:t> ahora por medio de la iglesia a los principados y potestades en los lugares celestiales</a:t>
            </a:r>
            <a:r>
              <a:rPr lang="en-US" sz="2300" b="1" dirty="0" smtClean="0"/>
              <a:t>” </a:t>
            </a:r>
            <a:r>
              <a:rPr lang="en-US" sz="2300" b="1" dirty="0"/>
              <a:t>(3:10)</a:t>
            </a:r>
          </a:p>
          <a:p>
            <a:pPr marL="457200" indent="-457200" algn="l" rtl="0">
              <a:buFont typeface="+mj-lt"/>
              <a:buAutoNum type="arabicParenR"/>
            </a:pPr>
            <a:endParaRPr lang="en-US" b="1" dirty="0"/>
          </a:p>
          <a:p>
            <a:pPr marL="0" indent="0">
              <a:buNone/>
            </a:pPr>
            <a:r>
              <a:rPr lang="en-US" sz="2400" b="1" dirty="0" smtClean="0"/>
              <a:t>"</a:t>
            </a:r>
            <a:r>
              <a:rPr lang="es-ES" sz="2400" b="1" dirty="0">
                <a:solidFill>
                  <a:srgbClr val="66FF33"/>
                </a:solidFill>
              </a:rPr>
              <a:t>a Él </a:t>
            </a:r>
            <a:r>
              <a:rPr lang="es-ES" sz="2400" b="1" i="1" dirty="0">
                <a:solidFill>
                  <a:srgbClr val="66FF33"/>
                </a:solidFill>
              </a:rPr>
              <a:t>sea</a:t>
            </a:r>
            <a:r>
              <a:rPr lang="es-ES" sz="2400" b="1" dirty="0">
                <a:solidFill>
                  <a:srgbClr val="66FF33"/>
                </a:solidFill>
              </a:rPr>
              <a:t> la gloria </a:t>
            </a:r>
            <a:r>
              <a:rPr lang="es-ES" sz="2400" b="1" dirty="0"/>
              <a:t>en la iglesia y en Cristo Jesús por todas las generaciones, por los siglos de los siglos. </a:t>
            </a:r>
            <a:r>
              <a:rPr lang="es-ES" sz="2400" b="1" dirty="0" smtClean="0"/>
              <a:t>Amén</a:t>
            </a:r>
            <a:r>
              <a:rPr lang="en-US" sz="2400" b="1" dirty="0" smtClean="0"/>
              <a:t>." </a:t>
            </a:r>
            <a:r>
              <a:rPr lang="en-US" sz="2400" b="1" dirty="0"/>
              <a:t>(3:21)</a:t>
            </a:r>
          </a:p>
          <a:p>
            <a:pPr marL="0" indent="0" algn="l" rtl="0">
              <a:buNone/>
            </a:pPr>
            <a:endParaRPr lang="en-US" dirty="0"/>
          </a:p>
        </p:txBody>
      </p:sp>
    </p:spTree>
    <p:extLst>
      <p:ext uri="{BB962C8B-B14F-4D97-AF65-F5344CB8AC3E}">
        <p14:creationId xmlns:p14="http://schemas.microsoft.com/office/powerpoint/2010/main" val="177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207452"/>
            <a:ext cx="7886700" cy="631644"/>
          </a:xfrm>
        </p:spPr>
        <p:txBody>
          <a:bodyPr/>
          <a:lstStyle/>
          <a:p>
            <a:pPr algn="ctr" rtl="0"/>
            <a:r>
              <a:rPr lang="en-US" b="1" dirty="0" err="1" smtClean="0">
                <a:latin typeface="+mn-lt"/>
              </a:rPr>
              <a:t>Andar</a:t>
            </a:r>
            <a:r>
              <a:rPr lang="en-US" b="1" dirty="0" smtClean="0">
                <a:latin typeface="+mn-lt"/>
              </a:rPr>
              <a:t> de </a:t>
            </a:r>
            <a:r>
              <a:rPr lang="en-US" b="1" dirty="0" err="1" smtClean="0">
                <a:latin typeface="+mn-lt"/>
              </a:rPr>
              <a:t>manera</a:t>
            </a:r>
            <a:r>
              <a:rPr lang="en-US" b="1" dirty="0" smtClean="0">
                <a:latin typeface="+mn-lt"/>
              </a:rPr>
              <a:t> </a:t>
            </a:r>
            <a:r>
              <a:rPr lang="en-US" b="1" dirty="0" err="1" smtClean="0">
                <a:latin typeface="+mn-lt"/>
              </a:rPr>
              <a:t>digna</a:t>
            </a:r>
            <a:r>
              <a:rPr lang="en-US" b="1" dirty="0" smtClean="0">
                <a:latin typeface="+mn-lt"/>
              </a:rPr>
              <a:t> </a:t>
            </a:r>
            <a:r>
              <a:rPr lang="en-US" b="1" dirty="0">
                <a:latin typeface="+mn-lt"/>
              </a:rPr>
              <a:t>de la vocación</a:t>
            </a:r>
          </a:p>
        </p:txBody>
      </p:sp>
      <p:sp>
        <p:nvSpPr>
          <p:cNvPr id="3" name="Text Placeholder 2"/>
          <p:cNvSpPr>
            <a:spLocks noGrp="1"/>
          </p:cNvSpPr>
          <p:nvPr>
            <p:ph type="body" idx="1"/>
          </p:nvPr>
        </p:nvSpPr>
        <p:spPr>
          <a:xfrm>
            <a:off x="629842" y="978945"/>
            <a:ext cx="3868340" cy="686593"/>
          </a:xfrm>
        </p:spPr>
        <p:txBody>
          <a:bodyPr>
            <a:normAutofit fontScale="92500" lnSpcReduction="20000"/>
          </a:bodyPr>
          <a:lstStyle/>
          <a:p>
            <a:pPr algn="l" rtl="0"/>
            <a:r>
              <a:rPr lang="en-US" sz="2500" dirty="0"/>
              <a:t>La </a:t>
            </a:r>
            <a:r>
              <a:rPr lang="en-US" sz="2500" dirty="0" err="1" smtClean="0"/>
              <a:t>vocación</a:t>
            </a:r>
            <a:r>
              <a:rPr lang="en-US" sz="2500" dirty="0" smtClean="0"/>
              <a:t> </a:t>
            </a:r>
            <a:r>
              <a:rPr lang="en-US" sz="2500" dirty="0"/>
              <a:t>(1-3)</a:t>
            </a:r>
          </a:p>
          <a:p>
            <a:pPr algn="l" rtl="0"/>
            <a:r>
              <a:rPr lang="en-US" sz="2500" i="1" dirty="0">
                <a:solidFill>
                  <a:schemeClr val="accent1"/>
                </a:solidFill>
              </a:rPr>
              <a:t>Nuestro propósito en Cristo</a:t>
            </a:r>
          </a:p>
        </p:txBody>
      </p:sp>
      <p:sp>
        <p:nvSpPr>
          <p:cNvPr id="4" name="Content Placeholder 3"/>
          <p:cNvSpPr>
            <a:spLocks noGrp="1"/>
          </p:cNvSpPr>
          <p:nvPr>
            <p:ph sz="half" idx="2"/>
          </p:nvPr>
        </p:nvSpPr>
        <p:spPr>
          <a:xfrm>
            <a:off x="494852" y="1805388"/>
            <a:ext cx="4134298" cy="3605707"/>
          </a:xfrm>
        </p:spPr>
        <p:txBody>
          <a:bodyPr>
            <a:normAutofit/>
          </a:bodyPr>
          <a:lstStyle/>
          <a:p>
            <a:pPr marL="457200" indent="-457200">
              <a:buFont typeface="+mj-lt"/>
              <a:buAutoNum type="arabicParenR"/>
            </a:pPr>
            <a:r>
              <a:rPr lang="es-ES" b="1" dirty="0" smtClean="0"/>
              <a:t>“seamos para </a:t>
            </a:r>
            <a:r>
              <a:rPr lang="es-ES" b="1" dirty="0"/>
              <a:t>alabanza de Su gloria” (1:6, 12, 14</a:t>
            </a:r>
            <a:r>
              <a:rPr lang="es-ES" b="1" dirty="0" smtClean="0"/>
              <a:t>)</a:t>
            </a:r>
          </a:p>
          <a:p>
            <a:pPr marL="457200" indent="-457200">
              <a:buFont typeface="+mj-lt"/>
              <a:buAutoNum type="arabicParenR"/>
            </a:pPr>
            <a:endParaRPr lang="es-ES" b="1" dirty="0"/>
          </a:p>
          <a:p>
            <a:pPr marL="457200" indent="-457200">
              <a:buFont typeface="+mj-lt"/>
              <a:buAutoNum type="arabicParenR"/>
            </a:pPr>
            <a:r>
              <a:rPr lang="es-ES" b="1" dirty="0" smtClean="0"/>
              <a:t>“mostrar … las </a:t>
            </a:r>
            <a:r>
              <a:rPr lang="es-ES" b="1" dirty="0"/>
              <a:t>sobreabundantes riquezas de Su gracia por Su </a:t>
            </a:r>
            <a:r>
              <a:rPr lang="es-ES" b="1" dirty="0" smtClean="0"/>
              <a:t>bondad” </a:t>
            </a:r>
            <a:r>
              <a:rPr lang="es-ES" b="1" dirty="0"/>
              <a:t>(2:7</a:t>
            </a:r>
            <a:r>
              <a:rPr lang="es-ES" b="1" dirty="0" smtClean="0"/>
              <a:t>)</a:t>
            </a:r>
          </a:p>
          <a:p>
            <a:pPr marL="457200" indent="-457200">
              <a:buFont typeface="+mj-lt"/>
              <a:buAutoNum type="arabicParenR"/>
            </a:pPr>
            <a:endParaRPr lang="es-ES" b="1" dirty="0"/>
          </a:p>
          <a:p>
            <a:pPr marL="457200" indent="-457200">
              <a:buFont typeface="+mj-lt"/>
              <a:buAutoNum type="arabicParenR"/>
            </a:pPr>
            <a:r>
              <a:rPr lang="es-ES" b="1" dirty="0"/>
              <a:t>"De este modo, la infinita sabiduría de Dios puede ser dada a </a:t>
            </a:r>
            <a:r>
              <a:rPr lang="es-ES" b="1" dirty="0" smtClean="0"/>
              <a:t>conocer” </a:t>
            </a:r>
            <a:r>
              <a:rPr lang="es-ES" b="1" dirty="0"/>
              <a:t>(3:10)</a:t>
            </a:r>
          </a:p>
          <a:p>
            <a:pPr algn="l" rtl="0"/>
            <a:endParaRPr lang="en-US" dirty="0"/>
          </a:p>
        </p:txBody>
      </p:sp>
      <p:sp>
        <p:nvSpPr>
          <p:cNvPr id="5" name="Text Placeholder 4"/>
          <p:cNvSpPr>
            <a:spLocks noGrp="1"/>
          </p:cNvSpPr>
          <p:nvPr>
            <p:ph type="body" sz="quarter" idx="3"/>
          </p:nvPr>
        </p:nvSpPr>
        <p:spPr>
          <a:xfrm>
            <a:off x="4629150" y="978946"/>
            <a:ext cx="3887391" cy="686593"/>
          </a:xfrm>
        </p:spPr>
        <p:txBody>
          <a:bodyPr>
            <a:normAutofit fontScale="85000" lnSpcReduction="20000"/>
          </a:bodyPr>
          <a:lstStyle/>
          <a:p>
            <a:pPr algn="l" rtl="0"/>
            <a:r>
              <a:rPr lang="en-US" sz="2500" dirty="0"/>
              <a:t>El </a:t>
            </a:r>
            <a:r>
              <a:rPr lang="en-US" sz="2500" dirty="0" err="1" smtClean="0"/>
              <a:t>andar</a:t>
            </a:r>
            <a:r>
              <a:rPr lang="en-US" sz="2500" dirty="0" smtClean="0"/>
              <a:t> (4-6</a:t>
            </a:r>
            <a:r>
              <a:rPr lang="en-US" sz="2500" dirty="0"/>
              <a:t>)</a:t>
            </a:r>
          </a:p>
          <a:p>
            <a:pPr algn="l" rtl="0"/>
            <a:r>
              <a:rPr lang="en-US" sz="2500" i="1" dirty="0">
                <a:solidFill>
                  <a:schemeClr val="accent1"/>
                </a:solidFill>
              </a:rPr>
              <a:t>Nuestro estilo de vida en Cristo</a:t>
            </a:r>
          </a:p>
        </p:txBody>
      </p:sp>
      <p:sp>
        <p:nvSpPr>
          <p:cNvPr id="6" name="Content Placeholder 5"/>
          <p:cNvSpPr>
            <a:spLocks noGrp="1"/>
          </p:cNvSpPr>
          <p:nvPr>
            <p:ph sz="quarter" idx="4"/>
          </p:nvPr>
        </p:nvSpPr>
        <p:spPr>
          <a:xfrm>
            <a:off x="4718574" y="1805387"/>
            <a:ext cx="4231788" cy="3605707"/>
          </a:xfrm>
        </p:spPr>
        <p:txBody>
          <a:bodyPr>
            <a:normAutofit fontScale="92500"/>
          </a:bodyPr>
          <a:lstStyle/>
          <a:p>
            <a:pPr marL="457200" indent="-457200" algn="l" rtl="0">
              <a:lnSpc>
                <a:spcPct val="200000"/>
              </a:lnSpc>
              <a:buFont typeface="+mj-lt"/>
              <a:buAutoNum type="arabicParenR"/>
            </a:pPr>
            <a:r>
              <a:rPr lang="en-US" b="1" dirty="0" smtClean="0"/>
              <a:t>“</a:t>
            </a:r>
            <a:r>
              <a:rPr lang="en-US" b="1" dirty="0" err="1" smtClean="0"/>
              <a:t>vivan</a:t>
            </a:r>
            <a:r>
              <a:rPr lang="en-US" b="1" dirty="0" smtClean="0"/>
              <a:t> </a:t>
            </a:r>
            <a:r>
              <a:rPr lang="en-US" b="1" dirty="0"/>
              <a:t>de una manera digna” (4:1)</a:t>
            </a:r>
          </a:p>
          <a:p>
            <a:pPr marL="457200" indent="-457200" algn="l" rtl="0">
              <a:lnSpc>
                <a:spcPct val="110000"/>
              </a:lnSpc>
              <a:buFont typeface="+mj-lt"/>
              <a:buAutoNum type="arabicParenR"/>
            </a:pPr>
            <a:r>
              <a:rPr lang="en-US" b="1" dirty="0" smtClean="0"/>
              <a:t>“no </a:t>
            </a:r>
            <a:r>
              <a:rPr lang="en-US" b="1" dirty="0" err="1" smtClean="0"/>
              <a:t>anden</a:t>
            </a:r>
            <a:r>
              <a:rPr lang="en-US" b="1" dirty="0" smtClean="0"/>
              <a:t> </a:t>
            </a:r>
            <a:r>
              <a:rPr lang="en-US" b="1" dirty="0" err="1" smtClean="0"/>
              <a:t>así</a:t>
            </a:r>
            <a:r>
              <a:rPr lang="en-US" b="1" dirty="0" smtClean="0"/>
              <a:t> </a:t>
            </a:r>
            <a:r>
              <a:rPr lang="en-US" b="1" dirty="0" err="1" smtClean="0"/>
              <a:t>como</a:t>
            </a:r>
            <a:r>
              <a:rPr lang="en-US" b="1" dirty="0" smtClean="0"/>
              <a:t> </a:t>
            </a:r>
            <a:r>
              <a:rPr lang="en-US" b="1" dirty="0" err="1" smtClean="0"/>
              <a:t>andan</a:t>
            </a:r>
            <a:r>
              <a:rPr lang="en-US" b="1" dirty="0" smtClean="0"/>
              <a:t> </a:t>
            </a:r>
            <a:r>
              <a:rPr lang="en-US" b="1" dirty="0" err="1" smtClean="0"/>
              <a:t>también</a:t>
            </a:r>
            <a:r>
              <a:rPr lang="en-US" b="1" dirty="0" smtClean="0"/>
              <a:t>…” </a:t>
            </a:r>
            <a:r>
              <a:rPr lang="en-US" b="1" dirty="0"/>
              <a:t>(4:17)</a:t>
            </a:r>
          </a:p>
          <a:p>
            <a:pPr marL="457200" indent="-457200" algn="l" rtl="0">
              <a:lnSpc>
                <a:spcPct val="200000"/>
              </a:lnSpc>
              <a:buFont typeface="+mj-lt"/>
              <a:buAutoNum type="arabicParenR"/>
            </a:pPr>
            <a:r>
              <a:rPr lang="en-US" b="1" dirty="0" smtClean="0"/>
              <a:t>“</a:t>
            </a:r>
            <a:r>
              <a:rPr lang="en-US" b="1" dirty="0" err="1" smtClean="0"/>
              <a:t>anden</a:t>
            </a:r>
            <a:r>
              <a:rPr lang="en-US" b="1" dirty="0" smtClean="0"/>
              <a:t> </a:t>
            </a:r>
            <a:r>
              <a:rPr lang="en-US" b="1" dirty="0"/>
              <a:t>en amor” (5:2)</a:t>
            </a:r>
          </a:p>
          <a:p>
            <a:pPr marL="457200" indent="-457200" algn="l" rtl="0">
              <a:lnSpc>
                <a:spcPct val="200000"/>
              </a:lnSpc>
              <a:buFont typeface="+mj-lt"/>
              <a:buAutoNum type="arabicParenR"/>
            </a:pPr>
            <a:r>
              <a:rPr lang="en-US" b="1" dirty="0"/>
              <a:t>“</a:t>
            </a:r>
            <a:r>
              <a:rPr lang="en-US" b="1" dirty="0" err="1" smtClean="0"/>
              <a:t>anden</a:t>
            </a:r>
            <a:r>
              <a:rPr lang="en-US" b="1" dirty="0" smtClean="0"/>
              <a:t> </a:t>
            </a:r>
            <a:r>
              <a:rPr lang="en-US" b="1" dirty="0" err="1" smtClean="0"/>
              <a:t>como</a:t>
            </a:r>
            <a:r>
              <a:rPr lang="en-US" b="1" dirty="0" smtClean="0"/>
              <a:t> </a:t>
            </a:r>
            <a:r>
              <a:rPr lang="en-US" b="1" dirty="0"/>
              <a:t>hijos de luz” (5:8)</a:t>
            </a:r>
          </a:p>
          <a:p>
            <a:pPr marL="457200" indent="-457200" algn="l" rtl="0">
              <a:buFont typeface="+mj-lt"/>
              <a:buAutoNum type="arabicParenR"/>
            </a:pPr>
            <a:r>
              <a:rPr lang="en-US" b="1" dirty="0" smtClean="0"/>
              <a:t>“</a:t>
            </a:r>
            <a:r>
              <a:rPr lang="en-US" b="1" dirty="0" err="1" smtClean="0"/>
              <a:t>tengan</a:t>
            </a:r>
            <a:r>
              <a:rPr lang="en-US" b="1" dirty="0" smtClean="0"/>
              <a:t> </a:t>
            </a:r>
            <a:r>
              <a:rPr lang="en-US" b="1" dirty="0" err="1" smtClean="0"/>
              <a:t>cuidado</a:t>
            </a:r>
            <a:r>
              <a:rPr lang="en-US" b="1" dirty="0" smtClean="0"/>
              <a:t> </a:t>
            </a:r>
            <a:r>
              <a:rPr lang="en-US" b="1" dirty="0" err="1" smtClean="0"/>
              <a:t>cómo</a:t>
            </a:r>
            <a:r>
              <a:rPr lang="en-US" b="1" dirty="0" smtClean="0"/>
              <a:t> </a:t>
            </a:r>
            <a:r>
              <a:rPr lang="en-US" b="1" dirty="0" err="1" smtClean="0"/>
              <a:t>andan</a:t>
            </a:r>
            <a:r>
              <a:rPr lang="en-US" b="1" dirty="0" smtClean="0"/>
              <a:t>” </a:t>
            </a:r>
            <a:r>
              <a:rPr lang="en-US" b="1" dirty="0"/>
              <a:t>(5:15)</a:t>
            </a:r>
          </a:p>
        </p:txBody>
      </p:sp>
    </p:spTree>
    <p:extLst>
      <p:ext uri="{BB962C8B-B14F-4D97-AF65-F5344CB8AC3E}">
        <p14:creationId xmlns:p14="http://schemas.microsoft.com/office/powerpoint/2010/main" val="160994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04271"/>
            <a:ext cx="7886700" cy="631644"/>
          </a:xfrm>
        </p:spPr>
        <p:txBody>
          <a:bodyPr/>
          <a:lstStyle/>
          <a:p>
            <a:pPr algn="ctr" rtl="0"/>
            <a:r>
              <a:rPr lang="en-US" b="1" dirty="0">
                <a:latin typeface="+mn-lt"/>
              </a:rPr>
              <a:t>El </a:t>
            </a:r>
            <a:r>
              <a:rPr lang="en-US" b="1" dirty="0" err="1" smtClean="0">
                <a:latin typeface="+mn-lt"/>
              </a:rPr>
              <a:t>andar</a:t>
            </a:r>
            <a:r>
              <a:rPr lang="en-US" b="1" dirty="0" smtClean="0">
                <a:latin typeface="+mn-lt"/>
              </a:rPr>
              <a:t> </a:t>
            </a:r>
            <a:r>
              <a:rPr lang="en-US" b="1" dirty="0">
                <a:latin typeface="+mn-lt"/>
              </a:rPr>
              <a:t>digno</a:t>
            </a:r>
          </a:p>
        </p:txBody>
      </p:sp>
      <p:sp>
        <p:nvSpPr>
          <p:cNvPr id="8" name="Content Placeholder 7"/>
          <p:cNvSpPr>
            <a:spLocks noGrp="1"/>
          </p:cNvSpPr>
          <p:nvPr>
            <p:ph idx="1"/>
          </p:nvPr>
        </p:nvSpPr>
        <p:spPr>
          <a:xfrm>
            <a:off x="628650" y="1054250"/>
            <a:ext cx="7886700" cy="4346090"/>
          </a:xfrm>
        </p:spPr>
        <p:txBody>
          <a:bodyPr>
            <a:normAutofit fontScale="92500"/>
          </a:bodyPr>
          <a:lstStyle/>
          <a:p>
            <a:pPr algn="l" rtl="0">
              <a:lnSpc>
                <a:spcPct val="160000"/>
              </a:lnSpc>
            </a:pPr>
            <a:r>
              <a:rPr lang="en-US" sz="2700" b="1" i="1" dirty="0">
                <a:solidFill>
                  <a:schemeClr val="accent2"/>
                </a:solidFill>
              </a:rPr>
              <a:t>¿Cuáles son </a:t>
            </a:r>
            <a:r>
              <a:rPr lang="en-US" sz="2700" b="1" i="1" dirty="0" err="1">
                <a:solidFill>
                  <a:schemeClr val="accent2"/>
                </a:solidFill>
              </a:rPr>
              <a:t>los</a:t>
            </a:r>
            <a:r>
              <a:rPr lang="en-US" sz="2700" b="1" i="1" dirty="0">
                <a:solidFill>
                  <a:schemeClr val="accent2"/>
                </a:solidFill>
              </a:rPr>
              <a:t> </a:t>
            </a:r>
            <a:r>
              <a:rPr lang="en-US" sz="2700" b="1" i="1" dirty="0" smtClean="0">
                <a:solidFill>
                  <a:schemeClr val="accent2"/>
                </a:solidFill>
              </a:rPr>
              <a:t>'</a:t>
            </a:r>
            <a:r>
              <a:rPr lang="en-US" sz="2700" b="1" i="1" dirty="0" err="1" smtClean="0">
                <a:solidFill>
                  <a:schemeClr val="accent2"/>
                </a:solidFill>
              </a:rPr>
              <a:t>primeros</a:t>
            </a:r>
            <a:r>
              <a:rPr lang="en-US" sz="2700" b="1" i="1" dirty="0" smtClean="0">
                <a:solidFill>
                  <a:schemeClr val="accent2"/>
                </a:solidFill>
              </a:rPr>
              <a:t> </a:t>
            </a:r>
            <a:r>
              <a:rPr lang="en-US" sz="2700" b="1" i="1" dirty="0" err="1" smtClean="0">
                <a:solidFill>
                  <a:schemeClr val="accent2"/>
                </a:solidFill>
              </a:rPr>
              <a:t>principios</a:t>
            </a:r>
            <a:r>
              <a:rPr lang="en-US" sz="2700" b="1" i="1" dirty="0" smtClean="0">
                <a:solidFill>
                  <a:schemeClr val="accent2"/>
                </a:solidFill>
              </a:rPr>
              <a:t>' </a:t>
            </a:r>
            <a:r>
              <a:rPr lang="en-US" sz="2700" b="1" i="1" dirty="0">
                <a:solidFill>
                  <a:schemeClr val="accent2"/>
                </a:solidFill>
              </a:rPr>
              <a:t>para nuestro andar?</a:t>
            </a:r>
            <a:endParaRPr lang="en-US" sz="2700" dirty="0">
              <a:solidFill>
                <a:schemeClr val="accent2"/>
              </a:solidFill>
            </a:endParaRPr>
          </a:p>
          <a:p>
            <a:pPr algn="l" rtl="0"/>
            <a:r>
              <a:rPr lang="en-US" sz="2700" b="1" dirty="0"/>
              <a:t>Definición y comprensión de las actitudes esenciales</a:t>
            </a:r>
          </a:p>
          <a:p>
            <a:pPr lvl="1" algn="l" rtl="0" fontAlgn="base">
              <a:lnSpc>
                <a:spcPct val="120000"/>
              </a:lnSpc>
            </a:pPr>
            <a:r>
              <a:rPr lang="en-US" sz="2300" b="1" u="sng" dirty="0"/>
              <a:t>Humildad</a:t>
            </a:r>
            <a:r>
              <a:rPr lang="en-US" sz="2300" b="1" dirty="0"/>
              <a:t>: </a:t>
            </a:r>
            <a:r>
              <a:rPr lang="en-US" sz="2300" b="1" dirty="0" err="1"/>
              <a:t>humildad</a:t>
            </a:r>
            <a:r>
              <a:rPr lang="en-US" sz="2300" b="1" dirty="0"/>
              <a:t> </a:t>
            </a:r>
            <a:r>
              <a:rPr lang="en-US" sz="2300" b="1" dirty="0" smtClean="0"/>
              <a:t>de </a:t>
            </a:r>
            <a:r>
              <a:rPr lang="en-US" sz="2300" b="1" dirty="0" err="1" smtClean="0"/>
              <a:t>actitud</a:t>
            </a:r>
            <a:r>
              <a:rPr lang="en-US" sz="2300" b="1" dirty="0" smtClean="0"/>
              <a:t>, </a:t>
            </a:r>
            <a:r>
              <a:rPr lang="en-US" sz="2300" b="1" dirty="0"/>
              <a:t>considerando los intereses de los demás como más importantes que los propios (cf. Fil. 2:3ss)</a:t>
            </a:r>
          </a:p>
          <a:p>
            <a:pPr lvl="1" algn="l" rtl="0" fontAlgn="base">
              <a:lnSpc>
                <a:spcPct val="120000"/>
              </a:lnSpc>
            </a:pPr>
            <a:r>
              <a:rPr lang="en-US" sz="2300" b="1" u="sng" dirty="0" err="1" smtClean="0"/>
              <a:t>Mansedumbre</a:t>
            </a:r>
            <a:r>
              <a:rPr lang="en-US" sz="2300" b="1" dirty="0" smtClean="0"/>
              <a:t>: </a:t>
            </a:r>
            <a:r>
              <a:rPr lang="en-US" sz="2300" b="1" dirty="0"/>
              <a:t>apacibilidad de disposición (cf. Mateo 11:29)</a:t>
            </a:r>
          </a:p>
          <a:p>
            <a:pPr lvl="1" algn="l" rtl="0" fontAlgn="base">
              <a:lnSpc>
                <a:spcPct val="120000"/>
              </a:lnSpc>
            </a:pPr>
            <a:r>
              <a:rPr lang="en-US" sz="2300" b="1" u="sng" dirty="0"/>
              <a:t>Paciencia</a:t>
            </a:r>
            <a:r>
              <a:rPr lang="en-US" sz="2300" b="1" dirty="0"/>
              <a:t>: perseverancia, tener 'mecha larga' (cf. 1 Tim. 1:16)</a:t>
            </a:r>
          </a:p>
          <a:p>
            <a:pPr lvl="1" algn="l" rtl="0" fontAlgn="base">
              <a:lnSpc>
                <a:spcPct val="120000"/>
              </a:lnSpc>
            </a:pPr>
            <a:r>
              <a:rPr lang="en-US" sz="2300" b="1" u="sng" dirty="0"/>
              <a:t>Tolerancia</a:t>
            </a:r>
            <a:r>
              <a:rPr lang="en-US" sz="2300" b="1" dirty="0"/>
              <a:t>: paciencia; sostener, soportar, sustentar, </a:t>
            </a:r>
            <a:r>
              <a:rPr lang="en-US" sz="2300" b="1" dirty="0" err="1" smtClean="0"/>
              <a:t>aguantar</a:t>
            </a:r>
            <a:r>
              <a:rPr lang="en-US" sz="2300" b="1" dirty="0" smtClean="0"/>
              <a:t> </a:t>
            </a:r>
            <a:r>
              <a:rPr lang="en-US" sz="2300" b="1" dirty="0"/>
              <a:t>(cf. Mc </a:t>
            </a:r>
            <a:r>
              <a:rPr lang="en-US" sz="2300" b="1" dirty="0" smtClean="0"/>
              <a:t>9:19</a:t>
            </a:r>
            <a:r>
              <a:rPr lang="en-US" sz="2300" b="1" dirty="0"/>
              <a:t>)</a:t>
            </a:r>
          </a:p>
          <a:p>
            <a:pPr marL="0" indent="0" algn="ctr" rtl="0" fontAlgn="base">
              <a:lnSpc>
                <a:spcPct val="120000"/>
              </a:lnSpc>
              <a:buNone/>
            </a:pPr>
            <a:r>
              <a:rPr lang="en-US" sz="3500" b="1" dirty="0" smtClean="0">
                <a:solidFill>
                  <a:srgbClr val="FFFF00"/>
                </a:solidFill>
              </a:rPr>
              <a:t>…</a:t>
            </a:r>
            <a:r>
              <a:rPr lang="en-US" sz="3500" b="1" dirty="0" err="1" smtClean="0">
                <a:solidFill>
                  <a:srgbClr val="FFFF00"/>
                </a:solidFill>
              </a:rPr>
              <a:t>en</a:t>
            </a:r>
            <a:r>
              <a:rPr lang="en-US" sz="3500" b="1" dirty="0" smtClean="0">
                <a:solidFill>
                  <a:srgbClr val="FFFF00"/>
                </a:solidFill>
              </a:rPr>
              <a:t> </a:t>
            </a:r>
            <a:r>
              <a:rPr lang="en-US" sz="3500" b="1" u="sng" dirty="0" err="1" smtClean="0">
                <a:solidFill>
                  <a:srgbClr val="FFFF00"/>
                </a:solidFill>
              </a:rPr>
              <a:t>amor</a:t>
            </a:r>
            <a:endParaRPr lang="en-US" sz="3500" b="1" u="sng" dirty="0">
              <a:solidFill>
                <a:srgbClr val="FFFF00"/>
              </a:solidFill>
            </a:endParaRPr>
          </a:p>
          <a:p>
            <a:pPr algn="l" rtl="0"/>
            <a:endParaRPr lang="en-US" b="1" i="1" dirty="0"/>
          </a:p>
        </p:txBody>
      </p:sp>
    </p:spTree>
    <p:extLst>
      <p:ext uri="{BB962C8B-B14F-4D97-AF65-F5344CB8AC3E}">
        <p14:creationId xmlns:p14="http://schemas.microsoft.com/office/powerpoint/2010/main" val="15892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17705"/>
          </a:xfrm>
        </p:spPr>
        <p:txBody>
          <a:bodyPr>
            <a:noAutofit/>
          </a:bodyPr>
          <a:lstStyle/>
          <a:p>
            <a:pPr algn="ctr" rtl="0"/>
            <a:r>
              <a:rPr lang="en-US" sz="4000" b="1" dirty="0" err="1" smtClean="0">
                <a:latin typeface="+mn-lt"/>
              </a:rPr>
              <a:t>Andando</a:t>
            </a:r>
            <a:r>
              <a:rPr lang="en-US" sz="4000" b="1" dirty="0" smtClean="0">
                <a:latin typeface="+mn-lt"/>
              </a:rPr>
              <a:t> </a:t>
            </a:r>
            <a:r>
              <a:rPr lang="en-US" sz="4000" b="1" dirty="0" err="1" smtClean="0">
                <a:latin typeface="+mn-lt"/>
              </a:rPr>
              <a:t>como</a:t>
            </a:r>
            <a:r>
              <a:rPr lang="en-US" sz="4000" b="1" dirty="0" smtClean="0">
                <a:latin typeface="+mn-lt"/>
              </a:rPr>
              <a:t> </a:t>
            </a:r>
            <a:r>
              <a:rPr lang="en-US" sz="4000" b="1" dirty="0" err="1" smtClean="0">
                <a:latin typeface="+mn-lt"/>
              </a:rPr>
              <a:t>uno</a:t>
            </a:r>
            <a:endParaRPr lang="en-US" sz="4000" b="1" dirty="0">
              <a:latin typeface="+mn-lt"/>
            </a:endParaRPr>
          </a:p>
        </p:txBody>
      </p:sp>
      <p:sp>
        <p:nvSpPr>
          <p:cNvPr id="3" name="Content Placeholder 2"/>
          <p:cNvSpPr>
            <a:spLocks noGrp="1"/>
          </p:cNvSpPr>
          <p:nvPr>
            <p:ph idx="1"/>
          </p:nvPr>
        </p:nvSpPr>
        <p:spPr>
          <a:xfrm>
            <a:off x="628650" y="1161826"/>
            <a:ext cx="7886700" cy="3985643"/>
          </a:xfrm>
        </p:spPr>
        <p:txBody>
          <a:bodyPr>
            <a:normAutofit lnSpcReduction="10000"/>
          </a:bodyPr>
          <a:lstStyle/>
          <a:p>
            <a:pPr marL="0" indent="0">
              <a:buNone/>
            </a:pPr>
            <a:r>
              <a:rPr lang="en-US" sz="2800" b="1" dirty="0" smtClean="0"/>
              <a:t>“</a:t>
            </a:r>
            <a:r>
              <a:rPr lang="es-ES" sz="2800" b="1" dirty="0"/>
              <a:t>esforzándose por preservar la unidad del Espíritu en el vínculo de la </a:t>
            </a:r>
            <a:r>
              <a:rPr lang="es-ES" sz="2800" b="1" dirty="0" smtClean="0"/>
              <a:t>paz</a:t>
            </a:r>
            <a:r>
              <a:rPr lang="en-US" sz="2800" b="1" dirty="0" smtClean="0"/>
              <a:t>”. </a:t>
            </a:r>
            <a:r>
              <a:rPr lang="en-US" sz="2800" b="1" dirty="0"/>
              <a:t>(4:3)</a:t>
            </a:r>
          </a:p>
          <a:p>
            <a:pPr marL="0" indent="0" algn="l" rtl="0">
              <a:buNone/>
            </a:pPr>
            <a:endParaRPr lang="en-US" sz="2800" b="1" i="1" dirty="0"/>
          </a:p>
          <a:p>
            <a:r>
              <a:rPr lang="en-US" sz="2500" b="1" i="1" dirty="0">
                <a:solidFill>
                  <a:schemeClr val="accent2"/>
                </a:solidFill>
              </a:rPr>
              <a:t>¿</a:t>
            </a:r>
            <a:r>
              <a:rPr lang="en-US" sz="2500" b="1" i="1" dirty="0" err="1">
                <a:solidFill>
                  <a:schemeClr val="accent2"/>
                </a:solidFill>
              </a:rPr>
              <a:t>Por</a:t>
            </a:r>
            <a:r>
              <a:rPr lang="en-US" sz="2500" b="1" i="1" dirty="0">
                <a:solidFill>
                  <a:schemeClr val="accent2"/>
                </a:solidFill>
              </a:rPr>
              <a:t> </a:t>
            </a:r>
            <a:r>
              <a:rPr lang="en-US" sz="2500" b="1" i="1" dirty="0" err="1" smtClean="0">
                <a:solidFill>
                  <a:schemeClr val="accent2"/>
                </a:solidFill>
              </a:rPr>
              <a:t>qué</a:t>
            </a:r>
            <a:r>
              <a:rPr lang="en-US" sz="2500" b="1" i="1" dirty="0" smtClean="0">
                <a:solidFill>
                  <a:schemeClr val="accent2"/>
                </a:solidFill>
              </a:rPr>
              <a:t> </a:t>
            </a:r>
            <a:r>
              <a:rPr lang="en-US" sz="2500" b="1" i="1" dirty="0" err="1" smtClean="0">
                <a:solidFill>
                  <a:schemeClr val="accent2"/>
                </a:solidFill>
              </a:rPr>
              <a:t>requieren</a:t>
            </a:r>
            <a:r>
              <a:rPr lang="en-US" sz="2500" b="1" i="1" dirty="0" smtClean="0">
                <a:solidFill>
                  <a:schemeClr val="accent2"/>
                </a:solidFill>
              </a:rPr>
              <a:t> </a:t>
            </a:r>
            <a:r>
              <a:rPr lang="en-US" sz="2500" b="1" i="1" dirty="0" err="1">
                <a:solidFill>
                  <a:schemeClr val="accent2"/>
                </a:solidFill>
              </a:rPr>
              <a:t>diligencia</a:t>
            </a:r>
            <a:r>
              <a:rPr lang="en-US" sz="2500" b="1" i="1" dirty="0">
                <a:solidFill>
                  <a:schemeClr val="accent2"/>
                </a:solidFill>
              </a:rPr>
              <a:t> la unidad del Espíritu y el vínculo de la </a:t>
            </a:r>
            <a:r>
              <a:rPr lang="en-US" sz="2500" b="1" i="1" dirty="0" err="1" smtClean="0">
                <a:solidFill>
                  <a:schemeClr val="accent2"/>
                </a:solidFill>
              </a:rPr>
              <a:t>paz</a:t>
            </a:r>
            <a:r>
              <a:rPr lang="en-US" sz="2500" b="1" i="1" dirty="0" smtClean="0">
                <a:solidFill>
                  <a:schemeClr val="accent2"/>
                </a:solidFill>
              </a:rPr>
              <a:t>?</a:t>
            </a:r>
            <a:endParaRPr lang="en-US" sz="2500" b="1" i="1" dirty="0">
              <a:solidFill>
                <a:schemeClr val="accent2"/>
              </a:solidFill>
            </a:endParaRPr>
          </a:p>
          <a:p>
            <a:pPr algn="l" rtl="0"/>
            <a:endParaRPr lang="en-US" sz="2500" b="1" i="1" dirty="0">
              <a:solidFill>
                <a:schemeClr val="accent2"/>
              </a:solidFill>
            </a:endParaRPr>
          </a:p>
          <a:p>
            <a:pPr algn="l" rtl="0"/>
            <a:r>
              <a:rPr lang="en-US" sz="2500" b="1" i="1" dirty="0">
                <a:solidFill>
                  <a:schemeClr val="accent2"/>
                </a:solidFill>
              </a:rPr>
              <a:t>¿Cómo (o cuándo) estamos “unidos en/por/del Espíritu?</a:t>
            </a:r>
          </a:p>
          <a:p>
            <a:pPr algn="l" rtl="0"/>
            <a:endParaRPr lang="en-US" sz="2500" b="1" i="1" dirty="0">
              <a:solidFill>
                <a:schemeClr val="accent2"/>
              </a:solidFill>
            </a:endParaRPr>
          </a:p>
          <a:p>
            <a:pPr algn="l" rtl="0"/>
            <a:r>
              <a:rPr lang="en-US" sz="2500" b="1" i="1" dirty="0">
                <a:solidFill>
                  <a:schemeClr val="accent2"/>
                </a:solidFill>
              </a:rPr>
              <a:t>¿Cuáles son los elementos básicos para la preservación de nuestra unidad?</a:t>
            </a:r>
          </a:p>
          <a:p>
            <a:pPr algn="l" rtl="0"/>
            <a:endParaRPr lang="en-US" dirty="0"/>
          </a:p>
        </p:txBody>
      </p:sp>
    </p:spTree>
    <p:extLst>
      <p:ext uri="{BB962C8B-B14F-4D97-AF65-F5344CB8AC3E}">
        <p14:creationId xmlns:p14="http://schemas.microsoft.com/office/powerpoint/2010/main" val="2770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81" y="368816"/>
            <a:ext cx="7886700" cy="481037"/>
          </a:xfrm>
        </p:spPr>
        <p:txBody>
          <a:bodyPr>
            <a:noAutofit/>
          </a:bodyPr>
          <a:lstStyle/>
          <a:p>
            <a:pPr algn="ctr" rtl="0"/>
            <a:r>
              <a:rPr lang="en-US" sz="4000" b="1" dirty="0" smtClean="0">
                <a:latin typeface="+mn-lt"/>
              </a:rPr>
              <a:t>Solo hay un…</a:t>
            </a:r>
            <a:endParaRPr lang="en-US" sz="4000" b="1" dirty="0">
              <a:latin typeface="+mn-lt"/>
            </a:endParaRPr>
          </a:p>
        </p:txBody>
      </p:sp>
      <p:sp>
        <p:nvSpPr>
          <p:cNvPr id="3" name="Content Placeholder 2"/>
          <p:cNvSpPr>
            <a:spLocks noGrp="1"/>
          </p:cNvSpPr>
          <p:nvPr>
            <p:ph idx="1"/>
          </p:nvPr>
        </p:nvSpPr>
        <p:spPr>
          <a:xfrm>
            <a:off x="259976" y="1000461"/>
            <a:ext cx="8550537" cy="4530763"/>
          </a:xfrm>
        </p:spPr>
        <p:txBody>
          <a:bodyPr>
            <a:normAutofit fontScale="92500" lnSpcReduction="10000"/>
          </a:bodyPr>
          <a:lstStyle/>
          <a:p>
            <a:pPr algn="l" rtl="0"/>
            <a:r>
              <a:rPr lang="en-US" sz="2400" b="1" dirty="0"/>
              <a:t>Cuerpo, Espíritu, Esperanza, Señor, Fe, Bautismo, Dios (el Padre)</a:t>
            </a:r>
          </a:p>
          <a:p>
            <a:pPr lvl="1" algn="l" rtl="0"/>
            <a:r>
              <a:rPr lang="en-US" sz="2200" b="1" dirty="0"/>
              <a:t>Elementos esenciales para nuestra unidad</a:t>
            </a:r>
          </a:p>
          <a:p>
            <a:pPr lvl="1" algn="l" rtl="0"/>
            <a:r>
              <a:rPr lang="en-US" sz="2200" b="1" dirty="0" err="1" smtClean="0"/>
              <a:t>Definen</a:t>
            </a:r>
            <a:r>
              <a:rPr lang="en-US" sz="2200" b="1" dirty="0" smtClean="0"/>
              <a:t> </a:t>
            </a:r>
            <a:r>
              <a:rPr lang="en-US" sz="2200" b="1" dirty="0" err="1" smtClean="0"/>
              <a:t>los</a:t>
            </a:r>
            <a:r>
              <a:rPr lang="en-US" sz="2200" b="1" dirty="0" smtClean="0"/>
              <a:t> </a:t>
            </a:r>
            <a:r>
              <a:rPr lang="en-US" sz="2200" b="1" dirty="0" err="1" smtClean="0"/>
              <a:t>límites</a:t>
            </a:r>
            <a:r>
              <a:rPr lang="en-US" sz="2200" b="1" dirty="0" smtClean="0"/>
              <a:t> </a:t>
            </a:r>
            <a:r>
              <a:rPr lang="en-US" sz="2200" b="1" dirty="0"/>
              <a:t>y fronteras para </a:t>
            </a:r>
            <a:r>
              <a:rPr lang="en-US" sz="2200" b="1" dirty="0" smtClean="0"/>
              <a:t>la </a:t>
            </a:r>
            <a:r>
              <a:rPr lang="en-US" sz="2200" b="1" dirty="0" err="1" smtClean="0"/>
              <a:t>comunión</a:t>
            </a:r>
            <a:endParaRPr lang="en-US" sz="2200" b="1" dirty="0" smtClean="0"/>
          </a:p>
          <a:p>
            <a:r>
              <a:rPr lang="en-US" sz="2800" b="1" dirty="0" err="1" smtClean="0"/>
              <a:t>Comprendiendo</a:t>
            </a:r>
            <a:r>
              <a:rPr lang="en-US" sz="2800" b="1" dirty="0" smtClean="0"/>
              <a:t> </a:t>
            </a:r>
            <a:r>
              <a:rPr lang="en-US" sz="2800" b="1" dirty="0"/>
              <a:t>los componentes básicos de la unidad</a:t>
            </a:r>
          </a:p>
          <a:p>
            <a:pPr lvl="1" algn="l" rtl="0"/>
            <a:r>
              <a:rPr lang="en-US" sz="2000" b="1" dirty="0"/>
              <a:t>Cuerpo = la </a:t>
            </a:r>
            <a:r>
              <a:rPr lang="en-US" sz="2000" b="1" dirty="0" err="1" smtClean="0"/>
              <a:t>iglesia</a:t>
            </a:r>
            <a:r>
              <a:rPr lang="en-US" sz="2000" b="1" dirty="0" smtClean="0"/>
              <a:t> </a:t>
            </a:r>
            <a:r>
              <a:rPr lang="en-US" sz="2000" b="1" dirty="0"/>
              <a:t>(es decir, asamblea) </a:t>
            </a:r>
            <a:r>
              <a:rPr lang="en-US" sz="2000" b="1" dirty="0" smtClean="0"/>
              <a:t>de </a:t>
            </a:r>
            <a:r>
              <a:rPr lang="en-US" sz="2000" b="1" i="1" u="sng" dirty="0" err="1" smtClean="0"/>
              <a:t>todos</a:t>
            </a:r>
            <a:r>
              <a:rPr lang="en-US" sz="2000" b="1" i="1" dirty="0"/>
              <a:t> </a:t>
            </a:r>
            <a:r>
              <a:rPr lang="en-US" sz="2000" b="1" dirty="0" err="1" smtClean="0"/>
              <a:t>los</a:t>
            </a:r>
            <a:r>
              <a:rPr lang="en-US" sz="2000" b="1" dirty="0" smtClean="0"/>
              <a:t> </a:t>
            </a:r>
            <a:r>
              <a:rPr lang="en-US" sz="2000" b="1" dirty="0" err="1"/>
              <a:t>c</a:t>
            </a:r>
            <a:r>
              <a:rPr lang="en-US" sz="2000" b="1" dirty="0" err="1" smtClean="0"/>
              <a:t>ristianos</a:t>
            </a:r>
            <a:r>
              <a:rPr lang="en-US" sz="2000" b="1" dirty="0" smtClean="0"/>
              <a:t> </a:t>
            </a:r>
            <a:r>
              <a:rPr lang="en-US" sz="2000" b="1" dirty="0"/>
              <a:t>(1:23, 2:16, 3:6, 4:4, 4:12, 4:16, 5:23, 5:30)</a:t>
            </a:r>
          </a:p>
          <a:p>
            <a:pPr lvl="1" algn="l" rtl="0"/>
            <a:r>
              <a:rPr lang="en-US" sz="2000" b="1" dirty="0"/>
              <a:t>Espíritu = fuente de vida de Dios </a:t>
            </a:r>
            <a:r>
              <a:rPr lang="en-US" sz="2000" b="1" dirty="0" smtClean="0"/>
              <a:t>para/</a:t>
            </a:r>
            <a:r>
              <a:rPr lang="en-US" sz="2000" b="1" dirty="0" err="1" smtClean="0"/>
              <a:t>en</a:t>
            </a:r>
            <a:r>
              <a:rPr lang="en-US" sz="2000" b="1" dirty="0" smtClean="0"/>
              <a:t> </a:t>
            </a:r>
            <a:r>
              <a:rPr lang="en-US" sz="2000" b="1" i="1" u="sng" dirty="0" err="1" smtClean="0"/>
              <a:t>todos</a:t>
            </a:r>
            <a:r>
              <a:rPr lang="en-US" sz="2000" b="1" dirty="0"/>
              <a:t> </a:t>
            </a:r>
            <a:r>
              <a:rPr lang="en-US" sz="2000" b="1" dirty="0" err="1" smtClean="0"/>
              <a:t>los</a:t>
            </a:r>
            <a:r>
              <a:rPr lang="en-US" sz="2000" b="1" dirty="0" smtClean="0"/>
              <a:t> </a:t>
            </a:r>
            <a:r>
              <a:rPr lang="en-US" sz="2000" b="1" dirty="0" err="1" smtClean="0"/>
              <a:t>cristianos</a:t>
            </a:r>
            <a:r>
              <a:rPr lang="en-US" sz="2000" b="1" dirty="0" smtClean="0"/>
              <a:t> </a:t>
            </a:r>
            <a:r>
              <a:rPr lang="en-US" sz="2000" b="1" dirty="0"/>
              <a:t>(1:13, 2:18-22, 3:5, 3:16, 4:3, 4:30, 5:18, 6:17)</a:t>
            </a:r>
          </a:p>
          <a:p>
            <a:pPr lvl="2" algn="l" rtl="0"/>
            <a:r>
              <a:rPr lang="en-US" sz="1800" b="1" dirty="0"/>
              <a:t>1:13 – Sello (confirmación) de la promesa</a:t>
            </a:r>
          </a:p>
          <a:p>
            <a:pPr lvl="2" algn="l" rtl="0"/>
            <a:r>
              <a:rPr lang="en-US" sz="1800" b="1" dirty="0"/>
              <a:t>2:18-22 – Presencia de Dios en su pueblo</a:t>
            </a:r>
          </a:p>
          <a:p>
            <a:pPr lvl="2" algn="l" rtl="0"/>
            <a:r>
              <a:rPr lang="en-US" sz="1800" b="1" dirty="0"/>
              <a:t>3:5 – Revelador del misterio</a:t>
            </a:r>
          </a:p>
          <a:p>
            <a:pPr lvl="2" algn="l" rtl="0"/>
            <a:r>
              <a:rPr lang="en-US" sz="1800" b="1" dirty="0"/>
              <a:t>3:16 – Fuerza fortalecedora del pueblo de Dios</a:t>
            </a:r>
          </a:p>
          <a:p>
            <a:pPr lvl="2" algn="l" rtl="0"/>
            <a:r>
              <a:rPr lang="en-US" sz="1800" b="1" dirty="0"/>
              <a:t>4:3 – Fuerza unificadora del Cuerpo</a:t>
            </a:r>
          </a:p>
          <a:p>
            <a:pPr lvl="2" algn="l" rtl="0"/>
            <a:r>
              <a:rPr lang="en-US" sz="1800" b="1" dirty="0"/>
              <a:t>4:30 – Íntimamente conectado con el comportamiento y </a:t>
            </a:r>
            <a:r>
              <a:rPr lang="en-US" sz="1800" b="1" dirty="0" err="1"/>
              <a:t>destino</a:t>
            </a:r>
            <a:r>
              <a:rPr lang="en-US" sz="1800" b="1" dirty="0"/>
              <a:t> </a:t>
            </a:r>
            <a:r>
              <a:rPr lang="en-US" sz="1800" b="1" dirty="0" err="1" smtClean="0"/>
              <a:t>cristianos</a:t>
            </a:r>
            <a:endParaRPr lang="en-US" sz="1800" b="1" dirty="0"/>
          </a:p>
          <a:p>
            <a:pPr lvl="2" algn="l" rtl="0"/>
            <a:r>
              <a:rPr lang="en-US" sz="1800" b="1" dirty="0"/>
              <a:t>5:18 – Elemento transformador que “llena” a los cristianos</a:t>
            </a:r>
          </a:p>
          <a:p>
            <a:pPr lvl="2" algn="l" rtl="0"/>
            <a:r>
              <a:rPr lang="en-US" sz="1800" b="1" dirty="0"/>
              <a:t>6:17 – Poder de la Palabra de Dios</a:t>
            </a:r>
          </a:p>
          <a:p>
            <a:pPr lvl="1" algn="l" rtl="0"/>
            <a:endParaRPr lang="en-US" b="1" dirty="0"/>
          </a:p>
          <a:p>
            <a:pPr algn="l" rtl="0"/>
            <a:endParaRPr lang="en-US" sz="2400" b="1" dirty="0"/>
          </a:p>
        </p:txBody>
      </p:sp>
    </p:spTree>
    <p:extLst>
      <p:ext uri="{BB962C8B-B14F-4D97-AF65-F5344CB8AC3E}">
        <p14:creationId xmlns:p14="http://schemas.microsoft.com/office/powerpoint/2010/main" val="68488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81" y="368816"/>
            <a:ext cx="7886700" cy="481037"/>
          </a:xfrm>
        </p:spPr>
        <p:txBody>
          <a:bodyPr>
            <a:noAutofit/>
          </a:bodyPr>
          <a:lstStyle/>
          <a:p>
            <a:pPr algn="ctr"/>
            <a:r>
              <a:rPr lang="en-US" sz="4000" b="1" dirty="0"/>
              <a:t>Solo hay un…</a:t>
            </a:r>
            <a:endParaRPr lang="en-US" sz="4000" b="1" dirty="0">
              <a:latin typeface="+mn-lt"/>
            </a:endParaRPr>
          </a:p>
        </p:txBody>
      </p:sp>
      <p:sp>
        <p:nvSpPr>
          <p:cNvPr id="3" name="Content Placeholder 2"/>
          <p:cNvSpPr>
            <a:spLocks noGrp="1"/>
          </p:cNvSpPr>
          <p:nvPr>
            <p:ph idx="1"/>
          </p:nvPr>
        </p:nvSpPr>
        <p:spPr>
          <a:xfrm>
            <a:off x="268942" y="1000461"/>
            <a:ext cx="8677834" cy="4476974"/>
          </a:xfrm>
        </p:spPr>
        <p:txBody>
          <a:bodyPr>
            <a:normAutofit fontScale="92500" lnSpcReduction="20000"/>
          </a:bodyPr>
          <a:lstStyle/>
          <a:p>
            <a:r>
              <a:rPr lang="es-ES" sz="2400" b="1" dirty="0"/>
              <a:t>Cuerpo, Espíritu, Esperanza, Señor, Fe, Bautismo, Dios (el Padre)</a:t>
            </a:r>
          </a:p>
          <a:p>
            <a:pPr lvl="1"/>
            <a:r>
              <a:rPr lang="es-ES" sz="2200" b="1" dirty="0"/>
              <a:t>Elementos esenciales para nuestra unidad</a:t>
            </a:r>
          </a:p>
          <a:p>
            <a:pPr lvl="1"/>
            <a:r>
              <a:rPr lang="es-ES" sz="2200" b="1" dirty="0" smtClean="0"/>
              <a:t>Definen los </a:t>
            </a:r>
            <a:r>
              <a:rPr lang="es-ES" sz="2200" b="1" dirty="0"/>
              <a:t>límites y fronteras para la comunión</a:t>
            </a:r>
          </a:p>
          <a:p>
            <a:r>
              <a:rPr lang="es-ES" sz="2400" b="1" dirty="0"/>
              <a:t>Comprendiendo los componentes básicos de la unidad</a:t>
            </a:r>
          </a:p>
          <a:p>
            <a:pPr lvl="1"/>
            <a:r>
              <a:rPr lang="es-ES" sz="2200" b="1" dirty="0"/>
              <a:t>Cuerpo = la iglesia (es decir, asamblea) de </a:t>
            </a:r>
            <a:r>
              <a:rPr lang="es-ES" sz="2200" b="1" i="1" u="sng" dirty="0"/>
              <a:t>todos</a:t>
            </a:r>
            <a:r>
              <a:rPr lang="es-ES" sz="2200" b="1" dirty="0"/>
              <a:t> los cristianos (1:23, </a:t>
            </a:r>
            <a:r>
              <a:rPr lang="es-ES" sz="2200" b="1" dirty="0" smtClean="0"/>
              <a:t>2:16…)</a:t>
            </a:r>
            <a:endParaRPr lang="es-ES" sz="2200" b="1" dirty="0"/>
          </a:p>
          <a:p>
            <a:pPr lvl="1"/>
            <a:r>
              <a:rPr lang="es-ES" sz="2200" b="1" dirty="0"/>
              <a:t>Espíritu = fuente de vida de Dios para/en </a:t>
            </a:r>
            <a:r>
              <a:rPr lang="es-ES" sz="2200" b="1" i="1" u="sng" dirty="0"/>
              <a:t>todos</a:t>
            </a:r>
            <a:r>
              <a:rPr lang="es-ES" sz="2200" b="1" dirty="0"/>
              <a:t> los cristianos (1:13, </a:t>
            </a:r>
            <a:r>
              <a:rPr lang="es-ES" sz="2200" b="1" dirty="0" smtClean="0"/>
              <a:t>2:18-22…)</a:t>
            </a:r>
            <a:endParaRPr lang="es-ES" sz="2200" b="1" dirty="0"/>
          </a:p>
          <a:p>
            <a:pPr lvl="1"/>
            <a:r>
              <a:rPr lang="en-US" sz="2200" b="1" dirty="0" smtClean="0"/>
              <a:t>Esperanza </a:t>
            </a:r>
            <a:r>
              <a:rPr lang="en-US" sz="2200" b="1" dirty="0"/>
              <a:t>= </a:t>
            </a:r>
            <a:r>
              <a:rPr lang="en-US" sz="2200" b="1" dirty="0" err="1" smtClean="0"/>
              <a:t>expectativa</a:t>
            </a:r>
            <a:r>
              <a:rPr lang="en-US" sz="2200" b="1" dirty="0" smtClean="0"/>
              <a:t> </a:t>
            </a:r>
            <a:r>
              <a:rPr lang="en-US" sz="2200" b="1" dirty="0"/>
              <a:t>confiada </a:t>
            </a:r>
            <a:r>
              <a:rPr lang="en-US" sz="2200" b="1" dirty="0" err="1"/>
              <a:t>compartida</a:t>
            </a:r>
            <a:r>
              <a:rPr lang="en-US" sz="2200" b="1" dirty="0"/>
              <a:t> </a:t>
            </a:r>
            <a:r>
              <a:rPr lang="en-US" sz="2200" b="1" dirty="0" err="1" smtClean="0"/>
              <a:t>por</a:t>
            </a:r>
            <a:r>
              <a:rPr lang="es-ES" sz="2200" b="1" i="1" dirty="0"/>
              <a:t> </a:t>
            </a:r>
            <a:r>
              <a:rPr lang="es-ES" sz="2200" b="1" i="1" u="sng" dirty="0"/>
              <a:t>todos</a:t>
            </a:r>
            <a:r>
              <a:rPr lang="es-ES" sz="2200" b="1" dirty="0"/>
              <a:t> los cristianos</a:t>
            </a:r>
            <a:r>
              <a:rPr lang="en-US" sz="2200" b="1" dirty="0" smtClean="0"/>
              <a:t> </a:t>
            </a:r>
            <a:r>
              <a:rPr lang="en-US" sz="2200" b="1" dirty="0"/>
              <a:t>(1:12, 2:12)</a:t>
            </a:r>
          </a:p>
          <a:p>
            <a:pPr lvl="1"/>
            <a:r>
              <a:rPr lang="en-US" sz="2200" b="1" dirty="0"/>
              <a:t>Señor = Jesús, </a:t>
            </a:r>
            <a:r>
              <a:rPr lang="en-US" sz="2200" b="1" dirty="0" err="1"/>
              <a:t>Cabeza</a:t>
            </a:r>
            <a:r>
              <a:rPr lang="en-US" sz="2200" b="1" dirty="0"/>
              <a:t> </a:t>
            </a:r>
            <a:r>
              <a:rPr lang="en-US" sz="2200" b="1" dirty="0" err="1" smtClean="0"/>
              <a:t>gobernante</a:t>
            </a:r>
            <a:r>
              <a:rPr lang="en-US" sz="2200" b="1" dirty="0" smtClean="0"/>
              <a:t> para</a:t>
            </a:r>
            <a:r>
              <a:rPr lang="es-ES" sz="2200" b="1" i="1" dirty="0" smtClean="0"/>
              <a:t> </a:t>
            </a:r>
            <a:r>
              <a:rPr lang="es-ES" sz="2200" b="1" i="1" u="sng" dirty="0"/>
              <a:t>todos</a:t>
            </a:r>
            <a:r>
              <a:rPr lang="es-ES" sz="2200" b="1" dirty="0"/>
              <a:t> los cristianos </a:t>
            </a:r>
            <a:endParaRPr lang="es-ES" sz="2200" b="1" dirty="0" smtClean="0"/>
          </a:p>
          <a:p>
            <a:pPr lvl="1"/>
            <a:r>
              <a:rPr lang="en-US" sz="2200" b="1" dirty="0" smtClean="0"/>
              <a:t>Fe = </a:t>
            </a:r>
            <a:r>
              <a:rPr lang="en-US" sz="2200" b="1" dirty="0" err="1" smtClean="0"/>
              <a:t>sistema</a:t>
            </a:r>
            <a:r>
              <a:rPr lang="en-US" sz="2200" b="1" dirty="0" smtClean="0"/>
              <a:t> de </a:t>
            </a:r>
            <a:r>
              <a:rPr lang="en-US" sz="2200" b="1" dirty="0" err="1" smtClean="0"/>
              <a:t>pensamiento</a:t>
            </a:r>
            <a:r>
              <a:rPr lang="en-US" sz="2200" b="1" dirty="0" smtClean="0"/>
              <a:t> y </a:t>
            </a:r>
            <a:r>
              <a:rPr lang="en-US" sz="2200" b="1" dirty="0" err="1" smtClean="0"/>
              <a:t>práctica</a:t>
            </a:r>
            <a:r>
              <a:rPr lang="en-US" sz="2200" b="1" dirty="0" smtClean="0"/>
              <a:t> para</a:t>
            </a:r>
            <a:r>
              <a:rPr lang="es-ES" sz="2200" b="1" i="1" dirty="0"/>
              <a:t> </a:t>
            </a:r>
            <a:r>
              <a:rPr lang="es-ES" sz="2200" b="1" i="1" u="sng" dirty="0"/>
              <a:t>todos</a:t>
            </a:r>
            <a:r>
              <a:rPr lang="es-ES" sz="2200" b="1" dirty="0"/>
              <a:t> los cristianos </a:t>
            </a:r>
            <a:endParaRPr lang="es-ES" sz="2200" b="1" dirty="0" smtClean="0"/>
          </a:p>
          <a:p>
            <a:pPr lvl="1"/>
            <a:r>
              <a:rPr lang="en-US" sz="2200" b="1" dirty="0" err="1" smtClean="0"/>
              <a:t>Bautismo</a:t>
            </a:r>
            <a:r>
              <a:rPr lang="en-US" sz="2200" b="1" dirty="0" smtClean="0"/>
              <a:t> </a:t>
            </a:r>
            <a:r>
              <a:rPr lang="en-US" sz="2200" b="1" dirty="0"/>
              <a:t>= </a:t>
            </a:r>
            <a:r>
              <a:rPr lang="en-US" sz="2200" b="1" dirty="0" smtClean="0"/>
              <a:t>entrada </a:t>
            </a:r>
            <a:r>
              <a:rPr lang="en-US" sz="2200" b="1" dirty="0" err="1"/>
              <a:t>e</a:t>
            </a:r>
            <a:r>
              <a:rPr lang="en-US" sz="2200" b="1" dirty="0" err="1" smtClean="0"/>
              <a:t>n</a:t>
            </a:r>
            <a:r>
              <a:rPr lang="en-US" sz="2200" b="1" dirty="0" smtClean="0"/>
              <a:t> </a:t>
            </a:r>
            <a:r>
              <a:rPr lang="en-US" sz="2200" b="1" dirty="0" err="1" smtClean="0"/>
              <a:t>cristo</a:t>
            </a:r>
            <a:r>
              <a:rPr lang="en-US" sz="2200" b="1" dirty="0" smtClean="0"/>
              <a:t> para </a:t>
            </a:r>
            <a:r>
              <a:rPr lang="en-US" sz="2200" b="1" i="1" u="sng" dirty="0" err="1" smtClean="0"/>
              <a:t>todos</a:t>
            </a:r>
            <a:r>
              <a:rPr lang="en-US" sz="2200" b="1" dirty="0" smtClean="0"/>
              <a:t> </a:t>
            </a:r>
            <a:r>
              <a:rPr lang="en-US" sz="2200" b="1" dirty="0" err="1"/>
              <a:t>los</a:t>
            </a:r>
            <a:r>
              <a:rPr lang="en-US" sz="2200" b="1" dirty="0"/>
              <a:t> </a:t>
            </a:r>
            <a:r>
              <a:rPr lang="en-US" sz="2200" b="1" dirty="0" err="1" smtClean="0"/>
              <a:t>cristianos</a:t>
            </a:r>
            <a:r>
              <a:rPr lang="en-US" sz="2200" b="1" dirty="0" smtClean="0"/>
              <a:t> </a:t>
            </a:r>
          </a:p>
          <a:p>
            <a:pPr lvl="1"/>
            <a:r>
              <a:rPr lang="en-US" sz="2200" b="1" dirty="0" smtClean="0"/>
              <a:t>Dios </a:t>
            </a:r>
            <a:r>
              <a:rPr lang="en-US" sz="2200" b="1" dirty="0"/>
              <a:t>= Padre </a:t>
            </a:r>
            <a:r>
              <a:rPr lang="en-US" sz="2200" b="1" dirty="0" smtClean="0"/>
              <a:t>de </a:t>
            </a:r>
            <a:r>
              <a:rPr lang="en-US" sz="2200" b="1" i="1" u="sng" dirty="0" err="1" smtClean="0"/>
              <a:t>todos</a:t>
            </a:r>
            <a:r>
              <a:rPr lang="en-US" sz="2200" b="1" dirty="0" smtClean="0"/>
              <a:t> </a:t>
            </a:r>
            <a:r>
              <a:rPr lang="en-US" sz="2200" b="1" dirty="0" err="1"/>
              <a:t>los</a:t>
            </a:r>
            <a:r>
              <a:rPr lang="en-US" sz="2200" b="1" dirty="0"/>
              <a:t> </a:t>
            </a:r>
            <a:r>
              <a:rPr lang="en-US" sz="2200" b="1" dirty="0" err="1"/>
              <a:t>cristianos</a:t>
            </a:r>
            <a:r>
              <a:rPr lang="en-US" sz="2200" b="1" dirty="0"/>
              <a:t> </a:t>
            </a:r>
            <a:endParaRPr lang="en-US" sz="2200" b="1" dirty="0" smtClean="0"/>
          </a:p>
          <a:p>
            <a:r>
              <a:rPr lang="en-US" sz="2600" b="1" i="1" dirty="0" smtClean="0">
                <a:solidFill>
                  <a:schemeClr val="accent2"/>
                </a:solidFill>
              </a:rPr>
              <a:t>¿</a:t>
            </a:r>
            <a:r>
              <a:rPr lang="en-US" sz="2600" b="1" i="1" dirty="0" err="1" smtClean="0">
                <a:solidFill>
                  <a:schemeClr val="accent2"/>
                </a:solidFill>
              </a:rPr>
              <a:t>Cuáles</a:t>
            </a:r>
            <a:r>
              <a:rPr lang="en-US" sz="2600" b="1" i="1" dirty="0" smtClean="0">
                <a:solidFill>
                  <a:schemeClr val="accent2"/>
                </a:solidFill>
              </a:rPr>
              <a:t> son </a:t>
            </a:r>
            <a:r>
              <a:rPr lang="en-US" sz="2600" b="1" i="1" dirty="0" err="1" smtClean="0">
                <a:solidFill>
                  <a:schemeClr val="accent2"/>
                </a:solidFill>
              </a:rPr>
              <a:t>algunas</a:t>
            </a:r>
            <a:r>
              <a:rPr lang="en-US" sz="2600" b="1" i="1" dirty="0" smtClean="0">
                <a:solidFill>
                  <a:schemeClr val="accent2"/>
                </a:solidFill>
              </a:rPr>
              <a:t> </a:t>
            </a:r>
            <a:r>
              <a:rPr lang="en-US" sz="2600" b="1" i="1" dirty="0" err="1" smtClean="0">
                <a:solidFill>
                  <a:schemeClr val="accent2"/>
                </a:solidFill>
              </a:rPr>
              <a:t>alternativas</a:t>
            </a:r>
            <a:r>
              <a:rPr lang="en-US" sz="2600" b="1" i="1" dirty="0" smtClean="0">
                <a:solidFill>
                  <a:schemeClr val="accent2"/>
                </a:solidFill>
              </a:rPr>
              <a:t> a </a:t>
            </a:r>
            <a:r>
              <a:rPr lang="en-US" sz="2600" b="1" i="1" dirty="0" err="1" smtClean="0">
                <a:solidFill>
                  <a:schemeClr val="accent2"/>
                </a:solidFill>
              </a:rPr>
              <a:t>estas</a:t>
            </a:r>
            <a:r>
              <a:rPr lang="en-US" sz="2600" b="1" i="1" dirty="0" smtClean="0">
                <a:solidFill>
                  <a:schemeClr val="accent2"/>
                </a:solidFill>
              </a:rPr>
              <a:t> que la </a:t>
            </a:r>
            <a:r>
              <a:rPr lang="en-US" sz="2600" b="1" i="1" dirty="0" err="1" smtClean="0">
                <a:solidFill>
                  <a:schemeClr val="accent2"/>
                </a:solidFill>
              </a:rPr>
              <a:t>gente</a:t>
            </a:r>
            <a:r>
              <a:rPr lang="en-US" sz="2600" b="1" i="1" dirty="0" smtClean="0">
                <a:solidFill>
                  <a:schemeClr val="accent2"/>
                </a:solidFill>
              </a:rPr>
              <a:t> ha </a:t>
            </a:r>
            <a:r>
              <a:rPr lang="en-US" sz="2600" b="1" i="1" dirty="0" err="1" smtClean="0">
                <a:solidFill>
                  <a:schemeClr val="accent2"/>
                </a:solidFill>
              </a:rPr>
              <a:t>inventado</a:t>
            </a:r>
            <a:r>
              <a:rPr lang="en-US" sz="2600" b="1" i="1" dirty="0" smtClean="0">
                <a:solidFill>
                  <a:schemeClr val="accent2"/>
                </a:solidFill>
              </a:rPr>
              <a:t>?</a:t>
            </a:r>
          </a:p>
          <a:p>
            <a:pPr algn="l" rtl="0"/>
            <a:endParaRPr lang="en-US" sz="2400" b="1" dirty="0"/>
          </a:p>
        </p:txBody>
      </p:sp>
    </p:spTree>
    <p:extLst>
      <p:ext uri="{BB962C8B-B14F-4D97-AF65-F5344CB8AC3E}">
        <p14:creationId xmlns:p14="http://schemas.microsoft.com/office/powerpoint/2010/main" val="38675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marL="0" indent="0" algn="l" rtl="0">
              <a:buNone/>
            </a:pPr>
            <a:endParaRPr lang="en-US" dirty="0"/>
          </a:p>
          <a:p>
            <a:pPr marL="0" indent="0" algn="l" rtl="0">
              <a:buNone/>
            </a:pPr>
            <a:endParaRPr lang="en-US" dirty="0"/>
          </a:p>
          <a:p>
            <a:pPr marL="0" indent="0" algn="ctr" rtl="0">
              <a:buNone/>
            </a:pPr>
            <a:r>
              <a:rPr lang="en-US" sz="5500" b="1" dirty="0"/>
              <a:t>¿Cómo </a:t>
            </a:r>
            <a:r>
              <a:rPr lang="en-US" sz="5500" b="1" dirty="0" err="1"/>
              <a:t>estoy</a:t>
            </a:r>
            <a:r>
              <a:rPr lang="en-US" sz="5500" b="1" dirty="0"/>
              <a:t> </a:t>
            </a:r>
            <a:r>
              <a:rPr lang="en-US" sz="5500" b="1" dirty="0" err="1" smtClean="0"/>
              <a:t>andando</a:t>
            </a:r>
            <a:r>
              <a:rPr lang="en-US" sz="5500" b="1" dirty="0" smtClean="0"/>
              <a:t>?</a:t>
            </a:r>
            <a:endParaRPr lang="en-US" sz="5500" b="1" dirty="0"/>
          </a:p>
        </p:txBody>
      </p:sp>
    </p:spTree>
    <p:extLst>
      <p:ext uri="{BB962C8B-B14F-4D97-AF65-F5344CB8AC3E}">
        <p14:creationId xmlns:p14="http://schemas.microsoft.com/office/powerpoint/2010/main" val="13738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1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a:t>
            </a:r>
            <a:r>
              <a:rPr lang="es-ES" sz="1900" b="1" dirty="0">
                <a:solidFill>
                  <a:srgbClr val="66FF33"/>
                </a:solidFill>
                <a:latin typeface="Calibri" panose="020F0502020204030204" pitchFamily="34" charset="0"/>
                <a:ea typeface="Times New Roman" panose="02020603050405020304" pitchFamily="18" charset="0"/>
              </a:rPr>
              <a:t>Señor Jesucristo</a:t>
            </a:r>
            <a:r>
              <a:rPr lang="es-ES" sz="1900" dirty="0">
                <a:latin typeface="Calibri" panose="020F0502020204030204" pitchFamily="34" charset="0"/>
                <a:ea typeface="Times New Roman" panose="02020603050405020304" pitchFamily="18" charset="0"/>
              </a:rPr>
              <a:t>, que nos ha bendecido con toda bendición espiritual en los lugares celestiales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4  Porque Dios nos escogió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antes de la fundación del mundo, para que fuéramos santos y sin mancha delante de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En amor  5  nos predestinó para adopción como hijos para sí mediante </a:t>
            </a:r>
            <a:r>
              <a:rPr lang="es-ES" sz="1900" b="1" dirty="0">
                <a:solidFill>
                  <a:srgbClr val="66FF33"/>
                </a:solidFill>
                <a:latin typeface="Calibri" panose="020F0502020204030204" pitchFamily="34" charset="0"/>
                <a:ea typeface="Times New Roman" panose="02020603050405020304" pitchFamily="18" charset="0"/>
              </a:rPr>
              <a:t>Jesucristo</a:t>
            </a:r>
            <a:r>
              <a:rPr lang="es-ES" sz="1900" dirty="0">
                <a:latin typeface="Calibri" panose="020F0502020204030204" pitchFamily="34" charset="0"/>
                <a:ea typeface="Times New Roman" panose="02020603050405020304" pitchFamily="18" charset="0"/>
              </a:rPr>
              <a:t>, conforme a la buena intención de Su voluntad,  6  para alabanza de la gloria de Su gracia que gratuitamente ha impartido sobre nosotros en </a:t>
            </a:r>
            <a:r>
              <a:rPr lang="es-ES" sz="1900" b="1" dirty="0">
                <a:solidFill>
                  <a:srgbClr val="66FF33"/>
                </a:solidFill>
                <a:latin typeface="Calibri" panose="020F0502020204030204" pitchFamily="34" charset="0"/>
                <a:ea typeface="Times New Roman" panose="02020603050405020304" pitchFamily="18" charset="0"/>
              </a:rPr>
              <a:t>el Amado</a:t>
            </a:r>
            <a:r>
              <a:rPr lang="es-ES" sz="1900" dirty="0">
                <a:latin typeface="Calibri" panose="020F0502020204030204" pitchFamily="34" charset="0"/>
                <a:ea typeface="Times New Roman" panose="02020603050405020304" pitchFamily="18" charset="0"/>
              </a:rPr>
              <a:t>.  7  En </a:t>
            </a:r>
            <a:r>
              <a:rPr lang="es-ES" sz="1900" b="1" dirty="0">
                <a:solidFill>
                  <a:srgbClr val="66FF33"/>
                </a:solidFill>
                <a:latin typeface="Calibri" panose="020F0502020204030204" pitchFamily="34" charset="0"/>
                <a:ea typeface="Times New Roman" panose="02020603050405020304" pitchFamily="18" charset="0"/>
              </a:rPr>
              <a:t>Él </a:t>
            </a:r>
            <a:r>
              <a:rPr lang="es-ES" sz="1900" dirty="0">
                <a:latin typeface="Calibri" panose="020F0502020204030204" pitchFamily="34" charset="0"/>
                <a:ea typeface="Times New Roman" panose="02020603050405020304" pitchFamily="18" charset="0"/>
              </a:rPr>
              <a:t>tenemos redención mediante </a:t>
            </a:r>
            <a:r>
              <a:rPr lang="es-ES" sz="1900" b="1" dirty="0">
                <a:solidFill>
                  <a:srgbClr val="66FF33"/>
                </a:solidFill>
                <a:latin typeface="Calibri" panose="020F0502020204030204" pitchFamily="34" charset="0"/>
                <a:ea typeface="Times New Roman" panose="02020603050405020304" pitchFamily="18" charset="0"/>
              </a:rPr>
              <a:t>Su </a:t>
            </a:r>
            <a:r>
              <a:rPr lang="es-ES" sz="1900" dirty="0">
                <a:latin typeface="Calibri" panose="020F0502020204030204" pitchFamily="34" charset="0"/>
                <a:ea typeface="Times New Roman" panose="02020603050405020304" pitchFamily="18" charset="0"/>
              </a:rPr>
              <a:t>sangre, el perdón de nuestros pecados según las riquezas de</a:t>
            </a:r>
            <a:r>
              <a:rPr lang="es-ES" sz="1900" b="1" dirty="0">
                <a:solidFill>
                  <a:srgbClr val="66FF33"/>
                </a:solidFill>
                <a:latin typeface="Calibri" panose="020F0502020204030204" pitchFamily="34" charset="0"/>
                <a:ea typeface="Times New Roman" panose="02020603050405020304" pitchFamily="18" charset="0"/>
              </a:rPr>
              <a:t> Su </a:t>
            </a:r>
            <a:r>
              <a:rPr lang="es-ES" sz="1900" dirty="0">
                <a:latin typeface="Calibri" panose="020F0502020204030204" pitchFamily="34" charset="0"/>
                <a:ea typeface="Times New Roman" panose="02020603050405020304" pitchFamily="18" charset="0"/>
              </a:rPr>
              <a:t>gracia  8  que ha hecho abundar para con nosotros. En toda sabiduría y discernimiento  9  nos dio a conocer el misterio de </a:t>
            </a:r>
            <a:r>
              <a:rPr lang="es-ES" sz="1900" b="1" dirty="0">
                <a:solidFill>
                  <a:srgbClr val="66FF33"/>
                </a:solidFill>
                <a:latin typeface="Calibri" panose="020F0502020204030204" pitchFamily="34" charset="0"/>
                <a:ea typeface="Times New Roman" panose="02020603050405020304" pitchFamily="18" charset="0"/>
              </a:rPr>
              <a:t>Su</a:t>
            </a:r>
            <a:r>
              <a:rPr lang="es-ES" sz="1900" dirty="0">
                <a:latin typeface="Calibri" panose="020F0502020204030204" pitchFamily="34" charset="0"/>
                <a:ea typeface="Times New Roman" panose="02020603050405020304" pitchFamily="18" charset="0"/>
              </a:rPr>
              <a:t> voluntad, según la buena intención que se propuso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10  con miras a una buena administración en el cumplimiento de los tiempos, es decir, de reunir todas las cosas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tanto las que están en los cielos, como las que están en la tierra.  11  También en </a:t>
            </a:r>
            <a:r>
              <a:rPr lang="es-ES" sz="1900" b="1" dirty="0">
                <a:solidFill>
                  <a:srgbClr val="66FF33"/>
                </a:solidFill>
                <a:latin typeface="Calibri" panose="020F0502020204030204" pitchFamily="34" charset="0"/>
                <a:ea typeface="Times New Roman" panose="02020603050405020304" pitchFamily="18" charset="0"/>
              </a:rPr>
              <a:t>Él</a:t>
            </a:r>
            <a:r>
              <a:rPr lang="es-ES" sz="1900" dirty="0">
                <a:latin typeface="Calibri" panose="020F0502020204030204" pitchFamily="34" charset="0"/>
                <a:ea typeface="Times New Roman" panose="02020603050405020304" pitchFamily="18" charset="0"/>
              </a:rPr>
              <a:t> hemos obtenido herencia, habiendo sido predestinados según el propósito de Aquel que obra todas las cosas conforme al consejo de Su voluntad,  12  a fin de que nosotros, que fuimos los primeros en esperar en </a:t>
            </a:r>
            <a:r>
              <a:rPr lang="es-ES" sz="1900" b="1" dirty="0">
                <a:solidFill>
                  <a:srgbClr val="66FF33"/>
                </a:solidFill>
                <a:latin typeface="Calibri" panose="020F0502020204030204" pitchFamily="34" charset="0"/>
                <a:ea typeface="Times New Roman" panose="02020603050405020304" pitchFamily="18" charset="0"/>
              </a:rPr>
              <a:t>Cristo</a:t>
            </a:r>
            <a:r>
              <a:rPr lang="es-ES" sz="1900" dirty="0">
                <a:latin typeface="Calibri" panose="020F0502020204030204" pitchFamily="34" charset="0"/>
                <a:ea typeface="Times New Roman" panose="02020603050405020304" pitchFamily="18" charset="0"/>
              </a:rPr>
              <a:t>,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823428"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07170" y="413701"/>
            <a:ext cx="1172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93530" y="675978"/>
            <a:ext cx="891091" cy="17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1311" y="675978"/>
            <a:ext cx="1305796"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p:nvSpPr>
        <p:spPr>
          <a:xfrm>
            <a:off x="5687453" y="902336"/>
            <a:ext cx="203525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ectangle 8"/>
          <p:cNvSpPr/>
          <p:nvPr/>
        </p:nvSpPr>
        <p:spPr>
          <a:xfrm>
            <a:off x="1590061" y="1800370"/>
            <a:ext cx="1648343"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p:nvSpPr>
        <p:spPr>
          <a:xfrm>
            <a:off x="5072211" y="1800370"/>
            <a:ext cx="3022567"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p:cNvSpPr/>
          <p:nvPr/>
        </p:nvSpPr>
        <p:spPr>
          <a:xfrm>
            <a:off x="3066162" y="2385277"/>
            <a:ext cx="452020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p:cNvSpPr/>
          <p:nvPr/>
        </p:nvSpPr>
        <p:spPr>
          <a:xfrm>
            <a:off x="0" y="3533440"/>
            <a:ext cx="2596375"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tangle 12"/>
          <p:cNvSpPr/>
          <p:nvPr/>
        </p:nvSpPr>
        <p:spPr>
          <a:xfrm>
            <a:off x="3348200" y="4703254"/>
            <a:ext cx="1629981" cy="452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Isosceles Triangle 13"/>
          <p:cNvSpPr/>
          <p:nvPr/>
        </p:nvSpPr>
        <p:spPr>
          <a:xfrm rot="5400000">
            <a:off x="3134391" y="304863"/>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Isosceles Triangle 14"/>
          <p:cNvSpPr/>
          <p:nvPr/>
        </p:nvSpPr>
        <p:spPr>
          <a:xfrm rot="5400000">
            <a:off x="5688797" y="407279"/>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Isosceles Triangle 15"/>
          <p:cNvSpPr/>
          <p:nvPr/>
        </p:nvSpPr>
        <p:spPr>
          <a:xfrm rot="5400000">
            <a:off x="1131749" y="621088"/>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Isosceles Triangle 16"/>
          <p:cNvSpPr/>
          <p:nvPr/>
        </p:nvSpPr>
        <p:spPr>
          <a:xfrm rot="5400000">
            <a:off x="7372554" y="1501888"/>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Isosceles Triangle 17"/>
          <p:cNvSpPr/>
          <p:nvPr/>
        </p:nvSpPr>
        <p:spPr>
          <a:xfrm rot="5400000">
            <a:off x="500400" y="1799026"/>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Isosceles Triangle 18"/>
          <p:cNvSpPr/>
          <p:nvPr/>
        </p:nvSpPr>
        <p:spPr>
          <a:xfrm rot="5400000">
            <a:off x="7093361" y="2132824"/>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Isosceles Triangle 19"/>
          <p:cNvSpPr/>
          <p:nvPr/>
        </p:nvSpPr>
        <p:spPr>
          <a:xfrm rot="5400000">
            <a:off x="3349544" y="2622840"/>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Isosceles Triangle 20"/>
          <p:cNvSpPr/>
          <p:nvPr/>
        </p:nvSpPr>
        <p:spPr>
          <a:xfrm rot="5400000">
            <a:off x="7093225" y="2975683"/>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Isosceles Triangle 21"/>
          <p:cNvSpPr/>
          <p:nvPr/>
        </p:nvSpPr>
        <p:spPr>
          <a:xfrm rot="5400000">
            <a:off x="1591405" y="3254992"/>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Isosceles Triangle 22"/>
          <p:cNvSpPr/>
          <p:nvPr/>
        </p:nvSpPr>
        <p:spPr>
          <a:xfrm rot="5400000">
            <a:off x="7255389" y="3279263"/>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Isosceles Triangle 23"/>
          <p:cNvSpPr/>
          <p:nvPr/>
        </p:nvSpPr>
        <p:spPr>
          <a:xfrm rot="5400000">
            <a:off x="3759836" y="4142880"/>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Isosceles Triangle 24"/>
          <p:cNvSpPr/>
          <p:nvPr/>
        </p:nvSpPr>
        <p:spPr>
          <a:xfrm rot="5400000">
            <a:off x="304989" y="4356689"/>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Isosceles Triangle 25"/>
          <p:cNvSpPr/>
          <p:nvPr/>
        </p:nvSpPr>
        <p:spPr>
          <a:xfrm rot="5400000">
            <a:off x="4975880" y="4693594"/>
            <a:ext cx="427618" cy="430306"/>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04015245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err="1" smtClean="0"/>
              <a:t>Andando</a:t>
            </a:r>
            <a:r>
              <a:rPr lang="en-US" sz="3750" b="1" dirty="0" smtClean="0"/>
              <a:t> </a:t>
            </a:r>
            <a:r>
              <a:rPr lang="en-US" sz="3750" b="1" dirty="0"/>
              <a:t>como Uno (Cont.)</a:t>
            </a:r>
            <a:br>
              <a:rPr lang="en-US" sz="3750" b="1" dirty="0"/>
            </a:br>
            <a:r>
              <a:rPr lang="en-US" sz="3750" b="1" dirty="0"/>
              <a:t>(Efesios 4:7-16)</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10218488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81" y="497908"/>
            <a:ext cx="7886700" cy="481037"/>
          </a:xfrm>
        </p:spPr>
        <p:txBody>
          <a:bodyPr>
            <a:noAutofit/>
          </a:bodyPr>
          <a:lstStyle/>
          <a:p>
            <a:pPr algn="ctr" rtl="0"/>
            <a:r>
              <a:rPr lang="en-US" sz="4000" b="1" dirty="0" err="1" smtClean="0">
                <a:latin typeface="+mn-lt"/>
              </a:rPr>
              <a:t>Repaso</a:t>
            </a:r>
            <a:r>
              <a:rPr lang="en-US" sz="4000" b="1" dirty="0">
                <a:latin typeface="+mn-lt"/>
              </a:rPr>
              <a:t/>
            </a:r>
            <a:br>
              <a:rPr lang="en-US" sz="4000" b="1" dirty="0">
                <a:latin typeface="+mn-lt"/>
              </a:rPr>
            </a:br>
            <a:r>
              <a:rPr lang="en-US" sz="2300" b="1" dirty="0">
                <a:latin typeface="+mn-lt"/>
              </a:rPr>
              <a:t>(</a:t>
            </a:r>
            <a:r>
              <a:rPr lang="en-US" sz="2300" b="1" i="1" dirty="0">
                <a:solidFill>
                  <a:srgbClr val="99FF33"/>
                </a:solidFill>
                <a:latin typeface="+mn-lt"/>
              </a:rPr>
              <a:t>Esté preparado para comenzar la clase con una breve discusión de Ef. 4:4-6</a:t>
            </a:r>
            <a:r>
              <a:rPr lang="en-US" sz="2300" b="1" dirty="0">
                <a:latin typeface="+mn-lt"/>
              </a:rPr>
              <a:t>)</a:t>
            </a:r>
          </a:p>
        </p:txBody>
      </p:sp>
      <p:sp>
        <p:nvSpPr>
          <p:cNvPr id="3" name="Content Placeholder 2"/>
          <p:cNvSpPr>
            <a:spLocks noGrp="1"/>
          </p:cNvSpPr>
          <p:nvPr>
            <p:ph idx="1"/>
          </p:nvPr>
        </p:nvSpPr>
        <p:spPr>
          <a:xfrm>
            <a:off x="390862" y="1452282"/>
            <a:ext cx="8448338" cy="3937299"/>
          </a:xfrm>
        </p:spPr>
        <p:txBody>
          <a:bodyPr>
            <a:normAutofit lnSpcReduction="10000"/>
          </a:bodyPr>
          <a:lstStyle/>
          <a:p>
            <a:pPr marL="0" indent="0" algn="l" rtl="0">
              <a:buNone/>
            </a:pPr>
            <a:r>
              <a:rPr lang="en-US" sz="2400" b="1" i="1" dirty="0">
                <a:solidFill>
                  <a:schemeClr val="accent2"/>
                </a:solidFill>
              </a:rPr>
              <a:t>¿Cuáles son algunas alternativas que la gente ha </a:t>
            </a:r>
            <a:r>
              <a:rPr lang="en-US" sz="2400" b="1" i="1" dirty="0" err="1" smtClean="0">
                <a:solidFill>
                  <a:schemeClr val="accent2"/>
                </a:solidFill>
              </a:rPr>
              <a:t>inventado</a:t>
            </a:r>
            <a:r>
              <a:rPr lang="en-US" sz="2400" b="1" i="1" dirty="0" smtClean="0">
                <a:solidFill>
                  <a:schemeClr val="accent2"/>
                </a:solidFill>
              </a:rPr>
              <a:t> </a:t>
            </a:r>
            <a:r>
              <a:rPr lang="en-US" sz="2400" b="1" i="1" dirty="0">
                <a:solidFill>
                  <a:schemeClr val="accent2"/>
                </a:solidFill>
              </a:rPr>
              <a:t>contra los siguientes principios fundamentales que unen al pueblo de Dios?</a:t>
            </a:r>
          </a:p>
          <a:p>
            <a:pPr algn="l" rtl="0"/>
            <a:r>
              <a:rPr lang="en-US" sz="2300" b="1" dirty="0"/>
              <a:t>Cuerpo = la </a:t>
            </a:r>
            <a:r>
              <a:rPr lang="en-US" sz="2300" b="1" dirty="0" err="1" smtClean="0"/>
              <a:t>iglesia</a:t>
            </a:r>
            <a:r>
              <a:rPr lang="en-US" sz="2300" b="1" dirty="0" smtClean="0"/>
              <a:t> </a:t>
            </a:r>
            <a:r>
              <a:rPr lang="en-US" sz="2300" b="1" dirty="0"/>
              <a:t>(es decir, asamblea) </a:t>
            </a:r>
            <a:r>
              <a:rPr lang="en-US" sz="2300" b="1" dirty="0" smtClean="0"/>
              <a:t>de </a:t>
            </a:r>
            <a:r>
              <a:rPr lang="en-US" sz="2300" b="1" i="1" u="sng" dirty="0" err="1" smtClean="0"/>
              <a:t>todos</a:t>
            </a:r>
            <a:r>
              <a:rPr lang="en-US" sz="2300" b="1" dirty="0" smtClean="0"/>
              <a:t> </a:t>
            </a:r>
            <a:r>
              <a:rPr lang="en-US" sz="2300" b="1" dirty="0" err="1" smtClean="0"/>
              <a:t>los</a:t>
            </a:r>
            <a:r>
              <a:rPr lang="en-US" sz="2300" b="1" dirty="0" smtClean="0"/>
              <a:t> </a:t>
            </a:r>
            <a:r>
              <a:rPr lang="en-US" sz="2300" b="1" dirty="0" err="1" smtClean="0"/>
              <a:t>santos</a:t>
            </a:r>
            <a:endParaRPr lang="en-US" sz="2300" b="1" dirty="0"/>
          </a:p>
          <a:p>
            <a:r>
              <a:rPr lang="en-US" sz="2300" b="1" dirty="0"/>
              <a:t>Espíritu = fuente de vida de Dios </a:t>
            </a:r>
            <a:r>
              <a:rPr lang="en-US" sz="2300" b="1" dirty="0" smtClean="0"/>
              <a:t>para/</a:t>
            </a:r>
            <a:r>
              <a:rPr lang="en-US" sz="2300" b="1" dirty="0" err="1" smtClean="0"/>
              <a:t>en</a:t>
            </a:r>
            <a:r>
              <a:rPr lang="en-US" sz="2300" b="1" dirty="0" smtClean="0"/>
              <a:t> </a:t>
            </a:r>
            <a:r>
              <a:rPr lang="en-US" sz="2300" b="1" i="1" u="sng" dirty="0" err="1"/>
              <a:t>todos</a:t>
            </a:r>
            <a:r>
              <a:rPr lang="en-US" sz="2300" b="1" i="1" dirty="0"/>
              <a:t> </a:t>
            </a:r>
            <a:r>
              <a:rPr lang="en-US" sz="2300" b="1" dirty="0" err="1"/>
              <a:t>los</a:t>
            </a:r>
            <a:r>
              <a:rPr lang="en-US" sz="2300" b="1" dirty="0"/>
              <a:t> </a:t>
            </a:r>
            <a:r>
              <a:rPr lang="en-US" sz="2300" b="1" dirty="0" err="1"/>
              <a:t>santos</a:t>
            </a:r>
            <a:endParaRPr lang="en-US" sz="2300" b="1" dirty="0"/>
          </a:p>
          <a:p>
            <a:r>
              <a:rPr lang="en-US" sz="2300" b="1" dirty="0" smtClean="0"/>
              <a:t>Esperanza </a:t>
            </a:r>
            <a:r>
              <a:rPr lang="en-US" sz="2300" b="1" dirty="0"/>
              <a:t>= </a:t>
            </a:r>
            <a:r>
              <a:rPr lang="en-US" sz="2300" b="1" dirty="0" err="1" smtClean="0"/>
              <a:t>expectativa</a:t>
            </a:r>
            <a:r>
              <a:rPr lang="en-US" sz="2300" b="1" dirty="0" smtClean="0"/>
              <a:t> </a:t>
            </a:r>
            <a:r>
              <a:rPr lang="en-US" sz="2300" b="1" dirty="0"/>
              <a:t>confiada </a:t>
            </a:r>
            <a:r>
              <a:rPr lang="en-US" sz="2300" b="1" dirty="0" err="1"/>
              <a:t>compartida</a:t>
            </a:r>
            <a:r>
              <a:rPr lang="en-US" sz="2300" b="1" dirty="0"/>
              <a:t> </a:t>
            </a:r>
            <a:r>
              <a:rPr lang="en-US" sz="2300" b="1" dirty="0" err="1" smtClean="0"/>
              <a:t>por</a:t>
            </a:r>
            <a:r>
              <a:rPr lang="en-US" sz="2300" b="1" dirty="0" smtClean="0"/>
              <a:t> </a:t>
            </a:r>
            <a:r>
              <a:rPr lang="en-US" sz="2300" b="1" i="1" u="sng" dirty="0" err="1"/>
              <a:t>todos</a:t>
            </a:r>
            <a:r>
              <a:rPr lang="en-US" sz="2300" b="1" i="1" dirty="0"/>
              <a:t> </a:t>
            </a:r>
            <a:r>
              <a:rPr lang="en-US" sz="2300" b="1" dirty="0" err="1"/>
              <a:t>los</a:t>
            </a:r>
            <a:r>
              <a:rPr lang="en-US" sz="2300" b="1" i="1" dirty="0"/>
              <a:t> </a:t>
            </a:r>
            <a:r>
              <a:rPr lang="en-US" sz="2300" b="1" dirty="0" err="1" smtClean="0"/>
              <a:t>santos</a:t>
            </a:r>
            <a:endParaRPr lang="en-US" sz="2300" b="1" dirty="0"/>
          </a:p>
          <a:p>
            <a:r>
              <a:rPr lang="en-US" sz="2300" b="1" dirty="0"/>
              <a:t>Señor = Jesús, </a:t>
            </a:r>
            <a:r>
              <a:rPr lang="en-US" sz="2300" b="1" dirty="0" err="1"/>
              <a:t>Cabeza</a:t>
            </a:r>
            <a:r>
              <a:rPr lang="en-US" sz="2300" b="1" dirty="0"/>
              <a:t> </a:t>
            </a:r>
            <a:r>
              <a:rPr lang="en-US" sz="2300" b="1" dirty="0" err="1" smtClean="0"/>
              <a:t>gobernante</a:t>
            </a:r>
            <a:r>
              <a:rPr lang="en-US" sz="2300" b="1" dirty="0" smtClean="0"/>
              <a:t> para </a:t>
            </a:r>
            <a:r>
              <a:rPr lang="en-US" sz="2300" b="1" i="1" u="sng" dirty="0" err="1"/>
              <a:t>todos</a:t>
            </a:r>
            <a:r>
              <a:rPr lang="en-US" sz="2300" b="1" i="1" dirty="0"/>
              <a:t> </a:t>
            </a:r>
            <a:r>
              <a:rPr lang="en-US" sz="2300" b="1" dirty="0" err="1"/>
              <a:t>los</a:t>
            </a:r>
            <a:r>
              <a:rPr lang="en-US" sz="2300" b="1" i="1" dirty="0"/>
              <a:t> </a:t>
            </a:r>
            <a:r>
              <a:rPr lang="en-US" sz="2300" b="1" dirty="0" err="1"/>
              <a:t>santos</a:t>
            </a:r>
            <a:endParaRPr lang="en-US" sz="2300" b="1" dirty="0"/>
          </a:p>
          <a:p>
            <a:r>
              <a:rPr lang="en-US" sz="2300" b="1" dirty="0" smtClean="0"/>
              <a:t>Fe </a:t>
            </a:r>
            <a:r>
              <a:rPr lang="en-US" sz="2300" b="1" dirty="0"/>
              <a:t>= </a:t>
            </a:r>
            <a:r>
              <a:rPr lang="en-US" sz="2300" b="1" dirty="0" err="1" smtClean="0"/>
              <a:t>sistema</a:t>
            </a:r>
            <a:r>
              <a:rPr lang="en-US" sz="2300" b="1" dirty="0" smtClean="0"/>
              <a:t> </a:t>
            </a:r>
            <a:r>
              <a:rPr lang="en-US" sz="2300" b="1" dirty="0"/>
              <a:t>de pensamiento y </a:t>
            </a:r>
            <a:r>
              <a:rPr lang="en-US" sz="2300" b="1" dirty="0" err="1"/>
              <a:t>práctica</a:t>
            </a:r>
            <a:r>
              <a:rPr lang="en-US" sz="2300" b="1" dirty="0"/>
              <a:t> </a:t>
            </a:r>
            <a:r>
              <a:rPr lang="en-US" sz="2300" b="1" dirty="0" smtClean="0"/>
              <a:t>para </a:t>
            </a:r>
            <a:r>
              <a:rPr lang="en-US" sz="2300" b="1" i="1" u="sng" dirty="0" err="1"/>
              <a:t>todos</a:t>
            </a:r>
            <a:r>
              <a:rPr lang="en-US" sz="2300" b="1" i="1" dirty="0"/>
              <a:t> </a:t>
            </a:r>
            <a:r>
              <a:rPr lang="en-US" sz="2300" b="1" dirty="0" err="1"/>
              <a:t>los</a:t>
            </a:r>
            <a:r>
              <a:rPr lang="en-US" sz="2300" b="1" i="1" dirty="0"/>
              <a:t> </a:t>
            </a:r>
            <a:r>
              <a:rPr lang="en-US" sz="2300" b="1" dirty="0" err="1"/>
              <a:t>santos</a:t>
            </a:r>
            <a:endParaRPr lang="en-US" sz="2300" b="1" dirty="0"/>
          </a:p>
          <a:p>
            <a:r>
              <a:rPr lang="en-US" sz="2300" b="1" dirty="0" err="1" smtClean="0"/>
              <a:t>Bautismo</a:t>
            </a:r>
            <a:r>
              <a:rPr lang="en-US" sz="2300" b="1" dirty="0" smtClean="0"/>
              <a:t> </a:t>
            </a:r>
            <a:r>
              <a:rPr lang="en-US" sz="2300" b="1" dirty="0"/>
              <a:t>= </a:t>
            </a:r>
            <a:r>
              <a:rPr lang="en-US" sz="2300" b="1" dirty="0" smtClean="0"/>
              <a:t>entrada </a:t>
            </a:r>
            <a:r>
              <a:rPr lang="en-US" sz="2300" b="1" dirty="0" err="1" smtClean="0"/>
              <a:t>en</a:t>
            </a:r>
            <a:r>
              <a:rPr lang="en-US" sz="2300" b="1" dirty="0" smtClean="0"/>
              <a:t> Cristo para </a:t>
            </a:r>
            <a:r>
              <a:rPr lang="en-US" sz="2300" b="1" i="1" u="sng" dirty="0" err="1"/>
              <a:t>todos</a:t>
            </a:r>
            <a:r>
              <a:rPr lang="en-US" sz="2300" b="1" i="1" dirty="0"/>
              <a:t> </a:t>
            </a:r>
            <a:r>
              <a:rPr lang="en-US" sz="2300" b="1" dirty="0" err="1"/>
              <a:t>los</a:t>
            </a:r>
            <a:r>
              <a:rPr lang="en-US" sz="2300" b="1" i="1" dirty="0"/>
              <a:t> </a:t>
            </a:r>
            <a:r>
              <a:rPr lang="en-US" sz="2300" b="1" dirty="0" err="1" smtClean="0"/>
              <a:t>santos</a:t>
            </a:r>
            <a:endParaRPr lang="en-US" sz="2300" b="1" dirty="0" smtClean="0"/>
          </a:p>
          <a:p>
            <a:r>
              <a:rPr lang="en-US" sz="2300" b="1" dirty="0" smtClean="0"/>
              <a:t>Dios </a:t>
            </a:r>
            <a:r>
              <a:rPr lang="en-US" sz="2300" b="1" dirty="0"/>
              <a:t>= Padre </a:t>
            </a:r>
            <a:r>
              <a:rPr lang="en-US" sz="2300" b="1" dirty="0" smtClean="0"/>
              <a:t>de </a:t>
            </a:r>
            <a:r>
              <a:rPr lang="en-US" sz="2300" b="1" i="1" u="sng" dirty="0" err="1"/>
              <a:t>todos</a:t>
            </a:r>
            <a:r>
              <a:rPr lang="en-US" sz="2300" b="1" i="1" dirty="0"/>
              <a:t> </a:t>
            </a:r>
            <a:r>
              <a:rPr lang="en-US" sz="2300" b="1" dirty="0" err="1"/>
              <a:t>los</a:t>
            </a:r>
            <a:r>
              <a:rPr lang="en-US" sz="2300" b="1" i="1" dirty="0"/>
              <a:t> </a:t>
            </a:r>
            <a:r>
              <a:rPr lang="en-US" sz="2300" b="1" dirty="0" err="1"/>
              <a:t>santos</a:t>
            </a:r>
            <a:endParaRPr lang="en-US" sz="2300" b="1" dirty="0"/>
          </a:p>
          <a:p>
            <a:pPr marL="0" indent="0" algn="l" rtl="0">
              <a:buNone/>
            </a:pPr>
            <a:endParaRPr lang="en-US" sz="2400" b="1" dirty="0"/>
          </a:p>
        </p:txBody>
      </p:sp>
    </p:spTree>
    <p:extLst>
      <p:ext uri="{BB962C8B-B14F-4D97-AF65-F5344CB8AC3E}">
        <p14:creationId xmlns:p14="http://schemas.microsoft.com/office/powerpoint/2010/main" val="334296905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81" y="368816"/>
            <a:ext cx="7886700" cy="481037"/>
          </a:xfrm>
        </p:spPr>
        <p:txBody>
          <a:bodyPr>
            <a:noAutofit/>
          </a:bodyPr>
          <a:lstStyle/>
          <a:p>
            <a:pPr algn="ctr" rtl="0"/>
            <a:r>
              <a:rPr lang="en-US" sz="4000" b="1" dirty="0" smtClean="0">
                <a:latin typeface="+mn-lt"/>
              </a:rPr>
              <a:t>Solo hay </a:t>
            </a:r>
            <a:r>
              <a:rPr lang="en-US" sz="4000" b="1" u="sng" dirty="0" smtClean="0">
                <a:solidFill>
                  <a:srgbClr val="FFFF00"/>
                </a:solidFill>
                <a:latin typeface="+mn-lt"/>
              </a:rPr>
              <a:t>un</a:t>
            </a:r>
            <a:r>
              <a:rPr lang="en-US" sz="4000" b="1" dirty="0" smtClean="0">
                <a:latin typeface="+mn-lt"/>
              </a:rPr>
              <a:t>…</a:t>
            </a:r>
            <a:endParaRPr lang="en-US" sz="4000" b="1" dirty="0">
              <a:latin typeface="+mn-lt"/>
            </a:endParaRPr>
          </a:p>
        </p:txBody>
      </p:sp>
      <p:sp>
        <p:nvSpPr>
          <p:cNvPr id="3" name="Content Placeholder 2"/>
          <p:cNvSpPr>
            <a:spLocks noGrp="1"/>
          </p:cNvSpPr>
          <p:nvPr>
            <p:ph idx="1"/>
          </p:nvPr>
        </p:nvSpPr>
        <p:spPr>
          <a:xfrm>
            <a:off x="268942" y="1000461"/>
            <a:ext cx="8677834" cy="4476974"/>
          </a:xfrm>
        </p:spPr>
        <p:txBody>
          <a:bodyPr>
            <a:normAutofit fontScale="92500" lnSpcReduction="20000"/>
          </a:bodyPr>
          <a:lstStyle/>
          <a:p>
            <a:pPr algn="l" rtl="0"/>
            <a:r>
              <a:rPr lang="en-US" sz="2700" b="1" dirty="0"/>
              <a:t>Cuerpo, Espíritu, Esperanza, Señor, Fe, Bautismo, Dios (el Padre)</a:t>
            </a:r>
          </a:p>
          <a:p>
            <a:pPr lvl="1"/>
            <a:r>
              <a:rPr lang="es-ES" sz="2400" b="1" dirty="0"/>
              <a:t>Elementos esenciales para nuestra unidad</a:t>
            </a:r>
          </a:p>
          <a:p>
            <a:pPr lvl="1"/>
            <a:r>
              <a:rPr lang="es-ES" sz="2400" b="1" dirty="0"/>
              <a:t>Definen los límites y fronteras para la comunión</a:t>
            </a:r>
          </a:p>
          <a:p>
            <a:r>
              <a:rPr lang="es-ES" sz="2800" b="1" dirty="0"/>
              <a:t>Comprendiendo los componentes básicos de la unidad</a:t>
            </a:r>
          </a:p>
          <a:p>
            <a:pPr lvl="1"/>
            <a:r>
              <a:rPr lang="es-ES" sz="2400" b="1" dirty="0"/>
              <a:t>Cuerpo = la iglesia (es decir, asamblea) de </a:t>
            </a:r>
            <a:r>
              <a:rPr lang="es-ES" sz="2400" b="1" i="1" u="sng" dirty="0"/>
              <a:t>todos</a:t>
            </a:r>
            <a:r>
              <a:rPr lang="es-ES" sz="2400" b="1" dirty="0"/>
              <a:t> los santos</a:t>
            </a:r>
          </a:p>
          <a:p>
            <a:pPr lvl="1"/>
            <a:r>
              <a:rPr lang="es-ES" sz="2400" b="1" dirty="0"/>
              <a:t>Espíritu = fuente de vida de Dios para/en </a:t>
            </a:r>
            <a:r>
              <a:rPr lang="es-ES" sz="2400" b="1" i="1" u="sng" dirty="0"/>
              <a:t>todos</a:t>
            </a:r>
            <a:r>
              <a:rPr lang="es-ES" sz="2400" b="1" dirty="0"/>
              <a:t> los santos</a:t>
            </a:r>
          </a:p>
          <a:p>
            <a:pPr lvl="1"/>
            <a:r>
              <a:rPr lang="es-ES" sz="2400" b="1" dirty="0"/>
              <a:t>Esperanza = expectativa confiada compartida por </a:t>
            </a:r>
            <a:r>
              <a:rPr lang="es-ES" sz="2400" b="1" i="1" u="sng" dirty="0"/>
              <a:t>todos</a:t>
            </a:r>
            <a:r>
              <a:rPr lang="es-ES" sz="2400" b="1" dirty="0"/>
              <a:t> los santos</a:t>
            </a:r>
          </a:p>
          <a:p>
            <a:pPr lvl="1"/>
            <a:r>
              <a:rPr lang="es-ES" sz="2400" b="1" dirty="0"/>
              <a:t>Señor = Jesús, Cabeza gobernante para </a:t>
            </a:r>
            <a:r>
              <a:rPr lang="es-ES" sz="2400" b="1" i="1" u="sng" dirty="0"/>
              <a:t>todos</a:t>
            </a:r>
            <a:r>
              <a:rPr lang="es-ES" sz="2400" b="1" dirty="0"/>
              <a:t> los santos</a:t>
            </a:r>
          </a:p>
          <a:p>
            <a:pPr lvl="1"/>
            <a:r>
              <a:rPr lang="es-ES" sz="2400" b="1" dirty="0"/>
              <a:t>Fe = sistema de pensamiento y práctica para </a:t>
            </a:r>
            <a:r>
              <a:rPr lang="es-ES" sz="2400" b="1" i="1" u="sng" dirty="0"/>
              <a:t>todos</a:t>
            </a:r>
            <a:r>
              <a:rPr lang="es-ES" sz="2400" b="1" dirty="0"/>
              <a:t> los santos</a:t>
            </a:r>
          </a:p>
          <a:p>
            <a:pPr lvl="1"/>
            <a:r>
              <a:rPr lang="es-ES" sz="2400" b="1" dirty="0"/>
              <a:t>Bautismo = entrada en Cristo para </a:t>
            </a:r>
            <a:r>
              <a:rPr lang="es-ES" sz="2400" b="1" i="1" u="sng" dirty="0"/>
              <a:t>todos</a:t>
            </a:r>
            <a:r>
              <a:rPr lang="es-ES" sz="2400" b="1" dirty="0"/>
              <a:t> los santos</a:t>
            </a:r>
          </a:p>
          <a:p>
            <a:pPr lvl="1"/>
            <a:r>
              <a:rPr lang="es-ES" sz="2400" b="1" dirty="0"/>
              <a:t>Dios = Padre de </a:t>
            </a:r>
            <a:r>
              <a:rPr lang="es-ES" sz="2400" b="1" i="1" u="sng" dirty="0"/>
              <a:t>todos</a:t>
            </a:r>
            <a:r>
              <a:rPr lang="es-ES" sz="2400" b="1" dirty="0"/>
              <a:t> los santos</a:t>
            </a:r>
          </a:p>
          <a:p>
            <a:pPr algn="l" rtl="0"/>
            <a:r>
              <a:rPr lang="en-US" sz="2700" b="1" dirty="0" smtClean="0">
                <a:solidFill>
                  <a:schemeClr val="accent1"/>
                </a:solidFill>
              </a:rPr>
              <a:t>El </a:t>
            </a:r>
            <a:r>
              <a:rPr lang="en-US" sz="2700" b="1" dirty="0">
                <a:solidFill>
                  <a:schemeClr val="accent1"/>
                </a:solidFill>
              </a:rPr>
              <a:t>énfasis aquí no está en definir conceptos sino en el hecho de la naturaleza universal de estos </a:t>
            </a:r>
            <a:r>
              <a:rPr lang="en-US" sz="2700" b="1" dirty="0" err="1">
                <a:solidFill>
                  <a:schemeClr val="accent1"/>
                </a:solidFill>
              </a:rPr>
              <a:t>conceptos</a:t>
            </a:r>
            <a:r>
              <a:rPr lang="en-US" sz="2700" b="1" dirty="0">
                <a:solidFill>
                  <a:schemeClr val="accent1"/>
                </a:solidFill>
              </a:rPr>
              <a:t> </a:t>
            </a:r>
            <a:r>
              <a:rPr lang="en-US" sz="2700" b="1" dirty="0" smtClean="0">
                <a:solidFill>
                  <a:schemeClr val="accent1"/>
                </a:solidFill>
              </a:rPr>
              <a:t>para </a:t>
            </a:r>
            <a:r>
              <a:rPr lang="en-US" sz="2700" b="1" i="1" u="sng" dirty="0" err="1" smtClean="0">
                <a:solidFill>
                  <a:schemeClr val="accent1"/>
                </a:solidFill>
              </a:rPr>
              <a:t>todos</a:t>
            </a:r>
            <a:r>
              <a:rPr lang="en-US" sz="2700" b="1" i="1" dirty="0">
                <a:solidFill>
                  <a:schemeClr val="accent1"/>
                </a:solidFill>
              </a:rPr>
              <a:t> </a:t>
            </a:r>
            <a:r>
              <a:rPr lang="en-US" sz="2700" b="1" dirty="0" err="1" smtClean="0">
                <a:solidFill>
                  <a:schemeClr val="accent1"/>
                </a:solidFill>
              </a:rPr>
              <a:t>los</a:t>
            </a:r>
            <a:r>
              <a:rPr lang="en-US" sz="2700" b="1" i="1" dirty="0" smtClean="0">
                <a:solidFill>
                  <a:schemeClr val="accent1"/>
                </a:solidFill>
              </a:rPr>
              <a:t> </a:t>
            </a:r>
            <a:r>
              <a:rPr lang="en-US" sz="2700" b="1" dirty="0" err="1" smtClean="0">
                <a:solidFill>
                  <a:schemeClr val="accent1"/>
                </a:solidFill>
              </a:rPr>
              <a:t>santos</a:t>
            </a:r>
            <a:endParaRPr lang="en-US" sz="2700" b="1" dirty="0">
              <a:solidFill>
                <a:schemeClr val="accent1"/>
              </a:solidFill>
            </a:endParaRPr>
          </a:p>
          <a:p>
            <a:pPr algn="l" rtl="0"/>
            <a:endParaRPr lang="en-US" sz="2400" b="1" dirty="0"/>
          </a:p>
        </p:txBody>
      </p:sp>
    </p:spTree>
    <p:extLst>
      <p:ext uri="{BB962C8B-B14F-4D97-AF65-F5344CB8AC3E}">
        <p14:creationId xmlns:p14="http://schemas.microsoft.com/office/powerpoint/2010/main" val="15868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5355312"/>
          </a:xfrm>
          <a:prstGeom prst="rect">
            <a:avLst/>
          </a:prstGeom>
          <a:noFill/>
        </p:spPr>
        <p:txBody>
          <a:bodyPr wrap="square" rtlCol="0">
            <a:spAutoFit/>
          </a:bodyPr>
          <a:lstStyle/>
          <a:p>
            <a:r>
              <a:rPr lang="es-ES" sz="1800" b="1" dirty="0" smtClean="0"/>
              <a:t>7 Pero </a:t>
            </a:r>
            <a:r>
              <a:rPr lang="es-ES" sz="1800" b="1" dirty="0"/>
              <a:t>a cada uno de nosotros se nos ha concedido la gracia conforme a la medida del don de Cristo.  8  Por tanto, dice: </a:t>
            </a:r>
            <a:endParaRPr lang="es-ES" sz="1800" b="1" dirty="0" smtClean="0"/>
          </a:p>
          <a:p>
            <a:r>
              <a:rPr lang="es-ES" sz="1800" b="1" dirty="0"/>
              <a:t>	</a:t>
            </a:r>
            <a:r>
              <a:rPr lang="es-ES" sz="1800" b="1" dirty="0" smtClean="0"/>
              <a:t>«</a:t>
            </a:r>
            <a:r>
              <a:rPr lang="es-ES" sz="1800" b="1" dirty="0"/>
              <a:t>CUANDO ASCENDIÓ A LO ALTO, </a:t>
            </a:r>
            <a:endParaRPr lang="es-ES" sz="1800" b="1" dirty="0" smtClean="0"/>
          </a:p>
          <a:p>
            <a:r>
              <a:rPr lang="es-ES" sz="1800" b="1" dirty="0"/>
              <a:t>	</a:t>
            </a:r>
            <a:r>
              <a:rPr lang="es-ES" sz="1800" b="1" dirty="0" smtClean="0"/>
              <a:t>LLEVÓ </a:t>
            </a:r>
            <a:r>
              <a:rPr lang="es-ES" sz="1800" b="1" dirty="0"/>
              <a:t>CAUTIVO UN GRAN NÚMERO DE CAUTIVOS, </a:t>
            </a:r>
            <a:endParaRPr lang="es-ES" sz="1800" b="1" dirty="0" smtClean="0"/>
          </a:p>
          <a:p>
            <a:r>
              <a:rPr lang="es-ES" sz="1800" b="1" dirty="0"/>
              <a:t>	</a:t>
            </a:r>
            <a:r>
              <a:rPr lang="es-ES" sz="1800" b="1" dirty="0" smtClean="0"/>
              <a:t>Y </a:t>
            </a:r>
            <a:r>
              <a:rPr lang="es-ES" sz="1800" b="1" dirty="0"/>
              <a:t>DIO DONES A LOS HOMBRES».  </a:t>
            </a:r>
            <a:endParaRPr lang="es-ES" sz="1800" b="1" dirty="0" smtClean="0"/>
          </a:p>
          <a:p>
            <a:r>
              <a:rPr lang="es-ES" sz="1800" b="1" dirty="0" smtClean="0"/>
              <a:t>9  </a:t>
            </a:r>
            <a:r>
              <a:rPr lang="es-ES" sz="1800" b="1" dirty="0"/>
              <a:t>Esta expresión: «Ascendió», ¿qué significa, sino que Él también había descendido a las profundidades de la tierra?  10  El que descendió es también el mismo que ascendió mucho más arriba de todos los cielos, para poder llenarlo todo.  11  Y Él dio a algunos el ser apóstoles, a otros profetas, a otros evangelistas, a otros pastores y maestros,  12  a fin de capacitar a los santos para la obra del ministerio, para la edificación del cuerpo de Cristo;  13  hasta que todos lleguemos a la unidad de la fe y del pleno conocimiento del Hijo de Dios, a la condición de un hombre maduro, a la medida de la estatura de la plenitud de Cristo.  14  Entonces ya no seremos niños, sacudidos por las olas y llevados de aquí para allá por todo viento de doctrina, por la astucia de los hombres, por las artimañas engañosas del error.  15  Más bien, al hablar la verdad en amor, creceremos en todos los aspectos en Aquel que es la cabeza, es decir, Cristo,  16  de quien todo el cuerpo, estando bien ajustado y unido por la cohesión que las coyunturas proveen, conforme al funcionamiento adecuado de cada miembro, produce el crecimiento del cuerpo para su propia edificación en amor.</a:t>
            </a:r>
            <a:endParaRPr lang="en-US" dirty="0"/>
          </a:p>
        </p:txBody>
      </p:sp>
    </p:spTree>
    <p:extLst>
      <p:ext uri="{BB962C8B-B14F-4D97-AF65-F5344CB8AC3E}">
        <p14:creationId xmlns:p14="http://schemas.microsoft.com/office/powerpoint/2010/main" val="14207466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510" y="484094"/>
            <a:ext cx="5258226" cy="5047536"/>
          </a:xfrm>
          <a:prstGeom prst="rect">
            <a:avLst/>
          </a:prstGeom>
          <a:noFill/>
        </p:spPr>
        <p:txBody>
          <a:bodyPr wrap="square" rtlCol="0">
            <a:spAutoFit/>
          </a:bodyPr>
          <a:lstStyle/>
          <a:p>
            <a:r>
              <a:rPr lang="es-ES" sz="2300" b="1" dirty="0" smtClean="0"/>
              <a:t>7 </a:t>
            </a:r>
            <a:r>
              <a:rPr lang="es-ES" sz="2300" b="1" dirty="0"/>
              <a:t>Pero a cada uno de nosotros se nos ha concedido la gracia conforme a la medida del don de Cristo.  8  Por tanto, dice: </a:t>
            </a:r>
          </a:p>
          <a:p>
            <a:r>
              <a:rPr lang="es-ES" sz="2300" b="1" dirty="0"/>
              <a:t>	«CUANDO ASCENDIÓ A LO ALTO, </a:t>
            </a:r>
          </a:p>
          <a:p>
            <a:r>
              <a:rPr lang="es-ES" sz="2300" b="1" dirty="0"/>
              <a:t>	LLEVÓ CAUTIVO UN GRAN NÚMERO </a:t>
            </a:r>
            <a:r>
              <a:rPr lang="es-ES" sz="2300" b="1" dirty="0" smtClean="0"/>
              <a:t>	DE </a:t>
            </a:r>
            <a:r>
              <a:rPr lang="es-ES" sz="2300" b="1" dirty="0"/>
              <a:t>CAUTIVOS, </a:t>
            </a:r>
          </a:p>
          <a:p>
            <a:r>
              <a:rPr lang="es-ES" sz="2300" b="1" dirty="0"/>
              <a:t>	Y DIO DONES A LOS HOMBRES».  </a:t>
            </a:r>
          </a:p>
          <a:p>
            <a:r>
              <a:rPr lang="es-ES" sz="2300" b="1" dirty="0"/>
              <a:t>9  Esta expresión: «Ascendió», ¿qué significa, sino que Él también había descendido a las profundidades de la tierra?  10  El que descendió es también el mismo que ascendió mucho más arriba de todos los cielos, para poder llenarlo todo. </a:t>
            </a:r>
            <a:endParaRPr lang="en-US" sz="2300" b="1" dirty="0"/>
          </a:p>
        </p:txBody>
      </p:sp>
      <p:sp>
        <p:nvSpPr>
          <p:cNvPr id="3" name="TextBox 2"/>
          <p:cNvSpPr txBox="1"/>
          <p:nvPr/>
        </p:nvSpPr>
        <p:spPr>
          <a:xfrm>
            <a:off x="5604734" y="1953445"/>
            <a:ext cx="3270324" cy="1200329"/>
          </a:xfrm>
          <a:prstGeom prst="rect">
            <a:avLst/>
          </a:prstGeom>
          <a:noFill/>
        </p:spPr>
        <p:txBody>
          <a:bodyPr wrap="square" rtlCol="0">
            <a:spAutoFit/>
          </a:bodyPr>
          <a:lstStyle/>
          <a:p>
            <a:pPr algn="l" rtl="0"/>
            <a:r>
              <a:rPr lang="en-US" sz="2400" b="1" i="1" dirty="0">
                <a:solidFill>
                  <a:schemeClr val="accent1"/>
                </a:solidFill>
              </a:rPr>
              <a:t>* Autoridad de Cristo, </a:t>
            </a:r>
            <a:r>
              <a:rPr lang="en-US" sz="2400" b="1" i="1" dirty="0" err="1" smtClean="0">
                <a:solidFill>
                  <a:schemeClr val="accent1"/>
                </a:solidFill>
              </a:rPr>
              <a:t>fundamento</a:t>
            </a:r>
            <a:r>
              <a:rPr lang="en-US" sz="2400" b="1" i="1" dirty="0" smtClean="0">
                <a:solidFill>
                  <a:schemeClr val="accent1"/>
                </a:solidFill>
              </a:rPr>
              <a:t> </a:t>
            </a:r>
            <a:r>
              <a:rPr lang="en-US" sz="2400" b="1" i="1" dirty="0">
                <a:solidFill>
                  <a:schemeClr val="accent1"/>
                </a:solidFill>
              </a:rPr>
              <a:t>de la </a:t>
            </a:r>
            <a:r>
              <a:rPr lang="en-US" sz="2400" b="1" i="1" dirty="0" err="1" smtClean="0">
                <a:solidFill>
                  <a:schemeClr val="accent1"/>
                </a:solidFill>
              </a:rPr>
              <a:t>gracia</a:t>
            </a:r>
            <a:endParaRPr lang="en-US" b="1" dirty="0"/>
          </a:p>
        </p:txBody>
      </p:sp>
      <p:sp>
        <p:nvSpPr>
          <p:cNvPr id="4" name="TextBox 3"/>
          <p:cNvSpPr txBox="1"/>
          <p:nvPr/>
        </p:nvSpPr>
        <p:spPr>
          <a:xfrm>
            <a:off x="5604735" y="3113211"/>
            <a:ext cx="3270324" cy="461665"/>
          </a:xfrm>
          <a:prstGeom prst="rect">
            <a:avLst/>
          </a:prstGeom>
          <a:noFill/>
        </p:spPr>
        <p:txBody>
          <a:bodyPr wrap="square" rtlCol="0">
            <a:spAutoFit/>
          </a:bodyPr>
          <a:lstStyle/>
          <a:p>
            <a:pPr algn="l" rtl="0"/>
            <a:r>
              <a:rPr lang="en-US" sz="2400" b="1" i="1" dirty="0">
                <a:solidFill>
                  <a:schemeClr val="accent1"/>
                </a:solidFill>
              </a:rPr>
              <a:t>* Cruz</a:t>
            </a:r>
            <a:r>
              <a:rPr lang="en-US" sz="2400" b="1" i="1" dirty="0" smtClean="0">
                <a:solidFill>
                  <a:schemeClr val="accent1"/>
                </a:solidFill>
                <a:sym typeface="Wingdings" panose="05000000000000000000" pitchFamily="2" charset="2"/>
              </a:rPr>
              <a:t> </a:t>
            </a:r>
            <a:r>
              <a:rPr lang="en-US" sz="2400" b="1" i="1" dirty="0" err="1" smtClean="0">
                <a:solidFill>
                  <a:schemeClr val="accent1"/>
                </a:solidFill>
              </a:rPr>
              <a:t>trono</a:t>
            </a:r>
            <a:endParaRPr lang="en-US" b="1" dirty="0"/>
          </a:p>
        </p:txBody>
      </p:sp>
      <p:sp>
        <p:nvSpPr>
          <p:cNvPr id="5" name="TextBox 4"/>
          <p:cNvSpPr txBox="1"/>
          <p:nvPr/>
        </p:nvSpPr>
        <p:spPr>
          <a:xfrm>
            <a:off x="5604735" y="4305563"/>
            <a:ext cx="3270324" cy="461665"/>
          </a:xfrm>
          <a:prstGeom prst="rect">
            <a:avLst/>
          </a:prstGeom>
          <a:noFill/>
        </p:spPr>
        <p:txBody>
          <a:bodyPr wrap="square" rtlCol="0">
            <a:spAutoFit/>
          </a:bodyPr>
          <a:lstStyle/>
          <a:p>
            <a:pPr algn="l" rtl="0"/>
            <a:r>
              <a:rPr lang="en-US" sz="2400" b="1" i="1" dirty="0">
                <a:solidFill>
                  <a:schemeClr val="accent2"/>
                </a:solidFill>
              </a:rPr>
              <a:t>* </a:t>
            </a:r>
            <a:r>
              <a:rPr lang="en-US" sz="2400" b="1" i="1" dirty="0" smtClean="0">
                <a:solidFill>
                  <a:schemeClr val="accent2"/>
                </a:solidFill>
              </a:rPr>
              <a:t>¿"</a:t>
            </a:r>
            <a:r>
              <a:rPr lang="en-US" sz="2400" b="1" i="1" dirty="0" err="1" smtClean="0">
                <a:solidFill>
                  <a:schemeClr val="accent2"/>
                </a:solidFill>
              </a:rPr>
              <a:t>llenarlo</a:t>
            </a:r>
            <a:r>
              <a:rPr lang="en-US" sz="2400" b="1" i="1" dirty="0" smtClean="0">
                <a:solidFill>
                  <a:schemeClr val="accent2"/>
                </a:solidFill>
              </a:rPr>
              <a:t> </a:t>
            </a:r>
            <a:r>
              <a:rPr lang="en-US" sz="2400" b="1" i="1" dirty="0" err="1" smtClean="0">
                <a:solidFill>
                  <a:schemeClr val="accent2"/>
                </a:solidFill>
              </a:rPr>
              <a:t>todo</a:t>
            </a:r>
            <a:r>
              <a:rPr lang="en-US" sz="2400" b="1" i="1" dirty="0" smtClean="0">
                <a:solidFill>
                  <a:schemeClr val="accent2"/>
                </a:solidFill>
              </a:rPr>
              <a:t>"?</a:t>
            </a:r>
            <a:endParaRPr lang="en-US" b="1" dirty="0">
              <a:solidFill>
                <a:schemeClr val="accent2"/>
              </a:solidFill>
            </a:endParaRPr>
          </a:p>
        </p:txBody>
      </p:sp>
      <p:sp>
        <p:nvSpPr>
          <p:cNvPr id="6" name="TextBox 5"/>
          <p:cNvSpPr txBox="1"/>
          <p:nvPr/>
        </p:nvSpPr>
        <p:spPr>
          <a:xfrm>
            <a:off x="6056555" y="484094"/>
            <a:ext cx="2366683" cy="1107996"/>
          </a:xfrm>
          <a:prstGeom prst="rect">
            <a:avLst/>
          </a:prstGeom>
          <a:solidFill>
            <a:schemeClr val="bg2"/>
          </a:solidFill>
        </p:spPr>
        <p:txBody>
          <a:bodyPr wrap="square" rtlCol="0">
            <a:spAutoFit/>
          </a:bodyPr>
          <a:lstStyle/>
          <a:p>
            <a:pPr algn="ctr" rtl="0"/>
            <a:r>
              <a:rPr lang="en-US" sz="2200" b="1" dirty="0"/>
              <a:t>El significado de la ascensión</a:t>
            </a:r>
          </a:p>
          <a:p>
            <a:pPr algn="ctr" rtl="0"/>
            <a:r>
              <a:rPr lang="en-US" sz="2200" b="1" dirty="0"/>
              <a:t>(7-10)</a:t>
            </a:r>
          </a:p>
        </p:txBody>
      </p:sp>
    </p:spTree>
    <p:extLst>
      <p:ext uri="{BB962C8B-B14F-4D97-AF65-F5344CB8AC3E}">
        <p14:creationId xmlns:p14="http://schemas.microsoft.com/office/powerpoint/2010/main" val="6526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04271"/>
            <a:ext cx="7886700" cy="631644"/>
          </a:xfrm>
        </p:spPr>
        <p:txBody>
          <a:bodyPr>
            <a:normAutofit/>
          </a:bodyPr>
          <a:lstStyle/>
          <a:p>
            <a:pPr algn="ctr" rtl="0"/>
            <a:r>
              <a:rPr lang="en-US" b="1" dirty="0">
                <a:latin typeface="+mn-lt"/>
              </a:rPr>
              <a:t>Llenos y </a:t>
            </a:r>
            <a:r>
              <a:rPr lang="en-US" b="1" dirty="0" err="1" smtClean="0">
                <a:latin typeface="+mn-lt"/>
              </a:rPr>
              <a:t>creciendo</a:t>
            </a:r>
            <a:r>
              <a:rPr lang="en-US" b="1" dirty="0" smtClean="0">
                <a:latin typeface="+mn-lt"/>
              </a:rPr>
              <a:t> </a:t>
            </a:r>
            <a:r>
              <a:rPr lang="en-US" b="1" dirty="0">
                <a:latin typeface="+mn-lt"/>
              </a:rPr>
              <a:t>como el </a:t>
            </a:r>
            <a:r>
              <a:rPr lang="en-US" b="1" dirty="0" err="1" smtClean="0">
                <a:latin typeface="+mn-lt"/>
              </a:rPr>
              <a:t>cuerpo</a:t>
            </a:r>
            <a:r>
              <a:rPr lang="en-US" b="1" dirty="0" smtClean="0">
                <a:latin typeface="+mn-lt"/>
              </a:rPr>
              <a:t> </a:t>
            </a:r>
            <a:r>
              <a:rPr lang="en-US" b="1" dirty="0">
                <a:latin typeface="+mn-lt"/>
              </a:rPr>
              <a:t>de Cristo</a:t>
            </a:r>
          </a:p>
        </p:txBody>
      </p:sp>
      <p:sp>
        <p:nvSpPr>
          <p:cNvPr id="8" name="Content Placeholder 7"/>
          <p:cNvSpPr>
            <a:spLocks noGrp="1"/>
          </p:cNvSpPr>
          <p:nvPr>
            <p:ph idx="1"/>
          </p:nvPr>
        </p:nvSpPr>
        <p:spPr>
          <a:xfrm>
            <a:off x="628650" y="1054250"/>
            <a:ext cx="7886700" cy="4346090"/>
          </a:xfrm>
        </p:spPr>
        <p:txBody>
          <a:bodyPr>
            <a:noAutofit/>
          </a:bodyPr>
          <a:lstStyle/>
          <a:p>
            <a:pPr marL="0" indent="0" algn="l" rtl="0">
              <a:buNone/>
            </a:pPr>
            <a:r>
              <a:rPr lang="en-US" sz="2500" b="1" i="1" dirty="0">
                <a:solidFill>
                  <a:schemeClr val="accent2"/>
                </a:solidFill>
              </a:rPr>
              <a:t>¿Cómo enseña este pasaje que debemos crecer como pueblo?</a:t>
            </a:r>
          </a:p>
          <a:p>
            <a:pPr algn="l" rtl="0"/>
            <a:r>
              <a:rPr lang="en-US" sz="2500" b="1" dirty="0"/>
              <a:t>Conceptualmente:</a:t>
            </a:r>
          </a:p>
          <a:p>
            <a:pPr lvl="1" algn="l" rtl="0"/>
            <a:r>
              <a:rPr lang="en-US" sz="2500" b="1" dirty="0"/>
              <a:t>Dones dados al </a:t>
            </a:r>
            <a:r>
              <a:rPr lang="en-US" sz="2500" b="1" dirty="0" err="1"/>
              <a:t>cuerpo</a:t>
            </a:r>
            <a:endParaRPr lang="en-US" sz="2500" b="1" dirty="0"/>
          </a:p>
          <a:p>
            <a:pPr lvl="2" algn="l" rtl="0"/>
            <a:r>
              <a:rPr lang="en-US" sz="2300" b="1" i="1" dirty="0">
                <a:solidFill>
                  <a:schemeClr val="accent2"/>
                </a:solidFill>
              </a:rPr>
              <a:t>¿Cuál es la característica común de estos dones?</a:t>
            </a:r>
          </a:p>
          <a:p>
            <a:pPr lvl="1" algn="l" rtl="0"/>
            <a:r>
              <a:rPr lang="en-US" sz="2500" b="1" dirty="0"/>
              <a:t>Santos </a:t>
            </a:r>
            <a:r>
              <a:rPr lang="en-US" sz="2500" b="1" dirty="0" err="1" smtClean="0"/>
              <a:t>capacitados</a:t>
            </a:r>
            <a:r>
              <a:rPr lang="en-US" sz="2500" b="1" dirty="0" smtClean="0"/>
              <a:t> </a:t>
            </a:r>
            <a:r>
              <a:rPr lang="en-US" sz="2500" b="1" dirty="0"/>
              <a:t>para el ministerio</a:t>
            </a:r>
          </a:p>
          <a:p>
            <a:pPr lvl="1" algn="l" rtl="0"/>
            <a:r>
              <a:rPr lang="en-US" sz="2500" b="1" dirty="0"/>
              <a:t>Para </a:t>
            </a:r>
            <a:r>
              <a:rPr lang="en-US" sz="2500" b="1" dirty="0" err="1" smtClean="0"/>
              <a:t>edificar</a:t>
            </a:r>
            <a:r>
              <a:rPr lang="en-US" sz="2500" b="1" dirty="0" smtClean="0"/>
              <a:t> al </a:t>
            </a:r>
            <a:r>
              <a:rPr lang="en-US" sz="2500" b="1" dirty="0" err="1" smtClean="0"/>
              <a:t>cuerpo</a:t>
            </a:r>
            <a:endParaRPr lang="en-US" sz="2500" b="1" dirty="0"/>
          </a:p>
          <a:p>
            <a:pPr lvl="1" algn="l" rtl="0"/>
            <a:r>
              <a:rPr lang="en-US" sz="2500" b="1" dirty="0"/>
              <a:t>Hasta </a:t>
            </a:r>
            <a:r>
              <a:rPr lang="en-US" sz="2500" b="1" dirty="0" err="1" smtClean="0"/>
              <a:t>llegar</a:t>
            </a:r>
            <a:r>
              <a:rPr lang="en-US" sz="2500" b="1" dirty="0" smtClean="0"/>
              <a:t> a la </a:t>
            </a:r>
            <a:r>
              <a:rPr lang="en-US" sz="2500" b="1" dirty="0" err="1" smtClean="0"/>
              <a:t>unidad</a:t>
            </a:r>
            <a:r>
              <a:rPr lang="en-US" sz="2500" b="1" dirty="0" smtClean="0"/>
              <a:t> </a:t>
            </a:r>
            <a:r>
              <a:rPr lang="en-US" sz="2500" b="1" dirty="0"/>
              <a:t>de la </a:t>
            </a:r>
            <a:r>
              <a:rPr lang="en-US" sz="2500" b="1" dirty="0" err="1" smtClean="0"/>
              <a:t>fe</a:t>
            </a:r>
            <a:r>
              <a:rPr lang="en-US" sz="2500" b="1" dirty="0" smtClean="0"/>
              <a:t> (</a:t>
            </a:r>
            <a:r>
              <a:rPr lang="en-US" sz="2500" b="1" dirty="0" err="1" smtClean="0"/>
              <a:t>conocimiento</a:t>
            </a:r>
            <a:r>
              <a:rPr lang="en-US" sz="2500" b="1" dirty="0" smtClean="0"/>
              <a:t> </a:t>
            </a:r>
            <a:r>
              <a:rPr lang="en-US" sz="2500" b="1" dirty="0"/>
              <a:t>del Hijo)</a:t>
            </a:r>
          </a:p>
          <a:p>
            <a:pPr lvl="1" algn="l" rtl="0"/>
            <a:r>
              <a:rPr lang="en-US" sz="2500" b="1" dirty="0"/>
              <a:t>A la </a:t>
            </a:r>
            <a:r>
              <a:rPr lang="en-US" sz="2500" b="1" dirty="0" err="1" smtClean="0"/>
              <a:t>plenitud</a:t>
            </a:r>
            <a:r>
              <a:rPr lang="en-US" sz="2500" b="1" dirty="0" smtClean="0"/>
              <a:t> </a:t>
            </a:r>
            <a:r>
              <a:rPr lang="en-US" sz="2500" b="1" dirty="0"/>
              <a:t>de Cristo</a:t>
            </a:r>
          </a:p>
        </p:txBody>
      </p:sp>
    </p:spTree>
    <p:extLst>
      <p:ext uri="{BB962C8B-B14F-4D97-AF65-F5344CB8AC3E}">
        <p14:creationId xmlns:p14="http://schemas.microsoft.com/office/powerpoint/2010/main" val="2118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7797" y="104926"/>
            <a:ext cx="4531772" cy="873564"/>
            <a:chOff x="2267797" y="104926"/>
            <a:chExt cx="4531772" cy="873564"/>
          </a:xfrm>
        </p:grpSpPr>
        <p:sp>
          <p:nvSpPr>
            <p:cNvPr id="2" name="Oval 1"/>
            <p:cNvSpPr/>
            <p:nvPr/>
          </p:nvSpPr>
          <p:spPr>
            <a:xfrm>
              <a:off x="3456685" y="104926"/>
              <a:ext cx="1901188" cy="771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400" b="1" dirty="0"/>
                <a:t>PADRE</a:t>
              </a:r>
            </a:p>
          </p:txBody>
        </p:sp>
        <p:sp>
          <p:nvSpPr>
            <p:cNvPr id="5" name="Oval 4"/>
            <p:cNvSpPr/>
            <p:nvPr/>
          </p:nvSpPr>
          <p:spPr>
            <a:xfrm>
              <a:off x="2267797" y="291131"/>
              <a:ext cx="1267172" cy="687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700" b="1" dirty="0"/>
                <a:t>HIJO</a:t>
              </a:r>
            </a:p>
          </p:txBody>
        </p:sp>
        <p:sp>
          <p:nvSpPr>
            <p:cNvPr id="6" name="Oval 5"/>
            <p:cNvSpPr/>
            <p:nvPr/>
          </p:nvSpPr>
          <p:spPr>
            <a:xfrm>
              <a:off x="5262414" y="278823"/>
              <a:ext cx="1537155" cy="687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025" b="1" dirty="0"/>
                <a:t>ESPÍRITU</a:t>
              </a:r>
            </a:p>
          </p:txBody>
        </p:sp>
      </p:grpSp>
      <p:sp>
        <p:nvSpPr>
          <p:cNvPr id="3" name="Curved Right Arrow 2"/>
          <p:cNvSpPr/>
          <p:nvPr/>
        </p:nvSpPr>
        <p:spPr>
          <a:xfrm>
            <a:off x="500419" y="448360"/>
            <a:ext cx="1557954" cy="5027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endParaRPr lang="en-US" sz="948">
              <a:solidFill>
                <a:schemeClr val="tx1"/>
              </a:solidFill>
            </a:endParaRPr>
          </a:p>
        </p:txBody>
      </p:sp>
      <p:sp>
        <p:nvSpPr>
          <p:cNvPr id="7" name="Curved Left Arrow 6"/>
          <p:cNvSpPr/>
          <p:nvPr/>
        </p:nvSpPr>
        <p:spPr>
          <a:xfrm>
            <a:off x="6799570" y="448360"/>
            <a:ext cx="1663090" cy="5027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endParaRPr lang="en-US" sz="948">
              <a:solidFill>
                <a:schemeClr val="tx1"/>
              </a:solidFill>
            </a:endParaRPr>
          </a:p>
        </p:txBody>
      </p:sp>
      <p:sp>
        <p:nvSpPr>
          <p:cNvPr id="16" name="Rounded Rectangle 15"/>
          <p:cNvSpPr/>
          <p:nvPr/>
        </p:nvSpPr>
        <p:spPr>
          <a:xfrm>
            <a:off x="2410897" y="4984982"/>
            <a:ext cx="4036150" cy="5336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400" b="1" dirty="0"/>
              <a:t>Dones dados al </a:t>
            </a:r>
            <a:r>
              <a:rPr lang="en-US" sz="2400" b="1" dirty="0" err="1"/>
              <a:t>cuerpo</a:t>
            </a:r>
            <a:endParaRPr lang="en-US" sz="2400" b="1" dirty="0"/>
          </a:p>
        </p:txBody>
      </p:sp>
      <p:sp>
        <p:nvSpPr>
          <p:cNvPr id="17" name="Rounded Rectangle 16"/>
          <p:cNvSpPr/>
          <p:nvPr/>
        </p:nvSpPr>
        <p:spPr>
          <a:xfrm>
            <a:off x="2411590" y="3915784"/>
            <a:ext cx="4035457" cy="58759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200" b="1" dirty="0"/>
              <a:t>Santos </a:t>
            </a:r>
            <a:r>
              <a:rPr lang="en-US" sz="2200" b="1" dirty="0" err="1" smtClean="0"/>
              <a:t>capacitados</a:t>
            </a:r>
            <a:r>
              <a:rPr lang="en-US" sz="2200" b="1" dirty="0" smtClean="0"/>
              <a:t> </a:t>
            </a:r>
            <a:r>
              <a:rPr lang="en-US" sz="2200" b="1" dirty="0"/>
              <a:t>para el ministerio</a:t>
            </a:r>
          </a:p>
        </p:txBody>
      </p:sp>
      <p:sp>
        <p:nvSpPr>
          <p:cNvPr id="18" name="Rounded Rectangle 17"/>
          <p:cNvSpPr/>
          <p:nvPr/>
        </p:nvSpPr>
        <p:spPr>
          <a:xfrm>
            <a:off x="2411590" y="2835293"/>
            <a:ext cx="4035457" cy="598883"/>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500" b="1" dirty="0"/>
              <a:t>Edificación del </a:t>
            </a:r>
            <a:r>
              <a:rPr lang="en-US" sz="2500" b="1" dirty="0" err="1"/>
              <a:t>cuerpo</a:t>
            </a:r>
            <a:endParaRPr lang="en-US" sz="2500" b="1" dirty="0"/>
          </a:p>
        </p:txBody>
      </p:sp>
      <p:sp>
        <p:nvSpPr>
          <p:cNvPr id="19" name="Rounded Rectangle 18"/>
          <p:cNvSpPr/>
          <p:nvPr/>
        </p:nvSpPr>
        <p:spPr>
          <a:xfrm>
            <a:off x="2411590" y="1600111"/>
            <a:ext cx="4035457" cy="78455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lvl="1" algn="ctr"/>
            <a:r>
              <a:rPr lang="en-US" sz="2500" b="1" dirty="0" err="1"/>
              <a:t>L</a:t>
            </a:r>
            <a:r>
              <a:rPr lang="en-US" sz="2500" b="1" dirty="0" err="1" smtClean="0"/>
              <a:t>legar</a:t>
            </a:r>
            <a:r>
              <a:rPr lang="en-US" sz="2500" b="1" dirty="0" smtClean="0"/>
              <a:t> </a:t>
            </a:r>
            <a:r>
              <a:rPr lang="en-US" sz="2500" b="1" dirty="0"/>
              <a:t>a la </a:t>
            </a:r>
            <a:r>
              <a:rPr lang="en-US" sz="2500" b="1" dirty="0" err="1"/>
              <a:t>unidad</a:t>
            </a:r>
            <a:r>
              <a:rPr lang="en-US" sz="2500" b="1" dirty="0"/>
              <a:t> de la </a:t>
            </a:r>
            <a:r>
              <a:rPr lang="en-US" sz="2500" b="1" dirty="0" err="1"/>
              <a:t>fe</a:t>
            </a:r>
            <a:r>
              <a:rPr lang="en-US" sz="2500" b="1" dirty="0"/>
              <a:t> (</a:t>
            </a:r>
            <a:r>
              <a:rPr lang="en-US" sz="2500" b="1" dirty="0" err="1"/>
              <a:t>conocimiento</a:t>
            </a:r>
            <a:r>
              <a:rPr lang="en-US" sz="2500" b="1" dirty="0"/>
              <a:t> del </a:t>
            </a:r>
            <a:r>
              <a:rPr lang="en-US" sz="2500" b="1" dirty="0" err="1"/>
              <a:t>Hijo</a:t>
            </a:r>
            <a:r>
              <a:rPr lang="en-US" sz="2500" b="1" dirty="0"/>
              <a:t>)</a:t>
            </a:r>
          </a:p>
        </p:txBody>
      </p:sp>
      <p:sp>
        <p:nvSpPr>
          <p:cNvPr id="21" name="Oval 20"/>
          <p:cNvSpPr/>
          <p:nvPr/>
        </p:nvSpPr>
        <p:spPr>
          <a:xfrm>
            <a:off x="2674249" y="746034"/>
            <a:ext cx="3622220" cy="890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r>
              <a:rPr lang="en-US" sz="2600" b="1" dirty="0"/>
              <a:t>Plenitud de Cristo</a:t>
            </a:r>
          </a:p>
        </p:txBody>
      </p:sp>
      <p:sp>
        <p:nvSpPr>
          <p:cNvPr id="22" name="Up Arrow 21"/>
          <p:cNvSpPr/>
          <p:nvPr/>
        </p:nvSpPr>
        <p:spPr>
          <a:xfrm>
            <a:off x="4272742" y="4587500"/>
            <a:ext cx="379828" cy="291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endParaRPr lang="en-US" sz="948"/>
          </a:p>
        </p:txBody>
      </p:sp>
      <p:sp>
        <p:nvSpPr>
          <p:cNvPr id="23" name="Up Arrow 22"/>
          <p:cNvSpPr/>
          <p:nvPr/>
        </p:nvSpPr>
        <p:spPr>
          <a:xfrm>
            <a:off x="4295445" y="2440805"/>
            <a:ext cx="379828" cy="291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endParaRPr lang="en-US" sz="948"/>
          </a:p>
        </p:txBody>
      </p:sp>
      <p:sp>
        <p:nvSpPr>
          <p:cNvPr id="24" name="Up Arrow 23"/>
          <p:cNvSpPr/>
          <p:nvPr/>
        </p:nvSpPr>
        <p:spPr>
          <a:xfrm>
            <a:off x="4295445" y="3502849"/>
            <a:ext cx="379828" cy="291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 tIns="30861" rIns="61722" bIns="30861" numCol="1" spcCol="0" rtlCol="0" fromWordArt="0" anchor="ctr" anchorCtr="0" forceAA="0" compatLnSpc="1">
            <a:prstTxWarp prst="textNoShape">
              <a:avLst/>
            </a:prstTxWarp>
            <a:noAutofit/>
          </a:bodyPr>
          <a:lstStyle/>
          <a:p>
            <a:pPr algn="ctr" rtl="0"/>
            <a:endParaRPr lang="en-US" sz="948"/>
          </a:p>
        </p:txBody>
      </p:sp>
    </p:spTree>
    <p:extLst>
      <p:ext uri="{BB962C8B-B14F-4D97-AF65-F5344CB8AC3E}">
        <p14:creationId xmlns:p14="http://schemas.microsoft.com/office/powerpoint/2010/main" val="29025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6" grpId="0" animBg="1"/>
      <p:bldP spid="17" grpId="0" animBg="1"/>
      <p:bldP spid="18" grpId="0" animBg="1"/>
      <p:bldP spid="19" grpId="0" animBg="1"/>
      <p:bldP spid="21" grpId="0" animBg="1"/>
      <p:bldP spid="22" grpId="0" animBg="1"/>
      <p:bldP spid="23" grpId="0" animBg="1"/>
      <p:bldP spid="2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04271"/>
            <a:ext cx="7886700" cy="631644"/>
          </a:xfrm>
        </p:spPr>
        <p:txBody>
          <a:bodyPr>
            <a:normAutofit/>
          </a:bodyPr>
          <a:lstStyle/>
          <a:p>
            <a:pPr algn="ctr" rtl="0"/>
            <a:r>
              <a:rPr lang="en-US" b="1" dirty="0">
                <a:latin typeface="+mn-lt"/>
              </a:rPr>
              <a:t>Llenos y </a:t>
            </a:r>
            <a:r>
              <a:rPr lang="en-US" b="1" dirty="0" err="1" smtClean="0">
                <a:latin typeface="+mn-lt"/>
              </a:rPr>
              <a:t>creciendo</a:t>
            </a:r>
            <a:r>
              <a:rPr lang="en-US" b="1" dirty="0" smtClean="0">
                <a:latin typeface="+mn-lt"/>
              </a:rPr>
              <a:t> </a:t>
            </a:r>
            <a:r>
              <a:rPr lang="en-US" b="1" dirty="0">
                <a:latin typeface="+mn-lt"/>
              </a:rPr>
              <a:t>como el </a:t>
            </a:r>
            <a:r>
              <a:rPr lang="en-US" b="1" dirty="0" err="1" smtClean="0">
                <a:latin typeface="+mn-lt"/>
              </a:rPr>
              <a:t>cuerpo</a:t>
            </a:r>
            <a:r>
              <a:rPr lang="en-US" b="1" dirty="0" smtClean="0">
                <a:latin typeface="+mn-lt"/>
              </a:rPr>
              <a:t> </a:t>
            </a:r>
            <a:r>
              <a:rPr lang="en-US" b="1" dirty="0">
                <a:latin typeface="+mn-lt"/>
              </a:rPr>
              <a:t>de Cristo</a:t>
            </a:r>
          </a:p>
        </p:txBody>
      </p:sp>
      <p:sp>
        <p:nvSpPr>
          <p:cNvPr id="8" name="Content Placeholder 7"/>
          <p:cNvSpPr>
            <a:spLocks noGrp="1"/>
          </p:cNvSpPr>
          <p:nvPr>
            <p:ph idx="1"/>
          </p:nvPr>
        </p:nvSpPr>
        <p:spPr>
          <a:xfrm>
            <a:off x="628650" y="1054250"/>
            <a:ext cx="7886700" cy="4346090"/>
          </a:xfrm>
        </p:spPr>
        <p:txBody>
          <a:bodyPr>
            <a:noAutofit/>
          </a:bodyPr>
          <a:lstStyle/>
          <a:p>
            <a:pPr marL="0" indent="0" algn="l" rtl="0">
              <a:buNone/>
            </a:pPr>
            <a:r>
              <a:rPr lang="en-US" sz="2400" b="1" i="1" dirty="0">
                <a:solidFill>
                  <a:schemeClr val="accent2"/>
                </a:solidFill>
              </a:rPr>
              <a:t>¿Cómo enseña este pasaje que debemos crecer como pueblo?</a:t>
            </a:r>
          </a:p>
          <a:p>
            <a:pPr algn="l" rtl="0"/>
            <a:r>
              <a:rPr lang="en-US" sz="2400" b="1" dirty="0">
                <a:solidFill>
                  <a:schemeClr val="tx1">
                    <a:lumMod val="75000"/>
                  </a:schemeClr>
                </a:solidFill>
              </a:rPr>
              <a:t>Conceptualmente:</a:t>
            </a:r>
          </a:p>
          <a:p>
            <a:pPr lvl="1" algn="l" rtl="0"/>
            <a:r>
              <a:rPr lang="en-US" sz="2400" b="1" dirty="0">
                <a:solidFill>
                  <a:schemeClr val="tx1">
                    <a:lumMod val="75000"/>
                  </a:schemeClr>
                </a:solidFill>
              </a:rPr>
              <a:t>Dones dados al </a:t>
            </a:r>
            <a:r>
              <a:rPr lang="en-US" sz="2400" b="1" dirty="0" err="1">
                <a:solidFill>
                  <a:schemeClr val="tx1">
                    <a:lumMod val="75000"/>
                  </a:schemeClr>
                </a:solidFill>
              </a:rPr>
              <a:t>cuerpo</a:t>
            </a:r>
            <a:endParaRPr lang="en-US" sz="2400" b="1" dirty="0">
              <a:solidFill>
                <a:schemeClr val="tx1">
                  <a:lumMod val="75000"/>
                </a:schemeClr>
              </a:solidFill>
            </a:endParaRPr>
          </a:p>
          <a:p>
            <a:pPr lvl="1" algn="l" rtl="0"/>
            <a:r>
              <a:rPr lang="en-US" sz="2400" b="1" dirty="0" smtClean="0">
                <a:solidFill>
                  <a:schemeClr val="tx1">
                    <a:lumMod val="75000"/>
                  </a:schemeClr>
                </a:solidFill>
              </a:rPr>
              <a:t>Santos </a:t>
            </a:r>
            <a:r>
              <a:rPr lang="en-US" sz="2400" b="1" dirty="0" err="1" smtClean="0">
                <a:solidFill>
                  <a:schemeClr val="tx1">
                    <a:lumMod val="75000"/>
                  </a:schemeClr>
                </a:solidFill>
              </a:rPr>
              <a:t>capacitados</a:t>
            </a:r>
            <a:r>
              <a:rPr lang="en-US" sz="2400" b="1" dirty="0" smtClean="0">
                <a:solidFill>
                  <a:schemeClr val="tx1">
                    <a:lumMod val="75000"/>
                  </a:schemeClr>
                </a:solidFill>
              </a:rPr>
              <a:t> </a:t>
            </a:r>
            <a:r>
              <a:rPr lang="en-US" sz="2400" b="1" dirty="0">
                <a:solidFill>
                  <a:schemeClr val="tx1">
                    <a:lumMod val="75000"/>
                  </a:schemeClr>
                </a:solidFill>
              </a:rPr>
              <a:t>para el ministerio</a:t>
            </a:r>
          </a:p>
          <a:p>
            <a:pPr lvl="1" algn="l" rtl="0"/>
            <a:r>
              <a:rPr lang="en-US" sz="2400" b="1" dirty="0">
                <a:solidFill>
                  <a:schemeClr val="tx1">
                    <a:lumMod val="75000"/>
                  </a:schemeClr>
                </a:solidFill>
              </a:rPr>
              <a:t>Para </a:t>
            </a:r>
            <a:r>
              <a:rPr lang="en-US" sz="2400" b="1" dirty="0" err="1" smtClean="0">
                <a:solidFill>
                  <a:schemeClr val="tx1">
                    <a:lumMod val="75000"/>
                  </a:schemeClr>
                </a:solidFill>
              </a:rPr>
              <a:t>edificar</a:t>
            </a:r>
            <a:r>
              <a:rPr lang="en-US" sz="2400" b="1" dirty="0" smtClean="0">
                <a:solidFill>
                  <a:schemeClr val="tx1">
                    <a:lumMod val="75000"/>
                  </a:schemeClr>
                </a:solidFill>
              </a:rPr>
              <a:t> al </a:t>
            </a:r>
            <a:r>
              <a:rPr lang="en-US" sz="2400" b="1" dirty="0" err="1" smtClean="0">
                <a:solidFill>
                  <a:schemeClr val="tx1">
                    <a:lumMod val="75000"/>
                  </a:schemeClr>
                </a:solidFill>
              </a:rPr>
              <a:t>cuerpo</a:t>
            </a:r>
            <a:endParaRPr lang="en-US" sz="2400" b="1" dirty="0">
              <a:solidFill>
                <a:schemeClr val="tx1">
                  <a:lumMod val="75000"/>
                </a:schemeClr>
              </a:solidFill>
            </a:endParaRPr>
          </a:p>
          <a:p>
            <a:pPr lvl="1" algn="l" rtl="0"/>
            <a:r>
              <a:rPr lang="en-US" sz="2400" b="1" dirty="0">
                <a:solidFill>
                  <a:schemeClr val="tx1">
                    <a:lumMod val="75000"/>
                  </a:schemeClr>
                </a:solidFill>
              </a:rPr>
              <a:t>Hasta </a:t>
            </a:r>
            <a:r>
              <a:rPr lang="en-US" sz="2400" b="1" dirty="0" err="1" smtClean="0">
                <a:solidFill>
                  <a:schemeClr val="tx1">
                    <a:lumMod val="75000"/>
                  </a:schemeClr>
                </a:solidFill>
              </a:rPr>
              <a:t>llegar</a:t>
            </a:r>
            <a:r>
              <a:rPr lang="en-US" sz="2400" b="1" dirty="0" smtClean="0">
                <a:solidFill>
                  <a:schemeClr val="tx1">
                    <a:lumMod val="75000"/>
                  </a:schemeClr>
                </a:solidFill>
              </a:rPr>
              <a:t> a la </a:t>
            </a:r>
            <a:r>
              <a:rPr lang="en-US" sz="2400" b="1" dirty="0" err="1" smtClean="0">
                <a:solidFill>
                  <a:schemeClr val="tx1">
                    <a:lumMod val="75000"/>
                  </a:schemeClr>
                </a:solidFill>
              </a:rPr>
              <a:t>unidad</a:t>
            </a:r>
            <a:r>
              <a:rPr lang="en-US" sz="2400" b="1" dirty="0" smtClean="0">
                <a:solidFill>
                  <a:schemeClr val="tx1">
                    <a:lumMod val="75000"/>
                  </a:schemeClr>
                </a:solidFill>
              </a:rPr>
              <a:t> </a:t>
            </a:r>
            <a:r>
              <a:rPr lang="en-US" sz="2400" b="1" dirty="0">
                <a:solidFill>
                  <a:schemeClr val="tx1">
                    <a:lumMod val="75000"/>
                  </a:schemeClr>
                </a:solidFill>
              </a:rPr>
              <a:t>de la </a:t>
            </a:r>
            <a:r>
              <a:rPr lang="en-US" sz="2400" b="1" dirty="0" err="1" smtClean="0">
                <a:solidFill>
                  <a:schemeClr val="tx1">
                    <a:lumMod val="75000"/>
                  </a:schemeClr>
                </a:solidFill>
              </a:rPr>
              <a:t>fe</a:t>
            </a:r>
            <a:r>
              <a:rPr lang="en-US" sz="2400" b="1" dirty="0" smtClean="0">
                <a:solidFill>
                  <a:schemeClr val="tx1">
                    <a:lumMod val="75000"/>
                  </a:schemeClr>
                </a:solidFill>
              </a:rPr>
              <a:t> (</a:t>
            </a:r>
            <a:r>
              <a:rPr lang="en-US" sz="2400" b="1" dirty="0" err="1" smtClean="0">
                <a:solidFill>
                  <a:schemeClr val="tx1">
                    <a:lumMod val="75000"/>
                  </a:schemeClr>
                </a:solidFill>
              </a:rPr>
              <a:t>conocimiento</a:t>
            </a:r>
            <a:r>
              <a:rPr lang="en-US" sz="2400" b="1" dirty="0" smtClean="0">
                <a:solidFill>
                  <a:schemeClr val="tx1">
                    <a:lumMod val="75000"/>
                  </a:schemeClr>
                </a:solidFill>
              </a:rPr>
              <a:t> </a:t>
            </a:r>
            <a:r>
              <a:rPr lang="en-US" sz="2400" b="1" dirty="0">
                <a:solidFill>
                  <a:schemeClr val="tx1">
                    <a:lumMod val="75000"/>
                  </a:schemeClr>
                </a:solidFill>
              </a:rPr>
              <a:t>del Hijo)</a:t>
            </a:r>
          </a:p>
          <a:p>
            <a:pPr lvl="1" algn="l" rtl="0"/>
            <a:r>
              <a:rPr lang="en-US" sz="2400" b="1" dirty="0">
                <a:solidFill>
                  <a:schemeClr val="tx1">
                    <a:lumMod val="75000"/>
                  </a:schemeClr>
                </a:solidFill>
              </a:rPr>
              <a:t>A la </a:t>
            </a:r>
            <a:r>
              <a:rPr lang="en-US" sz="2400" b="1" dirty="0" err="1" smtClean="0">
                <a:solidFill>
                  <a:schemeClr val="tx1">
                    <a:lumMod val="75000"/>
                  </a:schemeClr>
                </a:solidFill>
              </a:rPr>
              <a:t>plenitud</a:t>
            </a:r>
            <a:r>
              <a:rPr lang="en-US" sz="2400" b="1" dirty="0" smtClean="0">
                <a:solidFill>
                  <a:schemeClr val="tx1">
                    <a:lumMod val="75000"/>
                  </a:schemeClr>
                </a:solidFill>
              </a:rPr>
              <a:t> </a:t>
            </a:r>
            <a:r>
              <a:rPr lang="en-US" sz="2400" b="1" dirty="0">
                <a:solidFill>
                  <a:schemeClr val="tx1">
                    <a:lumMod val="75000"/>
                  </a:schemeClr>
                </a:solidFill>
              </a:rPr>
              <a:t>de </a:t>
            </a:r>
            <a:r>
              <a:rPr lang="en-US" sz="2400" b="1" dirty="0" smtClean="0">
                <a:solidFill>
                  <a:schemeClr val="tx1">
                    <a:lumMod val="75000"/>
                  </a:schemeClr>
                </a:solidFill>
              </a:rPr>
              <a:t>Cristo</a:t>
            </a:r>
          </a:p>
          <a:p>
            <a:r>
              <a:rPr lang="en-US" sz="2400" b="1" dirty="0" err="1"/>
              <a:t>Prácticamente</a:t>
            </a:r>
            <a:r>
              <a:rPr lang="en-US" sz="2400" b="1" dirty="0"/>
              <a:t>:</a:t>
            </a:r>
          </a:p>
          <a:p>
            <a:pPr lvl="1"/>
            <a:r>
              <a:rPr lang="en-US" sz="2400" b="1" dirty="0" err="1"/>
              <a:t>Ser</a:t>
            </a:r>
            <a:r>
              <a:rPr lang="en-US" sz="2400" b="1" dirty="0"/>
              <a:t> </a:t>
            </a:r>
            <a:r>
              <a:rPr lang="en-US" sz="2400" b="1" dirty="0" err="1" smtClean="0"/>
              <a:t>verdaderos</a:t>
            </a:r>
            <a:r>
              <a:rPr lang="en-US" sz="2400" b="1" dirty="0" smtClean="0"/>
              <a:t> </a:t>
            </a:r>
            <a:r>
              <a:rPr lang="en-US" sz="2400" b="1" dirty="0" err="1" smtClean="0"/>
              <a:t>en</a:t>
            </a:r>
            <a:r>
              <a:rPr lang="en-US" sz="2400" b="1" dirty="0" smtClean="0"/>
              <a:t> </a:t>
            </a:r>
            <a:r>
              <a:rPr lang="en-US" sz="2400" b="1" dirty="0"/>
              <a:t>el </a:t>
            </a:r>
            <a:r>
              <a:rPr lang="en-US" sz="2400" b="1" dirty="0" err="1"/>
              <a:t>amor</a:t>
            </a:r>
            <a:endParaRPr lang="en-US" sz="2400" b="1" dirty="0"/>
          </a:p>
          <a:p>
            <a:pPr lvl="2"/>
            <a:r>
              <a:rPr lang="en-US" sz="2000" b="1" dirty="0" err="1"/>
              <a:t>Hablando</a:t>
            </a:r>
            <a:r>
              <a:rPr lang="en-US" sz="2000" b="1" dirty="0"/>
              <a:t> y </a:t>
            </a:r>
            <a:r>
              <a:rPr lang="en-US" sz="2000" b="1" dirty="0" err="1" smtClean="0"/>
              <a:t>viviendo</a:t>
            </a:r>
            <a:r>
              <a:rPr lang="en-US" sz="2000" b="1" dirty="0" smtClean="0"/>
              <a:t> </a:t>
            </a:r>
            <a:r>
              <a:rPr lang="en-US" sz="2000" b="1" dirty="0" err="1" smtClean="0"/>
              <a:t>conforme</a:t>
            </a:r>
            <a:r>
              <a:rPr lang="en-US" sz="2000" b="1" dirty="0" smtClean="0"/>
              <a:t> a la </a:t>
            </a:r>
            <a:r>
              <a:rPr lang="en-US" sz="2000" b="1" dirty="0" err="1" smtClean="0"/>
              <a:t>verdad</a:t>
            </a:r>
            <a:endParaRPr lang="en-US" sz="2000" b="1" dirty="0" smtClean="0"/>
          </a:p>
          <a:p>
            <a:pPr lvl="1"/>
            <a:r>
              <a:rPr lang="es-ES" sz="2400" b="1" dirty="0" smtClean="0"/>
              <a:t>Cada miembro funcionando</a:t>
            </a:r>
            <a:endParaRPr lang="en-US" sz="2400" b="1" dirty="0"/>
          </a:p>
          <a:p>
            <a:endParaRPr lang="en-US" sz="2800" b="1" dirty="0"/>
          </a:p>
        </p:txBody>
      </p:sp>
    </p:spTree>
    <p:extLst>
      <p:ext uri="{BB962C8B-B14F-4D97-AF65-F5344CB8AC3E}">
        <p14:creationId xmlns:p14="http://schemas.microsoft.com/office/powerpoint/2010/main" val="10311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04271"/>
            <a:ext cx="7886700" cy="631644"/>
          </a:xfrm>
        </p:spPr>
        <p:txBody>
          <a:bodyPr/>
          <a:lstStyle/>
          <a:p>
            <a:pPr algn="ctr" rtl="0"/>
            <a:r>
              <a:rPr lang="en-US" b="1" dirty="0" smtClean="0">
                <a:latin typeface="+mn-lt"/>
              </a:rPr>
              <a:t>Lo que </a:t>
            </a:r>
            <a:r>
              <a:rPr lang="en-US" b="1" dirty="0">
                <a:latin typeface="+mn-lt"/>
              </a:rPr>
              <a:t>significa el crecimiento</a:t>
            </a:r>
          </a:p>
        </p:txBody>
      </p:sp>
      <p:sp>
        <p:nvSpPr>
          <p:cNvPr id="8" name="Content Placeholder 7"/>
          <p:cNvSpPr>
            <a:spLocks noGrp="1"/>
          </p:cNvSpPr>
          <p:nvPr>
            <p:ph idx="1"/>
          </p:nvPr>
        </p:nvSpPr>
        <p:spPr>
          <a:xfrm>
            <a:off x="628650" y="1054250"/>
            <a:ext cx="7886700" cy="4346090"/>
          </a:xfrm>
        </p:spPr>
        <p:txBody>
          <a:bodyPr>
            <a:normAutofit fontScale="92500" lnSpcReduction="20000"/>
          </a:bodyPr>
          <a:lstStyle/>
          <a:p>
            <a:pPr algn="l" rtl="0">
              <a:lnSpc>
                <a:spcPct val="250000"/>
              </a:lnSpc>
            </a:pPr>
            <a:r>
              <a:rPr lang="en-US" sz="2900" b="1" dirty="0"/>
              <a:t>La evidencia: no </a:t>
            </a:r>
            <a:r>
              <a:rPr lang="en-US" sz="2900" b="1" dirty="0" err="1" smtClean="0"/>
              <a:t>sacudidos</a:t>
            </a:r>
            <a:r>
              <a:rPr lang="en-US" sz="2900" b="1" dirty="0" smtClean="0"/>
              <a:t> </a:t>
            </a:r>
            <a:r>
              <a:rPr lang="en-US" sz="2900" b="1" dirty="0"/>
              <a:t>por el engaño</a:t>
            </a:r>
          </a:p>
          <a:p>
            <a:pPr algn="l" rtl="0">
              <a:lnSpc>
                <a:spcPct val="250000"/>
              </a:lnSpc>
            </a:pPr>
            <a:r>
              <a:rPr lang="en-US" sz="2900" b="1" dirty="0" smtClean="0"/>
              <a:t>El </a:t>
            </a:r>
            <a:r>
              <a:rPr lang="en-US" sz="2900" b="1" dirty="0" err="1" smtClean="0"/>
              <a:t>requisito</a:t>
            </a:r>
            <a:r>
              <a:rPr lang="en-US" sz="2900" b="1" dirty="0" smtClean="0"/>
              <a:t>: </a:t>
            </a:r>
            <a:r>
              <a:rPr lang="en-US" sz="2900" b="1" dirty="0"/>
              <a:t>la verdad en el amor</a:t>
            </a:r>
          </a:p>
          <a:p>
            <a:pPr algn="l" rtl="0">
              <a:lnSpc>
                <a:spcPct val="250000"/>
              </a:lnSpc>
            </a:pPr>
            <a:r>
              <a:rPr lang="en-US" sz="2900" b="1" dirty="0"/>
              <a:t>La </a:t>
            </a:r>
            <a:r>
              <a:rPr lang="en-US" sz="2900" b="1" dirty="0" err="1" smtClean="0"/>
              <a:t>promesa</a:t>
            </a:r>
            <a:r>
              <a:rPr lang="en-US" sz="2900" b="1" dirty="0"/>
              <a:t>: </a:t>
            </a:r>
            <a:r>
              <a:rPr lang="en-US" sz="2900" b="1" dirty="0" err="1" smtClean="0"/>
              <a:t>crecer</a:t>
            </a:r>
            <a:r>
              <a:rPr lang="en-US" sz="2900" b="1" dirty="0" smtClean="0"/>
              <a:t> </a:t>
            </a:r>
            <a:r>
              <a:rPr lang="en-US" sz="2900" b="1" dirty="0"/>
              <a:t>en Cristo</a:t>
            </a:r>
          </a:p>
          <a:p>
            <a:pPr marL="0" indent="0" algn="ctr" rtl="0">
              <a:lnSpc>
                <a:spcPct val="250000"/>
              </a:lnSpc>
              <a:buNone/>
            </a:pPr>
            <a:r>
              <a:rPr lang="en-US" sz="3200" b="1" i="1" dirty="0">
                <a:solidFill>
                  <a:srgbClr val="FFFF00"/>
                </a:solidFill>
              </a:rPr>
              <a:t>¿Estamos creciendo? ¿Estoy creciendo?</a:t>
            </a:r>
          </a:p>
        </p:txBody>
      </p:sp>
    </p:spTree>
    <p:extLst>
      <p:ext uri="{BB962C8B-B14F-4D97-AF65-F5344CB8AC3E}">
        <p14:creationId xmlns:p14="http://schemas.microsoft.com/office/powerpoint/2010/main" val="19950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t>Principios para la </a:t>
            </a:r>
            <a:r>
              <a:rPr lang="en-US" b="1" dirty="0" err="1" smtClean="0"/>
              <a:t>unidad</a:t>
            </a:r>
            <a:r>
              <a:rPr lang="en-US" b="1" dirty="0" smtClean="0"/>
              <a:t> </a:t>
            </a:r>
            <a:r>
              <a:rPr lang="en-US" b="1" dirty="0"/>
              <a:t>de Efesios 4</a:t>
            </a:r>
          </a:p>
        </p:txBody>
      </p:sp>
      <p:sp>
        <p:nvSpPr>
          <p:cNvPr id="3" name="Content Placeholder 2"/>
          <p:cNvSpPr>
            <a:spLocks noGrp="1"/>
          </p:cNvSpPr>
          <p:nvPr>
            <p:ph idx="1"/>
          </p:nvPr>
        </p:nvSpPr>
        <p:spPr>
          <a:xfrm>
            <a:off x="527125" y="1408907"/>
            <a:ext cx="8175811" cy="4087905"/>
          </a:xfrm>
        </p:spPr>
        <p:txBody>
          <a:bodyPr>
            <a:normAutofit/>
          </a:bodyPr>
          <a:lstStyle/>
          <a:p>
            <a:pPr algn="l" rtl="0"/>
            <a:r>
              <a:rPr lang="en-US" sz="2400" b="1" dirty="0"/>
              <a:t>La unidad es una de las mayores prioridades de Dios para su pueblo.</a:t>
            </a:r>
          </a:p>
          <a:p>
            <a:pPr algn="l" rtl="0"/>
            <a:r>
              <a:rPr lang="en-US" sz="2400" b="1" dirty="0"/>
              <a:t>La unidad es un resultado directo y un </a:t>
            </a:r>
            <a:r>
              <a:rPr lang="en-US" sz="2400" b="1" dirty="0" err="1"/>
              <a:t>propósito</a:t>
            </a:r>
            <a:r>
              <a:rPr lang="en-US" sz="2400" b="1" dirty="0"/>
              <a:t> </a:t>
            </a:r>
            <a:r>
              <a:rPr lang="en-US" sz="2400" b="1" dirty="0" smtClean="0"/>
              <a:t>principal </a:t>
            </a:r>
            <a:r>
              <a:rPr lang="en-US" sz="2400" b="1" dirty="0"/>
              <a:t>del </a:t>
            </a:r>
            <a:r>
              <a:rPr lang="en-US" sz="2400" b="1" dirty="0" err="1" smtClean="0"/>
              <a:t>evangelio</a:t>
            </a:r>
            <a:r>
              <a:rPr lang="en-US" sz="2400" b="1" dirty="0"/>
              <a:t>. (ver 1:9-10, 2:11-22, 3:1-12, 4:7-10)</a:t>
            </a:r>
          </a:p>
          <a:p>
            <a:pPr algn="l" rtl="0"/>
            <a:r>
              <a:rPr lang="en-US" sz="2400" b="1" dirty="0"/>
              <a:t>La </a:t>
            </a:r>
            <a:r>
              <a:rPr lang="en-US" sz="2400" b="1" dirty="0" err="1"/>
              <a:t>unidad</a:t>
            </a:r>
            <a:r>
              <a:rPr lang="en-US" sz="2400" b="1" dirty="0"/>
              <a:t> </a:t>
            </a:r>
            <a:r>
              <a:rPr lang="en-US" sz="2400" b="1" dirty="0" err="1" smtClean="0"/>
              <a:t>exige</a:t>
            </a:r>
            <a:r>
              <a:rPr lang="en-US" sz="2400" b="1" dirty="0" smtClean="0"/>
              <a:t> </a:t>
            </a:r>
            <a:r>
              <a:rPr lang="en-US" sz="2400" b="1" dirty="0"/>
              <a:t>un compromiso personal de cada uno de nosotros en: 1</a:t>
            </a:r>
            <a:r>
              <a:rPr lang="en-US" sz="2400" b="1" dirty="0" smtClean="0"/>
              <a:t>) </a:t>
            </a:r>
            <a:r>
              <a:rPr lang="en-US" sz="2400" b="1" u="sng" dirty="0" err="1" smtClean="0">
                <a:solidFill>
                  <a:srgbClr val="FFFF00"/>
                </a:solidFill>
              </a:rPr>
              <a:t>Actitud</a:t>
            </a:r>
            <a:r>
              <a:rPr lang="en-US" sz="2400" b="1" dirty="0" smtClean="0">
                <a:solidFill>
                  <a:srgbClr val="FFFF00"/>
                </a:solidFill>
              </a:rPr>
              <a:t> </a:t>
            </a:r>
            <a:r>
              <a:rPr lang="en-US" sz="2400" b="1" dirty="0"/>
              <a:t>(4:1-3), 2</a:t>
            </a:r>
            <a:r>
              <a:rPr lang="en-US" sz="2400" b="1" dirty="0" smtClean="0"/>
              <a:t>) </a:t>
            </a:r>
            <a:r>
              <a:rPr lang="en-US" sz="2400" b="1" u="sng" dirty="0" smtClean="0">
                <a:solidFill>
                  <a:srgbClr val="FFFF00"/>
                </a:solidFill>
              </a:rPr>
              <a:t>Principio</a:t>
            </a:r>
            <a:r>
              <a:rPr lang="en-US" sz="2400" b="1" dirty="0" smtClean="0">
                <a:solidFill>
                  <a:srgbClr val="FFFF00"/>
                </a:solidFill>
              </a:rPr>
              <a:t> </a:t>
            </a:r>
            <a:r>
              <a:rPr lang="en-US" sz="2400" b="1" dirty="0"/>
              <a:t>(4:4-6), 3</a:t>
            </a:r>
            <a:r>
              <a:rPr lang="en-US" sz="2400" b="1" dirty="0" smtClean="0"/>
              <a:t>) </a:t>
            </a:r>
            <a:r>
              <a:rPr lang="en-US" sz="2400" b="1" u="sng" dirty="0" err="1" smtClean="0">
                <a:solidFill>
                  <a:srgbClr val="FFFF00"/>
                </a:solidFill>
              </a:rPr>
              <a:t>Ministerio</a:t>
            </a:r>
            <a:r>
              <a:rPr lang="en-US" sz="2400" b="1" dirty="0" smtClean="0">
                <a:solidFill>
                  <a:srgbClr val="FFFF00"/>
                </a:solidFill>
              </a:rPr>
              <a:t> </a:t>
            </a:r>
            <a:r>
              <a:rPr lang="en-US" sz="2400" b="1" dirty="0"/>
              <a:t>(12-16).</a:t>
            </a:r>
          </a:p>
          <a:p>
            <a:pPr lvl="1" algn="l" rtl="0"/>
            <a:r>
              <a:rPr lang="en-US" sz="2300" b="1" dirty="0">
                <a:solidFill>
                  <a:schemeClr val="accent1"/>
                </a:solidFill>
              </a:rPr>
              <a:t>Todo lo cual se aprende en el </a:t>
            </a:r>
            <a:r>
              <a:rPr lang="en-US" sz="2300" b="1" dirty="0" err="1" smtClean="0">
                <a:solidFill>
                  <a:schemeClr val="accent1"/>
                </a:solidFill>
              </a:rPr>
              <a:t>evangelio</a:t>
            </a:r>
            <a:r>
              <a:rPr lang="en-US" sz="2300" b="1" dirty="0" smtClean="0">
                <a:solidFill>
                  <a:schemeClr val="accent1"/>
                </a:solidFill>
              </a:rPr>
              <a:t> </a:t>
            </a:r>
            <a:r>
              <a:rPr lang="en-US" sz="2300" b="1" dirty="0">
                <a:solidFill>
                  <a:schemeClr val="accent1"/>
                </a:solidFill>
              </a:rPr>
              <a:t>(</a:t>
            </a:r>
            <a:r>
              <a:rPr lang="en-US" sz="2300" b="1" dirty="0" err="1" smtClean="0">
                <a:solidFill>
                  <a:schemeClr val="accent1"/>
                </a:solidFill>
              </a:rPr>
              <a:t>ver</a:t>
            </a:r>
            <a:r>
              <a:rPr lang="en-US" sz="2300" b="1" dirty="0" smtClean="0">
                <a:solidFill>
                  <a:schemeClr val="accent1"/>
                </a:solidFill>
              </a:rPr>
              <a:t> cap. 1-3</a:t>
            </a:r>
            <a:r>
              <a:rPr lang="en-US" sz="2300" b="1" dirty="0">
                <a:solidFill>
                  <a:schemeClr val="accent1"/>
                </a:solidFill>
              </a:rPr>
              <a:t>).</a:t>
            </a:r>
          </a:p>
          <a:p>
            <a:pPr algn="l" rtl="0"/>
            <a:r>
              <a:rPr lang="en-US" sz="2400" b="1" dirty="0"/>
              <a:t>La unidad es </a:t>
            </a:r>
            <a:r>
              <a:rPr lang="en-US" sz="2400" b="1" dirty="0" err="1"/>
              <a:t>tanto</a:t>
            </a:r>
            <a:r>
              <a:rPr lang="en-US" sz="2400" b="1" dirty="0"/>
              <a:t> </a:t>
            </a:r>
            <a:r>
              <a:rPr lang="en-US" sz="2400" b="1" dirty="0" err="1" smtClean="0"/>
              <a:t>una</a:t>
            </a:r>
            <a:r>
              <a:rPr lang="en-US" sz="2400" b="1" dirty="0" smtClean="0"/>
              <a:t> </a:t>
            </a:r>
            <a:r>
              <a:rPr lang="en-US" sz="2400" b="1" u="sng" dirty="0" err="1" smtClean="0">
                <a:solidFill>
                  <a:srgbClr val="FFFF00"/>
                </a:solidFill>
              </a:rPr>
              <a:t>realidad</a:t>
            </a:r>
            <a:r>
              <a:rPr lang="en-US" sz="2400" b="1" u="sng" dirty="0" smtClean="0">
                <a:solidFill>
                  <a:srgbClr val="FFFF00"/>
                </a:solidFill>
              </a:rPr>
              <a:t> </a:t>
            </a:r>
            <a:r>
              <a:rPr lang="en-US" sz="2400" b="1" u="sng" dirty="0" err="1" smtClean="0">
                <a:solidFill>
                  <a:srgbClr val="FFFF00"/>
                </a:solidFill>
              </a:rPr>
              <a:t>presente</a:t>
            </a:r>
            <a:r>
              <a:rPr lang="en-US" sz="2400" b="1" dirty="0" smtClean="0">
                <a:solidFill>
                  <a:srgbClr val="FFFF00"/>
                </a:solidFill>
              </a:rPr>
              <a:t> </a:t>
            </a:r>
            <a:r>
              <a:rPr lang="en-US" sz="2400" b="1" dirty="0" smtClean="0"/>
              <a:t>que </a:t>
            </a:r>
            <a:r>
              <a:rPr lang="en-US" sz="2400" b="1" dirty="0" err="1" smtClean="0"/>
              <a:t>debemos</a:t>
            </a:r>
            <a:r>
              <a:rPr lang="en-US" sz="2400" b="1" dirty="0" smtClean="0"/>
              <a:t> </a:t>
            </a:r>
            <a:r>
              <a:rPr lang="en-US" sz="2400" b="1" u="sng" dirty="0" err="1" smtClean="0">
                <a:solidFill>
                  <a:srgbClr val="FFFF00"/>
                </a:solidFill>
              </a:rPr>
              <a:t>mantener</a:t>
            </a:r>
            <a:r>
              <a:rPr lang="en-US" sz="2400" b="1" dirty="0" smtClean="0">
                <a:solidFill>
                  <a:srgbClr val="FFFF00"/>
                </a:solidFill>
              </a:rPr>
              <a:t> </a:t>
            </a:r>
            <a:r>
              <a:rPr lang="en-US" sz="2400" b="1" dirty="0"/>
              <a:t>(4:3) así </a:t>
            </a:r>
            <a:r>
              <a:rPr lang="en-US" sz="2400" b="1" dirty="0" err="1"/>
              <a:t>como</a:t>
            </a:r>
            <a:r>
              <a:rPr lang="en-US" sz="2400" b="1" dirty="0"/>
              <a:t> </a:t>
            </a:r>
            <a:r>
              <a:rPr lang="en-US" sz="2400" b="1" dirty="0" smtClean="0"/>
              <a:t>un </a:t>
            </a:r>
            <a:r>
              <a:rPr lang="en-US" sz="2400" b="1" u="sng" dirty="0" err="1" smtClean="0">
                <a:solidFill>
                  <a:srgbClr val="FFFF00"/>
                </a:solidFill>
              </a:rPr>
              <a:t>objetivo</a:t>
            </a:r>
            <a:r>
              <a:rPr lang="en-US" sz="2400" b="1" u="sng" dirty="0" smtClean="0">
                <a:solidFill>
                  <a:srgbClr val="FFFF00"/>
                </a:solidFill>
              </a:rPr>
              <a:t> future</a:t>
            </a:r>
            <a:r>
              <a:rPr lang="en-US" sz="2400" b="1" dirty="0" smtClean="0">
                <a:solidFill>
                  <a:srgbClr val="FFFF00"/>
                </a:solidFill>
              </a:rPr>
              <a:t> </a:t>
            </a:r>
            <a:r>
              <a:rPr lang="en-US" sz="2400" b="1" dirty="0" smtClean="0"/>
              <a:t>que </a:t>
            </a:r>
            <a:r>
              <a:rPr lang="en-US" sz="2400" b="1" dirty="0" err="1" smtClean="0"/>
              <a:t>debemos</a:t>
            </a:r>
            <a:r>
              <a:rPr lang="en-US" sz="2400" b="1" dirty="0" smtClean="0"/>
              <a:t> </a:t>
            </a:r>
            <a:r>
              <a:rPr lang="en-US" sz="2400" b="1" dirty="0"/>
              <a:t>esforzarnos </a:t>
            </a:r>
            <a:r>
              <a:rPr lang="en-US" sz="2400" b="1" dirty="0" err="1"/>
              <a:t>constantemente</a:t>
            </a:r>
            <a:r>
              <a:rPr lang="en-US" sz="2400" b="1" dirty="0"/>
              <a:t> </a:t>
            </a:r>
            <a:r>
              <a:rPr lang="en-US" sz="2400" b="1" dirty="0" err="1" smtClean="0"/>
              <a:t>por</a:t>
            </a:r>
            <a:r>
              <a:rPr lang="en-US" sz="2400" b="1" dirty="0" smtClean="0"/>
              <a:t> </a:t>
            </a:r>
            <a:r>
              <a:rPr lang="en-US" sz="2400" b="1" u="sng" dirty="0" err="1" smtClean="0">
                <a:solidFill>
                  <a:srgbClr val="FFFF00"/>
                </a:solidFill>
              </a:rPr>
              <a:t>alcanzar</a:t>
            </a:r>
            <a:r>
              <a:rPr lang="en-US" sz="2400" b="1" dirty="0" smtClean="0">
                <a:solidFill>
                  <a:srgbClr val="FFFF00"/>
                </a:solidFill>
              </a:rPr>
              <a:t> </a:t>
            </a:r>
            <a:r>
              <a:rPr lang="en-US" sz="2400" b="1" dirty="0"/>
              <a:t>(4:13).</a:t>
            </a:r>
          </a:p>
          <a:p>
            <a:pPr algn="l" rtl="0"/>
            <a:endParaRPr lang="en-US" dirty="0"/>
          </a:p>
          <a:p>
            <a:pPr algn="l" rtl="0"/>
            <a:endParaRPr lang="en-US" dirty="0"/>
          </a:p>
        </p:txBody>
      </p:sp>
    </p:spTree>
    <p:extLst>
      <p:ext uri="{BB962C8B-B14F-4D97-AF65-F5344CB8AC3E}">
        <p14:creationId xmlns:p14="http://schemas.microsoft.com/office/powerpoint/2010/main" val="42630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326" y="148793"/>
            <a:ext cx="3921883" cy="5586145"/>
          </a:xfrm>
          <a:prstGeom prst="rect">
            <a:avLst/>
          </a:prstGeom>
        </p:spPr>
        <p:txBody>
          <a:bodyPr wrap="square">
            <a:spAutoFit/>
          </a:bodyPr>
          <a:lstStyle/>
          <a:p>
            <a:pPr indent="342900">
              <a:spcAft>
                <a:spcPts val="600"/>
              </a:spcAft>
            </a:pPr>
            <a:r>
              <a:rPr lang="en-US" sz="2100" b="1" dirty="0">
                <a:latin typeface="Calibri" panose="020F0502020204030204" pitchFamily="34" charset="0"/>
                <a:ea typeface="Times New Roman" panose="02020603050405020304" pitchFamily="18" charset="0"/>
              </a:rPr>
              <a:t>3 </a:t>
            </a:r>
            <a:r>
              <a:rPr lang="es-ES" sz="2100" b="1" dirty="0">
                <a:latin typeface="Calibri" panose="020F0502020204030204" pitchFamily="34" charset="0"/>
                <a:ea typeface="Times New Roman" panose="02020603050405020304" pitchFamily="18" charset="0"/>
              </a:rPr>
              <a:t>Bendito sea el Dios y Padre de nuestro Señor Jesucristo, que nos ha bendecido con toda bendición espiritual en los lugares celestiales en </a:t>
            </a:r>
            <a:r>
              <a:rPr lang="es-ES" sz="2100" b="1" dirty="0" smtClean="0">
                <a:latin typeface="Calibri" panose="020F0502020204030204" pitchFamily="34" charset="0"/>
                <a:ea typeface="Times New Roman" panose="02020603050405020304" pitchFamily="18" charset="0"/>
              </a:rPr>
              <a:t>Cristo. 4</a:t>
            </a:r>
            <a:r>
              <a:rPr lang="es-ES" sz="2100" b="1" dirty="0">
                <a:latin typeface="Calibri" panose="020F0502020204030204" pitchFamily="34" charset="0"/>
                <a:ea typeface="Times New Roman" panose="02020603050405020304" pitchFamily="18" charset="0"/>
              </a:rPr>
              <a:t>  Porque Dios nos escogió en Cristo antes de la fundación del mundo, para que fuéramos santos y sin mancha delante de Él. En amor </a:t>
            </a:r>
            <a:r>
              <a:rPr lang="es-ES" sz="2100" b="1" dirty="0" smtClean="0">
                <a:latin typeface="Calibri" panose="020F0502020204030204" pitchFamily="34" charset="0"/>
                <a:ea typeface="Times New Roman" panose="02020603050405020304" pitchFamily="18" charset="0"/>
              </a:rPr>
              <a:t>5</a:t>
            </a:r>
            <a:r>
              <a:rPr lang="es-ES" sz="2100" b="1" dirty="0">
                <a:latin typeface="Calibri" panose="020F0502020204030204" pitchFamily="34" charset="0"/>
                <a:ea typeface="Times New Roman" panose="02020603050405020304" pitchFamily="18" charset="0"/>
              </a:rPr>
              <a:t>  nos predestinó para adopción como hijos para sí mediante Jesucristo, conforme a la buena intención de Su voluntad, </a:t>
            </a:r>
            <a:r>
              <a:rPr lang="es-ES" sz="2100" b="1" dirty="0" smtClean="0">
                <a:latin typeface="Calibri" panose="020F0502020204030204" pitchFamily="34" charset="0"/>
                <a:ea typeface="Times New Roman" panose="02020603050405020304" pitchFamily="18" charset="0"/>
              </a:rPr>
              <a:t>6</a:t>
            </a:r>
            <a:r>
              <a:rPr lang="es-ES" sz="2100" b="1" dirty="0">
                <a:latin typeface="Calibri" panose="020F0502020204030204" pitchFamily="34" charset="0"/>
                <a:ea typeface="Times New Roman" panose="02020603050405020304" pitchFamily="18" charset="0"/>
              </a:rPr>
              <a:t>  para alabanza de la gloria de Su gracia que gratuitamente ha impartido sobre nosotros en el Amado. </a:t>
            </a:r>
            <a:endParaRPr lang="en-US" sz="2100" b="1" dirty="0">
              <a:latin typeface="Times New Roman" panose="02020603050405020304" pitchFamily="18" charset="0"/>
              <a:ea typeface="Times New Roman" panose="02020603050405020304" pitchFamily="18" charset="0"/>
            </a:endParaRPr>
          </a:p>
        </p:txBody>
      </p:sp>
      <p:sp>
        <p:nvSpPr>
          <p:cNvPr id="2" name="TextBox 1"/>
          <p:cNvSpPr txBox="1"/>
          <p:nvPr/>
        </p:nvSpPr>
        <p:spPr>
          <a:xfrm>
            <a:off x="4604273" y="193637"/>
            <a:ext cx="3560781" cy="430887"/>
          </a:xfrm>
          <a:prstGeom prst="rect">
            <a:avLst/>
          </a:prstGeom>
          <a:noFill/>
        </p:spPr>
        <p:txBody>
          <a:bodyPr wrap="square" rtlCol="0">
            <a:spAutoFit/>
          </a:bodyPr>
          <a:lstStyle/>
          <a:p>
            <a:pPr algn="l" rtl="0"/>
            <a:r>
              <a:rPr lang="en-US" sz="2200" dirty="0">
                <a:solidFill>
                  <a:schemeClr val="accent2"/>
                </a:solidFill>
              </a:rPr>
              <a:t>*</a:t>
            </a:r>
            <a:r>
              <a:rPr lang="en-US" sz="2200" b="1" i="1" dirty="0">
                <a:solidFill>
                  <a:schemeClr val="accent2"/>
                </a:solidFill>
              </a:rPr>
              <a:t>¿Significado de "bendito"?</a:t>
            </a:r>
            <a:endParaRPr lang="en-US" sz="2200" dirty="0">
              <a:solidFill>
                <a:schemeClr val="accent2"/>
              </a:solidFill>
            </a:endParaRPr>
          </a:p>
        </p:txBody>
      </p:sp>
      <p:sp>
        <p:nvSpPr>
          <p:cNvPr id="5" name="TextBox 4"/>
          <p:cNvSpPr txBox="1"/>
          <p:nvPr/>
        </p:nvSpPr>
        <p:spPr>
          <a:xfrm>
            <a:off x="4604273" y="1556605"/>
            <a:ext cx="4098662" cy="1107996"/>
          </a:xfrm>
          <a:prstGeom prst="rect">
            <a:avLst/>
          </a:prstGeom>
          <a:noFill/>
        </p:spPr>
        <p:txBody>
          <a:bodyPr wrap="square" rtlCol="0">
            <a:spAutoFit/>
          </a:bodyPr>
          <a:lstStyle/>
          <a:p>
            <a:pPr algn="l" rtl="0"/>
            <a:r>
              <a:rPr lang="en-US" sz="2200" dirty="0">
                <a:solidFill>
                  <a:srgbClr val="00B0F0"/>
                </a:solidFill>
              </a:rPr>
              <a:t>*</a:t>
            </a:r>
            <a:r>
              <a:rPr lang="en-US" sz="2200" b="1" i="1" dirty="0">
                <a:solidFill>
                  <a:srgbClr val="00B0F0"/>
                </a:solidFill>
              </a:rPr>
              <a:t>“Bendito sea Dios… alabanza de su gloria” – Mi salvación se trata principalmente de Dios </a:t>
            </a:r>
            <a:r>
              <a:rPr lang="en-US" sz="2200" b="1" i="1" dirty="0" smtClean="0">
                <a:solidFill>
                  <a:srgbClr val="00B0F0"/>
                </a:solidFill>
              </a:rPr>
              <a:t>(¿?)</a:t>
            </a:r>
            <a:endParaRPr lang="en-US" sz="2200" b="1" i="1" dirty="0">
              <a:solidFill>
                <a:srgbClr val="00B0F0"/>
              </a:solidFill>
            </a:endParaRPr>
          </a:p>
        </p:txBody>
      </p:sp>
      <p:sp>
        <p:nvSpPr>
          <p:cNvPr id="6" name="TextBox 5"/>
          <p:cNvSpPr txBox="1"/>
          <p:nvPr/>
        </p:nvSpPr>
        <p:spPr>
          <a:xfrm>
            <a:off x="4604272" y="2745921"/>
            <a:ext cx="4619241" cy="430887"/>
          </a:xfrm>
          <a:prstGeom prst="rect">
            <a:avLst/>
          </a:prstGeom>
          <a:noFill/>
        </p:spPr>
        <p:txBody>
          <a:bodyPr wrap="square" rtlCol="0">
            <a:spAutoFit/>
          </a:bodyPr>
          <a:lstStyle/>
          <a:p>
            <a:pPr algn="l" rtl="0"/>
            <a:r>
              <a:rPr lang="en-US" sz="2200" dirty="0">
                <a:solidFill>
                  <a:schemeClr val="accent2"/>
                </a:solidFill>
              </a:rPr>
              <a:t>*</a:t>
            </a:r>
            <a:r>
              <a:rPr lang="en-US" sz="2200" b="1" i="1" dirty="0">
                <a:solidFill>
                  <a:schemeClr val="accent2"/>
                </a:solidFill>
              </a:rPr>
              <a:t>¿Qué son los “lugares celestiales”?</a:t>
            </a:r>
          </a:p>
        </p:txBody>
      </p:sp>
      <p:sp>
        <p:nvSpPr>
          <p:cNvPr id="7" name="TextBox 6"/>
          <p:cNvSpPr txBox="1"/>
          <p:nvPr/>
        </p:nvSpPr>
        <p:spPr>
          <a:xfrm>
            <a:off x="4604273" y="705844"/>
            <a:ext cx="3560781" cy="769441"/>
          </a:xfrm>
          <a:prstGeom prst="rect">
            <a:avLst/>
          </a:prstGeom>
          <a:noFill/>
        </p:spPr>
        <p:txBody>
          <a:bodyPr wrap="square" rtlCol="0">
            <a:spAutoFit/>
          </a:bodyPr>
          <a:lstStyle/>
          <a:p>
            <a:pPr algn="l" rtl="0"/>
            <a:r>
              <a:rPr lang="en-US" sz="2200" dirty="0">
                <a:solidFill>
                  <a:srgbClr val="00B0F0"/>
                </a:solidFill>
              </a:rPr>
              <a:t>*</a:t>
            </a:r>
            <a:r>
              <a:rPr lang="en-US" sz="2200" b="1" i="1" dirty="0">
                <a:solidFill>
                  <a:srgbClr val="00B0F0"/>
                </a:solidFill>
              </a:rPr>
              <a:t>“En Cristo/Él” se repite mucho en esta sección.</a:t>
            </a:r>
            <a:endParaRPr lang="en-US" sz="2200" dirty="0">
              <a:solidFill>
                <a:srgbClr val="00B0F0"/>
              </a:solidFill>
            </a:endParaRPr>
          </a:p>
        </p:txBody>
      </p:sp>
      <p:sp>
        <p:nvSpPr>
          <p:cNvPr id="8" name="TextBox 7"/>
          <p:cNvSpPr txBox="1"/>
          <p:nvPr/>
        </p:nvSpPr>
        <p:spPr>
          <a:xfrm>
            <a:off x="4604271" y="3258128"/>
            <a:ext cx="4227755" cy="769441"/>
          </a:xfrm>
          <a:prstGeom prst="rect">
            <a:avLst/>
          </a:prstGeom>
          <a:noFill/>
        </p:spPr>
        <p:txBody>
          <a:bodyPr wrap="square" rtlCol="0">
            <a:spAutoFit/>
          </a:bodyPr>
          <a:lstStyle/>
          <a:p>
            <a:pPr algn="l" rtl="0"/>
            <a:r>
              <a:rPr lang="en-US" sz="2200" dirty="0">
                <a:solidFill>
                  <a:schemeClr val="accent2"/>
                </a:solidFill>
              </a:rPr>
              <a:t>*</a:t>
            </a:r>
            <a:r>
              <a:rPr lang="en-US" sz="2200" b="1" i="1" dirty="0">
                <a:solidFill>
                  <a:schemeClr val="accent2"/>
                </a:solidFill>
              </a:rPr>
              <a:t>¿Cómo “nos elige” Dios? ¿Qué significa "predestinado"?</a:t>
            </a:r>
          </a:p>
        </p:txBody>
      </p:sp>
      <p:sp>
        <p:nvSpPr>
          <p:cNvPr id="9" name="TextBox 8"/>
          <p:cNvSpPr txBox="1"/>
          <p:nvPr/>
        </p:nvSpPr>
        <p:spPr>
          <a:xfrm>
            <a:off x="4604271" y="4108889"/>
            <a:ext cx="4335334" cy="1107996"/>
          </a:xfrm>
          <a:prstGeom prst="rect">
            <a:avLst/>
          </a:prstGeom>
          <a:noFill/>
        </p:spPr>
        <p:txBody>
          <a:bodyPr wrap="square" rtlCol="0">
            <a:spAutoFit/>
          </a:bodyPr>
          <a:lstStyle/>
          <a:p>
            <a:pPr algn="l" rtl="0"/>
            <a:r>
              <a:rPr lang="en-US" sz="2200" dirty="0">
                <a:solidFill>
                  <a:srgbClr val="00B0F0"/>
                </a:solidFill>
              </a:rPr>
              <a:t>*</a:t>
            </a:r>
            <a:r>
              <a:rPr lang="en-US" sz="2200" b="1" i="1" dirty="0">
                <a:solidFill>
                  <a:srgbClr val="00B0F0"/>
                </a:solidFill>
              </a:rPr>
              <a:t>Dios me </a:t>
            </a:r>
            <a:r>
              <a:rPr lang="en-US" sz="2200" b="1" i="1" dirty="0" err="1">
                <a:solidFill>
                  <a:srgbClr val="00B0F0"/>
                </a:solidFill>
              </a:rPr>
              <a:t>ama</a:t>
            </a:r>
            <a:r>
              <a:rPr lang="en-US" sz="2200" b="1" i="1" dirty="0">
                <a:solidFill>
                  <a:srgbClr val="00B0F0"/>
                </a:solidFill>
              </a:rPr>
              <a:t> </a:t>
            </a:r>
            <a:r>
              <a:rPr lang="en-US" sz="2200" b="1" i="1" dirty="0" smtClean="0">
                <a:solidFill>
                  <a:srgbClr val="00B0F0"/>
                </a:solidFill>
              </a:rPr>
              <a:t>mucho…¡¡¡y </a:t>
            </a:r>
            <a:r>
              <a:rPr lang="en-US" sz="2200" b="1" i="1" dirty="0">
                <a:solidFill>
                  <a:srgbClr val="00B0F0"/>
                </a:solidFill>
              </a:rPr>
              <a:t>desde antes de que el mundo fuera creado!!!</a:t>
            </a:r>
          </a:p>
        </p:txBody>
      </p:sp>
    </p:spTree>
    <p:extLst>
      <p:ext uri="{BB962C8B-B14F-4D97-AF65-F5344CB8AC3E}">
        <p14:creationId xmlns:p14="http://schemas.microsoft.com/office/powerpoint/2010/main" val="414126810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Preservando</a:t>
            </a:r>
            <a:r>
              <a:rPr lang="en-US" b="1" dirty="0" smtClean="0">
                <a:latin typeface="+mn-lt"/>
              </a:rPr>
              <a:t> </a:t>
            </a:r>
            <a:r>
              <a:rPr lang="en-US" b="1" dirty="0">
                <a:latin typeface="+mn-lt"/>
              </a:rPr>
              <a:t>y </a:t>
            </a:r>
            <a:r>
              <a:rPr lang="en-US" b="1" dirty="0" err="1" smtClean="0">
                <a:latin typeface="+mn-lt"/>
              </a:rPr>
              <a:t>buscando</a:t>
            </a:r>
            <a:r>
              <a:rPr lang="en-US" b="1" dirty="0" smtClean="0">
                <a:latin typeface="+mn-lt"/>
              </a:rPr>
              <a:t> </a:t>
            </a:r>
            <a:r>
              <a:rPr lang="en-US" b="1" dirty="0">
                <a:latin typeface="+mn-lt"/>
              </a:rPr>
              <a:t>la unidad</a:t>
            </a:r>
          </a:p>
        </p:txBody>
      </p:sp>
      <p:sp>
        <p:nvSpPr>
          <p:cNvPr id="3" name="Content Placeholder 2"/>
          <p:cNvSpPr>
            <a:spLocks noGrp="1"/>
          </p:cNvSpPr>
          <p:nvPr>
            <p:ph idx="1"/>
          </p:nvPr>
        </p:nvSpPr>
        <p:spPr/>
        <p:txBody>
          <a:bodyPr>
            <a:normAutofit/>
          </a:bodyPr>
          <a:lstStyle/>
          <a:p>
            <a:pPr marL="0" indent="0">
              <a:buNone/>
            </a:pPr>
            <a:r>
              <a:rPr lang="en-US" sz="2800" b="1" dirty="0" smtClean="0"/>
              <a:t>…</a:t>
            </a:r>
            <a:r>
              <a:rPr lang="es-ES" sz="2800" b="1" dirty="0"/>
              <a:t> esforzándose por </a:t>
            </a:r>
            <a:r>
              <a:rPr lang="es-ES" sz="2800" b="1" dirty="0">
                <a:solidFill>
                  <a:srgbClr val="FFFF00"/>
                </a:solidFill>
              </a:rPr>
              <a:t>preservar</a:t>
            </a:r>
            <a:r>
              <a:rPr lang="es-ES" sz="2800" b="1" dirty="0"/>
              <a:t> la unidad del Espíritu en el vínculo de la paz </a:t>
            </a:r>
            <a:r>
              <a:rPr lang="en-US" sz="2800" b="1" dirty="0" smtClean="0"/>
              <a:t>(</a:t>
            </a:r>
            <a:r>
              <a:rPr lang="en-US" sz="2800" b="1" dirty="0"/>
              <a:t>4:3)</a:t>
            </a:r>
          </a:p>
          <a:p>
            <a:pPr marL="0" indent="0" algn="l" rtl="0">
              <a:buNone/>
            </a:pPr>
            <a:endParaRPr lang="en-US" sz="2800" b="1" dirty="0"/>
          </a:p>
          <a:p>
            <a:pPr marL="0" indent="0">
              <a:buNone/>
            </a:pPr>
            <a:r>
              <a:rPr lang="en-US" sz="2800" b="1" dirty="0"/>
              <a:t>… </a:t>
            </a:r>
            <a:r>
              <a:rPr lang="es-ES" sz="2800" b="1" dirty="0"/>
              <a:t>hasta que todos </a:t>
            </a:r>
            <a:r>
              <a:rPr lang="es-ES" sz="2800" b="1" dirty="0">
                <a:solidFill>
                  <a:srgbClr val="FFFF00"/>
                </a:solidFill>
              </a:rPr>
              <a:t>lleguemos </a:t>
            </a:r>
            <a:r>
              <a:rPr lang="es-ES" sz="2800" b="1" dirty="0"/>
              <a:t>a la unidad de la fe</a:t>
            </a:r>
            <a:r>
              <a:rPr lang="en-US" sz="2800" b="1" dirty="0" smtClean="0"/>
              <a:t>… </a:t>
            </a:r>
            <a:r>
              <a:rPr lang="en-US" sz="2800" b="1" dirty="0"/>
              <a:t>(4:13)</a:t>
            </a:r>
          </a:p>
          <a:p>
            <a:pPr algn="l" rtl="0"/>
            <a:endParaRPr lang="en-US" sz="2600" b="1" i="1" dirty="0">
              <a:solidFill>
                <a:schemeClr val="accent2"/>
              </a:solidFill>
            </a:endParaRPr>
          </a:p>
          <a:p>
            <a:pPr algn="l" rtl="0"/>
            <a:r>
              <a:rPr lang="en-US" sz="2600" b="1" i="1" dirty="0">
                <a:solidFill>
                  <a:schemeClr val="accent2"/>
                </a:solidFill>
              </a:rPr>
              <a:t>¿Cómo recibimos la “unidad del Espíritu”?</a:t>
            </a:r>
          </a:p>
          <a:p>
            <a:pPr algn="l" rtl="0"/>
            <a:r>
              <a:rPr lang="en-US" sz="2600" b="1" i="1" dirty="0">
                <a:solidFill>
                  <a:schemeClr val="accent2"/>
                </a:solidFill>
              </a:rPr>
              <a:t>¿Cómo alcanzamos la “unidad de la fe”?</a:t>
            </a:r>
          </a:p>
          <a:p>
            <a:pPr marL="0" indent="0" algn="l" rtl="0">
              <a:buNone/>
            </a:pPr>
            <a:endParaRPr lang="en-US" sz="2800" dirty="0"/>
          </a:p>
        </p:txBody>
      </p:sp>
    </p:spTree>
    <p:extLst>
      <p:ext uri="{BB962C8B-B14F-4D97-AF65-F5344CB8AC3E}">
        <p14:creationId xmlns:p14="http://schemas.microsoft.com/office/powerpoint/2010/main" val="329745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5000" b="1" dirty="0">
                <a:latin typeface="+mn-lt"/>
              </a:rPr>
              <a:t>En busca de la unidad</a:t>
            </a:r>
            <a:br>
              <a:rPr lang="en-US" sz="5000" b="1" dirty="0">
                <a:latin typeface="+mn-lt"/>
              </a:rPr>
            </a:br>
            <a:r>
              <a:rPr lang="en-US" sz="2800" b="1" i="1" dirty="0">
                <a:solidFill>
                  <a:schemeClr val="accent2"/>
                </a:solidFill>
                <a:latin typeface="+mn-lt"/>
              </a:rPr>
              <a:t>¿En cuál de los siguientes tenemos 100% de unidad?</a:t>
            </a:r>
            <a:endParaRPr lang="en-US" sz="2800" b="1" dirty="0">
              <a:solidFill>
                <a:schemeClr val="accent2"/>
              </a:solidFill>
              <a:latin typeface="+mn-lt"/>
            </a:endParaRPr>
          </a:p>
        </p:txBody>
      </p:sp>
      <p:sp>
        <p:nvSpPr>
          <p:cNvPr id="3" name="Content Placeholder 2"/>
          <p:cNvSpPr>
            <a:spLocks noGrp="1"/>
          </p:cNvSpPr>
          <p:nvPr>
            <p:ph sz="half" idx="1"/>
          </p:nvPr>
        </p:nvSpPr>
        <p:spPr/>
        <p:txBody>
          <a:bodyPr>
            <a:normAutofit fontScale="92500" lnSpcReduction="20000"/>
          </a:bodyPr>
          <a:lstStyle/>
          <a:p>
            <a:pPr algn="l" rtl="0"/>
            <a:r>
              <a:rPr lang="en-US" sz="2400" b="1" dirty="0"/>
              <a:t>Origen / Historia de Satanás</a:t>
            </a:r>
          </a:p>
          <a:p>
            <a:pPr algn="l" rtl="0"/>
            <a:r>
              <a:rPr lang="en-US" sz="2400" b="1" dirty="0"/>
              <a:t>El </a:t>
            </a:r>
            <a:r>
              <a:rPr lang="en-US" sz="2400" b="1" dirty="0" smtClean="0"/>
              <a:t>“</a:t>
            </a:r>
            <a:r>
              <a:rPr lang="en-US" sz="2400" b="1" dirty="0" err="1" smtClean="0"/>
              <a:t>hacerse</a:t>
            </a:r>
            <a:r>
              <a:rPr lang="en-US" sz="2400" b="1" dirty="0" smtClean="0"/>
              <a:t> </a:t>
            </a:r>
            <a:r>
              <a:rPr lang="en-US" sz="2400" b="1" dirty="0" err="1"/>
              <a:t>en</a:t>
            </a:r>
            <a:r>
              <a:rPr lang="en-US" sz="2400" b="1" dirty="0"/>
              <a:t> </a:t>
            </a:r>
            <a:r>
              <a:rPr lang="en-US" sz="2400" b="1" dirty="0" err="1" smtClean="0"/>
              <a:t>pecado</a:t>
            </a:r>
            <a:r>
              <a:rPr lang="en-US" sz="2400" b="1" dirty="0"/>
              <a:t>” de Cristo / </a:t>
            </a:r>
            <a:r>
              <a:rPr lang="en-US" sz="2400" b="1" dirty="0" err="1"/>
              <a:t>Ser</a:t>
            </a:r>
            <a:r>
              <a:rPr lang="en-US" sz="2400" b="1" dirty="0"/>
              <a:t> </a:t>
            </a:r>
            <a:r>
              <a:rPr lang="en-US" sz="2400" b="1" dirty="0" smtClean="0"/>
              <a:t>“</a:t>
            </a:r>
            <a:r>
              <a:rPr lang="en-US" sz="2400" b="1" dirty="0" err="1" smtClean="0"/>
              <a:t>maldito</a:t>
            </a:r>
            <a:r>
              <a:rPr lang="en-US" sz="2400" b="1" dirty="0"/>
              <a:t>”</a:t>
            </a:r>
          </a:p>
          <a:p>
            <a:pPr algn="l" rtl="0"/>
            <a:r>
              <a:rPr lang="en-US" sz="2400" b="1" dirty="0" smtClean="0"/>
              <a:t>Los </a:t>
            </a:r>
            <a:r>
              <a:rPr lang="en-US" sz="2400" b="1" dirty="0" err="1" smtClean="0"/>
              <a:t>velos</a:t>
            </a:r>
            <a:r>
              <a:rPr lang="en-US" sz="2400" b="1" dirty="0" smtClean="0"/>
              <a:t> para </a:t>
            </a:r>
            <a:r>
              <a:rPr lang="en-US" sz="2400" b="1" dirty="0"/>
              <a:t>la cabeza</a:t>
            </a:r>
          </a:p>
          <a:p>
            <a:pPr algn="l" rtl="0"/>
            <a:r>
              <a:rPr lang="en-US" sz="2400" b="1" dirty="0" smtClean="0"/>
              <a:t>2</a:t>
            </a:r>
            <a:r>
              <a:rPr lang="en-US" sz="2400" b="1" baseline="30000" dirty="0" smtClean="0"/>
              <a:t>do</a:t>
            </a:r>
            <a:r>
              <a:rPr lang="en-US" sz="2400" b="1" dirty="0" smtClean="0"/>
              <a:t> </a:t>
            </a:r>
            <a:r>
              <a:rPr lang="en-US" sz="2400" b="1" dirty="0" err="1" smtClean="0"/>
              <a:t>servicio</a:t>
            </a:r>
            <a:r>
              <a:rPr lang="en-US" sz="2400" b="1" dirty="0" smtClean="0"/>
              <a:t> de </a:t>
            </a:r>
            <a:r>
              <a:rPr lang="en-US" sz="2400" b="1" dirty="0"/>
              <a:t>la Cena del Señor</a:t>
            </a:r>
          </a:p>
          <a:p>
            <a:pPr algn="l" rtl="0"/>
            <a:r>
              <a:rPr lang="en-US" sz="2400" b="1" dirty="0" err="1"/>
              <a:t>Música</a:t>
            </a:r>
            <a:r>
              <a:rPr lang="en-US" sz="2400" b="1" dirty="0"/>
              <a:t> </a:t>
            </a:r>
            <a:r>
              <a:rPr lang="en-US" sz="2400" b="1" dirty="0" smtClean="0"/>
              <a:t>instrumental </a:t>
            </a:r>
            <a:r>
              <a:rPr lang="en-US" sz="2400" b="1" dirty="0"/>
              <a:t>en el </a:t>
            </a:r>
            <a:r>
              <a:rPr lang="en-US" sz="2400" b="1" dirty="0" err="1" smtClean="0"/>
              <a:t>culto</a:t>
            </a:r>
            <a:r>
              <a:rPr lang="en-US" sz="2400" b="1" dirty="0" smtClean="0"/>
              <a:t> </a:t>
            </a:r>
            <a:r>
              <a:rPr lang="en-US" sz="2400" b="1" dirty="0" err="1"/>
              <a:t>c</a:t>
            </a:r>
            <a:r>
              <a:rPr lang="en-US" sz="2400" b="1" dirty="0" err="1" smtClean="0"/>
              <a:t>olectivo</a:t>
            </a:r>
            <a:endParaRPr lang="en-US" sz="2400" b="1" dirty="0"/>
          </a:p>
          <a:p>
            <a:pPr algn="l" rtl="0"/>
            <a:r>
              <a:rPr lang="en-US" sz="2400" b="1" dirty="0"/>
              <a:t>Obra del Espíritu</a:t>
            </a:r>
          </a:p>
          <a:p>
            <a:pPr algn="l" rtl="0"/>
            <a:r>
              <a:rPr lang="en-US" sz="2400" b="1" dirty="0"/>
              <a:t>Ministerios colectivos apropiados</a:t>
            </a:r>
          </a:p>
          <a:p>
            <a:pPr algn="l" rtl="0"/>
            <a:endParaRPr lang="en-US" sz="2400" b="1" dirty="0"/>
          </a:p>
          <a:p>
            <a:pPr algn="l" rtl="0"/>
            <a:endParaRPr lang="en-US" dirty="0"/>
          </a:p>
        </p:txBody>
      </p:sp>
      <p:sp>
        <p:nvSpPr>
          <p:cNvPr id="4" name="Content Placeholder 3"/>
          <p:cNvSpPr>
            <a:spLocks noGrp="1"/>
          </p:cNvSpPr>
          <p:nvPr>
            <p:ph sz="half" idx="2"/>
          </p:nvPr>
        </p:nvSpPr>
        <p:spPr/>
        <p:txBody>
          <a:bodyPr>
            <a:normAutofit fontScale="92500" lnSpcReduction="20000"/>
          </a:bodyPr>
          <a:lstStyle/>
          <a:p>
            <a:pPr algn="l" rtl="0"/>
            <a:r>
              <a:rPr lang="en-US" sz="2400" b="1" dirty="0"/>
              <a:t>Equilibrar la importancia del servicio personal y el evangelismo</a:t>
            </a:r>
          </a:p>
          <a:p>
            <a:pPr algn="l" rtl="0"/>
            <a:r>
              <a:rPr lang="en-US" sz="2400" b="1" dirty="0" err="1" smtClean="0"/>
              <a:t>Elecciones</a:t>
            </a:r>
            <a:r>
              <a:rPr lang="en-US" sz="2400" b="1" dirty="0" smtClean="0"/>
              <a:t> </a:t>
            </a:r>
            <a:r>
              <a:rPr lang="en-US" sz="2400" b="1" dirty="0"/>
              <a:t>de entretenimiento</a:t>
            </a:r>
          </a:p>
          <a:p>
            <a:pPr algn="l" rtl="0"/>
            <a:r>
              <a:rPr lang="en-US" sz="2400" b="1" dirty="0"/>
              <a:t>Definición de 'ropa modesta'</a:t>
            </a:r>
          </a:p>
          <a:p>
            <a:pPr algn="l" rtl="0"/>
            <a:r>
              <a:rPr lang="en-US" sz="2400" b="1" dirty="0" err="1" smtClean="0"/>
              <a:t>Requisitos</a:t>
            </a:r>
            <a:r>
              <a:rPr lang="en-US" sz="2400" b="1" dirty="0" smtClean="0"/>
              <a:t> </a:t>
            </a:r>
            <a:r>
              <a:rPr lang="en-US" sz="2400" b="1" dirty="0"/>
              <a:t>de los ancianos</a:t>
            </a:r>
          </a:p>
          <a:p>
            <a:pPr algn="l" rtl="0"/>
            <a:r>
              <a:rPr lang="en-US" sz="2400" b="1" dirty="0"/>
              <a:t>Efesios 4:1-16</a:t>
            </a:r>
          </a:p>
          <a:p>
            <a:pPr algn="l" rtl="0"/>
            <a:r>
              <a:rPr lang="en-US" sz="2400" b="1" dirty="0"/>
              <a:t>Mateo 24</a:t>
            </a:r>
          </a:p>
          <a:p>
            <a:pPr algn="l" rtl="0"/>
            <a:r>
              <a:rPr lang="en-US" sz="2400" b="1" dirty="0"/>
              <a:t>La </a:t>
            </a:r>
            <a:r>
              <a:rPr lang="en-US" sz="2400" b="1" dirty="0" err="1" smtClean="0"/>
              <a:t>revelación</a:t>
            </a:r>
            <a:r>
              <a:rPr lang="en-US" sz="2400" b="1" dirty="0" smtClean="0"/>
              <a:t> </a:t>
            </a:r>
            <a:r>
              <a:rPr lang="en-US" sz="2400" b="1" dirty="0"/>
              <a:t>a Juan</a:t>
            </a:r>
          </a:p>
          <a:p>
            <a:pPr algn="l" rtl="0"/>
            <a:endParaRPr lang="en-US" dirty="0"/>
          </a:p>
        </p:txBody>
      </p:sp>
    </p:spTree>
    <p:extLst>
      <p:ext uri="{BB962C8B-B14F-4D97-AF65-F5344CB8AC3E}">
        <p14:creationId xmlns:p14="http://schemas.microsoft.com/office/powerpoint/2010/main" val="4265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5000" b="1" dirty="0">
                <a:latin typeface="+mn-lt"/>
              </a:rPr>
              <a:t>En busca de la unidad</a:t>
            </a:r>
            <a:br>
              <a:rPr lang="en-US" sz="5000" b="1" dirty="0">
                <a:latin typeface="+mn-lt"/>
              </a:rPr>
            </a:br>
            <a:r>
              <a:rPr lang="en-US" sz="2800" b="1" i="1" dirty="0">
                <a:solidFill>
                  <a:schemeClr val="accent2"/>
                </a:solidFill>
                <a:latin typeface="+mn-lt"/>
              </a:rPr>
              <a:t>¿Cómo buscamos en la práctica la unidad de la fe?</a:t>
            </a:r>
            <a:endParaRPr lang="en-US" sz="2800" b="1" dirty="0">
              <a:solidFill>
                <a:schemeClr val="accent2"/>
              </a:solidFill>
              <a:latin typeface="+mn-lt"/>
            </a:endParaRPr>
          </a:p>
        </p:txBody>
      </p:sp>
      <p:sp>
        <p:nvSpPr>
          <p:cNvPr id="3" name="Content Placeholder 2"/>
          <p:cNvSpPr>
            <a:spLocks noGrp="1"/>
          </p:cNvSpPr>
          <p:nvPr>
            <p:ph idx="1"/>
          </p:nvPr>
        </p:nvSpPr>
        <p:spPr>
          <a:xfrm>
            <a:off x="408791" y="1521354"/>
            <a:ext cx="8304903" cy="3626115"/>
          </a:xfrm>
        </p:spPr>
        <p:txBody>
          <a:bodyPr>
            <a:normAutofit fontScale="92500"/>
          </a:bodyPr>
          <a:lstStyle/>
          <a:p>
            <a:pPr algn="l" rtl="0"/>
            <a:r>
              <a:rPr lang="en-US" sz="2400" b="1" dirty="0"/>
              <a:t>Cada miembro debe estar personalmente comprometido con las disciplinas que </a:t>
            </a:r>
            <a:r>
              <a:rPr lang="en-US" sz="2400" b="1" dirty="0" err="1" smtClean="0"/>
              <a:t>fortalecen</a:t>
            </a:r>
            <a:r>
              <a:rPr lang="en-US" sz="2400" b="1" dirty="0" smtClean="0"/>
              <a:t> </a:t>
            </a:r>
            <a:r>
              <a:rPr lang="en-US" sz="2400" b="1" dirty="0"/>
              <a:t>la fe: estudio bíblico, oración, servicio, evangelismo, etc.</a:t>
            </a:r>
          </a:p>
          <a:p>
            <a:pPr algn="l" rtl="0">
              <a:lnSpc>
                <a:spcPct val="200000"/>
              </a:lnSpc>
            </a:pPr>
            <a:r>
              <a:rPr lang="en-US" sz="2400" b="1" dirty="0"/>
              <a:t>Mantenimiento de actitudes cristianas, andando por su Espíritu.</a:t>
            </a:r>
          </a:p>
          <a:p>
            <a:pPr algn="l" rtl="0">
              <a:lnSpc>
                <a:spcPct val="200000"/>
              </a:lnSpc>
            </a:pPr>
            <a:r>
              <a:rPr lang="en-US" sz="2400" b="1" dirty="0" err="1" smtClean="0"/>
              <a:t>Ser</a:t>
            </a:r>
            <a:r>
              <a:rPr lang="en-US" sz="2400" b="1" dirty="0" smtClean="0"/>
              <a:t> </a:t>
            </a:r>
            <a:r>
              <a:rPr lang="en-US" sz="2400" b="1" dirty="0" err="1" smtClean="0"/>
              <a:t>abiertos</a:t>
            </a:r>
            <a:r>
              <a:rPr lang="en-US" sz="2400" b="1" dirty="0" smtClean="0"/>
              <a:t>, con </a:t>
            </a:r>
            <a:r>
              <a:rPr lang="en-US" sz="2400" b="1" dirty="0" err="1" smtClean="0"/>
              <a:t>fe</a:t>
            </a:r>
            <a:r>
              <a:rPr lang="en-US" sz="2400" b="1" dirty="0" smtClean="0"/>
              <a:t> </a:t>
            </a:r>
            <a:r>
              <a:rPr lang="en-US" sz="2400" b="1" dirty="0"/>
              <a:t>y </a:t>
            </a:r>
            <a:r>
              <a:rPr lang="en-US" sz="2400" b="1" dirty="0" err="1" smtClean="0"/>
              <a:t>honestidad</a:t>
            </a:r>
            <a:r>
              <a:rPr lang="en-US" sz="2400" b="1" dirty="0" smtClean="0"/>
              <a:t>, </a:t>
            </a:r>
            <a:r>
              <a:rPr lang="en-US" sz="2400" b="1" dirty="0"/>
              <a:t>con </a:t>
            </a:r>
            <a:r>
              <a:rPr lang="en-US" sz="2400" b="1" dirty="0" smtClean="0"/>
              <a:t>las </a:t>
            </a:r>
            <a:r>
              <a:rPr lang="en-US" sz="2400" b="1" dirty="0" err="1" smtClean="0"/>
              <a:t>dudas</a:t>
            </a:r>
            <a:r>
              <a:rPr lang="en-US" sz="2400" b="1" dirty="0" smtClean="0"/>
              <a:t> </a:t>
            </a:r>
            <a:r>
              <a:rPr lang="en-US" sz="2400" b="1" dirty="0"/>
              <a:t>y </a:t>
            </a:r>
            <a:r>
              <a:rPr lang="en-US" sz="2400" b="1" dirty="0" smtClean="0"/>
              <a:t>la </a:t>
            </a:r>
            <a:r>
              <a:rPr lang="en-US" sz="2400" b="1" dirty="0" err="1" smtClean="0"/>
              <a:t>verdad</a:t>
            </a:r>
            <a:r>
              <a:rPr lang="en-US" sz="2400" b="1" dirty="0"/>
              <a:t>.</a:t>
            </a:r>
          </a:p>
          <a:p>
            <a:pPr algn="l" rtl="0">
              <a:lnSpc>
                <a:spcPct val="200000"/>
              </a:lnSpc>
            </a:pPr>
            <a:r>
              <a:rPr lang="en-US" sz="2400" b="1" dirty="0"/>
              <a:t>Evitar suposiciones, juicios y </a:t>
            </a:r>
            <a:r>
              <a:rPr lang="en-US" sz="2400" b="1" dirty="0" err="1"/>
              <a:t>tendencias</a:t>
            </a:r>
            <a:r>
              <a:rPr lang="en-US" sz="2400" b="1" dirty="0"/>
              <a:t> </a:t>
            </a:r>
            <a:r>
              <a:rPr lang="en-US" sz="2400" b="1" dirty="0" smtClean="0"/>
              <a:t>que </a:t>
            </a:r>
            <a:r>
              <a:rPr lang="en-US" sz="2400" b="1" dirty="0" err="1" smtClean="0"/>
              <a:t>llevan</a:t>
            </a:r>
            <a:r>
              <a:rPr lang="en-US" sz="2400" b="1" dirty="0" smtClean="0"/>
              <a:t> a la </a:t>
            </a:r>
            <a:r>
              <a:rPr lang="en-US" sz="2400" b="1" dirty="0" err="1" smtClean="0"/>
              <a:t>divisi</a:t>
            </a:r>
            <a:r>
              <a:rPr lang="es-ES" sz="2400" b="1" dirty="0" err="1" smtClean="0"/>
              <a:t>ón</a:t>
            </a:r>
            <a:r>
              <a:rPr lang="en-US" sz="2400" b="1" dirty="0" smtClean="0"/>
              <a:t>.</a:t>
            </a:r>
            <a:endParaRPr lang="en-US" sz="2400" b="1" dirty="0"/>
          </a:p>
          <a:p>
            <a:pPr algn="l" rtl="0"/>
            <a:endParaRPr lang="en-US" sz="2400" b="1" dirty="0"/>
          </a:p>
          <a:p>
            <a:pPr algn="l" rtl="0"/>
            <a:endParaRPr lang="en-US" dirty="0"/>
          </a:p>
        </p:txBody>
      </p:sp>
    </p:spTree>
    <p:extLst>
      <p:ext uri="{BB962C8B-B14F-4D97-AF65-F5344CB8AC3E}">
        <p14:creationId xmlns:p14="http://schemas.microsoft.com/office/powerpoint/2010/main" val="23230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6066"/>
            <a:ext cx="7886700" cy="4335331"/>
          </a:xfrm>
        </p:spPr>
        <p:txBody>
          <a:bodyPr>
            <a:normAutofit fontScale="25000" lnSpcReduction="20000"/>
          </a:bodyPr>
          <a:lstStyle/>
          <a:p>
            <a:pPr marL="0" indent="0" algn="l" rtl="0">
              <a:buNone/>
            </a:pPr>
            <a:endParaRPr lang="en-US" dirty="0"/>
          </a:p>
          <a:p>
            <a:pPr marL="0" indent="0">
              <a:lnSpc>
                <a:spcPct val="170000"/>
              </a:lnSpc>
              <a:buNone/>
            </a:pPr>
            <a:r>
              <a:rPr lang="en-US" sz="8600" b="1" dirty="0" smtClean="0"/>
              <a:t>“</a:t>
            </a:r>
            <a:r>
              <a:rPr lang="es-ES" sz="11200" b="1" dirty="0"/>
              <a:t>Yo, pues, prisionero del Señor, les ruego que ustedes </a:t>
            </a:r>
            <a:r>
              <a:rPr lang="es-ES" sz="11200" b="1" dirty="0">
                <a:solidFill>
                  <a:srgbClr val="FFFF00"/>
                </a:solidFill>
              </a:rPr>
              <a:t>vivan de una manera digna </a:t>
            </a:r>
            <a:r>
              <a:rPr lang="es-ES" sz="11200" b="1" dirty="0"/>
              <a:t>de la vocación con que han sido </a:t>
            </a:r>
            <a:r>
              <a:rPr lang="es-ES" sz="11200" b="1" dirty="0" smtClean="0"/>
              <a:t>llamados…</a:t>
            </a:r>
            <a:r>
              <a:rPr lang="es-ES" sz="11200" b="1" dirty="0"/>
              <a:t> </a:t>
            </a:r>
            <a:r>
              <a:rPr lang="es-ES" sz="11200" b="1" dirty="0">
                <a:solidFill>
                  <a:srgbClr val="FFFF00"/>
                </a:solidFill>
              </a:rPr>
              <a:t>esforzándose por preservar la unidad del Espíritu </a:t>
            </a:r>
            <a:r>
              <a:rPr lang="es-ES" sz="11200" b="1" dirty="0"/>
              <a:t>en el vínculo de la </a:t>
            </a:r>
            <a:r>
              <a:rPr lang="es-ES" sz="11200" b="1" dirty="0" smtClean="0"/>
              <a:t>paz</a:t>
            </a:r>
            <a:r>
              <a:rPr lang="en-US" sz="11200" b="1" dirty="0" smtClean="0"/>
              <a:t>… </a:t>
            </a:r>
            <a:r>
              <a:rPr lang="es-ES" sz="11200" b="1" dirty="0"/>
              <a:t>hasta que todos </a:t>
            </a:r>
            <a:r>
              <a:rPr lang="es-ES" sz="11200" b="1" dirty="0">
                <a:solidFill>
                  <a:srgbClr val="FFFF00"/>
                </a:solidFill>
              </a:rPr>
              <a:t>lleguemos a la unidad de la </a:t>
            </a:r>
            <a:r>
              <a:rPr lang="es-ES" sz="11200" b="1" dirty="0" smtClean="0">
                <a:solidFill>
                  <a:srgbClr val="FFFF00"/>
                </a:solidFill>
              </a:rPr>
              <a:t>fe.</a:t>
            </a:r>
            <a:r>
              <a:rPr lang="en-US" sz="8600" b="1" dirty="0" smtClean="0"/>
              <a:t>”</a:t>
            </a:r>
            <a:endParaRPr lang="en-US" sz="8600" b="1" dirty="0"/>
          </a:p>
          <a:p>
            <a:pPr marL="0" indent="0" algn="r" rtl="0">
              <a:buNone/>
            </a:pPr>
            <a:r>
              <a:rPr lang="en-US" sz="6000" b="1" dirty="0"/>
              <a:t>Efesios 4:1, 3, 13</a:t>
            </a:r>
          </a:p>
        </p:txBody>
      </p:sp>
    </p:spTree>
    <p:extLst>
      <p:ext uri="{BB962C8B-B14F-4D97-AF65-F5344CB8AC3E}">
        <p14:creationId xmlns:p14="http://schemas.microsoft.com/office/powerpoint/2010/main" val="307186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marL="0" indent="0" algn="l" rtl="0">
              <a:buNone/>
            </a:pPr>
            <a:endParaRPr lang="en-US" dirty="0"/>
          </a:p>
          <a:p>
            <a:pPr marL="0" indent="0" algn="l" rtl="0">
              <a:buNone/>
            </a:pPr>
            <a:endParaRPr lang="en-US" dirty="0"/>
          </a:p>
          <a:p>
            <a:pPr marL="0" indent="0" algn="ctr" rtl="0">
              <a:buNone/>
            </a:pPr>
            <a:r>
              <a:rPr lang="en-US" sz="5500" b="1" dirty="0"/>
              <a:t>¿Cómo </a:t>
            </a:r>
            <a:r>
              <a:rPr lang="en-US" sz="5500" b="1" dirty="0" err="1"/>
              <a:t>estoy</a:t>
            </a:r>
            <a:r>
              <a:rPr lang="en-US" sz="5500" b="1" dirty="0"/>
              <a:t> </a:t>
            </a:r>
            <a:r>
              <a:rPr lang="en-US" sz="5500" b="1" dirty="0" err="1" smtClean="0"/>
              <a:t>andando</a:t>
            </a:r>
            <a:r>
              <a:rPr lang="en-US" sz="5500" b="1" dirty="0" smtClean="0"/>
              <a:t>?</a:t>
            </a:r>
            <a:endParaRPr lang="en-US" sz="5500" b="1" dirty="0"/>
          </a:p>
        </p:txBody>
      </p:sp>
    </p:spTree>
    <p:extLst>
      <p:ext uri="{BB962C8B-B14F-4D97-AF65-F5344CB8AC3E}">
        <p14:creationId xmlns:p14="http://schemas.microsoft.com/office/powerpoint/2010/main" val="267734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9349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err="1" smtClean="0"/>
              <a:t>Andando</a:t>
            </a:r>
            <a:r>
              <a:rPr lang="en-US" sz="3750" b="1" dirty="0" smtClean="0"/>
              <a:t> </a:t>
            </a:r>
            <a:r>
              <a:rPr lang="en-US" sz="3750" b="1" dirty="0" err="1"/>
              <a:t>en</a:t>
            </a:r>
            <a:r>
              <a:rPr lang="en-US" sz="3750" b="1" dirty="0"/>
              <a:t> </a:t>
            </a:r>
            <a:r>
              <a:rPr lang="en-US" sz="3750" b="1" dirty="0" err="1" smtClean="0"/>
              <a:t>novedad</a:t>
            </a:r>
            <a:r>
              <a:rPr lang="en-US" sz="3750" b="1" dirty="0"/>
              <a:t/>
            </a:r>
            <a:br>
              <a:rPr lang="en-US" sz="3750" b="1" dirty="0"/>
            </a:br>
            <a:r>
              <a:rPr lang="en-US" sz="3750" b="1" dirty="0"/>
              <a:t>(Efesios 4:17-32)</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235279966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14065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err="1" smtClean="0"/>
              <a:t>Andando</a:t>
            </a:r>
            <a:r>
              <a:rPr lang="en-US" sz="3750" b="1" dirty="0" smtClean="0"/>
              <a:t> </a:t>
            </a:r>
            <a:r>
              <a:rPr lang="en-US" sz="3750" b="1" dirty="0" err="1"/>
              <a:t>en</a:t>
            </a:r>
            <a:r>
              <a:rPr lang="en-US" sz="3750" b="1" dirty="0"/>
              <a:t> </a:t>
            </a:r>
            <a:r>
              <a:rPr lang="en-US" sz="3750" b="1" dirty="0" err="1" smtClean="0"/>
              <a:t>amor</a:t>
            </a:r>
            <a:r>
              <a:rPr lang="en-US" sz="3750" b="1" dirty="0"/>
              <a:t>, </a:t>
            </a:r>
            <a:r>
              <a:rPr lang="en-US" sz="3750" b="1" dirty="0" smtClean="0"/>
              <a:t>luz </a:t>
            </a:r>
            <a:r>
              <a:rPr lang="en-US" sz="3750" b="1" dirty="0"/>
              <a:t>y </a:t>
            </a:r>
            <a:r>
              <a:rPr lang="en-US" sz="3750" b="1" dirty="0" err="1" smtClean="0"/>
              <a:t>sabiduría</a:t>
            </a:r>
            <a:r>
              <a:rPr lang="en-US" sz="3750" b="1" dirty="0"/>
              <a:t/>
            </a:r>
            <a:br>
              <a:rPr lang="en-US" sz="3750" b="1" dirty="0"/>
            </a:br>
            <a:r>
              <a:rPr lang="en-US" sz="3750" b="1" dirty="0"/>
              <a:t>(Efesios 5:1-21)</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22402409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24" y="315630"/>
            <a:ext cx="8042014" cy="481037"/>
          </a:xfrm>
        </p:spPr>
        <p:txBody>
          <a:bodyPr>
            <a:noAutofit/>
          </a:bodyPr>
          <a:lstStyle/>
          <a:p>
            <a:pPr algn="ctr"/>
            <a:r>
              <a:rPr lang="en-US" sz="4000" b="1" dirty="0" err="1" smtClean="0">
                <a:latin typeface="+mn-lt"/>
              </a:rPr>
              <a:t>Repaso</a:t>
            </a:r>
            <a:r>
              <a:rPr lang="en-US" sz="4000" b="1" dirty="0">
                <a:latin typeface="+mn-lt"/>
              </a:rPr>
              <a:t/>
            </a:r>
            <a:br>
              <a:rPr lang="en-US" sz="4000" b="1" dirty="0">
                <a:latin typeface="+mn-lt"/>
              </a:rPr>
            </a:br>
            <a:r>
              <a:rPr lang="en-US" sz="2300" b="1" dirty="0">
                <a:solidFill>
                  <a:prstClr val="white"/>
                </a:solidFill>
              </a:rPr>
              <a:t>(</a:t>
            </a:r>
            <a:r>
              <a:rPr lang="en-US" sz="2300" b="1" i="1" dirty="0" err="1">
                <a:solidFill>
                  <a:srgbClr val="99FF33"/>
                </a:solidFill>
              </a:rPr>
              <a:t>Esté</a:t>
            </a:r>
            <a:r>
              <a:rPr lang="en-US" sz="2300" b="1" i="1" dirty="0">
                <a:solidFill>
                  <a:srgbClr val="99FF33"/>
                </a:solidFill>
              </a:rPr>
              <a:t> </a:t>
            </a:r>
            <a:r>
              <a:rPr lang="en-US" sz="2300" b="1" i="1" dirty="0" err="1">
                <a:solidFill>
                  <a:srgbClr val="99FF33"/>
                </a:solidFill>
              </a:rPr>
              <a:t>preparado</a:t>
            </a:r>
            <a:r>
              <a:rPr lang="en-US" sz="2300" b="1" i="1" dirty="0">
                <a:solidFill>
                  <a:srgbClr val="99FF33"/>
                </a:solidFill>
              </a:rPr>
              <a:t> para </a:t>
            </a:r>
            <a:r>
              <a:rPr lang="en-US" sz="2300" b="1" i="1" dirty="0" err="1">
                <a:solidFill>
                  <a:srgbClr val="99FF33"/>
                </a:solidFill>
              </a:rPr>
              <a:t>comenzar</a:t>
            </a:r>
            <a:r>
              <a:rPr lang="en-US" sz="2300" b="1" i="1" dirty="0">
                <a:solidFill>
                  <a:srgbClr val="99FF33"/>
                </a:solidFill>
              </a:rPr>
              <a:t> la </a:t>
            </a:r>
            <a:r>
              <a:rPr lang="en-US" sz="2300" b="1" i="1" dirty="0" err="1">
                <a:solidFill>
                  <a:srgbClr val="99FF33"/>
                </a:solidFill>
              </a:rPr>
              <a:t>clase</a:t>
            </a:r>
            <a:r>
              <a:rPr lang="en-US" sz="2300" b="1" i="1" dirty="0">
                <a:solidFill>
                  <a:srgbClr val="99FF33"/>
                </a:solidFill>
              </a:rPr>
              <a:t> con </a:t>
            </a:r>
            <a:r>
              <a:rPr lang="en-US" sz="2300" b="1" i="1" dirty="0" err="1">
                <a:solidFill>
                  <a:srgbClr val="99FF33"/>
                </a:solidFill>
              </a:rPr>
              <a:t>una</a:t>
            </a:r>
            <a:r>
              <a:rPr lang="en-US" sz="2300" b="1" i="1" dirty="0">
                <a:solidFill>
                  <a:srgbClr val="99FF33"/>
                </a:solidFill>
              </a:rPr>
              <a:t> breve </a:t>
            </a:r>
            <a:r>
              <a:rPr lang="en-US" sz="2300" b="1" i="1" dirty="0" err="1">
                <a:solidFill>
                  <a:srgbClr val="99FF33"/>
                </a:solidFill>
              </a:rPr>
              <a:t>discusión</a:t>
            </a:r>
            <a:r>
              <a:rPr lang="en-US" sz="2300" b="1" i="1" dirty="0">
                <a:solidFill>
                  <a:srgbClr val="99FF33"/>
                </a:solidFill>
              </a:rPr>
              <a:t> de </a:t>
            </a:r>
            <a:r>
              <a:rPr lang="en-US" sz="2300" b="1" i="1" dirty="0" err="1">
                <a:solidFill>
                  <a:srgbClr val="99FF33"/>
                </a:solidFill>
              </a:rPr>
              <a:t>Ef</a:t>
            </a:r>
            <a:r>
              <a:rPr lang="en-US" sz="2300" b="1" i="1" dirty="0">
                <a:solidFill>
                  <a:srgbClr val="99FF33"/>
                </a:solidFill>
              </a:rPr>
              <a:t>. </a:t>
            </a:r>
            <a:r>
              <a:rPr lang="en-US" sz="2300" b="1" i="1" dirty="0" smtClean="0">
                <a:solidFill>
                  <a:srgbClr val="99FF33"/>
                </a:solidFill>
              </a:rPr>
              <a:t>4:25-32</a:t>
            </a:r>
            <a:r>
              <a:rPr lang="en-US" sz="2300" b="1" dirty="0" smtClean="0">
                <a:solidFill>
                  <a:prstClr val="white"/>
                </a:solidFill>
              </a:rPr>
              <a:t>)</a:t>
            </a:r>
            <a:endParaRPr lang="en-US" sz="2300" b="1" dirty="0">
              <a:latin typeface="+mn-lt"/>
            </a:endParaRPr>
          </a:p>
        </p:txBody>
      </p:sp>
      <p:sp>
        <p:nvSpPr>
          <p:cNvPr id="3" name="Content Placeholder 2"/>
          <p:cNvSpPr>
            <a:spLocks noGrp="1"/>
          </p:cNvSpPr>
          <p:nvPr>
            <p:ph idx="1"/>
          </p:nvPr>
        </p:nvSpPr>
        <p:spPr>
          <a:xfrm>
            <a:off x="390862" y="1134534"/>
            <a:ext cx="8448338" cy="4255048"/>
          </a:xfrm>
        </p:spPr>
        <p:txBody>
          <a:bodyPr>
            <a:normAutofit/>
          </a:bodyPr>
          <a:lstStyle/>
          <a:p>
            <a:pPr marL="0" indent="0" algn="l" rtl="0">
              <a:buNone/>
            </a:pPr>
            <a:r>
              <a:rPr lang="en-US" sz="2000" b="1" i="1" dirty="0">
                <a:solidFill>
                  <a:schemeClr val="accent2"/>
                </a:solidFill>
              </a:rPr>
              <a:t>¿Cuáles son las razones por las que nuestras mentes deben ser “renovadas” que </a:t>
            </a:r>
            <a:r>
              <a:rPr lang="en-US" sz="2000" b="1" i="1" dirty="0" err="1">
                <a:solidFill>
                  <a:schemeClr val="accent2"/>
                </a:solidFill>
              </a:rPr>
              <a:t>nos</a:t>
            </a:r>
            <a:r>
              <a:rPr lang="en-US" sz="2000" b="1" i="1" dirty="0">
                <a:solidFill>
                  <a:schemeClr val="accent2"/>
                </a:solidFill>
              </a:rPr>
              <a:t> </a:t>
            </a:r>
            <a:r>
              <a:rPr lang="en-US" sz="2000" b="1" i="1" dirty="0" err="1" smtClean="0">
                <a:solidFill>
                  <a:schemeClr val="accent2"/>
                </a:solidFill>
              </a:rPr>
              <a:t>llevan</a:t>
            </a:r>
            <a:r>
              <a:rPr lang="en-US" sz="2000" b="1" i="1" dirty="0" smtClean="0">
                <a:solidFill>
                  <a:schemeClr val="accent2"/>
                </a:solidFill>
              </a:rPr>
              <a:t> </a:t>
            </a:r>
            <a:r>
              <a:rPr lang="en-US" sz="2000" b="1" i="1" dirty="0">
                <a:solidFill>
                  <a:schemeClr val="accent2"/>
                </a:solidFill>
              </a:rPr>
              <a:t>a despojarnos de los viejos caminos pecaminosos y vestirnos de la novedad en Cristo?</a:t>
            </a:r>
          </a:p>
          <a:p>
            <a:pPr algn="l" rtl="0"/>
            <a:endParaRPr lang="en-US" sz="2400" b="1" dirty="0"/>
          </a:p>
        </p:txBody>
      </p:sp>
      <p:grpSp>
        <p:nvGrpSpPr>
          <p:cNvPr id="4" name="Group 3"/>
          <p:cNvGrpSpPr/>
          <p:nvPr/>
        </p:nvGrpSpPr>
        <p:grpSpPr>
          <a:xfrm>
            <a:off x="594024" y="2043953"/>
            <a:ext cx="8245175" cy="1323577"/>
            <a:chOff x="284737" y="1298334"/>
            <a:chExt cx="8858583" cy="2530718"/>
          </a:xfrm>
        </p:grpSpPr>
        <p:sp>
          <p:nvSpPr>
            <p:cNvPr id="5" name="Rounded Rectangle 4"/>
            <p:cNvSpPr/>
            <p:nvPr/>
          </p:nvSpPr>
          <p:spPr>
            <a:xfrm>
              <a:off x="284737" y="2149969"/>
              <a:ext cx="1584106" cy="145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smtClean="0">
                  <a:solidFill>
                    <a:schemeClr val="bg1">
                      <a:lumMod val="85000"/>
                      <a:lumOff val="15000"/>
                    </a:schemeClr>
                  </a:solidFill>
                </a:rPr>
                <a:t>DEJAR </a:t>
              </a:r>
              <a:r>
                <a:rPr lang="en-US" sz="2400" b="1" dirty="0">
                  <a:solidFill>
                    <a:schemeClr val="bg1">
                      <a:lumMod val="85000"/>
                      <a:lumOff val="15000"/>
                    </a:schemeClr>
                  </a:solidFill>
                </a:rPr>
                <a:t>DE MENTIR</a:t>
              </a:r>
            </a:p>
          </p:txBody>
        </p:sp>
        <p:sp>
          <p:nvSpPr>
            <p:cNvPr id="6" name="Oval 5"/>
            <p:cNvSpPr/>
            <p:nvPr/>
          </p:nvSpPr>
          <p:spPr>
            <a:xfrm>
              <a:off x="3244917" y="1298334"/>
              <a:ext cx="2736391" cy="2530718"/>
            </a:xfrm>
            <a:prstGeom prst="ellipse">
              <a:avLst/>
            </a:prstGeom>
            <a:ln w="508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800" b="1" i="1" u="sng" dirty="0" smtClean="0">
                  <a:solidFill>
                    <a:schemeClr val="bg1">
                      <a:lumMod val="85000"/>
                      <a:lumOff val="15000"/>
                    </a:schemeClr>
                  </a:solidFill>
                </a:rPr>
                <a:t>PORQUE </a:t>
              </a:r>
              <a:r>
                <a:rPr lang="en-US" sz="1800" b="1" dirty="0" smtClean="0">
                  <a:solidFill>
                    <a:schemeClr val="bg1">
                      <a:lumMod val="85000"/>
                      <a:lumOff val="15000"/>
                    </a:schemeClr>
                  </a:solidFill>
                </a:rPr>
                <a:t>SOMOS </a:t>
              </a:r>
              <a:r>
                <a:rPr lang="en-US" sz="1800" b="1" dirty="0">
                  <a:solidFill>
                    <a:schemeClr val="bg1">
                      <a:lumMod val="85000"/>
                      <a:lumOff val="15000"/>
                    </a:schemeClr>
                  </a:solidFill>
                </a:rPr>
                <a:t>MIEMBROS LOS UNO DE LOS OTROS</a:t>
              </a:r>
            </a:p>
          </p:txBody>
        </p:sp>
        <p:sp>
          <p:nvSpPr>
            <p:cNvPr id="7" name="Rounded Rectangle 6"/>
            <p:cNvSpPr/>
            <p:nvPr/>
          </p:nvSpPr>
          <p:spPr>
            <a:xfrm>
              <a:off x="7382818" y="2125742"/>
              <a:ext cx="1760502" cy="1475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smtClean="0">
                  <a:solidFill>
                    <a:schemeClr val="bg1">
                      <a:lumMod val="85000"/>
                      <a:lumOff val="15000"/>
                    </a:schemeClr>
                  </a:solidFill>
                </a:rPr>
                <a:t>HABLAR </a:t>
              </a:r>
              <a:r>
                <a:rPr lang="en-US" sz="2000" b="1" dirty="0">
                  <a:solidFill>
                    <a:schemeClr val="bg1">
                      <a:lumMod val="85000"/>
                      <a:lumOff val="15000"/>
                    </a:schemeClr>
                  </a:solidFill>
                </a:rPr>
                <a:t>LA VERDAD</a:t>
              </a:r>
            </a:p>
          </p:txBody>
        </p:sp>
        <p:sp>
          <p:nvSpPr>
            <p:cNvPr id="8" name="Right Arrow 7"/>
            <p:cNvSpPr/>
            <p:nvPr/>
          </p:nvSpPr>
          <p:spPr>
            <a:xfrm>
              <a:off x="2049397" y="2265878"/>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sp>
          <p:nvSpPr>
            <p:cNvPr id="9" name="Right Arrow 8"/>
            <p:cNvSpPr/>
            <p:nvPr/>
          </p:nvSpPr>
          <p:spPr>
            <a:xfrm>
              <a:off x="6222693" y="2265878"/>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grpSp>
      <p:grpSp>
        <p:nvGrpSpPr>
          <p:cNvPr id="10" name="Group 9"/>
          <p:cNvGrpSpPr/>
          <p:nvPr/>
        </p:nvGrpSpPr>
        <p:grpSpPr>
          <a:xfrm>
            <a:off x="567271" y="3705398"/>
            <a:ext cx="8456280" cy="1591440"/>
            <a:chOff x="295496" y="989197"/>
            <a:chExt cx="8987676" cy="2839856"/>
          </a:xfrm>
        </p:grpSpPr>
        <p:sp>
          <p:nvSpPr>
            <p:cNvPr id="11" name="Rounded Rectangle 10"/>
            <p:cNvSpPr/>
            <p:nvPr/>
          </p:nvSpPr>
          <p:spPr>
            <a:xfrm>
              <a:off x="295496" y="1926283"/>
              <a:ext cx="1584105" cy="1392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smtClean="0">
                  <a:solidFill>
                    <a:schemeClr val="bg1">
                      <a:lumMod val="85000"/>
                      <a:lumOff val="15000"/>
                    </a:schemeClr>
                  </a:solidFill>
                </a:rPr>
                <a:t>DEJAR </a:t>
              </a:r>
              <a:r>
                <a:rPr lang="en-US" sz="2400" b="1" dirty="0">
                  <a:solidFill>
                    <a:schemeClr val="bg1">
                      <a:lumMod val="85000"/>
                      <a:lumOff val="15000"/>
                    </a:schemeClr>
                  </a:solidFill>
                </a:rPr>
                <a:t>DE ROBAR</a:t>
              </a:r>
            </a:p>
          </p:txBody>
        </p:sp>
        <p:sp>
          <p:nvSpPr>
            <p:cNvPr id="12" name="Oval 11"/>
            <p:cNvSpPr/>
            <p:nvPr/>
          </p:nvSpPr>
          <p:spPr>
            <a:xfrm>
              <a:off x="3285886" y="989197"/>
              <a:ext cx="2820659" cy="2839856"/>
            </a:xfrm>
            <a:prstGeom prst="ellipse">
              <a:avLst/>
            </a:prstGeom>
            <a:ln w="508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800" b="1" i="1" u="sng" dirty="0" smtClean="0">
                  <a:solidFill>
                    <a:schemeClr val="bg1">
                      <a:lumMod val="85000"/>
                      <a:lumOff val="15000"/>
                    </a:schemeClr>
                  </a:solidFill>
                </a:rPr>
                <a:t>A FIN DE  QUE </a:t>
              </a:r>
              <a:r>
                <a:rPr lang="en-US" sz="1800" b="1" dirty="0" smtClean="0">
                  <a:solidFill>
                    <a:schemeClr val="bg1">
                      <a:lumMod val="85000"/>
                      <a:lumOff val="15000"/>
                    </a:schemeClr>
                  </a:solidFill>
                </a:rPr>
                <a:t>TENGA QUÉ COMPARTIR CON EL QUE TIENE NECESIDAD</a:t>
              </a:r>
              <a:endParaRPr lang="en-US" sz="1800" b="1" dirty="0">
                <a:solidFill>
                  <a:schemeClr val="bg1">
                    <a:lumMod val="85000"/>
                    <a:lumOff val="15000"/>
                  </a:schemeClr>
                </a:solidFill>
              </a:endParaRPr>
            </a:p>
          </p:txBody>
        </p:sp>
        <p:sp>
          <p:nvSpPr>
            <p:cNvPr id="13" name="Rounded Rectangle 12"/>
            <p:cNvSpPr/>
            <p:nvPr/>
          </p:nvSpPr>
          <p:spPr>
            <a:xfrm>
              <a:off x="7471790" y="1655742"/>
              <a:ext cx="1811382" cy="2173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lumMod val="85000"/>
                      <a:lumOff val="15000"/>
                    </a:schemeClr>
                  </a:solidFill>
                </a:rPr>
                <a:t>TRABAJAR PARA HACER EL BIEN</a:t>
              </a:r>
            </a:p>
          </p:txBody>
        </p:sp>
        <p:sp>
          <p:nvSpPr>
            <p:cNvPr id="14" name="Right Arrow 13"/>
            <p:cNvSpPr/>
            <p:nvPr/>
          </p:nvSpPr>
          <p:spPr>
            <a:xfrm>
              <a:off x="2061149" y="2265878"/>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sp>
          <p:nvSpPr>
            <p:cNvPr id="15" name="Right Arrow 14"/>
            <p:cNvSpPr/>
            <p:nvPr/>
          </p:nvSpPr>
          <p:spPr>
            <a:xfrm>
              <a:off x="6302481" y="2265878"/>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grpSp>
      <p:grpSp>
        <p:nvGrpSpPr>
          <p:cNvPr id="16" name="Group 15"/>
          <p:cNvGrpSpPr/>
          <p:nvPr/>
        </p:nvGrpSpPr>
        <p:grpSpPr>
          <a:xfrm>
            <a:off x="390862" y="5842458"/>
            <a:ext cx="8571972" cy="2173309"/>
            <a:chOff x="273980" y="1655742"/>
            <a:chExt cx="8571972" cy="2173309"/>
          </a:xfrm>
        </p:grpSpPr>
        <p:sp>
          <p:nvSpPr>
            <p:cNvPr id="17" name="Rounded Rectangle 16"/>
            <p:cNvSpPr/>
            <p:nvPr/>
          </p:nvSpPr>
          <p:spPr>
            <a:xfrm>
              <a:off x="273980" y="2128453"/>
              <a:ext cx="1654977" cy="1168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300" b="1" dirty="0">
                  <a:solidFill>
                    <a:schemeClr val="bg1">
                      <a:lumMod val="85000"/>
                      <a:lumOff val="15000"/>
                    </a:schemeClr>
                  </a:solidFill>
                </a:rPr>
                <a:t>SIN DISCURSO “CORRUPTO”</a:t>
              </a:r>
            </a:p>
          </p:txBody>
        </p:sp>
        <p:sp>
          <p:nvSpPr>
            <p:cNvPr id="18" name="Oval 17"/>
            <p:cNvSpPr/>
            <p:nvPr/>
          </p:nvSpPr>
          <p:spPr>
            <a:xfrm>
              <a:off x="3396823" y="1655742"/>
              <a:ext cx="2521037" cy="2173309"/>
            </a:xfrm>
            <a:prstGeom prst="ellipse">
              <a:avLst/>
            </a:prstGeom>
            <a:ln w="508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u="sng" dirty="0">
                  <a:solidFill>
                    <a:schemeClr val="bg1">
                      <a:lumMod val="85000"/>
                      <a:lumOff val="15000"/>
                    </a:schemeClr>
                  </a:solidFill>
                </a:rPr>
                <a:t>DE MODO QUE</a:t>
              </a:r>
              <a:r>
                <a:rPr lang="en-US" sz="2400" b="1" dirty="0">
                  <a:solidFill>
                    <a:schemeClr val="bg1">
                      <a:lumMod val="85000"/>
                      <a:lumOff val="15000"/>
                    </a:schemeClr>
                  </a:solidFill>
                </a:rPr>
                <a:t>DARÁ GRACIA A LOS OYENTES</a:t>
              </a:r>
            </a:p>
          </p:txBody>
        </p:sp>
        <p:sp>
          <p:nvSpPr>
            <p:cNvPr id="19" name="Rounded Rectangle 18"/>
            <p:cNvSpPr/>
            <p:nvPr/>
          </p:nvSpPr>
          <p:spPr>
            <a:xfrm>
              <a:off x="7418000" y="2033194"/>
              <a:ext cx="1427952" cy="1333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a:solidFill>
                    <a:schemeClr val="bg1">
                      <a:lumMod val="85000"/>
                      <a:lumOff val="15000"/>
                    </a:schemeClr>
                  </a:solidFill>
                </a:rPr>
                <a:t>SOLO PALABRAS ÚTILES</a:t>
              </a:r>
            </a:p>
          </p:txBody>
        </p:sp>
        <p:sp>
          <p:nvSpPr>
            <p:cNvPr id="20" name="Right Arrow 19"/>
            <p:cNvSpPr/>
            <p:nvPr/>
          </p:nvSpPr>
          <p:spPr>
            <a:xfrm>
              <a:off x="2189157" y="2265877"/>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sp>
          <p:nvSpPr>
            <p:cNvPr id="21" name="Right Arrow 20"/>
            <p:cNvSpPr/>
            <p:nvPr/>
          </p:nvSpPr>
          <p:spPr>
            <a:xfrm>
              <a:off x="6178060" y="2265877"/>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grpSp>
      <p:sp>
        <p:nvSpPr>
          <p:cNvPr id="22" name="Oval 21"/>
          <p:cNvSpPr/>
          <p:nvPr/>
        </p:nvSpPr>
        <p:spPr>
          <a:xfrm>
            <a:off x="3343899" y="2043953"/>
            <a:ext cx="2534856" cy="132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Oval 22"/>
          <p:cNvSpPr/>
          <p:nvPr/>
        </p:nvSpPr>
        <p:spPr>
          <a:xfrm>
            <a:off x="3457651" y="3819382"/>
            <a:ext cx="2534856" cy="1323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37924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r>
              <a:rPr lang="en-US" sz="3500" b="1" dirty="0" smtClean="0"/>
              <a:t> </a:t>
            </a:r>
            <a:r>
              <a:rPr lang="en-US" sz="3500" b="1" dirty="0"/>
              <a:t>tentativo del curso</a:t>
            </a:r>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t>Domingo, </a:t>
            </a:r>
            <a:r>
              <a:rPr lang="en-US" b="1" dirty="0" smtClean="0"/>
              <a:t>14/9/14 </a:t>
            </a:r>
            <a:r>
              <a:rPr lang="en-US" b="1" dirty="0"/>
              <a:t>- Introducción, </a:t>
            </a:r>
            <a:r>
              <a:rPr lang="en-US" b="1" dirty="0" err="1" smtClean="0"/>
              <a:t>trasfondo</a:t>
            </a:r>
            <a:r>
              <a:rPr lang="en-US" b="1" dirty="0" smtClean="0"/>
              <a:t> y </a:t>
            </a:r>
            <a:r>
              <a:rPr lang="en-US" b="1" dirty="0" err="1" smtClean="0"/>
              <a:t>resumen</a:t>
            </a:r>
            <a:r>
              <a:rPr lang="en-US" b="1" dirty="0" smtClean="0"/>
              <a:t> de </a:t>
            </a:r>
            <a:r>
              <a:rPr lang="en-US" b="1" dirty="0"/>
              <a:t>Efesios</a:t>
            </a:r>
          </a:p>
          <a:p>
            <a:pPr marL="457200" indent="-457200" algn="l" rtl="0" fontAlgn="base">
              <a:buFont typeface="+mj-lt"/>
              <a:buAutoNum type="arabicPeriod"/>
            </a:pPr>
            <a:r>
              <a:rPr lang="en-US" b="1" dirty="0"/>
              <a:t>Miércoles, 17/9/14 – “Bendito sea Dios” (Efesios 1.1-14)</a:t>
            </a:r>
          </a:p>
          <a:p>
            <a:pPr marL="457200" indent="-457200" algn="l" rtl="0" fontAlgn="base">
              <a:buFont typeface="+mj-lt"/>
              <a:buAutoNum type="arabicPeriod"/>
            </a:pPr>
            <a:r>
              <a:rPr lang="en-US" b="1" dirty="0" smtClean="0"/>
              <a:t>Dom. </a:t>
            </a:r>
            <a:r>
              <a:rPr lang="en-US" b="1" dirty="0"/>
              <a:t>21/9/14 – Oración por </a:t>
            </a:r>
            <a:r>
              <a:rPr lang="en-US" b="1" dirty="0" err="1"/>
              <a:t>los</a:t>
            </a:r>
            <a:r>
              <a:rPr lang="en-US" b="1" dirty="0"/>
              <a:t> </a:t>
            </a:r>
            <a:r>
              <a:rPr lang="en-US" b="1" dirty="0" err="1" smtClean="0"/>
              <a:t>santos</a:t>
            </a:r>
            <a:r>
              <a:rPr lang="en-US" b="1" dirty="0" smtClean="0"/>
              <a:t> </a:t>
            </a:r>
            <a:r>
              <a:rPr lang="en-US" b="1" dirty="0"/>
              <a:t>(Efesios 1.15-23)</a:t>
            </a:r>
          </a:p>
          <a:p>
            <a:pPr marL="457200" indent="-457200" algn="l" rtl="0" fontAlgn="base">
              <a:buFont typeface="+mj-lt"/>
              <a:buAutoNum type="arabicPeriod"/>
            </a:pPr>
            <a:r>
              <a:rPr lang="en-US" b="1" dirty="0" err="1" smtClean="0"/>
              <a:t>Miercoles</a:t>
            </a:r>
            <a:r>
              <a:rPr lang="en-US" b="1" dirty="0" smtClean="0"/>
              <a:t> </a:t>
            </a:r>
            <a:r>
              <a:rPr lang="en-US" b="1" dirty="0"/>
              <a:t>24/9/14 – “Y </a:t>
            </a:r>
            <a:r>
              <a:rPr lang="en-US" b="1" dirty="0" err="1" smtClean="0"/>
              <a:t>ustedes</a:t>
            </a:r>
            <a:r>
              <a:rPr lang="en-US" b="1" dirty="0" smtClean="0"/>
              <a:t> </a:t>
            </a:r>
            <a:r>
              <a:rPr lang="en-US" b="1" dirty="0" err="1" smtClean="0"/>
              <a:t>estaban</a:t>
            </a:r>
            <a:r>
              <a:rPr lang="en-US" b="1" dirty="0" smtClean="0"/>
              <a:t>…</a:t>
            </a:r>
            <a:r>
              <a:rPr lang="en-US" b="1" dirty="0" err="1" smtClean="0"/>
              <a:t>pero</a:t>
            </a:r>
            <a:r>
              <a:rPr lang="en-US" b="1" dirty="0" smtClean="0"/>
              <a:t> </a:t>
            </a:r>
            <a:r>
              <a:rPr lang="en-US" b="1" dirty="0"/>
              <a:t>Dios” (Efesios 2.1-10)</a:t>
            </a:r>
          </a:p>
          <a:p>
            <a:pPr marL="457200" indent="-457200" fontAlgn="base">
              <a:buFont typeface="+mj-lt"/>
              <a:buAutoNum type="arabicPeriod"/>
            </a:pPr>
            <a:r>
              <a:rPr lang="en-US" b="1" dirty="0"/>
              <a:t>Dom. 28/9/14 – Unificación en Cristo (Efesios 2.11-22)</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1/10/14 – El </a:t>
            </a:r>
            <a:r>
              <a:rPr lang="en-US" b="1" dirty="0" err="1" smtClean="0"/>
              <a:t>misterio</a:t>
            </a:r>
            <a:r>
              <a:rPr lang="en-US" b="1" dirty="0" smtClean="0"/>
              <a:t> </a:t>
            </a:r>
            <a:r>
              <a:rPr lang="en-US" b="1" dirty="0"/>
              <a:t>del </a:t>
            </a:r>
            <a:r>
              <a:rPr lang="en-US" b="1" dirty="0" err="1" smtClean="0"/>
              <a:t>evangelio</a:t>
            </a:r>
            <a:r>
              <a:rPr lang="en-US" b="1" dirty="0" smtClean="0"/>
              <a:t> </a:t>
            </a:r>
            <a:r>
              <a:rPr lang="en-US" b="1" dirty="0"/>
              <a:t>y la </a:t>
            </a:r>
            <a:r>
              <a:rPr lang="en-US" b="1" dirty="0" err="1" smtClean="0"/>
              <a:t>gloria</a:t>
            </a:r>
            <a:r>
              <a:rPr lang="en-US" b="1" dirty="0" smtClean="0"/>
              <a:t> </a:t>
            </a:r>
            <a:r>
              <a:rPr lang="en-US" b="1" dirty="0"/>
              <a:t>de </a:t>
            </a:r>
            <a:r>
              <a:rPr lang="en-US" b="1" dirty="0" smtClean="0"/>
              <a:t>Dios (</a:t>
            </a:r>
            <a:r>
              <a:rPr lang="en-US" b="1" dirty="0"/>
              <a:t>Efesios 3.1-21)</a:t>
            </a:r>
          </a:p>
          <a:p>
            <a:pPr marL="457200" indent="-457200" fontAlgn="base">
              <a:buFont typeface="+mj-lt"/>
              <a:buAutoNum type="arabicPeriod"/>
            </a:pPr>
            <a:r>
              <a:rPr lang="en-US" b="1" dirty="0"/>
              <a:t>Dom. 5/10/14 – Actitudes y fundamentos para la unidad (Efesios 4.1-6)</a:t>
            </a:r>
          </a:p>
          <a:p>
            <a:pPr marL="457200" indent="-457200" fontAlgn="base">
              <a:buFont typeface="+mj-lt"/>
              <a:buAutoNum type="arabicPeriod"/>
            </a:pPr>
            <a:r>
              <a:rPr lang="en-US" b="1" dirty="0"/>
              <a:t>Dom. 12/10/14 – “El crecimiento del </a:t>
            </a:r>
            <a:r>
              <a:rPr lang="en-US" b="1" dirty="0" err="1"/>
              <a:t>cuerpo</a:t>
            </a:r>
            <a:r>
              <a:rPr lang="en-US" b="1" dirty="0"/>
              <a:t>” (Efesios 4.7-16)</a:t>
            </a:r>
          </a:p>
          <a:p>
            <a:pPr marL="457200" indent="-457200" algn="l" rtl="0" fontAlgn="base">
              <a:buFont typeface="+mj-lt"/>
              <a:buAutoNum type="arabicPeriod"/>
            </a:pPr>
            <a:r>
              <a:rPr lang="en-US" b="1" dirty="0"/>
              <a:t>Miércoles 15/10/14 – “El </a:t>
            </a:r>
            <a:r>
              <a:rPr lang="en-US" b="1" dirty="0" err="1" smtClean="0"/>
              <a:t>nuevo</a:t>
            </a:r>
            <a:r>
              <a:rPr lang="en-US" b="1" dirty="0" smtClean="0"/>
              <a:t> </a:t>
            </a:r>
            <a:r>
              <a:rPr lang="en-US" b="1" dirty="0" err="1" smtClean="0"/>
              <a:t>ser</a:t>
            </a:r>
            <a:r>
              <a:rPr lang="en-US" b="1" dirty="0" smtClean="0"/>
              <a:t>” </a:t>
            </a:r>
            <a:r>
              <a:rPr lang="en-US" b="1" dirty="0"/>
              <a:t>(Efesios 4.17-32)</a:t>
            </a:r>
          </a:p>
          <a:p>
            <a:pPr marL="457200" indent="-457200" fontAlgn="base">
              <a:buFont typeface="+mj-lt"/>
              <a:buAutoNum type="arabicPeriod"/>
            </a:pPr>
            <a:r>
              <a:rPr lang="en-US" b="1" dirty="0"/>
              <a:t>Dom. 19/10/14 – </a:t>
            </a:r>
            <a:r>
              <a:rPr lang="en-US" b="1" dirty="0" err="1" smtClean="0"/>
              <a:t>Andando</a:t>
            </a:r>
            <a:r>
              <a:rPr lang="en-US" b="1" dirty="0" smtClean="0"/>
              <a:t> </a:t>
            </a:r>
            <a:r>
              <a:rPr lang="en-US" b="1" dirty="0" err="1"/>
              <a:t>en</a:t>
            </a:r>
            <a:r>
              <a:rPr lang="en-US" b="1" dirty="0"/>
              <a:t> </a:t>
            </a:r>
            <a:r>
              <a:rPr lang="en-US" b="1" dirty="0" err="1" smtClean="0"/>
              <a:t>amor</a:t>
            </a:r>
            <a:r>
              <a:rPr lang="en-US" b="1" dirty="0"/>
              <a:t>, </a:t>
            </a:r>
            <a:r>
              <a:rPr lang="en-US" b="1" dirty="0" smtClean="0"/>
              <a:t>luz </a:t>
            </a:r>
            <a:r>
              <a:rPr lang="en-US" b="1" dirty="0"/>
              <a:t>y </a:t>
            </a:r>
            <a:r>
              <a:rPr lang="en-US" b="1" dirty="0" err="1" smtClean="0"/>
              <a:t>sabiduría</a:t>
            </a:r>
            <a:r>
              <a:rPr lang="en-US" b="1" dirty="0" smtClean="0"/>
              <a:t> </a:t>
            </a:r>
            <a:r>
              <a:rPr lang="en-US" b="1" dirty="0"/>
              <a:t>(Efesios 5.1-21)</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22/10/14 – “Sométanse unos a otros” (Efesios 5.22-6.9)</a:t>
            </a:r>
          </a:p>
          <a:p>
            <a:pPr marL="457200" indent="-457200" fontAlgn="base">
              <a:buFont typeface="+mj-lt"/>
              <a:buAutoNum type="arabicPeriod"/>
            </a:pPr>
            <a:r>
              <a:rPr lang="en-US" b="1" dirty="0"/>
              <a:t>Dom. 26/10/14 – </a:t>
            </a:r>
            <a:r>
              <a:rPr lang="en-US" b="1" dirty="0" smtClean="0"/>
              <a:t>“</a:t>
            </a:r>
            <a:r>
              <a:rPr lang="en-US" b="1" dirty="0" err="1" smtClean="0"/>
              <a:t>Fortalézcanse</a:t>
            </a:r>
            <a:r>
              <a:rPr lang="en-US" b="1" dirty="0" smtClean="0"/>
              <a:t> </a:t>
            </a:r>
            <a:r>
              <a:rPr lang="en-US" b="1" dirty="0" err="1" smtClean="0"/>
              <a:t>en</a:t>
            </a:r>
            <a:r>
              <a:rPr lang="en-US" b="1" dirty="0" smtClean="0"/>
              <a:t> </a:t>
            </a:r>
            <a:r>
              <a:rPr lang="en-US" b="1" dirty="0"/>
              <a:t>el Señor” (Efesios 6.10-23)</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311051542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24" y="315630"/>
            <a:ext cx="8042014" cy="481037"/>
          </a:xfrm>
        </p:spPr>
        <p:txBody>
          <a:bodyPr>
            <a:noAutofit/>
          </a:bodyPr>
          <a:lstStyle/>
          <a:p>
            <a:pPr algn="ctr" rtl="0"/>
            <a:r>
              <a:rPr lang="en-US" sz="4000" b="1" dirty="0" err="1" smtClean="0">
                <a:latin typeface="+mn-lt"/>
              </a:rPr>
              <a:t>Repaso</a:t>
            </a:r>
            <a:r>
              <a:rPr lang="en-US" sz="4000" b="1" dirty="0" smtClean="0">
                <a:latin typeface="+mn-lt"/>
              </a:rPr>
              <a:t/>
            </a:r>
            <a:br>
              <a:rPr lang="en-US" sz="4000" b="1" dirty="0" smtClean="0">
                <a:latin typeface="+mn-lt"/>
              </a:rPr>
            </a:br>
            <a:r>
              <a:rPr lang="en-US" sz="2300" b="1" dirty="0" smtClean="0">
                <a:latin typeface="+mn-lt"/>
              </a:rPr>
              <a:t>(</a:t>
            </a:r>
            <a:r>
              <a:rPr lang="en-US" sz="2300" b="1" i="1" dirty="0" err="1" smtClean="0">
                <a:solidFill>
                  <a:srgbClr val="99FF33"/>
                </a:solidFill>
                <a:latin typeface="+mn-lt"/>
              </a:rPr>
              <a:t>Esté</a:t>
            </a:r>
            <a:r>
              <a:rPr lang="en-US" sz="2300" b="1" i="1" dirty="0" smtClean="0">
                <a:solidFill>
                  <a:srgbClr val="99FF33"/>
                </a:solidFill>
                <a:latin typeface="+mn-lt"/>
              </a:rPr>
              <a:t> </a:t>
            </a:r>
            <a:r>
              <a:rPr lang="en-US" sz="2300" b="1" i="1" dirty="0" err="1" smtClean="0">
                <a:solidFill>
                  <a:srgbClr val="99FF33"/>
                </a:solidFill>
                <a:latin typeface="+mn-lt"/>
              </a:rPr>
              <a:t>preparado</a:t>
            </a:r>
            <a:r>
              <a:rPr lang="en-US" sz="2300" b="1" i="1" dirty="0" smtClean="0">
                <a:solidFill>
                  <a:srgbClr val="99FF33"/>
                </a:solidFill>
                <a:latin typeface="+mn-lt"/>
              </a:rPr>
              <a:t> para </a:t>
            </a:r>
            <a:r>
              <a:rPr lang="en-US" sz="2300" b="1" i="1" dirty="0" err="1" smtClean="0">
                <a:solidFill>
                  <a:srgbClr val="99FF33"/>
                </a:solidFill>
                <a:latin typeface="+mn-lt"/>
              </a:rPr>
              <a:t>comenzar</a:t>
            </a:r>
            <a:r>
              <a:rPr lang="en-US" sz="2300" b="1" i="1" dirty="0" smtClean="0">
                <a:solidFill>
                  <a:srgbClr val="99FF33"/>
                </a:solidFill>
                <a:latin typeface="+mn-lt"/>
              </a:rPr>
              <a:t> la </a:t>
            </a:r>
            <a:r>
              <a:rPr lang="en-US" sz="2300" b="1" i="1" dirty="0" err="1" smtClean="0">
                <a:solidFill>
                  <a:srgbClr val="99FF33"/>
                </a:solidFill>
                <a:latin typeface="+mn-lt"/>
              </a:rPr>
              <a:t>clase</a:t>
            </a:r>
            <a:r>
              <a:rPr lang="en-US" sz="2300" b="1" i="1" dirty="0" smtClean="0">
                <a:solidFill>
                  <a:srgbClr val="99FF33"/>
                </a:solidFill>
                <a:latin typeface="+mn-lt"/>
              </a:rPr>
              <a:t> con </a:t>
            </a:r>
            <a:r>
              <a:rPr lang="en-US" sz="2300" b="1" i="1" dirty="0" err="1" smtClean="0">
                <a:solidFill>
                  <a:srgbClr val="99FF33"/>
                </a:solidFill>
                <a:latin typeface="+mn-lt"/>
              </a:rPr>
              <a:t>una</a:t>
            </a:r>
            <a:r>
              <a:rPr lang="en-US" sz="2300" b="1" i="1" dirty="0" smtClean="0">
                <a:solidFill>
                  <a:srgbClr val="99FF33"/>
                </a:solidFill>
                <a:latin typeface="+mn-lt"/>
              </a:rPr>
              <a:t> breve </a:t>
            </a:r>
            <a:r>
              <a:rPr lang="en-US" sz="2300" b="1" i="1" dirty="0" err="1" smtClean="0">
                <a:solidFill>
                  <a:srgbClr val="99FF33"/>
                </a:solidFill>
                <a:latin typeface="+mn-lt"/>
              </a:rPr>
              <a:t>discusión</a:t>
            </a:r>
            <a:r>
              <a:rPr lang="en-US" sz="2300" b="1" i="1" dirty="0" smtClean="0">
                <a:solidFill>
                  <a:srgbClr val="99FF33"/>
                </a:solidFill>
                <a:latin typeface="+mn-lt"/>
              </a:rPr>
              <a:t> de </a:t>
            </a:r>
            <a:r>
              <a:rPr lang="en-US" sz="2300" b="1" i="1" dirty="0" err="1" smtClean="0">
                <a:solidFill>
                  <a:srgbClr val="99FF33"/>
                </a:solidFill>
                <a:latin typeface="+mn-lt"/>
              </a:rPr>
              <a:t>Ef</a:t>
            </a:r>
            <a:r>
              <a:rPr lang="en-US" sz="2300" b="1" i="1" dirty="0" smtClean="0">
                <a:solidFill>
                  <a:srgbClr val="99FF33"/>
                </a:solidFill>
                <a:latin typeface="+mn-lt"/>
              </a:rPr>
              <a:t>. 4:25-32</a:t>
            </a:r>
            <a:r>
              <a:rPr lang="en-US" sz="2300" b="1" dirty="0" smtClean="0">
                <a:latin typeface="+mn-lt"/>
              </a:rPr>
              <a:t>)</a:t>
            </a:r>
            <a:endParaRPr lang="en-US" sz="2300" b="1" dirty="0">
              <a:latin typeface="+mn-lt"/>
            </a:endParaRPr>
          </a:p>
        </p:txBody>
      </p:sp>
      <p:sp>
        <p:nvSpPr>
          <p:cNvPr id="3" name="Content Placeholder 2"/>
          <p:cNvSpPr>
            <a:spLocks noGrp="1"/>
          </p:cNvSpPr>
          <p:nvPr>
            <p:ph idx="1"/>
          </p:nvPr>
        </p:nvSpPr>
        <p:spPr>
          <a:xfrm>
            <a:off x="390862" y="1134534"/>
            <a:ext cx="8448338" cy="4255048"/>
          </a:xfrm>
        </p:spPr>
        <p:txBody>
          <a:bodyPr>
            <a:normAutofit/>
          </a:bodyPr>
          <a:lstStyle/>
          <a:p>
            <a:pPr marL="0" indent="0">
              <a:buNone/>
            </a:pPr>
            <a:r>
              <a:rPr lang="en-US" sz="2000" b="1" i="1" dirty="0">
                <a:solidFill>
                  <a:schemeClr val="accent2"/>
                </a:solidFill>
              </a:rPr>
              <a:t>¿</a:t>
            </a:r>
            <a:r>
              <a:rPr lang="en-US" sz="2000" b="1" i="1" dirty="0" err="1">
                <a:solidFill>
                  <a:schemeClr val="accent2"/>
                </a:solidFill>
              </a:rPr>
              <a:t>Cuáles</a:t>
            </a:r>
            <a:r>
              <a:rPr lang="en-US" sz="2000" b="1" i="1" dirty="0">
                <a:solidFill>
                  <a:schemeClr val="accent2"/>
                </a:solidFill>
              </a:rPr>
              <a:t> son las </a:t>
            </a:r>
            <a:r>
              <a:rPr lang="en-US" sz="2000" b="1" i="1" dirty="0" err="1">
                <a:solidFill>
                  <a:schemeClr val="accent2"/>
                </a:solidFill>
              </a:rPr>
              <a:t>razones</a:t>
            </a:r>
            <a:r>
              <a:rPr lang="en-US" sz="2000" b="1" i="1" dirty="0">
                <a:solidFill>
                  <a:schemeClr val="accent2"/>
                </a:solidFill>
              </a:rPr>
              <a:t> </a:t>
            </a:r>
            <a:r>
              <a:rPr lang="en-US" sz="2000" b="1" i="1" dirty="0" err="1">
                <a:solidFill>
                  <a:schemeClr val="accent2"/>
                </a:solidFill>
              </a:rPr>
              <a:t>por</a:t>
            </a:r>
            <a:r>
              <a:rPr lang="en-US" sz="2000" b="1" i="1" dirty="0">
                <a:solidFill>
                  <a:schemeClr val="accent2"/>
                </a:solidFill>
              </a:rPr>
              <a:t> las que </a:t>
            </a:r>
            <a:r>
              <a:rPr lang="en-US" sz="2000" b="1" i="1" dirty="0" err="1">
                <a:solidFill>
                  <a:schemeClr val="accent2"/>
                </a:solidFill>
              </a:rPr>
              <a:t>nuestras</a:t>
            </a:r>
            <a:r>
              <a:rPr lang="en-US" sz="2000" b="1" i="1" dirty="0">
                <a:solidFill>
                  <a:schemeClr val="accent2"/>
                </a:solidFill>
              </a:rPr>
              <a:t> </a:t>
            </a:r>
            <a:r>
              <a:rPr lang="en-US" sz="2000" b="1" i="1" dirty="0" err="1">
                <a:solidFill>
                  <a:schemeClr val="accent2"/>
                </a:solidFill>
              </a:rPr>
              <a:t>mentes</a:t>
            </a:r>
            <a:r>
              <a:rPr lang="en-US" sz="2000" b="1" i="1" dirty="0">
                <a:solidFill>
                  <a:schemeClr val="accent2"/>
                </a:solidFill>
              </a:rPr>
              <a:t> </a:t>
            </a:r>
            <a:r>
              <a:rPr lang="en-US" sz="2000" b="1" i="1" dirty="0" err="1">
                <a:solidFill>
                  <a:schemeClr val="accent2"/>
                </a:solidFill>
              </a:rPr>
              <a:t>deben</a:t>
            </a:r>
            <a:r>
              <a:rPr lang="en-US" sz="2000" b="1" i="1" dirty="0">
                <a:solidFill>
                  <a:schemeClr val="accent2"/>
                </a:solidFill>
              </a:rPr>
              <a:t> </a:t>
            </a:r>
            <a:r>
              <a:rPr lang="en-US" sz="2000" b="1" i="1" dirty="0" err="1">
                <a:solidFill>
                  <a:schemeClr val="accent2"/>
                </a:solidFill>
              </a:rPr>
              <a:t>ser</a:t>
            </a:r>
            <a:r>
              <a:rPr lang="en-US" sz="2000" b="1" i="1" dirty="0">
                <a:solidFill>
                  <a:schemeClr val="accent2"/>
                </a:solidFill>
              </a:rPr>
              <a:t> “</a:t>
            </a:r>
            <a:r>
              <a:rPr lang="en-US" sz="2000" b="1" i="1" dirty="0" err="1">
                <a:solidFill>
                  <a:schemeClr val="accent2"/>
                </a:solidFill>
              </a:rPr>
              <a:t>renovadas</a:t>
            </a:r>
            <a:r>
              <a:rPr lang="en-US" sz="2000" b="1" i="1" dirty="0">
                <a:solidFill>
                  <a:schemeClr val="accent2"/>
                </a:solidFill>
              </a:rPr>
              <a:t>” que </a:t>
            </a:r>
            <a:r>
              <a:rPr lang="en-US" sz="2000" b="1" i="1" dirty="0" err="1">
                <a:solidFill>
                  <a:schemeClr val="accent2"/>
                </a:solidFill>
              </a:rPr>
              <a:t>nos</a:t>
            </a:r>
            <a:r>
              <a:rPr lang="en-US" sz="2000" b="1" i="1" dirty="0">
                <a:solidFill>
                  <a:schemeClr val="accent2"/>
                </a:solidFill>
              </a:rPr>
              <a:t> </a:t>
            </a:r>
            <a:r>
              <a:rPr lang="en-US" sz="2000" b="1" i="1" dirty="0" err="1">
                <a:solidFill>
                  <a:schemeClr val="accent2"/>
                </a:solidFill>
              </a:rPr>
              <a:t>llevan</a:t>
            </a:r>
            <a:r>
              <a:rPr lang="en-US" sz="2000" b="1" i="1" dirty="0">
                <a:solidFill>
                  <a:schemeClr val="accent2"/>
                </a:solidFill>
              </a:rPr>
              <a:t> a </a:t>
            </a:r>
            <a:r>
              <a:rPr lang="en-US" sz="2000" b="1" i="1" dirty="0" err="1">
                <a:solidFill>
                  <a:schemeClr val="accent2"/>
                </a:solidFill>
              </a:rPr>
              <a:t>despojarnos</a:t>
            </a:r>
            <a:r>
              <a:rPr lang="en-US" sz="2000" b="1" i="1" dirty="0">
                <a:solidFill>
                  <a:schemeClr val="accent2"/>
                </a:solidFill>
              </a:rPr>
              <a:t> de </a:t>
            </a:r>
            <a:r>
              <a:rPr lang="en-US" sz="2000" b="1" i="1" dirty="0" err="1">
                <a:solidFill>
                  <a:schemeClr val="accent2"/>
                </a:solidFill>
              </a:rPr>
              <a:t>los</a:t>
            </a:r>
            <a:r>
              <a:rPr lang="en-US" sz="2000" b="1" i="1" dirty="0">
                <a:solidFill>
                  <a:schemeClr val="accent2"/>
                </a:solidFill>
              </a:rPr>
              <a:t> </a:t>
            </a:r>
            <a:r>
              <a:rPr lang="en-US" sz="2000" b="1" i="1" dirty="0" err="1">
                <a:solidFill>
                  <a:schemeClr val="accent2"/>
                </a:solidFill>
              </a:rPr>
              <a:t>viejos</a:t>
            </a:r>
            <a:r>
              <a:rPr lang="en-US" sz="2000" b="1" i="1" dirty="0">
                <a:solidFill>
                  <a:schemeClr val="accent2"/>
                </a:solidFill>
              </a:rPr>
              <a:t> </a:t>
            </a:r>
            <a:r>
              <a:rPr lang="en-US" sz="2000" b="1" i="1" dirty="0" err="1">
                <a:solidFill>
                  <a:schemeClr val="accent2"/>
                </a:solidFill>
              </a:rPr>
              <a:t>caminos</a:t>
            </a:r>
            <a:r>
              <a:rPr lang="en-US" sz="2000" b="1" i="1" dirty="0">
                <a:solidFill>
                  <a:schemeClr val="accent2"/>
                </a:solidFill>
              </a:rPr>
              <a:t> </a:t>
            </a:r>
            <a:r>
              <a:rPr lang="en-US" sz="2000" b="1" i="1" dirty="0" err="1">
                <a:solidFill>
                  <a:schemeClr val="accent2"/>
                </a:solidFill>
              </a:rPr>
              <a:t>pecaminosos</a:t>
            </a:r>
            <a:r>
              <a:rPr lang="en-US" sz="2000" b="1" i="1" dirty="0">
                <a:solidFill>
                  <a:schemeClr val="accent2"/>
                </a:solidFill>
              </a:rPr>
              <a:t> y </a:t>
            </a:r>
            <a:r>
              <a:rPr lang="en-US" sz="2000" b="1" i="1" dirty="0" err="1">
                <a:solidFill>
                  <a:schemeClr val="accent2"/>
                </a:solidFill>
              </a:rPr>
              <a:t>vestirnos</a:t>
            </a:r>
            <a:r>
              <a:rPr lang="en-US" sz="2000" b="1" i="1" dirty="0">
                <a:solidFill>
                  <a:schemeClr val="accent2"/>
                </a:solidFill>
              </a:rPr>
              <a:t> de la </a:t>
            </a:r>
            <a:r>
              <a:rPr lang="en-US" sz="2000" b="1" i="1" dirty="0" err="1">
                <a:solidFill>
                  <a:schemeClr val="accent2"/>
                </a:solidFill>
              </a:rPr>
              <a:t>novedad</a:t>
            </a:r>
            <a:r>
              <a:rPr lang="en-US" sz="2000" b="1" i="1" dirty="0">
                <a:solidFill>
                  <a:schemeClr val="accent2"/>
                </a:solidFill>
              </a:rPr>
              <a:t> </a:t>
            </a:r>
            <a:r>
              <a:rPr lang="en-US" sz="2000" b="1" i="1" dirty="0" err="1">
                <a:solidFill>
                  <a:schemeClr val="accent2"/>
                </a:solidFill>
              </a:rPr>
              <a:t>en</a:t>
            </a:r>
            <a:r>
              <a:rPr lang="en-US" sz="2000" b="1" i="1" dirty="0">
                <a:solidFill>
                  <a:schemeClr val="accent2"/>
                </a:solidFill>
              </a:rPr>
              <a:t> Cristo?</a:t>
            </a:r>
          </a:p>
          <a:p>
            <a:pPr algn="l" rtl="0"/>
            <a:endParaRPr lang="en-US" sz="2400" b="1" dirty="0"/>
          </a:p>
        </p:txBody>
      </p:sp>
      <p:grpSp>
        <p:nvGrpSpPr>
          <p:cNvPr id="16" name="Group 15"/>
          <p:cNvGrpSpPr/>
          <p:nvPr/>
        </p:nvGrpSpPr>
        <p:grpSpPr>
          <a:xfrm>
            <a:off x="435204" y="1925619"/>
            <a:ext cx="8200834" cy="1656283"/>
            <a:chOff x="273980" y="1041924"/>
            <a:chExt cx="8571972" cy="3082016"/>
          </a:xfrm>
        </p:grpSpPr>
        <p:sp>
          <p:nvSpPr>
            <p:cNvPr id="17" name="Rounded Rectangle 16"/>
            <p:cNvSpPr/>
            <p:nvPr/>
          </p:nvSpPr>
          <p:spPr>
            <a:xfrm>
              <a:off x="273980" y="1655742"/>
              <a:ext cx="1743473" cy="2173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smtClean="0">
                  <a:solidFill>
                    <a:schemeClr val="bg1">
                      <a:lumMod val="85000"/>
                      <a:lumOff val="15000"/>
                    </a:schemeClr>
                  </a:solidFill>
                </a:rPr>
                <a:t>NINGUNA PALABRA “MALA”</a:t>
              </a:r>
              <a:endParaRPr lang="en-US" sz="2200" b="1" dirty="0">
                <a:solidFill>
                  <a:schemeClr val="bg1">
                    <a:lumMod val="85000"/>
                    <a:lumOff val="15000"/>
                  </a:schemeClr>
                </a:solidFill>
              </a:endParaRPr>
            </a:p>
          </p:txBody>
        </p:sp>
        <p:sp>
          <p:nvSpPr>
            <p:cNvPr id="18" name="Oval 17"/>
            <p:cNvSpPr/>
            <p:nvPr/>
          </p:nvSpPr>
          <p:spPr>
            <a:xfrm>
              <a:off x="3396823" y="1041924"/>
              <a:ext cx="2521037" cy="3082016"/>
            </a:xfrm>
            <a:prstGeom prst="ellipse">
              <a:avLst/>
            </a:prstGeom>
            <a:ln w="508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i="1" u="sng" dirty="0" smtClean="0">
                  <a:solidFill>
                    <a:schemeClr val="bg1">
                      <a:lumMod val="85000"/>
                      <a:lumOff val="15000"/>
                    </a:schemeClr>
                  </a:solidFill>
                </a:rPr>
                <a:t>PARA QUE </a:t>
              </a:r>
              <a:r>
                <a:rPr lang="en-US" sz="2000" b="1" dirty="0" smtClean="0">
                  <a:solidFill>
                    <a:schemeClr val="bg1">
                      <a:lumMod val="85000"/>
                      <a:lumOff val="15000"/>
                    </a:schemeClr>
                  </a:solidFill>
                </a:rPr>
                <a:t>IMPARTA </a:t>
              </a:r>
              <a:r>
                <a:rPr lang="en-US" sz="2000" b="1" dirty="0">
                  <a:solidFill>
                    <a:schemeClr val="bg1">
                      <a:lumMod val="85000"/>
                      <a:lumOff val="15000"/>
                    </a:schemeClr>
                  </a:solidFill>
                </a:rPr>
                <a:t>GRACIA A LOS </a:t>
              </a:r>
              <a:r>
                <a:rPr lang="en-US" sz="2000" b="1" dirty="0" smtClean="0">
                  <a:solidFill>
                    <a:schemeClr val="bg1">
                      <a:lumMod val="85000"/>
                      <a:lumOff val="15000"/>
                    </a:schemeClr>
                  </a:solidFill>
                </a:rPr>
                <a:t>QUE ESCUCHAN</a:t>
              </a:r>
              <a:endParaRPr lang="en-US" sz="2000" b="1" dirty="0">
                <a:solidFill>
                  <a:schemeClr val="bg1">
                    <a:lumMod val="85000"/>
                    <a:lumOff val="15000"/>
                  </a:schemeClr>
                </a:solidFill>
              </a:endParaRPr>
            </a:p>
          </p:txBody>
        </p:sp>
        <p:sp>
          <p:nvSpPr>
            <p:cNvPr id="19" name="Rounded Rectangle 18"/>
            <p:cNvSpPr/>
            <p:nvPr/>
          </p:nvSpPr>
          <p:spPr>
            <a:xfrm>
              <a:off x="7221249" y="1655742"/>
              <a:ext cx="1624703" cy="2468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300" b="1" dirty="0">
                  <a:solidFill>
                    <a:schemeClr val="bg1">
                      <a:lumMod val="85000"/>
                      <a:lumOff val="15000"/>
                    </a:schemeClr>
                  </a:solidFill>
                </a:rPr>
                <a:t>SOLO </a:t>
              </a:r>
              <a:r>
                <a:rPr lang="en-US" sz="2300" b="1" dirty="0" smtClean="0">
                  <a:solidFill>
                    <a:schemeClr val="bg1">
                      <a:lumMod val="85000"/>
                      <a:lumOff val="15000"/>
                    </a:schemeClr>
                  </a:solidFill>
                </a:rPr>
                <a:t>LA QUE SEA BUENA</a:t>
              </a:r>
              <a:endParaRPr lang="en-US" sz="2300" b="1" dirty="0">
                <a:solidFill>
                  <a:schemeClr val="bg1">
                    <a:lumMod val="85000"/>
                    <a:lumOff val="15000"/>
                  </a:schemeClr>
                </a:solidFill>
              </a:endParaRPr>
            </a:p>
          </p:txBody>
        </p:sp>
        <p:sp>
          <p:nvSpPr>
            <p:cNvPr id="20" name="Right Arrow 19"/>
            <p:cNvSpPr/>
            <p:nvPr/>
          </p:nvSpPr>
          <p:spPr>
            <a:xfrm>
              <a:off x="2189157" y="2265877"/>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sp>
          <p:nvSpPr>
            <p:cNvPr id="21" name="Right Arrow 20"/>
            <p:cNvSpPr/>
            <p:nvPr/>
          </p:nvSpPr>
          <p:spPr>
            <a:xfrm>
              <a:off x="6089564" y="2265877"/>
              <a:ext cx="1043189" cy="801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grpSp>
      <p:grpSp>
        <p:nvGrpSpPr>
          <p:cNvPr id="22" name="Group 21"/>
          <p:cNvGrpSpPr/>
          <p:nvPr/>
        </p:nvGrpSpPr>
        <p:grpSpPr>
          <a:xfrm>
            <a:off x="361092" y="3980731"/>
            <a:ext cx="8274945" cy="1494915"/>
            <a:chOff x="210355" y="1327508"/>
            <a:chExt cx="8667872" cy="2781739"/>
          </a:xfrm>
        </p:grpSpPr>
        <p:sp>
          <p:nvSpPr>
            <p:cNvPr id="23" name="Rounded Rectangle 22"/>
            <p:cNvSpPr/>
            <p:nvPr/>
          </p:nvSpPr>
          <p:spPr>
            <a:xfrm>
              <a:off x="210355" y="1835237"/>
              <a:ext cx="1973431" cy="1662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300" b="1" dirty="0">
                  <a:solidFill>
                    <a:schemeClr val="bg1">
                      <a:lumMod val="85000"/>
                      <a:lumOff val="15000"/>
                    </a:schemeClr>
                  </a:solidFill>
                </a:rPr>
                <a:t>AMARGURA </a:t>
              </a:r>
              <a:r>
                <a:rPr lang="en-US" sz="2300" b="1" dirty="0" smtClean="0">
                  <a:solidFill>
                    <a:schemeClr val="bg1">
                      <a:lumMod val="85000"/>
                      <a:lumOff val="15000"/>
                    </a:schemeClr>
                  </a:solidFill>
                </a:rPr>
                <a:t>y </a:t>
              </a:r>
              <a:r>
                <a:rPr lang="en-US" sz="2300" b="1" dirty="0">
                  <a:solidFill>
                    <a:schemeClr val="bg1">
                      <a:lumMod val="85000"/>
                      <a:lumOff val="15000"/>
                    </a:schemeClr>
                  </a:solidFill>
                </a:rPr>
                <a:t>Co.</a:t>
              </a:r>
            </a:p>
          </p:txBody>
        </p:sp>
        <p:sp>
          <p:nvSpPr>
            <p:cNvPr id="24" name="Oval 23"/>
            <p:cNvSpPr/>
            <p:nvPr/>
          </p:nvSpPr>
          <p:spPr>
            <a:xfrm>
              <a:off x="3360196" y="1327508"/>
              <a:ext cx="2693616" cy="2781739"/>
            </a:xfrm>
            <a:prstGeom prst="ellipse">
              <a:avLst/>
            </a:prstGeom>
            <a:ln w="5080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00" b="1" i="1" u="sng" dirty="0" smtClean="0">
                  <a:solidFill>
                    <a:schemeClr val="bg1">
                      <a:lumMod val="85000"/>
                      <a:lumOff val="15000"/>
                    </a:schemeClr>
                  </a:solidFill>
                </a:rPr>
                <a:t>ASÍ COMO </a:t>
              </a:r>
              <a:r>
                <a:rPr lang="en-US" sz="2100" b="1" dirty="0" smtClean="0">
                  <a:solidFill>
                    <a:schemeClr val="bg1">
                      <a:lumMod val="85000"/>
                      <a:lumOff val="15000"/>
                    </a:schemeClr>
                  </a:solidFill>
                </a:rPr>
                <a:t>DIOS </a:t>
              </a:r>
              <a:r>
                <a:rPr lang="en-US" sz="2100" b="1" dirty="0">
                  <a:solidFill>
                    <a:schemeClr val="bg1">
                      <a:lumMod val="85000"/>
                      <a:lumOff val="15000"/>
                    </a:schemeClr>
                  </a:solidFill>
                </a:rPr>
                <a:t>EN CRISTO NOS PERDONÓ</a:t>
              </a:r>
            </a:p>
          </p:txBody>
        </p:sp>
        <p:sp>
          <p:nvSpPr>
            <p:cNvPr id="25" name="Rounded Rectangle 24"/>
            <p:cNvSpPr/>
            <p:nvPr/>
          </p:nvSpPr>
          <p:spPr>
            <a:xfrm>
              <a:off x="7144763" y="1835237"/>
              <a:ext cx="1733464" cy="1459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lumMod val="85000"/>
                      <a:lumOff val="15000"/>
                    </a:schemeClr>
                  </a:solidFill>
                </a:rPr>
                <a:t>AMABILIDAD &amp; Co.</a:t>
              </a:r>
            </a:p>
          </p:txBody>
        </p:sp>
        <p:sp>
          <p:nvSpPr>
            <p:cNvPr id="26" name="Right Arrow 25"/>
            <p:cNvSpPr/>
            <p:nvPr/>
          </p:nvSpPr>
          <p:spPr>
            <a:xfrm>
              <a:off x="2328369" y="2265876"/>
              <a:ext cx="887243" cy="801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sp>
          <p:nvSpPr>
            <p:cNvPr id="27" name="Right Arrow 26"/>
            <p:cNvSpPr/>
            <p:nvPr/>
          </p:nvSpPr>
          <p:spPr>
            <a:xfrm>
              <a:off x="6203005" y="2265876"/>
              <a:ext cx="792566" cy="801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250" dirty="0"/>
            </a:p>
          </p:txBody>
        </p:sp>
      </p:grpSp>
      <p:sp>
        <p:nvSpPr>
          <p:cNvPr id="28" name="Oval 27"/>
          <p:cNvSpPr/>
          <p:nvPr/>
        </p:nvSpPr>
        <p:spPr>
          <a:xfrm>
            <a:off x="3523838" y="2004855"/>
            <a:ext cx="2205319" cy="1497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Oval 28"/>
          <p:cNvSpPr/>
          <p:nvPr/>
        </p:nvSpPr>
        <p:spPr>
          <a:xfrm>
            <a:off x="3577228" y="4007115"/>
            <a:ext cx="2205319" cy="1422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0060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Tree>
    <p:extLst>
      <p:ext uri="{BB962C8B-B14F-4D97-AF65-F5344CB8AC3E}">
        <p14:creationId xmlns:p14="http://schemas.microsoft.com/office/powerpoint/2010/main" val="163457782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5016758"/>
          </a:xfrm>
          <a:prstGeom prst="rect">
            <a:avLst/>
          </a:prstGeom>
          <a:noFill/>
        </p:spPr>
        <p:txBody>
          <a:bodyPr wrap="square" rtlCol="0">
            <a:spAutoFit/>
          </a:bodyPr>
          <a:lstStyle/>
          <a:p>
            <a:pPr fontAlgn="base"/>
            <a:r>
              <a:rPr lang="es-ES" sz="2000" b="1" dirty="0" smtClean="0"/>
              <a:t>5:1  </a:t>
            </a:r>
            <a:r>
              <a:rPr lang="es-ES" sz="2000" b="1" dirty="0"/>
              <a:t>Sean, pues, imitadores de Dios como hijos amados;  2  y anden en amor, así como también Cristo les amó y se dio a sí mismo por nosotros, ofrenda y sacrificio a Dios, como fragante aroma.  </a:t>
            </a:r>
            <a:endParaRPr lang="es-ES" sz="2000" b="1" dirty="0" smtClean="0"/>
          </a:p>
          <a:p>
            <a:pPr fontAlgn="base"/>
            <a:r>
              <a:rPr lang="es-ES" sz="2000" b="1" dirty="0"/>
              <a:t>	</a:t>
            </a:r>
            <a:r>
              <a:rPr lang="es-ES" sz="2000" b="1" dirty="0" smtClean="0"/>
              <a:t>3  </a:t>
            </a:r>
            <a:r>
              <a:rPr lang="es-ES" sz="2000" b="1" dirty="0"/>
              <a:t>Pero que la inmoralidad, y toda impureza o avaricia, ni siquiera se mencionen entre ustedes, como corresponde a los santos.  4  Tampoco haya obscenidades, ni necedades, ni groserías, que no son apropiadas, sino más bien acciones de gracias.  5  Porque con certeza ustedes saben esto: que ningún inmoral, impuro o avaro, que es idólatra, tiene herencia en el reino de Cristo y de Dios.  6  Que nadie los engañe con palabras vanas, pues por causa de estas cosas la ira de Dios viene sobre los hijos de desobediencia.  7  Por tanto, no sean partícipes con ellos;  </a:t>
            </a:r>
            <a:endParaRPr lang="es-ES" sz="2000" b="1" dirty="0" smtClean="0"/>
          </a:p>
          <a:p>
            <a:pPr fontAlgn="base"/>
            <a:r>
              <a:rPr lang="es-ES" sz="2000" b="1" dirty="0"/>
              <a:t>	</a:t>
            </a:r>
            <a:r>
              <a:rPr lang="es-ES" sz="2000" b="1" dirty="0" smtClean="0"/>
              <a:t>8  </a:t>
            </a:r>
            <a:r>
              <a:rPr lang="es-ES" sz="2000" b="1" dirty="0"/>
              <a:t>porque antes ustedes eran tinieblas, pero ahora son luz en el Señor; anden como hijos de luz.  9  Porque el fruto de la luz consiste en toda bondad, justicia y verdad.  10  Examinen qué es lo que agrada al Señor,  11  y no participen en las obras estériles de las tinieblas, sino más bien, desenmascárenlas.</a:t>
            </a:r>
            <a:endParaRPr lang="en-US" sz="2000" b="1" dirty="0"/>
          </a:p>
        </p:txBody>
      </p:sp>
    </p:spTree>
    <p:extLst>
      <p:ext uri="{BB962C8B-B14F-4D97-AF65-F5344CB8AC3E}">
        <p14:creationId xmlns:p14="http://schemas.microsoft.com/office/powerpoint/2010/main" val="155083583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5509200"/>
          </a:xfrm>
          <a:prstGeom prst="rect">
            <a:avLst/>
          </a:prstGeom>
          <a:noFill/>
        </p:spPr>
        <p:txBody>
          <a:bodyPr wrap="square" rtlCol="0">
            <a:spAutoFit/>
          </a:bodyPr>
          <a:lstStyle/>
          <a:p>
            <a:pPr fontAlgn="base"/>
            <a:r>
              <a:rPr lang="es-ES" sz="2200" b="1" dirty="0" smtClean="0"/>
              <a:t>12  Porque </a:t>
            </a:r>
            <a:r>
              <a:rPr lang="es-ES" sz="2200" b="1" dirty="0"/>
              <a:t>es vergonzoso aun hablar de las cosas que ellos hacen en secreto.  13  Pero todas las cosas se hacen visibles cuando son expuestas por la luz, pues todo lo que se hace visible es luz.  14  Por esta razón dice: </a:t>
            </a:r>
            <a:endParaRPr lang="es-ES" sz="2200" b="1" dirty="0" smtClean="0"/>
          </a:p>
          <a:p>
            <a:pPr fontAlgn="base"/>
            <a:r>
              <a:rPr lang="es-ES" sz="2200" b="1" dirty="0" smtClean="0"/>
              <a:t>	«</a:t>
            </a:r>
            <a:r>
              <a:rPr lang="es-ES" sz="2200" b="1" dirty="0"/>
              <a:t>Despierta, tú que duermes, </a:t>
            </a:r>
            <a:endParaRPr lang="es-ES" sz="2200" b="1" dirty="0" smtClean="0"/>
          </a:p>
          <a:p>
            <a:pPr fontAlgn="base"/>
            <a:r>
              <a:rPr lang="es-ES" sz="2200" b="1" dirty="0"/>
              <a:t>	</a:t>
            </a:r>
            <a:r>
              <a:rPr lang="es-ES" sz="2200" b="1" dirty="0" smtClean="0"/>
              <a:t>Y </a:t>
            </a:r>
            <a:r>
              <a:rPr lang="es-ES" sz="2200" b="1" dirty="0"/>
              <a:t>levántate de entre los muertos, </a:t>
            </a:r>
            <a:endParaRPr lang="es-ES" sz="2200" b="1" dirty="0" smtClean="0"/>
          </a:p>
          <a:p>
            <a:pPr fontAlgn="base"/>
            <a:r>
              <a:rPr lang="es-ES" sz="2200" b="1" dirty="0"/>
              <a:t>	</a:t>
            </a:r>
            <a:r>
              <a:rPr lang="es-ES" sz="2200" b="1" dirty="0" smtClean="0"/>
              <a:t>Y </a:t>
            </a:r>
            <a:r>
              <a:rPr lang="es-ES" sz="2200" b="1" dirty="0"/>
              <a:t>te alumbrará Cristo».  </a:t>
            </a:r>
            <a:endParaRPr lang="es-ES" sz="2200" b="1" dirty="0" smtClean="0"/>
          </a:p>
          <a:p>
            <a:pPr fontAlgn="base"/>
            <a:r>
              <a:rPr lang="es-ES" sz="2200" b="1" dirty="0"/>
              <a:t>	</a:t>
            </a:r>
            <a:r>
              <a:rPr lang="es-ES" sz="2200" b="1" dirty="0" smtClean="0"/>
              <a:t>15  </a:t>
            </a:r>
            <a:r>
              <a:rPr lang="es-ES" sz="2200" b="1" dirty="0"/>
              <a:t>Por tanto, tengan cuidado cómo andan; no como insensatos sino como sabios,  16  aprovechando bien el tiempo, porque los días son malos.  </a:t>
            </a:r>
            <a:endParaRPr lang="es-ES" sz="2200" b="1" dirty="0" smtClean="0"/>
          </a:p>
          <a:p>
            <a:pPr fontAlgn="base"/>
            <a:r>
              <a:rPr lang="es-ES" sz="2200" b="1" dirty="0"/>
              <a:t>	</a:t>
            </a:r>
            <a:r>
              <a:rPr lang="es-ES" sz="2200" b="1" dirty="0" smtClean="0"/>
              <a:t>17  </a:t>
            </a:r>
            <a:r>
              <a:rPr lang="es-ES" sz="2200" b="1" dirty="0"/>
              <a:t>Así pues, no sean necios, sino entiendan cuál es la voluntad del Señor.  18  Y no se embriaguen con vino, en lo cual hay disolución, sino sean llenos del Espíritu.  19  Hablen entre ustedes con salmos, himnos y cantos espirituales, cantando y alabando con su corazón al Señor.  20  Den siempre gracias por todo, en el nombre de nuestro Señor Jesucristo, a Dios, el Padre.  21  Sométanse unos a otros en el temor de Cristo.</a:t>
            </a:r>
            <a:endParaRPr lang="en-US" sz="2200" dirty="0"/>
          </a:p>
        </p:txBody>
      </p:sp>
    </p:spTree>
    <p:extLst>
      <p:ext uri="{BB962C8B-B14F-4D97-AF65-F5344CB8AC3E}">
        <p14:creationId xmlns:p14="http://schemas.microsoft.com/office/powerpoint/2010/main" val="260338049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El modelo y la meta de </a:t>
            </a:r>
            <a:r>
              <a:rPr lang="en-US" b="1" dirty="0" err="1">
                <a:latin typeface="+mn-lt"/>
              </a:rPr>
              <a:t>nuestro</a:t>
            </a:r>
            <a:r>
              <a:rPr lang="en-US" b="1" dirty="0">
                <a:latin typeface="+mn-lt"/>
              </a:rPr>
              <a:t> </a:t>
            </a:r>
            <a:r>
              <a:rPr lang="en-US" b="1" dirty="0" err="1" smtClean="0">
                <a:latin typeface="+mn-lt"/>
              </a:rPr>
              <a:t>andar</a:t>
            </a:r>
            <a:endParaRPr lang="en-US" b="1" dirty="0">
              <a:latin typeface="+mn-lt"/>
            </a:endParaRPr>
          </a:p>
        </p:txBody>
      </p:sp>
      <p:sp>
        <p:nvSpPr>
          <p:cNvPr id="3" name="Content Placeholder 2"/>
          <p:cNvSpPr>
            <a:spLocks noGrp="1"/>
          </p:cNvSpPr>
          <p:nvPr>
            <p:ph idx="1"/>
          </p:nvPr>
        </p:nvSpPr>
        <p:spPr>
          <a:xfrm>
            <a:off x="462579" y="1408908"/>
            <a:ext cx="8358691" cy="3905370"/>
          </a:xfrm>
        </p:spPr>
        <p:txBody>
          <a:bodyPr>
            <a:normAutofit lnSpcReduction="10000"/>
          </a:bodyPr>
          <a:lstStyle/>
          <a:p>
            <a:r>
              <a:rPr lang="es-ES" b="1" dirty="0"/>
              <a:t>Porque somos </a:t>
            </a:r>
            <a:r>
              <a:rPr lang="es-ES" b="1" dirty="0">
                <a:solidFill>
                  <a:srgbClr val="FFFF00"/>
                </a:solidFill>
              </a:rPr>
              <a:t>hechura Suya, creados en Cristo Jesús </a:t>
            </a:r>
            <a:r>
              <a:rPr lang="es-ES" b="1" dirty="0"/>
              <a:t>para hacer buenas obras, las cuales Dios preparó de antemano para que anduviéramos en ellas. </a:t>
            </a:r>
            <a:r>
              <a:rPr lang="en-US" b="1" dirty="0" smtClean="0"/>
              <a:t>(</a:t>
            </a:r>
            <a:r>
              <a:rPr lang="en-US" b="1" dirty="0"/>
              <a:t>2:10)</a:t>
            </a:r>
          </a:p>
          <a:p>
            <a:pPr algn="l" rtl="0"/>
            <a:endParaRPr lang="en-US" b="1" dirty="0"/>
          </a:p>
          <a:p>
            <a:r>
              <a:rPr lang="es-ES" b="1" dirty="0"/>
              <a:t>hasta que todos </a:t>
            </a:r>
            <a:r>
              <a:rPr lang="es-ES" b="1" dirty="0" smtClean="0"/>
              <a:t>lleguemos a … un </a:t>
            </a:r>
            <a:r>
              <a:rPr lang="es-ES" b="1" dirty="0"/>
              <a:t>hombre maduro, </a:t>
            </a:r>
            <a:r>
              <a:rPr lang="es-ES" b="1" dirty="0">
                <a:solidFill>
                  <a:srgbClr val="FFFF00"/>
                </a:solidFill>
              </a:rPr>
              <a:t>a la medida de la estatura de la plenitud de </a:t>
            </a:r>
            <a:r>
              <a:rPr lang="es-ES" b="1" dirty="0" smtClean="0">
                <a:solidFill>
                  <a:srgbClr val="FFFF00"/>
                </a:solidFill>
              </a:rPr>
              <a:t>Cristo</a:t>
            </a:r>
            <a:r>
              <a:rPr lang="es-ES" b="1" dirty="0"/>
              <a:t> </a:t>
            </a:r>
            <a:r>
              <a:rPr lang="es-ES" b="1" dirty="0" smtClean="0"/>
              <a:t>… </a:t>
            </a:r>
            <a:r>
              <a:rPr lang="es-ES" b="1" dirty="0" smtClean="0">
                <a:solidFill>
                  <a:srgbClr val="FFFF00"/>
                </a:solidFill>
              </a:rPr>
              <a:t>creceremos </a:t>
            </a:r>
            <a:r>
              <a:rPr lang="es-ES" b="1" dirty="0">
                <a:solidFill>
                  <a:srgbClr val="FFFF00"/>
                </a:solidFill>
              </a:rPr>
              <a:t>en todos los aspectos en Aquel</a:t>
            </a:r>
            <a:r>
              <a:rPr lang="es-ES" b="1" dirty="0"/>
              <a:t> que es la cabeza, es decir, Cristo, </a:t>
            </a:r>
            <a:r>
              <a:rPr lang="en-US" b="1" dirty="0" smtClean="0"/>
              <a:t>(</a:t>
            </a:r>
            <a:r>
              <a:rPr lang="en-US" b="1" dirty="0"/>
              <a:t>4:13, 15)</a:t>
            </a:r>
          </a:p>
          <a:p>
            <a:pPr algn="l" rtl="0"/>
            <a:endParaRPr lang="en-US" b="1" dirty="0"/>
          </a:p>
          <a:p>
            <a:r>
              <a:rPr lang="es-ES" b="1" dirty="0"/>
              <a:t>y se vistan del nuevo hombre, </a:t>
            </a:r>
            <a:r>
              <a:rPr lang="es-ES" b="1" dirty="0">
                <a:solidFill>
                  <a:srgbClr val="FFFF00"/>
                </a:solidFill>
              </a:rPr>
              <a:t>el cual, en la semejanza de Dios</a:t>
            </a:r>
            <a:r>
              <a:rPr lang="es-ES" b="1" dirty="0"/>
              <a:t>, ha sido creado en la justicia y santidad de la verdad. </a:t>
            </a:r>
            <a:r>
              <a:rPr lang="en-US" b="1" dirty="0" smtClean="0"/>
              <a:t>(</a:t>
            </a:r>
            <a:r>
              <a:rPr lang="en-US" b="1" dirty="0"/>
              <a:t>4:24)</a:t>
            </a:r>
          </a:p>
          <a:p>
            <a:pPr algn="l" rtl="0"/>
            <a:endParaRPr lang="en-US" b="1" dirty="0"/>
          </a:p>
          <a:p>
            <a:r>
              <a:rPr lang="es-ES" b="1" dirty="0"/>
              <a:t>Sean, pues, </a:t>
            </a:r>
            <a:r>
              <a:rPr lang="es-ES" b="1" dirty="0">
                <a:solidFill>
                  <a:srgbClr val="FFFF00"/>
                </a:solidFill>
              </a:rPr>
              <a:t>imitadores de Dios </a:t>
            </a:r>
            <a:r>
              <a:rPr lang="es-ES" b="1" dirty="0"/>
              <a:t>como hijos </a:t>
            </a:r>
            <a:r>
              <a:rPr lang="es-ES" b="1" dirty="0" smtClean="0"/>
              <a:t>amados</a:t>
            </a:r>
            <a:r>
              <a:rPr lang="es-ES" b="1" dirty="0"/>
              <a:t> </a:t>
            </a:r>
            <a:r>
              <a:rPr lang="en-US" b="1" dirty="0" smtClean="0"/>
              <a:t>(</a:t>
            </a:r>
            <a:r>
              <a:rPr lang="en-US" b="1" dirty="0"/>
              <a:t>5:1)</a:t>
            </a:r>
          </a:p>
        </p:txBody>
      </p:sp>
    </p:spTree>
    <p:extLst>
      <p:ext uri="{BB962C8B-B14F-4D97-AF65-F5344CB8AC3E}">
        <p14:creationId xmlns:p14="http://schemas.microsoft.com/office/powerpoint/2010/main" val="16994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13533" y="1922236"/>
            <a:ext cx="8516940" cy="3621334"/>
            <a:chOff x="378079" y="1190716"/>
            <a:chExt cx="8516940" cy="3621334"/>
          </a:xfrm>
        </p:grpSpPr>
        <p:sp>
          <p:nvSpPr>
            <p:cNvPr id="6" name="L-Shape 5"/>
            <p:cNvSpPr/>
            <p:nvPr/>
          </p:nvSpPr>
          <p:spPr>
            <a:xfrm rot="5400000">
              <a:off x="880660" y="2065960"/>
              <a:ext cx="1513848" cy="251901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609188" y="2818601"/>
              <a:ext cx="2548374" cy="1993449"/>
            </a:xfrm>
            <a:custGeom>
              <a:avLst/>
              <a:gdLst>
                <a:gd name="connsiteX0" fmla="*/ 0 w 2548374"/>
                <a:gd name="connsiteY0" fmla="*/ 0 h 1993449"/>
                <a:gd name="connsiteX1" fmla="*/ 2548374 w 2548374"/>
                <a:gd name="connsiteY1" fmla="*/ 0 h 1993449"/>
                <a:gd name="connsiteX2" fmla="*/ 2548374 w 2548374"/>
                <a:gd name="connsiteY2" fmla="*/ 1993449 h 1993449"/>
                <a:gd name="connsiteX3" fmla="*/ 0 w 2548374"/>
                <a:gd name="connsiteY3" fmla="*/ 1993449 h 1993449"/>
                <a:gd name="connsiteX4" fmla="*/ 0 w 2548374"/>
                <a:gd name="connsiteY4" fmla="*/ 0 h 199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374" h="1993449">
                  <a:moveTo>
                    <a:pt x="0" y="0"/>
                  </a:moveTo>
                  <a:lnTo>
                    <a:pt x="2548374" y="0"/>
                  </a:lnTo>
                  <a:lnTo>
                    <a:pt x="2548374" y="1993449"/>
                  </a:lnTo>
                  <a:lnTo>
                    <a:pt x="0" y="1993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a:solidFill>
                    <a:srgbClr val="99FF33"/>
                  </a:solidFill>
                </a:rPr>
                <a:t>Conducta:</a:t>
              </a:r>
              <a:r>
                <a:rPr lang="en-US" sz="3100" kern="1200" dirty="0"/>
                <a:t>Caminata digna (4:1)</a:t>
              </a:r>
            </a:p>
          </p:txBody>
        </p:sp>
        <p:sp>
          <p:nvSpPr>
            <p:cNvPr id="8" name="Isosceles Triangle 7"/>
            <p:cNvSpPr/>
            <p:nvPr/>
          </p:nvSpPr>
          <p:spPr>
            <a:xfrm>
              <a:off x="2473048" y="1880508"/>
              <a:ext cx="429089" cy="42908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L-Shape 8"/>
            <p:cNvSpPr/>
            <p:nvPr/>
          </p:nvSpPr>
          <p:spPr>
            <a:xfrm rot="5400000">
              <a:off x="3849762" y="1377047"/>
              <a:ext cx="1513848" cy="251901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578893" y="2129689"/>
              <a:ext cx="2869874" cy="1993449"/>
            </a:xfrm>
            <a:custGeom>
              <a:avLst/>
              <a:gdLst>
                <a:gd name="connsiteX0" fmla="*/ 0 w 2869874"/>
                <a:gd name="connsiteY0" fmla="*/ 0 h 1993449"/>
                <a:gd name="connsiteX1" fmla="*/ 2869874 w 2869874"/>
                <a:gd name="connsiteY1" fmla="*/ 0 h 1993449"/>
                <a:gd name="connsiteX2" fmla="*/ 2869874 w 2869874"/>
                <a:gd name="connsiteY2" fmla="*/ 1993449 h 1993449"/>
                <a:gd name="connsiteX3" fmla="*/ 0 w 2869874"/>
                <a:gd name="connsiteY3" fmla="*/ 1993449 h 1993449"/>
                <a:gd name="connsiteX4" fmla="*/ 0 w 2869874"/>
                <a:gd name="connsiteY4" fmla="*/ 0 h 199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874" h="1993449">
                  <a:moveTo>
                    <a:pt x="0" y="0"/>
                  </a:moveTo>
                  <a:lnTo>
                    <a:pt x="2869874" y="0"/>
                  </a:lnTo>
                  <a:lnTo>
                    <a:pt x="2869874" y="1993449"/>
                  </a:lnTo>
                  <a:lnTo>
                    <a:pt x="0" y="1993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a:solidFill>
                    <a:srgbClr val="99FF33"/>
                  </a:solidFill>
                </a:rPr>
                <a:t>Personaje:</a:t>
              </a:r>
              <a:r>
                <a:rPr lang="en-US" sz="3100" kern="1200" dirty="0"/>
                <a:t>Imagen de Cristo (4:13, 4:24, 5:1)</a:t>
              </a:r>
            </a:p>
          </p:txBody>
        </p:sp>
        <p:sp>
          <p:nvSpPr>
            <p:cNvPr id="11" name="Isosceles Triangle 10"/>
            <p:cNvSpPr/>
            <p:nvPr/>
          </p:nvSpPr>
          <p:spPr>
            <a:xfrm>
              <a:off x="5442150" y="1191595"/>
              <a:ext cx="429089" cy="42908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L-Shape 11"/>
            <p:cNvSpPr/>
            <p:nvPr/>
          </p:nvSpPr>
          <p:spPr>
            <a:xfrm rot="5400000">
              <a:off x="6819752" y="688135"/>
              <a:ext cx="1513848" cy="251901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6620843" y="1440776"/>
              <a:ext cx="2274176" cy="1993449"/>
            </a:xfrm>
            <a:custGeom>
              <a:avLst/>
              <a:gdLst>
                <a:gd name="connsiteX0" fmla="*/ 0 w 2274176"/>
                <a:gd name="connsiteY0" fmla="*/ 0 h 1993449"/>
                <a:gd name="connsiteX1" fmla="*/ 2274176 w 2274176"/>
                <a:gd name="connsiteY1" fmla="*/ 0 h 1993449"/>
                <a:gd name="connsiteX2" fmla="*/ 2274176 w 2274176"/>
                <a:gd name="connsiteY2" fmla="*/ 1993449 h 1993449"/>
                <a:gd name="connsiteX3" fmla="*/ 0 w 2274176"/>
                <a:gd name="connsiteY3" fmla="*/ 1993449 h 1993449"/>
                <a:gd name="connsiteX4" fmla="*/ 0 w 2274176"/>
                <a:gd name="connsiteY4" fmla="*/ 0 h 199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176" h="1993449">
                  <a:moveTo>
                    <a:pt x="0" y="0"/>
                  </a:moveTo>
                  <a:lnTo>
                    <a:pt x="2274176" y="0"/>
                  </a:lnTo>
                  <a:lnTo>
                    <a:pt x="2274176" y="1993449"/>
                  </a:lnTo>
                  <a:lnTo>
                    <a:pt x="0" y="1993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a:solidFill>
                    <a:srgbClr val="99FF33"/>
                  </a:solidFill>
                </a:rPr>
                <a:t>Vocación:</a:t>
              </a:r>
              <a:r>
                <a:rPr lang="en-US" sz="3100" kern="1200" dirty="0"/>
                <a:t>Gloria de Dios (3:20-21)</a:t>
              </a:r>
            </a:p>
          </p:txBody>
        </p:sp>
      </p:grpSp>
      <p:sp>
        <p:nvSpPr>
          <p:cNvPr id="16" name="Rectangle 15"/>
          <p:cNvSpPr/>
          <p:nvPr/>
        </p:nvSpPr>
        <p:spPr>
          <a:xfrm>
            <a:off x="168626" y="1682435"/>
            <a:ext cx="3055171" cy="337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Rectangle 16"/>
          <p:cNvSpPr/>
          <p:nvPr/>
        </p:nvSpPr>
        <p:spPr>
          <a:xfrm>
            <a:off x="3105126" y="1609982"/>
            <a:ext cx="3055171" cy="337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ectangle 17"/>
          <p:cNvSpPr/>
          <p:nvPr/>
        </p:nvSpPr>
        <p:spPr>
          <a:xfrm>
            <a:off x="6055810" y="1355480"/>
            <a:ext cx="3055171" cy="337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TextBox 18"/>
          <p:cNvSpPr txBox="1"/>
          <p:nvPr/>
        </p:nvSpPr>
        <p:spPr>
          <a:xfrm>
            <a:off x="1721223" y="322563"/>
            <a:ext cx="5927463" cy="1169551"/>
          </a:xfrm>
          <a:prstGeom prst="rect">
            <a:avLst/>
          </a:prstGeom>
          <a:noFill/>
        </p:spPr>
        <p:txBody>
          <a:bodyPr wrap="square" rtlCol="0">
            <a:spAutoFit/>
          </a:bodyPr>
          <a:lstStyle/>
          <a:p>
            <a:pPr algn="ctr" rtl="0"/>
            <a:r>
              <a:rPr lang="en-US" sz="3500" b="1" dirty="0" err="1"/>
              <a:t>Viviendo</a:t>
            </a:r>
            <a:r>
              <a:rPr lang="en-US" sz="3500" b="1" dirty="0"/>
              <a:t> </a:t>
            </a:r>
            <a:r>
              <a:rPr lang="en-US" sz="3500" b="1" dirty="0" smtClean="0"/>
              <a:t>para </a:t>
            </a:r>
            <a:r>
              <a:rPr lang="en-US" sz="3500" b="1" dirty="0"/>
              <a:t>la </a:t>
            </a:r>
            <a:r>
              <a:rPr lang="en-US" sz="3500" b="1" dirty="0" smtClean="0"/>
              <a:t>imagen </a:t>
            </a:r>
            <a:r>
              <a:rPr lang="en-US" sz="3500" b="1" dirty="0"/>
              <a:t>de Cristo para la </a:t>
            </a:r>
            <a:r>
              <a:rPr lang="en-US" sz="3500" b="1" dirty="0" err="1" smtClean="0"/>
              <a:t>gloria</a:t>
            </a:r>
            <a:r>
              <a:rPr lang="en-US" sz="3500" b="1" dirty="0" smtClean="0"/>
              <a:t> </a:t>
            </a:r>
            <a:r>
              <a:rPr lang="en-US" sz="3500" b="1" dirty="0"/>
              <a:t>de Dios</a:t>
            </a:r>
          </a:p>
        </p:txBody>
      </p:sp>
    </p:spTree>
    <p:extLst>
      <p:ext uri="{BB962C8B-B14F-4D97-AF65-F5344CB8AC3E}">
        <p14:creationId xmlns:p14="http://schemas.microsoft.com/office/powerpoint/2010/main" val="30872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Andando</a:t>
            </a:r>
            <a:r>
              <a:rPr lang="en-US" b="1" dirty="0" smtClean="0">
                <a:latin typeface="+mn-lt"/>
              </a:rPr>
              <a:t> </a:t>
            </a:r>
            <a:r>
              <a:rPr lang="en-US" b="1" dirty="0">
                <a:latin typeface="+mn-lt"/>
              </a:rPr>
              <a:t>en tres direcciones</a:t>
            </a:r>
          </a:p>
        </p:txBody>
      </p:sp>
      <p:sp>
        <p:nvSpPr>
          <p:cNvPr id="4" name="Text Placeholder 3"/>
          <p:cNvSpPr>
            <a:spLocks noGrp="1"/>
          </p:cNvSpPr>
          <p:nvPr>
            <p:ph type="body" idx="1"/>
          </p:nvPr>
        </p:nvSpPr>
        <p:spPr>
          <a:xfrm>
            <a:off x="367904" y="1400968"/>
            <a:ext cx="2238570" cy="686593"/>
          </a:xfrm>
        </p:spPr>
        <p:txBody>
          <a:bodyPr>
            <a:normAutofit/>
          </a:bodyPr>
          <a:lstStyle/>
          <a:p>
            <a:pPr algn="ctr" rtl="0"/>
            <a:r>
              <a:rPr lang="en-US" sz="2500" dirty="0"/>
              <a:t>Sr. </a:t>
            </a:r>
            <a:r>
              <a:rPr lang="en-US" sz="2500" dirty="0" smtClean="0"/>
              <a:t>Amoroso</a:t>
            </a:r>
            <a:endParaRPr lang="en-US" sz="2500" dirty="0"/>
          </a:p>
        </p:txBody>
      </p:sp>
      <p:sp>
        <p:nvSpPr>
          <p:cNvPr id="3" name="Content Placeholder 2"/>
          <p:cNvSpPr>
            <a:spLocks noGrp="1"/>
          </p:cNvSpPr>
          <p:nvPr>
            <p:ph sz="half" idx="2"/>
          </p:nvPr>
        </p:nvSpPr>
        <p:spPr>
          <a:xfrm>
            <a:off x="246475" y="2087561"/>
            <a:ext cx="2805014" cy="3070490"/>
          </a:xfrm>
        </p:spPr>
        <p:txBody>
          <a:bodyPr>
            <a:normAutofit lnSpcReduction="10000"/>
          </a:bodyPr>
          <a:lstStyle/>
          <a:p>
            <a:pPr algn="l" rtl="0"/>
            <a:endParaRPr lang="en-US" dirty="0"/>
          </a:p>
          <a:p>
            <a:pPr algn="l" rtl="0"/>
            <a:r>
              <a:rPr lang="en-US" b="1" dirty="0"/>
              <a:t>La Sra. </a:t>
            </a:r>
            <a:r>
              <a:rPr lang="en-US" b="1" dirty="0" smtClean="0"/>
              <a:t>I </a:t>
            </a:r>
            <a:r>
              <a:rPr lang="en-US" b="1" dirty="0"/>
              <a:t>se enfoca demasiado en el conocimiento y no lo suficiente en hacer buenas obras.</a:t>
            </a:r>
          </a:p>
          <a:p>
            <a:pPr algn="l" rtl="0"/>
            <a:r>
              <a:rPr lang="en-US" b="1" dirty="0"/>
              <a:t>Los C están paralizados por el miedo y no entienden la gracia.</a:t>
            </a:r>
          </a:p>
        </p:txBody>
      </p:sp>
      <p:sp>
        <p:nvSpPr>
          <p:cNvPr id="5" name="Text Placeholder 4"/>
          <p:cNvSpPr>
            <a:spLocks noGrp="1"/>
          </p:cNvSpPr>
          <p:nvPr>
            <p:ph type="body" sz="quarter" idx="3"/>
          </p:nvPr>
        </p:nvSpPr>
        <p:spPr>
          <a:xfrm>
            <a:off x="3434856" y="1400969"/>
            <a:ext cx="2309728" cy="686593"/>
          </a:xfrm>
        </p:spPr>
        <p:txBody>
          <a:bodyPr>
            <a:noAutofit/>
          </a:bodyPr>
          <a:lstStyle/>
          <a:p>
            <a:pPr algn="ctr" rtl="0"/>
            <a:r>
              <a:rPr lang="en-US" sz="2500" dirty="0"/>
              <a:t>Sra. Iluminada</a:t>
            </a:r>
          </a:p>
        </p:txBody>
      </p:sp>
      <p:sp>
        <p:nvSpPr>
          <p:cNvPr id="7" name="Text Placeholder 4"/>
          <p:cNvSpPr txBox="1">
            <a:spLocks/>
          </p:cNvSpPr>
          <p:nvPr/>
        </p:nvSpPr>
        <p:spPr>
          <a:xfrm>
            <a:off x="6475541" y="1400968"/>
            <a:ext cx="2126652" cy="686593"/>
          </a:xfrm>
          <a:prstGeom prst="rect">
            <a:avLst/>
          </a:prstGeom>
        </p:spPr>
        <p:txBody>
          <a:bodyPr vert="horz" lIns="91440" tIns="45720" rIns="91440" bIns="45720" rtlCol="0" anchor="b">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rtl="0"/>
            <a:r>
              <a:rPr lang="en-US" sz="2500" dirty="0" smtClean="0"/>
              <a:t>Los </a:t>
            </a:r>
            <a:r>
              <a:rPr lang="en-US" sz="2500" dirty="0" err="1" smtClean="0"/>
              <a:t>Cuidadosos</a:t>
            </a:r>
            <a:endParaRPr lang="en-US" sz="2500" dirty="0"/>
          </a:p>
        </p:txBody>
      </p:sp>
      <p:sp>
        <p:nvSpPr>
          <p:cNvPr id="8" name="Content Placeholder 2"/>
          <p:cNvSpPr txBox="1">
            <a:spLocks/>
          </p:cNvSpPr>
          <p:nvPr/>
        </p:nvSpPr>
        <p:spPr>
          <a:xfrm>
            <a:off x="3222791" y="2087561"/>
            <a:ext cx="2805014" cy="3070490"/>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endParaRPr lang="en-US" dirty="0"/>
          </a:p>
          <a:p>
            <a:pPr algn="l" rtl="0"/>
            <a:r>
              <a:rPr lang="en-US" b="1" dirty="0"/>
              <a:t>El Sr. </a:t>
            </a:r>
            <a:r>
              <a:rPr lang="en-US" b="1" dirty="0" smtClean="0"/>
              <a:t>A </a:t>
            </a:r>
            <a:r>
              <a:rPr lang="en-US" b="1" dirty="0"/>
              <a:t>no se detiene a considerar y apreciar el significado de la fe cristiana.</a:t>
            </a:r>
          </a:p>
          <a:p>
            <a:pPr algn="l" rtl="0"/>
            <a:r>
              <a:rPr lang="en-US" b="1" dirty="0" smtClean="0"/>
              <a:t>Los </a:t>
            </a:r>
            <a:r>
              <a:rPr lang="en-US" b="1" dirty="0"/>
              <a:t>C permiten que el tradicionalismo y el escepticismo los retengan de un conocimiento más profundo.</a:t>
            </a:r>
          </a:p>
        </p:txBody>
      </p:sp>
      <p:sp>
        <p:nvSpPr>
          <p:cNvPr id="9" name="Content Placeholder 2"/>
          <p:cNvSpPr txBox="1">
            <a:spLocks/>
          </p:cNvSpPr>
          <p:nvPr/>
        </p:nvSpPr>
        <p:spPr>
          <a:xfrm>
            <a:off x="6199108" y="2087561"/>
            <a:ext cx="2805014" cy="3070490"/>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endParaRPr lang="en-US" dirty="0"/>
          </a:p>
          <a:p>
            <a:pPr algn="l" rtl="0"/>
            <a:r>
              <a:rPr lang="en-US" b="1" dirty="0"/>
              <a:t>El Sr. </a:t>
            </a:r>
            <a:r>
              <a:rPr lang="en-US" b="1" dirty="0" smtClean="0"/>
              <a:t>A </a:t>
            </a:r>
            <a:r>
              <a:rPr lang="en-US" b="1" dirty="0"/>
              <a:t>juega rápido y suelto con las Escrituras en nombre del 'mayor </a:t>
            </a:r>
            <a:r>
              <a:rPr lang="en-US" b="1" dirty="0" err="1" smtClean="0"/>
              <a:t>mandamiento</a:t>
            </a:r>
            <a:r>
              <a:rPr lang="en-US" b="1" dirty="0" smtClean="0"/>
              <a:t>'.</a:t>
            </a:r>
            <a:endParaRPr lang="en-US" b="1" dirty="0"/>
          </a:p>
          <a:p>
            <a:pPr algn="l" rtl="0"/>
            <a:r>
              <a:rPr lang="en-US" b="1" dirty="0"/>
              <a:t>La Sra. </a:t>
            </a:r>
            <a:r>
              <a:rPr lang="en-US" b="1" dirty="0" smtClean="0"/>
              <a:t>I </a:t>
            </a:r>
            <a:r>
              <a:rPr lang="en-US" b="1" dirty="0"/>
              <a:t>propone ideas nuevas y peligrosas de las que nadie en la iglesia ha oído hablar.</a:t>
            </a:r>
          </a:p>
        </p:txBody>
      </p:sp>
      <p:sp>
        <p:nvSpPr>
          <p:cNvPr id="10" name="TextBox 9"/>
          <p:cNvSpPr txBox="1"/>
          <p:nvPr/>
        </p:nvSpPr>
        <p:spPr>
          <a:xfrm>
            <a:off x="1100312" y="2489748"/>
            <a:ext cx="6978815" cy="1077218"/>
          </a:xfrm>
          <a:prstGeom prst="rect">
            <a:avLst/>
          </a:prstGeom>
          <a:solidFill>
            <a:schemeClr val="accent1">
              <a:lumMod val="50000"/>
            </a:schemeClr>
          </a:solidFill>
          <a:ln w="25400">
            <a:solidFill>
              <a:schemeClr val="tx1">
                <a:lumMod val="85000"/>
              </a:schemeClr>
            </a:solidFill>
          </a:ln>
        </p:spPr>
        <p:txBody>
          <a:bodyPr wrap="square" rtlCol="0">
            <a:spAutoFit/>
          </a:bodyPr>
          <a:lstStyle/>
          <a:p>
            <a:pPr algn="l" rtl="0"/>
            <a:r>
              <a:rPr lang="en-US" sz="3200" b="1" i="1" u="sng" dirty="0">
                <a:solidFill>
                  <a:srgbClr val="99FF33"/>
                </a:solidFill>
              </a:rPr>
              <a:t>¡Cada uno debe caracterizar nuestro andar si vamos a ser agradables a Dios!</a:t>
            </a:r>
            <a:endParaRPr lang="en-US" sz="3200" u="sng" dirty="0">
              <a:solidFill>
                <a:srgbClr val="99FF33"/>
              </a:solidFill>
            </a:endParaRPr>
          </a:p>
        </p:txBody>
      </p:sp>
    </p:spTree>
    <p:extLst>
      <p:ext uri="{BB962C8B-B14F-4D97-AF65-F5344CB8AC3E}">
        <p14:creationId xmlns:p14="http://schemas.microsoft.com/office/powerpoint/2010/main" val="42427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820" y="344245"/>
            <a:ext cx="5152914" cy="5509200"/>
          </a:xfrm>
          <a:prstGeom prst="rect">
            <a:avLst/>
          </a:prstGeom>
          <a:noFill/>
        </p:spPr>
        <p:txBody>
          <a:bodyPr wrap="square" rtlCol="0">
            <a:spAutoFit/>
          </a:bodyPr>
          <a:lstStyle/>
          <a:p>
            <a:pPr fontAlgn="base"/>
            <a:r>
              <a:rPr lang="es-ES" sz="2200" b="1" dirty="0"/>
              <a:t>5:1  Sean, pues, imitadores de Dios como hijos amados;  2  y anden en amor, así como también Cristo les amó y se dio a sí mismo por nosotros, ofrenda y sacrificio a Dios, como fragante aroma.  </a:t>
            </a:r>
          </a:p>
          <a:p>
            <a:pPr fontAlgn="base"/>
            <a:r>
              <a:rPr lang="es-ES" sz="2200" b="1" dirty="0"/>
              <a:t>	3  Pero que la inmoralidad, y toda impureza o avaricia, ni siquiera se mencionen entre ustedes, como corresponde a los santos.  4  Tampoco haya obscenidades, ni necedades, ni groserías, que no son apropiadas, sino más bien acciones de gracias.  5  Porque con certeza ustedes saben esto: que ningún inmoral, impuro o avaro, que es idólatra, tiene herencia en el reino de Cristo y de Dios. </a:t>
            </a:r>
            <a:endParaRPr lang="en-US" sz="2200" b="1" dirty="0"/>
          </a:p>
        </p:txBody>
      </p:sp>
      <p:sp>
        <p:nvSpPr>
          <p:cNvPr id="4" name="TextBox 3"/>
          <p:cNvSpPr txBox="1"/>
          <p:nvPr/>
        </p:nvSpPr>
        <p:spPr>
          <a:xfrm>
            <a:off x="5782235" y="4424722"/>
            <a:ext cx="3017520" cy="707886"/>
          </a:xfrm>
          <a:prstGeom prst="rect">
            <a:avLst/>
          </a:prstGeom>
          <a:noFill/>
        </p:spPr>
        <p:txBody>
          <a:bodyPr wrap="square" rtlCol="0">
            <a:spAutoFit/>
          </a:bodyPr>
          <a:lstStyle/>
          <a:p>
            <a:pPr algn="l" rtl="0"/>
            <a:r>
              <a:rPr lang="en-US" sz="2000" b="1" i="1" dirty="0">
                <a:solidFill>
                  <a:schemeClr val="accent1"/>
                </a:solidFill>
              </a:rPr>
              <a:t>* Idolatría: </a:t>
            </a:r>
            <a:r>
              <a:rPr lang="en-US" sz="2000" b="1" i="1" dirty="0" err="1" smtClean="0">
                <a:solidFill>
                  <a:schemeClr val="accent1"/>
                </a:solidFill>
              </a:rPr>
              <a:t>versátil</a:t>
            </a:r>
            <a:r>
              <a:rPr lang="en-US" sz="2000" b="1" i="1" dirty="0" smtClean="0">
                <a:solidFill>
                  <a:schemeClr val="accent1"/>
                </a:solidFill>
              </a:rPr>
              <a:t> </a:t>
            </a:r>
            <a:r>
              <a:rPr lang="en-US" sz="2000" b="1" i="1" dirty="0">
                <a:solidFill>
                  <a:schemeClr val="accent1"/>
                </a:solidFill>
              </a:rPr>
              <a:t>y </a:t>
            </a:r>
            <a:r>
              <a:rPr lang="en-US" sz="2000" b="1" i="1" dirty="0" err="1" smtClean="0">
                <a:solidFill>
                  <a:schemeClr val="accent1"/>
                </a:solidFill>
              </a:rPr>
              <a:t>omnipresente</a:t>
            </a:r>
            <a:endParaRPr lang="en-US" sz="2000" b="1" dirty="0"/>
          </a:p>
        </p:txBody>
      </p:sp>
      <p:sp>
        <p:nvSpPr>
          <p:cNvPr id="5" name="TextBox 4"/>
          <p:cNvSpPr txBox="1"/>
          <p:nvPr/>
        </p:nvSpPr>
        <p:spPr>
          <a:xfrm>
            <a:off x="5830644" y="1722154"/>
            <a:ext cx="2818504" cy="830997"/>
          </a:xfrm>
          <a:prstGeom prst="rect">
            <a:avLst/>
          </a:prstGeom>
          <a:noFill/>
        </p:spPr>
        <p:txBody>
          <a:bodyPr wrap="square" rtlCol="0">
            <a:spAutoFit/>
          </a:bodyPr>
          <a:lstStyle/>
          <a:p>
            <a:pPr algn="l" rtl="0"/>
            <a:r>
              <a:rPr lang="en-US" sz="2400" b="1" i="1" dirty="0">
                <a:solidFill>
                  <a:schemeClr val="accent2"/>
                </a:solidFill>
              </a:rPr>
              <a:t>* </a:t>
            </a:r>
            <a:r>
              <a:rPr lang="en-US" sz="2400" b="1" i="1" dirty="0" smtClean="0">
                <a:solidFill>
                  <a:schemeClr val="accent2"/>
                </a:solidFill>
              </a:rPr>
              <a:t>¿</a:t>
            </a:r>
            <a:r>
              <a:rPr lang="en-US" sz="2400" b="1" i="1" dirty="0" err="1" smtClean="0">
                <a:solidFill>
                  <a:schemeClr val="accent2"/>
                </a:solidFill>
              </a:rPr>
              <a:t>Estándar</a:t>
            </a:r>
            <a:r>
              <a:rPr lang="en-US" sz="2400" b="1" i="1" dirty="0" smtClean="0">
                <a:solidFill>
                  <a:schemeClr val="accent2"/>
                </a:solidFill>
              </a:rPr>
              <a:t> </a:t>
            </a:r>
            <a:r>
              <a:rPr lang="en-US" sz="2400" b="1" i="1" dirty="0">
                <a:solidFill>
                  <a:schemeClr val="accent2"/>
                </a:solidFill>
              </a:rPr>
              <a:t>para el amor?</a:t>
            </a:r>
            <a:endParaRPr lang="en-US" b="1" dirty="0">
              <a:solidFill>
                <a:schemeClr val="accent2"/>
              </a:solidFill>
            </a:endParaRPr>
          </a:p>
        </p:txBody>
      </p:sp>
      <p:sp>
        <p:nvSpPr>
          <p:cNvPr id="6" name="TextBox 5"/>
          <p:cNvSpPr txBox="1"/>
          <p:nvPr/>
        </p:nvSpPr>
        <p:spPr>
          <a:xfrm>
            <a:off x="6056555" y="344245"/>
            <a:ext cx="2366683" cy="769441"/>
          </a:xfrm>
          <a:prstGeom prst="rect">
            <a:avLst/>
          </a:prstGeom>
          <a:solidFill>
            <a:schemeClr val="bg2"/>
          </a:solidFill>
        </p:spPr>
        <p:txBody>
          <a:bodyPr wrap="square" rtlCol="0">
            <a:spAutoFit/>
          </a:bodyPr>
          <a:lstStyle/>
          <a:p>
            <a:pPr algn="ctr" rtl="0"/>
            <a:r>
              <a:rPr lang="en-US" sz="2200" b="1" dirty="0" err="1" smtClean="0"/>
              <a:t>Andando</a:t>
            </a:r>
            <a:r>
              <a:rPr lang="en-US" sz="2200" b="1" dirty="0" smtClean="0"/>
              <a:t> </a:t>
            </a:r>
            <a:r>
              <a:rPr lang="en-US" sz="2200" b="1" dirty="0" err="1"/>
              <a:t>en</a:t>
            </a:r>
            <a:r>
              <a:rPr lang="en-US" sz="2200" b="1" dirty="0"/>
              <a:t> </a:t>
            </a:r>
            <a:r>
              <a:rPr lang="en-US" sz="2200" b="1" dirty="0" err="1" smtClean="0"/>
              <a:t>amor</a:t>
            </a:r>
            <a:endParaRPr lang="en-US" sz="2200" b="1" dirty="0"/>
          </a:p>
          <a:p>
            <a:pPr algn="ctr" rtl="0"/>
            <a:r>
              <a:rPr lang="en-US" sz="2200" b="1" dirty="0"/>
              <a:t>(5:1-5)</a:t>
            </a:r>
          </a:p>
        </p:txBody>
      </p:sp>
      <p:sp>
        <p:nvSpPr>
          <p:cNvPr id="7" name="TextBox 6"/>
          <p:cNvSpPr txBox="1"/>
          <p:nvPr/>
        </p:nvSpPr>
        <p:spPr>
          <a:xfrm>
            <a:off x="5782235" y="2376788"/>
            <a:ext cx="2915322" cy="830997"/>
          </a:xfrm>
          <a:prstGeom prst="rect">
            <a:avLst/>
          </a:prstGeom>
          <a:noFill/>
        </p:spPr>
        <p:txBody>
          <a:bodyPr wrap="square" rtlCol="0">
            <a:spAutoFit/>
          </a:bodyPr>
          <a:lstStyle/>
          <a:p>
            <a:pPr algn="l" rtl="0"/>
            <a:r>
              <a:rPr lang="en-US" sz="2400" b="1" i="1" dirty="0">
                <a:solidFill>
                  <a:schemeClr val="accent2"/>
                </a:solidFill>
              </a:rPr>
              <a:t>* ¿Cómo se oponen estos pecados al amor?</a:t>
            </a:r>
            <a:endParaRPr lang="en-US" b="1" dirty="0">
              <a:solidFill>
                <a:schemeClr val="accent2"/>
              </a:solidFill>
            </a:endParaRPr>
          </a:p>
        </p:txBody>
      </p:sp>
      <p:sp>
        <p:nvSpPr>
          <p:cNvPr id="8" name="TextBox 7"/>
          <p:cNvSpPr txBox="1"/>
          <p:nvPr/>
        </p:nvSpPr>
        <p:spPr>
          <a:xfrm>
            <a:off x="5782235" y="3400755"/>
            <a:ext cx="2915322" cy="830997"/>
          </a:xfrm>
          <a:prstGeom prst="rect">
            <a:avLst/>
          </a:prstGeom>
          <a:noFill/>
        </p:spPr>
        <p:txBody>
          <a:bodyPr wrap="square" rtlCol="0">
            <a:spAutoFit/>
          </a:bodyPr>
          <a:lstStyle/>
          <a:p>
            <a:pPr algn="l" rtl="0"/>
            <a:r>
              <a:rPr lang="en-US" sz="2400" b="1" i="1" dirty="0">
                <a:solidFill>
                  <a:schemeClr val="accent2"/>
                </a:solidFill>
              </a:rPr>
              <a:t>* ¿Cómo combatimos estos pecados?</a:t>
            </a:r>
            <a:endParaRPr lang="en-US" b="1" dirty="0">
              <a:solidFill>
                <a:schemeClr val="accent2"/>
              </a:solidFill>
            </a:endParaRPr>
          </a:p>
        </p:txBody>
      </p:sp>
      <p:cxnSp>
        <p:nvCxnSpPr>
          <p:cNvPr id="9" name="Straight Connector 8"/>
          <p:cNvCxnSpPr/>
          <p:nvPr/>
        </p:nvCxnSpPr>
        <p:spPr>
          <a:xfrm flipV="1">
            <a:off x="528918" y="3077078"/>
            <a:ext cx="2952975"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00834" y="5352042"/>
            <a:ext cx="4640132"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8918" y="5692984"/>
            <a:ext cx="579120" cy="17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09134" y="2728348"/>
            <a:ext cx="1558875" cy="77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3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820" y="344245"/>
            <a:ext cx="5152914" cy="5062924"/>
          </a:xfrm>
          <a:prstGeom prst="rect">
            <a:avLst/>
          </a:prstGeom>
          <a:noFill/>
        </p:spPr>
        <p:txBody>
          <a:bodyPr wrap="square" rtlCol="0">
            <a:spAutoFit/>
          </a:bodyPr>
          <a:lstStyle/>
          <a:p>
            <a:pPr fontAlgn="base"/>
            <a:r>
              <a:rPr lang="es-ES" sz="1900" b="1" dirty="0" smtClean="0"/>
              <a:t>6  </a:t>
            </a:r>
            <a:r>
              <a:rPr lang="es-ES" sz="1900" b="1" dirty="0"/>
              <a:t>Que nadie los engañe con palabras vanas, pues por causa de estas cosas la ira de Dios viene sobre los hijos de desobediencia.  7  Por tanto, no sean partícipes con ellos;  </a:t>
            </a:r>
          </a:p>
          <a:p>
            <a:pPr fontAlgn="base"/>
            <a:r>
              <a:rPr lang="es-ES" sz="1900" b="1" dirty="0"/>
              <a:t>	8  porque antes ustedes eran tinieblas, pero ahora son luz en el Señor; anden como hijos de luz.  9  Porque el fruto de la luz consiste en toda bondad, justicia y verdad.  10  Examinen qué es lo que agrada al Señor,  11  y no participen en las obras estériles de las tinieblas, sino más bien, desenmascárenlas. 12  Porque es vergonzoso aun hablar de las cosas que ellos hacen en secreto.  13  Pero todas las cosas se hacen visibles cuando son expuestas por la luz, pues todo lo que se hace visible es luz.  14  Por esta razón dice: </a:t>
            </a:r>
            <a:r>
              <a:rPr lang="es-ES" sz="1900" b="1" dirty="0" smtClean="0"/>
              <a:t>«</a:t>
            </a:r>
            <a:r>
              <a:rPr lang="es-ES" sz="1900" b="1" dirty="0"/>
              <a:t>Despierta, tú que duermes, </a:t>
            </a:r>
            <a:r>
              <a:rPr lang="es-ES" sz="1900" b="1" dirty="0" smtClean="0"/>
              <a:t>Y </a:t>
            </a:r>
            <a:r>
              <a:rPr lang="es-ES" sz="1900" b="1" dirty="0"/>
              <a:t>levántate de entre los muertos, </a:t>
            </a:r>
            <a:r>
              <a:rPr lang="es-ES" sz="1900" b="1" dirty="0" smtClean="0"/>
              <a:t>Y </a:t>
            </a:r>
            <a:r>
              <a:rPr lang="es-ES" sz="1900" b="1" dirty="0"/>
              <a:t>te alumbrará Cristo». </a:t>
            </a:r>
            <a:endParaRPr lang="en-US" sz="1900" b="1" dirty="0"/>
          </a:p>
        </p:txBody>
      </p:sp>
      <p:sp>
        <p:nvSpPr>
          <p:cNvPr id="4" name="TextBox 3"/>
          <p:cNvSpPr txBox="1"/>
          <p:nvPr/>
        </p:nvSpPr>
        <p:spPr>
          <a:xfrm>
            <a:off x="5741893" y="2416430"/>
            <a:ext cx="3092823" cy="400110"/>
          </a:xfrm>
          <a:prstGeom prst="rect">
            <a:avLst/>
          </a:prstGeom>
          <a:noFill/>
        </p:spPr>
        <p:txBody>
          <a:bodyPr wrap="square" rtlCol="0">
            <a:spAutoFit/>
          </a:bodyPr>
          <a:lstStyle/>
          <a:p>
            <a:pPr algn="l" rtl="0"/>
            <a:r>
              <a:rPr lang="en-US" sz="2000" b="1" i="1" dirty="0">
                <a:solidFill>
                  <a:schemeClr val="accent1"/>
                </a:solidFill>
              </a:rPr>
              <a:t>* vs. 9 = “</a:t>
            </a:r>
            <a:r>
              <a:rPr lang="en-US" sz="2000" b="1" i="1" dirty="0" err="1">
                <a:solidFill>
                  <a:schemeClr val="accent1"/>
                </a:solidFill>
              </a:rPr>
              <a:t>fruto</a:t>
            </a:r>
            <a:r>
              <a:rPr lang="en-US" sz="2000" b="1" i="1" dirty="0">
                <a:solidFill>
                  <a:schemeClr val="accent1"/>
                </a:solidFill>
              </a:rPr>
              <a:t> </a:t>
            </a:r>
            <a:r>
              <a:rPr lang="en-US" sz="2000" b="1" i="1" dirty="0" smtClean="0">
                <a:solidFill>
                  <a:schemeClr val="accent1"/>
                </a:solidFill>
              </a:rPr>
              <a:t>de la </a:t>
            </a:r>
            <a:r>
              <a:rPr lang="en-US" sz="2000" b="1" i="1" u="sng" dirty="0" smtClean="0"/>
              <a:t>luz</a:t>
            </a:r>
            <a:r>
              <a:rPr lang="en-US" sz="2000" b="1" i="1" dirty="0">
                <a:solidFill>
                  <a:schemeClr val="accent1"/>
                </a:solidFill>
              </a:rPr>
              <a:t>”</a:t>
            </a:r>
            <a:endParaRPr lang="en-US" sz="2000" b="1" dirty="0"/>
          </a:p>
        </p:txBody>
      </p:sp>
      <p:sp>
        <p:nvSpPr>
          <p:cNvPr id="5" name="TextBox 4"/>
          <p:cNvSpPr txBox="1"/>
          <p:nvPr/>
        </p:nvSpPr>
        <p:spPr>
          <a:xfrm>
            <a:off x="5830644" y="1345637"/>
            <a:ext cx="3044414" cy="1200329"/>
          </a:xfrm>
          <a:prstGeom prst="rect">
            <a:avLst/>
          </a:prstGeom>
          <a:noFill/>
        </p:spPr>
        <p:txBody>
          <a:bodyPr wrap="square" rtlCol="0">
            <a:spAutoFit/>
          </a:bodyPr>
          <a:lstStyle/>
          <a:p>
            <a:pPr algn="l" rtl="0"/>
            <a:r>
              <a:rPr lang="en-US" sz="2400" b="1" i="1" dirty="0">
                <a:solidFill>
                  <a:schemeClr val="accent2"/>
                </a:solidFill>
              </a:rPr>
              <a:t>* “</a:t>
            </a:r>
            <a:r>
              <a:rPr lang="en-US" sz="2400" b="1" i="1" dirty="0" err="1" smtClean="0">
                <a:solidFill>
                  <a:schemeClr val="accent2"/>
                </a:solidFill>
              </a:rPr>
              <a:t>anden</a:t>
            </a:r>
            <a:r>
              <a:rPr lang="en-US" sz="2400" b="1" i="1" dirty="0" smtClean="0">
                <a:solidFill>
                  <a:schemeClr val="accent2"/>
                </a:solidFill>
              </a:rPr>
              <a:t> </a:t>
            </a:r>
            <a:r>
              <a:rPr lang="en-US" sz="2400" b="1" i="1" dirty="0" err="1" smtClean="0">
                <a:solidFill>
                  <a:schemeClr val="accent2"/>
                </a:solidFill>
              </a:rPr>
              <a:t>en</a:t>
            </a:r>
            <a:r>
              <a:rPr lang="en-US" sz="2400" b="1" i="1" dirty="0" smtClean="0">
                <a:solidFill>
                  <a:schemeClr val="accent2"/>
                </a:solidFill>
              </a:rPr>
              <a:t> </a:t>
            </a:r>
            <a:r>
              <a:rPr lang="en-US" sz="2400" b="1" i="1" dirty="0" err="1">
                <a:solidFill>
                  <a:schemeClr val="accent2"/>
                </a:solidFill>
              </a:rPr>
              <a:t>amor</a:t>
            </a:r>
            <a:r>
              <a:rPr lang="en-US" sz="2400" b="1" i="1" dirty="0" smtClean="0">
                <a:solidFill>
                  <a:schemeClr val="accent2"/>
                </a:solidFill>
              </a:rPr>
              <a:t>… que </a:t>
            </a:r>
            <a:r>
              <a:rPr lang="en-US" sz="2400" b="1" i="1" dirty="0" err="1">
                <a:solidFill>
                  <a:schemeClr val="accent2"/>
                </a:solidFill>
              </a:rPr>
              <a:t>nadie</a:t>
            </a:r>
            <a:r>
              <a:rPr lang="en-US" sz="2400" b="1" i="1" dirty="0">
                <a:solidFill>
                  <a:schemeClr val="accent2"/>
                </a:solidFill>
              </a:rPr>
              <a:t> </a:t>
            </a:r>
            <a:r>
              <a:rPr lang="en-US" sz="2400" b="1" i="1" dirty="0" err="1" smtClean="0">
                <a:solidFill>
                  <a:schemeClr val="accent2"/>
                </a:solidFill>
              </a:rPr>
              <a:t>los</a:t>
            </a:r>
            <a:r>
              <a:rPr lang="en-US" sz="2400" b="1" i="1" dirty="0" smtClean="0">
                <a:solidFill>
                  <a:schemeClr val="accent2"/>
                </a:solidFill>
              </a:rPr>
              <a:t> </a:t>
            </a:r>
            <a:r>
              <a:rPr lang="en-US" sz="2400" b="1" i="1" dirty="0">
                <a:solidFill>
                  <a:schemeClr val="accent2"/>
                </a:solidFill>
              </a:rPr>
              <a:t>engañe” ¿</a:t>
            </a:r>
            <a:r>
              <a:rPr lang="en-US" sz="2400" b="1" i="1" dirty="0" smtClean="0">
                <a:solidFill>
                  <a:schemeClr val="accent2"/>
                </a:solidFill>
              </a:rPr>
              <a:t>?</a:t>
            </a:r>
            <a:endParaRPr lang="en-US" b="1" dirty="0">
              <a:solidFill>
                <a:schemeClr val="accent2"/>
              </a:solidFill>
            </a:endParaRPr>
          </a:p>
        </p:txBody>
      </p:sp>
      <p:sp>
        <p:nvSpPr>
          <p:cNvPr id="6" name="TextBox 5"/>
          <p:cNvSpPr txBox="1"/>
          <p:nvPr/>
        </p:nvSpPr>
        <p:spPr>
          <a:xfrm>
            <a:off x="6056555" y="344245"/>
            <a:ext cx="2366683" cy="769441"/>
          </a:xfrm>
          <a:prstGeom prst="rect">
            <a:avLst/>
          </a:prstGeom>
          <a:solidFill>
            <a:schemeClr val="bg2"/>
          </a:solidFill>
        </p:spPr>
        <p:txBody>
          <a:bodyPr wrap="square" rtlCol="0">
            <a:spAutoFit/>
          </a:bodyPr>
          <a:lstStyle/>
          <a:p>
            <a:pPr algn="ctr" rtl="0"/>
            <a:r>
              <a:rPr lang="en-US" sz="2200" b="1" dirty="0" err="1" smtClean="0"/>
              <a:t>Andando</a:t>
            </a:r>
            <a:r>
              <a:rPr lang="en-US" sz="2200" b="1" dirty="0" smtClean="0"/>
              <a:t> </a:t>
            </a:r>
            <a:r>
              <a:rPr lang="en-US" sz="2200" b="1" dirty="0"/>
              <a:t>en la </a:t>
            </a:r>
            <a:r>
              <a:rPr lang="en-US" sz="2200" b="1" dirty="0" smtClean="0"/>
              <a:t>luz</a:t>
            </a:r>
            <a:endParaRPr lang="en-US" sz="2200" b="1" dirty="0"/>
          </a:p>
          <a:p>
            <a:pPr algn="ctr" rtl="0"/>
            <a:r>
              <a:rPr lang="en-US" sz="2200" b="1" dirty="0"/>
              <a:t>(5:6-14)</a:t>
            </a:r>
          </a:p>
        </p:txBody>
      </p:sp>
      <p:sp>
        <p:nvSpPr>
          <p:cNvPr id="7" name="TextBox 6"/>
          <p:cNvSpPr txBox="1"/>
          <p:nvPr/>
        </p:nvSpPr>
        <p:spPr>
          <a:xfrm>
            <a:off x="5830644" y="3856557"/>
            <a:ext cx="2915322" cy="1200329"/>
          </a:xfrm>
          <a:prstGeom prst="rect">
            <a:avLst/>
          </a:prstGeom>
          <a:noFill/>
        </p:spPr>
        <p:txBody>
          <a:bodyPr wrap="square" rtlCol="0">
            <a:spAutoFit/>
          </a:bodyPr>
          <a:lstStyle/>
          <a:p>
            <a:pPr algn="l" rtl="0"/>
            <a:r>
              <a:rPr lang="en-US" sz="2400" b="1" i="1" dirty="0">
                <a:solidFill>
                  <a:schemeClr val="accent2"/>
                </a:solidFill>
              </a:rPr>
              <a:t>* ¿Qué </a:t>
            </a:r>
            <a:r>
              <a:rPr lang="en-US" sz="2400" b="1" i="1" dirty="0" err="1">
                <a:solidFill>
                  <a:schemeClr val="accent2"/>
                </a:solidFill>
              </a:rPr>
              <a:t>estamos</a:t>
            </a:r>
            <a:r>
              <a:rPr lang="en-US" sz="2400" b="1" i="1" dirty="0">
                <a:solidFill>
                  <a:schemeClr val="accent2"/>
                </a:solidFill>
              </a:rPr>
              <a:t> </a:t>
            </a:r>
            <a:r>
              <a:rPr lang="en-US" sz="2400" b="1" i="1" dirty="0" err="1" smtClean="0">
                <a:solidFill>
                  <a:schemeClr val="accent2"/>
                </a:solidFill>
              </a:rPr>
              <a:t>desenmascarando</a:t>
            </a:r>
            <a:r>
              <a:rPr lang="en-US" sz="2400" b="1" i="1" dirty="0">
                <a:solidFill>
                  <a:schemeClr val="accent2"/>
                </a:solidFill>
              </a:rPr>
              <a:t>? ¿Por qué?</a:t>
            </a:r>
            <a:endParaRPr lang="en-US" b="1" dirty="0">
              <a:solidFill>
                <a:schemeClr val="accent2"/>
              </a:solidFill>
            </a:endParaRPr>
          </a:p>
        </p:txBody>
      </p:sp>
      <p:sp>
        <p:nvSpPr>
          <p:cNvPr id="8" name="TextBox 7"/>
          <p:cNvSpPr txBox="1"/>
          <p:nvPr/>
        </p:nvSpPr>
        <p:spPr>
          <a:xfrm>
            <a:off x="5806439" y="3136493"/>
            <a:ext cx="3092823" cy="400110"/>
          </a:xfrm>
          <a:prstGeom prst="rect">
            <a:avLst/>
          </a:prstGeom>
          <a:noFill/>
        </p:spPr>
        <p:txBody>
          <a:bodyPr wrap="square" rtlCol="0">
            <a:spAutoFit/>
          </a:bodyPr>
          <a:lstStyle/>
          <a:p>
            <a:pPr algn="l" rtl="0"/>
            <a:r>
              <a:rPr lang="en-US" sz="2000" b="1" i="1" dirty="0">
                <a:solidFill>
                  <a:schemeClr val="accent1"/>
                </a:solidFill>
              </a:rPr>
              <a:t>* cf. 4:24 y 5:9</a:t>
            </a:r>
            <a:endParaRPr lang="en-US" sz="2000" b="1" dirty="0"/>
          </a:p>
        </p:txBody>
      </p:sp>
      <p:cxnSp>
        <p:nvCxnSpPr>
          <p:cNvPr id="9" name="Straight Connector 8"/>
          <p:cNvCxnSpPr/>
          <p:nvPr/>
        </p:nvCxnSpPr>
        <p:spPr>
          <a:xfrm flipV="1">
            <a:off x="3358179" y="2700169"/>
            <a:ext cx="1934583" cy="17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52227" y="2990626"/>
            <a:ext cx="2287792" cy="35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2227" y="5023819"/>
            <a:ext cx="4740534" cy="17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52227" y="5316069"/>
            <a:ext cx="3349922" cy="125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5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820" y="344245"/>
            <a:ext cx="5152914" cy="5170646"/>
          </a:xfrm>
          <a:prstGeom prst="rect">
            <a:avLst/>
          </a:prstGeom>
          <a:noFill/>
        </p:spPr>
        <p:txBody>
          <a:bodyPr wrap="square" rtlCol="0">
            <a:spAutoFit/>
          </a:bodyPr>
          <a:lstStyle/>
          <a:p>
            <a:pPr fontAlgn="base"/>
            <a:r>
              <a:rPr lang="es-ES" sz="2200" b="1" dirty="0" smtClean="0"/>
              <a:t>15  </a:t>
            </a:r>
            <a:r>
              <a:rPr lang="es-ES" sz="2200" b="1" dirty="0"/>
              <a:t>Por tanto, tengan cuidado cómo andan; no como insensatos sino como sabios,  16  aprovechando bien el tiempo, porque los días son malos.  </a:t>
            </a:r>
          </a:p>
          <a:p>
            <a:pPr fontAlgn="base"/>
            <a:r>
              <a:rPr lang="es-ES" sz="2200" b="1" dirty="0"/>
              <a:t>	17  Así pues, no sean necios, sino entiendan cuál es la voluntad del Señor.  18  Y no se embriaguen con vino, en lo cual hay disolución, sino sean llenos del Espíritu.  19  Hablen entre ustedes con salmos, himnos y cantos espirituales, cantando y alabando con su corazón al Señor.  20  Den siempre gracias por todo, en el nombre de nuestro Señor Jesucristo, a Dios, el Padre.  21  Sométanse unos a otros en el temor de Cristo.</a:t>
            </a:r>
          </a:p>
        </p:txBody>
      </p:sp>
      <p:sp>
        <p:nvSpPr>
          <p:cNvPr id="4" name="TextBox 3"/>
          <p:cNvSpPr txBox="1"/>
          <p:nvPr/>
        </p:nvSpPr>
        <p:spPr>
          <a:xfrm>
            <a:off x="5717689" y="1674204"/>
            <a:ext cx="3092823" cy="446276"/>
          </a:xfrm>
          <a:prstGeom prst="rect">
            <a:avLst/>
          </a:prstGeom>
          <a:noFill/>
        </p:spPr>
        <p:txBody>
          <a:bodyPr wrap="square" rtlCol="0">
            <a:spAutoFit/>
          </a:bodyPr>
          <a:lstStyle/>
          <a:p>
            <a:pPr algn="l" rtl="0"/>
            <a:r>
              <a:rPr lang="en-US" sz="2300" b="1" i="1" dirty="0">
                <a:solidFill>
                  <a:schemeClr val="accent1"/>
                </a:solidFill>
              </a:rPr>
              <a:t>* </a:t>
            </a:r>
            <a:r>
              <a:rPr lang="en-US" sz="2300" b="1" i="1" dirty="0" err="1">
                <a:solidFill>
                  <a:schemeClr val="accent1"/>
                </a:solidFill>
              </a:rPr>
              <a:t>Estructura</a:t>
            </a:r>
            <a:r>
              <a:rPr lang="en-US" sz="2300" b="1" i="1" dirty="0">
                <a:solidFill>
                  <a:schemeClr val="accent1"/>
                </a:solidFill>
              </a:rPr>
              <a:t> </a:t>
            </a:r>
            <a:r>
              <a:rPr lang="en-US" sz="2300" b="1" i="1" dirty="0" smtClean="0">
                <a:solidFill>
                  <a:schemeClr val="accent1"/>
                </a:solidFill>
              </a:rPr>
              <a:t>“no-</a:t>
            </a:r>
            <a:r>
              <a:rPr lang="en-US" sz="2300" b="1" i="1" dirty="0" err="1" smtClean="0">
                <a:solidFill>
                  <a:schemeClr val="accent1"/>
                </a:solidFill>
              </a:rPr>
              <a:t>sino</a:t>
            </a:r>
            <a:r>
              <a:rPr lang="en-US" sz="2300" b="1" i="1" dirty="0" smtClean="0">
                <a:solidFill>
                  <a:schemeClr val="accent1"/>
                </a:solidFill>
              </a:rPr>
              <a:t>"</a:t>
            </a:r>
            <a:endParaRPr lang="en-US" sz="2300" b="1" dirty="0"/>
          </a:p>
        </p:txBody>
      </p:sp>
      <p:sp>
        <p:nvSpPr>
          <p:cNvPr id="6" name="TextBox 5"/>
          <p:cNvSpPr txBox="1"/>
          <p:nvPr/>
        </p:nvSpPr>
        <p:spPr>
          <a:xfrm>
            <a:off x="6056555" y="344245"/>
            <a:ext cx="2366683" cy="1107996"/>
          </a:xfrm>
          <a:prstGeom prst="rect">
            <a:avLst/>
          </a:prstGeom>
          <a:solidFill>
            <a:schemeClr val="bg2"/>
          </a:solidFill>
        </p:spPr>
        <p:txBody>
          <a:bodyPr wrap="square" rtlCol="0">
            <a:spAutoFit/>
          </a:bodyPr>
          <a:lstStyle/>
          <a:p>
            <a:pPr algn="ctr" rtl="0"/>
            <a:r>
              <a:rPr lang="en-US" sz="2200" b="1" dirty="0" err="1" smtClean="0"/>
              <a:t>Andando</a:t>
            </a:r>
            <a:r>
              <a:rPr lang="en-US" sz="2200" b="1" dirty="0" smtClean="0"/>
              <a:t> </a:t>
            </a:r>
            <a:r>
              <a:rPr lang="en-US" sz="2200" b="1" dirty="0"/>
              <a:t>con cuidado</a:t>
            </a:r>
          </a:p>
          <a:p>
            <a:pPr algn="ctr" rtl="0"/>
            <a:r>
              <a:rPr lang="en-US" sz="2200" b="1" dirty="0"/>
              <a:t>(5:15-21)</a:t>
            </a:r>
          </a:p>
        </p:txBody>
      </p:sp>
      <p:sp>
        <p:nvSpPr>
          <p:cNvPr id="7" name="TextBox 6"/>
          <p:cNvSpPr txBox="1"/>
          <p:nvPr/>
        </p:nvSpPr>
        <p:spPr>
          <a:xfrm>
            <a:off x="5717689" y="2760291"/>
            <a:ext cx="3205778" cy="2031325"/>
          </a:xfrm>
          <a:prstGeom prst="rect">
            <a:avLst/>
          </a:prstGeom>
          <a:noFill/>
        </p:spPr>
        <p:txBody>
          <a:bodyPr wrap="square" rtlCol="0">
            <a:spAutoFit/>
          </a:bodyPr>
          <a:lstStyle/>
          <a:p>
            <a:pPr algn="l" rtl="0"/>
            <a:r>
              <a:rPr lang="en-US" sz="2100" b="1" i="1" dirty="0">
                <a:solidFill>
                  <a:schemeClr val="accent2"/>
                </a:solidFill>
              </a:rPr>
              <a:t>* Cómo podemos:</a:t>
            </a:r>
          </a:p>
          <a:p>
            <a:pPr marL="342900" indent="-342900" algn="l" rtl="0">
              <a:buFont typeface="Arial" panose="020B0604020202020204" pitchFamily="34" charset="0"/>
              <a:buChar char="•"/>
            </a:pPr>
            <a:r>
              <a:rPr lang="en-US" sz="2100" b="1" i="1" dirty="0" smtClean="0">
                <a:solidFill>
                  <a:schemeClr val="accent2"/>
                </a:solidFill>
              </a:rPr>
              <a:t>¿</a:t>
            </a:r>
            <a:r>
              <a:rPr lang="en-US" sz="2100" b="1" i="1" dirty="0" err="1" smtClean="0">
                <a:solidFill>
                  <a:schemeClr val="accent2"/>
                </a:solidFill>
              </a:rPr>
              <a:t>Aprovechar</a:t>
            </a:r>
            <a:r>
              <a:rPr lang="en-US" sz="2100" b="1" i="1" dirty="0" smtClean="0">
                <a:solidFill>
                  <a:schemeClr val="accent2"/>
                </a:solidFill>
              </a:rPr>
              <a:t> </a:t>
            </a:r>
            <a:r>
              <a:rPr lang="en-US" sz="2100" b="1" i="1" dirty="0" err="1" smtClean="0">
                <a:solidFill>
                  <a:schemeClr val="accent2"/>
                </a:solidFill>
              </a:rPr>
              <a:t>bien</a:t>
            </a:r>
            <a:r>
              <a:rPr lang="en-US" sz="2100" b="1" i="1" dirty="0" smtClean="0">
                <a:solidFill>
                  <a:schemeClr val="accent2"/>
                </a:solidFill>
              </a:rPr>
              <a:t> </a:t>
            </a:r>
            <a:r>
              <a:rPr lang="en-US" sz="2100" b="1" i="1" dirty="0">
                <a:solidFill>
                  <a:schemeClr val="accent2"/>
                </a:solidFill>
              </a:rPr>
              <a:t>el tiempo?</a:t>
            </a:r>
          </a:p>
          <a:p>
            <a:pPr marL="342900" indent="-342900" algn="l" rtl="0">
              <a:buFont typeface="Arial" panose="020B0604020202020204" pitchFamily="34" charset="0"/>
              <a:buChar char="•"/>
            </a:pPr>
            <a:r>
              <a:rPr lang="en-US" sz="2100" b="1" i="1" dirty="0">
                <a:solidFill>
                  <a:schemeClr val="accent2"/>
                </a:solidFill>
              </a:rPr>
              <a:t>¿Entender la </a:t>
            </a:r>
            <a:r>
              <a:rPr lang="en-US" sz="2100" b="1" i="1" dirty="0" err="1" smtClean="0">
                <a:solidFill>
                  <a:schemeClr val="accent2"/>
                </a:solidFill>
              </a:rPr>
              <a:t>voluntad</a:t>
            </a:r>
            <a:r>
              <a:rPr lang="en-US" sz="2100" b="1" i="1" dirty="0" smtClean="0">
                <a:solidFill>
                  <a:schemeClr val="accent2"/>
                </a:solidFill>
              </a:rPr>
              <a:t> </a:t>
            </a:r>
            <a:r>
              <a:rPr lang="en-US" sz="2100" b="1" i="1" dirty="0">
                <a:solidFill>
                  <a:schemeClr val="accent2"/>
                </a:solidFill>
              </a:rPr>
              <a:t>de Dios?</a:t>
            </a:r>
          </a:p>
          <a:p>
            <a:pPr marL="342900" indent="-342900" algn="l" rtl="0">
              <a:buFont typeface="Arial" panose="020B0604020202020204" pitchFamily="34" charset="0"/>
              <a:buChar char="•"/>
            </a:pPr>
            <a:r>
              <a:rPr lang="en-US" sz="2100" b="1" i="1" dirty="0" smtClean="0">
                <a:solidFill>
                  <a:schemeClr val="accent2"/>
                </a:solidFill>
              </a:rPr>
              <a:t>¿</a:t>
            </a:r>
            <a:r>
              <a:rPr lang="en-US" sz="2100" b="1" i="1" dirty="0" err="1" smtClean="0">
                <a:solidFill>
                  <a:schemeClr val="accent2"/>
                </a:solidFill>
              </a:rPr>
              <a:t>Ser</a:t>
            </a:r>
            <a:r>
              <a:rPr lang="en-US" sz="2100" b="1" i="1" dirty="0" smtClean="0">
                <a:solidFill>
                  <a:schemeClr val="accent2"/>
                </a:solidFill>
              </a:rPr>
              <a:t> </a:t>
            </a:r>
            <a:r>
              <a:rPr lang="en-US" sz="2100" b="1" i="1" dirty="0" err="1" smtClean="0">
                <a:solidFill>
                  <a:schemeClr val="accent2"/>
                </a:solidFill>
              </a:rPr>
              <a:t>lleno</a:t>
            </a:r>
            <a:r>
              <a:rPr lang="en-US" sz="2100" b="1" i="1" dirty="0" smtClean="0">
                <a:solidFill>
                  <a:schemeClr val="accent2"/>
                </a:solidFill>
              </a:rPr>
              <a:t> </a:t>
            </a:r>
            <a:r>
              <a:rPr lang="en-US" sz="2100" b="1" i="1" dirty="0">
                <a:solidFill>
                  <a:schemeClr val="accent2"/>
                </a:solidFill>
              </a:rPr>
              <a:t>del Espíritu?</a:t>
            </a:r>
            <a:endParaRPr lang="en-US" sz="2100" b="1" dirty="0">
              <a:solidFill>
                <a:schemeClr val="accent2"/>
              </a:solidFill>
            </a:endParaRPr>
          </a:p>
        </p:txBody>
      </p:sp>
    </p:spTree>
    <p:extLst>
      <p:ext uri="{BB962C8B-B14F-4D97-AF65-F5344CB8AC3E}">
        <p14:creationId xmlns:p14="http://schemas.microsoft.com/office/powerpoint/2010/main" val="38440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23890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Andando</a:t>
            </a:r>
            <a:r>
              <a:rPr lang="en-US" b="1" dirty="0" smtClean="0">
                <a:latin typeface="+mn-lt"/>
              </a:rPr>
              <a:t> con </a:t>
            </a:r>
            <a:r>
              <a:rPr lang="en-US" b="1" dirty="0" err="1" smtClean="0">
                <a:latin typeface="+mn-lt"/>
              </a:rPr>
              <a:t>cuidado</a:t>
            </a:r>
            <a:endParaRPr lang="en-US" b="1" dirty="0">
              <a:latin typeface="+mn-lt"/>
            </a:endParaRPr>
          </a:p>
        </p:txBody>
      </p:sp>
      <p:sp>
        <p:nvSpPr>
          <p:cNvPr id="3" name="Text Placeholder 2"/>
          <p:cNvSpPr>
            <a:spLocks noGrp="1"/>
          </p:cNvSpPr>
          <p:nvPr>
            <p:ph type="body" idx="1"/>
          </p:nvPr>
        </p:nvSpPr>
        <p:spPr/>
        <p:txBody>
          <a:bodyPr>
            <a:normAutofit/>
          </a:bodyPr>
          <a:lstStyle/>
          <a:p>
            <a:pPr algn="ctr" rtl="0"/>
            <a:r>
              <a:rPr lang="en-US" sz="3000" u="sng" dirty="0"/>
              <a:t>Exhortaciones</a:t>
            </a:r>
          </a:p>
        </p:txBody>
      </p:sp>
      <p:sp>
        <p:nvSpPr>
          <p:cNvPr id="4" name="Content Placeholder 3"/>
          <p:cNvSpPr>
            <a:spLocks noGrp="1"/>
          </p:cNvSpPr>
          <p:nvPr>
            <p:ph sz="half" idx="2"/>
          </p:nvPr>
        </p:nvSpPr>
        <p:spPr>
          <a:xfrm>
            <a:off x="818843" y="2087563"/>
            <a:ext cx="3490337" cy="3070490"/>
          </a:xfrm>
        </p:spPr>
        <p:txBody>
          <a:bodyPr>
            <a:normAutofit/>
          </a:bodyPr>
          <a:lstStyle/>
          <a:p>
            <a:pPr algn="l" rtl="0" fontAlgn="base">
              <a:lnSpc>
                <a:spcPct val="100000"/>
              </a:lnSpc>
            </a:pPr>
            <a:r>
              <a:rPr lang="en-US" sz="2400" b="1" dirty="0" err="1" smtClean="0"/>
              <a:t>Aprovechando</a:t>
            </a:r>
            <a:r>
              <a:rPr lang="en-US" sz="2400" b="1" dirty="0" smtClean="0"/>
              <a:t> </a:t>
            </a:r>
            <a:r>
              <a:rPr lang="en-US" sz="2400" b="1" dirty="0" err="1" smtClean="0"/>
              <a:t>bien</a:t>
            </a:r>
            <a:r>
              <a:rPr lang="en-US" sz="2400" b="1" dirty="0" smtClean="0"/>
              <a:t> el </a:t>
            </a:r>
            <a:r>
              <a:rPr lang="en-US" sz="2400" b="1" dirty="0"/>
              <a:t>tiempo</a:t>
            </a:r>
          </a:p>
          <a:p>
            <a:pPr algn="l" rtl="0" fontAlgn="base">
              <a:lnSpc>
                <a:spcPct val="110000"/>
              </a:lnSpc>
            </a:pPr>
            <a:r>
              <a:rPr lang="en-US" sz="2400" b="1" dirty="0" err="1" smtClean="0"/>
              <a:t>Entiendan</a:t>
            </a:r>
            <a:r>
              <a:rPr lang="en-US" sz="2400" b="1" dirty="0" smtClean="0"/>
              <a:t> </a:t>
            </a:r>
            <a:r>
              <a:rPr lang="en-US" sz="2400" b="1" dirty="0" err="1" smtClean="0"/>
              <a:t>cuál</a:t>
            </a:r>
            <a:r>
              <a:rPr lang="en-US" sz="2400" b="1" dirty="0" smtClean="0"/>
              <a:t> </a:t>
            </a:r>
            <a:r>
              <a:rPr lang="en-US" sz="2400" b="1" dirty="0" err="1" smtClean="0"/>
              <a:t>es</a:t>
            </a:r>
            <a:r>
              <a:rPr lang="en-US" sz="2400" b="1" dirty="0" smtClean="0"/>
              <a:t> </a:t>
            </a:r>
            <a:r>
              <a:rPr lang="en-US" sz="2400" b="1" dirty="0"/>
              <a:t>la </a:t>
            </a:r>
            <a:r>
              <a:rPr lang="en-US" sz="2400" b="1" dirty="0" err="1" smtClean="0"/>
              <a:t>voluntad</a:t>
            </a:r>
            <a:r>
              <a:rPr lang="en-US" sz="2400" b="1" dirty="0" smtClean="0"/>
              <a:t> </a:t>
            </a:r>
            <a:r>
              <a:rPr lang="en-US" sz="2400" b="1" dirty="0"/>
              <a:t>del Señor</a:t>
            </a:r>
          </a:p>
          <a:p>
            <a:pPr algn="l" rtl="0" fontAlgn="base">
              <a:lnSpc>
                <a:spcPct val="200000"/>
              </a:lnSpc>
            </a:pPr>
            <a:r>
              <a:rPr lang="en-US" sz="2400" b="1" dirty="0" smtClean="0"/>
              <a:t>Sean </a:t>
            </a:r>
            <a:r>
              <a:rPr lang="en-US" sz="2400" b="1" dirty="0" err="1" smtClean="0"/>
              <a:t>llenos</a:t>
            </a:r>
            <a:r>
              <a:rPr lang="en-US" sz="2400" b="1" dirty="0" smtClean="0"/>
              <a:t> </a:t>
            </a:r>
            <a:r>
              <a:rPr lang="en-US" sz="2400" b="1" dirty="0"/>
              <a:t>del Espíritu</a:t>
            </a:r>
            <a:endParaRPr lang="en-US" sz="2400" dirty="0"/>
          </a:p>
        </p:txBody>
      </p:sp>
      <p:sp>
        <p:nvSpPr>
          <p:cNvPr id="5" name="Text Placeholder 4"/>
          <p:cNvSpPr>
            <a:spLocks noGrp="1"/>
          </p:cNvSpPr>
          <p:nvPr>
            <p:ph type="body" sz="quarter" idx="3"/>
          </p:nvPr>
        </p:nvSpPr>
        <p:spPr/>
        <p:txBody>
          <a:bodyPr>
            <a:normAutofit/>
          </a:bodyPr>
          <a:lstStyle/>
          <a:p>
            <a:pPr algn="ctr" rtl="0"/>
            <a:r>
              <a:rPr lang="en-US" sz="3000" u="sng" dirty="0"/>
              <a:t>Disciplinas</a:t>
            </a:r>
          </a:p>
        </p:txBody>
      </p:sp>
      <p:sp>
        <p:nvSpPr>
          <p:cNvPr id="6" name="Content Placeholder 5"/>
          <p:cNvSpPr>
            <a:spLocks noGrp="1"/>
          </p:cNvSpPr>
          <p:nvPr>
            <p:ph sz="quarter" idx="4"/>
          </p:nvPr>
        </p:nvSpPr>
        <p:spPr>
          <a:xfrm>
            <a:off x="4687184" y="2087563"/>
            <a:ext cx="4241664" cy="3070490"/>
          </a:xfrm>
        </p:spPr>
        <p:txBody>
          <a:bodyPr>
            <a:noAutofit/>
          </a:bodyPr>
          <a:lstStyle/>
          <a:p>
            <a:pPr algn="l" rtl="0">
              <a:lnSpc>
                <a:spcPct val="200000"/>
              </a:lnSpc>
            </a:pPr>
            <a:r>
              <a:rPr lang="en-US" sz="2400" b="1" dirty="0" smtClean="0"/>
              <a:t>“</a:t>
            </a:r>
            <a:r>
              <a:rPr lang="en-US" sz="2400" b="1" dirty="0" err="1" smtClean="0"/>
              <a:t>hablen</a:t>
            </a:r>
            <a:r>
              <a:rPr lang="en-US" sz="2400" b="1" dirty="0" smtClean="0"/>
              <a:t> entre </a:t>
            </a:r>
            <a:r>
              <a:rPr lang="en-US" sz="2400" b="1" dirty="0" err="1" smtClean="0"/>
              <a:t>ustedes</a:t>
            </a:r>
            <a:r>
              <a:rPr lang="en-US" sz="2400" b="1" dirty="0" smtClean="0"/>
              <a:t>…”</a:t>
            </a:r>
            <a:endParaRPr lang="en-US" sz="2400" b="1" dirty="0"/>
          </a:p>
          <a:p>
            <a:pPr algn="l" rtl="0">
              <a:lnSpc>
                <a:spcPct val="100000"/>
              </a:lnSpc>
            </a:pPr>
            <a:r>
              <a:rPr lang="en-US" sz="2400" b="1" dirty="0"/>
              <a:t>“</a:t>
            </a:r>
            <a:r>
              <a:rPr lang="en-US" sz="2400" b="1" dirty="0" smtClean="0"/>
              <a:t>den </a:t>
            </a:r>
            <a:r>
              <a:rPr lang="en-US" sz="2400" b="1" dirty="0"/>
              <a:t>siempre gracias por todo…”</a:t>
            </a:r>
          </a:p>
          <a:p>
            <a:pPr algn="l" rtl="0">
              <a:lnSpc>
                <a:spcPct val="200000"/>
              </a:lnSpc>
            </a:pPr>
            <a:r>
              <a:rPr lang="en-US" sz="2400" b="1" dirty="0"/>
              <a:t>“</a:t>
            </a:r>
            <a:r>
              <a:rPr lang="en-US" sz="2400" b="1" dirty="0" err="1" smtClean="0"/>
              <a:t>sométanse</a:t>
            </a:r>
            <a:r>
              <a:rPr lang="en-US" sz="2400" b="1" dirty="0" smtClean="0"/>
              <a:t> </a:t>
            </a:r>
            <a:r>
              <a:rPr lang="en-US" sz="2400" b="1" dirty="0"/>
              <a:t>unos a otros…”</a:t>
            </a:r>
          </a:p>
        </p:txBody>
      </p:sp>
    </p:spTree>
    <p:extLst>
      <p:ext uri="{BB962C8B-B14F-4D97-AF65-F5344CB8AC3E}">
        <p14:creationId xmlns:p14="http://schemas.microsoft.com/office/powerpoint/2010/main" val="2924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820" y="344245"/>
            <a:ext cx="5152914" cy="5170646"/>
          </a:xfrm>
          <a:prstGeom prst="rect">
            <a:avLst/>
          </a:prstGeom>
          <a:noFill/>
        </p:spPr>
        <p:txBody>
          <a:bodyPr wrap="square" rtlCol="0">
            <a:spAutoFit/>
          </a:bodyPr>
          <a:lstStyle/>
          <a:p>
            <a:pPr fontAlgn="base"/>
            <a:r>
              <a:rPr lang="es-ES" sz="2200" b="1" dirty="0" smtClean="0"/>
              <a:t>15  </a:t>
            </a:r>
            <a:r>
              <a:rPr lang="es-ES" sz="2200" b="1" dirty="0"/>
              <a:t>Por tanto, tengan cuidado cómo andan; no como insensatos sino como sabios,  16  aprovechando bien el tiempo, porque los días son malos.  </a:t>
            </a:r>
          </a:p>
          <a:p>
            <a:pPr fontAlgn="base"/>
            <a:r>
              <a:rPr lang="es-ES" sz="2200" b="1" dirty="0"/>
              <a:t>	17  Así pues, no sean necios, sino entiendan cuál es la voluntad del Señor.  18  Y no se embriaguen con vino, en lo cual hay disolución, sino sean llenos del Espíritu.  19  Hablen entre ustedes con salmos, himnos y cantos espirituales, cantando y alabando con su corazón al Señor.  20  Den siempre gracias por todo, en el nombre de nuestro Señor Jesucristo, a Dios, el Padre.  21  Sométanse unos a otros en el temor de Cristo.</a:t>
            </a:r>
          </a:p>
        </p:txBody>
      </p:sp>
      <p:sp>
        <p:nvSpPr>
          <p:cNvPr id="4" name="TextBox 3"/>
          <p:cNvSpPr txBox="1"/>
          <p:nvPr/>
        </p:nvSpPr>
        <p:spPr>
          <a:xfrm>
            <a:off x="5717689" y="1674204"/>
            <a:ext cx="3092823" cy="446276"/>
          </a:xfrm>
          <a:prstGeom prst="rect">
            <a:avLst/>
          </a:prstGeom>
          <a:noFill/>
        </p:spPr>
        <p:txBody>
          <a:bodyPr wrap="square" rtlCol="0">
            <a:spAutoFit/>
          </a:bodyPr>
          <a:lstStyle/>
          <a:p>
            <a:pPr algn="l" rtl="0"/>
            <a:r>
              <a:rPr lang="en-US" sz="2300" b="1" i="1" dirty="0">
                <a:solidFill>
                  <a:schemeClr val="accent1"/>
                </a:solidFill>
              </a:rPr>
              <a:t>* </a:t>
            </a:r>
            <a:r>
              <a:rPr lang="en-US" sz="2300" b="1" i="1" dirty="0" err="1">
                <a:solidFill>
                  <a:schemeClr val="accent1"/>
                </a:solidFill>
              </a:rPr>
              <a:t>Estructura</a:t>
            </a:r>
            <a:r>
              <a:rPr lang="en-US" sz="2300" b="1" i="1" dirty="0">
                <a:solidFill>
                  <a:schemeClr val="accent1"/>
                </a:solidFill>
              </a:rPr>
              <a:t> </a:t>
            </a:r>
            <a:r>
              <a:rPr lang="en-US" sz="2300" b="1" i="1" dirty="0" smtClean="0">
                <a:solidFill>
                  <a:schemeClr val="accent1"/>
                </a:solidFill>
              </a:rPr>
              <a:t>“no-</a:t>
            </a:r>
            <a:r>
              <a:rPr lang="en-US" sz="2300" b="1" i="1" dirty="0" err="1" smtClean="0">
                <a:solidFill>
                  <a:schemeClr val="accent1"/>
                </a:solidFill>
              </a:rPr>
              <a:t>sino</a:t>
            </a:r>
            <a:r>
              <a:rPr lang="en-US" sz="2300" b="1" i="1" dirty="0" smtClean="0">
                <a:solidFill>
                  <a:schemeClr val="accent1"/>
                </a:solidFill>
              </a:rPr>
              <a:t>"</a:t>
            </a:r>
            <a:endParaRPr lang="en-US" sz="2300" b="1" dirty="0"/>
          </a:p>
        </p:txBody>
      </p:sp>
      <p:sp>
        <p:nvSpPr>
          <p:cNvPr id="6" name="TextBox 5"/>
          <p:cNvSpPr txBox="1"/>
          <p:nvPr/>
        </p:nvSpPr>
        <p:spPr>
          <a:xfrm>
            <a:off x="6056555" y="344245"/>
            <a:ext cx="2366683" cy="1107996"/>
          </a:xfrm>
          <a:prstGeom prst="rect">
            <a:avLst/>
          </a:prstGeom>
          <a:solidFill>
            <a:schemeClr val="bg2"/>
          </a:solidFill>
        </p:spPr>
        <p:txBody>
          <a:bodyPr wrap="square" rtlCol="0">
            <a:spAutoFit/>
          </a:bodyPr>
          <a:lstStyle/>
          <a:p>
            <a:pPr algn="ctr" rtl="0"/>
            <a:r>
              <a:rPr lang="en-US" sz="2200" b="1" dirty="0" err="1" smtClean="0"/>
              <a:t>Andando</a:t>
            </a:r>
            <a:r>
              <a:rPr lang="en-US" sz="2200" b="1" dirty="0" smtClean="0"/>
              <a:t> </a:t>
            </a:r>
            <a:r>
              <a:rPr lang="en-US" sz="2200" b="1" dirty="0"/>
              <a:t>con cuidado</a:t>
            </a:r>
          </a:p>
          <a:p>
            <a:pPr algn="ctr" rtl="0"/>
            <a:r>
              <a:rPr lang="en-US" sz="2200" b="1" dirty="0"/>
              <a:t>(5:15-21)</a:t>
            </a:r>
          </a:p>
        </p:txBody>
      </p:sp>
      <p:sp>
        <p:nvSpPr>
          <p:cNvPr id="7" name="TextBox 6"/>
          <p:cNvSpPr txBox="1"/>
          <p:nvPr/>
        </p:nvSpPr>
        <p:spPr>
          <a:xfrm>
            <a:off x="5717689" y="2760291"/>
            <a:ext cx="3205778" cy="2031325"/>
          </a:xfrm>
          <a:prstGeom prst="rect">
            <a:avLst/>
          </a:prstGeom>
          <a:noFill/>
        </p:spPr>
        <p:txBody>
          <a:bodyPr wrap="square" rtlCol="0">
            <a:spAutoFit/>
          </a:bodyPr>
          <a:lstStyle/>
          <a:p>
            <a:pPr algn="l" rtl="0"/>
            <a:r>
              <a:rPr lang="en-US" sz="2100" b="1" i="1" dirty="0">
                <a:solidFill>
                  <a:schemeClr val="accent2"/>
                </a:solidFill>
              </a:rPr>
              <a:t>* Cómo podemos:</a:t>
            </a:r>
          </a:p>
          <a:p>
            <a:pPr marL="342900" indent="-342900" algn="l" rtl="0">
              <a:buFont typeface="Arial" panose="020B0604020202020204" pitchFamily="34" charset="0"/>
              <a:buChar char="•"/>
            </a:pPr>
            <a:r>
              <a:rPr lang="en-US" sz="2100" b="1" i="1" dirty="0" smtClean="0">
                <a:solidFill>
                  <a:schemeClr val="accent2"/>
                </a:solidFill>
              </a:rPr>
              <a:t>¿</a:t>
            </a:r>
            <a:r>
              <a:rPr lang="en-US" sz="2100" b="1" i="1" dirty="0" err="1" smtClean="0">
                <a:solidFill>
                  <a:schemeClr val="accent2"/>
                </a:solidFill>
              </a:rPr>
              <a:t>Aprovechar</a:t>
            </a:r>
            <a:r>
              <a:rPr lang="en-US" sz="2100" b="1" i="1" dirty="0" smtClean="0">
                <a:solidFill>
                  <a:schemeClr val="accent2"/>
                </a:solidFill>
              </a:rPr>
              <a:t> </a:t>
            </a:r>
            <a:r>
              <a:rPr lang="en-US" sz="2100" b="1" i="1" dirty="0" err="1" smtClean="0">
                <a:solidFill>
                  <a:schemeClr val="accent2"/>
                </a:solidFill>
              </a:rPr>
              <a:t>bien</a:t>
            </a:r>
            <a:r>
              <a:rPr lang="en-US" sz="2100" b="1" i="1" dirty="0" smtClean="0">
                <a:solidFill>
                  <a:schemeClr val="accent2"/>
                </a:solidFill>
              </a:rPr>
              <a:t> </a:t>
            </a:r>
            <a:r>
              <a:rPr lang="en-US" sz="2100" b="1" i="1" dirty="0">
                <a:solidFill>
                  <a:schemeClr val="accent2"/>
                </a:solidFill>
              </a:rPr>
              <a:t>el tiempo?</a:t>
            </a:r>
          </a:p>
          <a:p>
            <a:pPr marL="342900" indent="-342900" algn="l" rtl="0">
              <a:buFont typeface="Arial" panose="020B0604020202020204" pitchFamily="34" charset="0"/>
              <a:buChar char="•"/>
            </a:pPr>
            <a:r>
              <a:rPr lang="en-US" sz="2100" b="1" i="1" dirty="0">
                <a:solidFill>
                  <a:schemeClr val="accent2"/>
                </a:solidFill>
              </a:rPr>
              <a:t>¿Entender la </a:t>
            </a:r>
            <a:r>
              <a:rPr lang="en-US" sz="2100" b="1" i="1" dirty="0" err="1" smtClean="0">
                <a:solidFill>
                  <a:schemeClr val="accent2"/>
                </a:solidFill>
              </a:rPr>
              <a:t>voluntad</a:t>
            </a:r>
            <a:r>
              <a:rPr lang="en-US" sz="2100" b="1" i="1" dirty="0" smtClean="0">
                <a:solidFill>
                  <a:schemeClr val="accent2"/>
                </a:solidFill>
              </a:rPr>
              <a:t> </a:t>
            </a:r>
            <a:r>
              <a:rPr lang="en-US" sz="2100" b="1" i="1" dirty="0">
                <a:solidFill>
                  <a:schemeClr val="accent2"/>
                </a:solidFill>
              </a:rPr>
              <a:t>de Dios?</a:t>
            </a:r>
          </a:p>
          <a:p>
            <a:pPr marL="342900" indent="-342900" algn="l" rtl="0">
              <a:buFont typeface="Arial" panose="020B0604020202020204" pitchFamily="34" charset="0"/>
              <a:buChar char="•"/>
            </a:pPr>
            <a:r>
              <a:rPr lang="en-US" sz="2100" b="1" i="1" dirty="0" smtClean="0">
                <a:solidFill>
                  <a:schemeClr val="accent2"/>
                </a:solidFill>
              </a:rPr>
              <a:t>¿</a:t>
            </a:r>
            <a:r>
              <a:rPr lang="en-US" sz="2100" b="1" i="1" dirty="0" err="1" smtClean="0">
                <a:solidFill>
                  <a:schemeClr val="accent2"/>
                </a:solidFill>
              </a:rPr>
              <a:t>Ser</a:t>
            </a:r>
            <a:r>
              <a:rPr lang="en-US" sz="2100" b="1" i="1" dirty="0" smtClean="0">
                <a:solidFill>
                  <a:schemeClr val="accent2"/>
                </a:solidFill>
              </a:rPr>
              <a:t> </a:t>
            </a:r>
            <a:r>
              <a:rPr lang="en-US" sz="2100" b="1" i="1" dirty="0" err="1" smtClean="0">
                <a:solidFill>
                  <a:schemeClr val="accent2"/>
                </a:solidFill>
              </a:rPr>
              <a:t>lleno</a:t>
            </a:r>
            <a:r>
              <a:rPr lang="en-US" sz="2100" b="1" i="1" dirty="0" smtClean="0">
                <a:solidFill>
                  <a:schemeClr val="accent2"/>
                </a:solidFill>
              </a:rPr>
              <a:t> </a:t>
            </a:r>
            <a:r>
              <a:rPr lang="en-US" sz="2100" b="1" i="1" dirty="0">
                <a:solidFill>
                  <a:schemeClr val="accent2"/>
                </a:solidFill>
              </a:rPr>
              <a:t>del Espíritu?</a:t>
            </a:r>
            <a:endParaRPr lang="en-US" sz="2100" b="1" dirty="0">
              <a:solidFill>
                <a:schemeClr val="accent2"/>
              </a:solidFill>
            </a:endParaRPr>
          </a:p>
        </p:txBody>
      </p:sp>
    </p:spTree>
    <p:extLst>
      <p:ext uri="{BB962C8B-B14F-4D97-AF65-F5344CB8AC3E}">
        <p14:creationId xmlns:p14="http://schemas.microsoft.com/office/powerpoint/2010/main" val="16858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marL="0" indent="0" algn="l" rtl="0">
              <a:buNone/>
            </a:pPr>
            <a:endParaRPr lang="en-US" dirty="0"/>
          </a:p>
          <a:p>
            <a:pPr marL="0" indent="0" algn="l" rtl="0">
              <a:buNone/>
            </a:pPr>
            <a:endParaRPr lang="en-US" dirty="0"/>
          </a:p>
          <a:p>
            <a:pPr marL="0" indent="0" algn="ctr" rtl="0">
              <a:buNone/>
            </a:pPr>
            <a:r>
              <a:rPr lang="en-US" sz="5500" b="1" dirty="0"/>
              <a:t>¿Cómo </a:t>
            </a:r>
            <a:r>
              <a:rPr lang="en-US" sz="5500" b="1" dirty="0" err="1"/>
              <a:t>estoy</a:t>
            </a:r>
            <a:r>
              <a:rPr lang="en-US" sz="5500" b="1" dirty="0"/>
              <a:t> </a:t>
            </a:r>
            <a:r>
              <a:rPr lang="en-US" sz="5500" b="1" dirty="0" err="1" smtClean="0"/>
              <a:t>andando</a:t>
            </a:r>
            <a:r>
              <a:rPr lang="en-US" sz="5500" b="1" dirty="0" smtClean="0"/>
              <a:t>?</a:t>
            </a:r>
            <a:endParaRPr lang="en-US" sz="5500" b="1" dirty="0"/>
          </a:p>
        </p:txBody>
      </p:sp>
    </p:spTree>
    <p:extLst>
      <p:ext uri="{BB962C8B-B14F-4D97-AF65-F5344CB8AC3E}">
        <p14:creationId xmlns:p14="http://schemas.microsoft.com/office/powerpoint/2010/main" val="15038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68747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Campos de </a:t>
            </a:r>
            <a:r>
              <a:rPr lang="en-US" sz="3750" b="1" dirty="0" err="1"/>
              <a:t>entrenamiento</a:t>
            </a:r>
            <a:r>
              <a:rPr lang="en-US" sz="3750" b="1" dirty="0"/>
              <a:t> </a:t>
            </a:r>
            <a:r>
              <a:rPr lang="en-US" sz="3750" b="1" dirty="0" smtClean="0"/>
              <a:t/>
            </a:r>
            <a:br>
              <a:rPr lang="en-US" sz="3750" b="1" dirty="0" smtClean="0"/>
            </a:br>
            <a:r>
              <a:rPr lang="en-US" sz="3750" b="1" dirty="0" smtClean="0"/>
              <a:t>para el </a:t>
            </a:r>
            <a:r>
              <a:rPr lang="en-US" sz="3750" b="1" dirty="0" err="1" smtClean="0"/>
              <a:t>andar</a:t>
            </a:r>
            <a:r>
              <a:rPr lang="en-US" sz="3750" b="1" dirty="0" smtClean="0"/>
              <a:t> </a:t>
            </a:r>
            <a:r>
              <a:rPr lang="en-US" sz="3750" b="1" dirty="0" err="1" smtClean="0"/>
              <a:t>digno</a:t>
            </a:r>
            <a:r>
              <a:rPr lang="en-US" sz="3750" b="1" dirty="0"/>
              <a:t/>
            </a:r>
            <a:br>
              <a:rPr lang="en-US" sz="3750" b="1" dirty="0"/>
            </a:br>
            <a:r>
              <a:rPr lang="en-US" sz="3750" b="1" dirty="0"/>
              <a:t>(Efesios 5:22-6:9)</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416632194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000" b="1" dirty="0" err="1" smtClean="0">
                <a:latin typeface="+mn-lt"/>
              </a:rPr>
              <a:t>Repaso</a:t>
            </a:r>
            <a:r>
              <a:rPr lang="en-US" sz="4000" b="1" dirty="0" smtClean="0">
                <a:latin typeface="+mn-lt"/>
              </a:rPr>
              <a:t/>
            </a:r>
            <a:br>
              <a:rPr lang="en-US" sz="4000" b="1" dirty="0" smtClean="0">
                <a:latin typeface="+mn-lt"/>
              </a:rPr>
            </a:br>
            <a:r>
              <a:rPr lang="en-US" sz="2300" b="1" dirty="0" smtClean="0">
                <a:latin typeface="+mn-lt"/>
              </a:rPr>
              <a:t>(</a:t>
            </a:r>
            <a:r>
              <a:rPr lang="en-US" sz="2300" b="1" i="1" dirty="0" err="1" smtClean="0">
                <a:solidFill>
                  <a:srgbClr val="99FF33"/>
                </a:solidFill>
                <a:latin typeface="+mn-lt"/>
              </a:rPr>
              <a:t>Esté</a:t>
            </a:r>
            <a:r>
              <a:rPr lang="en-US" sz="2300" b="1" i="1" dirty="0" smtClean="0">
                <a:solidFill>
                  <a:srgbClr val="99FF33"/>
                </a:solidFill>
                <a:latin typeface="+mn-lt"/>
              </a:rPr>
              <a:t> </a:t>
            </a:r>
            <a:r>
              <a:rPr lang="en-US" sz="2300" b="1" i="1" dirty="0" err="1" smtClean="0">
                <a:solidFill>
                  <a:srgbClr val="99FF33"/>
                </a:solidFill>
                <a:latin typeface="+mn-lt"/>
              </a:rPr>
              <a:t>preparado</a:t>
            </a:r>
            <a:r>
              <a:rPr lang="en-US" sz="2300" b="1" i="1" dirty="0" smtClean="0">
                <a:solidFill>
                  <a:srgbClr val="99FF33"/>
                </a:solidFill>
                <a:latin typeface="+mn-lt"/>
              </a:rPr>
              <a:t> para </a:t>
            </a:r>
            <a:r>
              <a:rPr lang="en-US" sz="2300" b="1" i="1" dirty="0" err="1" smtClean="0">
                <a:solidFill>
                  <a:srgbClr val="99FF33"/>
                </a:solidFill>
                <a:latin typeface="+mn-lt"/>
              </a:rPr>
              <a:t>comenzar</a:t>
            </a:r>
            <a:r>
              <a:rPr lang="en-US" sz="2300" b="1" i="1" dirty="0" smtClean="0">
                <a:solidFill>
                  <a:srgbClr val="99FF33"/>
                </a:solidFill>
                <a:latin typeface="+mn-lt"/>
              </a:rPr>
              <a:t> la </a:t>
            </a:r>
            <a:r>
              <a:rPr lang="en-US" sz="2300" b="1" i="1" dirty="0" err="1" smtClean="0">
                <a:solidFill>
                  <a:srgbClr val="99FF33"/>
                </a:solidFill>
                <a:latin typeface="+mn-lt"/>
              </a:rPr>
              <a:t>clase</a:t>
            </a:r>
            <a:r>
              <a:rPr lang="en-US" sz="2300" b="1" i="1" dirty="0" smtClean="0">
                <a:solidFill>
                  <a:srgbClr val="99FF33"/>
                </a:solidFill>
                <a:latin typeface="+mn-lt"/>
              </a:rPr>
              <a:t> con </a:t>
            </a:r>
            <a:r>
              <a:rPr lang="en-US" sz="2300" b="1" i="1" dirty="0" err="1" smtClean="0">
                <a:solidFill>
                  <a:srgbClr val="99FF33"/>
                </a:solidFill>
                <a:latin typeface="+mn-lt"/>
              </a:rPr>
              <a:t>una</a:t>
            </a:r>
            <a:r>
              <a:rPr lang="en-US" sz="2300" b="1" i="1" dirty="0" smtClean="0">
                <a:solidFill>
                  <a:srgbClr val="99FF33"/>
                </a:solidFill>
                <a:latin typeface="+mn-lt"/>
              </a:rPr>
              <a:t> breve </a:t>
            </a:r>
            <a:r>
              <a:rPr lang="en-US" sz="2300" b="1" i="1" dirty="0" err="1" smtClean="0">
                <a:solidFill>
                  <a:srgbClr val="99FF33"/>
                </a:solidFill>
                <a:latin typeface="+mn-lt"/>
              </a:rPr>
              <a:t>discusión</a:t>
            </a:r>
            <a:r>
              <a:rPr lang="en-US" sz="2300" b="1" i="1" dirty="0" smtClean="0">
                <a:solidFill>
                  <a:srgbClr val="99FF33"/>
                </a:solidFill>
                <a:latin typeface="+mn-lt"/>
              </a:rPr>
              <a:t> de </a:t>
            </a:r>
            <a:r>
              <a:rPr lang="en-US" sz="2300" b="1" i="1" dirty="0" err="1" smtClean="0">
                <a:solidFill>
                  <a:srgbClr val="99FF33"/>
                </a:solidFill>
                <a:latin typeface="+mn-lt"/>
              </a:rPr>
              <a:t>Ef</a:t>
            </a:r>
            <a:r>
              <a:rPr lang="en-US" sz="2300" b="1" i="1" dirty="0" smtClean="0">
                <a:solidFill>
                  <a:srgbClr val="99FF33"/>
                </a:solidFill>
                <a:latin typeface="+mn-lt"/>
              </a:rPr>
              <a:t>. 5:1-17</a:t>
            </a:r>
            <a:r>
              <a:rPr lang="en-US" sz="2300" b="1" dirty="0" smtClean="0">
                <a:latin typeface="+mn-lt"/>
              </a:rPr>
              <a:t>)</a:t>
            </a:r>
            <a:r>
              <a:rPr lang="en-US" sz="2300" b="1" dirty="0">
                <a:latin typeface="+mn-lt"/>
              </a:rPr>
              <a:t/>
            </a:r>
            <a:br>
              <a:rPr lang="en-US" sz="2300" b="1" dirty="0">
                <a:latin typeface="+mn-lt"/>
              </a:rPr>
            </a:br>
            <a:r>
              <a:rPr lang="en-US" sz="2000" b="1" i="1" dirty="0">
                <a:solidFill>
                  <a:schemeClr val="accent2"/>
                </a:solidFill>
              </a:rPr>
              <a:t>Complete los siguientes </a:t>
            </a:r>
            <a:r>
              <a:rPr lang="en-US" sz="2000" b="1" i="1" dirty="0" err="1">
                <a:solidFill>
                  <a:schemeClr val="accent2"/>
                </a:solidFill>
              </a:rPr>
              <a:t>comandos</a:t>
            </a:r>
            <a:r>
              <a:rPr lang="en-US" sz="2000" b="1" i="1" dirty="0">
                <a:solidFill>
                  <a:schemeClr val="accent2"/>
                </a:solidFill>
              </a:rPr>
              <a:t> </a:t>
            </a:r>
            <a:r>
              <a:rPr lang="en-US" sz="2000" b="1" i="1" dirty="0" smtClean="0">
                <a:solidFill>
                  <a:schemeClr val="accent2"/>
                </a:solidFill>
              </a:rPr>
              <a:t>“</a:t>
            </a:r>
            <a:r>
              <a:rPr lang="en-US" sz="2000" b="1" i="1" dirty="0">
                <a:solidFill>
                  <a:schemeClr val="accent2"/>
                </a:solidFill>
              </a:rPr>
              <a:t>n</a:t>
            </a:r>
            <a:r>
              <a:rPr lang="en-US" sz="2000" b="1" i="1" dirty="0" smtClean="0">
                <a:solidFill>
                  <a:schemeClr val="accent2"/>
                </a:solidFill>
              </a:rPr>
              <a:t>o-</a:t>
            </a:r>
            <a:r>
              <a:rPr lang="en-US" sz="2000" b="1" i="1" dirty="0" err="1" smtClean="0">
                <a:solidFill>
                  <a:schemeClr val="accent2"/>
                </a:solidFill>
              </a:rPr>
              <a:t>sino</a:t>
            </a:r>
            <a:r>
              <a:rPr lang="en-US" sz="2000" b="1" i="1" dirty="0" smtClean="0">
                <a:solidFill>
                  <a:schemeClr val="accent2"/>
                </a:solidFill>
              </a:rPr>
              <a:t>" </a:t>
            </a:r>
            <a:r>
              <a:rPr lang="en-US" sz="2000" b="1" i="1" dirty="0">
                <a:solidFill>
                  <a:schemeClr val="accent2"/>
                </a:solidFill>
              </a:rPr>
              <a:t>de Efesios 5</a:t>
            </a:r>
            <a:br>
              <a:rPr lang="en-US" sz="2000" b="1" i="1" dirty="0">
                <a:solidFill>
                  <a:schemeClr val="accent2"/>
                </a:solidFill>
              </a:rPr>
            </a:br>
            <a:endParaRPr lang="en-US" sz="2300" b="1" dirty="0">
              <a:latin typeface="+mn-lt"/>
            </a:endParaRPr>
          </a:p>
        </p:txBody>
      </p:sp>
      <p:sp>
        <p:nvSpPr>
          <p:cNvPr id="5" name="Text Placeholder 4"/>
          <p:cNvSpPr>
            <a:spLocks noGrp="1"/>
          </p:cNvSpPr>
          <p:nvPr>
            <p:ph type="body" idx="1"/>
          </p:nvPr>
        </p:nvSpPr>
        <p:spPr/>
        <p:txBody>
          <a:bodyPr/>
          <a:lstStyle/>
          <a:p>
            <a:pPr algn="l" rtl="0"/>
            <a:r>
              <a:rPr lang="en-US" sz="4000" u="sng" dirty="0"/>
              <a:t>No</a:t>
            </a:r>
          </a:p>
        </p:txBody>
      </p:sp>
      <p:sp>
        <p:nvSpPr>
          <p:cNvPr id="3" name="Content Placeholder 2"/>
          <p:cNvSpPr>
            <a:spLocks noGrp="1"/>
          </p:cNvSpPr>
          <p:nvPr>
            <p:ph sz="half" idx="2"/>
          </p:nvPr>
        </p:nvSpPr>
        <p:spPr>
          <a:xfrm>
            <a:off x="629842" y="2087561"/>
            <a:ext cx="3868340" cy="3165159"/>
          </a:xfrm>
        </p:spPr>
        <p:txBody>
          <a:bodyPr>
            <a:normAutofit fontScale="92500" lnSpcReduction="20000"/>
          </a:bodyPr>
          <a:lstStyle/>
          <a:p>
            <a:pPr algn="l" rtl="0"/>
            <a:r>
              <a:rPr lang="en-US" sz="2400" b="1" dirty="0"/>
              <a:t>3-4 – </a:t>
            </a:r>
            <a:r>
              <a:rPr lang="en-US" sz="2400" b="1" dirty="0" smtClean="0"/>
              <a:t>“[las </a:t>
            </a:r>
            <a:r>
              <a:rPr lang="en-US" sz="2400" b="1" dirty="0" err="1" smtClean="0"/>
              <a:t>obras</a:t>
            </a:r>
            <a:r>
              <a:rPr lang="en-US" sz="2400" b="1" dirty="0" smtClean="0"/>
              <a:t> </a:t>
            </a:r>
            <a:r>
              <a:rPr lang="en-US" sz="2400" b="1" dirty="0"/>
              <a:t>de la carne y la </a:t>
            </a:r>
            <a:r>
              <a:rPr lang="en-US" sz="2400" b="1" dirty="0" err="1" smtClean="0"/>
              <a:t>la</a:t>
            </a:r>
            <a:r>
              <a:rPr lang="en-US" sz="2400" b="1" dirty="0" smtClean="0"/>
              <a:t> </a:t>
            </a:r>
            <a:r>
              <a:rPr lang="en-US" sz="2400" b="1" dirty="0" err="1" smtClean="0"/>
              <a:t>lengua</a:t>
            </a:r>
            <a:r>
              <a:rPr lang="en-US" sz="2400" b="1" dirty="0"/>
              <a:t>] no son apropiados…”</a:t>
            </a:r>
          </a:p>
          <a:p>
            <a:pPr algn="l" rtl="0"/>
            <a:r>
              <a:rPr lang="en-US" sz="2400" b="1" dirty="0"/>
              <a:t>7 – “no </a:t>
            </a:r>
            <a:r>
              <a:rPr lang="en-US" sz="2400" b="1" dirty="0" err="1" smtClean="0"/>
              <a:t>sean</a:t>
            </a:r>
            <a:r>
              <a:rPr lang="en-US" sz="2400" b="1" dirty="0" smtClean="0"/>
              <a:t> </a:t>
            </a:r>
            <a:r>
              <a:rPr lang="en-US" sz="2400" b="1" dirty="0"/>
              <a:t>partícipes con [los hijos de la desobediencia]…”</a:t>
            </a:r>
          </a:p>
          <a:p>
            <a:pPr algn="l" rtl="0"/>
            <a:r>
              <a:rPr lang="en-US" sz="2400" b="1" dirty="0"/>
              <a:t>11 – “No </a:t>
            </a:r>
            <a:r>
              <a:rPr lang="en-US" sz="2400" b="1" dirty="0" err="1" smtClean="0"/>
              <a:t>participen</a:t>
            </a:r>
            <a:r>
              <a:rPr lang="en-US" sz="2400" b="1" dirty="0" smtClean="0"/>
              <a:t> </a:t>
            </a:r>
            <a:r>
              <a:rPr lang="en-US" sz="2400" b="1" dirty="0"/>
              <a:t>en las </a:t>
            </a:r>
            <a:r>
              <a:rPr lang="en-US" sz="2400" b="1" dirty="0" err="1"/>
              <a:t>obras</a:t>
            </a:r>
            <a:r>
              <a:rPr lang="en-US" sz="2400" b="1" dirty="0"/>
              <a:t> </a:t>
            </a:r>
            <a:r>
              <a:rPr lang="en-US" sz="2400" b="1" dirty="0" err="1" smtClean="0"/>
              <a:t>estériles</a:t>
            </a:r>
            <a:r>
              <a:rPr lang="en-US" sz="2400" b="1" dirty="0" smtClean="0"/>
              <a:t>…”</a:t>
            </a:r>
            <a:endParaRPr lang="en-US" sz="2400" b="1" dirty="0"/>
          </a:p>
          <a:p>
            <a:pPr algn="l" rtl="0"/>
            <a:r>
              <a:rPr lang="en-US" sz="2400" b="1" dirty="0"/>
              <a:t>15 – </a:t>
            </a:r>
            <a:r>
              <a:rPr lang="en-US" sz="2400" b="1" dirty="0" smtClean="0"/>
              <a:t>“</a:t>
            </a:r>
            <a:r>
              <a:rPr lang="en-US" sz="2400" b="1" dirty="0" err="1" smtClean="0"/>
              <a:t>tengan</a:t>
            </a:r>
            <a:r>
              <a:rPr lang="en-US" sz="2400" b="1" dirty="0" smtClean="0"/>
              <a:t> </a:t>
            </a:r>
            <a:r>
              <a:rPr lang="en-US" sz="2400" b="1" dirty="0" err="1" smtClean="0"/>
              <a:t>cuidado</a:t>
            </a:r>
            <a:r>
              <a:rPr lang="en-US" sz="2400" b="1" dirty="0" smtClean="0"/>
              <a:t> </a:t>
            </a:r>
            <a:r>
              <a:rPr lang="en-US" sz="2400" b="1" dirty="0" err="1" smtClean="0"/>
              <a:t>como</a:t>
            </a:r>
            <a:r>
              <a:rPr lang="en-US" sz="2400" b="1" dirty="0" smtClean="0"/>
              <a:t> </a:t>
            </a:r>
            <a:r>
              <a:rPr lang="en-US" sz="2400" b="1" dirty="0" err="1" smtClean="0"/>
              <a:t>andan</a:t>
            </a:r>
            <a:r>
              <a:rPr lang="en-US" sz="2400" b="1" dirty="0" smtClean="0"/>
              <a:t>; no </a:t>
            </a:r>
            <a:r>
              <a:rPr lang="en-US" sz="2400" b="1" dirty="0" err="1" smtClean="0"/>
              <a:t>como</a:t>
            </a:r>
            <a:r>
              <a:rPr lang="en-US" sz="2400" b="1" dirty="0" smtClean="0"/>
              <a:t> </a:t>
            </a:r>
            <a:r>
              <a:rPr lang="en-US" sz="2400" b="1" dirty="0" err="1" smtClean="0"/>
              <a:t>insensatos</a:t>
            </a:r>
            <a:r>
              <a:rPr lang="en-US" sz="2400" b="1" dirty="0" smtClean="0"/>
              <a:t>…”</a:t>
            </a:r>
            <a:endParaRPr lang="en-US" sz="2400" b="1" dirty="0"/>
          </a:p>
          <a:p>
            <a:pPr algn="l" rtl="0"/>
            <a:r>
              <a:rPr lang="en-US" sz="2400" b="1" dirty="0"/>
              <a:t>17 – “No </a:t>
            </a:r>
            <a:r>
              <a:rPr lang="en-US" sz="2400" b="1" dirty="0" err="1" smtClean="0"/>
              <a:t>sean</a:t>
            </a:r>
            <a:r>
              <a:rPr lang="en-US" sz="2400" b="1" dirty="0" smtClean="0"/>
              <a:t> </a:t>
            </a:r>
            <a:r>
              <a:rPr lang="en-US" sz="2400" b="1" dirty="0" err="1" smtClean="0"/>
              <a:t>necios</a:t>
            </a:r>
            <a:r>
              <a:rPr lang="en-US" sz="2400" b="1" dirty="0" smtClean="0"/>
              <a:t>…”</a:t>
            </a:r>
            <a:endParaRPr lang="en-US" sz="2400" b="1" dirty="0"/>
          </a:p>
        </p:txBody>
      </p:sp>
      <p:sp>
        <p:nvSpPr>
          <p:cNvPr id="6" name="Text Placeholder 5"/>
          <p:cNvSpPr>
            <a:spLocks noGrp="1"/>
          </p:cNvSpPr>
          <p:nvPr>
            <p:ph type="body" sz="quarter" idx="3"/>
          </p:nvPr>
        </p:nvSpPr>
        <p:spPr/>
        <p:txBody>
          <a:bodyPr/>
          <a:lstStyle/>
          <a:p>
            <a:pPr algn="l" rtl="0"/>
            <a:r>
              <a:rPr lang="en-US" sz="4000" u="sng" dirty="0" smtClean="0"/>
              <a:t>Sino</a:t>
            </a:r>
            <a:endParaRPr lang="en-US" sz="4000" u="sng" dirty="0"/>
          </a:p>
        </p:txBody>
      </p:sp>
      <p:sp>
        <p:nvSpPr>
          <p:cNvPr id="7" name="Content Placeholder 6"/>
          <p:cNvSpPr>
            <a:spLocks noGrp="1"/>
          </p:cNvSpPr>
          <p:nvPr>
            <p:ph sz="quarter" idx="4"/>
          </p:nvPr>
        </p:nvSpPr>
        <p:spPr>
          <a:xfrm>
            <a:off x="4629150" y="2087562"/>
            <a:ext cx="3887391" cy="3165158"/>
          </a:xfrm>
        </p:spPr>
        <p:txBody>
          <a:bodyPr>
            <a:normAutofit/>
          </a:bodyPr>
          <a:lstStyle/>
          <a:p>
            <a:pPr algn="l" rtl="0">
              <a:lnSpc>
                <a:spcPct val="110000"/>
              </a:lnSpc>
            </a:pPr>
            <a:r>
              <a:rPr lang="en-US" sz="2000" b="1" dirty="0"/>
              <a:t>“…sino más </a:t>
            </a:r>
            <a:r>
              <a:rPr lang="en-US" sz="2000" b="1" dirty="0" err="1"/>
              <a:t>bien</a:t>
            </a:r>
            <a:r>
              <a:rPr lang="en-US" sz="2000" b="1" dirty="0"/>
              <a:t> </a:t>
            </a:r>
            <a:r>
              <a:rPr lang="en-US" sz="2000" b="1" dirty="0" err="1" smtClean="0"/>
              <a:t>acción</a:t>
            </a:r>
            <a:r>
              <a:rPr lang="en-US" sz="2000" b="1" dirty="0" smtClean="0"/>
              <a:t> de gracias”</a:t>
            </a:r>
            <a:endParaRPr lang="en-US" sz="2000" b="1" dirty="0"/>
          </a:p>
          <a:p>
            <a:pPr algn="l" rtl="0"/>
            <a:r>
              <a:rPr lang="en-US" sz="2000" b="1" dirty="0"/>
              <a:t>“…pero </a:t>
            </a:r>
            <a:r>
              <a:rPr lang="en-US" sz="2000" b="1" dirty="0" err="1"/>
              <a:t>ahora</a:t>
            </a:r>
            <a:r>
              <a:rPr lang="en-US" sz="2000" b="1" dirty="0"/>
              <a:t> </a:t>
            </a:r>
            <a:r>
              <a:rPr lang="en-US" sz="2000" b="1" dirty="0" smtClean="0"/>
              <a:t>son luz…</a:t>
            </a:r>
            <a:r>
              <a:rPr lang="en-US" sz="2000" b="1" dirty="0" err="1" smtClean="0"/>
              <a:t>anden</a:t>
            </a:r>
            <a:r>
              <a:rPr lang="en-US" sz="2000" b="1" dirty="0" smtClean="0"/>
              <a:t> </a:t>
            </a:r>
            <a:r>
              <a:rPr lang="en-US" sz="2000" b="1" dirty="0"/>
              <a:t>como hijos de luz”</a:t>
            </a:r>
          </a:p>
          <a:p>
            <a:pPr algn="l" rtl="0"/>
            <a:r>
              <a:rPr lang="en-US" sz="2000" b="1" dirty="0" smtClean="0"/>
              <a:t>"...</a:t>
            </a:r>
            <a:r>
              <a:rPr lang="en-US" sz="2000" b="1" dirty="0" err="1" smtClean="0"/>
              <a:t>sino</a:t>
            </a:r>
            <a:r>
              <a:rPr lang="en-US" sz="2000" b="1" dirty="0" smtClean="0"/>
              <a:t> </a:t>
            </a:r>
            <a:r>
              <a:rPr lang="en-US" sz="2000" b="1" dirty="0" err="1" smtClean="0"/>
              <a:t>más</a:t>
            </a:r>
            <a:r>
              <a:rPr lang="en-US" sz="2000" b="1" dirty="0" smtClean="0"/>
              <a:t> </a:t>
            </a:r>
            <a:r>
              <a:rPr lang="en-US" sz="2000" b="1" dirty="0" err="1" smtClean="0"/>
              <a:t>bien</a:t>
            </a:r>
            <a:r>
              <a:rPr lang="en-US" sz="2000" b="1" dirty="0" smtClean="0"/>
              <a:t>, </a:t>
            </a:r>
            <a:r>
              <a:rPr lang="en-US" sz="2000" b="1" dirty="0" err="1" smtClean="0"/>
              <a:t>desenmarcárenlas</a:t>
            </a:r>
            <a:r>
              <a:rPr lang="en-US" sz="2000" b="1" dirty="0" smtClean="0"/>
              <a:t>"</a:t>
            </a:r>
            <a:endParaRPr lang="en-US" sz="2000" b="1" dirty="0"/>
          </a:p>
          <a:p>
            <a:pPr algn="l" rtl="0"/>
            <a:r>
              <a:rPr lang="en-US" sz="2000" b="1" dirty="0" smtClean="0"/>
              <a:t>“…</a:t>
            </a:r>
            <a:r>
              <a:rPr lang="en-US" sz="2000" b="1" dirty="0" err="1" smtClean="0"/>
              <a:t>sino</a:t>
            </a:r>
            <a:r>
              <a:rPr lang="en-US" sz="2000" b="1" dirty="0" smtClean="0"/>
              <a:t> </a:t>
            </a:r>
            <a:r>
              <a:rPr lang="en-US" sz="2000" b="1" dirty="0" err="1"/>
              <a:t>como</a:t>
            </a:r>
            <a:r>
              <a:rPr lang="en-US" sz="2000" b="1" dirty="0"/>
              <a:t> </a:t>
            </a:r>
            <a:r>
              <a:rPr lang="en-US" sz="2000" b="1" dirty="0" err="1" smtClean="0"/>
              <a:t>sabios</a:t>
            </a:r>
            <a:r>
              <a:rPr lang="en-US" sz="2000" b="1" dirty="0" smtClean="0"/>
              <a:t>”</a:t>
            </a:r>
            <a:endParaRPr lang="en-US" sz="2000" b="1" dirty="0"/>
          </a:p>
          <a:p>
            <a:pPr algn="l" rtl="0"/>
            <a:r>
              <a:rPr lang="en-US" sz="2000" b="1" dirty="0" smtClean="0"/>
              <a:t>“…</a:t>
            </a:r>
            <a:r>
              <a:rPr lang="en-US" sz="2000" b="1" dirty="0" err="1" smtClean="0"/>
              <a:t>sino</a:t>
            </a:r>
            <a:r>
              <a:rPr lang="en-US" sz="2000" b="1" dirty="0" smtClean="0"/>
              <a:t> </a:t>
            </a:r>
            <a:r>
              <a:rPr lang="en-US" sz="2000" b="1" dirty="0" err="1" smtClean="0"/>
              <a:t>entiendan</a:t>
            </a:r>
            <a:r>
              <a:rPr lang="en-US" sz="2000" b="1" dirty="0" smtClean="0"/>
              <a:t> </a:t>
            </a:r>
            <a:r>
              <a:rPr lang="en-US" sz="2000" b="1" dirty="0" err="1"/>
              <a:t>cuál</a:t>
            </a:r>
            <a:r>
              <a:rPr lang="en-US" sz="2000" b="1" dirty="0"/>
              <a:t> </a:t>
            </a:r>
            <a:r>
              <a:rPr lang="en-US" sz="2000" b="1" dirty="0" err="1" smtClean="0"/>
              <a:t>es</a:t>
            </a:r>
            <a:r>
              <a:rPr lang="en-US" sz="2000" b="1" dirty="0" smtClean="0"/>
              <a:t> </a:t>
            </a:r>
            <a:r>
              <a:rPr lang="en-US" sz="2000" b="1" dirty="0"/>
              <a:t>la voluntad del Señor”</a:t>
            </a:r>
          </a:p>
        </p:txBody>
      </p:sp>
    </p:spTree>
    <p:extLst>
      <p:ext uri="{BB962C8B-B14F-4D97-AF65-F5344CB8AC3E}">
        <p14:creationId xmlns:p14="http://schemas.microsoft.com/office/powerpoint/2010/main" val="75156950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Tree>
    <p:extLst>
      <p:ext uri="{BB962C8B-B14F-4D97-AF65-F5344CB8AC3E}">
        <p14:creationId xmlns:p14="http://schemas.microsoft.com/office/powerpoint/2010/main" val="20947747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91440"/>
            <a:ext cx="9052560" cy="5509200"/>
          </a:xfrm>
          <a:prstGeom prst="rect">
            <a:avLst/>
          </a:prstGeom>
          <a:noFill/>
        </p:spPr>
        <p:txBody>
          <a:bodyPr wrap="square" rtlCol="0">
            <a:spAutoFit/>
          </a:bodyPr>
          <a:lstStyle/>
          <a:p>
            <a:r>
              <a:rPr lang="es-ES" sz="1600" b="1" dirty="0" smtClean="0"/>
              <a:t>5:22  </a:t>
            </a:r>
            <a:r>
              <a:rPr lang="es-ES" sz="1600" b="1" dirty="0"/>
              <a:t>Las mujeres estén sometidas a sus propios maridos como al Señor.  23  Porque el marido es cabeza de la mujer, así como Cristo es cabeza de la iglesia, siendo El mismo el Salvador del cuerpo.  24  Pero así como la iglesia está sujeta a Cristo, también las mujeres deben estarlo a sus maridos en todo.  25  Maridos, amen a sus mujeres, así como Cristo amó a la iglesia y se dio Él mismo por ella,  26  para santificarla, habiéndola purificado por el lavamiento del agua con la palabra,  27  a fin de presentársela a sí mismo, una iglesia en toda su gloria, sin que tenga mancha ni arruga ni cosa semejante, sino que fuera santa e inmaculada.  28  Así deben también los maridos amar a sus mujeres, como a sus propios cuerpos. El que ama a su mujer, a sí mismo se ama.  29  Porque nadie aborreció jamás su propio cuerpo, sino que lo sustenta y lo cuida, así como también Cristo a la iglesia;  30  porque somos miembros de Su cuerpo.  31  POR ESTO EL HOMBRE DEJARÁ A SU PADRE Y A SU MADRE, Y SE UNIRÁ A SU MUJER, Y LOS DOS SERÁN UNA SOLA CARNE.  32  Grande es este misterio, pero hablo con referencia a Cristo y a la iglesia.  33  En todo caso, cada uno de ustedes ame también a su mujer como a sí mismo, y que la mujer respete a su marido.  6:1  Hijos, obedezcan a sus padres en el Señor, porque esto es justo.  2  HONRA A TU PADRE Y A tu MADRE (que es el primer mandamiento con promesa),  3  PARA QUE TE VAYA BIEN, Y PARA QUE TENGAS LARGA VIDA SOBRE LA TIERRA.  4  Y ustedes, padres, no provoquen a ira a sus hijos, sino críenlos en la disciplina e instrucción del Señor.  5  Siervos, obedezcan a sus amos en la tierra, con temor y temblor, con la sinceridad de su corazón, como a Cristo;  6  no para ser vistos, como los que quieren agradar a los hombres, sino como siervos de Cristo, haciendo de corazón la voluntad de Dios.  7  Sirvan de buena voluntad, como al Señor y no a los hombres,  8  sabiendo que cualquier cosa buena que cada uno haga, esto recibirá del Señor, sea siervo o sea libre.  9  Y ustedes, amos, hagan lo mismo con sus siervos, y dejen las amenazas, sabiendo que el Señor de ellos y de ustedes está en los cielos, y que para Él no hay acepción de personas.</a:t>
            </a:r>
            <a:endParaRPr lang="en-US" dirty="0"/>
          </a:p>
        </p:txBody>
      </p:sp>
    </p:spTree>
    <p:extLst>
      <p:ext uri="{BB962C8B-B14F-4D97-AF65-F5344CB8AC3E}">
        <p14:creationId xmlns:p14="http://schemas.microsoft.com/office/powerpoint/2010/main" val="22909130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1477328"/>
          </a:xfrm>
          <a:prstGeom prst="rect">
            <a:avLst/>
          </a:prstGeom>
          <a:noFill/>
        </p:spPr>
        <p:txBody>
          <a:bodyPr wrap="square" rtlCol="0">
            <a:spAutoFit/>
          </a:bodyPr>
          <a:lstStyle/>
          <a:p>
            <a:r>
              <a:rPr lang="es-ES" sz="1800" b="1" dirty="0" smtClean="0"/>
              <a:t>5:18  </a:t>
            </a:r>
            <a:r>
              <a:rPr lang="es-ES" sz="1800" b="1" dirty="0"/>
              <a:t>Y no se embriaguen con vino, en lo cual hay disolución, sino sean llenos del Espíritu.  19  Hablen entre ustedes con salmos, himnos y cantos espirituales, cantando y alabando con su corazón al Señor.  20  Den siempre gracias por todo, en el nombre de nuestro Señor Jesucristo, a Dios, el Padre.  21  Sométanse unos a otros en el temor de Cristo.</a:t>
            </a:r>
            <a:endParaRPr lang="en-US" dirty="0"/>
          </a:p>
        </p:txBody>
      </p:sp>
    </p:spTree>
    <p:extLst>
      <p:ext uri="{BB962C8B-B14F-4D97-AF65-F5344CB8AC3E}">
        <p14:creationId xmlns:p14="http://schemas.microsoft.com/office/powerpoint/2010/main" val="41356743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Entendiendo la </a:t>
            </a:r>
            <a:r>
              <a:rPr lang="en-US" b="1" dirty="0" err="1" smtClean="0">
                <a:latin typeface="+mn-lt"/>
              </a:rPr>
              <a:t>voluntad</a:t>
            </a:r>
            <a:r>
              <a:rPr lang="en-US" b="1" dirty="0" smtClean="0">
                <a:latin typeface="+mn-lt"/>
              </a:rPr>
              <a:t> </a:t>
            </a:r>
            <a:r>
              <a:rPr lang="en-US" b="1" dirty="0">
                <a:latin typeface="+mn-lt"/>
              </a:rPr>
              <a:t>del Señor</a:t>
            </a:r>
          </a:p>
        </p:txBody>
      </p:sp>
      <p:sp>
        <p:nvSpPr>
          <p:cNvPr id="3" name="Content Placeholder 2"/>
          <p:cNvSpPr>
            <a:spLocks noGrp="1"/>
          </p:cNvSpPr>
          <p:nvPr>
            <p:ph idx="1"/>
          </p:nvPr>
        </p:nvSpPr>
        <p:spPr>
          <a:xfrm>
            <a:off x="628650" y="1226372"/>
            <a:ext cx="7886700" cy="3921097"/>
          </a:xfrm>
        </p:spPr>
        <p:txBody>
          <a:bodyPr>
            <a:normAutofit/>
          </a:bodyPr>
          <a:lstStyle/>
          <a:p>
            <a:pPr marL="0" indent="0">
              <a:buNone/>
            </a:pPr>
            <a:r>
              <a:rPr lang="es-ES" b="1" i="1" dirty="0">
                <a:solidFill>
                  <a:srgbClr val="FFFF00"/>
                </a:solidFill>
              </a:rPr>
              <a:t>Por tanto, tengan cuidado cómo andan; no como insensatos sino como sabios, </a:t>
            </a:r>
            <a:r>
              <a:rPr lang="es-ES" b="1" i="1" dirty="0" smtClean="0">
                <a:solidFill>
                  <a:srgbClr val="FFFF00"/>
                </a:solidFill>
              </a:rPr>
              <a:t>16</a:t>
            </a:r>
            <a:r>
              <a:rPr lang="es-ES" b="1" i="1" dirty="0">
                <a:solidFill>
                  <a:srgbClr val="FFFF00"/>
                </a:solidFill>
              </a:rPr>
              <a:t>  aprovechando bien el tiempo, porque los días son malos. </a:t>
            </a:r>
            <a:r>
              <a:rPr lang="es-ES" b="1" i="1" dirty="0" smtClean="0">
                <a:solidFill>
                  <a:srgbClr val="FFFF00"/>
                </a:solidFill>
              </a:rPr>
              <a:t>17</a:t>
            </a:r>
            <a:r>
              <a:rPr lang="es-ES" b="1" i="1" dirty="0">
                <a:solidFill>
                  <a:srgbClr val="FFFF00"/>
                </a:solidFill>
              </a:rPr>
              <a:t>  Así pues, no sean necios, sino entiendan cuál es la voluntad del Señor. </a:t>
            </a:r>
            <a:endParaRPr lang="es-ES" b="1" i="1" dirty="0" smtClean="0">
              <a:solidFill>
                <a:srgbClr val="FFFF00"/>
              </a:solidFill>
            </a:endParaRPr>
          </a:p>
          <a:p>
            <a:pPr marL="0" indent="0">
              <a:buNone/>
            </a:pPr>
            <a:endParaRPr lang="en-US" b="1" i="1" dirty="0"/>
          </a:p>
          <a:p>
            <a:pPr algn="l" rtl="0"/>
            <a:r>
              <a:rPr lang="en-US" b="1" i="1" dirty="0">
                <a:solidFill>
                  <a:schemeClr val="accent2"/>
                </a:solidFill>
              </a:rPr>
              <a:t>¿Cómo nos enseña Efesios 5:18-21 que </a:t>
            </a:r>
            <a:r>
              <a:rPr lang="en-US" b="1" i="1" dirty="0" err="1">
                <a:solidFill>
                  <a:schemeClr val="accent2"/>
                </a:solidFill>
              </a:rPr>
              <a:t>debemos</a:t>
            </a:r>
            <a:r>
              <a:rPr lang="en-US" b="1" i="1" dirty="0">
                <a:solidFill>
                  <a:schemeClr val="accent2"/>
                </a:solidFill>
              </a:rPr>
              <a:t> </a:t>
            </a:r>
            <a:r>
              <a:rPr lang="en-US" b="1" i="1" dirty="0" smtClean="0">
                <a:solidFill>
                  <a:schemeClr val="accent2"/>
                </a:solidFill>
              </a:rPr>
              <a:t>cultivar </a:t>
            </a:r>
            <a:r>
              <a:rPr lang="en-US" b="1" i="1" dirty="0" err="1" smtClean="0">
                <a:solidFill>
                  <a:schemeClr val="accent2"/>
                </a:solidFill>
              </a:rPr>
              <a:t>nuestro</a:t>
            </a:r>
            <a:r>
              <a:rPr lang="en-US" b="1" i="1" dirty="0" smtClean="0">
                <a:solidFill>
                  <a:schemeClr val="accent2"/>
                </a:solidFill>
              </a:rPr>
              <a:t> </a:t>
            </a:r>
            <a:r>
              <a:rPr lang="en-US" b="1" i="1" dirty="0">
                <a:solidFill>
                  <a:schemeClr val="accent2"/>
                </a:solidFill>
              </a:rPr>
              <a:t>entendimiento de la voluntad del Señor?</a:t>
            </a:r>
          </a:p>
          <a:p>
            <a:pPr algn="l" rtl="0"/>
            <a:r>
              <a:rPr lang="en-US" b="1" dirty="0"/>
              <a:t>Disciplinas que </a:t>
            </a:r>
            <a:r>
              <a:rPr lang="en-US" b="1" dirty="0" err="1" smtClean="0"/>
              <a:t>cultivan</a:t>
            </a:r>
            <a:r>
              <a:rPr lang="en-US" b="1" dirty="0" smtClean="0"/>
              <a:t> el </a:t>
            </a:r>
            <a:r>
              <a:rPr lang="en-US" b="1" dirty="0" err="1" smtClean="0"/>
              <a:t>entendimiento</a:t>
            </a:r>
            <a:endParaRPr lang="en-US" b="1" dirty="0"/>
          </a:p>
          <a:p>
            <a:pPr lvl="1" algn="l" rtl="0"/>
            <a:r>
              <a:rPr lang="en-US" b="1" dirty="0" err="1" smtClean="0"/>
              <a:t>Ser</a:t>
            </a:r>
            <a:r>
              <a:rPr lang="en-US" b="1" dirty="0" smtClean="0"/>
              <a:t> </a:t>
            </a:r>
            <a:r>
              <a:rPr lang="en-US" b="1" dirty="0"/>
              <a:t>lleno del Espíritu</a:t>
            </a:r>
          </a:p>
          <a:p>
            <a:pPr lvl="1" algn="l" rtl="0"/>
            <a:r>
              <a:rPr lang="en-US" b="1" dirty="0"/>
              <a:t>Adoración colectiva en canto</a:t>
            </a:r>
          </a:p>
          <a:p>
            <a:pPr lvl="1" algn="l" rtl="0"/>
            <a:r>
              <a:rPr lang="en-US" b="1" dirty="0" err="1"/>
              <a:t>A</a:t>
            </a:r>
            <a:r>
              <a:rPr lang="en-US" b="1" dirty="0" err="1" smtClean="0"/>
              <a:t>cción</a:t>
            </a:r>
            <a:r>
              <a:rPr lang="en-US" b="1" dirty="0" smtClean="0"/>
              <a:t> </a:t>
            </a:r>
            <a:r>
              <a:rPr lang="en-US" b="1" dirty="0"/>
              <a:t>de gracias </a:t>
            </a:r>
            <a:r>
              <a:rPr lang="en-US" b="1" dirty="0" err="1" smtClean="0"/>
              <a:t>por</a:t>
            </a:r>
            <a:r>
              <a:rPr lang="en-US" b="1" dirty="0" smtClean="0"/>
              <a:t> </a:t>
            </a:r>
            <a:r>
              <a:rPr lang="en-US" b="1" dirty="0" err="1" smtClean="0"/>
              <a:t>todo</a:t>
            </a:r>
            <a:endParaRPr lang="en-US" b="1" dirty="0"/>
          </a:p>
          <a:p>
            <a:pPr lvl="1" algn="l" rtl="0"/>
            <a:r>
              <a:rPr lang="en-US" b="1" dirty="0"/>
              <a:t>Sumisión mutua</a:t>
            </a:r>
          </a:p>
          <a:p>
            <a:pPr lvl="1" algn="l" rtl="0"/>
            <a:endParaRPr lang="en-US" dirty="0"/>
          </a:p>
        </p:txBody>
      </p:sp>
      <p:sp>
        <p:nvSpPr>
          <p:cNvPr id="4" name="TextBox 3"/>
          <p:cNvSpPr txBox="1"/>
          <p:nvPr/>
        </p:nvSpPr>
        <p:spPr>
          <a:xfrm>
            <a:off x="5772150" y="3467480"/>
            <a:ext cx="2743200" cy="2215991"/>
          </a:xfrm>
          <a:prstGeom prst="rect">
            <a:avLst/>
          </a:prstGeom>
          <a:solidFill>
            <a:schemeClr val="accent1">
              <a:lumMod val="75000"/>
            </a:schemeClr>
          </a:solidFill>
          <a:ln w="25400">
            <a:solidFill>
              <a:schemeClr val="tx1"/>
            </a:solidFill>
          </a:ln>
        </p:spPr>
        <p:txBody>
          <a:bodyPr wrap="square" rtlCol="0">
            <a:spAutoFit/>
          </a:bodyPr>
          <a:lstStyle/>
          <a:p>
            <a:pPr algn="l" rtl="0"/>
            <a:r>
              <a:rPr lang="en-US" sz="2300" b="1" dirty="0" err="1" smtClean="0"/>
              <a:t>Cultivamos</a:t>
            </a:r>
            <a:r>
              <a:rPr lang="en-US" sz="2300" b="1" dirty="0" smtClean="0"/>
              <a:t> </a:t>
            </a:r>
            <a:r>
              <a:rPr lang="en-US" sz="2300" b="1" dirty="0" err="1" smtClean="0"/>
              <a:t>nuestro</a:t>
            </a:r>
            <a:r>
              <a:rPr lang="en-US" sz="2300" b="1" dirty="0" smtClean="0"/>
              <a:t> </a:t>
            </a:r>
            <a:r>
              <a:rPr lang="en-US" sz="2300" b="1" dirty="0" err="1" smtClean="0"/>
              <a:t>entendimiento</a:t>
            </a:r>
            <a:r>
              <a:rPr lang="en-US" sz="2300" b="1" dirty="0" smtClean="0"/>
              <a:t> </a:t>
            </a:r>
            <a:r>
              <a:rPr lang="en-US" sz="2300" b="1" dirty="0"/>
              <a:t>de la voluntad de Dios mediante la práctica activa y diaria de </a:t>
            </a:r>
            <a:r>
              <a:rPr lang="en-US" sz="2300" b="1" dirty="0" err="1" smtClean="0"/>
              <a:t>ella</a:t>
            </a:r>
            <a:r>
              <a:rPr lang="en-US" sz="2300" b="1" dirty="0" smtClean="0"/>
              <a:t> – al </a:t>
            </a:r>
            <a:r>
              <a:rPr lang="en-US" sz="2300" b="1" dirty="0" err="1" smtClean="0"/>
              <a:t>andar</a:t>
            </a:r>
            <a:r>
              <a:rPr lang="en-US" sz="2300" b="1" dirty="0"/>
              <a:t>.</a:t>
            </a:r>
          </a:p>
        </p:txBody>
      </p:sp>
    </p:spTree>
    <p:extLst>
      <p:ext uri="{BB962C8B-B14F-4D97-AF65-F5344CB8AC3E}">
        <p14:creationId xmlns:p14="http://schemas.microsoft.com/office/powerpoint/2010/main" val="122305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“Bendito sea Dios”</a:t>
            </a:r>
            <a:br>
              <a:rPr lang="en-US" sz="3750" b="1" dirty="0"/>
            </a:br>
            <a:r>
              <a:rPr lang="en-US" sz="3750" b="1" dirty="0"/>
              <a:t>(Efesios 1:1-14)</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417011145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Resumen de las relaciones familiares (Efesios 5:22-6:9)</a:t>
            </a:r>
          </a:p>
        </p:txBody>
      </p:sp>
      <p:sp>
        <p:nvSpPr>
          <p:cNvPr id="3" name="Content Placeholder 2"/>
          <p:cNvSpPr>
            <a:spLocks noGrp="1"/>
          </p:cNvSpPr>
          <p:nvPr>
            <p:ph idx="1"/>
          </p:nvPr>
        </p:nvSpPr>
        <p:spPr>
          <a:xfrm>
            <a:off x="628650" y="1506931"/>
            <a:ext cx="7886700" cy="3921097"/>
          </a:xfrm>
        </p:spPr>
        <p:txBody>
          <a:bodyPr/>
          <a:lstStyle/>
          <a:p>
            <a:r>
              <a:rPr lang="en-US" b="1" dirty="0"/>
              <a:t>Encabezado de la sección: </a:t>
            </a:r>
            <a:r>
              <a:rPr lang="en-US" b="1" dirty="0" smtClean="0"/>
              <a:t>"</a:t>
            </a:r>
            <a:r>
              <a:rPr lang="es-ES" b="1" i="1" dirty="0"/>
              <a:t>Sométanse unos a otros en el temor de </a:t>
            </a:r>
            <a:r>
              <a:rPr lang="es-ES" b="1" i="1" dirty="0" smtClean="0"/>
              <a:t>Cristo”.</a:t>
            </a:r>
            <a:r>
              <a:rPr lang="es-ES" b="1" i="1" dirty="0"/>
              <a:t> </a:t>
            </a:r>
            <a:r>
              <a:rPr lang="en-US" b="1" i="1" dirty="0" smtClean="0"/>
              <a:t> </a:t>
            </a:r>
            <a:r>
              <a:rPr lang="en-US" b="1" dirty="0" smtClean="0"/>
              <a:t>(</a:t>
            </a:r>
            <a:r>
              <a:rPr lang="en-US" b="1" dirty="0"/>
              <a:t>5:21, </a:t>
            </a:r>
            <a:r>
              <a:rPr lang="en-US" b="1" dirty="0" smtClean="0"/>
              <a:t>NBLA)</a:t>
            </a:r>
            <a:endParaRPr lang="en-US" b="1" dirty="0"/>
          </a:p>
          <a:p>
            <a:pPr algn="l" rtl="0"/>
            <a:r>
              <a:rPr lang="en-US" b="1" dirty="0" err="1" smtClean="0"/>
              <a:t>Mandamientos</a:t>
            </a:r>
            <a:r>
              <a:rPr lang="en-US" b="1" dirty="0" smtClean="0"/>
              <a:t> </a:t>
            </a:r>
            <a:r>
              <a:rPr lang="en-US" b="1" dirty="0"/>
              <a:t>relacionales que brindan un marco práctico para la </a:t>
            </a:r>
            <a:r>
              <a:rPr lang="en-US" b="1" dirty="0" err="1" smtClean="0"/>
              <a:t>discusión</a:t>
            </a:r>
            <a:r>
              <a:rPr lang="en-US" b="1" dirty="0" smtClean="0"/>
              <a:t>, que </a:t>
            </a:r>
            <a:r>
              <a:rPr lang="en-US" b="1" dirty="0" err="1" smtClean="0"/>
              <a:t>está</a:t>
            </a:r>
            <a:r>
              <a:rPr lang="en-US" b="1" dirty="0" smtClean="0"/>
              <a:t> a </a:t>
            </a:r>
            <a:r>
              <a:rPr lang="en-US" b="1" dirty="0" err="1" smtClean="0"/>
              <a:t>sus</a:t>
            </a:r>
            <a:r>
              <a:rPr lang="en-US" b="1" dirty="0" smtClean="0"/>
              <a:t> dos </a:t>
            </a:r>
            <a:r>
              <a:rPr lang="en-US" b="1" dirty="0" err="1" smtClean="0"/>
              <a:t>lados</a:t>
            </a:r>
            <a:r>
              <a:rPr lang="en-US" b="1" dirty="0" smtClean="0"/>
              <a:t>, </a:t>
            </a:r>
            <a:r>
              <a:rPr lang="en-US" b="1" dirty="0" err="1" smtClean="0"/>
              <a:t>sobre</a:t>
            </a:r>
            <a:r>
              <a:rPr lang="en-US" b="1" dirty="0" smtClean="0"/>
              <a:t> </a:t>
            </a:r>
            <a:r>
              <a:rPr lang="en-US" b="1" dirty="0" err="1" smtClean="0"/>
              <a:t>nuestro</a:t>
            </a:r>
            <a:r>
              <a:rPr lang="en-US" b="1" dirty="0" smtClean="0"/>
              <a:t> “</a:t>
            </a:r>
            <a:r>
              <a:rPr lang="en-US" b="1" dirty="0" err="1" smtClean="0"/>
              <a:t>andar</a:t>
            </a:r>
            <a:r>
              <a:rPr lang="en-US" b="1" dirty="0" smtClean="0"/>
              <a:t> </a:t>
            </a:r>
            <a:r>
              <a:rPr lang="en-US" b="1" dirty="0"/>
              <a:t>digno" (cap</a:t>
            </a:r>
            <a:r>
              <a:rPr lang="en-US" b="1" dirty="0" smtClean="0"/>
              <a:t>. 4-6</a:t>
            </a:r>
            <a:r>
              <a:rPr lang="en-US" b="1" dirty="0"/>
              <a:t>).</a:t>
            </a:r>
          </a:p>
          <a:p>
            <a:pPr algn="l" rtl="0"/>
            <a:r>
              <a:rPr lang="en-US" b="1" dirty="0"/>
              <a:t>Órdenes dadas sin dependencia de la </a:t>
            </a:r>
            <a:r>
              <a:rPr lang="en-US" b="1" dirty="0" err="1"/>
              <a:t>obediencia</a:t>
            </a:r>
            <a:r>
              <a:rPr lang="en-US" b="1" dirty="0"/>
              <a:t> </a:t>
            </a:r>
            <a:r>
              <a:rPr lang="en-US" b="1" dirty="0" smtClean="0"/>
              <a:t>de parte del </a:t>
            </a:r>
            <a:r>
              <a:rPr lang="en-US" b="1" dirty="0" err="1" smtClean="0"/>
              <a:t>otro</a:t>
            </a:r>
            <a:r>
              <a:rPr lang="en-US" b="1" dirty="0" smtClean="0"/>
              <a:t>.</a:t>
            </a:r>
            <a:endParaRPr lang="en-US" b="1" dirty="0"/>
          </a:p>
          <a:p>
            <a:pPr algn="l" rtl="0"/>
            <a:r>
              <a:rPr lang="en-US" b="1" dirty="0" err="1" smtClean="0"/>
              <a:t>Todas</a:t>
            </a:r>
            <a:r>
              <a:rPr lang="en-US" b="1" dirty="0" smtClean="0"/>
              <a:t> </a:t>
            </a:r>
            <a:r>
              <a:rPr lang="en-US" b="1" dirty="0" err="1" smtClean="0"/>
              <a:t>estas</a:t>
            </a:r>
            <a:r>
              <a:rPr lang="en-US" b="1" dirty="0" smtClean="0"/>
              <a:t> </a:t>
            </a:r>
            <a:r>
              <a:rPr lang="en-US" b="1" dirty="0" err="1" smtClean="0"/>
              <a:t>relaciones</a:t>
            </a:r>
            <a:r>
              <a:rPr lang="en-US" b="1" dirty="0" smtClean="0"/>
              <a:t> son </a:t>
            </a:r>
            <a:r>
              <a:rPr lang="en-US" b="1" dirty="0"/>
              <a:t>sombras, representaciones de la relación Cristo-Iglesia.</a:t>
            </a:r>
          </a:p>
          <a:p>
            <a:pPr algn="l" rtl="0"/>
            <a:r>
              <a:rPr lang="en-US" b="1" dirty="0"/>
              <a:t>Nuestras relaciones con los demás son práctica para nuestra relación con Dios </a:t>
            </a:r>
            <a:r>
              <a:rPr lang="en-US" b="1" dirty="0" err="1"/>
              <a:t>en</a:t>
            </a:r>
            <a:r>
              <a:rPr lang="en-US" b="1" dirty="0"/>
              <a:t> </a:t>
            </a:r>
            <a:r>
              <a:rPr lang="en-US" b="1" dirty="0" smtClean="0"/>
              <a:t>Cristo – </a:t>
            </a:r>
            <a:r>
              <a:rPr lang="en-US" b="1" dirty="0" err="1" smtClean="0"/>
              <a:t>una</a:t>
            </a:r>
            <a:r>
              <a:rPr lang="en-US" b="1" dirty="0" smtClean="0"/>
              <a:t> </a:t>
            </a:r>
            <a:r>
              <a:rPr lang="en-US" b="1" dirty="0" err="1" smtClean="0"/>
              <a:t>consolación</a:t>
            </a:r>
            <a:r>
              <a:rPr lang="en-US" b="1" dirty="0" smtClean="0"/>
              <a:t> </a:t>
            </a:r>
            <a:r>
              <a:rPr lang="en-US" b="1" dirty="0"/>
              <a:t>y una motivación.</a:t>
            </a:r>
          </a:p>
        </p:txBody>
      </p:sp>
    </p:spTree>
    <p:extLst>
      <p:ext uri="{BB962C8B-B14F-4D97-AF65-F5344CB8AC3E}">
        <p14:creationId xmlns:p14="http://schemas.microsoft.com/office/powerpoint/2010/main" val="64128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3754874"/>
          </a:xfrm>
          <a:prstGeom prst="rect">
            <a:avLst/>
          </a:prstGeom>
          <a:noFill/>
        </p:spPr>
        <p:txBody>
          <a:bodyPr wrap="square" rtlCol="0">
            <a:spAutoFit/>
          </a:bodyPr>
          <a:lstStyle/>
          <a:p>
            <a:r>
              <a:rPr lang="es-ES" sz="1700" b="1" dirty="0" smtClean="0"/>
              <a:t>5:22  </a:t>
            </a:r>
            <a:r>
              <a:rPr lang="es-ES" sz="1700" b="1" dirty="0"/>
              <a:t>Las mujeres estén sometidas a sus propios maridos como al Señor.  23  Porque el marido es cabeza de la mujer, así como Cristo es cabeza de la iglesia, siendo El mismo el Salvador del cuerpo.  24  Pero así como la iglesia está sujeta a Cristo, también las mujeres deben estarlo a sus maridos en todo.  25  Maridos, amen a sus mujeres, así como Cristo amó a la iglesia y se dio Él mismo por ella,  26  para santificarla, habiéndola purificado por el lavamiento del agua con la palabra,  27  a fin de presentársela a sí mismo, una iglesia en toda su gloria, sin que tenga mancha ni arruga ni cosa semejante, sino que fuera santa e inmaculada.  28  Así deben también los maridos amar a sus mujeres, como a sus propios cuerpos. El que ama a su mujer, a sí mismo se ama.  29  Porque nadie aborreció jamás su propio cuerpo, sino que lo sustenta y lo cuida, así como también Cristo a la iglesia;  30  porque somos miembros de Su cuerpo.  31  POR ESTO EL HOMBRE DEJARÁ A SU PADRE Y A SU MADRE, Y SE UNIRÁ A SU MUJER, Y LOS DOS SERÁN UNA SOLA CARNE.  32  Grande es este misterio, pero hablo con referencia a Cristo y a la iglesia.  33  En todo caso, cada uno de ustedes ame también a su mujer como a sí mismo, y que la mujer respete a su marido. </a:t>
            </a:r>
            <a:endParaRPr lang="en-US" sz="1700" dirty="0"/>
          </a:p>
        </p:txBody>
      </p:sp>
      <p:sp>
        <p:nvSpPr>
          <p:cNvPr id="3" name="Content Placeholder 2"/>
          <p:cNvSpPr txBox="1">
            <a:spLocks/>
          </p:cNvSpPr>
          <p:nvPr/>
        </p:nvSpPr>
        <p:spPr>
          <a:xfrm>
            <a:off x="660923" y="4305194"/>
            <a:ext cx="7886700" cy="362611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1600" dirty="0" err="1" smtClean="0"/>
              <a:t>Mandamientos</a:t>
            </a:r>
            <a:endParaRPr lang="en-US" sz="1600" dirty="0" smtClean="0"/>
          </a:p>
          <a:p>
            <a:pPr marL="642366" lvl="1" indent="-285750"/>
            <a:r>
              <a:rPr lang="en-US" sz="1600" dirty="0" smtClean="0"/>
              <a:t>Las </a:t>
            </a:r>
            <a:r>
              <a:rPr lang="en-US" sz="1600" dirty="0" err="1" smtClean="0"/>
              <a:t>esposas</a:t>
            </a:r>
            <a:r>
              <a:rPr lang="en-US" sz="1600" dirty="0" smtClean="0"/>
              <a:t> se </a:t>
            </a:r>
            <a:r>
              <a:rPr lang="en-US" sz="1600" dirty="0" err="1" smtClean="0"/>
              <a:t>someten</a:t>
            </a:r>
            <a:r>
              <a:rPr lang="en-US" sz="1600" dirty="0" smtClean="0"/>
              <a:t> (</a:t>
            </a:r>
            <a:r>
              <a:rPr lang="en-US" sz="1600" dirty="0" err="1" smtClean="0"/>
              <a:t>como</a:t>
            </a:r>
            <a:r>
              <a:rPr lang="en-US" sz="1600" dirty="0" smtClean="0"/>
              <a:t> al </a:t>
            </a:r>
            <a:r>
              <a:rPr lang="en-US" sz="1600" dirty="0" err="1" smtClean="0"/>
              <a:t>Señor</a:t>
            </a:r>
            <a:r>
              <a:rPr lang="en-US" sz="1600" dirty="0" smtClean="0"/>
              <a:t>, </a:t>
            </a:r>
            <a:r>
              <a:rPr lang="en-US" sz="1600" dirty="0" err="1" smtClean="0"/>
              <a:t>en</a:t>
            </a:r>
            <a:r>
              <a:rPr lang="en-US" sz="1600" dirty="0" smtClean="0"/>
              <a:t> </a:t>
            </a:r>
            <a:r>
              <a:rPr lang="en-US" sz="1600" dirty="0" err="1" smtClean="0"/>
              <a:t>todo</a:t>
            </a:r>
            <a:r>
              <a:rPr lang="en-US" sz="1600" dirty="0" smtClean="0"/>
              <a:t>) y </a:t>
            </a:r>
            <a:r>
              <a:rPr lang="en-US" sz="1600" dirty="0" err="1" smtClean="0"/>
              <a:t>respetan</a:t>
            </a:r>
            <a:r>
              <a:rPr lang="en-US" sz="1600" dirty="0" smtClean="0"/>
              <a:t> al </a:t>
            </a:r>
            <a:r>
              <a:rPr lang="en-US" sz="1600" dirty="0" err="1" smtClean="0"/>
              <a:t>marido</a:t>
            </a:r>
            <a:endParaRPr lang="en-US" sz="1600" dirty="0" smtClean="0"/>
          </a:p>
          <a:p>
            <a:pPr marL="642366" lvl="1" indent="-285750"/>
            <a:r>
              <a:rPr lang="en-US" sz="1600" dirty="0" smtClean="0"/>
              <a:t>Los </a:t>
            </a:r>
            <a:r>
              <a:rPr lang="en-US" sz="1600" dirty="0" err="1" smtClean="0"/>
              <a:t>maridos</a:t>
            </a:r>
            <a:r>
              <a:rPr lang="en-US" sz="1600" dirty="0" smtClean="0"/>
              <a:t> </a:t>
            </a:r>
            <a:r>
              <a:rPr lang="en-US" sz="1600" dirty="0" err="1" smtClean="0"/>
              <a:t>asumen</a:t>
            </a:r>
            <a:r>
              <a:rPr lang="en-US" sz="1600" dirty="0" smtClean="0"/>
              <a:t> el </a:t>
            </a:r>
            <a:r>
              <a:rPr lang="en-US" sz="1600" dirty="0" err="1" smtClean="0"/>
              <a:t>liderazgo</a:t>
            </a:r>
            <a:r>
              <a:rPr lang="en-US" sz="1600" dirty="0" smtClean="0"/>
              <a:t> (</a:t>
            </a:r>
            <a:r>
              <a:rPr lang="en-US" sz="1600" dirty="0" err="1" smtClean="0"/>
              <a:t>cabeza</a:t>
            </a:r>
            <a:r>
              <a:rPr lang="en-US" sz="1600" dirty="0" smtClean="0"/>
              <a:t>), </a:t>
            </a:r>
            <a:r>
              <a:rPr lang="en-US" sz="1600" dirty="0" err="1" smtClean="0"/>
              <a:t>aman</a:t>
            </a:r>
            <a:r>
              <a:rPr lang="en-US" sz="1600" dirty="0" smtClean="0"/>
              <a:t> (</a:t>
            </a:r>
            <a:r>
              <a:rPr lang="en-US" sz="1600" dirty="0" err="1" smtClean="0"/>
              <a:t>como</a:t>
            </a:r>
            <a:r>
              <a:rPr lang="en-US" sz="1600" dirty="0" smtClean="0"/>
              <a:t> </a:t>
            </a:r>
            <a:r>
              <a:rPr lang="en-US" sz="1600" dirty="0" err="1" smtClean="0"/>
              <a:t>propio</a:t>
            </a:r>
            <a:r>
              <a:rPr lang="en-US" sz="1600" dirty="0" smtClean="0"/>
              <a:t> </a:t>
            </a:r>
            <a:r>
              <a:rPr lang="en-US" sz="1600" dirty="0" err="1" smtClean="0"/>
              <a:t>cuerpo</a:t>
            </a:r>
            <a:r>
              <a:rPr lang="en-US" sz="1600" dirty="0" smtClean="0"/>
              <a:t>, </a:t>
            </a:r>
            <a:r>
              <a:rPr lang="en-US" sz="1600" dirty="0" err="1" smtClean="0"/>
              <a:t>sustentan</a:t>
            </a:r>
            <a:r>
              <a:rPr lang="en-US" sz="1600" dirty="0" smtClean="0"/>
              <a:t> y </a:t>
            </a:r>
            <a:r>
              <a:rPr lang="en-US" sz="1600" dirty="0" err="1" smtClean="0"/>
              <a:t>cuidan</a:t>
            </a:r>
            <a:r>
              <a:rPr lang="en-US" sz="1600" dirty="0" smtClean="0"/>
              <a:t>), se </a:t>
            </a:r>
            <a:r>
              <a:rPr lang="en-US" sz="1600" dirty="0" err="1" smtClean="0"/>
              <a:t>dan</a:t>
            </a:r>
            <a:r>
              <a:rPr lang="en-US" sz="1600" dirty="0" smtClean="0"/>
              <a:t> a </a:t>
            </a:r>
            <a:r>
              <a:rPr lang="en-US" sz="1600" dirty="0" err="1" smtClean="0"/>
              <a:t>sí</a:t>
            </a:r>
            <a:r>
              <a:rPr lang="en-US" sz="1600" dirty="0" smtClean="0"/>
              <a:t> </a:t>
            </a:r>
            <a:r>
              <a:rPr lang="en-US" sz="1600" dirty="0" err="1" smtClean="0"/>
              <a:t>mismos</a:t>
            </a:r>
            <a:r>
              <a:rPr lang="en-US" sz="1600" dirty="0" smtClean="0"/>
              <a:t> (para el </a:t>
            </a:r>
            <a:r>
              <a:rPr lang="en-US" sz="1600" dirty="0" err="1" smtClean="0"/>
              <a:t>bien</a:t>
            </a:r>
            <a:r>
              <a:rPr lang="en-US" sz="1600" dirty="0" smtClean="0"/>
              <a:t>, el honor de la </a:t>
            </a:r>
            <a:r>
              <a:rPr lang="en-US" sz="1600" dirty="0" err="1" smtClean="0"/>
              <a:t>esposa</a:t>
            </a:r>
            <a:r>
              <a:rPr lang="en-US" sz="1600" dirty="0" smtClean="0"/>
              <a:t>)</a:t>
            </a:r>
          </a:p>
          <a:p>
            <a:pPr marL="642366" lvl="1" indent="-285750"/>
            <a:r>
              <a:rPr lang="en-US" sz="1600" dirty="0" smtClean="0"/>
              <a:t>Los dos se </a:t>
            </a:r>
            <a:r>
              <a:rPr lang="en-US" sz="1600" dirty="0" err="1" smtClean="0"/>
              <a:t>renuncian</a:t>
            </a:r>
            <a:r>
              <a:rPr lang="en-US" sz="1600" dirty="0" smtClean="0"/>
              <a:t> a </a:t>
            </a:r>
            <a:r>
              <a:rPr lang="en-US" sz="1600" dirty="0" err="1" smtClean="0"/>
              <a:t>sí</a:t>
            </a:r>
            <a:r>
              <a:rPr lang="en-US" sz="1600" dirty="0" smtClean="0"/>
              <a:t> </a:t>
            </a:r>
            <a:r>
              <a:rPr lang="en-US" sz="1600" dirty="0" err="1" smtClean="0"/>
              <a:t>mismos</a:t>
            </a:r>
            <a:r>
              <a:rPr lang="en-US" sz="1600" dirty="0" smtClean="0"/>
              <a:t> para la </a:t>
            </a:r>
            <a:r>
              <a:rPr lang="en-US" sz="1600" dirty="0" err="1" smtClean="0"/>
              <a:t>relación</a:t>
            </a:r>
            <a:r>
              <a:rPr lang="en-US" sz="1600" dirty="0" smtClean="0"/>
              <a:t> </a:t>
            </a:r>
            <a:r>
              <a:rPr lang="en-US" sz="1600" dirty="0" err="1" smtClean="0"/>
              <a:t>como</a:t>
            </a:r>
            <a:r>
              <a:rPr lang="en-US" sz="1600" dirty="0" smtClean="0"/>
              <a:t> “</a:t>
            </a:r>
            <a:r>
              <a:rPr lang="en-US" sz="1600" dirty="0" err="1" smtClean="0"/>
              <a:t>una</a:t>
            </a:r>
            <a:r>
              <a:rPr lang="en-US" sz="1600" dirty="0" smtClean="0"/>
              <a:t> sola carne”</a:t>
            </a:r>
          </a:p>
          <a:p>
            <a:pPr marL="285750" indent="-285750"/>
            <a:r>
              <a:rPr lang="en-US" sz="2000" b="1" dirty="0" err="1" smtClean="0"/>
              <a:t>Entendiendo</a:t>
            </a:r>
            <a:r>
              <a:rPr lang="en-US" sz="2000" b="1" dirty="0" smtClean="0"/>
              <a:t> la </a:t>
            </a:r>
            <a:r>
              <a:rPr lang="en-US" sz="2000" b="1" dirty="0" err="1" smtClean="0"/>
              <a:t>voluntad</a:t>
            </a:r>
            <a:r>
              <a:rPr lang="en-US" sz="2000" b="1" dirty="0" smtClean="0"/>
              <a:t> de Dios a </a:t>
            </a:r>
            <a:r>
              <a:rPr lang="en-US" sz="2000" b="1" dirty="0" err="1" smtClean="0"/>
              <a:t>través</a:t>
            </a:r>
            <a:r>
              <a:rPr lang="en-US" sz="2000" b="1" dirty="0" smtClean="0"/>
              <a:t> del </a:t>
            </a:r>
            <a:r>
              <a:rPr lang="en-US" sz="2000" b="1" dirty="0" err="1" smtClean="0"/>
              <a:t>matrimonio</a:t>
            </a:r>
            <a:endParaRPr lang="en-US" sz="2000" b="1" dirty="0" smtClean="0"/>
          </a:p>
          <a:p>
            <a:pPr marL="642366" lvl="1" indent="-285750"/>
            <a:r>
              <a:rPr lang="en-US" sz="1600" b="1" dirty="0" smtClean="0"/>
              <a:t>Los </a:t>
            </a:r>
            <a:r>
              <a:rPr lang="en-US" sz="1600" b="1" dirty="0" err="1" smtClean="0"/>
              <a:t>santos</a:t>
            </a:r>
            <a:r>
              <a:rPr lang="en-US" sz="1600" b="1" dirty="0" smtClean="0"/>
              <a:t> </a:t>
            </a:r>
            <a:r>
              <a:rPr lang="en-US" sz="1600" b="1" dirty="0" err="1" smtClean="0"/>
              <a:t>deben</a:t>
            </a:r>
            <a:r>
              <a:rPr lang="en-US" sz="1600" b="1" dirty="0" smtClean="0"/>
              <a:t> </a:t>
            </a:r>
            <a:r>
              <a:rPr lang="en-US" sz="1600" b="1" dirty="0" err="1" smtClean="0"/>
              <a:t>someterse</a:t>
            </a:r>
            <a:r>
              <a:rPr lang="en-US" sz="1600" b="1" dirty="0" smtClean="0"/>
              <a:t> a Cristo </a:t>
            </a:r>
            <a:r>
              <a:rPr lang="en-US" sz="1600" b="1" dirty="0" err="1" smtClean="0"/>
              <a:t>como</a:t>
            </a:r>
            <a:r>
              <a:rPr lang="en-US" sz="1600" b="1" dirty="0" smtClean="0"/>
              <a:t> la </a:t>
            </a:r>
            <a:r>
              <a:rPr lang="en-US" sz="1600" b="1" dirty="0" err="1" smtClean="0"/>
              <a:t>Cabeza</a:t>
            </a:r>
            <a:r>
              <a:rPr lang="en-US" sz="1600" b="1" dirty="0" smtClean="0"/>
              <a:t> (</a:t>
            </a:r>
            <a:r>
              <a:rPr lang="en-US" sz="1600" b="1" dirty="0" err="1" smtClean="0"/>
              <a:t>ver</a:t>
            </a:r>
            <a:r>
              <a:rPr lang="en-US" sz="1600" b="1" dirty="0" smtClean="0"/>
              <a:t> </a:t>
            </a:r>
            <a:r>
              <a:rPr lang="en-US" sz="1600" b="1" dirty="0" err="1" smtClean="0"/>
              <a:t>también</a:t>
            </a:r>
            <a:r>
              <a:rPr lang="en-US" sz="1600" b="1" dirty="0" smtClean="0"/>
              <a:t> 1:22; 4:15)</a:t>
            </a:r>
          </a:p>
          <a:p>
            <a:pPr marL="642366" lvl="1" indent="-285750"/>
            <a:r>
              <a:rPr lang="en-US" sz="1600" b="1" dirty="0" smtClean="0"/>
              <a:t>Cristo se </a:t>
            </a:r>
            <a:r>
              <a:rPr lang="en-US" sz="1600" b="1" dirty="0" err="1" smtClean="0"/>
              <a:t>entregó</a:t>
            </a:r>
            <a:r>
              <a:rPr lang="en-US" sz="1600" b="1" dirty="0" smtClean="0"/>
              <a:t> a </a:t>
            </a:r>
            <a:r>
              <a:rPr lang="en-US" sz="1600" b="1" dirty="0" err="1" smtClean="0"/>
              <a:t>sí</a:t>
            </a:r>
            <a:r>
              <a:rPr lang="en-US" sz="1600" b="1" dirty="0" smtClean="0"/>
              <a:t> </a:t>
            </a:r>
            <a:r>
              <a:rPr lang="en-US" sz="1600" b="1" dirty="0" err="1" smtClean="0"/>
              <a:t>mismo</a:t>
            </a:r>
            <a:r>
              <a:rPr lang="en-US" sz="1600" b="1" dirty="0" smtClean="0"/>
              <a:t> </a:t>
            </a:r>
            <a:r>
              <a:rPr lang="en-US" sz="1600" b="1" dirty="0" err="1" smtClean="0"/>
              <a:t>en</a:t>
            </a:r>
            <a:r>
              <a:rPr lang="en-US" sz="1600" b="1" dirty="0" smtClean="0"/>
              <a:t> la </a:t>
            </a:r>
            <a:r>
              <a:rPr lang="en-US" sz="1600" b="1" dirty="0" err="1" smtClean="0"/>
              <a:t>cruz</a:t>
            </a:r>
            <a:r>
              <a:rPr lang="en-US" sz="1600" b="1" dirty="0" smtClean="0"/>
              <a:t> para que </a:t>
            </a:r>
            <a:r>
              <a:rPr lang="en-US" sz="1600" b="1" dirty="0" err="1" smtClean="0"/>
              <a:t>fuéramos</a:t>
            </a:r>
            <a:r>
              <a:rPr lang="en-US" sz="1600" b="1" dirty="0" smtClean="0"/>
              <a:t> </a:t>
            </a:r>
            <a:r>
              <a:rPr lang="en-US" sz="1600" b="1" dirty="0" err="1" smtClean="0"/>
              <a:t>purificados</a:t>
            </a:r>
            <a:r>
              <a:rPr lang="en-US" sz="1600" b="1" dirty="0" smtClean="0"/>
              <a:t> (</a:t>
            </a:r>
            <a:r>
              <a:rPr lang="en-US" sz="1600" b="1" dirty="0" err="1" smtClean="0"/>
              <a:t>por</a:t>
            </a:r>
            <a:r>
              <a:rPr lang="en-US" sz="1600" b="1" dirty="0" smtClean="0"/>
              <a:t> </a:t>
            </a:r>
            <a:r>
              <a:rPr lang="en-US" sz="1600" b="1" dirty="0" err="1" smtClean="0"/>
              <a:t>medio</a:t>
            </a:r>
            <a:r>
              <a:rPr lang="en-US" sz="1600" b="1" dirty="0" smtClean="0"/>
              <a:t> de la palabra), para que </a:t>
            </a:r>
            <a:r>
              <a:rPr lang="en-US" sz="1600" b="1" dirty="0" err="1" smtClean="0"/>
              <a:t>participáramos</a:t>
            </a:r>
            <a:r>
              <a:rPr lang="en-US" sz="1600" b="1" dirty="0" smtClean="0"/>
              <a:t> de </a:t>
            </a:r>
            <a:r>
              <a:rPr lang="en-US" sz="1600" b="1" dirty="0" err="1" smtClean="0"/>
              <a:t>su</a:t>
            </a:r>
            <a:r>
              <a:rPr lang="en-US" sz="1600" b="1" dirty="0" smtClean="0"/>
              <a:t> </a:t>
            </a:r>
            <a:r>
              <a:rPr lang="en-US" sz="1600" b="1" dirty="0" err="1" smtClean="0"/>
              <a:t>gloria</a:t>
            </a:r>
            <a:r>
              <a:rPr lang="en-US" sz="1600" b="1" dirty="0" smtClean="0"/>
              <a:t> </a:t>
            </a:r>
            <a:r>
              <a:rPr lang="en-US" sz="1600" b="1" dirty="0" err="1" smtClean="0"/>
              <a:t>siendo</a:t>
            </a:r>
            <a:r>
              <a:rPr lang="en-US" sz="1600" b="1" dirty="0" smtClean="0"/>
              <a:t> </a:t>
            </a:r>
            <a:r>
              <a:rPr lang="en-US" sz="1600" b="1" dirty="0" err="1" smtClean="0"/>
              <a:t>santos</a:t>
            </a:r>
            <a:r>
              <a:rPr lang="en-US" sz="1600" b="1" dirty="0" smtClean="0"/>
              <a:t> y sin </a:t>
            </a:r>
            <a:r>
              <a:rPr lang="en-US" sz="1600" b="1" dirty="0" err="1" smtClean="0"/>
              <a:t>mancha</a:t>
            </a:r>
            <a:r>
              <a:rPr lang="en-US" sz="1600" b="1" dirty="0" smtClean="0"/>
              <a:t> (</a:t>
            </a:r>
            <a:r>
              <a:rPr lang="en-US" sz="1600" b="1" dirty="0" err="1" smtClean="0"/>
              <a:t>ver</a:t>
            </a:r>
            <a:r>
              <a:rPr lang="en-US" sz="1600" b="1" dirty="0" smtClean="0"/>
              <a:t> </a:t>
            </a:r>
            <a:r>
              <a:rPr lang="en-US" sz="1600" b="1" dirty="0" err="1" smtClean="0"/>
              <a:t>también</a:t>
            </a:r>
            <a:r>
              <a:rPr lang="en-US" sz="1600" b="1" dirty="0" smtClean="0"/>
              <a:t> 1:4)</a:t>
            </a:r>
          </a:p>
          <a:p>
            <a:pPr marL="642366" lvl="1" indent="-285750"/>
            <a:r>
              <a:rPr lang="en-US" sz="1600" b="1" dirty="0" smtClean="0">
                <a:solidFill>
                  <a:schemeClr val="bg1">
                    <a:lumMod val="50000"/>
                    <a:lumOff val="50000"/>
                  </a:schemeClr>
                </a:solidFill>
              </a:rPr>
              <a:t>La </a:t>
            </a:r>
            <a:r>
              <a:rPr lang="en-US" sz="1600" b="1" dirty="0" err="1" smtClean="0">
                <a:solidFill>
                  <a:schemeClr val="bg1">
                    <a:lumMod val="50000"/>
                    <a:lumOff val="50000"/>
                  </a:schemeClr>
                </a:solidFill>
              </a:rPr>
              <a:t>obra</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salvadora</a:t>
            </a:r>
            <a:r>
              <a:rPr lang="en-US" sz="1600" b="1" dirty="0" smtClean="0">
                <a:solidFill>
                  <a:schemeClr val="bg1">
                    <a:lumMod val="50000"/>
                    <a:lumOff val="50000"/>
                  </a:schemeClr>
                </a:solidFill>
              </a:rPr>
              <a:t> de Cristo </a:t>
            </a:r>
            <a:r>
              <a:rPr lang="en-US" sz="1600" b="1" dirty="0" err="1" smtClean="0">
                <a:solidFill>
                  <a:schemeClr val="bg1">
                    <a:lumMod val="50000"/>
                    <a:lumOff val="50000"/>
                  </a:schemeClr>
                </a:solidFill>
              </a:rPr>
              <a:t>tenía</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como</a:t>
            </a:r>
            <a:r>
              <a:rPr lang="en-US" sz="1600" b="1" dirty="0" smtClean="0">
                <a:solidFill>
                  <a:schemeClr val="bg1">
                    <a:lumMod val="50000"/>
                    <a:lumOff val="50000"/>
                  </a:schemeClr>
                </a:solidFill>
              </a:rPr>
              <a:t> fin </a:t>
            </a:r>
            <a:r>
              <a:rPr lang="en-US" sz="1600" b="1" dirty="0" err="1" smtClean="0">
                <a:solidFill>
                  <a:schemeClr val="bg1">
                    <a:lumMod val="50000"/>
                    <a:lumOff val="50000"/>
                  </a:schemeClr>
                </a:solidFill>
              </a:rPr>
              <a:t>nuestro</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matrimonio</a:t>
            </a:r>
            <a:r>
              <a:rPr lang="en-US" sz="1600" b="1" dirty="0" smtClean="0">
                <a:solidFill>
                  <a:schemeClr val="bg1">
                    <a:lumMod val="50000"/>
                    <a:lumOff val="50000"/>
                  </a:schemeClr>
                </a:solidFill>
              </a:rPr>
              <a:t> con </a:t>
            </a:r>
            <a:r>
              <a:rPr lang="en-US" sz="1600" b="1" dirty="0" err="1" smtClean="0">
                <a:solidFill>
                  <a:schemeClr val="bg1">
                    <a:lumMod val="50000"/>
                    <a:lumOff val="50000"/>
                  </a:schemeClr>
                </a:solidFill>
              </a:rPr>
              <a:t>él</a:t>
            </a:r>
            <a:r>
              <a:rPr lang="en-US" sz="1600" b="1" dirty="0" smtClean="0">
                <a:solidFill>
                  <a:schemeClr val="bg1">
                    <a:lumMod val="50000"/>
                    <a:lumOff val="50000"/>
                  </a:schemeClr>
                </a:solidFill>
              </a:rPr>
              <a:t>.</a:t>
            </a:r>
          </a:p>
          <a:p>
            <a:pPr marL="642366" lvl="1" indent="-285750"/>
            <a:r>
              <a:rPr lang="en-US" sz="1600" b="1" dirty="0" smtClean="0">
                <a:solidFill>
                  <a:schemeClr val="bg1">
                    <a:lumMod val="50000"/>
                    <a:lumOff val="50000"/>
                  </a:schemeClr>
                </a:solidFill>
              </a:rPr>
              <a:t>Cristo </a:t>
            </a:r>
            <a:r>
              <a:rPr lang="en-US" sz="1600" b="1" dirty="0" err="1" smtClean="0">
                <a:solidFill>
                  <a:schemeClr val="bg1">
                    <a:lumMod val="50000"/>
                    <a:lumOff val="50000"/>
                  </a:schemeClr>
                </a:solidFill>
              </a:rPr>
              <a:t>tuvo</a:t>
            </a:r>
            <a:r>
              <a:rPr lang="en-US" sz="1600" b="1" dirty="0" smtClean="0">
                <a:solidFill>
                  <a:schemeClr val="bg1">
                    <a:lumMod val="50000"/>
                    <a:lumOff val="50000"/>
                  </a:schemeClr>
                </a:solidFill>
              </a:rPr>
              <a:t> que </a:t>
            </a:r>
            <a:r>
              <a:rPr lang="en-US" sz="1600" b="1" dirty="0" err="1" smtClean="0">
                <a:solidFill>
                  <a:schemeClr val="bg1">
                    <a:lumMod val="50000"/>
                    <a:lumOff val="50000"/>
                  </a:schemeClr>
                </a:solidFill>
              </a:rPr>
              <a:t>morir</a:t>
            </a:r>
            <a:r>
              <a:rPr lang="en-US" sz="1600" b="1" dirty="0" smtClean="0">
                <a:solidFill>
                  <a:schemeClr val="bg1">
                    <a:lumMod val="50000"/>
                    <a:lumOff val="50000"/>
                  </a:schemeClr>
                </a:solidFill>
              </a:rPr>
              <a:t> para que </a:t>
            </a:r>
            <a:r>
              <a:rPr lang="en-US" sz="1600" b="1" dirty="0" err="1" smtClean="0">
                <a:solidFill>
                  <a:schemeClr val="bg1">
                    <a:lumMod val="50000"/>
                    <a:lumOff val="50000"/>
                  </a:schemeClr>
                </a:solidFill>
              </a:rPr>
              <a:t>pudiéramos</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ser</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limpiados</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por</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medio</a:t>
            </a:r>
            <a:r>
              <a:rPr lang="en-US" sz="1600" b="1" dirty="0" smtClean="0">
                <a:solidFill>
                  <a:schemeClr val="bg1">
                    <a:lumMod val="50000"/>
                    <a:lumOff val="50000"/>
                  </a:schemeClr>
                </a:solidFill>
              </a:rPr>
              <a:t> de la palabra) para que </a:t>
            </a:r>
            <a:r>
              <a:rPr lang="en-US" sz="1600" b="1" dirty="0" err="1" smtClean="0">
                <a:solidFill>
                  <a:schemeClr val="bg1">
                    <a:lumMod val="50000"/>
                    <a:lumOff val="50000"/>
                  </a:schemeClr>
                </a:solidFill>
              </a:rPr>
              <a:t>fuéramos</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gloriosos</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participando</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en</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su</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gloria</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santos</a:t>
            </a:r>
            <a:r>
              <a:rPr lang="en-US" sz="1600" b="1" dirty="0" smtClean="0">
                <a:solidFill>
                  <a:schemeClr val="bg1">
                    <a:lumMod val="50000"/>
                    <a:lumOff val="50000"/>
                  </a:schemeClr>
                </a:solidFill>
              </a:rPr>
              <a:t> y sin </a:t>
            </a:r>
            <a:r>
              <a:rPr lang="en-US" sz="1600" b="1" dirty="0" err="1" smtClean="0">
                <a:solidFill>
                  <a:schemeClr val="bg1">
                    <a:lumMod val="50000"/>
                    <a:lumOff val="50000"/>
                  </a:schemeClr>
                </a:solidFill>
              </a:rPr>
              <a:t>mancha</a:t>
            </a:r>
            <a:r>
              <a:rPr lang="en-US" sz="1600" b="1" dirty="0" smtClean="0">
                <a:solidFill>
                  <a:schemeClr val="bg1">
                    <a:lumMod val="50000"/>
                    <a:lumOff val="50000"/>
                  </a:schemeClr>
                </a:solidFill>
              </a:rPr>
              <a:t> (</a:t>
            </a:r>
            <a:r>
              <a:rPr lang="en-US" sz="1600" b="1" dirty="0" err="1" smtClean="0">
                <a:solidFill>
                  <a:schemeClr val="bg1">
                    <a:lumMod val="50000"/>
                    <a:lumOff val="50000"/>
                  </a:schemeClr>
                </a:solidFill>
              </a:rPr>
              <a:t>ver</a:t>
            </a:r>
            <a:r>
              <a:rPr lang="en-US" sz="1600" b="1" dirty="0" smtClean="0">
                <a:solidFill>
                  <a:schemeClr val="bg1">
                    <a:lumMod val="50000"/>
                    <a:lumOff val="50000"/>
                  </a:schemeClr>
                </a:solidFill>
              </a:rPr>
              <a:t> cap.1)</a:t>
            </a:r>
          </a:p>
          <a:p>
            <a:pPr marL="299466" indent="-285750"/>
            <a:r>
              <a:rPr lang="en-US" sz="2000" b="1" dirty="0" err="1" smtClean="0">
                <a:solidFill>
                  <a:srgbClr val="FFFF00"/>
                </a:solidFill>
              </a:rPr>
              <a:t>Nuestros</a:t>
            </a:r>
            <a:r>
              <a:rPr lang="en-US" sz="2000" b="1" dirty="0" smtClean="0">
                <a:solidFill>
                  <a:srgbClr val="FFFF00"/>
                </a:solidFill>
              </a:rPr>
              <a:t> </a:t>
            </a:r>
            <a:r>
              <a:rPr lang="en-US" sz="2000" b="1" dirty="0" err="1" smtClean="0">
                <a:solidFill>
                  <a:srgbClr val="FFFF00"/>
                </a:solidFill>
              </a:rPr>
              <a:t>matrimonios</a:t>
            </a:r>
            <a:r>
              <a:rPr lang="en-US" sz="2000" b="1" dirty="0" smtClean="0">
                <a:solidFill>
                  <a:srgbClr val="FFFF00"/>
                </a:solidFill>
              </a:rPr>
              <a:t> </a:t>
            </a:r>
            <a:r>
              <a:rPr lang="en-US" sz="2000" b="1" dirty="0" err="1" smtClean="0">
                <a:solidFill>
                  <a:srgbClr val="FFFF00"/>
                </a:solidFill>
              </a:rPr>
              <a:t>nos</a:t>
            </a:r>
            <a:r>
              <a:rPr lang="en-US" sz="2000" b="1" dirty="0" smtClean="0">
                <a:solidFill>
                  <a:srgbClr val="FFFF00"/>
                </a:solidFill>
              </a:rPr>
              <a:t> </a:t>
            </a:r>
            <a:r>
              <a:rPr lang="en-US" sz="2000" b="1" dirty="0" err="1" smtClean="0">
                <a:solidFill>
                  <a:srgbClr val="FFFF00"/>
                </a:solidFill>
              </a:rPr>
              <a:t>ayudan</a:t>
            </a:r>
            <a:r>
              <a:rPr lang="en-US" sz="2000" b="1" dirty="0" smtClean="0">
                <a:solidFill>
                  <a:srgbClr val="FFFF00"/>
                </a:solidFill>
              </a:rPr>
              <a:t> a </a:t>
            </a:r>
            <a:r>
              <a:rPr lang="en-US" sz="2000" b="1" dirty="0" err="1" smtClean="0">
                <a:solidFill>
                  <a:srgbClr val="FFFF00"/>
                </a:solidFill>
              </a:rPr>
              <a:t>entender</a:t>
            </a:r>
            <a:r>
              <a:rPr lang="en-US" sz="2000" b="1" dirty="0" smtClean="0">
                <a:solidFill>
                  <a:srgbClr val="FFFF00"/>
                </a:solidFill>
              </a:rPr>
              <a:t> y </a:t>
            </a:r>
            <a:r>
              <a:rPr lang="en-US" sz="2000" b="1" dirty="0" err="1" smtClean="0">
                <a:solidFill>
                  <a:srgbClr val="FFFF00"/>
                </a:solidFill>
              </a:rPr>
              <a:t>nos</a:t>
            </a:r>
            <a:r>
              <a:rPr lang="en-US" sz="2000" b="1" dirty="0" smtClean="0">
                <a:solidFill>
                  <a:srgbClr val="FFFF00"/>
                </a:solidFill>
              </a:rPr>
              <a:t> </a:t>
            </a:r>
            <a:r>
              <a:rPr lang="en-US" sz="2000" b="1" dirty="0" err="1" smtClean="0">
                <a:solidFill>
                  <a:srgbClr val="FFFF00"/>
                </a:solidFill>
              </a:rPr>
              <a:t>revelan</a:t>
            </a:r>
            <a:r>
              <a:rPr lang="en-US" sz="2000" b="1" dirty="0" smtClean="0">
                <a:solidFill>
                  <a:srgbClr val="FFFF00"/>
                </a:solidFill>
              </a:rPr>
              <a:t> </a:t>
            </a:r>
            <a:r>
              <a:rPr lang="en-US" sz="2000" b="1" dirty="0" err="1" smtClean="0">
                <a:solidFill>
                  <a:srgbClr val="FFFF00"/>
                </a:solidFill>
              </a:rPr>
              <a:t>en</a:t>
            </a:r>
            <a:r>
              <a:rPr lang="en-US" sz="2000" b="1" dirty="0" smtClean="0">
                <a:solidFill>
                  <a:srgbClr val="FFFF00"/>
                </a:solidFill>
              </a:rPr>
              <a:t> la </a:t>
            </a:r>
            <a:r>
              <a:rPr lang="en-US" sz="2000" b="1" dirty="0" err="1" smtClean="0">
                <a:solidFill>
                  <a:srgbClr val="FFFF00"/>
                </a:solidFill>
              </a:rPr>
              <a:t>práctica</a:t>
            </a:r>
            <a:r>
              <a:rPr lang="en-US" sz="2000" b="1" dirty="0" smtClean="0">
                <a:solidFill>
                  <a:srgbClr val="FFFF00"/>
                </a:solidFill>
              </a:rPr>
              <a:t> la </a:t>
            </a:r>
            <a:r>
              <a:rPr lang="en-US" sz="2000" b="1" dirty="0" err="1" smtClean="0">
                <a:solidFill>
                  <a:srgbClr val="FFFF00"/>
                </a:solidFill>
              </a:rPr>
              <a:t>voluntad</a:t>
            </a:r>
            <a:r>
              <a:rPr lang="en-US" sz="2000" b="1" dirty="0" smtClean="0">
                <a:solidFill>
                  <a:srgbClr val="FFFF00"/>
                </a:solidFill>
              </a:rPr>
              <a:t> de Dios: ¡</a:t>
            </a:r>
            <a:r>
              <a:rPr lang="en-US" sz="2000" b="1" dirty="0" err="1" smtClean="0">
                <a:solidFill>
                  <a:srgbClr val="FFFF00"/>
                </a:solidFill>
              </a:rPr>
              <a:t>nuestra</a:t>
            </a:r>
            <a:r>
              <a:rPr lang="en-US" sz="2000" b="1" dirty="0" smtClean="0">
                <a:solidFill>
                  <a:srgbClr val="FFFF00"/>
                </a:solidFill>
              </a:rPr>
              <a:t> </a:t>
            </a:r>
            <a:r>
              <a:rPr lang="en-US" sz="2000" b="1" dirty="0" err="1" smtClean="0">
                <a:solidFill>
                  <a:srgbClr val="FFFF00"/>
                </a:solidFill>
              </a:rPr>
              <a:t>relación</a:t>
            </a:r>
            <a:r>
              <a:rPr lang="en-US" sz="2000" b="1" dirty="0" smtClean="0">
                <a:solidFill>
                  <a:srgbClr val="FFFF00"/>
                </a:solidFill>
              </a:rPr>
              <a:t> </a:t>
            </a:r>
            <a:r>
              <a:rPr lang="en-US" sz="2000" b="1" dirty="0" err="1" smtClean="0">
                <a:solidFill>
                  <a:srgbClr val="FFFF00"/>
                </a:solidFill>
              </a:rPr>
              <a:t>profunda</a:t>
            </a:r>
            <a:r>
              <a:rPr lang="en-US" sz="2000" b="1" dirty="0" smtClean="0">
                <a:solidFill>
                  <a:srgbClr val="FFFF00"/>
                </a:solidFill>
              </a:rPr>
              <a:t>, </a:t>
            </a:r>
            <a:r>
              <a:rPr lang="en-US" sz="2000" b="1" dirty="0" err="1" smtClean="0">
                <a:solidFill>
                  <a:srgbClr val="FFFF00"/>
                </a:solidFill>
              </a:rPr>
              <a:t>íntima</a:t>
            </a:r>
            <a:r>
              <a:rPr lang="en-US" sz="2000" b="1" dirty="0" smtClean="0">
                <a:solidFill>
                  <a:srgbClr val="FFFF00"/>
                </a:solidFill>
              </a:rPr>
              <a:t>, </a:t>
            </a:r>
            <a:r>
              <a:rPr lang="en-US" sz="2000" b="1" dirty="0" err="1" smtClean="0">
                <a:solidFill>
                  <a:srgbClr val="FFFF00"/>
                </a:solidFill>
              </a:rPr>
              <a:t>mutuamente</a:t>
            </a:r>
            <a:r>
              <a:rPr lang="en-US" sz="2000" b="1" dirty="0" smtClean="0">
                <a:solidFill>
                  <a:srgbClr val="FFFF00"/>
                </a:solidFill>
              </a:rPr>
              <a:t> </a:t>
            </a:r>
            <a:r>
              <a:rPr lang="en-US" sz="2000" b="1" dirty="0" err="1" smtClean="0">
                <a:solidFill>
                  <a:srgbClr val="FFFF00"/>
                </a:solidFill>
              </a:rPr>
              <a:t>abnegada</a:t>
            </a:r>
            <a:r>
              <a:rPr lang="en-US" sz="2000" b="1" dirty="0" smtClean="0">
                <a:solidFill>
                  <a:srgbClr val="FFFF00"/>
                </a:solidFill>
              </a:rPr>
              <a:t> y que </a:t>
            </a:r>
            <a:r>
              <a:rPr lang="en-US" sz="2000" b="1" dirty="0" err="1" smtClean="0">
                <a:solidFill>
                  <a:srgbClr val="FFFF00"/>
                </a:solidFill>
              </a:rPr>
              <a:t>mutuamente</a:t>
            </a:r>
            <a:r>
              <a:rPr lang="en-US" sz="2000" b="1" dirty="0" smtClean="0">
                <a:solidFill>
                  <a:srgbClr val="FFFF00"/>
                </a:solidFill>
              </a:rPr>
              <a:t> </a:t>
            </a:r>
            <a:r>
              <a:rPr lang="en-US" sz="2000" b="1" dirty="0" err="1" smtClean="0">
                <a:solidFill>
                  <a:srgbClr val="FFFF00"/>
                </a:solidFill>
              </a:rPr>
              <a:t>exalta</a:t>
            </a:r>
            <a:r>
              <a:rPr lang="en-US" sz="2000" b="1" dirty="0" smtClean="0">
                <a:solidFill>
                  <a:srgbClr val="FFFF00"/>
                </a:solidFill>
              </a:rPr>
              <a:t> -- con </a:t>
            </a:r>
            <a:r>
              <a:rPr lang="en-US" sz="2000" b="1" dirty="0" err="1" smtClean="0">
                <a:solidFill>
                  <a:srgbClr val="FFFF00"/>
                </a:solidFill>
              </a:rPr>
              <a:t>él</a:t>
            </a:r>
            <a:r>
              <a:rPr lang="en-US" sz="2000" b="1" dirty="0" smtClean="0">
                <a:solidFill>
                  <a:srgbClr val="FFFF00"/>
                </a:solidFill>
              </a:rPr>
              <a:t>!</a:t>
            </a:r>
          </a:p>
          <a:p>
            <a:endParaRPr lang="en-US" sz="2000" dirty="0"/>
          </a:p>
        </p:txBody>
      </p:sp>
    </p:spTree>
    <p:extLst>
      <p:ext uri="{BB962C8B-B14F-4D97-AF65-F5344CB8AC3E}">
        <p14:creationId xmlns:p14="http://schemas.microsoft.com/office/powerpoint/2010/main" val="5595736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Andando</a:t>
            </a:r>
            <a:r>
              <a:rPr lang="en-US" b="1" dirty="0" smtClean="0">
                <a:latin typeface="+mn-lt"/>
              </a:rPr>
              <a:t> </a:t>
            </a:r>
            <a:r>
              <a:rPr lang="en-US" b="1" dirty="0">
                <a:latin typeface="+mn-lt"/>
              </a:rPr>
              <a:t>en la </a:t>
            </a:r>
            <a:r>
              <a:rPr lang="en-US" b="1" dirty="0" err="1" smtClean="0">
                <a:latin typeface="+mn-lt"/>
              </a:rPr>
              <a:t>voluntad</a:t>
            </a:r>
            <a:r>
              <a:rPr lang="en-US" b="1" dirty="0" smtClean="0">
                <a:latin typeface="+mn-lt"/>
              </a:rPr>
              <a:t> </a:t>
            </a:r>
            <a:r>
              <a:rPr lang="en-US" b="1" dirty="0">
                <a:latin typeface="+mn-lt"/>
              </a:rPr>
              <a:t>de Dios</a:t>
            </a:r>
            <a:r>
              <a:rPr lang="en-US" b="1" dirty="0" smtClean="0">
                <a:latin typeface="+mn-lt"/>
              </a:rPr>
              <a:t>: </a:t>
            </a:r>
            <a:br>
              <a:rPr lang="en-US" b="1" dirty="0" smtClean="0">
                <a:latin typeface="+mn-lt"/>
              </a:rPr>
            </a:br>
            <a:r>
              <a:rPr lang="en-US" b="1" dirty="0" smtClean="0">
                <a:solidFill>
                  <a:srgbClr val="99FF33"/>
                </a:solidFill>
                <a:latin typeface="+mn-lt"/>
              </a:rPr>
              <a:t>El </a:t>
            </a:r>
            <a:r>
              <a:rPr lang="en-US" b="1" dirty="0" err="1" smtClean="0">
                <a:solidFill>
                  <a:srgbClr val="99FF33"/>
                </a:solidFill>
                <a:latin typeface="+mn-lt"/>
              </a:rPr>
              <a:t>matrimonio</a:t>
            </a:r>
            <a:endParaRPr lang="en-US" b="1" dirty="0">
              <a:solidFill>
                <a:srgbClr val="99FF33"/>
              </a:solidFill>
              <a:latin typeface="+mn-lt"/>
            </a:endParaRPr>
          </a:p>
        </p:txBody>
      </p:sp>
      <p:sp>
        <p:nvSpPr>
          <p:cNvPr id="3" name="Content Placeholder 2"/>
          <p:cNvSpPr>
            <a:spLocks noGrp="1"/>
          </p:cNvSpPr>
          <p:nvPr>
            <p:ph idx="1"/>
          </p:nvPr>
        </p:nvSpPr>
        <p:spPr/>
        <p:txBody>
          <a:bodyPr>
            <a:normAutofit fontScale="85000" lnSpcReduction="20000"/>
          </a:bodyPr>
          <a:lstStyle/>
          <a:p>
            <a:pPr marL="285750" indent="-285750" algn="l" rtl="0"/>
            <a:r>
              <a:rPr lang="en-US" b="1" dirty="0" err="1" smtClean="0"/>
              <a:t>Mandamientos</a:t>
            </a:r>
            <a:endParaRPr lang="en-US" b="1" dirty="0"/>
          </a:p>
          <a:p>
            <a:pPr marL="642366" lvl="1" indent="-285750" algn="l" rtl="0"/>
            <a:r>
              <a:rPr lang="en-US" b="1" dirty="0" smtClean="0"/>
              <a:t>Las </a:t>
            </a:r>
            <a:r>
              <a:rPr lang="en-US" b="1" dirty="0" err="1" smtClean="0"/>
              <a:t>esposas</a:t>
            </a:r>
            <a:r>
              <a:rPr lang="en-US" b="1" dirty="0" smtClean="0"/>
              <a:t> </a:t>
            </a:r>
            <a:r>
              <a:rPr lang="en-US" b="1" u="sng" dirty="0" smtClean="0"/>
              <a:t>se </a:t>
            </a:r>
            <a:r>
              <a:rPr lang="en-US" b="1" u="sng" dirty="0" err="1" smtClean="0"/>
              <a:t>someten</a:t>
            </a:r>
            <a:r>
              <a:rPr lang="en-US" b="1" dirty="0" smtClean="0"/>
              <a:t> (</a:t>
            </a:r>
            <a:r>
              <a:rPr lang="en-US" b="1" dirty="0" err="1" smtClean="0"/>
              <a:t>como</a:t>
            </a:r>
            <a:r>
              <a:rPr lang="en-US" b="1" dirty="0" smtClean="0"/>
              <a:t> </a:t>
            </a:r>
            <a:r>
              <a:rPr lang="en-US" b="1" dirty="0"/>
              <a:t>al Señor, en todo) </a:t>
            </a:r>
            <a:r>
              <a:rPr lang="en-US" b="1" dirty="0" smtClean="0"/>
              <a:t>y </a:t>
            </a:r>
            <a:r>
              <a:rPr lang="en-US" b="1" u="sng" dirty="0" err="1" smtClean="0"/>
              <a:t>respetan</a:t>
            </a:r>
            <a:r>
              <a:rPr lang="en-US" b="1" dirty="0"/>
              <a:t> </a:t>
            </a:r>
            <a:r>
              <a:rPr lang="en-US" b="1" dirty="0" smtClean="0"/>
              <a:t>al </a:t>
            </a:r>
            <a:r>
              <a:rPr lang="en-US" b="1" dirty="0" err="1" smtClean="0"/>
              <a:t>marido</a:t>
            </a:r>
            <a:endParaRPr lang="en-US" b="1" dirty="0"/>
          </a:p>
          <a:p>
            <a:pPr marL="642366" lvl="1" indent="-285750" algn="l" rtl="0"/>
            <a:r>
              <a:rPr lang="en-US" b="1" dirty="0" smtClean="0"/>
              <a:t>Los </a:t>
            </a:r>
            <a:r>
              <a:rPr lang="en-US" b="1" dirty="0" err="1" smtClean="0"/>
              <a:t>maridos</a:t>
            </a:r>
            <a:r>
              <a:rPr lang="en-US" b="1" dirty="0" smtClean="0"/>
              <a:t> </a:t>
            </a:r>
            <a:r>
              <a:rPr lang="en-US" b="1" u="sng" dirty="0" err="1" smtClean="0"/>
              <a:t>asumen</a:t>
            </a:r>
            <a:r>
              <a:rPr lang="en-US" b="1" u="sng" dirty="0" smtClean="0"/>
              <a:t> </a:t>
            </a:r>
            <a:r>
              <a:rPr lang="en-US" b="1" u="sng" dirty="0"/>
              <a:t>el </a:t>
            </a:r>
            <a:r>
              <a:rPr lang="en-US" b="1" u="sng" dirty="0" err="1" smtClean="0"/>
              <a:t>liderazgo</a:t>
            </a:r>
            <a:r>
              <a:rPr lang="en-US" b="1" dirty="0" smtClean="0"/>
              <a:t> (</a:t>
            </a:r>
            <a:r>
              <a:rPr lang="en-US" b="1" dirty="0"/>
              <a:t>'cabeza' </a:t>
            </a:r>
            <a:r>
              <a:rPr lang="en-US" b="1" dirty="0" err="1"/>
              <a:t>comunicativo</a:t>
            </a:r>
            <a:r>
              <a:rPr lang="en-US" b="1" dirty="0" smtClean="0"/>
              <a:t>), </a:t>
            </a:r>
            <a:r>
              <a:rPr lang="en-US" b="1" u="sng" dirty="0" err="1" smtClean="0"/>
              <a:t>aman</a:t>
            </a:r>
            <a:r>
              <a:rPr lang="en-US" b="1" dirty="0" smtClean="0"/>
              <a:t> (</a:t>
            </a:r>
            <a:r>
              <a:rPr lang="en-US" b="1" dirty="0" err="1" smtClean="0"/>
              <a:t>como</a:t>
            </a:r>
            <a:r>
              <a:rPr lang="en-US" b="1" dirty="0" smtClean="0"/>
              <a:t> </a:t>
            </a:r>
            <a:r>
              <a:rPr lang="en-US" b="1" dirty="0"/>
              <a:t>propio </a:t>
            </a:r>
            <a:r>
              <a:rPr lang="en-US" b="1" dirty="0" err="1"/>
              <a:t>cuerpo</a:t>
            </a:r>
            <a:r>
              <a:rPr lang="en-US" b="1" dirty="0"/>
              <a:t>, </a:t>
            </a:r>
            <a:r>
              <a:rPr lang="en-US" b="1" dirty="0" err="1" smtClean="0"/>
              <a:t>sustentan</a:t>
            </a:r>
            <a:r>
              <a:rPr lang="en-US" b="1" dirty="0" smtClean="0"/>
              <a:t> </a:t>
            </a:r>
            <a:r>
              <a:rPr lang="en-US" b="1" dirty="0"/>
              <a:t>y </a:t>
            </a:r>
            <a:r>
              <a:rPr lang="en-US" b="1" dirty="0" err="1" smtClean="0"/>
              <a:t>cuidan</a:t>
            </a:r>
            <a:r>
              <a:rPr lang="en-US" b="1" dirty="0" smtClean="0"/>
              <a:t>), </a:t>
            </a:r>
            <a:r>
              <a:rPr lang="en-US" b="1" u="sng" dirty="0" smtClean="0"/>
              <a:t>se </a:t>
            </a:r>
            <a:r>
              <a:rPr lang="en-US" b="1" u="sng" dirty="0" err="1" smtClean="0"/>
              <a:t>dan</a:t>
            </a:r>
            <a:r>
              <a:rPr lang="en-US" b="1" u="sng" dirty="0" smtClean="0"/>
              <a:t> a </a:t>
            </a:r>
            <a:r>
              <a:rPr lang="en-US" b="1" u="sng" dirty="0" err="1" smtClean="0"/>
              <a:t>sí</a:t>
            </a:r>
            <a:r>
              <a:rPr lang="en-US" b="1" u="sng" dirty="0" smtClean="0"/>
              <a:t> </a:t>
            </a:r>
            <a:r>
              <a:rPr lang="en-US" b="1" u="sng" dirty="0" err="1" smtClean="0"/>
              <a:t>mismo</a:t>
            </a:r>
            <a:r>
              <a:rPr lang="en-US" b="1" dirty="0" smtClean="0"/>
              <a:t> (</a:t>
            </a:r>
            <a:r>
              <a:rPr lang="en-US" b="1" dirty="0"/>
              <a:t>para </a:t>
            </a:r>
            <a:r>
              <a:rPr lang="en-US" b="1" dirty="0" smtClean="0"/>
              <a:t>el </a:t>
            </a:r>
            <a:r>
              <a:rPr lang="en-US" b="1" dirty="0" err="1" smtClean="0"/>
              <a:t>bien</a:t>
            </a:r>
            <a:r>
              <a:rPr lang="en-US" b="1" dirty="0"/>
              <a:t>, </a:t>
            </a:r>
            <a:r>
              <a:rPr lang="en-US" b="1" dirty="0" smtClean="0"/>
              <a:t>el honor </a:t>
            </a:r>
            <a:r>
              <a:rPr lang="en-US" b="1" dirty="0"/>
              <a:t>de la esposa)</a:t>
            </a:r>
          </a:p>
          <a:p>
            <a:pPr marL="642366" lvl="1" indent="-285750" algn="l" rtl="0"/>
            <a:r>
              <a:rPr lang="en-US" b="1" dirty="0" smtClean="0"/>
              <a:t>Los dos </a:t>
            </a:r>
            <a:r>
              <a:rPr lang="en-US" b="1" u="sng" dirty="0" err="1" smtClean="0"/>
              <a:t>dejan</a:t>
            </a:r>
            <a:r>
              <a:rPr lang="en-US" b="1" u="sng" dirty="0" smtClean="0"/>
              <a:t> </a:t>
            </a:r>
            <a:r>
              <a:rPr lang="en-US" b="1" u="sng" dirty="0" err="1" smtClean="0"/>
              <a:t>atrás</a:t>
            </a:r>
            <a:r>
              <a:rPr lang="en-US" b="1" u="sng" dirty="0" smtClean="0"/>
              <a:t> a </a:t>
            </a:r>
            <a:r>
              <a:rPr lang="en-US" b="1" u="sng" dirty="0" err="1" smtClean="0"/>
              <a:t>sí</a:t>
            </a:r>
            <a:r>
              <a:rPr lang="en-US" b="1" u="sng" dirty="0" smtClean="0"/>
              <a:t> </a:t>
            </a:r>
            <a:r>
              <a:rPr lang="en-US" b="1" u="sng" dirty="0" err="1" smtClean="0"/>
              <a:t>mismos</a:t>
            </a:r>
            <a:r>
              <a:rPr lang="en-US" b="1" dirty="0" smtClean="0"/>
              <a:t> para </a:t>
            </a:r>
            <a:r>
              <a:rPr lang="en-US" b="1" dirty="0"/>
              <a:t>la relación como “una sola carne”</a:t>
            </a:r>
          </a:p>
          <a:p>
            <a:pPr marL="285750" indent="-285750" algn="l" rtl="0"/>
            <a:r>
              <a:rPr lang="en-US" b="1" dirty="0" err="1" smtClean="0"/>
              <a:t>Entendiendo</a:t>
            </a:r>
            <a:r>
              <a:rPr lang="en-US" b="1" dirty="0" smtClean="0"/>
              <a:t> </a:t>
            </a:r>
            <a:r>
              <a:rPr lang="en-US" b="1" dirty="0"/>
              <a:t>la voluntad de Dios a través del matrimonio</a:t>
            </a:r>
          </a:p>
          <a:p>
            <a:pPr marL="642366" lvl="1" indent="-285750" algn="l" rtl="0"/>
            <a:r>
              <a:rPr lang="en-US" b="1" dirty="0"/>
              <a:t>Los santos deben someterse a Cristo como la Cabeza (ver </a:t>
            </a:r>
            <a:r>
              <a:rPr lang="en-US" b="1" dirty="0" err="1"/>
              <a:t>también</a:t>
            </a:r>
            <a:r>
              <a:rPr lang="en-US" b="1" dirty="0"/>
              <a:t> </a:t>
            </a:r>
            <a:r>
              <a:rPr lang="en-US" b="1" dirty="0" smtClean="0"/>
              <a:t>1:22; </a:t>
            </a:r>
            <a:r>
              <a:rPr lang="en-US" b="1" dirty="0"/>
              <a:t>4:15)</a:t>
            </a:r>
          </a:p>
          <a:p>
            <a:pPr marL="642366" lvl="1" indent="-285750" algn="l" rtl="0"/>
            <a:r>
              <a:rPr lang="en-US" b="1" dirty="0"/>
              <a:t>Cristo se entregó a sí mismo en la </a:t>
            </a:r>
            <a:r>
              <a:rPr lang="en-US" b="1" dirty="0" err="1" smtClean="0"/>
              <a:t>cruz</a:t>
            </a:r>
            <a:r>
              <a:rPr lang="en-US" b="1" dirty="0" smtClean="0"/>
              <a:t> </a:t>
            </a:r>
            <a:r>
              <a:rPr lang="en-US" b="1" dirty="0"/>
              <a:t>para que fuéramos </a:t>
            </a:r>
            <a:r>
              <a:rPr lang="en-US" b="1" dirty="0" err="1"/>
              <a:t>purificados</a:t>
            </a:r>
            <a:r>
              <a:rPr lang="en-US" b="1" dirty="0"/>
              <a:t> </a:t>
            </a:r>
            <a:r>
              <a:rPr lang="en-US" b="1" dirty="0" smtClean="0"/>
              <a:t>(</a:t>
            </a:r>
            <a:r>
              <a:rPr lang="en-US" b="1" dirty="0" err="1" smtClean="0"/>
              <a:t>por</a:t>
            </a:r>
            <a:r>
              <a:rPr lang="en-US" b="1" dirty="0" smtClean="0"/>
              <a:t> </a:t>
            </a:r>
            <a:r>
              <a:rPr lang="en-US" b="1" dirty="0" err="1" smtClean="0"/>
              <a:t>medio</a:t>
            </a:r>
            <a:r>
              <a:rPr lang="en-US" b="1" dirty="0" smtClean="0"/>
              <a:t> de </a:t>
            </a:r>
            <a:r>
              <a:rPr lang="en-US" b="1" dirty="0"/>
              <a:t>la </a:t>
            </a:r>
            <a:r>
              <a:rPr lang="en-US" b="1" dirty="0" smtClean="0"/>
              <a:t>palabra</a:t>
            </a:r>
            <a:r>
              <a:rPr lang="en-US" b="1" dirty="0"/>
              <a:t>), para que participáramos de su gloria siendo santos y sin mancha (ver también 1:4)</a:t>
            </a:r>
          </a:p>
          <a:p>
            <a:pPr marL="642366" lvl="1" indent="-285750" algn="l" rtl="0"/>
            <a:r>
              <a:rPr lang="en-US" b="1" dirty="0">
                <a:solidFill>
                  <a:schemeClr val="bg1">
                    <a:lumMod val="50000"/>
                    <a:lumOff val="50000"/>
                  </a:schemeClr>
                </a:solidFill>
              </a:rPr>
              <a:t>La obra salvadora de Cristo </a:t>
            </a:r>
            <a:r>
              <a:rPr lang="en-US" b="1" dirty="0" err="1" smtClean="0">
                <a:solidFill>
                  <a:schemeClr val="bg1">
                    <a:lumMod val="50000"/>
                    <a:lumOff val="50000"/>
                  </a:schemeClr>
                </a:solidFill>
              </a:rPr>
              <a:t>tenía</a:t>
            </a:r>
            <a:r>
              <a:rPr lang="en-US" b="1" dirty="0" smtClean="0">
                <a:solidFill>
                  <a:schemeClr val="bg1">
                    <a:lumMod val="50000"/>
                    <a:lumOff val="50000"/>
                  </a:schemeClr>
                </a:solidFill>
              </a:rPr>
              <a:t> </a:t>
            </a:r>
            <a:r>
              <a:rPr lang="en-US" b="1" dirty="0" err="1" smtClean="0">
                <a:solidFill>
                  <a:schemeClr val="bg1">
                    <a:lumMod val="50000"/>
                    <a:lumOff val="50000"/>
                  </a:schemeClr>
                </a:solidFill>
              </a:rPr>
              <a:t>como</a:t>
            </a:r>
            <a:r>
              <a:rPr lang="en-US" b="1" dirty="0" smtClean="0">
                <a:solidFill>
                  <a:schemeClr val="bg1">
                    <a:lumMod val="50000"/>
                    <a:lumOff val="50000"/>
                  </a:schemeClr>
                </a:solidFill>
              </a:rPr>
              <a:t> fin </a:t>
            </a:r>
            <a:r>
              <a:rPr lang="en-US" b="1" dirty="0" err="1" smtClean="0">
                <a:solidFill>
                  <a:schemeClr val="bg1">
                    <a:lumMod val="50000"/>
                    <a:lumOff val="50000"/>
                  </a:schemeClr>
                </a:solidFill>
              </a:rPr>
              <a:t>nuestro</a:t>
            </a:r>
            <a:r>
              <a:rPr lang="en-US" b="1" dirty="0" smtClean="0">
                <a:solidFill>
                  <a:schemeClr val="bg1">
                    <a:lumMod val="50000"/>
                    <a:lumOff val="50000"/>
                  </a:schemeClr>
                </a:solidFill>
              </a:rPr>
              <a:t> </a:t>
            </a:r>
            <a:r>
              <a:rPr lang="en-US" b="1" dirty="0">
                <a:solidFill>
                  <a:schemeClr val="bg1">
                    <a:lumMod val="50000"/>
                    <a:lumOff val="50000"/>
                  </a:schemeClr>
                </a:solidFill>
              </a:rPr>
              <a:t>matrimonio con </a:t>
            </a:r>
            <a:r>
              <a:rPr lang="en-US" b="1" dirty="0" err="1">
                <a:solidFill>
                  <a:schemeClr val="bg1">
                    <a:lumMod val="50000"/>
                    <a:lumOff val="50000"/>
                  </a:schemeClr>
                </a:solidFill>
              </a:rPr>
              <a:t>él</a:t>
            </a:r>
            <a:r>
              <a:rPr lang="en-US" b="1" dirty="0">
                <a:solidFill>
                  <a:schemeClr val="bg1">
                    <a:lumMod val="50000"/>
                    <a:lumOff val="50000"/>
                  </a:schemeClr>
                </a:solidFill>
              </a:rPr>
              <a:t>.</a:t>
            </a:r>
          </a:p>
          <a:p>
            <a:pPr marL="642366" lvl="1" indent="-285750" algn="l" rtl="0"/>
            <a:r>
              <a:rPr lang="en-US" b="1" dirty="0">
                <a:solidFill>
                  <a:schemeClr val="bg1">
                    <a:lumMod val="50000"/>
                    <a:lumOff val="50000"/>
                  </a:schemeClr>
                </a:solidFill>
              </a:rPr>
              <a:t>Cristo tuvo que morir para que pudiéramos ser </a:t>
            </a:r>
            <a:r>
              <a:rPr lang="en-US" b="1" dirty="0" err="1">
                <a:solidFill>
                  <a:schemeClr val="bg1">
                    <a:lumMod val="50000"/>
                    <a:lumOff val="50000"/>
                  </a:schemeClr>
                </a:solidFill>
              </a:rPr>
              <a:t>limpiados</a:t>
            </a:r>
            <a:r>
              <a:rPr lang="en-US" b="1" dirty="0">
                <a:solidFill>
                  <a:schemeClr val="bg1">
                    <a:lumMod val="50000"/>
                    <a:lumOff val="50000"/>
                  </a:schemeClr>
                </a:solidFill>
              </a:rPr>
              <a:t> </a:t>
            </a:r>
            <a:r>
              <a:rPr lang="en-US" b="1" dirty="0" smtClean="0">
                <a:solidFill>
                  <a:schemeClr val="bg1">
                    <a:lumMod val="50000"/>
                    <a:lumOff val="50000"/>
                  </a:schemeClr>
                </a:solidFill>
              </a:rPr>
              <a:t>(</a:t>
            </a:r>
            <a:r>
              <a:rPr lang="en-US" b="1" dirty="0" err="1" smtClean="0">
                <a:solidFill>
                  <a:schemeClr val="bg1">
                    <a:lumMod val="50000"/>
                    <a:lumOff val="50000"/>
                  </a:schemeClr>
                </a:solidFill>
              </a:rPr>
              <a:t>por</a:t>
            </a:r>
            <a:r>
              <a:rPr lang="en-US" b="1" dirty="0" smtClean="0">
                <a:solidFill>
                  <a:schemeClr val="bg1">
                    <a:lumMod val="50000"/>
                    <a:lumOff val="50000"/>
                  </a:schemeClr>
                </a:solidFill>
              </a:rPr>
              <a:t> </a:t>
            </a:r>
            <a:r>
              <a:rPr lang="en-US" b="1" dirty="0" err="1" smtClean="0">
                <a:solidFill>
                  <a:schemeClr val="bg1">
                    <a:lumMod val="50000"/>
                    <a:lumOff val="50000"/>
                  </a:schemeClr>
                </a:solidFill>
              </a:rPr>
              <a:t>medio</a:t>
            </a:r>
            <a:r>
              <a:rPr lang="en-US" b="1" dirty="0" smtClean="0">
                <a:solidFill>
                  <a:schemeClr val="bg1">
                    <a:lumMod val="50000"/>
                    <a:lumOff val="50000"/>
                  </a:schemeClr>
                </a:solidFill>
              </a:rPr>
              <a:t> de la palabra</a:t>
            </a:r>
            <a:r>
              <a:rPr lang="en-US" b="1" dirty="0">
                <a:solidFill>
                  <a:schemeClr val="bg1">
                    <a:lumMod val="50000"/>
                    <a:lumOff val="50000"/>
                  </a:schemeClr>
                </a:solidFill>
              </a:rPr>
              <a:t>) para que fuéramos gloriosos (participando en su gloria), santos y sin mancha (</a:t>
            </a:r>
            <a:r>
              <a:rPr lang="en-US" b="1" dirty="0" err="1" smtClean="0">
                <a:solidFill>
                  <a:schemeClr val="bg1">
                    <a:lumMod val="50000"/>
                    <a:lumOff val="50000"/>
                  </a:schemeClr>
                </a:solidFill>
              </a:rPr>
              <a:t>ver</a:t>
            </a:r>
            <a:r>
              <a:rPr lang="en-US" b="1" dirty="0" smtClean="0">
                <a:solidFill>
                  <a:schemeClr val="bg1">
                    <a:lumMod val="50000"/>
                    <a:lumOff val="50000"/>
                  </a:schemeClr>
                </a:solidFill>
              </a:rPr>
              <a:t> cap.1</a:t>
            </a:r>
            <a:r>
              <a:rPr lang="en-US" b="1" dirty="0">
                <a:solidFill>
                  <a:schemeClr val="bg1">
                    <a:lumMod val="50000"/>
                    <a:lumOff val="50000"/>
                  </a:schemeClr>
                </a:solidFill>
              </a:rPr>
              <a:t>)</a:t>
            </a:r>
          </a:p>
          <a:p>
            <a:pPr marL="299466" indent="-285750" algn="l" rtl="0"/>
            <a:r>
              <a:rPr lang="en-US" b="1" dirty="0">
                <a:solidFill>
                  <a:srgbClr val="FFFF00"/>
                </a:solidFill>
              </a:rPr>
              <a:t>Nuestros matrimonios nos ayudan a </a:t>
            </a:r>
            <a:r>
              <a:rPr lang="en-US" b="1" dirty="0" err="1" smtClean="0">
                <a:solidFill>
                  <a:srgbClr val="FFFF00"/>
                </a:solidFill>
              </a:rPr>
              <a:t>entender</a:t>
            </a:r>
            <a:r>
              <a:rPr lang="en-US" b="1" dirty="0" smtClean="0">
                <a:solidFill>
                  <a:srgbClr val="FFFF00"/>
                </a:solidFill>
              </a:rPr>
              <a:t> </a:t>
            </a:r>
            <a:r>
              <a:rPr lang="en-US" b="1" dirty="0">
                <a:solidFill>
                  <a:srgbClr val="FFFF00"/>
                </a:solidFill>
              </a:rPr>
              <a:t>y </a:t>
            </a:r>
            <a:r>
              <a:rPr lang="en-US" b="1" dirty="0" err="1" smtClean="0">
                <a:solidFill>
                  <a:srgbClr val="FFFF00"/>
                </a:solidFill>
              </a:rPr>
              <a:t>nos</a:t>
            </a:r>
            <a:r>
              <a:rPr lang="en-US" b="1" dirty="0" smtClean="0">
                <a:solidFill>
                  <a:srgbClr val="FFFF00"/>
                </a:solidFill>
              </a:rPr>
              <a:t> </a:t>
            </a:r>
            <a:r>
              <a:rPr lang="en-US" b="1" dirty="0" err="1" smtClean="0">
                <a:solidFill>
                  <a:srgbClr val="FFFF00"/>
                </a:solidFill>
              </a:rPr>
              <a:t>revelan</a:t>
            </a:r>
            <a:r>
              <a:rPr lang="en-US" b="1" dirty="0" smtClean="0">
                <a:solidFill>
                  <a:srgbClr val="FFFF00"/>
                </a:solidFill>
              </a:rPr>
              <a:t> </a:t>
            </a:r>
            <a:r>
              <a:rPr lang="en-US" b="1" dirty="0">
                <a:solidFill>
                  <a:srgbClr val="FFFF00"/>
                </a:solidFill>
              </a:rPr>
              <a:t>en la práctica la voluntad de Dios: ¡nuestra relación profunda, íntima, mutuamente abnegada y </a:t>
            </a:r>
            <a:r>
              <a:rPr lang="en-US" b="1" dirty="0" smtClean="0">
                <a:solidFill>
                  <a:srgbClr val="FFFF00"/>
                </a:solidFill>
              </a:rPr>
              <a:t>que </a:t>
            </a:r>
            <a:r>
              <a:rPr lang="en-US" b="1" dirty="0" err="1" smtClean="0">
                <a:solidFill>
                  <a:srgbClr val="FFFF00"/>
                </a:solidFill>
              </a:rPr>
              <a:t>mutuamente</a:t>
            </a:r>
            <a:r>
              <a:rPr lang="en-US" b="1" dirty="0" smtClean="0">
                <a:solidFill>
                  <a:srgbClr val="FFFF00"/>
                </a:solidFill>
              </a:rPr>
              <a:t> </a:t>
            </a:r>
            <a:r>
              <a:rPr lang="en-US" b="1" dirty="0" err="1" smtClean="0">
                <a:solidFill>
                  <a:srgbClr val="FFFF00"/>
                </a:solidFill>
              </a:rPr>
              <a:t>exalta</a:t>
            </a:r>
            <a:r>
              <a:rPr lang="en-US" b="1" dirty="0" smtClean="0">
                <a:solidFill>
                  <a:srgbClr val="FFFF00"/>
                </a:solidFill>
              </a:rPr>
              <a:t> -- con </a:t>
            </a:r>
            <a:r>
              <a:rPr lang="en-US" b="1" dirty="0" err="1">
                <a:solidFill>
                  <a:srgbClr val="FFFF00"/>
                </a:solidFill>
              </a:rPr>
              <a:t>él</a:t>
            </a:r>
            <a:r>
              <a:rPr lang="en-US" b="1" dirty="0">
                <a:solidFill>
                  <a:srgbClr val="FFFF00"/>
                </a:solidFill>
              </a:rPr>
              <a:t>!</a:t>
            </a:r>
          </a:p>
          <a:p>
            <a:pPr algn="l" rtl="0"/>
            <a:endParaRPr lang="en-US" dirty="0"/>
          </a:p>
        </p:txBody>
      </p:sp>
    </p:spTree>
    <p:extLst>
      <p:ext uri="{BB962C8B-B14F-4D97-AF65-F5344CB8AC3E}">
        <p14:creationId xmlns:p14="http://schemas.microsoft.com/office/powerpoint/2010/main" val="33260832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4801314"/>
          </a:xfrm>
          <a:prstGeom prst="rect">
            <a:avLst/>
          </a:prstGeom>
          <a:noFill/>
        </p:spPr>
        <p:txBody>
          <a:bodyPr wrap="square" rtlCol="0">
            <a:spAutoFit/>
          </a:bodyPr>
          <a:lstStyle/>
          <a:p>
            <a:r>
              <a:rPr lang="en-US" sz="1800" b="1" dirty="0" smtClean="0"/>
              <a:t>6:1 </a:t>
            </a:r>
            <a:r>
              <a:rPr lang="es-ES" sz="1800" b="1" dirty="0"/>
              <a:t>Hijos, obedezcan a sus padres en el Señor, porque esto es justo. </a:t>
            </a:r>
            <a:r>
              <a:rPr lang="es-ES" sz="1800" b="1" dirty="0" smtClean="0"/>
              <a:t>2</a:t>
            </a:r>
            <a:r>
              <a:rPr lang="es-ES" sz="1800" b="1" dirty="0"/>
              <a:t>  HONRA A TU PADRE Y A tu MADRE (que es el primer mandamiento con promesa), </a:t>
            </a:r>
            <a:r>
              <a:rPr lang="es-ES" sz="1800" b="1" dirty="0" smtClean="0"/>
              <a:t>3</a:t>
            </a:r>
            <a:r>
              <a:rPr lang="es-ES" sz="1800" b="1" dirty="0"/>
              <a:t>  PARA QUE TE VAYA BIEN, Y PARA QUE TENGAS LARGA VIDA SOBRE LA TIERRA. </a:t>
            </a:r>
            <a:r>
              <a:rPr lang="es-ES" sz="1800" b="1" dirty="0" smtClean="0"/>
              <a:t>4</a:t>
            </a:r>
            <a:r>
              <a:rPr lang="es-ES" sz="1800" b="1" dirty="0"/>
              <a:t>  Y ustedes, padres, no provoquen a ira a sus hijos, sino críenlos en la disciplina e instrucción del Señor. </a:t>
            </a:r>
            <a:endParaRPr lang="en-US" sz="1800" b="1" dirty="0"/>
          </a:p>
          <a:p>
            <a:pPr marL="285750" indent="-285750" algn="l" rtl="0">
              <a:buFont typeface="Arial" panose="020B0604020202020204" pitchFamily="34" charset="0"/>
              <a:buChar char="•"/>
            </a:pPr>
            <a:r>
              <a:rPr lang="en-US" sz="1800" b="1" dirty="0" err="1" smtClean="0"/>
              <a:t>Mandamientos</a:t>
            </a:r>
            <a:endParaRPr lang="en-US" sz="1800" b="1" dirty="0"/>
          </a:p>
          <a:p>
            <a:pPr marL="642366" lvl="1" indent="-285750" algn="l" rtl="0">
              <a:buFont typeface="Arial" panose="020B0604020202020204" pitchFamily="34" charset="0"/>
              <a:buChar char="•"/>
            </a:pPr>
            <a:r>
              <a:rPr lang="en-US" sz="1800" b="1" dirty="0"/>
              <a:t>Los hijos deben obedecer (en el Señor) y honrar a los padres</a:t>
            </a:r>
          </a:p>
          <a:p>
            <a:pPr marL="642366" lvl="1" indent="-285750" algn="l" rtl="0">
              <a:buFont typeface="Arial" panose="020B0604020202020204" pitchFamily="34" charset="0"/>
              <a:buChar char="•"/>
            </a:pPr>
            <a:r>
              <a:rPr lang="en-US" sz="1800" b="1" dirty="0"/>
              <a:t>Los padres no deben provocar a ira a los hijos, sino criarlos en la disciplina (entrenamiento) e instrucción (advertencia, amonestación, exhortación) del Señor.</a:t>
            </a:r>
          </a:p>
          <a:p>
            <a:pPr marL="998982" lvl="2" indent="-285750" algn="l" rtl="0">
              <a:buFont typeface="Arial" panose="020B0604020202020204" pitchFamily="34" charset="0"/>
              <a:buChar char="•"/>
            </a:pPr>
            <a:r>
              <a:rPr lang="en-US" sz="1800" b="1" dirty="0">
                <a:solidFill>
                  <a:schemeClr val="accent2"/>
                </a:solidFill>
              </a:rPr>
              <a:t>¿Cómo podrían los padres 'provocar a ira a sus hijos'?</a:t>
            </a:r>
          </a:p>
          <a:p>
            <a:pPr marL="285750" indent="-285750" algn="l" rtl="0">
              <a:buFont typeface="Arial" panose="020B0604020202020204" pitchFamily="34" charset="0"/>
              <a:buChar char="•"/>
            </a:pPr>
            <a:r>
              <a:rPr lang="en-US" sz="1800" b="1" dirty="0"/>
              <a:t>Entendiendo la </a:t>
            </a:r>
            <a:r>
              <a:rPr lang="en-US" sz="1800" b="1" dirty="0" err="1" smtClean="0"/>
              <a:t>voluntad</a:t>
            </a:r>
            <a:r>
              <a:rPr lang="en-US" sz="1800" b="1" dirty="0" smtClean="0"/>
              <a:t> </a:t>
            </a:r>
            <a:r>
              <a:rPr lang="en-US" sz="1800" b="1" dirty="0"/>
              <a:t>de Dios en la </a:t>
            </a:r>
            <a:r>
              <a:rPr lang="en-US" sz="1800" b="1" dirty="0" err="1" smtClean="0"/>
              <a:t>familia</a:t>
            </a:r>
            <a:endParaRPr lang="en-US" sz="1800" b="1" dirty="0"/>
          </a:p>
          <a:p>
            <a:pPr marL="642366" lvl="1" indent="-285750" algn="l" rtl="0">
              <a:buFont typeface="Arial" panose="020B0604020202020204" pitchFamily="34" charset="0"/>
              <a:buChar char="•"/>
            </a:pPr>
            <a:r>
              <a:rPr lang="en-US" sz="1800" b="1" dirty="0"/>
              <a:t>Dios es nuestro Padre (ver 1:3, 1:17, 3:14, 4:6). Debemos obedecer su voluntad (a través del conocimiento de ella - ver 1:15-18, 3:14-19, 5:15-17) y honrarlo con nuestras vidas obedientes que reflejan su carácter (ver 4:1; 1:6 , 12, 14; 2:7; 3:10; 4:24; 5:1-2)</a:t>
            </a:r>
          </a:p>
          <a:p>
            <a:pPr marL="642366" lvl="1" indent="-285750" algn="l" rtl="0">
              <a:buFont typeface="Arial" panose="020B0604020202020204" pitchFamily="34" charset="0"/>
              <a:buChar char="•"/>
            </a:pPr>
            <a:r>
              <a:rPr lang="en-US" sz="1800" b="1" dirty="0"/>
              <a:t>Dios sufre como nuestro Padre al causar paciente e intencionalmente nuestro crecimiento a través de su poder, gracia y sabiduría.</a:t>
            </a:r>
          </a:p>
        </p:txBody>
      </p:sp>
    </p:spTree>
    <p:extLst>
      <p:ext uri="{BB962C8B-B14F-4D97-AF65-F5344CB8AC3E}">
        <p14:creationId xmlns:p14="http://schemas.microsoft.com/office/powerpoint/2010/main" val="55221718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Andando</a:t>
            </a:r>
            <a:r>
              <a:rPr lang="en-US" b="1" dirty="0" smtClean="0">
                <a:latin typeface="+mn-lt"/>
              </a:rPr>
              <a:t> </a:t>
            </a:r>
            <a:r>
              <a:rPr lang="en-US" b="1" dirty="0">
                <a:latin typeface="+mn-lt"/>
              </a:rPr>
              <a:t>en la </a:t>
            </a:r>
            <a:r>
              <a:rPr lang="en-US" b="1" dirty="0" err="1" smtClean="0">
                <a:latin typeface="+mn-lt"/>
              </a:rPr>
              <a:t>voluntad</a:t>
            </a:r>
            <a:r>
              <a:rPr lang="en-US" b="1" dirty="0" smtClean="0">
                <a:latin typeface="+mn-lt"/>
              </a:rPr>
              <a:t> </a:t>
            </a:r>
            <a:r>
              <a:rPr lang="en-US" b="1" dirty="0">
                <a:latin typeface="+mn-lt"/>
              </a:rPr>
              <a:t>de Dios</a:t>
            </a:r>
            <a:r>
              <a:rPr lang="en-US" b="1" dirty="0" smtClean="0">
                <a:latin typeface="+mn-lt"/>
              </a:rPr>
              <a:t>: </a:t>
            </a:r>
            <a:r>
              <a:rPr lang="en-US" b="1" dirty="0" smtClean="0">
                <a:solidFill>
                  <a:srgbClr val="99FF33"/>
                </a:solidFill>
                <a:latin typeface="+mn-lt"/>
              </a:rPr>
              <a:t>La </a:t>
            </a:r>
            <a:r>
              <a:rPr lang="en-US" b="1" dirty="0" err="1" smtClean="0">
                <a:solidFill>
                  <a:srgbClr val="99FF33"/>
                </a:solidFill>
                <a:latin typeface="+mn-lt"/>
              </a:rPr>
              <a:t>familia</a:t>
            </a:r>
            <a:endParaRPr lang="en-US" b="1" dirty="0">
              <a:solidFill>
                <a:srgbClr val="99FF33"/>
              </a:solidFill>
              <a:latin typeface="+mn-lt"/>
            </a:endParaRPr>
          </a:p>
        </p:txBody>
      </p:sp>
      <p:sp>
        <p:nvSpPr>
          <p:cNvPr id="3" name="Content Placeholder 2"/>
          <p:cNvSpPr>
            <a:spLocks noGrp="1"/>
          </p:cNvSpPr>
          <p:nvPr>
            <p:ph idx="1"/>
          </p:nvPr>
        </p:nvSpPr>
        <p:spPr/>
        <p:txBody>
          <a:bodyPr>
            <a:normAutofit fontScale="92500" lnSpcReduction="20000"/>
          </a:bodyPr>
          <a:lstStyle/>
          <a:p>
            <a:pPr marL="285750" indent="-285750" algn="l" rtl="0"/>
            <a:r>
              <a:rPr lang="en-US" sz="1800" b="1" dirty="0" err="1" smtClean="0"/>
              <a:t>Mandamientos</a:t>
            </a:r>
            <a:endParaRPr lang="en-US" sz="1800" b="1" dirty="0"/>
          </a:p>
          <a:p>
            <a:pPr marL="642366" lvl="1" indent="-285750" algn="l" rtl="0"/>
            <a:r>
              <a:rPr lang="en-US" b="1" dirty="0"/>
              <a:t>Los hijos deben obedecer (en el Señor) y honrar a los padres</a:t>
            </a:r>
          </a:p>
          <a:p>
            <a:pPr marL="642366" lvl="1" indent="-285750" algn="l" rtl="0"/>
            <a:r>
              <a:rPr lang="en-US" b="1" dirty="0"/>
              <a:t>Los padres no deben provocar a ira a los hijos, sino criarlos en la disciplina (entrenamiento) e instrucción (advertencia, amonestación, exhortación) del Señor.</a:t>
            </a:r>
          </a:p>
          <a:p>
            <a:pPr marL="998982" lvl="2" indent="-285750" algn="l" rtl="0"/>
            <a:r>
              <a:rPr lang="en-US" sz="1800" b="1" dirty="0">
                <a:solidFill>
                  <a:schemeClr val="accent2"/>
                </a:solidFill>
              </a:rPr>
              <a:t>¿Cómo podrían los padres 'provocar a ira a sus hijos'?</a:t>
            </a:r>
          </a:p>
          <a:p>
            <a:pPr marL="285750" indent="-285750" algn="l" rtl="0"/>
            <a:r>
              <a:rPr lang="en-US" sz="1800" b="1" dirty="0" err="1" smtClean="0"/>
              <a:t>Entendiendo</a:t>
            </a:r>
            <a:r>
              <a:rPr lang="en-US" sz="1800" b="1" dirty="0" smtClean="0"/>
              <a:t> </a:t>
            </a:r>
            <a:r>
              <a:rPr lang="en-US" sz="1800" b="1" dirty="0"/>
              <a:t>la voluntad de Dios </a:t>
            </a:r>
            <a:r>
              <a:rPr lang="en-US" sz="1800" b="1" dirty="0" err="1" smtClean="0"/>
              <a:t>mediante</a:t>
            </a:r>
            <a:r>
              <a:rPr lang="en-US" sz="1800" b="1" dirty="0" smtClean="0"/>
              <a:t> </a:t>
            </a:r>
            <a:r>
              <a:rPr lang="en-US" sz="1800" b="1" dirty="0"/>
              <a:t>la familia</a:t>
            </a:r>
          </a:p>
          <a:p>
            <a:pPr marL="642366" lvl="1" indent="-285750" algn="l" rtl="0"/>
            <a:r>
              <a:rPr lang="en-US" b="1" dirty="0"/>
              <a:t>Dios es nuestro Padre (ver 1:3, 1:17, 3:14, 4:6). Debemos obedecer su voluntad (a través del conocimiento de ella - ver 1:15-18, 3:14-19, 5:15-17) y honrarlo con nuestras vidas obedientes que reflejan su carácter (ver 4:1; 1:6 , 12, 14; 2:7; 3:10; 4:24; 5:1-2).</a:t>
            </a:r>
          </a:p>
          <a:p>
            <a:pPr marL="642366" lvl="1" indent="-285750" algn="l" rtl="0"/>
            <a:r>
              <a:rPr lang="en-US" b="1" dirty="0"/>
              <a:t>Dios sufre como nuestro Padre al causar paciente e intencionalmente nuestro crecimiento a través de su poder, gracia y sabiduría.</a:t>
            </a:r>
          </a:p>
          <a:p>
            <a:pPr marL="299466" indent="-285750" algn="l" rtl="0"/>
            <a:r>
              <a:rPr lang="en-US" b="1" dirty="0">
                <a:solidFill>
                  <a:srgbClr val="FFFF00"/>
                </a:solidFill>
              </a:rPr>
              <a:t>Nuestras relaciones </a:t>
            </a:r>
            <a:r>
              <a:rPr lang="en-US" b="1" dirty="0" err="1">
                <a:solidFill>
                  <a:srgbClr val="FFFF00"/>
                </a:solidFill>
              </a:rPr>
              <a:t>familiares</a:t>
            </a:r>
            <a:r>
              <a:rPr lang="en-US" b="1" dirty="0">
                <a:solidFill>
                  <a:srgbClr val="FFFF00"/>
                </a:solidFill>
              </a:rPr>
              <a:t> </a:t>
            </a:r>
            <a:r>
              <a:rPr lang="en-US" b="1" dirty="0" err="1" smtClean="0">
                <a:solidFill>
                  <a:srgbClr val="FFFF00"/>
                </a:solidFill>
              </a:rPr>
              <a:t>tienen</a:t>
            </a:r>
            <a:r>
              <a:rPr lang="en-US" b="1" dirty="0" smtClean="0">
                <a:solidFill>
                  <a:srgbClr val="FFFF00"/>
                </a:solidFill>
              </a:rPr>
              <a:t> el prop</a:t>
            </a:r>
            <a:r>
              <a:rPr lang="es-ES" b="1" dirty="0" err="1" smtClean="0">
                <a:solidFill>
                  <a:srgbClr val="FFFF00"/>
                </a:solidFill>
              </a:rPr>
              <a:t>ósito</a:t>
            </a:r>
            <a:r>
              <a:rPr lang="es-ES" b="1" dirty="0" smtClean="0">
                <a:solidFill>
                  <a:srgbClr val="FFFF00"/>
                </a:solidFill>
              </a:rPr>
              <a:t> de </a:t>
            </a:r>
            <a:r>
              <a:rPr lang="en-US" b="1" dirty="0" err="1" smtClean="0">
                <a:solidFill>
                  <a:srgbClr val="FFFF00"/>
                </a:solidFill>
              </a:rPr>
              <a:t>ser</a:t>
            </a:r>
            <a:r>
              <a:rPr lang="en-US" b="1" dirty="0" smtClean="0">
                <a:solidFill>
                  <a:srgbClr val="FFFF00"/>
                </a:solidFill>
              </a:rPr>
              <a:t> </a:t>
            </a:r>
            <a:r>
              <a:rPr lang="en-US" b="1" dirty="0">
                <a:solidFill>
                  <a:srgbClr val="FFFF00"/>
                </a:solidFill>
              </a:rPr>
              <a:t>un reflejo de la voluntad de Dios: una relación de confianza, sumisión y cuidado entre el Padre y sus hijos que lo imitan.</a:t>
            </a:r>
          </a:p>
        </p:txBody>
      </p:sp>
    </p:spTree>
    <p:extLst>
      <p:ext uri="{BB962C8B-B14F-4D97-AF65-F5344CB8AC3E}">
        <p14:creationId xmlns:p14="http://schemas.microsoft.com/office/powerpoint/2010/main" val="16799060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214" y="215152"/>
            <a:ext cx="8606118" cy="5355312"/>
          </a:xfrm>
          <a:prstGeom prst="rect">
            <a:avLst/>
          </a:prstGeom>
          <a:noFill/>
        </p:spPr>
        <p:txBody>
          <a:bodyPr wrap="square" rtlCol="0">
            <a:spAutoFit/>
          </a:bodyPr>
          <a:lstStyle/>
          <a:p>
            <a:r>
              <a:rPr lang="es-ES" sz="1800" b="1" dirty="0" smtClean="0"/>
              <a:t>5 Siervos</a:t>
            </a:r>
            <a:r>
              <a:rPr lang="es-ES" sz="1800" b="1" dirty="0"/>
              <a:t>, obedezcan a sus amos en la tierra, con temor y temblor, con la sinceridad de su corazón, como a Cristo;  6  no para ser vistos, como los que quieren agradar a los hombres, sino como siervos de Cristo, haciendo de corazón la voluntad de Dios.  7  Sirvan de buena voluntad, como al Señor y no a los hombres,  8  sabiendo que cualquier cosa buena que cada uno haga, esto recibirá del Señor, sea siervo o sea libre.  9  Y ustedes, amos, hagan lo mismo con sus siervos, y dejen las amenazas, sabiendo que el Señor de ellos y de ustedes está en los cielos, y que para Él no hay acepción de personas</a:t>
            </a:r>
            <a:r>
              <a:rPr lang="es-ES" sz="1800" b="1" dirty="0" smtClean="0"/>
              <a:t>.</a:t>
            </a:r>
          </a:p>
          <a:p>
            <a:endParaRPr lang="en-US" sz="1800" b="1" dirty="0"/>
          </a:p>
          <a:p>
            <a:pPr marL="285750" indent="-285750" algn="l" rtl="0">
              <a:buFont typeface="Arial" panose="020B0604020202020204" pitchFamily="34" charset="0"/>
              <a:buChar char="•"/>
            </a:pPr>
            <a:r>
              <a:rPr lang="en-US" sz="1800" b="1" dirty="0" err="1" smtClean="0"/>
              <a:t>Mandamientos</a:t>
            </a:r>
            <a:endParaRPr lang="en-US" sz="1800" b="1" dirty="0"/>
          </a:p>
          <a:p>
            <a:pPr marL="642366" lvl="1" indent="-285750" algn="l" rtl="0">
              <a:buFont typeface="Arial" panose="020B0604020202020204" pitchFamily="34" charset="0"/>
              <a:buChar char="•"/>
            </a:pPr>
            <a:r>
              <a:rPr lang="en-US" sz="1800" b="1" dirty="0"/>
              <a:t>Los siervos </a:t>
            </a:r>
            <a:r>
              <a:rPr lang="en-US" sz="1800" b="1" dirty="0" err="1"/>
              <a:t>obedecen</a:t>
            </a:r>
            <a:r>
              <a:rPr lang="en-US" sz="1800" b="1" dirty="0"/>
              <a:t> </a:t>
            </a:r>
            <a:r>
              <a:rPr lang="en-US" sz="1800" b="1" dirty="0" err="1" smtClean="0"/>
              <a:t>respetuosa</a:t>
            </a:r>
            <a:r>
              <a:rPr lang="en-US" sz="1800" b="1" dirty="0" smtClean="0"/>
              <a:t>, </a:t>
            </a:r>
            <a:r>
              <a:rPr lang="en-US" sz="1800" b="1" dirty="0" err="1" smtClean="0"/>
              <a:t>sincera</a:t>
            </a:r>
            <a:r>
              <a:rPr lang="en-US" sz="1800" b="1" dirty="0" smtClean="0"/>
              <a:t>, </a:t>
            </a:r>
            <a:r>
              <a:rPr lang="en-US" sz="1800" b="1" dirty="0" err="1" smtClean="0"/>
              <a:t>consistente</a:t>
            </a:r>
            <a:r>
              <a:rPr lang="en-US" sz="1800" b="1" dirty="0" smtClean="0"/>
              <a:t> </a:t>
            </a:r>
            <a:r>
              <a:rPr lang="en-US" sz="1800" b="1" dirty="0"/>
              <a:t>y alegremente (como a Cristo).</a:t>
            </a:r>
          </a:p>
          <a:p>
            <a:pPr marL="642366" lvl="1" indent="-285750" algn="l" rtl="0">
              <a:buFont typeface="Arial" panose="020B0604020202020204" pitchFamily="34" charset="0"/>
              <a:buChar char="•"/>
            </a:pPr>
            <a:r>
              <a:rPr lang="en-US" sz="1800" b="1" dirty="0"/>
              <a:t>Los </a:t>
            </a:r>
            <a:r>
              <a:rPr lang="en-US" sz="1800" b="1" dirty="0" err="1" smtClean="0"/>
              <a:t>amos</a:t>
            </a:r>
            <a:r>
              <a:rPr lang="en-US" sz="1800" b="1" dirty="0" smtClean="0"/>
              <a:t> </a:t>
            </a:r>
            <a:r>
              <a:rPr lang="en-US" sz="1800" b="1" dirty="0"/>
              <a:t>no deben ser amenazantes y </a:t>
            </a:r>
            <a:r>
              <a:rPr lang="en-US" sz="1800" b="1" dirty="0" err="1" smtClean="0"/>
              <a:t>ejercen</a:t>
            </a:r>
            <a:r>
              <a:rPr lang="en-US" sz="1800" b="1" dirty="0" smtClean="0"/>
              <a:t> </a:t>
            </a:r>
            <a:r>
              <a:rPr lang="en-US" sz="1800" b="1" dirty="0" err="1" smtClean="0"/>
              <a:t>su</a:t>
            </a:r>
            <a:r>
              <a:rPr lang="en-US" sz="1800" b="1" dirty="0" smtClean="0"/>
              <a:t> </a:t>
            </a:r>
            <a:r>
              <a:rPr lang="en-US" sz="1800" b="1" dirty="0" err="1" smtClean="0"/>
              <a:t>autoridad</a:t>
            </a:r>
            <a:r>
              <a:rPr lang="en-US" sz="1800" b="1" dirty="0" smtClean="0"/>
              <a:t> </a:t>
            </a:r>
            <a:r>
              <a:rPr lang="en-US" sz="1800" b="1" dirty="0"/>
              <a:t>imparcialmente recordando a Cristo como el </a:t>
            </a:r>
            <a:r>
              <a:rPr lang="en-US" sz="1800" b="1" dirty="0" err="1" smtClean="0"/>
              <a:t>Amo</a:t>
            </a:r>
            <a:r>
              <a:rPr lang="en-US" sz="1800" b="1" dirty="0" smtClean="0"/>
              <a:t> </a:t>
            </a:r>
            <a:r>
              <a:rPr lang="en-US" sz="1800" b="1" dirty="0"/>
              <a:t>supremo.</a:t>
            </a:r>
          </a:p>
          <a:p>
            <a:pPr marL="285750" indent="-285750" algn="l" rtl="0">
              <a:buFont typeface="Arial" panose="020B0604020202020204" pitchFamily="34" charset="0"/>
              <a:buChar char="•"/>
            </a:pPr>
            <a:r>
              <a:rPr lang="en-US" sz="1800" b="1" dirty="0" err="1" smtClean="0"/>
              <a:t>Entendiendo</a:t>
            </a:r>
            <a:r>
              <a:rPr lang="en-US" sz="1800" b="1" dirty="0" smtClean="0"/>
              <a:t> </a:t>
            </a:r>
            <a:r>
              <a:rPr lang="en-US" sz="1800" b="1" dirty="0"/>
              <a:t>la voluntad de Dios </a:t>
            </a:r>
            <a:r>
              <a:rPr lang="en-US" sz="1800" b="1" dirty="0" err="1" smtClean="0"/>
              <a:t>mediante</a:t>
            </a:r>
            <a:r>
              <a:rPr lang="en-US" sz="1800" b="1" dirty="0" smtClean="0"/>
              <a:t> el </a:t>
            </a:r>
            <a:r>
              <a:rPr lang="en-US" sz="1800" b="1" dirty="0"/>
              <a:t>trabajo</a:t>
            </a:r>
          </a:p>
          <a:p>
            <a:pPr marL="642366" lvl="1" indent="-285750" algn="l" rtl="0">
              <a:buFont typeface="Arial" panose="020B0604020202020204" pitchFamily="34" charset="0"/>
              <a:buChar char="•"/>
            </a:pPr>
            <a:r>
              <a:rPr lang="en-US" sz="1800" b="1" dirty="0"/>
              <a:t>Como esclavos de Cristo, debemos servir con alegría, gratitud y sinceridad. Nuestro objetivo es complacer al </a:t>
            </a:r>
            <a:r>
              <a:rPr lang="en-US" sz="1800" b="1" dirty="0" err="1" smtClean="0"/>
              <a:t>Amo</a:t>
            </a:r>
            <a:r>
              <a:rPr lang="en-US" sz="1800" b="1" dirty="0" smtClean="0"/>
              <a:t>, </a:t>
            </a:r>
            <a:r>
              <a:rPr lang="en-US" sz="1800" b="1" dirty="0"/>
              <a:t>no </a:t>
            </a:r>
            <a:r>
              <a:rPr lang="en-US" sz="1800" b="1" dirty="0" err="1" smtClean="0"/>
              <a:t>sacar</a:t>
            </a:r>
            <a:r>
              <a:rPr lang="en-US" sz="1800" b="1" dirty="0" smtClean="0"/>
              <a:t> </a:t>
            </a:r>
            <a:r>
              <a:rPr lang="en-US" sz="1800" b="1" dirty="0"/>
              <a:t>lo que podamos del </a:t>
            </a:r>
            <a:r>
              <a:rPr lang="en-US" sz="1800" b="1" dirty="0" err="1" smtClean="0"/>
              <a:t>Amo</a:t>
            </a:r>
            <a:r>
              <a:rPr lang="en-US" sz="1800" b="1" dirty="0" smtClean="0"/>
              <a:t>.</a:t>
            </a:r>
            <a:endParaRPr lang="en-US" sz="1800" b="1" dirty="0"/>
          </a:p>
          <a:p>
            <a:pPr marL="642366" lvl="1" indent="-285750" algn="l" rtl="0">
              <a:buFont typeface="Arial" panose="020B0604020202020204" pitchFamily="34" charset="0"/>
              <a:buChar char="•"/>
            </a:pPr>
            <a:r>
              <a:rPr lang="en-US" sz="1800" b="1" dirty="0"/>
              <a:t>Cristo es un </a:t>
            </a:r>
            <a:r>
              <a:rPr lang="en-US" sz="1800" b="1" dirty="0" err="1" smtClean="0"/>
              <a:t>Amo</a:t>
            </a:r>
            <a:r>
              <a:rPr lang="en-US" sz="1800" b="1" dirty="0" smtClean="0"/>
              <a:t> </a:t>
            </a:r>
            <a:r>
              <a:rPr lang="en-US" sz="1800" b="1" dirty="0"/>
              <a:t>bueno y bondadoso, incluso cuando todavía estamos aprendiendo cómo agradarle. Él trata a todos </a:t>
            </a:r>
            <a:r>
              <a:rPr lang="en-US" sz="1800" b="1" dirty="0" err="1"/>
              <a:t>sus</a:t>
            </a:r>
            <a:r>
              <a:rPr lang="en-US" sz="1800" b="1" dirty="0"/>
              <a:t> </a:t>
            </a:r>
            <a:r>
              <a:rPr lang="en-US" sz="1800" b="1" dirty="0" err="1" smtClean="0"/>
              <a:t>siervos</a:t>
            </a:r>
            <a:r>
              <a:rPr lang="en-US" sz="1800" b="1" dirty="0" smtClean="0"/>
              <a:t> con </a:t>
            </a:r>
            <a:r>
              <a:rPr lang="en-US" sz="1800" b="1" dirty="0"/>
              <a:t>los mismos estándares y </a:t>
            </a:r>
            <a:r>
              <a:rPr lang="en-US" sz="1800" b="1" dirty="0" err="1" smtClean="0"/>
              <a:t>bondades</a:t>
            </a:r>
            <a:r>
              <a:rPr lang="en-US" sz="1800" b="1" dirty="0" smtClean="0"/>
              <a:t>.</a:t>
            </a:r>
            <a:endParaRPr lang="en-US" sz="1800" b="1" dirty="0"/>
          </a:p>
        </p:txBody>
      </p:sp>
    </p:spTree>
    <p:extLst>
      <p:ext uri="{BB962C8B-B14F-4D97-AF65-F5344CB8AC3E}">
        <p14:creationId xmlns:p14="http://schemas.microsoft.com/office/powerpoint/2010/main" val="34224965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err="1" smtClean="0">
                <a:latin typeface="+mn-lt"/>
              </a:rPr>
              <a:t>Andando</a:t>
            </a:r>
            <a:r>
              <a:rPr lang="en-US" b="1" dirty="0" smtClean="0">
                <a:latin typeface="+mn-lt"/>
              </a:rPr>
              <a:t> </a:t>
            </a:r>
            <a:r>
              <a:rPr lang="en-US" b="1" dirty="0">
                <a:latin typeface="+mn-lt"/>
              </a:rPr>
              <a:t>en la </a:t>
            </a:r>
            <a:r>
              <a:rPr lang="en-US" b="1" dirty="0" err="1" smtClean="0">
                <a:latin typeface="+mn-lt"/>
              </a:rPr>
              <a:t>voluntad</a:t>
            </a:r>
            <a:r>
              <a:rPr lang="en-US" b="1" dirty="0" smtClean="0">
                <a:latin typeface="+mn-lt"/>
              </a:rPr>
              <a:t> </a:t>
            </a:r>
            <a:r>
              <a:rPr lang="en-US" b="1" dirty="0">
                <a:latin typeface="+mn-lt"/>
              </a:rPr>
              <a:t>de Dios</a:t>
            </a:r>
            <a:r>
              <a:rPr lang="en-US" b="1" dirty="0" smtClean="0">
                <a:latin typeface="+mn-lt"/>
              </a:rPr>
              <a:t>: </a:t>
            </a:r>
            <a:r>
              <a:rPr lang="en-US" b="1" dirty="0" smtClean="0">
                <a:solidFill>
                  <a:srgbClr val="99FF33"/>
                </a:solidFill>
                <a:latin typeface="+mn-lt"/>
              </a:rPr>
              <a:t>El </a:t>
            </a:r>
            <a:r>
              <a:rPr lang="en-US" b="1" dirty="0" err="1" smtClean="0">
                <a:solidFill>
                  <a:srgbClr val="99FF33"/>
                </a:solidFill>
                <a:latin typeface="+mn-lt"/>
              </a:rPr>
              <a:t>trabajo</a:t>
            </a:r>
            <a:endParaRPr lang="en-US" b="1" dirty="0">
              <a:solidFill>
                <a:srgbClr val="99FF33"/>
              </a:solidFill>
              <a:latin typeface="+mn-lt"/>
            </a:endParaRPr>
          </a:p>
        </p:txBody>
      </p:sp>
      <p:sp>
        <p:nvSpPr>
          <p:cNvPr id="3" name="Content Placeholder 2"/>
          <p:cNvSpPr>
            <a:spLocks noGrp="1"/>
          </p:cNvSpPr>
          <p:nvPr>
            <p:ph idx="1"/>
          </p:nvPr>
        </p:nvSpPr>
        <p:spPr/>
        <p:txBody>
          <a:bodyPr>
            <a:normAutofit fontScale="92500" lnSpcReduction="10000"/>
          </a:bodyPr>
          <a:lstStyle/>
          <a:p>
            <a:pPr marL="285750" indent="-285750"/>
            <a:r>
              <a:rPr lang="es-ES" sz="1900" b="1" dirty="0"/>
              <a:t>Mandamientos</a:t>
            </a:r>
          </a:p>
          <a:p>
            <a:pPr marL="628650" lvl="1" indent="-285750"/>
            <a:r>
              <a:rPr lang="es-ES" sz="1900" b="1" dirty="0"/>
              <a:t>Los siervos obedecen respetuosa, sincera, consistente y alegremente (como a Cristo).</a:t>
            </a:r>
          </a:p>
          <a:p>
            <a:pPr marL="628650" lvl="1" indent="-285750"/>
            <a:r>
              <a:rPr lang="es-ES" sz="1900" b="1" dirty="0"/>
              <a:t>Los amos no deben ser amenazantes y ejercen su autoridad imparcialmente recordando a Cristo como el Amo supremo.</a:t>
            </a:r>
          </a:p>
          <a:p>
            <a:pPr marL="285750" indent="-285750"/>
            <a:r>
              <a:rPr lang="es-ES" sz="1900" b="1" dirty="0"/>
              <a:t>Entendiendo la voluntad de Dios mediante el trabajo</a:t>
            </a:r>
          </a:p>
          <a:p>
            <a:pPr marL="628650" lvl="1" indent="-285750"/>
            <a:r>
              <a:rPr lang="es-ES" sz="1900" b="1" dirty="0"/>
              <a:t>Como esclavos de Cristo, debemos servir con alegría, gratitud y sinceridad. Nuestro objetivo es complacer al Amo, no sacar lo que podamos del Amo.</a:t>
            </a:r>
          </a:p>
          <a:p>
            <a:pPr marL="628650" lvl="1" indent="-285750"/>
            <a:r>
              <a:rPr lang="es-ES" sz="1900" b="1" dirty="0"/>
              <a:t>Cristo es un Amo bueno y bondadoso, incluso cuando todavía estamos aprendiendo cómo agradarle. Él trata a todos sus siervos con los mismos estándares y bondades.</a:t>
            </a:r>
          </a:p>
          <a:p>
            <a:pPr marL="299466" indent="-285750" algn="l" rtl="0"/>
            <a:r>
              <a:rPr lang="en-US" sz="1900" b="1" dirty="0" err="1" smtClean="0">
                <a:solidFill>
                  <a:srgbClr val="FFFF00"/>
                </a:solidFill>
              </a:rPr>
              <a:t>Nuestro</a:t>
            </a:r>
            <a:r>
              <a:rPr lang="en-US" sz="1900" b="1" dirty="0" smtClean="0">
                <a:solidFill>
                  <a:srgbClr val="FFFF00"/>
                </a:solidFill>
              </a:rPr>
              <a:t> </a:t>
            </a:r>
            <a:r>
              <a:rPr lang="en-US" sz="1900" b="1" dirty="0">
                <a:solidFill>
                  <a:srgbClr val="FFFF00"/>
                </a:solidFill>
              </a:rPr>
              <a:t>trabajo debe ayudarnos a </a:t>
            </a:r>
            <a:r>
              <a:rPr lang="en-US" sz="1900" b="1" dirty="0" err="1" smtClean="0">
                <a:solidFill>
                  <a:srgbClr val="FFFF00"/>
                </a:solidFill>
              </a:rPr>
              <a:t>entender</a:t>
            </a:r>
            <a:r>
              <a:rPr lang="en-US" sz="1900" b="1" dirty="0" smtClean="0">
                <a:solidFill>
                  <a:srgbClr val="FFFF00"/>
                </a:solidFill>
              </a:rPr>
              <a:t> </a:t>
            </a:r>
            <a:r>
              <a:rPr lang="en-US" sz="1900" b="1" dirty="0">
                <a:solidFill>
                  <a:srgbClr val="FFFF00"/>
                </a:solidFill>
              </a:rPr>
              <a:t>la voluntad de Dios: ¡siervos que voluntariamente y fielmente sirven a un Señor bondadoso y justo!</a:t>
            </a:r>
          </a:p>
          <a:p>
            <a:pPr algn="l" rtl="0"/>
            <a:endParaRPr lang="en-US" dirty="0"/>
          </a:p>
        </p:txBody>
      </p:sp>
    </p:spTree>
    <p:extLst>
      <p:ext uri="{BB962C8B-B14F-4D97-AF65-F5344CB8AC3E}">
        <p14:creationId xmlns:p14="http://schemas.microsoft.com/office/powerpoint/2010/main" val="150574976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marL="0" indent="0" algn="l" rtl="0">
              <a:buNone/>
            </a:pPr>
            <a:endParaRPr lang="en-US" dirty="0"/>
          </a:p>
          <a:p>
            <a:pPr marL="0" indent="0" algn="l" rtl="0">
              <a:buNone/>
            </a:pPr>
            <a:endParaRPr lang="en-US" dirty="0"/>
          </a:p>
          <a:p>
            <a:pPr marL="0" indent="0" algn="ctr" rtl="0">
              <a:buNone/>
            </a:pPr>
            <a:r>
              <a:rPr lang="en-US" sz="5500" b="1" dirty="0"/>
              <a:t>¿Cómo </a:t>
            </a:r>
            <a:r>
              <a:rPr lang="en-US" sz="5500" b="1" dirty="0" err="1"/>
              <a:t>estoy</a:t>
            </a:r>
            <a:r>
              <a:rPr lang="en-US" sz="5500" b="1" dirty="0"/>
              <a:t> </a:t>
            </a:r>
            <a:r>
              <a:rPr lang="en-US" sz="5500" b="1" dirty="0" err="1" smtClean="0"/>
              <a:t>andando</a:t>
            </a:r>
            <a:r>
              <a:rPr lang="en-US" sz="5500" b="1" dirty="0" smtClean="0"/>
              <a:t>?</a:t>
            </a:r>
            <a:endParaRPr lang="en-US" sz="5500" b="1" dirty="0"/>
          </a:p>
        </p:txBody>
      </p:sp>
    </p:spTree>
    <p:extLst>
      <p:ext uri="{BB962C8B-B14F-4D97-AF65-F5344CB8AC3E}">
        <p14:creationId xmlns:p14="http://schemas.microsoft.com/office/powerpoint/2010/main" val="79024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2987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b="1" dirty="0" err="1" smtClean="0"/>
              <a:t>Estén</a:t>
            </a:r>
            <a:r>
              <a:rPr lang="en-US" b="1" dirty="0" smtClean="0"/>
              <a:t> </a:t>
            </a:r>
            <a:r>
              <a:rPr lang="en-US" b="1" dirty="0" err="1" smtClean="0"/>
              <a:t>firmes</a:t>
            </a:r>
            <a:r>
              <a:rPr lang="en-US" b="1" dirty="0" smtClean="0"/>
              <a:t> </a:t>
            </a:r>
            <a:r>
              <a:rPr lang="en-US" b="1" dirty="0" err="1" smtClean="0"/>
              <a:t>en</a:t>
            </a:r>
            <a:r>
              <a:rPr lang="en-US" b="1" dirty="0" smtClean="0"/>
              <a:t> </a:t>
            </a:r>
            <a:r>
              <a:rPr lang="en-US" b="1" dirty="0"/>
              <a:t>el Señor</a:t>
            </a:r>
            <a:br>
              <a:rPr lang="en-US" b="1" dirty="0"/>
            </a:br>
            <a:r>
              <a:rPr lang="en-US" b="1" dirty="0"/>
              <a:t>(Efesios 6:10-24)</a:t>
            </a:r>
          </a:p>
        </p:txBody>
      </p:sp>
      <p:sp>
        <p:nvSpPr>
          <p:cNvPr id="3" name="Subtitle 2"/>
          <p:cNvSpPr>
            <a:spLocks noGrp="1"/>
          </p:cNvSpPr>
          <p:nvPr>
            <p:ph type="subTitle" idx="1"/>
          </p:nvPr>
        </p:nvSpPr>
        <p:spPr/>
        <p:txBody>
          <a:bodyPr/>
          <a:lstStyle/>
          <a:p>
            <a:pPr rtl="0"/>
            <a:r>
              <a:rPr lang="en-US" dirty="0"/>
              <a:t>Efesios: </a:t>
            </a:r>
            <a:r>
              <a:rPr lang="en-US" dirty="0" err="1" smtClean="0"/>
              <a:t>Andando</a:t>
            </a:r>
            <a:r>
              <a:rPr lang="en-US" dirty="0" smtClean="0"/>
              <a:t> de </a:t>
            </a:r>
            <a:r>
              <a:rPr lang="en-US" dirty="0" err="1" smtClean="0"/>
              <a:t>manera</a:t>
            </a:r>
            <a:r>
              <a:rPr lang="en-US" dirty="0" smtClean="0"/>
              <a:t> </a:t>
            </a:r>
            <a:r>
              <a:rPr lang="en-US" dirty="0" err="1" smtClean="0"/>
              <a:t>digna</a:t>
            </a:r>
            <a:r>
              <a:rPr lang="en-US" dirty="0" smtClean="0"/>
              <a:t> de </a:t>
            </a:r>
            <a:r>
              <a:rPr lang="en-US" dirty="0" err="1" smtClean="0"/>
              <a:t>nuestra</a:t>
            </a:r>
            <a:r>
              <a:rPr lang="en-US" dirty="0" smtClean="0"/>
              <a:t> </a:t>
            </a:r>
            <a:r>
              <a:rPr lang="en-US" dirty="0" err="1" smtClean="0"/>
              <a:t>vocación</a:t>
            </a:r>
            <a:endParaRPr lang="en-US" dirty="0"/>
          </a:p>
        </p:txBody>
      </p:sp>
    </p:spTree>
    <p:extLst>
      <p:ext uri="{BB962C8B-B14F-4D97-AF65-F5344CB8AC3E}">
        <p14:creationId xmlns:p14="http://schemas.microsoft.com/office/powerpoint/2010/main" val="2500424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9595"/>
            <a:ext cx="7886700" cy="440934"/>
          </a:xfrm>
        </p:spPr>
        <p:txBody>
          <a:bodyPr>
            <a:noAutofit/>
          </a:bodyPr>
          <a:lstStyle/>
          <a:p>
            <a:pPr algn="l" rtl="0"/>
            <a:r>
              <a:rPr lang="en-US" sz="3750" b="1" dirty="0" smtClean="0"/>
              <a:t>La </a:t>
            </a:r>
            <a:r>
              <a:rPr lang="en-US" sz="3750" b="1" dirty="0" err="1" smtClean="0"/>
              <a:t>historia</a:t>
            </a:r>
            <a:r>
              <a:rPr lang="en-US" sz="3750" b="1" dirty="0" smtClean="0"/>
              <a:t> </a:t>
            </a:r>
            <a:r>
              <a:rPr lang="en-US" sz="3750" b="1" dirty="0" err="1" smtClean="0"/>
              <a:t>detrás</a:t>
            </a:r>
            <a:r>
              <a:rPr lang="en-US" sz="3750" b="1" dirty="0" smtClean="0"/>
              <a:t> de </a:t>
            </a:r>
            <a:r>
              <a:rPr lang="en-US" sz="3750" b="1" dirty="0" err="1" smtClean="0"/>
              <a:t>Efesios</a:t>
            </a:r>
            <a:endParaRPr lang="en-US" sz="3750" b="1" dirty="0"/>
          </a:p>
        </p:txBody>
      </p:sp>
      <p:sp>
        <p:nvSpPr>
          <p:cNvPr id="3" name="Content Placeholder 2"/>
          <p:cNvSpPr>
            <a:spLocks noGrp="1"/>
          </p:cNvSpPr>
          <p:nvPr>
            <p:ph idx="1"/>
          </p:nvPr>
        </p:nvSpPr>
        <p:spPr>
          <a:xfrm>
            <a:off x="628650" y="1271211"/>
            <a:ext cx="8053951" cy="4258219"/>
          </a:xfrm>
        </p:spPr>
        <p:txBody>
          <a:bodyPr>
            <a:normAutofit lnSpcReduction="10000"/>
          </a:bodyPr>
          <a:lstStyle/>
          <a:p>
            <a:pPr algn="l" rtl="0"/>
            <a:r>
              <a:rPr lang="en-US" dirty="0"/>
              <a:t>Pablo hace una breve visita después de Corinto, promete volver (</a:t>
            </a:r>
            <a:r>
              <a:rPr lang="en-US" dirty="0" err="1" smtClean="0"/>
              <a:t>Hch</a:t>
            </a:r>
            <a:r>
              <a:rPr lang="en-US" dirty="0" smtClean="0"/>
              <a:t> </a:t>
            </a:r>
            <a:r>
              <a:rPr lang="en-US" dirty="0"/>
              <a:t>18:19-23)</a:t>
            </a:r>
          </a:p>
          <a:p>
            <a:pPr algn="l" rtl="0"/>
            <a:r>
              <a:rPr lang="en-US" dirty="0"/>
              <a:t>Apolos, Aquila y Priscila trabajan con discípulos en Éfeso (18:24-28)</a:t>
            </a:r>
          </a:p>
          <a:p>
            <a:pPr algn="l" rtl="0"/>
            <a:r>
              <a:rPr lang="en-US" dirty="0"/>
              <a:t>El regreso de Pablo: correcciones doctrinales (bautismo); ministerio de la sinagoga; </a:t>
            </a:r>
            <a:r>
              <a:rPr lang="en-US" dirty="0" err="1" smtClean="0"/>
              <a:t>ministerio</a:t>
            </a:r>
            <a:r>
              <a:rPr lang="en-US" dirty="0" smtClean="0"/>
              <a:t> </a:t>
            </a:r>
            <a:r>
              <a:rPr lang="en-US" dirty="0" err="1"/>
              <a:t>gentil</a:t>
            </a:r>
            <a:r>
              <a:rPr lang="en-US" dirty="0"/>
              <a:t> </a:t>
            </a:r>
            <a:r>
              <a:rPr lang="en-US" dirty="0" err="1" smtClean="0"/>
              <a:t>en</a:t>
            </a:r>
            <a:r>
              <a:rPr lang="en-US" dirty="0" smtClean="0"/>
              <a:t> la </a:t>
            </a:r>
            <a:r>
              <a:rPr lang="en-US" dirty="0" err="1"/>
              <a:t>escuela</a:t>
            </a:r>
            <a:r>
              <a:rPr lang="en-US" dirty="0"/>
              <a:t> </a:t>
            </a:r>
            <a:r>
              <a:rPr lang="en-US" dirty="0" smtClean="0"/>
              <a:t>de </a:t>
            </a:r>
            <a:r>
              <a:rPr lang="en-US" dirty="0" err="1"/>
              <a:t>T</a:t>
            </a:r>
            <a:r>
              <a:rPr lang="en-US" dirty="0" err="1" smtClean="0"/>
              <a:t>irano</a:t>
            </a:r>
            <a:r>
              <a:rPr lang="en-US" dirty="0" smtClean="0"/>
              <a:t> con </a:t>
            </a:r>
            <a:r>
              <a:rPr lang="en-US" dirty="0"/>
              <a:t>12 hombres (19:1-10)</a:t>
            </a:r>
          </a:p>
          <a:p>
            <a:pPr algn="l" rtl="0"/>
            <a:r>
              <a:rPr lang="en-US" dirty="0"/>
              <a:t>Durante 2 años ocurren </a:t>
            </a:r>
            <a:r>
              <a:rPr lang="en-US" dirty="0" err="1"/>
              <a:t>grandes</a:t>
            </a:r>
            <a:r>
              <a:rPr lang="en-US" dirty="0"/>
              <a:t> </a:t>
            </a:r>
            <a:r>
              <a:rPr lang="en-US" dirty="0" err="1" smtClean="0"/>
              <a:t>milagros</a:t>
            </a:r>
            <a:r>
              <a:rPr lang="en-US" dirty="0" smtClean="0"/>
              <a:t> </a:t>
            </a:r>
            <a:r>
              <a:rPr lang="en-US" dirty="0"/>
              <a:t>y el </a:t>
            </a:r>
            <a:r>
              <a:rPr lang="en-US" dirty="0" err="1" smtClean="0"/>
              <a:t>evangelio</a:t>
            </a:r>
            <a:r>
              <a:rPr lang="en-US" dirty="0" smtClean="0"/>
              <a:t> </a:t>
            </a:r>
            <a:r>
              <a:rPr lang="en-US" dirty="0"/>
              <a:t>se difunde ampliamente (19:11-22)</a:t>
            </a:r>
          </a:p>
          <a:p>
            <a:pPr algn="l" rtl="0"/>
            <a:r>
              <a:rPr lang="en-US" dirty="0"/>
              <a:t>Demetrio el platero y los adoradores de Artemisa atacan (19:23-41)</a:t>
            </a:r>
          </a:p>
          <a:p>
            <a:pPr algn="l" rtl="0"/>
            <a:r>
              <a:rPr lang="en-US" dirty="0"/>
              <a:t>Pablo anima a los ancianos de Éfeso en camino a Jerusalén (20:17-38)</a:t>
            </a:r>
          </a:p>
          <a:p>
            <a:pPr algn="l" rtl="0"/>
            <a:r>
              <a:rPr lang="en-US" dirty="0"/>
              <a:t>Timoteo va a Éfeso para servir como evangelista (1 Ti. 1:3)</a:t>
            </a:r>
          </a:p>
          <a:p>
            <a:pPr algn="l" rtl="0"/>
            <a:r>
              <a:rPr lang="en-US" dirty="0"/>
              <a:t>Juan escribe a la iglesia en Éfeso advirtiendo sobre la pérdida del amor (Ap. 2:7)</a:t>
            </a:r>
          </a:p>
          <a:p>
            <a:pPr algn="l" rtl="0"/>
            <a:endParaRPr lang="en-US" dirty="0"/>
          </a:p>
        </p:txBody>
      </p:sp>
    </p:spTree>
    <p:extLst>
      <p:ext uri="{BB962C8B-B14F-4D97-AF65-F5344CB8AC3E}">
        <p14:creationId xmlns:p14="http://schemas.microsoft.com/office/powerpoint/2010/main" val="234686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rgbClr val="00B0F0"/>
                </a:solidFill>
              </a:rPr>
              <a:t>Miércoles, 17/9/14 – “Bendito sea Dios” (Efesios 1.1-14)</a:t>
            </a:r>
          </a:p>
          <a:p>
            <a:pPr marL="457200" indent="-457200" algn="l" rtl="0" fontAlgn="base">
              <a:buFont typeface="+mj-lt"/>
              <a:buAutoNum type="arabicPeriod"/>
            </a:pPr>
            <a:r>
              <a:rPr lang="en-US" b="1" dirty="0" smtClean="0"/>
              <a:t>Dom. </a:t>
            </a:r>
            <a:r>
              <a:rPr lang="en-US" b="1" dirty="0"/>
              <a:t>21/9/14 – Oración por </a:t>
            </a:r>
            <a:r>
              <a:rPr lang="en-US" b="1" dirty="0" err="1"/>
              <a:t>los</a:t>
            </a:r>
            <a:r>
              <a:rPr lang="en-US" b="1" dirty="0"/>
              <a:t> </a:t>
            </a:r>
            <a:r>
              <a:rPr lang="en-US" b="1" dirty="0" err="1" smtClean="0"/>
              <a:t>santos</a:t>
            </a:r>
            <a:r>
              <a:rPr lang="en-US" b="1" dirty="0" smtClean="0"/>
              <a:t> </a:t>
            </a:r>
            <a:r>
              <a:rPr lang="en-US" b="1" dirty="0"/>
              <a:t>(Efesios 1.15-23)</a:t>
            </a:r>
          </a:p>
          <a:p>
            <a:pPr marL="457200" indent="-457200" algn="l" rtl="0" fontAlgn="base">
              <a:buFont typeface="+mj-lt"/>
              <a:buAutoNum type="arabicPeriod"/>
            </a:pPr>
            <a:r>
              <a:rPr lang="en-US" b="1" dirty="0" err="1" smtClean="0"/>
              <a:t>Miercoles</a:t>
            </a:r>
            <a:r>
              <a:rPr lang="en-US" b="1" dirty="0" smtClean="0"/>
              <a:t> </a:t>
            </a:r>
            <a:r>
              <a:rPr lang="en-US" b="1" dirty="0"/>
              <a:t>24/9/14 – “Y </a:t>
            </a:r>
            <a:r>
              <a:rPr lang="en-US" b="1" dirty="0" err="1" smtClean="0"/>
              <a:t>ustedes</a:t>
            </a:r>
            <a:r>
              <a:rPr lang="en-US" b="1" dirty="0" smtClean="0"/>
              <a:t> </a:t>
            </a:r>
            <a:r>
              <a:rPr lang="en-US" b="1" dirty="0" err="1" smtClean="0"/>
              <a:t>estaban</a:t>
            </a:r>
            <a:r>
              <a:rPr lang="en-US" b="1" dirty="0" smtClean="0"/>
              <a:t>…</a:t>
            </a:r>
            <a:r>
              <a:rPr lang="en-US" b="1" dirty="0" err="1" smtClean="0"/>
              <a:t>pero</a:t>
            </a:r>
            <a:r>
              <a:rPr lang="en-US" b="1" dirty="0" smtClean="0"/>
              <a:t> </a:t>
            </a:r>
            <a:r>
              <a:rPr lang="en-US" b="1" dirty="0"/>
              <a:t>Dios” (Efesios 2.1-10)</a:t>
            </a:r>
          </a:p>
          <a:p>
            <a:pPr marL="457200" indent="-457200" fontAlgn="base">
              <a:buFont typeface="+mj-lt"/>
              <a:buAutoNum type="arabicPeriod"/>
            </a:pPr>
            <a:r>
              <a:rPr lang="en-US" b="1" dirty="0"/>
              <a:t>Dom. 28/9/14 – Unificación en Cristo (Efesios 2.11-22)</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1/10/14 – El </a:t>
            </a:r>
            <a:r>
              <a:rPr lang="en-US" b="1" dirty="0" err="1" smtClean="0"/>
              <a:t>misterio</a:t>
            </a:r>
            <a:r>
              <a:rPr lang="en-US" b="1" dirty="0" smtClean="0"/>
              <a:t> </a:t>
            </a:r>
            <a:r>
              <a:rPr lang="en-US" b="1" dirty="0"/>
              <a:t>del </a:t>
            </a:r>
            <a:r>
              <a:rPr lang="en-US" b="1" dirty="0" err="1" smtClean="0"/>
              <a:t>evangelio</a:t>
            </a:r>
            <a:r>
              <a:rPr lang="en-US" b="1" dirty="0" smtClean="0"/>
              <a:t> </a:t>
            </a:r>
            <a:r>
              <a:rPr lang="en-US" b="1" dirty="0"/>
              <a:t>y la </a:t>
            </a:r>
            <a:r>
              <a:rPr lang="en-US" b="1" dirty="0" err="1" smtClean="0"/>
              <a:t>gloria</a:t>
            </a:r>
            <a:r>
              <a:rPr lang="en-US" b="1" dirty="0" smtClean="0"/>
              <a:t> </a:t>
            </a:r>
            <a:r>
              <a:rPr lang="en-US" b="1" dirty="0"/>
              <a:t>de </a:t>
            </a:r>
            <a:r>
              <a:rPr lang="en-US" b="1" dirty="0" smtClean="0"/>
              <a:t>Dios (</a:t>
            </a:r>
            <a:r>
              <a:rPr lang="en-US" b="1" dirty="0"/>
              <a:t>Efesios 3.1-21)</a:t>
            </a:r>
          </a:p>
          <a:p>
            <a:pPr marL="457200" indent="-457200" fontAlgn="base">
              <a:buFont typeface="+mj-lt"/>
              <a:buAutoNum type="arabicPeriod"/>
            </a:pPr>
            <a:r>
              <a:rPr lang="en-US" b="1" dirty="0"/>
              <a:t>Dom. 5/10/14 – Actitudes y fundamentos para la unidad (Efesios 4.1-6)</a:t>
            </a:r>
          </a:p>
          <a:p>
            <a:pPr marL="457200" indent="-457200" fontAlgn="base">
              <a:buFont typeface="+mj-lt"/>
              <a:buAutoNum type="arabicPeriod"/>
            </a:pPr>
            <a:r>
              <a:rPr lang="en-US" b="1" dirty="0"/>
              <a:t>Dom. 12/10/14 – “El crecimiento del </a:t>
            </a:r>
            <a:r>
              <a:rPr lang="en-US" b="1" dirty="0" err="1"/>
              <a:t>cuerpo</a:t>
            </a:r>
            <a:r>
              <a:rPr lang="en-US" b="1" dirty="0"/>
              <a:t>” (Efesios 4.7-16)</a:t>
            </a:r>
          </a:p>
          <a:p>
            <a:pPr marL="457200" indent="-457200" algn="l" rtl="0" fontAlgn="base">
              <a:buFont typeface="+mj-lt"/>
              <a:buAutoNum type="arabicPeriod"/>
            </a:pPr>
            <a:r>
              <a:rPr lang="en-US" b="1" dirty="0"/>
              <a:t>Miércoles 15/10/14 – “El </a:t>
            </a:r>
            <a:r>
              <a:rPr lang="en-US" b="1" dirty="0" err="1" smtClean="0"/>
              <a:t>nuevo</a:t>
            </a:r>
            <a:r>
              <a:rPr lang="en-US" b="1" dirty="0" smtClean="0"/>
              <a:t> </a:t>
            </a:r>
            <a:r>
              <a:rPr lang="en-US" b="1" dirty="0" err="1" smtClean="0"/>
              <a:t>ser</a:t>
            </a:r>
            <a:r>
              <a:rPr lang="en-US" b="1" dirty="0" smtClean="0"/>
              <a:t>” </a:t>
            </a:r>
            <a:r>
              <a:rPr lang="en-US" b="1" dirty="0"/>
              <a:t>(Efesios 4.17-32)</a:t>
            </a:r>
          </a:p>
          <a:p>
            <a:pPr marL="457200" indent="-457200" fontAlgn="base">
              <a:buFont typeface="+mj-lt"/>
              <a:buAutoNum type="arabicPeriod"/>
            </a:pPr>
            <a:r>
              <a:rPr lang="en-US" b="1" dirty="0"/>
              <a:t>Dom. 19/10/14 – </a:t>
            </a:r>
            <a:r>
              <a:rPr lang="en-US" b="1" dirty="0" err="1" smtClean="0"/>
              <a:t>Andando</a:t>
            </a:r>
            <a:r>
              <a:rPr lang="en-US" b="1" dirty="0" smtClean="0"/>
              <a:t> </a:t>
            </a:r>
            <a:r>
              <a:rPr lang="en-US" b="1" dirty="0" err="1"/>
              <a:t>en</a:t>
            </a:r>
            <a:r>
              <a:rPr lang="en-US" b="1" dirty="0"/>
              <a:t> </a:t>
            </a:r>
            <a:r>
              <a:rPr lang="en-US" b="1" dirty="0" err="1" smtClean="0"/>
              <a:t>amor</a:t>
            </a:r>
            <a:r>
              <a:rPr lang="en-US" b="1" dirty="0"/>
              <a:t>, </a:t>
            </a:r>
            <a:r>
              <a:rPr lang="en-US" b="1" dirty="0" smtClean="0"/>
              <a:t>luz </a:t>
            </a:r>
            <a:r>
              <a:rPr lang="en-US" b="1" dirty="0"/>
              <a:t>y </a:t>
            </a:r>
            <a:r>
              <a:rPr lang="en-US" b="1" dirty="0" err="1" smtClean="0"/>
              <a:t>sabiduría</a:t>
            </a:r>
            <a:r>
              <a:rPr lang="en-US" b="1" dirty="0" smtClean="0"/>
              <a:t> </a:t>
            </a:r>
            <a:r>
              <a:rPr lang="en-US" b="1" dirty="0"/>
              <a:t>(Efesios 5.1-21)</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22/10/14 – “Sométanse unos a otros” (Efesios 5.22-6.9)</a:t>
            </a:r>
          </a:p>
          <a:p>
            <a:pPr marL="457200" indent="-457200" fontAlgn="base">
              <a:buFont typeface="+mj-lt"/>
              <a:buAutoNum type="arabicPeriod"/>
            </a:pPr>
            <a:r>
              <a:rPr lang="en-US" b="1" dirty="0"/>
              <a:t>Dom. 26/10/14 – </a:t>
            </a:r>
            <a:r>
              <a:rPr lang="en-US" b="1" dirty="0" smtClean="0"/>
              <a:t>“</a:t>
            </a:r>
            <a:r>
              <a:rPr lang="en-US" b="1" dirty="0" err="1" smtClean="0"/>
              <a:t>Fortalézcanse</a:t>
            </a:r>
            <a:r>
              <a:rPr lang="en-US" b="1" dirty="0" smtClean="0"/>
              <a:t> </a:t>
            </a:r>
            <a:r>
              <a:rPr lang="en-US" b="1" dirty="0" err="1" smtClean="0"/>
              <a:t>en</a:t>
            </a:r>
            <a:r>
              <a:rPr lang="en-US" b="1" dirty="0" smtClean="0"/>
              <a:t> </a:t>
            </a:r>
            <a:r>
              <a:rPr lang="en-US" b="1" dirty="0"/>
              <a:t>el Señor” (Efesios 6.10-23)</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182340548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chemeClr val="tx2">
                    <a:lumMod val="75000"/>
                  </a:schemeClr>
                </a:solidFill>
              </a:rPr>
              <a:t>Miércoles, 17/9/14 – “Bendito sea Dios” </a:t>
            </a:r>
            <a:r>
              <a:rPr lang="en-US" b="1" dirty="0" smtClean="0">
                <a:solidFill>
                  <a:schemeClr val="tx2">
                    <a:lumMod val="75000"/>
                  </a:schemeClr>
                </a:solidFill>
              </a:rPr>
              <a:t>(1.1-14</a:t>
            </a:r>
            <a:r>
              <a:rPr lang="en-US" b="1" dirty="0">
                <a:solidFill>
                  <a:schemeClr val="tx2">
                    <a:lumMod val="75000"/>
                  </a:schemeClr>
                </a:solidFill>
              </a:rPr>
              <a:t>)</a:t>
            </a:r>
          </a:p>
          <a:p>
            <a:pPr marL="457200" indent="-457200" algn="l" rtl="0" fontAlgn="base">
              <a:buFont typeface="+mj-lt"/>
              <a:buAutoNum type="arabicPeriod"/>
            </a:pPr>
            <a:r>
              <a:rPr lang="en-US" b="1" dirty="0" smtClean="0">
                <a:solidFill>
                  <a:schemeClr val="tx1">
                    <a:lumMod val="75000"/>
                  </a:schemeClr>
                </a:solidFill>
              </a:rPr>
              <a:t>Dom. </a:t>
            </a:r>
            <a:r>
              <a:rPr lang="en-US" b="1" dirty="0">
                <a:solidFill>
                  <a:schemeClr val="tx1">
                    <a:lumMod val="75000"/>
                  </a:schemeClr>
                </a:solidFill>
              </a:rPr>
              <a:t>21/9/14 – Oración </a:t>
            </a:r>
            <a:r>
              <a:rPr lang="en-US" b="1" dirty="0" err="1">
                <a:solidFill>
                  <a:schemeClr val="tx1">
                    <a:lumMod val="75000"/>
                  </a:schemeClr>
                </a:solidFill>
              </a:rPr>
              <a:t>por</a:t>
            </a:r>
            <a:r>
              <a:rPr lang="en-US" b="1" dirty="0">
                <a:solidFill>
                  <a:schemeClr val="tx1">
                    <a:lumMod val="75000"/>
                  </a:schemeClr>
                </a:solidFill>
              </a:rPr>
              <a:t> </a:t>
            </a:r>
            <a:r>
              <a:rPr lang="en-US" b="1" dirty="0" err="1">
                <a:solidFill>
                  <a:schemeClr val="tx1">
                    <a:lumMod val="75000"/>
                  </a:schemeClr>
                </a:solidFill>
              </a:rPr>
              <a:t>los</a:t>
            </a:r>
            <a:r>
              <a:rPr lang="en-US" b="1" dirty="0">
                <a:solidFill>
                  <a:schemeClr val="tx1">
                    <a:lumMod val="75000"/>
                  </a:schemeClr>
                </a:solidFill>
              </a:rPr>
              <a:t> </a:t>
            </a:r>
            <a:r>
              <a:rPr lang="en-US" b="1" dirty="0" err="1" smtClean="0">
                <a:solidFill>
                  <a:schemeClr val="tx1">
                    <a:lumMod val="75000"/>
                  </a:schemeClr>
                </a:solidFill>
              </a:rPr>
              <a:t>santos</a:t>
            </a:r>
            <a:r>
              <a:rPr lang="en-US" b="1" dirty="0" smtClean="0">
                <a:solidFill>
                  <a:schemeClr val="tx1">
                    <a:lumMod val="75000"/>
                  </a:schemeClr>
                </a:solidFill>
              </a:rPr>
              <a:t> (1.15-23</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Miercoles</a:t>
            </a:r>
            <a:r>
              <a:rPr lang="en-US" b="1" dirty="0" smtClean="0">
                <a:solidFill>
                  <a:schemeClr val="tx1">
                    <a:lumMod val="75000"/>
                  </a:schemeClr>
                </a:solidFill>
              </a:rPr>
              <a:t> </a:t>
            </a:r>
            <a:r>
              <a:rPr lang="en-US" b="1" dirty="0">
                <a:solidFill>
                  <a:schemeClr val="tx1">
                    <a:lumMod val="75000"/>
                  </a:schemeClr>
                </a:solidFill>
              </a:rPr>
              <a:t>24/9/14 – “Y </a:t>
            </a:r>
            <a:r>
              <a:rPr lang="en-US" b="1" dirty="0" err="1" smtClean="0">
                <a:solidFill>
                  <a:schemeClr val="tx1">
                    <a:lumMod val="75000"/>
                  </a:schemeClr>
                </a:solidFill>
              </a:rPr>
              <a:t>ustedes</a:t>
            </a:r>
            <a:r>
              <a:rPr lang="en-US" b="1" dirty="0" smtClean="0">
                <a:solidFill>
                  <a:schemeClr val="tx1">
                    <a:lumMod val="75000"/>
                  </a:schemeClr>
                </a:solidFill>
              </a:rPr>
              <a:t> </a:t>
            </a:r>
            <a:r>
              <a:rPr lang="en-US" b="1" dirty="0" err="1" smtClean="0">
                <a:solidFill>
                  <a:schemeClr val="tx1">
                    <a:lumMod val="75000"/>
                  </a:schemeClr>
                </a:solidFill>
              </a:rPr>
              <a:t>estaban</a:t>
            </a:r>
            <a:r>
              <a:rPr lang="en-US" b="1" dirty="0" smtClean="0">
                <a:solidFill>
                  <a:schemeClr val="tx1">
                    <a:lumMod val="75000"/>
                  </a:schemeClr>
                </a:solidFill>
              </a:rPr>
              <a:t>…</a:t>
            </a:r>
            <a:r>
              <a:rPr lang="en-US" b="1" dirty="0" err="1" smtClean="0">
                <a:solidFill>
                  <a:schemeClr val="tx1">
                    <a:lumMod val="75000"/>
                  </a:schemeClr>
                </a:solidFill>
              </a:rPr>
              <a:t>pero</a:t>
            </a:r>
            <a:r>
              <a:rPr lang="en-US" b="1" dirty="0" smtClean="0">
                <a:solidFill>
                  <a:schemeClr val="tx1">
                    <a:lumMod val="75000"/>
                  </a:schemeClr>
                </a:solidFill>
              </a:rPr>
              <a:t> </a:t>
            </a:r>
            <a:r>
              <a:rPr lang="en-US" b="1" dirty="0">
                <a:solidFill>
                  <a:schemeClr val="tx1">
                    <a:lumMod val="75000"/>
                  </a:schemeClr>
                </a:solidFill>
              </a:rPr>
              <a:t>Dios” </a:t>
            </a:r>
            <a:r>
              <a:rPr lang="en-US" b="1" dirty="0" smtClean="0">
                <a:solidFill>
                  <a:schemeClr val="tx1">
                    <a:lumMod val="75000"/>
                  </a:schemeClr>
                </a:solidFill>
              </a:rPr>
              <a:t>(2.1-10</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28/9/14 – Unificación </a:t>
            </a:r>
            <a:r>
              <a:rPr lang="en-US" b="1" dirty="0" err="1">
                <a:solidFill>
                  <a:schemeClr val="tx1">
                    <a:lumMod val="75000"/>
                  </a:schemeClr>
                </a:solidFill>
              </a:rPr>
              <a:t>en</a:t>
            </a:r>
            <a:r>
              <a:rPr lang="en-US" b="1" dirty="0">
                <a:solidFill>
                  <a:schemeClr val="tx1">
                    <a:lumMod val="75000"/>
                  </a:schemeClr>
                </a:solidFill>
              </a:rPr>
              <a:t> </a:t>
            </a:r>
            <a:r>
              <a:rPr lang="en-US" b="1" dirty="0" smtClean="0">
                <a:solidFill>
                  <a:schemeClr val="tx1">
                    <a:lumMod val="75000"/>
                  </a:schemeClr>
                </a:solidFill>
              </a:rPr>
              <a:t>Cristo y el </a:t>
            </a:r>
            <a:r>
              <a:rPr lang="en-US" b="1" dirty="0" err="1" smtClean="0">
                <a:solidFill>
                  <a:schemeClr val="tx1">
                    <a:lumMod val="75000"/>
                  </a:schemeClr>
                </a:solidFill>
              </a:rPr>
              <a:t>misterio</a:t>
            </a:r>
            <a:r>
              <a:rPr lang="en-US" b="1" dirty="0" smtClean="0">
                <a:solidFill>
                  <a:schemeClr val="tx1">
                    <a:lumMod val="75000"/>
                  </a:schemeClr>
                </a:solidFill>
              </a:rPr>
              <a:t> del </a:t>
            </a:r>
            <a:r>
              <a:rPr lang="en-US" b="1" dirty="0" err="1" smtClean="0">
                <a:solidFill>
                  <a:schemeClr val="tx1">
                    <a:lumMod val="75000"/>
                  </a:schemeClr>
                </a:solidFill>
              </a:rPr>
              <a:t>evangelio</a:t>
            </a:r>
            <a:r>
              <a:rPr lang="en-US" b="1" dirty="0" smtClean="0">
                <a:solidFill>
                  <a:schemeClr val="tx1">
                    <a:lumMod val="75000"/>
                  </a:schemeClr>
                </a:solidFill>
              </a:rPr>
              <a:t> (2.1-3:7)</a:t>
            </a:r>
            <a:endParaRPr lang="en-US" b="1" dirty="0">
              <a:solidFill>
                <a:schemeClr val="tx1">
                  <a:lumMod val="75000"/>
                </a:schemeClr>
              </a:solidFill>
            </a:endParaRPr>
          </a:p>
          <a:p>
            <a:pPr marL="457200" indent="-457200" algn="l" rtl="0" fontAlgn="base">
              <a:buFont typeface="+mj-lt"/>
              <a:buAutoNum type="arabicPeriod"/>
            </a:pPr>
            <a:r>
              <a:rPr lang="en-US" b="1" dirty="0" err="1">
                <a:solidFill>
                  <a:schemeClr val="tx1">
                    <a:lumMod val="75000"/>
                  </a:schemeClr>
                </a:solidFill>
              </a:rPr>
              <a:t>M</a:t>
            </a:r>
            <a:r>
              <a:rPr lang="en-US" b="1" dirty="0" err="1" smtClean="0">
                <a:solidFill>
                  <a:schemeClr val="tx1">
                    <a:lumMod val="75000"/>
                  </a:schemeClr>
                </a:solidFill>
              </a:rPr>
              <a:t>iercoles</a:t>
            </a:r>
            <a:r>
              <a:rPr lang="en-US" b="1" dirty="0" smtClean="0">
                <a:solidFill>
                  <a:schemeClr val="tx1">
                    <a:lumMod val="75000"/>
                  </a:schemeClr>
                </a:solidFill>
              </a:rPr>
              <a:t> </a:t>
            </a:r>
            <a:r>
              <a:rPr lang="en-US" b="1" dirty="0">
                <a:solidFill>
                  <a:schemeClr val="tx1">
                    <a:lumMod val="75000"/>
                  </a:schemeClr>
                </a:solidFill>
              </a:rPr>
              <a:t>1/10/14 – </a:t>
            </a:r>
            <a:r>
              <a:rPr lang="en-US" b="1" dirty="0" smtClean="0">
                <a:solidFill>
                  <a:schemeClr val="tx1">
                    <a:lumMod val="75000"/>
                  </a:schemeClr>
                </a:solidFill>
              </a:rPr>
              <a:t>La </a:t>
            </a:r>
            <a:r>
              <a:rPr lang="en-US" b="1" dirty="0" err="1" smtClean="0">
                <a:solidFill>
                  <a:schemeClr val="tx1">
                    <a:lumMod val="75000"/>
                  </a:schemeClr>
                </a:solidFill>
              </a:rPr>
              <a:t>gloria</a:t>
            </a:r>
            <a:r>
              <a:rPr lang="en-US" b="1" dirty="0" smtClean="0">
                <a:solidFill>
                  <a:schemeClr val="tx1">
                    <a:lumMod val="75000"/>
                  </a:schemeClr>
                </a:solidFill>
              </a:rPr>
              <a:t> </a:t>
            </a:r>
            <a:r>
              <a:rPr lang="en-US" b="1" dirty="0">
                <a:solidFill>
                  <a:schemeClr val="tx1">
                    <a:lumMod val="75000"/>
                  </a:schemeClr>
                </a:solidFill>
              </a:rPr>
              <a:t>de </a:t>
            </a:r>
            <a:r>
              <a:rPr lang="en-US" b="1" dirty="0" smtClean="0">
                <a:solidFill>
                  <a:schemeClr val="tx1">
                    <a:lumMod val="75000"/>
                  </a:schemeClr>
                </a:solidFill>
              </a:rPr>
              <a:t>Dios (3.8-21</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5/10/14 – Actitudes y fundamentos para la </a:t>
            </a:r>
            <a:r>
              <a:rPr lang="en-US" b="1" dirty="0" err="1">
                <a:solidFill>
                  <a:schemeClr val="tx1">
                    <a:lumMod val="75000"/>
                  </a:schemeClr>
                </a:solidFill>
              </a:rPr>
              <a:t>unidad</a:t>
            </a:r>
            <a:r>
              <a:rPr lang="en-US" b="1" dirty="0">
                <a:solidFill>
                  <a:schemeClr val="tx1">
                    <a:lumMod val="75000"/>
                  </a:schemeClr>
                </a:solidFill>
              </a:rPr>
              <a:t> </a:t>
            </a:r>
            <a:r>
              <a:rPr lang="en-US" b="1" dirty="0" smtClean="0">
                <a:solidFill>
                  <a:schemeClr val="tx1">
                    <a:lumMod val="75000"/>
                  </a:schemeClr>
                </a:solidFill>
              </a:rPr>
              <a:t>(4.1-6</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12/10/14 – “El crecimiento del </a:t>
            </a:r>
            <a:r>
              <a:rPr lang="en-US" b="1" dirty="0" err="1">
                <a:solidFill>
                  <a:schemeClr val="tx1">
                    <a:lumMod val="75000"/>
                  </a:schemeClr>
                </a:solidFill>
              </a:rPr>
              <a:t>cuerpo</a:t>
            </a:r>
            <a:r>
              <a:rPr lang="en-US" b="1" dirty="0">
                <a:solidFill>
                  <a:schemeClr val="tx1">
                    <a:lumMod val="75000"/>
                  </a:schemeClr>
                </a:solidFill>
              </a:rPr>
              <a:t>” </a:t>
            </a:r>
            <a:r>
              <a:rPr lang="en-US" b="1" dirty="0" smtClean="0">
                <a:solidFill>
                  <a:schemeClr val="tx1">
                    <a:lumMod val="75000"/>
                  </a:schemeClr>
                </a:solidFill>
              </a:rPr>
              <a:t>(4.7-16</a:t>
            </a:r>
            <a:r>
              <a:rPr lang="en-US" b="1" dirty="0">
                <a:solidFill>
                  <a:schemeClr val="tx1">
                    <a:lumMod val="75000"/>
                  </a:schemeClr>
                </a:solidFill>
              </a:rPr>
              <a:t>)</a:t>
            </a:r>
          </a:p>
          <a:p>
            <a:pPr marL="457200" indent="-457200" algn="l" rtl="0" fontAlgn="base">
              <a:buFont typeface="+mj-lt"/>
              <a:buAutoNum type="arabicPeriod"/>
            </a:pPr>
            <a:r>
              <a:rPr lang="en-US" b="1" dirty="0">
                <a:solidFill>
                  <a:schemeClr val="tx1">
                    <a:lumMod val="75000"/>
                  </a:schemeClr>
                </a:solidFill>
              </a:rPr>
              <a:t>Miércoles 15/10/14 – “El </a:t>
            </a:r>
            <a:r>
              <a:rPr lang="en-US" b="1" dirty="0" err="1" smtClean="0">
                <a:solidFill>
                  <a:schemeClr val="tx1">
                    <a:lumMod val="75000"/>
                  </a:schemeClr>
                </a:solidFill>
              </a:rPr>
              <a:t>nuevo</a:t>
            </a:r>
            <a:r>
              <a:rPr lang="en-US" b="1" dirty="0" smtClean="0">
                <a:solidFill>
                  <a:schemeClr val="tx1">
                    <a:lumMod val="75000"/>
                  </a:schemeClr>
                </a:solidFill>
              </a:rPr>
              <a:t> </a:t>
            </a:r>
            <a:r>
              <a:rPr lang="en-US" b="1" dirty="0" err="1" smtClean="0">
                <a:solidFill>
                  <a:schemeClr val="tx1">
                    <a:lumMod val="75000"/>
                  </a:schemeClr>
                </a:solidFill>
              </a:rPr>
              <a:t>ser</a:t>
            </a:r>
            <a:r>
              <a:rPr lang="en-US" b="1" dirty="0" smtClean="0">
                <a:solidFill>
                  <a:schemeClr val="tx1">
                    <a:lumMod val="75000"/>
                  </a:schemeClr>
                </a:solidFill>
              </a:rPr>
              <a:t>” (4.17-32</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19/10/14 – </a:t>
            </a:r>
            <a:r>
              <a:rPr lang="en-US" b="1" dirty="0" err="1" smtClean="0">
                <a:solidFill>
                  <a:schemeClr val="tx1">
                    <a:lumMod val="75000"/>
                  </a:schemeClr>
                </a:solidFill>
              </a:rPr>
              <a:t>Andando</a:t>
            </a:r>
            <a:r>
              <a:rPr lang="en-US" b="1" dirty="0" smtClean="0">
                <a:solidFill>
                  <a:schemeClr val="tx1">
                    <a:lumMod val="75000"/>
                  </a:schemeClr>
                </a:solidFill>
              </a:rPr>
              <a:t> </a:t>
            </a:r>
            <a:r>
              <a:rPr lang="en-US" b="1" dirty="0" err="1">
                <a:solidFill>
                  <a:schemeClr val="tx1">
                    <a:lumMod val="75000"/>
                  </a:schemeClr>
                </a:solidFill>
              </a:rPr>
              <a:t>en</a:t>
            </a:r>
            <a:r>
              <a:rPr lang="en-US" b="1" dirty="0">
                <a:solidFill>
                  <a:schemeClr val="tx1">
                    <a:lumMod val="75000"/>
                  </a:schemeClr>
                </a:solidFill>
              </a:rPr>
              <a:t> </a:t>
            </a:r>
            <a:r>
              <a:rPr lang="en-US" b="1" dirty="0" err="1" smtClean="0">
                <a:solidFill>
                  <a:schemeClr val="tx1">
                    <a:lumMod val="75000"/>
                  </a:schemeClr>
                </a:solidFill>
              </a:rPr>
              <a:t>amor</a:t>
            </a:r>
            <a:r>
              <a:rPr lang="en-US" b="1" dirty="0">
                <a:solidFill>
                  <a:schemeClr val="tx1">
                    <a:lumMod val="75000"/>
                  </a:schemeClr>
                </a:solidFill>
              </a:rPr>
              <a:t>, </a:t>
            </a:r>
            <a:r>
              <a:rPr lang="en-US" b="1" dirty="0" smtClean="0">
                <a:solidFill>
                  <a:schemeClr val="tx1">
                    <a:lumMod val="75000"/>
                  </a:schemeClr>
                </a:solidFill>
              </a:rPr>
              <a:t>luz </a:t>
            </a:r>
            <a:r>
              <a:rPr lang="en-US" b="1" dirty="0">
                <a:solidFill>
                  <a:schemeClr val="tx1">
                    <a:lumMod val="75000"/>
                  </a:schemeClr>
                </a:solidFill>
              </a:rPr>
              <a:t>y </a:t>
            </a:r>
            <a:r>
              <a:rPr lang="en-US" b="1" dirty="0" err="1" smtClean="0">
                <a:solidFill>
                  <a:schemeClr val="tx1">
                    <a:lumMod val="75000"/>
                  </a:schemeClr>
                </a:solidFill>
              </a:rPr>
              <a:t>sabiduría</a:t>
            </a:r>
            <a:r>
              <a:rPr lang="en-US" b="1" dirty="0" smtClean="0">
                <a:solidFill>
                  <a:schemeClr val="tx1">
                    <a:lumMod val="75000"/>
                  </a:schemeClr>
                </a:solidFill>
              </a:rPr>
              <a:t> (5.1-21</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Miércoles</a:t>
            </a:r>
            <a:r>
              <a:rPr lang="en-US" b="1" dirty="0" smtClean="0">
                <a:solidFill>
                  <a:schemeClr val="tx1">
                    <a:lumMod val="75000"/>
                  </a:schemeClr>
                </a:solidFill>
              </a:rPr>
              <a:t> </a:t>
            </a:r>
            <a:r>
              <a:rPr lang="en-US" b="1" dirty="0">
                <a:solidFill>
                  <a:schemeClr val="tx1">
                    <a:lumMod val="75000"/>
                  </a:schemeClr>
                </a:solidFill>
              </a:rPr>
              <a:t>22/10/14 – “Sométanse unos a otros” </a:t>
            </a:r>
            <a:r>
              <a:rPr lang="en-US" b="1" dirty="0" smtClean="0">
                <a:solidFill>
                  <a:schemeClr val="tx1">
                    <a:lumMod val="75000"/>
                  </a:schemeClr>
                </a:solidFill>
              </a:rPr>
              <a:t>(5.22-6.9</a:t>
            </a:r>
            <a:r>
              <a:rPr lang="en-US" b="1" dirty="0">
                <a:solidFill>
                  <a:schemeClr val="tx1">
                    <a:lumMod val="75000"/>
                  </a:schemeClr>
                </a:solidFill>
              </a:rPr>
              <a:t>)</a:t>
            </a:r>
          </a:p>
          <a:p>
            <a:pPr marL="457200" indent="-457200" fontAlgn="base">
              <a:buFont typeface="+mj-lt"/>
              <a:buAutoNum type="arabicPeriod"/>
            </a:pPr>
            <a:r>
              <a:rPr lang="en-US" b="1" dirty="0">
                <a:solidFill>
                  <a:srgbClr val="00B0F0"/>
                </a:solidFill>
              </a:rPr>
              <a:t>Dom. 26/10/14 – </a:t>
            </a:r>
            <a:r>
              <a:rPr lang="en-US" b="1" dirty="0" smtClean="0">
                <a:solidFill>
                  <a:srgbClr val="00B0F0"/>
                </a:solidFill>
              </a:rPr>
              <a:t>“</a:t>
            </a:r>
            <a:r>
              <a:rPr lang="en-US" b="1" dirty="0" err="1" smtClean="0">
                <a:solidFill>
                  <a:srgbClr val="00B0F0"/>
                </a:solidFill>
              </a:rPr>
              <a:t>Fortalézcanse</a:t>
            </a:r>
            <a:r>
              <a:rPr lang="en-US" b="1" dirty="0" smtClean="0">
                <a:solidFill>
                  <a:srgbClr val="00B0F0"/>
                </a:solidFill>
              </a:rPr>
              <a:t> </a:t>
            </a:r>
            <a:r>
              <a:rPr lang="en-US" b="1" dirty="0" err="1" smtClean="0">
                <a:solidFill>
                  <a:srgbClr val="00B0F0"/>
                </a:solidFill>
              </a:rPr>
              <a:t>en</a:t>
            </a:r>
            <a:r>
              <a:rPr lang="en-US" b="1" dirty="0" smtClean="0">
                <a:solidFill>
                  <a:srgbClr val="00B0F0"/>
                </a:solidFill>
              </a:rPr>
              <a:t> </a:t>
            </a:r>
            <a:r>
              <a:rPr lang="en-US" b="1" dirty="0">
                <a:solidFill>
                  <a:srgbClr val="00B0F0"/>
                </a:solidFill>
              </a:rPr>
              <a:t>el Señor” </a:t>
            </a:r>
            <a:r>
              <a:rPr lang="en-US" b="1" dirty="0" smtClean="0">
                <a:solidFill>
                  <a:srgbClr val="00B0F0"/>
                </a:solidFill>
              </a:rPr>
              <a:t>(6.10-23</a:t>
            </a:r>
            <a:r>
              <a:rPr lang="en-US" b="1" dirty="0">
                <a:solidFill>
                  <a:srgbClr val="00B0F0"/>
                </a:solidFill>
              </a:rPr>
              <a:t>)</a:t>
            </a:r>
          </a:p>
          <a:p>
            <a:pPr marL="457200" indent="-457200" algn="l" rtl="0" fontAlgn="base">
              <a:buFont typeface="+mj-lt"/>
              <a:buAutoNum type="arabicPeriod"/>
            </a:pPr>
            <a:r>
              <a:rPr lang="en-US" b="1" dirty="0" err="1" smtClean="0"/>
              <a:t>Miércoles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129891447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latin typeface="+mn-lt"/>
              </a:rPr>
              <a:t>Resumen de las relaciones familiares (Efesios 5:22-6:9)</a:t>
            </a:r>
            <a:endParaRPr lang="en-US" b="1" dirty="0">
              <a:latin typeface="+mn-lt"/>
            </a:endParaRPr>
          </a:p>
        </p:txBody>
      </p:sp>
      <p:sp>
        <p:nvSpPr>
          <p:cNvPr id="3" name="Content Placeholder 2"/>
          <p:cNvSpPr>
            <a:spLocks noGrp="1"/>
          </p:cNvSpPr>
          <p:nvPr>
            <p:ph idx="1"/>
          </p:nvPr>
        </p:nvSpPr>
        <p:spPr>
          <a:xfrm>
            <a:off x="628650" y="1506931"/>
            <a:ext cx="7886700" cy="1941119"/>
          </a:xfrm>
        </p:spPr>
        <p:txBody>
          <a:bodyPr>
            <a:noAutofit/>
          </a:bodyPr>
          <a:lstStyle/>
          <a:p>
            <a:r>
              <a:rPr lang="es-ES" sz="2400" b="1" dirty="0"/>
              <a:t>Encabezado de la sección: "Sométanse unos a otros en el temor de Cristo”.  (5:21, NBLA)</a:t>
            </a:r>
          </a:p>
          <a:p>
            <a:pPr algn="l" rtl="0"/>
            <a:r>
              <a:rPr lang="en-US" sz="2400" b="1" dirty="0" err="1" smtClean="0">
                <a:solidFill>
                  <a:srgbClr val="FFFF00"/>
                </a:solidFill>
              </a:rPr>
              <a:t>Nuestras</a:t>
            </a:r>
            <a:r>
              <a:rPr lang="en-US" sz="2400" b="1" dirty="0" smtClean="0">
                <a:solidFill>
                  <a:srgbClr val="FFFF00"/>
                </a:solidFill>
              </a:rPr>
              <a:t> relaciones con los demás son prácticas, campos de entrenamiento para nuestra relación con Dios en Cristo (</a:t>
            </a:r>
            <a:r>
              <a:rPr lang="en-US" sz="2400" b="1" dirty="0" err="1" smtClean="0">
                <a:solidFill>
                  <a:srgbClr val="FFFF00"/>
                </a:solidFill>
              </a:rPr>
              <a:t>consolaci</a:t>
            </a:r>
            <a:r>
              <a:rPr lang="es-ES" sz="2400" b="1" dirty="0" err="1" smtClean="0">
                <a:solidFill>
                  <a:srgbClr val="FFFF00"/>
                </a:solidFill>
              </a:rPr>
              <a:t>ón</a:t>
            </a:r>
            <a:r>
              <a:rPr lang="en-US" sz="2400" b="1" dirty="0" smtClean="0">
                <a:solidFill>
                  <a:srgbClr val="FFFF00"/>
                </a:solidFill>
              </a:rPr>
              <a:t> y motivación).</a:t>
            </a:r>
            <a:endParaRPr lang="en-US" sz="2400" b="1" dirty="0">
              <a:solidFill>
                <a:srgbClr val="FFFF00"/>
              </a:solidFill>
            </a:endParaRPr>
          </a:p>
        </p:txBody>
      </p:sp>
    </p:spTree>
    <p:extLst>
      <p:ext uri="{BB962C8B-B14F-4D97-AF65-F5344CB8AC3E}">
        <p14:creationId xmlns:p14="http://schemas.microsoft.com/office/powerpoint/2010/main" val="6177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05379"/>
          </a:xfrm>
        </p:spPr>
        <p:txBody>
          <a:bodyPr>
            <a:normAutofit fontScale="90000"/>
          </a:bodyPr>
          <a:lstStyle/>
          <a:p>
            <a:pPr algn="ctr" rtl="0"/>
            <a:r>
              <a:rPr lang="en-US" b="1" dirty="0" err="1" smtClean="0">
                <a:latin typeface="+mn-lt"/>
              </a:rPr>
              <a:t>Andando</a:t>
            </a:r>
            <a:r>
              <a:rPr lang="en-US" b="1" dirty="0" smtClean="0">
                <a:latin typeface="+mn-lt"/>
              </a:rPr>
              <a:t> en la </a:t>
            </a:r>
            <a:r>
              <a:rPr lang="en-US" b="1" dirty="0" err="1" smtClean="0">
                <a:latin typeface="+mn-lt"/>
              </a:rPr>
              <a:t>voluntad</a:t>
            </a:r>
            <a:r>
              <a:rPr lang="en-US" b="1" dirty="0" smtClean="0">
                <a:latin typeface="+mn-lt"/>
              </a:rPr>
              <a:t> de Dios: </a:t>
            </a:r>
            <a:r>
              <a:rPr lang="en-US" b="1" dirty="0" smtClean="0">
                <a:solidFill>
                  <a:srgbClr val="99FF33"/>
                </a:solidFill>
                <a:latin typeface="+mn-lt"/>
              </a:rPr>
              <a:t>El </a:t>
            </a:r>
            <a:r>
              <a:rPr lang="en-US" b="1" dirty="0" err="1" smtClean="0">
                <a:solidFill>
                  <a:srgbClr val="99FF33"/>
                </a:solidFill>
                <a:latin typeface="+mn-lt"/>
              </a:rPr>
              <a:t>matrimonio</a:t>
            </a:r>
            <a:endParaRPr lang="en-US" b="1" dirty="0">
              <a:solidFill>
                <a:srgbClr val="99FF33"/>
              </a:solidFill>
              <a:latin typeface="+mn-lt"/>
            </a:endParaRPr>
          </a:p>
        </p:txBody>
      </p:sp>
      <p:sp>
        <p:nvSpPr>
          <p:cNvPr id="3" name="Content Placeholder 2"/>
          <p:cNvSpPr>
            <a:spLocks noGrp="1"/>
          </p:cNvSpPr>
          <p:nvPr>
            <p:ph idx="1"/>
          </p:nvPr>
        </p:nvSpPr>
        <p:spPr>
          <a:xfrm>
            <a:off x="462578" y="1016822"/>
            <a:ext cx="8218843" cy="973903"/>
          </a:xfrm>
        </p:spPr>
        <p:txBody>
          <a:bodyPr>
            <a:normAutofit/>
          </a:bodyPr>
          <a:lstStyle/>
          <a:p>
            <a:pPr marL="299466" indent="-285750"/>
            <a:r>
              <a:rPr lang="en-US" b="1" dirty="0" err="1" smtClean="0">
                <a:solidFill>
                  <a:srgbClr val="FFFF00"/>
                </a:solidFill>
              </a:rPr>
              <a:t>Nuestros</a:t>
            </a:r>
            <a:r>
              <a:rPr lang="en-US" b="1" dirty="0" smtClean="0">
                <a:solidFill>
                  <a:srgbClr val="FFFF00"/>
                </a:solidFill>
              </a:rPr>
              <a:t> </a:t>
            </a:r>
            <a:r>
              <a:rPr lang="en-US" b="1" dirty="0" err="1" smtClean="0">
                <a:solidFill>
                  <a:srgbClr val="FFFF00"/>
                </a:solidFill>
              </a:rPr>
              <a:t>matrimonios</a:t>
            </a:r>
            <a:r>
              <a:rPr lang="en-US" b="1" dirty="0" smtClean="0">
                <a:solidFill>
                  <a:srgbClr val="FFFF00"/>
                </a:solidFill>
              </a:rPr>
              <a:t> personal y </a:t>
            </a:r>
            <a:r>
              <a:rPr lang="en-US" b="1" dirty="0" err="1" smtClean="0">
                <a:solidFill>
                  <a:srgbClr val="FFFF00"/>
                </a:solidFill>
              </a:rPr>
              <a:t>prácticamente</a:t>
            </a:r>
            <a:r>
              <a:rPr lang="en-US" b="1" dirty="0" smtClean="0">
                <a:solidFill>
                  <a:srgbClr val="FFFF00"/>
                </a:solidFill>
              </a:rPr>
              <a:t> </a:t>
            </a:r>
            <a:r>
              <a:rPr lang="en-US" b="1" dirty="0" err="1" smtClean="0">
                <a:solidFill>
                  <a:srgbClr val="FFFF00"/>
                </a:solidFill>
              </a:rPr>
              <a:t>revelan</a:t>
            </a:r>
            <a:r>
              <a:rPr lang="en-US" b="1" dirty="0" smtClean="0">
                <a:solidFill>
                  <a:srgbClr val="FFFF00"/>
                </a:solidFill>
              </a:rPr>
              <a:t> para </a:t>
            </a:r>
            <a:r>
              <a:rPr lang="en-US" b="1" dirty="0" err="1" smtClean="0">
                <a:solidFill>
                  <a:srgbClr val="FFFF00"/>
                </a:solidFill>
              </a:rPr>
              <a:t>nosotros</a:t>
            </a:r>
            <a:r>
              <a:rPr lang="en-US" b="1" dirty="0" smtClean="0">
                <a:solidFill>
                  <a:srgbClr val="FFFF00"/>
                </a:solidFill>
              </a:rPr>
              <a:t> la </a:t>
            </a:r>
            <a:r>
              <a:rPr lang="en-US" b="1" dirty="0" err="1" smtClean="0">
                <a:solidFill>
                  <a:srgbClr val="FFFF00"/>
                </a:solidFill>
              </a:rPr>
              <a:t>voluntad</a:t>
            </a:r>
            <a:r>
              <a:rPr lang="en-US" b="1" dirty="0" smtClean="0">
                <a:solidFill>
                  <a:srgbClr val="FFFF00"/>
                </a:solidFill>
              </a:rPr>
              <a:t> de Dios: </a:t>
            </a:r>
            <a:r>
              <a:rPr lang="en-US" b="1" dirty="0">
                <a:solidFill>
                  <a:srgbClr val="FFFF00"/>
                </a:solidFill>
              </a:rPr>
              <a:t>¡</a:t>
            </a:r>
            <a:r>
              <a:rPr lang="en-US" b="1" dirty="0" err="1">
                <a:solidFill>
                  <a:srgbClr val="FFFF00"/>
                </a:solidFill>
              </a:rPr>
              <a:t>nuestra</a:t>
            </a:r>
            <a:r>
              <a:rPr lang="en-US" b="1" dirty="0">
                <a:solidFill>
                  <a:srgbClr val="FFFF00"/>
                </a:solidFill>
              </a:rPr>
              <a:t> </a:t>
            </a:r>
            <a:r>
              <a:rPr lang="en-US" b="1" dirty="0" err="1">
                <a:solidFill>
                  <a:srgbClr val="FFFF00"/>
                </a:solidFill>
              </a:rPr>
              <a:t>relación</a:t>
            </a:r>
            <a:r>
              <a:rPr lang="en-US" b="1" dirty="0">
                <a:solidFill>
                  <a:srgbClr val="FFFF00"/>
                </a:solidFill>
              </a:rPr>
              <a:t> </a:t>
            </a:r>
            <a:r>
              <a:rPr lang="en-US" b="1" dirty="0" err="1" smtClean="0">
                <a:solidFill>
                  <a:srgbClr val="FFFF00"/>
                </a:solidFill>
              </a:rPr>
              <a:t>profunda</a:t>
            </a:r>
            <a:r>
              <a:rPr lang="en-US" b="1" dirty="0" smtClean="0">
                <a:solidFill>
                  <a:srgbClr val="FFFF00"/>
                </a:solidFill>
              </a:rPr>
              <a:t>, </a:t>
            </a:r>
            <a:r>
              <a:rPr lang="en-US" b="1" dirty="0" err="1" smtClean="0">
                <a:solidFill>
                  <a:srgbClr val="FFFF00"/>
                </a:solidFill>
              </a:rPr>
              <a:t>íntima</a:t>
            </a:r>
            <a:r>
              <a:rPr lang="en-US" b="1" dirty="0" smtClean="0">
                <a:solidFill>
                  <a:srgbClr val="FFFF00"/>
                </a:solidFill>
              </a:rPr>
              <a:t>, </a:t>
            </a:r>
            <a:r>
              <a:rPr lang="en-US" b="1" dirty="0" err="1" smtClean="0">
                <a:solidFill>
                  <a:srgbClr val="FFFF00"/>
                </a:solidFill>
              </a:rPr>
              <a:t>mutuamente</a:t>
            </a:r>
            <a:r>
              <a:rPr lang="en-US" b="1" dirty="0" smtClean="0">
                <a:solidFill>
                  <a:srgbClr val="FFFF00"/>
                </a:solidFill>
              </a:rPr>
              <a:t> </a:t>
            </a:r>
            <a:r>
              <a:rPr lang="en-US" b="1" dirty="0" err="1" smtClean="0">
                <a:solidFill>
                  <a:srgbClr val="FFFF00"/>
                </a:solidFill>
              </a:rPr>
              <a:t>abnegada</a:t>
            </a:r>
            <a:r>
              <a:rPr lang="en-US" b="1" dirty="0" smtClean="0">
                <a:solidFill>
                  <a:srgbClr val="FFFF00"/>
                </a:solidFill>
              </a:rPr>
              <a:t> y que </a:t>
            </a:r>
            <a:r>
              <a:rPr lang="en-US" b="1" dirty="0" err="1" smtClean="0">
                <a:solidFill>
                  <a:srgbClr val="FFFF00"/>
                </a:solidFill>
              </a:rPr>
              <a:t>mutuamente</a:t>
            </a:r>
            <a:r>
              <a:rPr lang="en-US" b="1" dirty="0" smtClean="0">
                <a:solidFill>
                  <a:srgbClr val="FFFF00"/>
                </a:solidFill>
              </a:rPr>
              <a:t> </a:t>
            </a:r>
            <a:r>
              <a:rPr lang="en-US" b="1" dirty="0" err="1" smtClean="0">
                <a:solidFill>
                  <a:srgbClr val="FFFF00"/>
                </a:solidFill>
              </a:rPr>
              <a:t>exalta</a:t>
            </a:r>
            <a:r>
              <a:rPr lang="en-US" b="1" dirty="0" smtClean="0">
                <a:solidFill>
                  <a:srgbClr val="FFFF00"/>
                </a:solidFill>
              </a:rPr>
              <a:t> </a:t>
            </a:r>
            <a:r>
              <a:rPr lang="en-US" b="1" dirty="0" err="1" smtClean="0">
                <a:solidFill>
                  <a:srgbClr val="FFFF00"/>
                </a:solidFill>
              </a:rPr>
              <a:t>relacion</a:t>
            </a:r>
            <a:r>
              <a:rPr lang="en-US" b="1" dirty="0" smtClean="0">
                <a:solidFill>
                  <a:srgbClr val="FFFF00"/>
                </a:solidFill>
              </a:rPr>
              <a:t> -- con el!</a:t>
            </a:r>
          </a:p>
          <a:p>
            <a:pPr marL="299466" indent="-285750" algn="l" rtl="0"/>
            <a:endParaRPr lang="en-US" b="1" dirty="0">
              <a:solidFill>
                <a:srgbClr val="FFFF00"/>
              </a:solidFill>
            </a:endParaRPr>
          </a:p>
        </p:txBody>
      </p:sp>
      <p:sp>
        <p:nvSpPr>
          <p:cNvPr id="4" name="Title 1"/>
          <p:cNvSpPr txBox="1">
            <a:spLocks/>
          </p:cNvSpPr>
          <p:nvPr/>
        </p:nvSpPr>
        <p:spPr>
          <a:xfrm>
            <a:off x="628650" y="2028825"/>
            <a:ext cx="7886700" cy="685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b="1" dirty="0" err="1" smtClean="0">
                <a:latin typeface="+mn-lt"/>
              </a:rPr>
              <a:t>Andando</a:t>
            </a:r>
            <a:r>
              <a:rPr lang="en-US" b="1" dirty="0" smtClean="0">
                <a:latin typeface="+mn-lt"/>
              </a:rPr>
              <a:t> en la </a:t>
            </a:r>
            <a:r>
              <a:rPr lang="en-US" b="1" dirty="0" err="1" smtClean="0">
                <a:latin typeface="+mn-lt"/>
              </a:rPr>
              <a:t>voluntad</a:t>
            </a:r>
            <a:r>
              <a:rPr lang="en-US" b="1" dirty="0" smtClean="0">
                <a:latin typeface="+mn-lt"/>
              </a:rPr>
              <a:t> de Dios: </a:t>
            </a:r>
            <a:r>
              <a:rPr lang="en-US" b="1" dirty="0" smtClean="0">
                <a:solidFill>
                  <a:srgbClr val="99FF33"/>
                </a:solidFill>
                <a:latin typeface="+mn-lt"/>
              </a:rPr>
              <a:t>La </a:t>
            </a:r>
            <a:r>
              <a:rPr lang="en-US" b="1" dirty="0" err="1" smtClean="0">
                <a:solidFill>
                  <a:srgbClr val="99FF33"/>
                </a:solidFill>
                <a:latin typeface="+mn-lt"/>
              </a:rPr>
              <a:t>familia</a:t>
            </a:r>
            <a:endParaRPr lang="en-US" b="1" dirty="0">
              <a:solidFill>
                <a:srgbClr val="99FF33"/>
              </a:solidFill>
              <a:latin typeface="+mn-lt"/>
            </a:endParaRPr>
          </a:p>
        </p:txBody>
      </p:sp>
      <p:sp>
        <p:nvSpPr>
          <p:cNvPr id="5" name="Content Placeholder 2"/>
          <p:cNvSpPr txBox="1">
            <a:spLocks/>
          </p:cNvSpPr>
          <p:nvPr/>
        </p:nvSpPr>
        <p:spPr>
          <a:xfrm>
            <a:off x="628650" y="2823403"/>
            <a:ext cx="7886700" cy="9966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9466" indent="-285750"/>
            <a:r>
              <a:rPr lang="es-ES" b="1" dirty="0">
                <a:solidFill>
                  <a:srgbClr val="FFFF00"/>
                </a:solidFill>
              </a:rPr>
              <a:t>Nuestras relaciones familiares tienen el propósito de ser un reflejo de la voluntad de Dios: una relación de confianza, sumisión y cuidado entre el Padre y sus hijos que lo </a:t>
            </a:r>
            <a:r>
              <a:rPr lang="es-ES" b="1" dirty="0" smtClean="0">
                <a:solidFill>
                  <a:srgbClr val="FFFF00"/>
                </a:solidFill>
              </a:rPr>
              <a:t>imitan</a:t>
            </a:r>
            <a:r>
              <a:rPr lang="en-US" b="1" dirty="0" smtClean="0">
                <a:solidFill>
                  <a:srgbClr val="FFFF00"/>
                </a:solidFill>
              </a:rPr>
              <a:t>.</a:t>
            </a:r>
            <a:endParaRPr lang="en-US" b="1" dirty="0">
              <a:solidFill>
                <a:srgbClr val="FFFF00"/>
              </a:solidFill>
            </a:endParaRPr>
          </a:p>
        </p:txBody>
      </p:sp>
      <p:sp>
        <p:nvSpPr>
          <p:cNvPr id="6" name="Title 1"/>
          <p:cNvSpPr txBox="1">
            <a:spLocks/>
          </p:cNvSpPr>
          <p:nvPr/>
        </p:nvSpPr>
        <p:spPr>
          <a:xfrm>
            <a:off x="628650" y="3981419"/>
            <a:ext cx="7886700" cy="6191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b="1" dirty="0" err="1" smtClean="0">
                <a:latin typeface="+mn-lt"/>
              </a:rPr>
              <a:t>Andando</a:t>
            </a:r>
            <a:r>
              <a:rPr lang="en-US" b="1" dirty="0" smtClean="0">
                <a:latin typeface="+mn-lt"/>
              </a:rPr>
              <a:t> en la Voluntad de Dios:</a:t>
            </a:r>
            <a:r>
              <a:rPr lang="en-US" b="1" dirty="0">
                <a:solidFill>
                  <a:srgbClr val="99FF33"/>
                </a:solidFill>
                <a:latin typeface="+mn-lt"/>
              </a:rPr>
              <a:t> </a:t>
            </a:r>
            <a:r>
              <a:rPr lang="en-US" b="1" dirty="0" smtClean="0">
                <a:solidFill>
                  <a:srgbClr val="99FF33"/>
                </a:solidFill>
                <a:latin typeface="+mn-lt"/>
              </a:rPr>
              <a:t>El </a:t>
            </a:r>
            <a:r>
              <a:rPr lang="en-US" b="1" dirty="0" err="1" smtClean="0">
                <a:solidFill>
                  <a:srgbClr val="99FF33"/>
                </a:solidFill>
                <a:latin typeface="+mn-lt"/>
              </a:rPr>
              <a:t>trabajo</a:t>
            </a:r>
            <a:endParaRPr lang="en-US" b="1" dirty="0">
              <a:solidFill>
                <a:srgbClr val="99FF33"/>
              </a:solidFill>
              <a:latin typeface="+mn-lt"/>
            </a:endParaRPr>
          </a:p>
        </p:txBody>
      </p:sp>
      <p:sp>
        <p:nvSpPr>
          <p:cNvPr id="7" name="Content Placeholder 2"/>
          <p:cNvSpPr txBox="1">
            <a:spLocks/>
          </p:cNvSpPr>
          <p:nvPr/>
        </p:nvSpPr>
        <p:spPr>
          <a:xfrm>
            <a:off x="548640" y="4600575"/>
            <a:ext cx="8175812" cy="79662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9466" indent="-285750"/>
            <a:r>
              <a:rPr lang="es-ES" sz="2200" b="1" dirty="0">
                <a:solidFill>
                  <a:srgbClr val="FFFF00"/>
                </a:solidFill>
              </a:rPr>
              <a:t>Nuestro trabajo debe ayudarnos a entender la voluntad de Dios: ¡siervos que voluntariamente y fielmente sirven a un Señor bondadoso y justo!</a:t>
            </a:r>
          </a:p>
        </p:txBody>
      </p:sp>
    </p:spTree>
    <p:extLst>
      <p:ext uri="{BB962C8B-B14F-4D97-AF65-F5344CB8AC3E}">
        <p14:creationId xmlns:p14="http://schemas.microsoft.com/office/powerpoint/2010/main" val="36019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884116"/>
            <a:ext cx="8496300" cy="1352065"/>
          </a:xfrm>
        </p:spPr>
        <p:txBody>
          <a:bodyPr>
            <a:noAutofit/>
          </a:bodyPr>
          <a:lstStyle/>
          <a:p>
            <a:pPr marL="0" indent="0" algn="ctr" rtl="0">
              <a:lnSpc>
                <a:spcPct val="100000"/>
              </a:lnSpc>
              <a:spcBef>
                <a:spcPts val="0"/>
              </a:spcBef>
              <a:buNone/>
            </a:pPr>
            <a:r>
              <a:rPr lang="en-US" sz="4000" b="1" dirty="0" smtClean="0">
                <a:solidFill>
                  <a:srgbClr val="FFFF00"/>
                </a:solidFill>
              </a:rPr>
              <a:t>Tómese unos minutos para marcar el texto</a:t>
            </a:r>
          </a:p>
          <a:p>
            <a:pPr marL="0" indent="0" algn="ctr" rtl="0">
              <a:lnSpc>
                <a:spcPct val="100000"/>
              </a:lnSpc>
              <a:spcBef>
                <a:spcPts val="0"/>
              </a:spcBef>
              <a:buNone/>
            </a:pPr>
            <a:r>
              <a:rPr lang="en-US" sz="4000" b="1" dirty="0" smtClean="0">
                <a:solidFill>
                  <a:srgbClr val="FFFF00"/>
                </a:solidFill>
              </a:rPr>
              <a:t>Capítulo 6:10-23</a:t>
            </a:r>
          </a:p>
        </p:txBody>
      </p:sp>
    </p:spTree>
    <p:extLst>
      <p:ext uri="{BB962C8B-B14F-4D97-AF65-F5344CB8AC3E}">
        <p14:creationId xmlns:p14="http://schemas.microsoft.com/office/powerpoint/2010/main" val="16078305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4" y="421550"/>
            <a:ext cx="5002355" cy="3785652"/>
          </a:xfrm>
          <a:prstGeom prst="rect">
            <a:avLst/>
          </a:prstGeom>
        </p:spPr>
        <p:txBody>
          <a:bodyPr wrap="square">
            <a:spAutoFit/>
          </a:bodyPr>
          <a:lstStyle/>
          <a:p>
            <a:r>
              <a:rPr lang="es-ES" sz="2000" dirty="0" smtClean="0"/>
              <a:t>10  </a:t>
            </a:r>
            <a:r>
              <a:rPr lang="es-ES" sz="2000" dirty="0"/>
              <a:t>Por lo demás, </a:t>
            </a:r>
            <a:r>
              <a:rPr lang="es-ES" sz="2000" dirty="0">
                <a:solidFill>
                  <a:srgbClr val="FFFF00"/>
                </a:solidFill>
              </a:rPr>
              <a:t>fortalézcanse en el Señor y en el poder de su fuerza</a:t>
            </a:r>
            <a:r>
              <a:rPr lang="es-ES" sz="2000" dirty="0"/>
              <a:t>.  11  Revístanse con toda la armadura de Dios para que puedan estar firmes contra las insidias del diablo.  12  Porque nuestra lucha no es contra sangre y carne, sino contra principados, contra potestades, contra los poderes de este mundo de tinieblas, contra las fuerzas espirituales de maldad en las regiones celestes.  13  Por tanto, tomen toda la armadura de Dios, para que puedan resistir en el día malo, y habiéndolo hecho todo, estar firmes</a:t>
            </a:r>
            <a:r>
              <a:rPr lang="es-ES" sz="2000" dirty="0" smtClean="0"/>
              <a:t>.</a:t>
            </a:r>
            <a:endParaRPr lang="en-US" sz="1800" dirty="0"/>
          </a:p>
        </p:txBody>
      </p:sp>
      <p:sp>
        <p:nvSpPr>
          <p:cNvPr id="6" name="TextBox 5"/>
          <p:cNvSpPr txBox="1"/>
          <p:nvPr/>
        </p:nvSpPr>
        <p:spPr>
          <a:xfrm>
            <a:off x="6144520" y="421550"/>
            <a:ext cx="2366683" cy="1107996"/>
          </a:xfrm>
          <a:prstGeom prst="rect">
            <a:avLst/>
          </a:prstGeom>
          <a:solidFill>
            <a:schemeClr val="bg2"/>
          </a:solidFill>
        </p:spPr>
        <p:txBody>
          <a:bodyPr wrap="square" rtlCol="0">
            <a:spAutoFit/>
          </a:bodyPr>
          <a:lstStyle/>
          <a:p>
            <a:pPr algn="ctr" rtl="0"/>
            <a:r>
              <a:rPr lang="en-US" sz="2200" b="1" u="sng" dirty="0" err="1" smtClean="0"/>
              <a:t>Revisti</a:t>
            </a:r>
            <a:r>
              <a:rPr lang="es-ES" sz="2200" b="1" u="sng" dirty="0" err="1" smtClean="0"/>
              <a:t>éndonos</a:t>
            </a:r>
            <a:r>
              <a:rPr lang="en-US" sz="2200" b="1" u="sng" dirty="0" smtClean="0"/>
              <a:t> con la </a:t>
            </a:r>
            <a:r>
              <a:rPr lang="en-US" sz="2200" b="1" u="sng" dirty="0" err="1" smtClean="0"/>
              <a:t>armadura</a:t>
            </a:r>
            <a:r>
              <a:rPr lang="en-US" sz="2200" b="1" u="sng" dirty="0" smtClean="0"/>
              <a:t> </a:t>
            </a:r>
            <a:r>
              <a:rPr lang="en-US" sz="2200" b="1" u="sng" dirty="0"/>
              <a:t>de </a:t>
            </a:r>
            <a:r>
              <a:rPr lang="en-US" sz="2200" b="1" u="sng" dirty="0" smtClean="0"/>
              <a:t>Dios </a:t>
            </a:r>
            <a:r>
              <a:rPr lang="en-US" sz="2200" b="1" dirty="0" smtClean="0"/>
              <a:t>(</a:t>
            </a:r>
            <a:r>
              <a:rPr lang="en-US" sz="2200" b="1" dirty="0"/>
              <a:t>6:10-13)</a:t>
            </a:r>
          </a:p>
        </p:txBody>
      </p:sp>
    </p:spTree>
    <p:extLst>
      <p:ext uri="{BB962C8B-B14F-4D97-AF65-F5344CB8AC3E}">
        <p14:creationId xmlns:p14="http://schemas.microsoft.com/office/powerpoint/2010/main" val="36203124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923008"/>
            <a:ext cx="7574106" cy="461665"/>
          </a:xfrm>
          <a:prstGeom prst="rect">
            <a:avLst/>
          </a:prstGeom>
        </p:spPr>
        <p:txBody>
          <a:bodyPr wrap="square">
            <a:spAutoFit/>
          </a:bodyPr>
          <a:lstStyle/>
          <a:p>
            <a:r>
              <a:rPr lang="en-US" sz="2400" dirty="0" smtClean="0"/>
              <a:t>"</a:t>
            </a:r>
            <a:r>
              <a:rPr lang="es-ES" sz="2400" dirty="0">
                <a:solidFill>
                  <a:srgbClr val="FFFF00"/>
                </a:solidFill>
              </a:rPr>
              <a:t>fortalézcanse</a:t>
            </a:r>
            <a:r>
              <a:rPr lang="es-ES" sz="2400" dirty="0"/>
              <a:t> en el Señor y en el </a:t>
            </a:r>
            <a:r>
              <a:rPr lang="es-ES" sz="2400" dirty="0">
                <a:solidFill>
                  <a:srgbClr val="FFFF00"/>
                </a:solidFill>
              </a:rPr>
              <a:t>poder</a:t>
            </a:r>
            <a:r>
              <a:rPr lang="es-ES" sz="2400" dirty="0"/>
              <a:t> de su fuerza</a:t>
            </a:r>
            <a:r>
              <a:rPr lang="en-US" sz="2400" dirty="0" smtClean="0"/>
              <a:t>"</a:t>
            </a:r>
            <a:endParaRPr lang="en-US" sz="2000" dirty="0"/>
          </a:p>
        </p:txBody>
      </p:sp>
      <p:sp>
        <p:nvSpPr>
          <p:cNvPr id="5" name="Rectangle 4"/>
          <p:cNvSpPr/>
          <p:nvPr/>
        </p:nvSpPr>
        <p:spPr>
          <a:xfrm>
            <a:off x="198292" y="1744522"/>
            <a:ext cx="8815079" cy="3785652"/>
          </a:xfrm>
          <a:prstGeom prst="rect">
            <a:avLst/>
          </a:prstGeom>
        </p:spPr>
        <p:txBody>
          <a:bodyPr wrap="square">
            <a:spAutoFit/>
          </a:bodyPr>
          <a:lstStyle/>
          <a:p>
            <a:r>
              <a:rPr lang="en-US" sz="1600" b="1" dirty="0" smtClean="0">
                <a:solidFill>
                  <a:srgbClr val="FFFF00"/>
                </a:solidFill>
              </a:rPr>
              <a:t>1:18</a:t>
            </a:r>
            <a:r>
              <a:rPr lang="en-US" sz="1600" dirty="0" smtClean="0"/>
              <a:t> </a:t>
            </a:r>
            <a:r>
              <a:rPr lang="es-ES" sz="1600" dirty="0" err="1"/>
              <a:t>Ephesians</a:t>
            </a:r>
            <a:r>
              <a:rPr lang="es-ES" sz="1600" dirty="0"/>
              <a:t> 1:18-20  Mi oración es que los ojos de su corazón les sean iluminados, para que sepan cuál es la esperanza de Su llamamiento, cuáles son las riquezas de la gloria de Su herencia en los santos,  19  y cuál es la extraordinaria </a:t>
            </a:r>
            <a:r>
              <a:rPr lang="es-ES" sz="1600" b="1" i="1" dirty="0">
                <a:solidFill>
                  <a:srgbClr val="FFFF00"/>
                </a:solidFill>
              </a:rPr>
              <a:t>grandeza de Su poder </a:t>
            </a:r>
            <a:r>
              <a:rPr lang="es-ES" sz="1600" dirty="0"/>
              <a:t>para con nosotros los que creemos, conforme a la eficacia de</a:t>
            </a:r>
            <a:r>
              <a:rPr lang="es-ES" sz="1600" b="1" i="1" dirty="0">
                <a:solidFill>
                  <a:srgbClr val="FFFF00"/>
                </a:solidFill>
              </a:rPr>
              <a:t> la fuerza de Su poder</a:t>
            </a:r>
            <a:r>
              <a:rPr lang="es-ES" sz="1600" dirty="0"/>
              <a:t>.  20  Ese poder obró en Cristo cuando lo resucitó de entre los muertos y lo sentó a Su diestra en los lugares celestiales</a:t>
            </a:r>
            <a:r>
              <a:rPr lang="es-ES" sz="1600" dirty="0" smtClean="0"/>
              <a:t>,</a:t>
            </a:r>
          </a:p>
          <a:p>
            <a:endParaRPr lang="en-US" sz="1600" dirty="0"/>
          </a:p>
          <a:p>
            <a:r>
              <a:rPr lang="en-US" sz="1600" b="1" dirty="0" smtClean="0">
                <a:solidFill>
                  <a:srgbClr val="FFFF00"/>
                </a:solidFill>
              </a:rPr>
              <a:t>3:7</a:t>
            </a:r>
            <a:r>
              <a:rPr lang="en-US" sz="1600" dirty="0"/>
              <a:t> </a:t>
            </a:r>
            <a:r>
              <a:rPr lang="es-ES" sz="1600" dirty="0" smtClean="0"/>
              <a:t>Es </a:t>
            </a:r>
            <a:r>
              <a:rPr lang="es-ES" sz="1600" dirty="0"/>
              <a:t>de este evangelio que fui hecho ministro, conforme al don de la gracia de Dios que se me ha concedido según la eficacia de </a:t>
            </a:r>
            <a:r>
              <a:rPr lang="es-ES" sz="1600" b="1" i="1" dirty="0">
                <a:solidFill>
                  <a:srgbClr val="FFFF00"/>
                </a:solidFill>
              </a:rPr>
              <a:t>Su poder</a:t>
            </a:r>
            <a:r>
              <a:rPr lang="es-ES" sz="1600" dirty="0"/>
              <a:t>. </a:t>
            </a:r>
            <a:endParaRPr lang="es-ES" sz="1600" dirty="0" smtClean="0"/>
          </a:p>
          <a:p>
            <a:endParaRPr lang="en-US" sz="1600" dirty="0"/>
          </a:p>
          <a:p>
            <a:r>
              <a:rPr lang="en-US" sz="1600" b="1" dirty="0" smtClean="0">
                <a:solidFill>
                  <a:srgbClr val="FFFF00"/>
                </a:solidFill>
              </a:rPr>
              <a:t>3:20</a:t>
            </a:r>
            <a:r>
              <a:rPr lang="en-US" sz="1600" dirty="0" smtClean="0"/>
              <a:t> </a:t>
            </a:r>
            <a:r>
              <a:rPr lang="es-ES" sz="1600" dirty="0"/>
              <a:t>Y a Aquel que es poderoso para hacer todo mucho más abundantemente de lo que pedimos o entendemos, según</a:t>
            </a:r>
            <a:r>
              <a:rPr lang="es-ES" sz="1600" b="1" i="1" dirty="0">
                <a:solidFill>
                  <a:srgbClr val="FFFF00"/>
                </a:solidFill>
              </a:rPr>
              <a:t> el poder que obra en nosotros</a:t>
            </a:r>
            <a:r>
              <a:rPr lang="es-ES" sz="1600" dirty="0"/>
              <a:t>, </a:t>
            </a:r>
            <a:endParaRPr lang="es-ES" sz="1600" dirty="0" smtClean="0"/>
          </a:p>
          <a:p>
            <a:endParaRPr lang="en-US" sz="1600" dirty="0"/>
          </a:p>
          <a:p>
            <a:r>
              <a:rPr lang="en-US" sz="1600" b="1" dirty="0" smtClean="0">
                <a:solidFill>
                  <a:srgbClr val="FFFF00"/>
                </a:solidFill>
              </a:rPr>
              <a:t>3:14</a:t>
            </a:r>
            <a:r>
              <a:rPr lang="en-US" sz="1600" dirty="0" smtClean="0"/>
              <a:t> </a:t>
            </a:r>
            <a:r>
              <a:rPr lang="es-ES" sz="1600" dirty="0"/>
              <a:t>Por esta causa, pues, doblo mis rodillas ante el Padre de nuestro Señor Jesucristo, </a:t>
            </a:r>
            <a:r>
              <a:rPr lang="es-ES" sz="1600" dirty="0" smtClean="0"/>
              <a:t>15</a:t>
            </a:r>
            <a:r>
              <a:rPr lang="es-ES" sz="1600" dirty="0"/>
              <a:t>  de quien recibe nombre toda familia en el cielo y en la tierra. </a:t>
            </a:r>
            <a:r>
              <a:rPr lang="es-ES" sz="1600" dirty="0" smtClean="0"/>
              <a:t>16</a:t>
            </a:r>
            <a:r>
              <a:rPr lang="es-ES" sz="1600" dirty="0"/>
              <a:t>  Le ruego que Él les conceda a ustedes, conforme a las riquezas de Su gloria, el </a:t>
            </a:r>
            <a:r>
              <a:rPr lang="es-ES" sz="1600" b="1" i="1" dirty="0">
                <a:solidFill>
                  <a:srgbClr val="FFFF00"/>
                </a:solidFill>
              </a:rPr>
              <a:t>ser fortalecidos con poder por Su Espíritu </a:t>
            </a:r>
            <a:r>
              <a:rPr lang="es-ES" sz="1600" dirty="0"/>
              <a:t>en el hombre interior; </a:t>
            </a:r>
            <a:endParaRPr lang="en-US" sz="1600" dirty="0"/>
          </a:p>
        </p:txBody>
      </p:sp>
      <p:sp>
        <p:nvSpPr>
          <p:cNvPr id="6" name="Rectangle 5"/>
          <p:cNvSpPr/>
          <p:nvPr/>
        </p:nvSpPr>
        <p:spPr>
          <a:xfrm>
            <a:off x="198294" y="318630"/>
            <a:ext cx="5773881" cy="523220"/>
          </a:xfrm>
          <a:prstGeom prst="rect">
            <a:avLst/>
          </a:prstGeom>
        </p:spPr>
        <p:txBody>
          <a:bodyPr wrap="square">
            <a:spAutoFit/>
          </a:bodyPr>
          <a:lstStyle/>
          <a:p>
            <a:pPr algn="l" rtl="0"/>
            <a:r>
              <a:rPr lang="en-US" sz="2800" b="1" i="1" dirty="0" smtClean="0">
                <a:solidFill>
                  <a:srgbClr val="FFFF00"/>
                </a:solidFill>
              </a:rPr>
              <a:t>Fortaleza </a:t>
            </a:r>
            <a:r>
              <a:rPr lang="en-US" sz="2800" dirty="0" smtClean="0"/>
              <a:t>y </a:t>
            </a:r>
            <a:r>
              <a:rPr lang="en-US" sz="2800" b="1" i="1" dirty="0" err="1" smtClean="0">
                <a:solidFill>
                  <a:srgbClr val="FFFF00"/>
                </a:solidFill>
              </a:rPr>
              <a:t>poder</a:t>
            </a:r>
            <a:r>
              <a:rPr lang="en-US" sz="2800" b="1" i="1" dirty="0" smtClean="0">
                <a:solidFill>
                  <a:srgbClr val="FFFF00"/>
                </a:solidFill>
              </a:rPr>
              <a:t> </a:t>
            </a:r>
            <a:r>
              <a:rPr lang="en-US" sz="2800" dirty="0" err="1" smtClean="0"/>
              <a:t>en</a:t>
            </a:r>
            <a:r>
              <a:rPr lang="en-US" sz="2800" dirty="0" smtClean="0"/>
              <a:t> </a:t>
            </a:r>
            <a:r>
              <a:rPr lang="en-US" sz="2800" dirty="0" smtClean="0"/>
              <a:t>Efesios</a:t>
            </a:r>
            <a:endParaRPr lang="en-US" sz="2400" dirty="0"/>
          </a:p>
        </p:txBody>
      </p:sp>
    </p:spTree>
    <p:extLst>
      <p:ext uri="{BB962C8B-B14F-4D97-AF65-F5344CB8AC3E}">
        <p14:creationId xmlns:p14="http://schemas.microsoft.com/office/powerpoint/2010/main" val="7056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442466"/>
            <a:ext cx="8105775" cy="1015663"/>
          </a:xfrm>
          <a:prstGeom prst="rect">
            <a:avLst/>
          </a:prstGeom>
        </p:spPr>
        <p:txBody>
          <a:bodyPr wrap="square">
            <a:spAutoFit/>
          </a:bodyPr>
          <a:lstStyle/>
          <a:p>
            <a:r>
              <a:rPr lang="es-ES" sz="2000" dirty="0" smtClean="0"/>
              <a:t>12  </a:t>
            </a:r>
            <a:r>
              <a:rPr lang="es-ES" sz="2000" dirty="0"/>
              <a:t>Porque nuestra lucha no es contra sangre y carne, sino contra principados, contra potestades, contra los poderes de este mundo de tinieblas, contra las fuerzas espirituales de maldad en las regiones celestes. </a:t>
            </a:r>
            <a:endParaRPr lang="en-US" sz="1800" dirty="0"/>
          </a:p>
        </p:txBody>
      </p:sp>
      <p:sp>
        <p:nvSpPr>
          <p:cNvPr id="3" name="Rectangle 2"/>
          <p:cNvSpPr/>
          <p:nvPr/>
        </p:nvSpPr>
        <p:spPr>
          <a:xfrm>
            <a:off x="685799" y="2841716"/>
            <a:ext cx="7067550" cy="308418"/>
          </a:xfrm>
          <a:prstGeom prst="rect">
            <a:avLst/>
          </a:prstGeom>
        </p:spPr>
        <p:txBody>
          <a:bodyPr wrap="square">
            <a:spAutoFit/>
          </a:bodyPr>
          <a:lstStyle/>
          <a:p>
            <a:pPr algn="l" rtl="0" fontAlgn="t"/>
            <a:r>
              <a:rPr lang="en-US" b="1" dirty="0" smtClean="0">
                <a:solidFill>
                  <a:srgbClr val="FFFF00"/>
                </a:solidFill>
              </a:rPr>
              <a:t>"lucha" </a:t>
            </a:r>
            <a:r>
              <a:rPr lang="en-US" b="1" dirty="0" smtClean="0">
                <a:solidFill>
                  <a:srgbClr val="FFFF00"/>
                </a:solidFill>
              </a:rPr>
              <a:t>= </a:t>
            </a:r>
            <a:r>
              <a:rPr lang="en-US" dirty="0" smtClean="0"/>
              <a:t>El</a:t>
            </a:r>
            <a:r>
              <a:rPr lang="en-US" dirty="0" smtClean="0"/>
              <a:t> </a:t>
            </a:r>
            <a:r>
              <a:rPr lang="en-US" dirty="0" err="1" smtClean="0"/>
              <a:t>término</a:t>
            </a:r>
            <a:r>
              <a:rPr lang="en-US" dirty="0" smtClean="0"/>
              <a:t> para </a:t>
            </a:r>
            <a:r>
              <a:rPr lang="en-US" dirty="0" err="1" smtClean="0"/>
              <a:t>describir</a:t>
            </a:r>
            <a:r>
              <a:rPr lang="en-US" dirty="0" smtClean="0"/>
              <a:t> </a:t>
            </a:r>
            <a:r>
              <a:rPr lang="en-US" dirty="0" smtClean="0"/>
              <a:t>el </a:t>
            </a:r>
            <a:r>
              <a:rPr lang="en-US" dirty="0" err="1" smtClean="0"/>
              <a:t>conflicto</a:t>
            </a:r>
            <a:r>
              <a:rPr lang="en-US" dirty="0" smtClean="0"/>
              <a:t> del </a:t>
            </a:r>
            <a:r>
              <a:rPr lang="en-US" dirty="0" err="1" smtClean="0"/>
              <a:t>cristiano</a:t>
            </a:r>
            <a:r>
              <a:rPr lang="en-US" dirty="0" smtClean="0"/>
              <a:t> con </a:t>
            </a:r>
            <a:r>
              <a:rPr lang="en-US" dirty="0"/>
              <a:t>el poder del mal</a:t>
            </a:r>
          </a:p>
        </p:txBody>
      </p:sp>
      <p:sp>
        <p:nvSpPr>
          <p:cNvPr id="4" name="Rectangle 3"/>
          <p:cNvSpPr/>
          <p:nvPr/>
        </p:nvSpPr>
        <p:spPr>
          <a:xfrm>
            <a:off x="685800" y="3366719"/>
            <a:ext cx="7781925" cy="740587"/>
          </a:xfrm>
          <a:prstGeom prst="rect">
            <a:avLst/>
          </a:prstGeom>
        </p:spPr>
        <p:txBody>
          <a:bodyPr wrap="square">
            <a:spAutoFit/>
          </a:bodyPr>
          <a:lstStyle/>
          <a:p>
            <a:r>
              <a:rPr lang="en-US" b="1" dirty="0" smtClean="0">
                <a:solidFill>
                  <a:srgbClr val="FFFF00"/>
                </a:solidFill>
              </a:rPr>
              <a:t>2 </a:t>
            </a:r>
            <a:r>
              <a:rPr lang="en-US" b="1" dirty="0" err="1" smtClean="0">
                <a:solidFill>
                  <a:srgbClr val="FFFF00"/>
                </a:solidFill>
              </a:rPr>
              <a:t>Cor</a:t>
            </a:r>
            <a:r>
              <a:rPr lang="en-US" b="1" dirty="0" smtClean="0">
                <a:solidFill>
                  <a:srgbClr val="FFFF00"/>
                </a:solidFill>
              </a:rPr>
              <a:t> 10:3</a:t>
            </a:r>
            <a:r>
              <a:rPr lang="en-US" b="1" dirty="0" smtClean="0"/>
              <a:t> </a:t>
            </a:r>
            <a:r>
              <a:rPr lang="es-ES" dirty="0"/>
              <a:t>Pues aunque andamos en la carne, </a:t>
            </a:r>
            <a:r>
              <a:rPr lang="es-ES" b="1" dirty="0">
                <a:solidFill>
                  <a:srgbClr val="FFFF00"/>
                </a:solidFill>
              </a:rPr>
              <a:t>no luchamos según la carne</a:t>
            </a:r>
            <a:r>
              <a:rPr lang="es-ES" dirty="0"/>
              <a:t>. </a:t>
            </a:r>
            <a:r>
              <a:rPr lang="es-ES" dirty="0" smtClean="0"/>
              <a:t>4</a:t>
            </a:r>
            <a:r>
              <a:rPr lang="es-ES" dirty="0"/>
              <a:t>  Porque las armas de nuestra contienda no son carnales, sino poderosas en Dios para la destrucción </a:t>
            </a:r>
            <a:r>
              <a:rPr lang="es-ES" dirty="0" smtClean="0"/>
              <a:t>de fortalezas; 5 </a:t>
            </a:r>
            <a:r>
              <a:rPr lang="es-ES" dirty="0"/>
              <a:t>destruyendo especulaciones y todo razonamiento altivo que se levanta contra el conocimiento de </a:t>
            </a:r>
            <a:r>
              <a:rPr lang="es-ES" dirty="0" smtClean="0"/>
              <a:t>Dios…</a:t>
            </a:r>
            <a:endParaRPr lang="en-US" dirty="0"/>
          </a:p>
        </p:txBody>
      </p:sp>
      <p:sp>
        <p:nvSpPr>
          <p:cNvPr id="5" name="Rectangle 4"/>
          <p:cNvSpPr/>
          <p:nvPr/>
        </p:nvSpPr>
        <p:spPr>
          <a:xfrm>
            <a:off x="685800" y="4236965"/>
            <a:ext cx="6972300" cy="1388842"/>
          </a:xfrm>
          <a:prstGeom prst="rect">
            <a:avLst/>
          </a:prstGeom>
        </p:spPr>
        <p:txBody>
          <a:bodyPr wrap="square">
            <a:spAutoFit/>
          </a:bodyPr>
          <a:lstStyle/>
          <a:p>
            <a:r>
              <a:rPr lang="en-US" b="1" dirty="0" smtClean="0">
                <a:solidFill>
                  <a:srgbClr val="FFFF00"/>
                </a:solidFill>
              </a:rPr>
              <a:t>Col 2:13</a:t>
            </a:r>
            <a:r>
              <a:rPr lang="en-US" dirty="0"/>
              <a:t> </a:t>
            </a:r>
            <a:r>
              <a:rPr lang="es-ES" dirty="0" smtClean="0"/>
              <a:t>Y </a:t>
            </a:r>
            <a:r>
              <a:rPr lang="es-ES" dirty="0"/>
              <a:t>cuando ustedes estaban muertos en sus delitos y en la </a:t>
            </a:r>
            <a:r>
              <a:rPr lang="es-ES" dirty="0" err="1"/>
              <a:t>incircuncisión</a:t>
            </a:r>
            <a:r>
              <a:rPr lang="es-ES" dirty="0"/>
              <a:t> de su carne, Dios les dio vida juntamente con Cristo, habiéndonos perdonado todos los delitos</a:t>
            </a:r>
            <a:r>
              <a:rPr lang="es-ES" dirty="0" smtClean="0"/>
              <a:t>, 14 </a:t>
            </a:r>
            <a:r>
              <a:rPr lang="en-US" dirty="0" smtClean="0"/>
              <a:t> </a:t>
            </a:r>
            <a:r>
              <a:rPr lang="es-ES" dirty="0"/>
              <a:t>habiendo cancelado el documento de deuda que consistía en decretos contra nosotros y que nos era adverso, y lo ha quitado de en medio, clavándolo en la cruz. </a:t>
            </a:r>
            <a:r>
              <a:rPr lang="es-ES" dirty="0" smtClean="0"/>
              <a:t>15</a:t>
            </a:r>
            <a:r>
              <a:rPr lang="es-ES" dirty="0"/>
              <a:t>  </a:t>
            </a:r>
            <a:r>
              <a:rPr lang="es-ES" b="1" dirty="0">
                <a:solidFill>
                  <a:srgbClr val="FFFF00"/>
                </a:solidFill>
              </a:rPr>
              <a:t>Y habiendo despojado a los poderes y autoridades</a:t>
            </a:r>
            <a:r>
              <a:rPr lang="es-ES" dirty="0"/>
              <a:t>, hizo de ellos un espectáculo público, triunfando sobre ellos por medio de Él. </a:t>
            </a:r>
            <a:endParaRPr lang="en-US" dirty="0"/>
          </a:p>
        </p:txBody>
      </p:sp>
      <p:sp>
        <p:nvSpPr>
          <p:cNvPr id="6" name="Rectangle 5"/>
          <p:cNvSpPr/>
          <p:nvPr/>
        </p:nvSpPr>
        <p:spPr>
          <a:xfrm>
            <a:off x="685799" y="1692938"/>
            <a:ext cx="6356269" cy="369332"/>
          </a:xfrm>
          <a:prstGeom prst="rect">
            <a:avLst/>
          </a:prstGeom>
        </p:spPr>
        <p:txBody>
          <a:bodyPr wrap="square">
            <a:spAutoFit/>
          </a:bodyPr>
          <a:lstStyle/>
          <a:p>
            <a:pPr algn="l" rtl="0" fontAlgn="t"/>
            <a:r>
              <a:rPr lang="en-US" sz="1800" b="1" dirty="0" smtClean="0">
                <a:solidFill>
                  <a:srgbClr val="00FF00"/>
                </a:solidFill>
              </a:rPr>
              <a:t>¿Qué dice esto sobre la verdadera naturaleza de nuestra lucha?</a:t>
            </a:r>
            <a:endParaRPr lang="en-US" sz="1800" dirty="0">
              <a:solidFill>
                <a:srgbClr val="00FF00"/>
              </a:solidFill>
            </a:endParaRPr>
          </a:p>
        </p:txBody>
      </p:sp>
      <p:sp>
        <p:nvSpPr>
          <p:cNvPr id="8" name="Rectangle 7"/>
          <p:cNvSpPr/>
          <p:nvPr/>
        </p:nvSpPr>
        <p:spPr>
          <a:xfrm>
            <a:off x="1447799" y="2062270"/>
            <a:ext cx="6419851" cy="646331"/>
          </a:xfrm>
          <a:prstGeom prst="rect">
            <a:avLst/>
          </a:prstGeom>
        </p:spPr>
        <p:txBody>
          <a:bodyPr wrap="square">
            <a:spAutoFit/>
          </a:bodyPr>
          <a:lstStyle/>
          <a:p>
            <a:pPr algn="l" rtl="0" fontAlgn="t"/>
            <a:r>
              <a:rPr lang="en-US" sz="1800" b="1" dirty="0" smtClean="0">
                <a:solidFill>
                  <a:srgbClr val="FFFF00"/>
                </a:solidFill>
              </a:rPr>
              <a:t>Hay una lucha </a:t>
            </a:r>
            <a:r>
              <a:rPr lang="en-US" sz="1800" b="1" dirty="0" err="1" smtClean="0">
                <a:solidFill>
                  <a:srgbClr val="FFFF00"/>
                </a:solidFill>
              </a:rPr>
              <a:t>espiritual</a:t>
            </a:r>
            <a:r>
              <a:rPr lang="en-US" sz="1800" b="1" dirty="0" smtClean="0">
                <a:solidFill>
                  <a:srgbClr val="FFFF00"/>
                </a:solidFill>
              </a:rPr>
              <a:t>/ </a:t>
            </a:r>
            <a:r>
              <a:rPr lang="en-US" sz="1800" b="1" dirty="0" err="1" smtClean="0">
                <a:solidFill>
                  <a:srgbClr val="FFFF00"/>
                </a:solidFill>
              </a:rPr>
              <a:t>estamos</a:t>
            </a:r>
            <a:r>
              <a:rPr lang="en-US" sz="1800" b="1" dirty="0" smtClean="0">
                <a:solidFill>
                  <a:srgbClr val="FFFF00"/>
                </a:solidFill>
              </a:rPr>
              <a:t> </a:t>
            </a:r>
            <a:r>
              <a:rPr lang="en-US" sz="1800" b="1" dirty="0" err="1" smtClean="0">
                <a:solidFill>
                  <a:srgbClr val="FFFF00"/>
                </a:solidFill>
              </a:rPr>
              <a:t>en</a:t>
            </a:r>
            <a:r>
              <a:rPr lang="en-US" sz="1800" b="1" dirty="0" smtClean="0">
                <a:solidFill>
                  <a:srgbClr val="FFFF00"/>
                </a:solidFill>
              </a:rPr>
              <a:t> </a:t>
            </a:r>
            <a:r>
              <a:rPr lang="en-US" sz="1800" b="1" dirty="0" smtClean="0">
                <a:solidFill>
                  <a:srgbClr val="FFFF00"/>
                </a:solidFill>
              </a:rPr>
              <a:t>guerra con algo que no podemos ver</a:t>
            </a:r>
            <a:endParaRPr lang="en-US" sz="1800" dirty="0">
              <a:solidFill>
                <a:srgbClr val="FFFF00"/>
              </a:solidFill>
            </a:endParaRPr>
          </a:p>
        </p:txBody>
      </p:sp>
    </p:spTree>
    <p:extLst>
      <p:ext uri="{BB962C8B-B14F-4D97-AF65-F5344CB8AC3E}">
        <p14:creationId xmlns:p14="http://schemas.microsoft.com/office/powerpoint/2010/main" val="35504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4" y="421550"/>
            <a:ext cx="8507556" cy="1200329"/>
          </a:xfrm>
          <a:prstGeom prst="rect">
            <a:avLst/>
          </a:prstGeom>
        </p:spPr>
        <p:txBody>
          <a:bodyPr wrap="square">
            <a:spAutoFit/>
          </a:bodyPr>
          <a:lstStyle/>
          <a:p>
            <a:r>
              <a:rPr lang="en-US" sz="2400" dirty="0" smtClean="0"/>
              <a:t>…</a:t>
            </a:r>
            <a:r>
              <a:rPr lang="es-ES" sz="2400" dirty="0"/>
              <a:t>contra principados, contra potestades, contra los poderes de este mundo de tinieblas, contra las fuerzas espirituales de maldad en las regiones celestes.</a:t>
            </a:r>
            <a:endParaRPr lang="en-US" sz="2000" dirty="0"/>
          </a:p>
        </p:txBody>
      </p:sp>
      <p:sp>
        <p:nvSpPr>
          <p:cNvPr id="5" name="Rectangle 4"/>
          <p:cNvSpPr/>
          <p:nvPr/>
        </p:nvSpPr>
        <p:spPr>
          <a:xfrm>
            <a:off x="188768" y="2280551"/>
            <a:ext cx="8726631" cy="3293209"/>
          </a:xfrm>
          <a:prstGeom prst="rect">
            <a:avLst/>
          </a:prstGeom>
        </p:spPr>
        <p:txBody>
          <a:bodyPr wrap="square">
            <a:spAutoFit/>
          </a:bodyPr>
          <a:lstStyle/>
          <a:p>
            <a:r>
              <a:rPr lang="en-US" sz="1600" b="1" dirty="0" smtClean="0">
                <a:solidFill>
                  <a:srgbClr val="FFFF00"/>
                </a:solidFill>
              </a:rPr>
              <a:t>1:20 </a:t>
            </a:r>
            <a:r>
              <a:rPr lang="en-US" sz="1600" dirty="0" smtClean="0"/>
              <a:t>…</a:t>
            </a:r>
            <a:r>
              <a:rPr lang="es-ES" sz="1600" dirty="0" smtClean="0"/>
              <a:t>lo </a:t>
            </a:r>
            <a:r>
              <a:rPr lang="es-ES" sz="1600" dirty="0"/>
              <a:t>resucitó de entre los muertos y lo sentó a Su diestra en los lugares celestiales, muy por encima de </a:t>
            </a:r>
            <a:r>
              <a:rPr lang="es-ES" sz="1600" i="1" u="sng" dirty="0"/>
              <a:t>todo principado, autoridad, poder, dominio</a:t>
            </a:r>
            <a:r>
              <a:rPr lang="es-ES" sz="1600" dirty="0"/>
              <a:t> y de todo nombre que se nombra, no solo en este siglo sino también en el venidero. </a:t>
            </a:r>
            <a:endParaRPr lang="es-ES" sz="1600" dirty="0" smtClean="0"/>
          </a:p>
          <a:p>
            <a:endParaRPr lang="en-US" sz="1600" dirty="0"/>
          </a:p>
          <a:p>
            <a:r>
              <a:rPr lang="en-US" sz="1600" b="1" dirty="0" smtClean="0">
                <a:solidFill>
                  <a:srgbClr val="FFFF00"/>
                </a:solidFill>
              </a:rPr>
              <a:t>1:3</a:t>
            </a:r>
            <a:r>
              <a:rPr lang="en-US" sz="1600" dirty="0" smtClean="0"/>
              <a:t> </a:t>
            </a:r>
            <a:r>
              <a:rPr lang="es-ES" sz="1600" dirty="0"/>
              <a:t>Bendito sea el Dios y Padre de nuestro Señor Jesucristo, que nos ha bendecido con toda bendición espiritual en los </a:t>
            </a:r>
            <a:r>
              <a:rPr lang="es-ES" sz="1600" i="1" u="sng" dirty="0"/>
              <a:t>lugares celestiales </a:t>
            </a:r>
            <a:r>
              <a:rPr lang="es-ES" sz="1600" dirty="0"/>
              <a:t>en Cristo. </a:t>
            </a:r>
            <a:endParaRPr lang="es-ES" sz="1600" dirty="0" smtClean="0"/>
          </a:p>
          <a:p>
            <a:endParaRPr lang="en-US" sz="1600" dirty="0"/>
          </a:p>
          <a:p>
            <a:r>
              <a:rPr lang="en-US" sz="1600" b="1" dirty="0" smtClean="0">
                <a:solidFill>
                  <a:srgbClr val="FFFF00"/>
                </a:solidFill>
              </a:rPr>
              <a:t>2:5,6</a:t>
            </a:r>
            <a:r>
              <a:rPr lang="en-US" sz="1600" dirty="0" smtClean="0"/>
              <a:t> </a:t>
            </a:r>
            <a:r>
              <a:rPr lang="es-ES" sz="1600" dirty="0" smtClean="0"/>
              <a:t>nos </a:t>
            </a:r>
            <a:r>
              <a:rPr lang="es-ES" sz="1600" dirty="0"/>
              <a:t>dio vida juntamente con Cristo (por gracia ustedes han sido salvados), </a:t>
            </a:r>
            <a:r>
              <a:rPr lang="es-ES" sz="1600" dirty="0" smtClean="0"/>
              <a:t>6</a:t>
            </a:r>
            <a:r>
              <a:rPr lang="es-ES" sz="1600" dirty="0"/>
              <a:t>  y con Él nos resucitó y con Él nos sentó en los </a:t>
            </a:r>
            <a:r>
              <a:rPr lang="es-ES" sz="1600" i="1" u="sng" dirty="0"/>
              <a:t>lugares celestiales </a:t>
            </a:r>
            <a:r>
              <a:rPr lang="es-ES" sz="1600" dirty="0"/>
              <a:t>en Cristo Jesús, </a:t>
            </a:r>
            <a:endParaRPr lang="es-ES" sz="1600" dirty="0" smtClean="0"/>
          </a:p>
          <a:p>
            <a:endParaRPr lang="en-US" sz="1600" dirty="0"/>
          </a:p>
          <a:p>
            <a:r>
              <a:rPr lang="en-US" sz="1600" b="1" dirty="0" smtClean="0">
                <a:solidFill>
                  <a:srgbClr val="FFFF00"/>
                </a:solidFill>
              </a:rPr>
              <a:t>3:10</a:t>
            </a:r>
            <a:r>
              <a:rPr lang="en-US" sz="1600" dirty="0"/>
              <a:t> </a:t>
            </a:r>
            <a:r>
              <a:rPr lang="es-ES" sz="1600" dirty="0" smtClean="0"/>
              <a:t>De </a:t>
            </a:r>
            <a:r>
              <a:rPr lang="es-ES" sz="1600" dirty="0"/>
              <a:t>este modo, la infinita sabiduría de Dios puede ser dada a conocer ahora por medio de la iglesia a </a:t>
            </a:r>
            <a:r>
              <a:rPr lang="es-ES" sz="1600" i="1" u="sng" dirty="0"/>
              <a:t>los principados y potestades </a:t>
            </a:r>
            <a:r>
              <a:rPr lang="es-ES" sz="1600" dirty="0"/>
              <a:t>en </a:t>
            </a:r>
            <a:r>
              <a:rPr lang="es-ES" sz="1600" i="1" u="sng" dirty="0"/>
              <a:t>los lugares celestiales</a:t>
            </a:r>
            <a:r>
              <a:rPr lang="es-ES" sz="1600" dirty="0"/>
              <a:t>, 11  conforme al propósito eterno que llevó a cabo en Cristo Jesús nuestro Señor, </a:t>
            </a:r>
            <a:endParaRPr lang="en-US" sz="1400" dirty="0"/>
          </a:p>
        </p:txBody>
      </p:sp>
      <p:sp>
        <p:nvSpPr>
          <p:cNvPr id="6" name="Rectangle 5"/>
          <p:cNvSpPr/>
          <p:nvPr/>
        </p:nvSpPr>
        <p:spPr>
          <a:xfrm>
            <a:off x="685799" y="1692938"/>
            <a:ext cx="5676901" cy="369332"/>
          </a:xfrm>
          <a:prstGeom prst="rect">
            <a:avLst/>
          </a:prstGeom>
        </p:spPr>
        <p:txBody>
          <a:bodyPr wrap="square">
            <a:spAutoFit/>
          </a:bodyPr>
          <a:lstStyle/>
          <a:p>
            <a:pPr algn="l" rtl="0" fontAlgn="t"/>
            <a:r>
              <a:rPr lang="en-US" sz="1800" b="1" dirty="0" smtClean="0">
                <a:solidFill>
                  <a:srgbClr val="00FF00"/>
                </a:solidFill>
              </a:rPr>
              <a:t>¿</a:t>
            </a:r>
            <a:r>
              <a:rPr lang="en-US" sz="1800" b="1" dirty="0" err="1">
                <a:solidFill>
                  <a:srgbClr val="00FF00"/>
                </a:solidFill>
              </a:rPr>
              <a:t>H</a:t>
            </a:r>
            <a:r>
              <a:rPr lang="en-US" sz="1800" b="1" dirty="0" err="1" smtClean="0">
                <a:solidFill>
                  <a:srgbClr val="00FF00"/>
                </a:solidFill>
              </a:rPr>
              <a:t>emos</a:t>
            </a:r>
            <a:r>
              <a:rPr lang="en-US" sz="1800" b="1" dirty="0" smtClean="0">
                <a:solidFill>
                  <a:srgbClr val="00FF00"/>
                </a:solidFill>
              </a:rPr>
              <a:t> </a:t>
            </a:r>
            <a:r>
              <a:rPr lang="en-US" sz="1800" b="1" dirty="0" err="1" smtClean="0">
                <a:solidFill>
                  <a:srgbClr val="00FF00"/>
                </a:solidFill>
              </a:rPr>
              <a:t>escuchado</a:t>
            </a:r>
            <a:r>
              <a:rPr lang="en-US" sz="1800" b="1" dirty="0" smtClean="0">
                <a:solidFill>
                  <a:srgbClr val="00FF00"/>
                </a:solidFill>
              </a:rPr>
              <a:t> </a:t>
            </a:r>
            <a:r>
              <a:rPr lang="en-US" sz="1800" b="1" dirty="0" err="1" smtClean="0">
                <a:solidFill>
                  <a:srgbClr val="00FF00"/>
                </a:solidFill>
              </a:rPr>
              <a:t>lenguaje</a:t>
            </a:r>
            <a:r>
              <a:rPr lang="en-US" sz="1800" b="1" dirty="0" smtClean="0">
                <a:solidFill>
                  <a:srgbClr val="00FF00"/>
                </a:solidFill>
              </a:rPr>
              <a:t> </a:t>
            </a:r>
            <a:r>
              <a:rPr lang="en-US" sz="1800" b="1" dirty="0" smtClean="0">
                <a:solidFill>
                  <a:srgbClr val="00FF00"/>
                </a:solidFill>
              </a:rPr>
              <a:t>similar </a:t>
            </a:r>
            <a:r>
              <a:rPr lang="en-US" sz="1800" b="1" dirty="0" err="1" smtClean="0">
                <a:solidFill>
                  <a:srgbClr val="00FF00"/>
                </a:solidFill>
              </a:rPr>
              <a:t>ya</a:t>
            </a:r>
            <a:r>
              <a:rPr lang="en-US" sz="1800" b="1" dirty="0" smtClean="0">
                <a:solidFill>
                  <a:srgbClr val="00FF00"/>
                </a:solidFill>
              </a:rPr>
              <a:t> </a:t>
            </a:r>
            <a:r>
              <a:rPr lang="en-US" sz="1800" b="1" dirty="0" err="1" smtClean="0">
                <a:solidFill>
                  <a:srgbClr val="00FF00"/>
                </a:solidFill>
              </a:rPr>
              <a:t>en</a:t>
            </a:r>
            <a:r>
              <a:rPr lang="en-US" sz="1800" b="1" dirty="0" smtClean="0">
                <a:solidFill>
                  <a:srgbClr val="00FF00"/>
                </a:solidFill>
              </a:rPr>
              <a:t> </a:t>
            </a:r>
            <a:r>
              <a:rPr lang="en-US" sz="1800" b="1" dirty="0" smtClean="0">
                <a:solidFill>
                  <a:srgbClr val="00FF00"/>
                </a:solidFill>
              </a:rPr>
              <a:t>Efesios?</a:t>
            </a:r>
            <a:endParaRPr lang="en-US" sz="1800" dirty="0">
              <a:solidFill>
                <a:srgbClr val="00FF00"/>
              </a:solidFill>
            </a:endParaRPr>
          </a:p>
        </p:txBody>
      </p:sp>
    </p:spTree>
    <p:extLst>
      <p:ext uri="{BB962C8B-B14F-4D97-AF65-F5344CB8AC3E}">
        <p14:creationId xmlns:p14="http://schemas.microsoft.com/office/powerpoint/2010/main" val="19004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6" y="421550"/>
            <a:ext cx="9020174" cy="400110"/>
          </a:xfrm>
          <a:prstGeom prst="rect">
            <a:avLst/>
          </a:prstGeom>
        </p:spPr>
        <p:txBody>
          <a:bodyPr wrap="square">
            <a:spAutoFit/>
          </a:bodyPr>
          <a:lstStyle/>
          <a:p>
            <a:pPr algn="l" rtl="0"/>
            <a:r>
              <a:rPr lang="en-US" sz="2000" dirty="0" smtClean="0"/>
              <a:t>¿Por qué </a:t>
            </a:r>
            <a:r>
              <a:rPr lang="en-US" sz="2000" dirty="0" err="1" smtClean="0"/>
              <a:t>necesitamos</a:t>
            </a:r>
            <a:r>
              <a:rPr lang="en-US" sz="2000" dirty="0" smtClean="0"/>
              <a:t> </a:t>
            </a:r>
            <a:r>
              <a:rPr lang="en-US" sz="2000" dirty="0" smtClean="0"/>
              <a:t>de </a:t>
            </a:r>
            <a:r>
              <a:rPr lang="en-US" sz="2000" dirty="0" err="1" smtClean="0"/>
              <a:t>armadura</a:t>
            </a:r>
            <a:r>
              <a:rPr lang="en-US" sz="2000" dirty="0" smtClean="0"/>
              <a:t> </a:t>
            </a:r>
            <a:r>
              <a:rPr lang="en-US" sz="2000" dirty="0" smtClean="0"/>
              <a:t>en primer lugar?</a:t>
            </a:r>
            <a:endParaRPr lang="en-US" sz="1800" dirty="0"/>
          </a:p>
        </p:txBody>
      </p:sp>
      <p:sp>
        <p:nvSpPr>
          <p:cNvPr id="7" name="Rectangle 6"/>
          <p:cNvSpPr/>
          <p:nvPr/>
        </p:nvSpPr>
        <p:spPr>
          <a:xfrm>
            <a:off x="504825" y="1025081"/>
            <a:ext cx="7753350" cy="308418"/>
          </a:xfrm>
          <a:prstGeom prst="rect">
            <a:avLst/>
          </a:prstGeom>
        </p:spPr>
        <p:txBody>
          <a:bodyPr wrap="square">
            <a:spAutoFit/>
          </a:bodyPr>
          <a:lstStyle/>
          <a:p>
            <a:r>
              <a:rPr lang="en-US" b="1" dirty="0" err="1" smtClean="0">
                <a:solidFill>
                  <a:srgbClr val="FFFF00"/>
                </a:solidFill>
              </a:rPr>
              <a:t>Ef</a:t>
            </a:r>
            <a:r>
              <a:rPr lang="en-US" b="1" dirty="0" smtClean="0">
                <a:solidFill>
                  <a:srgbClr val="FFFF00"/>
                </a:solidFill>
              </a:rPr>
              <a:t> 6:10</a:t>
            </a:r>
            <a:r>
              <a:rPr lang="en-US" dirty="0" smtClean="0"/>
              <a:t>…</a:t>
            </a:r>
            <a:r>
              <a:rPr lang="es-ES" dirty="0" smtClean="0"/>
              <a:t>fortalézcanse </a:t>
            </a:r>
            <a:r>
              <a:rPr lang="es-ES" dirty="0"/>
              <a:t>en el Señor y en el poder de su fuerza. </a:t>
            </a:r>
            <a:endParaRPr lang="en-US" dirty="0"/>
          </a:p>
        </p:txBody>
      </p:sp>
      <p:sp>
        <p:nvSpPr>
          <p:cNvPr id="8" name="Rectangle 7"/>
          <p:cNvSpPr/>
          <p:nvPr/>
        </p:nvSpPr>
        <p:spPr>
          <a:xfrm>
            <a:off x="504825" y="1542145"/>
            <a:ext cx="7753350" cy="524503"/>
          </a:xfrm>
          <a:prstGeom prst="rect">
            <a:avLst/>
          </a:prstGeom>
        </p:spPr>
        <p:txBody>
          <a:bodyPr wrap="square">
            <a:spAutoFit/>
          </a:bodyPr>
          <a:lstStyle/>
          <a:p>
            <a:r>
              <a:rPr lang="en-US" b="1" dirty="0" err="1" smtClean="0">
                <a:solidFill>
                  <a:srgbClr val="FFFF00"/>
                </a:solidFill>
              </a:rPr>
              <a:t>Ef</a:t>
            </a:r>
            <a:r>
              <a:rPr lang="en-US" b="1" dirty="0" smtClean="0">
                <a:solidFill>
                  <a:srgbClr val="FFFF00"/>
                </a:solidFill>
              </a:rPr>
              <a:t> 6:12</a:t>
            </a:r>
            <a:r>
              <a:rPr lang="en-US" dirty="0" smtClean="0"/>
              <a:t>…N</a:t>
            </a:r>
            <a:r>
              <a:rPr lang="es-ES" dirty="0" err="1" smtClean="0"/>
              <a:t>uestra</a:t>
            </a:r>
            <a:r>
              <a:rPr lang="es-ES" dirty="0" smtClean="0"/>
              <a:t> lucha… </a:t>
            </a:r>
            <a:r>
              <a:rPr lang="es-ES" dirty="0"/>
              <a:t>contra principados, contra potestades, contra los poderes de este mundo de tinieblas, contra las fuerzas espirituales de maldad en las regiones celestes. </a:t>
            </a:r>
            <a:endParaRPr lang="en-US" dirty="0"/>
          </a:p>
        </p:txBody>
      </p:sp>
      <p:sp>
        <p:nvSpPr>
          <p:cNvPr id="11" name="Rectangle 10"/>
          <p:cNvSpPr/>
          <p:nvPr/>
        </p:nvSpPr>
        <p:spPr>
          <a:xfrm>
            <a:off x="504825" y="2341691"/>
            <a:ext cx="7753350" cy="1172757"/>
          </a:xfrm>
          <a:prstGeom prst="rect">
            <a:avLst/>
          </a:prstGeom>
        </p:spPr>
        <p:txBody>
          <a:bodyPr wrap="square">
            <a:spAutoFit/>
          </a:bodyPr>
          <a:lstStyle/>
          <a:p>
            <a:r>
              <a:rPr lang="en-US" b="1" dirty="0" smtClean="0">
                <a:solidFill>
                  <a:srgbClr val="FFFF00"/>
                </a:solidFill>
              </a:rPr>
              <a:t>2Cor 10:3-6 </a:t>
            </a:r>
            <a:r>
              <a:rPr lang="en-US" b="1" baseline="30000" dirty="0" smtClean="0"/>
              <a:t>3</a:t>
            </a:r>
            <a:r>
              <a:rPr lang="en-US" b="1" dirty="0" smtClean="0"/>
              <a:t> </a:t>
            </a:r>
            <a:r>
              <a:rPr lang="es-ES" dirty="0" smtClean="0"/>
              <a:t>Pues </a:t>
            </a:r>
            <a:r>
              <a:rPr lang="es-ES" dirty="0"/>
              <a:t>aunque andamos en la carne, </a:t>
            </a:r>
            <a:r>
              <a:rPr lang="es-ES" b="1" dirty="0">
                <a:solidFill>
                  <a:srgbClr val="FFFF00"/>
                </a:solidFill>
              </a:rPr>
              <a:t>no luchamos según la carne</a:t>
            </a:r>
            <a:r>
              <a:rPr lang="es-ES" dirty="0"/>
              <a:t>.  4  Porque las armas de nuestra </a:t>
            </a:r>
            <a:r>
              <a:rPr lang="es-ES" b="1" dirty="0">
                <a:solidFill>
                  <a:srgbClr val="FFFF00"/>
                </a:solidFill>
              </a:rPr>
              <a:t>contienda no son carnales</a:t>
            </a:r>
            <a:r>
              <a:rPr lang="es-ES" dirty="0"/>
              <a:t>, sino poderosas en Dios para la destrucción de fortalezas;  5  destruyendo especulaciones y todo razonamiento altivo que se levanta contra el conocimiento de Dios, y poniendo todo pensamiento en cautiverio a la obediencia de Cristo,  6  y estando preparados para castigar toda desobediencia cuando la obediencia de ustedes sea completa.</a:t>
            </a:r>
            <a:endParaRPr lang="en-US" dirty="0"/>
          </a:p>
        </p:txBody>
      </p:sp>
      <p:sp>
        <p:nvSpPr>
          <p:cNvPr id="12" name="Rectangle 11"/>
          <p:cNvSpPr/>
          <p:nvPr/>
        </p:nvSpPr>
        <p:spPr>
          <a:xfrm>
            <a:off x="504825" y="3610878"/>
            <a:ext cx="7753350" cy="740587"/>
          </a:xfrm>
          <a:prstGeom prst="rect">
            <a:avLst/>
          </a:prstGeom>
        </p:spPr>
        <p:txBody>
          <a:bodyPr wrap="square">
            <a:spAutoFit/>
          </a:bodyPr>
          <a:lstStyle/>
          <a:p>
            <a:r>
              <a:rPr lang="en-US" b="1" dirty="0">
                <a:solidFill>
                  <a:srgbClr val="FFFF00"/>
                </a:solidFill>
              </a:rPr>
              <a:t>1 </a:t>
            </a:r>
            <a:r>
              <a:rPr lang="en-US" b="1" dirty="0" smtClean="0">
                <a:solidFill>
                  <a:srgbClr val="FFFF00"/>
                </a:solidFill>
              </a:rPr>
              <a:t>Tim 6:11-12</a:t>
            </a:r>
            <a:r>
              <a:rPr lang="en-US" dirty="0" smtClean="0"/>
              <a:t> </a:t>
            </a:r>
            <a:r>
              <a:rPr lang="en-US" b="1" baseline="30000" dirty="0" smtClean="0"/>
              <a:t>11</a:t>
            </a:r>
            <a:r>
              <a:rPr lang="en-US" b="1" baseline="30000" dirty="0"/>
              <a:t> </a:t>
            </a:r>
            <a:r>
              <a:rPr lang="es-ES" dirty="0"/>
              <a:t>Pero tú, oh hombre de Dios, huye de estas cosas, y sigue la justicia, la piedad, la fe, el amor, la perseverancia y la </a:t>
            </a:r>
            <a:r>
              <a:rPr lang="es-ES" dirty="0" smtClean="0"/>
              <a:t>amabilidad. 12</a:t>
            </a:r>
            <a:r>
              <a:rPr lang="es-ES" dirty="0"/>
              <a:t>  </a:t>
            </a:r>
            <a:r>
              <a:rPr lang="es-ES" b="1" dirty="0">
                <a:solidFill>
                  <a:srgbClr val="FFFF00"/>
                </a:solidFill>
              </a:rPr>
              <a:t>Pelea la buena batalla de la fe</a:t>
            </a:r>
            <a:r>
              <a:rPr lang="es-ES" dirty="0"/>
              <a:t>. Echa mano de la vida eterna a la cual fuiste llamado, y de la que hiciste buena profesión en presencia de muchos testigos. </a:t>
            </a:r>
            <a:endParaRPr lang="en-US" dirty="0"/>
          </a:p>
        </p:txBody>
      </p:sp>
    </p:spTree>
    <p:extLst>
      <p:ext uri="{BB962C8B-B14F-4D97-AF65-F5344CB8AC3E}">
        <p14:creationId xmlns:p14="http://schemas.microsoft.com/office/powerpoint/2010/main" val="207999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6" y="421550"/>
            <a:ext cx="9020174" cy="400110"/>
          </a:xfrm>
          <a:prstGeom prst="rect">
            <a:avLst/>
          </a:prstGeom>
        </p:spPr>
        <p:txBody>
          <a:bodyPr wrap="square">
            <a:spAutoFit/>
          </a:bodyPr>
          <a:lstStyle/>
          <a:p>
            <a:pPr algn="l" rtl="0"/>
            <a:r>
              <a:rPr lang="en-US" sz="2000" dirty="0" smtClean="0"/>
              <a:t>¿Por qué </a:t>
            </a:r>
            <a:r>
              <a:rPr lang="en-US" sz="2000" dirty="0" err="1" smtClean="0"/>
              <a:t>necesitamos</a:t>
            </a:r>
            <a:r>
              <a:rPr lang="en-US" sz="2000" dirty="0" smtClean="0"/>
              <a:t> </a:t>
            </a:r>
            <a:r>
              <a:rPr lang="en-US" sz="2000" dirty="0" smtClean="0"/>
              <a:t>de </a:t>
            </a:r>
            <a:r>
              <a:rPr lang="en-US" sz="2000" dirty="0" smtClean="0"/>
              <a:t>armadura en primer lugar?</a:t>
            </a:r>
            <a:endParaRPr lang="en-US" sz="1800" dirty="0"/>
          </a:p>
        </p:txBody>
      </p:sp>
      <p:sp>
        <p:nvSpPr>
          <p:cNvPr id="2" name="Rectangle 1"/>
          <p:cNvSpPr/>
          <p:nvPr/>
        </p:nvSpPr>
        <p:spPr>
          <a:xfrm>
            <a:off x="123826" y="910782"/>
            <a:ext cx="7523726" cy="400110"/>
          </a:xfrm>
          <a:prstGeom prst="rect">
            <a:avLst/>
          </a:prstGeom>
        </p:spPr>
        <p:txBody>
          <a:bodyPr wrap="none">
            <a:spAutoFit/>
          </a:bodyPr>
          <a:lstStyle/>
          <a:p>
            <a:pPr algn="l" rtl="0"/>
            <a:r>
              <a:rPr lang="en-US" sz="2000" dirty="0"/>
              <a:t>¿Existen otras </a:t>
            </a:r>
            <a:r>
              <a:rPr lang="en-US" sz="2000" dirty="0" err="1"/>
              <a:t>referencias</a:t>
            </a:r>
            <a:r>
              <a:rPr lang="en-US" sz="2000" dirty="0"/>
              <a:t> </a:t>
            </a:r>
            <a:r>
              <a:rPr lang="en-US" sz="2000" dirty="0" smtClean="0"/>
              <a:t>a </a:t>
            </a:r>
            <a:r>
              <a:rPr lang="en-US" sz="2000" dirty="0" err="1" smtClean="0"/>
              <a:t>esta</a:t>
            </a:r>
            <a:r>
              <a:rPr lang="en-US" sz="2000" dirty="0" smtClean="0"/>
              <a:t> </a:t>
            </a:r>
            <a:r>
              <a:rPr lang="en-US" sz="2000" dirty="0" err="1" smtClean="0"/>
              <a:t>armadura</a:t>
            </a:r>
            <a:r>
              <a:rPr lang="en-US" sz="2000" dirty="0" smtClean="0"/>
              <a:t> / </a:t>
            </a:r>
            <a:r>
              <a:rPr lang="en-US" sz="2000" dirty="0" err="1" smtClean="0"/>
              <a:t>algo</a:t>
            </a:r>
            <a:r>
              <a:rPr lang="en-US" sz="2000" dirty="0" smtClean="0"/>
              <a:t> </a:t>
            </a:r>
            <a:r>
              <a:rPr lang="en-US" sz="2000" dirty="0" err="1" smtClean="0"/>
              <a:t>parecido</a:t>
            </a:r>
            <a:r>
              <a:rPr lang="en-US" sz="2000" dirty="0" smtClean="0"/>
              <a:t> </a:t>
            </a:r>
            <a:r>
              <a:rPr lang="en-US" sz="2000" dirty="0"/>
              <a:t>en la </a:t>
            </a:r>
            <a:r>
              <a:rPr lang="en-US" sz="2000" dirty="0" err="1" smtClean="0"/>
              <a:t>Biblia</a:t>
            </a:r>
            <a:r>
              <a:rPr lang="en-US" sz="2000" dirty="0"/>
              <a:t>?</a:t>
            </a:r>
          </a:p>
        </p:txBody>
      </p:sp>
      <p:sp>
        <p:nvSpPr>
          <p:cNvPr id="3" name="Rectangle 2"/>
          <p:cNvSpPr/>
          <p:nvPr/>
        </p:nvSpPr>
        <p:spPr>
          <a:xfrm>
            <a:off x="504824" y="1417139"/>
            <a:ext cx="7553325" cy="524503"/>
          </a:xfrm>
          <a:prstGeom prst="rect">
            <a:avLst/>
          </a:prstGeom>
        </p:spPr>
        <p:txBody>
          <a:bodyPr wrap="square">
            <a:spAutoFit/>
          </a:bodyPr>
          <a:lstStyle/>
          <a:p>
            <a:r>
              <a:rPr lang="en-US" b="1" dirty="0" err="1" smtClean="0">
                <a:solidFill>
                  <a:srgbClr val="FFFF00"/>
                </a:solidFill>
              </a:rPr>
              <a:t>Isaías</a:t>
            </a:r>
            <a:r>
              <a:rPr lang="en-US" b="1" dirty="0" smtClean="0">
                <a:solidFill>
                  <a:srgbClr val="FFFF00"/>
                </a:solidFill>
              </a:rPr>
              <a:t> 59:17</a:t>
            </a:r>
            <a:r>
              <a:rPr lang="en-US" dirty="0" smtClean="0">
                <a:solidFill>
                  <a:srgbClr val="FFFF00"/>
                </a:solidFill>
              </a:rPr>
              <a:t> </a:t>
            </a:r>
            <a:r>
              <a:rPr lang="es-ES" dirty="0"/>
              <a:t>Se puso </a:t>
            </a:r>
            <a:r>
              <a:rPr lang="es-ES" b="1" i="1" dirty="0">
                <a:solidFill>
                  <a:srgbClr val="FFFF00"/>
                </a:solidFill>
              </a:rPr>
              <a:t>la justicia como coraza</a:t>
            </a:r>
            <a:r>
              <a:rPr lang="es-ES" dirty="0"/>
              <a:t>, Y el casco de salvación en Su cabeza; Como vestidura se puso ropas de venganza, Y se envolvió de celo como de un manto. </a:t>
            </a:r>
            <a:endParaRPr lang="en-US" dirty="0"/>
          </a:p>
        </p:txBody>
      </p:sp>
      <p:sp>
        <p:nvSpPr>
          <p:cNvPr id="5" name="Rectangle 4"/>
          <p:cNvSpPr/>
          <p:nvPr/>
        </p:nvSpPr>
        <p:spPr>
          <a:xfrm>
            <a:off x="504825" y="2255688"/>
            <a:ext cx="8001000" cy="956672"/>
          </a:xfrm>
          <a:prstGeom prst="rect">
            <a:avLst/>
          </a:prstGeom>
        </p:spPr>
        <p:txBody>
          <a:bodyPr wrap="square">
            <a:spAutoFit/>
          </a:bodyPr>
          <a:lstStyle/>
          <a:p>
            <a:r>
              <a:rPr lang="en-US" b="1" dirty="0" err="1" smtClean="0">
                <a:solidFill>
                  <a:srgbClr val="FFFF00"/>
                </a:solidFill>
              </a:rPr>
              <a:t>Romanos</a:t>
            </a:r>
            <a:r>
              <a:rPr lang="en-US" b="1" dirty="0" smtClean="0">
                <a:solidFill>
                  <a:srgbClr val="FFFF00"/>
                </a:solidFill>
              </a:rPr>
              <a:t> 13:12-14</a:t>
            </a:r>
            <a:r>
              <a:rPr lang="en-US" dirty="0" smtClean="0">
                <a:solidFill>
                  <a:srgbClr val="FFFF00"/>
                </a:solidFill>
              </a:rPr>
              <a:t> </a:t>
            </a:r>
            <a:r>
              <a:rPr lang="es-ES" dirty="0" smtClean="0"/>
              <a:t>La </a:t>
            </a:r>
            <a:r>
              <a:rPr lang="es-ES" dirty="0"/>
              <a:t>noche está muy avanzada, y el día está cerca. Por tanto, desechemos las obras de las tinieblas y </a:t>
            </a:r>
            <a:r>
              <a:rPr lang="es-ES" b="1" i="1" dirty="0">
                <a:solidFill>
                  <a:srgbClr val="FFFF00"/>
                </a:solidFill>
              </a:rPr>
              <a:t>vistámonos con las armas de la luz.  </a:t>
            </a:r>
            <a:r>
              <a:rPr lang="es-ES" dirty="0"/>
              <a:t>13  Andemos decentemente, como de día, no en orgías y borracheras, no en promiscuidad sexual y lujurias, no en pleitos y envidias.  14  Antes bien, vístanse del Señor Jesucristo, y no piensen en proveer para las lujurias de la carne.</a:t>
            </a:r>
            <a:endParaRPr lang="en-US" dirty="0"/>
          </a:p>
        </p:txBody>
      </p:sp>
      <p:sp>
        <p:nvSpPr>
          <p:cNvPr id="6" name="Rectangle 5"/>
          <p:cNvSpPr/>
          <p:nvPr/>
        </p:nvSpPr>
        <p:spPr>
          <a:xfrm>
            <a:off x="504825" y="3695700"/>
            <a:ext cx="8486775" cy="524503"/>
          </a:xfrm>
          <a:prstGeom prst="rect">
            <a:avLst/>
          </a:prstGeom>
        </p:spPr>
        <p:txBody>
          <a:bodyPr wrap="square">
            <a:spAutoFit/>
          </a:bodyPr>
          <a:lstStyle/>
          <a:p>
            <a:r>
              <a:rPr lang="en-US" b="1" dirty="0">
                <a:solidFill>
                  <a:srgbClr val="FFFF00"/>
                </a:solidFill>
              </a:rPr>
              <a:t>2 </a:t>
            </a:r>
            <a:r>
              <a:rPr lang="en-US" b="1" dirty="0" err="1" smtClean="0">
                <a:solidFill>
                  <a:srgbClr val="FFFF00"/>
                </a:solidFill>
              </a:rPr>
              <a:t>Corintios</a:t>
            </a:r>
            <a:r>
              <a:rPr lang="en-US" b="1" dirty="0" smtClean="0">
                <a:solidFill>
                  <a:srgbClr val="FFFF00"/>
                </a:solidFill>
              </a:rPr>
              <a:t> 6:7</a:t>
            </a:r>
            <a:r>
              <a:rPr lang="en-US" dirty="0" smtClean="0">
                <a:solidFill>
                  <a:srgbClr val="FFFF00"/>
                </a:solidFill>
              </a:rPr>
              <a:t> </a:t>
            </a:r>
            <a:r>
              <a:rPr lang="en-US" dirty="0" smtClean="0"/>
              <a:t>...</a:t>
            </a:r>
            <a:r>
              <a:rPr lang="es-ES" dirty="0"/>
              <a:t> en la palabra de verdad, en el poder de Dios; por </a:t>
            </a:r>
            <a:r>
              <a:rPr lang="es-ES" b="1" i="1" dirty="0">
                <a:solidFill>
                  <a:srgbClr val="FFFF00"/>
                </a:solidFill>
              </a:rPr>
              <a:t>armas de justicia </a:t>
            </a:r>
            <a:r>
              <a:rPr lang="es-ES" dirty="0"/>
              <a:t>para la derecha y para la </a:t>
            </a:r>
            <a:r>
              <a:rPr lang="es-ES" dirty="0" smtClean="0"/>
              <a:t>izquierda…</a:t>
            </a:r>
            <a:endParaRPr lang="en-US" dirty="0"/>
          </a:p>
        </p:txBody>
      </p:sp>
    </p:spTree>
    <p:extLst>
      <p:ext uri="{BB962C8B-B14F-4D97-AF65-F5344CB8AC3E}">
        <p14:creationId xmlns:p14="http://schemas.microsoft.com/office/powerpoint/2010/main" val="16368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Señor Jesucristo, que nos ha bendecido con toda bendición espiritual en los lugares celestiales en Cristo.  4  Porque Dios nos escogió en Cristo antes de la fundación del mundo, para que fuéramos santos y sin mancha delante de Él. En amor  5  nos predestinó para adopción como hijos para sí mediante Jesucristo, conforme a la buena intención de Su voluntad,  6  para alabanza de la gloria de Su gracia que gratuitamente ha impartido sobre nosotros en el Amado.  7  En Él tenemos redención mediante Su sangre, el perdón de nuestros pecados según las riquezas de Su gracia  8  que ha hecho abundar para con nosotros. En toda sabiduría y discernimiento  9  nos dio a conocer el misterio de Su voluntad, según la buena intención que se propuso en Cristo,  10  con miras a una buena administración en el cumplimiento de los tiempos, es decir, de reunir todas las cosas en Cristo, tanto las que están en los cielos, como las que están en la tierra.  11  También en Él hemos obtenido herencia, habiendo sido predestinados según el propósito de Aquel que obra todas las cosas conforme al consejo de Su voluntad,  12  a fin de que nosotros, que fuimos los primeros en esperar en Cristo,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sp>
        <p:nvSpPr>
          <p:cNvPr id="28" name="TextBox 27"/>
          <p:cNvSpPr txBox="1"/>
          <p:nvPr/>
        </p:nvSpPr>
        <p:spPr>
          <a:xfrm>
            <a:off x="3012141" y="2521177"/>
            <a:ext cx="6131859" cy="3193823"/>
          </a:xfrm>
          <a:prstGeom prst="rect">
            <a:avLst/>
          </a:prstGeom>
          <a:solidFill>
            <a:schemeClr val="accent5">
              <a:lumMod val="75000"/>
            </a:schemeClr>
          </a:solidFill>
          <a:ln>
            <a:solidFill>
              <a:schemeClr val="tx1">
                <a:lumMod val="75000"/>
              </a:schemeClr>
            </a:solidFill>
          </a:ln>
        </p:spPr>
        <p:txBody>
          <a:bodyPr wrap="square" rtlCol="0">
            <a:spAutoFit/>
          </a:bodyPr>
          <a:lstStyle/>
          <a:p>
            <a:pPr algn="l" rtl="0">
              <a:lnSpc>
                <a:spcPct val="150000"/>
              </a:lnSpc>
            </a:pPr>
            <a:r>
              <a:rPr lang="en-US" sz="2500" b="1" u="sng" dirty="0"/>
              <a:t>Preguntas para </a:t>
            </a:r>
            <a:r>
              <a:rPr lang="en-US" sz="2500" b="1" u="sng" dirty="0" err="1"/>
              <a:t>hacer</a:t>
            </a:r>
            <a:r>
              <a:rPr lang="en-US" sz="2500" b="1" u="sng" dirty="0"/>
              <a:t> </a:t>
            </a:r>
            <a:r>
              <a:rPr lang="en-US" sz="2500" b="1" u="sng" dirty="0" smtClean="0"/>
              <a:t>al </a:t>
            </a:r>
            <a:r>
              <a:rPr lang="en-US" sz="2500" b="1" u="sng" dirty="0" err="1" smtClean="0"/>
              <a:t>estudiar</a:t>
            </a:r>
            <a:r>
              <a:rPr lang="en-US" sz="2500" b="1" u="sng" dirty="0" smtClean="0"/>
              <a:t> la </a:t>
            </a:r>
            <a:r>
              <a:rPr lang="en-US" sz="2500" b="1" u="sng" dirty="0" err="1" smtClean="0"/>
              <a:t>Biblia</a:t>
            </a:r>
            <a:endParaRPr lang="en-US" sz="2500" b="1" u="sng" dirty="0"/>
          </a:p>
          <a:p>
            <a:pPr marL="285750" indent="-285750" algn="l" rtl="0">
              <a:buFont typeface="Wingdings" panose="05000000000000000000" pitchFamily="2" charset="2"/>
              <a:buChar char="ü"/>
            </a:pPr>
            <a:r>
              <a:rPr lang="en-US" sz="2500" b="1" dirty="0"/>
              <a:t>¿Qué dice el texto? (Palabras repetidas, temas, etc.)</a:t>
            </a:r>
          </a:p>
          <a:p>
            <a:pPr marL="285750" indent="-285750" algn="l" rtl="0">
              <a:buFont typeface="Wingdings" panose="05000000000000000000" pitchFamily="2" charset="2"/>
              <a:buChar char="ü"/>
            </a:pPr>
            <a:r>
              <a:rPr lang="en-US" sz="2500" b="1" dirty="0"/>
              <a:t>¿Qué significa el texto? (Usar diccionario, referencia cruzada, investigación, etc.)</a:t>
            </a:r>
          </a:p>
          <a:p>
            <a:pPr marL="285750" indent="-285750" algn="l" rtl="0">
              <a:buFont typeface="Wingdings" panose="05000000000000000000" pitchFamily="2" charset="2"/>
              <a:buChar char="ü"/>
            </a:pPr>
            <a:r>
              <a:rPr lang="en-US" sz="2500" b="1" dirty="0"/>
              <a:t>¿Qué cambia el texto sobre mi forma de actuar y/o pensar?</a:t>
            </a:r>
          </a:p>
          <a:p>
            <a:pPr marL="285750" indent="-285750" algn="l" rtl="0">
              <a:buFont typeface="Wingdings" panose="05000000000000000000" pitchFamily="2" charset="2"/>
              <a:buChar char="ü"/>
            </a:pPr>
            <a:endParaRPr lang="en-US" dirty="0"/>
          </a:p>
        </p:txBody>
      </p:sp>
    </p:spTree>
    <p:extLst>
      <p:ext uri="{BB962C8B-B14F-4D97-AF65-F5344CB8AC3E}">
        <p14:creationId xmlns:p14="http://schemas.microsoft.com/office/powerpoint/2010/main" val="12050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6" y="421550"/>
            <a:ext cx="9020174" cy="707886"/>
          </a:xfrm>
          <a:prstGeom prst="rect">
            <a:avLst/>
          </a:prstGeom>
        </p:spPr>
        <p:txBody>
          <a:bodyPr wrap="square">
            <a:spAutoFit/>
          </a:bodyPr>
          <a:lstStyle/>
          <a:p>
            <a:r>
              <a:rPr lang="en-US" sz="2000" baseline="30000" dirty="0" smtClean="0"/>
              <a:t>11</a:t>
            </a:r>
            <a:r>
              <a:rPr lang="en-US" sz="2000" dirty="0" smtClean="0"/>
              <a:t> </a:t>
            </a:r>
            <a:r>
              <a:rPr lang="es-ES" sz="2000" dirty="0"/>
              <a:t>Revístanse con toda la armadura de Dios </a:t>
            </a:r>
            <a:endParaRPr lang="es-ES" sz="2000" dirty="0" smtClean="0"/>
          </a:p>
          <a:p>
            <a:r>
              <a:rPr lang="es-ES" sz="2000" dirty="0"/>
              <a:t>	</a:t>
            </a:r>
            <a:r>
              <a:rPr lang="es-ES" sz="2000" dirty="0" smtClean="0"/>
              <a:t>	para </a:t>
            </a:r>
            <a:r>
              <a:rPr lang="es-ES" sz="2000" dirty="0"/>
              <a:t>que puedan estar firmes contra las insidias del diablo. </a:t>
            </a:r>
            <a:endParaRPr lang="en-US" sz="2000" baseline="30000" dirty="0"/>
          </a:p>
        </p:txBody>
      </p:sp>
      <p:sp>
        <p:nvSpPr>
          <p:cNvPr id="10" name="Oval 9"/>
          <p:cNvSpPr/>
          <p:nvPr/>
        </p:nvSpPr>
        <p:spPr>
          <a:xfrm>
            <a:off x="5124450" y="737795"/>
            <a:ext cx="1866900" cy="372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Chevron 17"/>
          <p:cNvSpPr/>
          <p:nvPr/>
        </p:nvSpPr>
        <p:spPr>
          <a:xfrm>
            <a:off x="680172" y="842962"/>
            <a:ext cx="109260" cy="161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9" name="Rectangle 18"/>
          <p:cNvSpPr/>
          <p:nvPr/>
        </p:nvSpPr>
        <p:spPr>
          <a:xfrm>
            <a:off x="1260158" y="1574543"/>
            <a:ext cx="4428135" cy="338554"/>
          </a:xfrm>
          <a:prstGeom prst="rect">
            <a:avLst/>
          </a:prstGeom>
        </p:spPr>
        <p:txBody>
          <a:bodyPr wrap="none">
            <a:spAutoFit/>
          </a:bodyPr>
          <a:lstStyle/>
          <a:p>
            <a:pPr algn="l" rtl="0" fontAlgn="t"/>
            <a:r>
              <a:rPr lang="en-US" sz="1600" dirty="0" err="1" smtClean="0">
                <a:solidFill>
                  <a:srgbClr val="FFFF00"/>
                </a:solidFill>
              </a:rPr>
              <a:t>Insidia</a:t>
            </a:r>
            <a:r>
              <a:rPr lang="en-US" sz="1600" dirty="0" err="1" smtClean="0">
                <a:solidFill>
                  <a:srgbClr val="FFFF00"/>
                </a:solidFill>
              </a:rPr>
              <a:t>s</a:t>
            </a:r>
            <a:r>
              <a:rPr lang="en-US" sz="1600" dirty="0" smtClean="0">
                <a:solidFill>
                  <a:srgbClr val="FFFF00"/>
                </a:solidFill>
              </a:rPr>
              <a:t> = </a:t>
            </a:r>
            <a:r>
              <a:rPr lang="en-US" sz="1600" dirty="0" err="1" smtClean="0"/>
              <a:t>artes</a:t>
            </a:r>
            <a:r>
              <a:rPr lang="en-US" sz="1600" dirty="0" smtClean="0"/>
              <a:t> </a:t>
            </a:r>
            <a:r>
              <a:rPr lang="en-US" sz="1600" dirty="0" err="1" smtClean="0"/>
              <a:t>astucios</a:t>
            </a:r>
            <a:r>
              <a:rPr lang="en-US" sz="1600" dirty="0" smtClean="0"/>
              <a:t>, </a:t>
            </a:r>
            <a:r>
              <a:rPr lang="en-US" sz="1600" dirty="0"/>
              <a:t>engaño, artificio, artimaña</a:t>
            </a:r>
          </a:p>
        </p:txBody>
      </p:sp>
      <p:sp>
        <p:nvSpPr>
          <p:cNvPr id="20" name="Rectangle 19"/>
          <p:cNvSpPr/>
          <p:nvPr/>
        </p:nvSpPr>
        <p:spPr>
          <a:xfrm>
            <a:off x="1260158" y="2024371"/>
            <a:ext cx="7144893" cy="830997"/>
          </a:xfrm>
          <a:prstGeom prst="rect">
            <a:avLst/>
          </a:prstGeom>
        </p:spPr>
        <p:txBody>
          <a:bodyPr wrap="square">
            <a:spAutoFit/>
          </a:bodyPr>
          <a:lstStyle/>
          <a:p>
            <a:r>
              <a:rPr lang="en-US" sz="1600" dirty="0" err="1" smtClean="0">
                <a:solidFill>
                  <a:srgbClr val="FFFF00"/>
                </a:solidFill>
              </a:rPr>
              <a:t>Ef</a:t>
            </a:r>
            <a:r>
              <a:rPr lang="en-US" sz="1600" dirty="0" smtClean="0">
                <a:solidFill>
                  <a:srgbClr val="FFFF00"/>
                </a:solidFill>
              </a:rPr>
              <a:t> 4:14 - </a:t>
            </a:r>
            <a:r>
              <a:rPr lang="es-ES" sz="1600" dirty="0"/>
              <a:t>Entonces ya no seremos niños, sacudidos por las olas y llevados de aquí para allá por todo viento de doctrina, por la astucia de los hombres, por las artimañas engañosas del error. </a:t>
            </a:r>
            <a:endParaRPr lang="en-US" sz="1600" dirty="0"/>
          </a:p>
        </p:txBody>
      </p:sp>
      <p:sp>
        <p:nvSpPr>
          <p:cNvPr id="2" name="Rectangle 1"/>
          <p:cNvSpPr/>
          <p:nvPr/>
        </p:nvSpPr>
        <p:spPr>
          <a:xfrm>
            <a:off x="793433" y="1235989"/>
            <a:ext cx="3230243" cy="338554"/>
          </a:xfrm>
          <a:prstGeom prst="rect">
            <a:avLst/>
          </a:prstGeom>
        </p:spPr>
        <p:txBody>
          <a:bodyPr wrap="none">
            <a:spAutoFit/>
          </a:bodyPr>
          <a:lstStyle/>
          <a:p>
            <a:pPr algn="l" rtl="0"/>
            <a:r>
              <a:rPr lang="en-US" sz="1600" dirty="0" smtClean="0"/>
              <a:t>¿Qué </a:t>
            </a:r>
            <a:r>
              <a:rPr lang="en-US" sz="1600" dirty="0" err="1" smtClean="0"/>
              <a:t>significa</a:t>
            </a:r>
            <a:r>
              <a:rPr lang="en-US" sz="1600" dirty="0" smtClean="0"/>
              <a:t> </a:t>
            </a:r>
            <a:r>
              <a:rPr lang="en-US" sz="1600" dirty="0" smtClean="0"/>
              <a:t>las </a:t>
            </a:r>
            <a:r>
              <a:rPr lang="en-US" sz="1600" dirty="0" err="1" smtClean="0"/>
              <a:t>insidias</a:t>
            </a:r>
            <a:r>
              <a:rPr lang="en-US" sz="1600" dirty="0" smtClean="0"/>
              <a:t> del diablo?</a:t>
            </a:r>
            <a:endParaRPr lang="en-US" dirty="0"/>
          </a:p>
        </p:txBody>
      </p:sp>
      <p:sp>
        <p:nvSpPr>
          <p:cNvPr id="3" name="Rectangle 2"/>
          <p:cNvSpPr/>
          <p:nvPr/>
        </p:nvSpPr>
        <p:spPr>
          <a:xfrm>
            <a:off x="793433" y="3845093"/>
            <a:ext cx="4100994" cy="338554"/>
          </a:xfrm>
          <a:prstGeom prst="rect">
            <a:avLst/>
          </a:prstGeom>
        </p:spPr>
        <p:txBody>
          <a:bodyPr wrap="none">
            <a:spAutoFit/>
          </a:bodyPr>
          <a:lstStyle/>
          <a:p>
            <a:pPr algn="l" rtl="0"/>
            <a:r>
              <a:rPr lang="en-US" sz="1600" dirty="0" smtClean="0"/>
              <a:t>¿Qué quiere decir con "</a:t>
            </a:r>
            <a:r>
              <a:rPr lang="en-US" sz="1600" dirty="0" err="1" smtClean="0"/>
              <a:t>resistir</a:t>
            </a:r>
            <a:r>
              <a:rPr lang="en-US" sz="1600" dirty="0" smtClean="0"/>
              <a:t> </a:t>
            </a:r>
            <a:r>
              <a:rPr lang="en-US" sz="1600" dirty="0" err="1" smtClean="0"/>
              <a:t>en</a:t>
            </a:r>
            <a:r>
              <a:rPr lang="en-US" sz="1600" dirty="0" smtClean="0"/>
              <a:t> el </a:t>
            </a:r>
            <a:r>
              <a:rPr lang="en-US" sz="1600" dirty="0" err="1" smtClean="0"/>
              <a:t>día</a:t>
            </a:r>
            <a:r>
              <a:rPr lang="en-US" sz="1600" dirty="0" smtClean="0"/>
              <a:t> </a:t>
            </a:r>
            <a:r>
              <a:rPr lang="en-US" sz="1600" dirty="0" err="1" smtClean="0"/>
              <a:t>malo</a:t>
            </a:r>
            <a:r>
              <a:rPr lang="en-US" sz="1600" dirty="0" smtClean="0"/>
              <a:t>"?</a:t>
            </a:r>
            <a:endParaRPr lang="en-US" dirty="0"/>
          </a:p>
        </p:txBody>
      </p:sp>
      <p:sp>
        <p:nvSpPr>
          <p:cNvPr id="14" name="Rectangle 13"/>
          <p:cNvSpPr/>
          <p:nvPr/>
        </p:nvSpPr>
        <p:spPr>
          <a:xfrm>
            <a:off x="123826" y="2979054"/>
            <a:ext cx="9020174" cy="707886"/>
          </a:xfrm>
          <a:prstGeom prst="rect">
            <a:avLst/>
          </a:prstGeom>
        </p:spPr>
        <p:txBody>
          <a:bodyPr wrap="square">
            <a:spAutoFit/>
          </a:bodyPr>
          <a:lstStyle/>
          <a:p>
            <a:r>
              <a:rPr lang="en-US" sz="2000" baseline="30000" dirty="0" smtClean="0"/>
              <a:t>13</a:t>
            </a:r>
            <a:r>
              <a:rPr lang="en-US" sz="2000" dirty="0" smtClean="0"/>
              <a:t> </a:t>
            </a:r>
            <a:r>
              <a:rPr lang="es-ES" sz="2000" dirty="0"/>
              <a:t>13  Por tanto, tomen toda la armadura de Dios, </a:t>
            </a:r>
            <a:endParaRPr lang="es-ES" sz="2000" dirty="0" smtClean="0"/>
          </a:p>
          <a:p>
            <a:r>
              <a:rPr lang="es-ES" sz="2000" dirty="0"/>
              <a:t>	</a:t>
            </a:r>
            <a:r>
              <a:rPr lang="es-ES" sz="2000" dirty="0" smtClean="0"/>
              <a:t>	para </a:t>
            </a:r>
            <a:r>
              <a:rPr lang="es-ES" sz="2000" dirty="0"/>
              <a:t>que puedan resistir en el día malo, y habiéndolo hecho todo, estar firmes.</a:t>
            </a:r>
            <a:endParaRPr lang="en-US" sz="1800" dirty="0"/>
          </a:p>
        </p:txBody>
      </p:sp>
      <p:sp>
        <p:nvSpPr>
          <p:cNvPr id="15" name="Chevron 14"/>
          <p:cNvSpPr/>
          <p:nvPr/>
        </p:nvSpPr>
        <p:spPr>
          <a:xfrm>
            <a:off x="680172" y="3424237"/>
            <a:ext cx="109260" cy="161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6" name="Oval 15"/>
          <p:cNvSpPr/>
          <p:nvPr/>
        </p:nvSpPr>
        <p:spPr>
          <a:xfrm>
            <a:off x="2408554" y="3319070"/>
            <a:ext cx="2733675" cy="372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Rectangle 20"/>
          <p:cNvSpPr/>
          <p:nvPr/>
        </p:nvSpPr>
        <p:spPr>
          <a:xfrm>
            <a:off x="173648" y="4683292"/>
            <a:ext cx="8741752" cy="830997"/>
          </a:xfrm>
          <a:prstGeom prst="rect">
            <a:avLst/>
          </a:prstGeom>
        </p:spPr>
        <p:txBody>
          <a:bodyPr wrap="square">
            <a:spAutoFit/>
          </a:bodyPr>
          <a:lstStyle/>
          <a:p>
            <a:pPr algn="l" rtl="0"/>
            <a:r>
              <a:rPr lang="en-US" sz="2400" b="1" dirty="0" smtClean="0">
                <a:solidFill>
                  <a:srgbClr val="FFFF00"/>
                </a:solidFill>
              </a:rPr>
              <a:t>En cuanto a la armadura de Dios</a:t>
            </a:r>
            <a:r>
              <a:rPr lang="en-US" sz="2400" b="1" dirty="0" smtClean="0">
                <a:solidFill>
                  <a:srgbClr val="FFFF00"/>
                </a:solidFill>
              </a:rPr>
              <a:t>, ¿</a:t>
            </a:r>
            <a:r>
              <a:rPr lang="en-US" sz="2400" b="1" dirty="0" err="1" smtClean="0">
                <a:solidFill>
                  <a:srgbClr val="FFFF00"/>
                </a:solidFill>
              </a:rPr>
              <a:t>por</a:t>
            </a:r>
            <a:r>
              <a:rPr lang="en-US" sz="2400" b="1" dirty="0" smtClean="0">
                <a:solidFill>
                  <a:srgbClr val="FFFF00"/>
                </a:solidFill>
              </a:rPr>
              <a:t> </a:t>
            </a:r>
            <a:r>
              <a:rPr lang="en-US" sz="2400" b="1" dirty="0" err="1" smtClean="0">
                <a:solidFill>
                  <a:srgbClr val="FFFF00"/>
                </a:solidFill>
              </a:rPr>
              <a:t>qué</a:t>
            </a:r>
            <a:r>
              <a:rPr lang="en-US" sz="2400" b="1" dirty="0" smtClean="0">
                <a:solidFill>
                  <a:srgbClr val="FFFF00"/>
                </a:solidFill>
              </a:rPr>
              <a:t> se </a:t>
            </a:r>
            <a:r>
              <a:rPr lang="en-US" sz="2400" b="1" dirty="0" err="1" smtClean="0">
                <a:solidFill>
                  <a:srgbClr val="FFFF00"/>
                </a:solidFill>
              </a:rPr>
              <a:t>usan</a:t>
            </a:r>
            <a:r>
              <a:rPr lang="en-US" sz="2400" b="1" dirty="0" smtClean="0">
                <a:solidFill>
                  <a:srgbClr val="FFFF00"/>
                </a:solidFill>
              </a:rPr>
              <a:t> las </a:t>
            </a:r>
            <a:r>
              <a:rPr lang="en-US" sz="2400" b="1" dirty="0" smtClean="0">
                <a:solidFill>
                  <a:srgbClr val="FFFF00"/>
                </a:solidFill>
              </a:rPr>
              <a:t>diferentes </a:t>
            </a:r>
            <a:r>
              <a:rPr lang="en-US" sz="2400" b="1" dirty="0" err="1" smtClean="0">
                <a:solidFill>
                  <a:srgbClr val="FFFF00"/>
                </a:solidFill>
              </a:rPr>
              <a:t>frases</a:t>
            </a:r>
            <a:r>
              <a:rPr lang="en-US" sz="2400" b="1" dirty="0" smtClean="0">
                <a:solidFill>
                  <a:srgbClr val="FFFF00"/>
                </a:solidFill>
              </a:rPr>
              <a:t> </a:t>
            </a:r>
            <a:r>
              <a:rPr lang="en-US" sz="2400" b="1" dirty="0" smtClean="0">
                <a:solidFill>
                  <a:srgbClr val="FFFF00"/>
                </a:solidFill>
              </a:rPr>
              <a:t>“</a:t>
            </a:r>
            <a:r>
              <a:rPr lang="en-US" sz="2400" b="1" dirty="0" err="1" smtClean="0">
                <a:solidFill>
                  <a:srgbClr val="FFFF00"/>
                </a:solidFill>
              </a:rPr>
              <a:t>revístanse</a:t>
            </a:r>
            <a:r>
              <a:rPr lang="en-US" sz="2400" b="1" dirty="0" smtClean="0">
                <a:solidFill>
                  <a:srgbClr val="FFFF00"/>
                </a:solidFill>
              </a:rPr>
              <a:t>" </a:t>
            </a:r>
            <a:r>
              <a:rPr lang="en-US" sz="2400" b="1" dirty="0" smtClean="0">
                <a:solidFill>
                  <a:srgbClr val="FFFF00"/>
                </a:solidFill>
              </a:rPr>
              <a:t>y "</a:t>
            </a:r>
            <a:r>
              <a:rPr lang="en-US" sz="2400" b="1" dirty="0" err="1" smtClean="0">
                <a:solidFill>
                  <a:srgbClr val="FFFF00"/>
                </a:solidFill>
              </a:rPr>
              <a:t>tomen</a:t>
            </a:r>
            <a:r>
              <a:rPr lang="en-US" sz="2400" b="1" dirty="0" smtClean="0">
                <a:solidFill>
                  <a:srgbClr val="FFFF00"/>
                </a:solidFill>
              </a:rPr>
              <a:t>"?</a:t>
            </a:r>
            <a:endParaRPr lang="en-US" sz="2000" b="1" dirty="0">
              <a:solidFill>
                <a:srgbClr val="FFFF00"/>
              </a:solidFill>
            </a:endParaRPr>
          </a:p>
        </p:txBody>
      </p:sp>
    </p:spTree>
    <p:extLst>
      <p:ext uri="{BB962C8B-B14F-4D97-AF65-F5344CB8AC3E}">
        <p14:creationId xmlns:p14="http://schemas.microsoft.com/office/powerpoint/2010/main" val="37387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p:bldP spid="2" grpId="0"/>
      <p:bldP spid="3" grpId="0"/>
      <p:bldP spid="14" grpId="0"/>
      <p:bldP spid="15" grpId="0" animBg="1"/>
      <p:bldP spid="16" grpId="0" animBg="1"/>
      <p:bldP spid="21"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5" y="279066"/>
            <a:ext cx="5133726" cy="5324535"/>
          </a:xfrm>
          <a:prstGeom prst="rect">
            <a:avLst/>
          </a:prstGeom>
        </p:spPr>
        <p:txBody>
          <a:bodyPr wrap="square">
            <a:spAutoFit/>
          </a:bodyPr>
          <a:lstStyle/>
          <a:p>
            <a:r>
              <a:rPr lang="es-ES" sz="2000" baseline="30000" dirty="0" smtClean="0"/>
              <a:t>14 </a:t>
            </a:r>
            <a:r>
              <a:rPr lang="es-ES" sz="2000" dirty="0" smtClean="0"/>
              <a:t>Estén</a:t>
            </a:r>
            <a:r>
              <a:rPr lang="es-ES" sz="2000" dirty="0"/>
              <a:t>, pues, firmes, CEÑIDA SU CINTURA CON LA VERDAD, REVESTIDOS CON LA CORAZA DE LA JUSTICIA,  15  y calzados LOS PIES CON LA PREPARACIÓN PARA ANUNCIAR EL EVANGELIO DE LA PAZ.  16  Sobre todo, tomen el escudo de la fe con el que podrán apagar todos los dardos encendidos del maligno.  17  Tomen también el CASCO DE LA SALVACIÓN, y la espada del Espíritu que es la palabra de Dios.  18  Con 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n-US" sz="1800" dirty="0"/>
          </a:p>
        </p:txBody>
      </p:sp>
      <p:sp>
        <p:nvSpPr>
          <p:cNvPr id="4" name="TextBox 3"/>
          <p:cNvSpPr txBox="1"/>
          <p:nvPr/>
        </p:nvSpPr>
        <p:spPr>
          <a:xfrm>
            <a:off x="6144520" y="421550"/>
            <a:ext cx="2366683" cy="769441"/>
          </a:xfrm>
          <a:prstGeom prst="rect">
            <a:avLst/>
          </a:prstGeom>
          <a:solidFill>
            <a:schemeClr val="bg2"/>
          </a:solidFill>
        </p:spPr>
        <p:txBody>
          <a:bodyPr wrap="square" rtlCol="0">
            <a:spAutoFit/>
          </a:bodyPr>
          <a:lstStyle/>
          <a:p>
            <a:pPr algn="ctr" rtl="0"/>
            <a:r>
              <a:rPr lang="en-US" sz="2200" b="1" u="sng" dirty="0" smtClean="0"/>
              <a:t>Toda la </a:t>
            </a:r>
            <a:r>
              <a:rPr lang="en-US" sz="2200" b="1" u="sng" dirty="0" err="1" smtClean="0"/>
              <a:t>armadura</a:t>
            </a:r>
            <a:r>
              <a:rPr lang="en-US" sz="2200" b="1" u="sng" dirty="0" smtClean="0"/>
              <a:t> de Dios </a:t>
            </a:r>
            <a:r>
              <a:rPr lang="en-US" sz="2200" b="1" dirty="0" smtClean="0"/>
              <a:t>(6:14-19</a:t>
            </a:r>
            <a:r>
              <a:rPr lang="en-US" sz="2200" b="1" dirty="0"/>
              <a:t>)</a:t>
            </a:r>
          </a:p>
        </p:txBody>
      </p:sp>
    </p:spTree>
    <p:extLst>
      <p:ext uri="{BB962C8B-B14F-4D97-AF65-F5344CB8AC3E}">
        <p14:creationId xmlns:p14="http://schemas.microsoft.com/office/powerpoint/2010/main" val="151361353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6" y="279066"/>
            <a:ext cx="5145600" cy="5324535"/>
          </a:xfrm>
          <a:prstGeom prst="rect">
            <a:avLst/>
          </a:prstGeom>
        </p:spPr>
        <p:txBody>
          <a:bodyPr wrap="square">
            <a:spAutoFit/>
          </a:bodyPr>
          <a:lstStyle/>
          <a:p>
            <a:r>
              <a:rPr lang="es-ES" sz="2000" baseline="30000" dirty="0"/>
              <a:t>14 </a:t>
            </a:r>
            <a:r>
              <a:rPr lang="es-ES" sz="2000" dirty="0"/>
              <a:t>Estén, pues, firmes, </a:t>
            </a:r>
            <a:r>
              <a:rPr lang="es-ES" sz="2000" dirty="0">
                <a:solidFill>
                  <a:srgbClr val="00FF00"/>
                </a:solidFill>
              </a:rPr>
              <a:t>CEÑIDA</a:t>
            </a:r>
            <a:r>
              <a:rPr lang="es-ES" sz="2000" dirty="0"/>
              <a:t> SU </a:t>
            </a:r>
            <a:r>
              <a:rPr lang="es-ES" sz="2000" u="sng" dirty="0">
                <a:solidFill>
                  <a:srgbClr val="FFFF00"/>
                </a:solidFill>
              </a:rPr>
              <a:t>CINTURA CON LA VERDAD</a:t>
            </a:r>
            <a:r>
              <a:rPr lang="es-ES" sz="2000" dirty="0"/>
              <a:t>, </a:t>
            </a:r>
            <a:r>
              <a:rPr lang="es-ES" sz="2000" dirty="0">
                <a:solidFill>
                  <a:srgbClr val="00FF00"/>
                </a:solidFill>
              </a:rPr>
              <a:t>REVESTIDOS</a:t>
            </a:r>
            <a:r>
              <a:rPr lang="es-ES" sz="2000" dirty="0"/>
              <a:t> CON LA </a:t>
            </a:r>
            <a:r>
              <a:rPr lang="es-ES" sz="2000" u="sng" dirty="0">
                <a:solidFill>
                  <a:srgbClr val="FFFF00"/>
                </a:solidFill>
              </a:rPr>
              <a:t>CORAZA DE LA JUSTICIA</a:t>
            </a:r>
            <a:r>
              <a:rPr lang="es-ES" sz="2000" dirty="0"/>
              <a:t>,  15  y </a:t>
            </a:r>
            <a:r>
              <a:rPr lang="es-ES" sz="2000" dirty="0">
                <a:solidFill>
                  <a:srgbClr val="00FF00"/>
                </a:solidFill>
              </a:rPr>
              <a:t>calzados </a:t>
            </a:r>
            <a:r>
              <a:rPr lang="es-ES" sz="2000" dirty="0"/>
              <a:t>LOS </a:t>
            </a:r>
            <a:r>
              <a:rPr lang="es-ES" sz="2000" u="sng" dirty="0">
                <a:solidFill>
                  <a:srgbClr val="FFFF00"/>
                </a:solidFill>
              </a:rPr>
              <a:t>PIES CON LA PREPARACIÓN PARA ANUNCIAR EL EVANGELIO </a:t>
            </a:r>
            <a:r>
              <a:rPr lang="es-ES" sz="2000" dirty="0"/>
              <a:t>DE LA PAZ.  16  Sobre todo, </a:t>
            </a:r>
            <a:r>
              <a:rPr lang="es-ES" sz="2000" dirty="0">
                <a:solidFill>
                  <a:srgbClr val="00FF00"/>
                </a:solidFill>
              </a:rPr>
              <a:t>tomen</a:t>
            </a:r>
            <a:r>
              <a:rPr lang="es-ES" sz="2000" dirty="0"/>
              <a:t> el </a:t>
            </a:r>
            <a:r>
              <a:rPr lang="es-ES" sz="2000" u="sng" dirty="0">
                <a:solidFill>
                  <a:srgbClr val="FFFF00"/>
                </a:solidFill>
              </a:rPr>
              <a:t>escudo de la fe </a:t>
            </a:r>
            <a:r>
              <a:rPr lang="es-ES" sz="2000" dirty="0"/>
              <a:t>con el que podrán apagar todos los dardos encendidos del maligno.  17  Tomen también el </a:t>
            </a:r>
            <a:r>
              <a:rPr lang="es-ES" sz="2000" u="sng" dirty="0">
                <a:solidFill>
                  <a:srgbClr val="FFFF00"/>
                </a:solidFill>
              </a:rPr>
              <a:t>CASCO DE LA SALVACIÓN</a:t>
            </a:r>
            <a:r>
              <a:rPr lang="es-ES" sz="2000" dirty="0"/>
              <a:t>, y la </a:t>
            </a:r>
            <a:r>
              <a:rPr lang="es-ES" sz="2000" u="sng" dirty="0">
                <a:solidFill>
                  <a:srgbClr val="FFFF00"/>
                </a:solidFill>
              </a:rPr>
              <a:t>espada del Espíritu </a:t>
            </a:r>
            <a:r>
              <a:rPr lang="es-ES" sz="2000" dirty="0"/>
              <a:t>que es la palabra de Dios.  18  Con 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n-US" sz="1800" dirty="0"/>
          </a:p>
        </p:txBody>
      </p:sp>
      <p:sp>
        <p:nvSpPr>
          <p:cNvPr id="4" name="TextBox 3"/>
          <p:cNvSpPr txBox="1"/>
          <p:nvPr/>
        </p:nvSpPr>
        <p:spPr>
          <a:xfrm>
            <a:off x="6144520" y="421550"/>
            <a:ext cx="2366683" cy="769441"/>
          </a:xfrm>
          <a:prstGeom prst="rect">
            <a:avLst/>
          </a:prstGeom>
          <a:solidFill>
            <a:schemeClr val="bg2"/>
          </a:solidFill>
        </p:spPr>
        <p:txBody>
          <a:bodyPr wrap="square" rtlCol="0">
            <a:spAutoFit/>
          </a:bodyPr>
          <a:lstStyle/>
          <a:p>
            <a:pPr algn="ctr"/>
            <a:r>
              <a:rPr lang="en-US" sz="2200" b="1" u="sng" dirty="0"/>
              <a:t>Toda la </a:t>
            </a:r>
            <a:r>
              <a:rPr lang="en-US" sz="2200" b="1" u="sng" dirty="0" err="1"/>
              <a:t>armadura</a:t>
            </a:r>
            <a:r>
              <a:rPr lang="en-US" sz="2200" b="1" u="sng" dirty="0"/>
              <a:t> de Dios </a:t>
            </a:r>
            <a:r>
              <a:rPr lang="en-US" sz="2200" b="1" dirty="0"/>
              <a:t>(6:14-19)</a:t>
            </a:r>
            <a:endParaRPr lang="en-US" sz="2200" b="1" dirty="0"/>
          </a:p>
        </p:txBody>
      </p:sp>
    </p:spTree>
    <p:extLst>
      <p:ext uri="{BB962C8B-B14F-4D97-AF65-F5344CB8AC3E}">
        <p14:creationId xmlns:p14="http://schemas.microsoft.com/office/powerpoint/2010/main" val="38256119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6" y="279066"/>
            <a:ext cx="8545654" cy="5170646"/>
          </a:xfrm>
          <a:prstGeom prst="rect">
            <a:avLst/>
          </a:prstGeom>
        </p:spPr>
        <p:txBody>
          <a:bodyPr wrap="square">
            <a:spAutoFit/>
          </a:bodyPr>
          <a:lstStyle/>
          <a:p>
            <a:pPr algn="l" rtl="0"/>
            <a:r>
              <a:rPr lang="en-US" sz="2400" b="1" dirty="0" err="1" smtClean="0">
                <a:solidFill>
                  <a:srgbClr val="FFFF00"/>
                </a:solidFill>
              </a:rPr>
              <a:t>Ceñida</a:t>
            </a:r>
            <a:r>
              <a:rPr lang="en-US" sz="2400" b="1" dirty="0" smtClean="0">
                <a:solidFill>
                  <a:srgbClr val="FFFF00"/>
                </a:solidFill>
              </a:rPr>
              <a:t> </a:t>
            </a:r>
            <a:r>
              <a:rPr lang="en-US" sz="2400" b="1" dirty="0" err="1" smtClean="0">
                <a:solidFill>
                  <a:srgbClr val="FFFF00"/>
                </a:solidFill>
              </a:rPr>
              <a:t>su</a:t>
            </a:r>
            <a:r>
              <a:rPr lang="en-US" sz="2400" b="1" dirty="0" smtClean="0">
                <a:solidFill>
                  <a:srgbClr val="FFFF00"/>
                </a:solidFill>
              </a:rPr>
              <a:t> </a:t>
            </a:r>
            <a:r>
              <a:rPr lang="en-US" sz="2400" b="1" dirty="0">
                <a:solidFill>
                  <a:srgbClr val="FFFF00"/>
                </a:solidFill>
              </a:rPr>
              <a:t>cintura con </a:t>
            </a:r>
            <a:r>
              <a:rPr lang="en-US" sz="2400" b="1" dirty="0" smtClean="0">
                <a:solidFill>
                  <a:srgbClr val="FFFF00"/>
                </a:solidFill>
              </a:rPr>
              <a:t>la </a:t>
            </a:r>
            <a:r>
              <a:rPr lang="en-US" sz="2400" b="1" dirty="0" err="1" smtClean="0">
                <a:solidFill>
                  <a:srgbClr val="FFFF00"/>
                </a:solidFill>
              </a:rPr>
              <a:t>verdad</a:t>
            </a:r>
            <a:r>
              <a:rPr lang="en-US" sz="2400" b="1" dirty="0" smtClean="0">
                <a:solidFill>
                  <a:srgbClr val="FFFF00"/>
                </a:solidFill>
              </a:rPr>
              <a:t> (</a:t>
            </a:r>
            <a:r>
              <a:rPr lang="en-US" sz="2400" b="1" i="1" dirty="0" smtClean="0">
                <a:solidFill>
                  <a:srgbClr val="FFFF00"/>
                </a:solidFill>
              </a:rPr>
              <a:t>“el </a:t>
            </a:r>
            <a:r>
              <a:rPr lang="en-US" sz="2400" b="1" i="1" dirty="0" err="1" smtClean="0">
                <a:solidFill>
                  <a:srgbClr val="FFFF00"/>
                </a:solidFill>
              </a:rPr>
              <a:t>cinturón</a:t>
            </a:r>
            <a:r>
              <a:rPr lang="en-US" sz="2400" b="1" i="1" dirty="0" smtClean="0">
                <a:solidFill>
                  <a:srgbClr val="FFFF00"/>
                </a:solidFill>
              </a:rPr>
              <a:t> </a:t>
            </a:r>
            <a:r>
              <a:rPr lang="en-US" sz="2400" b="1" i="1" dirty="0">
                <a:solidFill>
                  <a:srgbClr val="FFFF00"/>
                </a:solidFill>
              </a:rPr>
              <a:t>de </a:t>
            </a:r>
            <a:r>
              <a:rPr lang="en-US" sz="2400" b="1" i="1" dirty="0" smtClean="0">
                <a:solidFill>
                  <a:srgbClr val="FFFF00"/>
                </a:solidFill>
              </a:rPr>
              <a:t>la </a:t>
            </a:r>
            <a:r>
              <a:rPr lang="en-US" sz="2400" b="1" i="1" dirty="0" err="1" smtClean="0">
                <a:solidFill>
                  <a:srgbClr val="FFFF00"/>
                </a:solidFill>
              </a:rPr>
              <a:t>verdad</a:t>
            </a:r>
            <a:r>
              <a:rPr lang="en-US" sz="2400" b="1" i="1" dirty="0" smtClean="0">
                <a:solidFill>
                  <a:srgbClr val="FFFF00"/>
                </a:solidFill>
              </a:rPr>
              <a:t>” NVI</a:t>
            </a:r>
            <a:r>
              <a:rPr lang="en-US" sz="2400" b="1" dirty="0" smtClean="0">
                <a:solidFill>
                  <a:srgbClr val="FFFF00"/>
                </a:solidFill>
              </a:rPr>
              <a:t>)</a:t>
            </a:r>
          </a:p>
          <a:p>
            <a:pPr algn="l" rtl="0"/>
            <a:endParaRPr lang="en-US" sz="1400" dirty="0" smtClean="0">
              <a:solidFill>
                <a:srgbClr val="FFFF00"/>
              </a:solidFill>
            </a:endParaRPr>
          </a:p>
          <a:p>
            <a:pPr marL="285750" indent="-285750" algn="l" rtl="0">
              <a:buFont typeface="Arial" panose="020B0604020202020204" pitchFamily="34" charset="0"/>
              <a:buChar char="•"/>
            </a:pPr>
            <a:r>
              <a:rPr lang="en-US" sz="1600" dirty="0" smtClean="0"/>
              <a:t>No la </a:t>
            </a:r>
            <a:r>
              <a:rPr lang="en-US" sz="1600" dirty="0"/>
              <a:t>pieza más notable de la </a:t>
            </a:r>
            <a:r>
              <a:rPr lang="en-US" sz="1600" dirty="0" err="1"/>
              <a:t>armadura</a:t>
            </a:r>
            <a:r>
              <a:rPr lang="en-US" sz="1600" dirty="0" smtClean="0"/>
              <a:t>, </a:t>
            </a:r>
            <a:r>
              <a:rPr lang="en-US" sz="1600" dirty="0" err="1" smtClean="0"/>
              <a:t>pero</a:t>
            </a:r>
            <a:r>
              <a:rPr lang="en-US" sz="1600" dirty="0" smtClean="0"/>
              <a:t> </a:t>
            </a:r>
            <a:r>
              <a:rPr lang="en-US" sz="1600" dirty="0" err="1" smtClean="0"/>
              <a:t>en</a:t>
            </a:r>
            <a:r>
              <a:rPr lang="en-US" sz="1600" dirty="0" smtClean="0"/>
              <a:t> </a:t>
            </a:r>
            <a:r>
              <a:rPr lang="en-US" sz="1600" dirty="0"/>
              <a:t>realidad es la pieza central </a:t>
            </a:r>
            <a:r>
              <a:rPr lang="en-US" sz="1600" dirty="0" smtClean="0"/>
              <a:t>que </a:t>
            </a:r>
            <a:r>
              <a:rPr lang="en-US" sz="1600" dirty="0" err="1" smtClean="0"/>
              <a:t>asegura</a:t>
            </a:r>
            <a:r>
              <a:rPr lang="en-US" sz="1600" dirty="0" smtClean="0"/>
              <a:t> </a:t>
            </a:r>
            <a:r>
              <a:rPr lang="en-US" sz="1600" dirty="0" err="1" smtClean="0"/>
              <a:t>todo</a:t>
            </a:r>
            <a:r>
              <a:rPr lang="en-US" sz="1600" dirty="0" smtClean="0"/>
              <a:t> </a:t>
            </a:r>
            <a:r>
              <a:rPr lang="en-US" sz="1600" dirty="0" err="1" smtClean="0"/>
              <a:t>en</a:t>
            </a:r>
            <a:r>
              <a:rPr lang="en-US" sz="1600" dirty="0" smtClean="0"/>
              <a:t> </a:t>
            </a:r>
            <a:r>
              <a:rPr lang="en-US" sz="1600" dirty="0" err="1" smtClean="0"/>
              <a:t>lugar</a:t>
            </a:r>
            <a:endParaRPr lang="en-US" sz="1600" dirty="0" smtClean="0"/>
          </a:p>
          <a:p>
            <a:pPr marL="285750" indent="-285750" algn="l" rtl="0">
              <a:buFont typeface="Arial" panose="020B0604020202020204" pitchFamily="34" charset="0"/>
              <a:buChar char="•"/>
            </a:pPr>
            <a:endParaRPr lang="en-US" sz="800" dirty="0" smtClean="0"/>
          </a:p>
          <a:p>
            <a:pPr marL="285750" indent="-285750" algn="l" rtl="0">
              <a:buFont typeface="Arial" panose="020B0604020202020204" pitchFamily="34" charset="0"/>
              <a:buChar char="•"/>
            </a:pPr>
            <a:r>
              <a:rPr lang="en-US" sz="1600" dirty="0" smtClean="0"/>
              <a:t>En la batalla, sostiene la </a:t>
            </a:r>
            <a:r>
              <a:rPr lang="en-US" sz="1600" dirty="0" err="1" smtClean="0"/>
              <a:t>vaina</a:t>
            </a:r>
            <a:r>
              <a:rPr lang="en-US" sz="1600" dirty="0" smtClean="0"/>
              <a:t> </a:t>
            </a:r>
            <a:r>
              <a:rPr lang="en-US" sz="1600" dirty="0" smtClean="0"/>
              <a:t>para </a:t>
            </a:r>
            <a:r>
              <a:rPr lang="en-US" sz="1600" dirty="0" smtClean="0"/>
              <a:t>el </a:t>
            </a:r>
            <a:r>
              <a:rPr lang="en-US" sz="1600" dirty="0" err="1" smtClean="0"/>
              <a:t>arma</a:t>
            </a:r>
            <a:endParaRPr lang="en-US" sz="1600" dirty="0" smtClean="0"/>
          </a:p>
          <a:p>
            <a:pPr marL="285750" indent="-285750" algn="l" rtl="0">
              <a:buFont typeface="Arial" panose="020B0604020202020204" pitchFamily="34" charset="0"/>
              <a:buChar char="•"/>
            </a:pPr>
            <a:endParaRPr lang="en-US" sz="800" dirty="0" smtClean="0"/>
          </a:p>
          <a:p>
            <a:pPr marL="285750" indent="-285750" algn="l" rtl="0">
              <a:buFont typeface="Arial" panose="020B0604020202020204" pitchFamily="34" charset="0"/>
              <a:buChar char="•"/>
            </a:pPr>
            <a:r>
              <a:rPr lang="en-US" sz="1600" dirty="0" smtClean="0"/>
              <a:t>Del </a:t>
            </a:r>
            <a:r>
              <a:rPr lang="en-US" sz="1600" dirty="0" err="1" smtClean="0"/>
              <a:t>c</a:t>
            </a:r>
            <a:r>
              <a:rPr lang="en-US" sz="1600" dirty="0" err="1" smtClean="0"/>
              <a:t>inturón</a:t>
            </a:r>
            <a:r>
              <a:rPr lang="en-US" sz="1600" dirty="0" smtClean="0"/>
              <a:t> </a:t>
            </a:r>
            <a:r>
              <a:rPr lang="en-US" sz="1600" dirty="0" err="1" smtClean="0"/>
              <a:t>colgaban</a:t>
            </a:r>
            <a:r>
              <a:rPr lang="en-US" sz="1600" dirty="0" smtClean="0"/>
              <a:t> </a:t>
            </a:r>
            <a:r>
              <a:rPr lang="en-US" sz="1600" dirty="0" err="1" smtClean="0"/>
              <a:t>tiras</a:t>
            </a:r>
            <a:r>
              <a:rPr lang="en-US" sz="1600" dirty="0" smtClean="0"/>
              <a:t> </a:t>
            </a:r>
            <a:r>
              <a:rPr lang="en-US" sz="1600" dirty="0"/>
              <a:t>de cuero para proteger la parte inferior del cuerpo</a:t>
            </a:r>
            <a:r>
              <a:rPr lang="en-US" sz="1600" dirty="0" smtClean="0"/>
              <a:t>. </a:t>
            </a:r>
            <a:r>
              <a:rPr lang="en-US" sz="1600" dirty="0" smtClean="0"/>
              <a:t>El </a:t>
            </a:r>
            <a:r>
              <a:rPr lang="en-US" sz="1600" dirty="0" err="1" smtClean="0"/>
              <a:t>cinturón</a:t>
            </a:r>
            <a:r>
              <a:rPr lang="en-US" sz="1600" dirty="0" smtClean="0"/>
              <a:t> </a:t>
            </a:r>
            <a:r>
              <a:rPr lang="en-US" sz="1600" dirty="0"/>
              <a:t>"</a:t>
            </a:r>
            <a:r>
              <a:rPr lang="en-US" sz="1600" dirty="0" err="1" smtClean="0"/>
              <a:t>ciñe</a:t>
            </a:r>
            <a:r>
              <a:rPr lang="en-US" sz="1600" dirty="0" smtClean="0"/>
              <a:t> o </a:t>
            </a:r>
            <a:r>
              <a:rPr lang="en-US" sz="1600" dirty="0" err="1" smtClean="0"/>
              <a:t>asegura</a:t>
            </a:r>
            <a:r>
              <a:rPr lang="en-US" sz="1600" dirty="0" smtClean="0"/>
              <a:t>” </a:t>
            </a:r>
            <a:r>
              <a:rPr lang="en-US" sz="1600" dirty="0" err="1" smtClean="0"/>
              <a:t>todas</a:t>
            </a:r>
            <a:r>
              <a:rPr lang="en-US" sz="1600" dirty="0" smtClean="0"/>
              <a:t> </a:t>
            </a:r>
            <a:r>
              <a:rPr lang="en-US" sz="1600" dirty="0"/>
              <a:t>las otras piezas de nuestra armadura</a:t>
            </a:r>
            <a:r>
              <a:rPr lang="en-US" sz="1600" dirty="0" smtClean="0"/>
              <a:t>. La verdad también debe estar cerca de nosotros.</a:t>
            </a:r>
            <a:endParaRPr lang="en-US" sz="1600" dirty="0"/>
          </a:p>
          <a:p>
            <a:pPr algn="l" rtl="0"/>
            <a:endParaRPr lang="en-US" sz="1600" dirty="0" smtClean="0"/>
          </a:p>
          <a:p>
            <a:pPr algn="l" rtl="0"/>
            <a:r>
              <a:rPr lang="en-US" sz="2000" b="1" dirty="0" smtClean="0">
                <a:solidFill>
                  <a:srgbClr val="00FF00"/>
                </a:solidFill>
              </a:rPr>
              <a:t>¿Cómo se relacionaría la verdad con el cinturón de un soldado (cintura ceñida)?</a:t>
            </a:r>
            <a:endParaRPr lang="en-US" sz="2000" b="1" dirty="0">
              <a:solidFill>
                <a:srgbClr val="00FF00"/>
              </a:solidFill>
            </a:endParaRPr>
          </a:p>
          <a:p>
            <a:pPr algn="l" rtl="0"/>
            <a:endParaRPr lang="en-US" sz="1600" dirty="0" smtClean="0"/>
          </a:p>
          <a:p>
            <a:pPr algn="l" rtl="0"/>
            <a:r>
              <a:rPr lang="en-US" sz="1600" b="1" dirty="0" smtClean="0"/>
              <a:t>1. La </a:t>
            </a:r>
            <a:r>
              <a:rPr lang="en-US" sz="1600" b="1" dirty="0" err="1" smtClean="0"/>
              <a:t>verdad</a:t>
            </a:r>
            <a:r>
              <a:rPr lang="en-US" sz="1600" b="1" dirty="0" smtClean="0"/>
              <a:t> </a:t>
            </a:r>
            <a:r>
              <a:rPr lang="en-US" sz="1600" b="1" dirty="0" smtClean="0"/>
              <a:t>del </a:t>
            </a:r>
            <a:r>
              <a:rPr lang="en-US" sz="1600" b="1" dirty="0" err="1" smtClean="0"/>
              <a:t>evangelio</a:t>
            </a:r>
            <a:r>
              <a:rPr lang="en-US" sz="1600" b="1" dirty="0" smtClean="0"/>
              <a:t> </a:t>
            </a:r>
            <a:r>
              <a:rPr lang="en-US" sz="1600" b="1" dirty="0" err="1" smtClean="0"/>
              <a:t>es</a:t>
            </a:r>
            <a:r>
              <a:rPr lang="en-US" sz="1600" b="1" dirty="0" smtClean="0"/>
              <a:t> </a:t>
            </a:r>
            <a:r>
              <a:rPr lang="en-US" sz="1600" b="1" dirty="0" smtClean="0"/>
              <a:t>de lo que depende todo lo demás que hacemos.</a:t>
            </a:r>
            <a:endParaRPr lang="en-US" sz="1600" b="1" dirty="0"/>
          </a:p>
          <a:p>
            <a:pPr algn="l" rtl="0"/>
            <a:endParaRPr lang="en-US" sz="1600" dirty="0" smtClean="0"/>
          </a:p>
          <a:p>
            <a:pPr algn="l" rtl="0"/>
            <a:r>
              <a:rPr lang="en-US" sz="1600" b="1" dirty="0" smtClean="0"/>
              <a:t>2. La verdad es lo que “sostiene” nuestra arma.</a:t>
            </a:r>
          </a:p>
          <a:p>
            <a:pPr algn="l" rtl="0"/>
            <a:endParaRPr lang="en-US" sz="1600" dirty="0" smtClean="0"/>
          </a:p>
          <a:p>
            <a:pPr algn="l" rtl="0"/>
            <a:r>
              <a:rPr lang="en-US" sz="1600" b="1" dirty="0" smtClean="0"/>
              <a:t>3. La verdad debe ser el centro de nuestra vida.</a:t>
            </a:r>
          </a:p>
          <a:p>
            <a:pPr algn="l" rtl="0"/>
            <a:endParaRPr lang="en-US" sz="1600" b="1" dirty="0" smtClean="0"/>
          </a:p>
          <a:p>
            <a:r>
              <a:rPr lang="en-US" sz="1600" dirty="0" smtClean="0">
                <a:solidFill>
                  <a:srgbClr val="FFFF00"/>
                </a:solidFill>
              </a:rPr>
              <a:t>1 Pedro </a:t>
            </a:r>
            <a:r>
              <a:rPr lang="en-US" sz="1600" dirty="0" smtClean="0">
                <a:solidFill>
                  <a:srgbClr val="FFFF00"/>
                </a:solidFill>
              </a:rPr>
              <a:t>1:13 </a:t>
            </a:r>
            <a:r>
              <a:rPr lang="es-ES" sz="1600" dirty="0"/>
              <a:t>Por tanto, preparen su entendimiento para la acción. Sean sobrios en espíritu, pongan su esperanza completamente en la gracia que se les traerá en la revelación de Jesucristo. </a:t>
            </a:r>
            <a:endParaRPr lang="en-US" sz="1600" dirty="0"/>
          </a:p>
        </p:txBody>
      </p:sp>
    </p:spTree>
    <p:extLst>
      <p:ext uri="{BB962C8B-B14F-4D97-AF65-F5344CB8AC3E}">
        <p14:creationId xmlns:p14="http://schemas.microsoft.com/office/powerpoint/2010/main" val="206532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fade">
                                      <p:cBhvr>
                                        <p:cTn id="4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5" y="279066"/>
            <a:ext cx="8650430" cy="2154436"/>
          </a:xfrm>
          <a:prstGeom prst="rect">
            <a:avLst/>
          </a:prstGeom>
        </p:spPr>
        <p:txBody>
          <a:bodyPr wrap="square">
            <a:spAutoFit/>
          </a:bodyPr>
          <a:lstStyle/>
          <a:p>
            <a:pPr algn="l" rtl="0"/>
            <a:r>
              <a:rPr lang="en-US" sz="2400" b="1" dirty="0" err="1" smtClean="0">
                <a:solidFill>
                  <a:srgbClr val="FFFF00"/>
                </a:solidFill>
              </a:rPr>
              <a:t>Revestidos</a:t>
            </a:r>
            <a:r>
              <a:rPr lang="en-US" sz="2400" b="1" dirty="0" smtClean="0">
                <a:solidFill>
                  <a:srgbClr val="FFFF00"/>
                </a:solidFill>
              </a:rPr>
              <a:t> con la </a:t>
            </a:r>
            <a:r>
              <a:rPr lang="en-US" sz="2400" b="1" dirty="0" err="1" smtClean="0">
                <a:solidFill>
                  <a:srgbClr val="FFFF00"/>
                </a:solidFill>
              </a:rPr>
              <a:t>coraza</a:t>
            </a:r>
            <a:r>
              <a:rPr lang="en-US" sz="2400" b="1" dirty="0" smtClean="0">
                <a:solidFill>
                  <a:srgbClr val="FFFF00"/>
                </a:solidFill>
              </a:rPr>
              <a:t> de la </a:t>
            </a:r>
            <a:r>
              <a:rPr lang="en-US" sz="2400" b="1" dirty="0" err="1" smtClean="0">
                <a:solidFill>
                  <a:srgbClr val="FFFF00"/>
                </a:solidFill>
              </a:rPr>
              <a:t>justicia</a:t>
            </a:r>
            <a:endParaRPr lang="en-US" sz="2400" b="1" dirty="0" smtClean="0">
              <a:solidFill>
                <a:srgbClr val="FFFF00"/>
              </a:solidFill>
            </a:endParaRPr>
          </a:p>
          <a:p>
            <a:pPr algn="l" rtl="0"/>
            <a:endParaRPr lang="en-US" sz="1400" dirty="0">
              <a:solidFill>
                <a:srgbClr val="FFFF00"/>
              </a:solidFill>
            </a:endParaRPr>
          </a:p>
          <a:p>
            <a:pPr marL="285750" indent="-285750" algn="l" rtl="0">
              <a:buFont typeface="Arial" panose="020B0604020202020204" pitchFamily="34" charset="0"/>
              <a:buChar char="•"/>
            </a:pPr>
            <a:r>
              <a:rPr lang="en-US" sz="1600" dirty="0"/>
              <a:t>P</a:t>
            </a:r>
            <a:r>
              <a:rPr lang="en-US" sz="1600" dirty="0" smtClean="0"/>
              <a:t>arte </a:t>
            </a:r>
            <a:r>
              <a:rPr lang="en-US" sz="1600" dirty="0"/>
              <a:t>central de la armadura del </a:t>
            </a:r>
            <a:r>
              <a:rPr lang="en-US" sz="1600" dirty="0" err="1"/>
              <a:t>soldado</a:t>
            </a:r>
            <a:r>
              <a:rPr lang="en-US" sz="1600" dirty="0"/>
              <a:t> </a:t>
            </a:r>
            <a:r>
              <a:rPr lang="en-US" sz="1600" dirty="0" err="1" smtClean="0"/>
              <a:t>romano</a:t>
            </a:r>
            <a:r>
              <a:rPr lang="en-US" sz="1600" dirty="0" smtClean="0"/>
              <a:t> — </a:t>
            </a:r>
            <a:r>
              <a:rPr lang="en-US" sz="1600" dirty="0" err="1" smtClean="0"/>
              <a:t>Protegía</a:t>
            </a:r>
            <a:r>
              <a:rPr lang="en-US" sz="1600" dirty="0" smtClean="0"/>
              <a:t> </a:t>
            </a:r>
            <a:r>
              <a:rPr lang="en-US" sz="1600" dirty="0"/>
              <a:t>el torso</a:t>
            </a:r>
            <a:r>
              <a:rPr lang="en-US" sz="1600" dirty="0" smtClean="0"/>
              <a:t>, el </a:t>
            </a:r>
            <a:r>
              <a:rPr lang="en-US" sz="1600" dirty="0" err="1" smtClean="0"/>
              <a:t>corazón</a:t>
            </a:r>
            <a:endParaRPr lang="en-US" sz="1600" dirty="0" smtClean="0"/>
          </a:p>
          <a:p>
            <a:pPr marL="285750" indent="-285750" algn="l" rtl="0">
              <a:buFont typeface="Arial" panose="020B0604020202020204" pitchFamily="34" charset="0"/>
              <a:buChar char="•"/>
            </a:pPr>
            <a:endParaRPr lang="en-US" sz="800" dirty="0" smtClean="0"/>
          </a:p>
          <a:p>
            <a:pPr marL="285750" indent="-285750" algn="l" rtl="0">
              <a:buFont typeface="Arial" panose="020B0604020202020204" pitchFamily="34" charset="0"/>
              <a:buChar char="•"/>
            </a:pPr>
            <a:r>
              <a:rPr lang="en-US" sz="1600" dirty="0"/>
              <a:t>Con </a:t>
            </a:r>
            <a:r>
              <a:rPr lang="en-US" sz="1600" dirty="0" err="1"/>
              <a:t>coraza</a:t>
            </a:r>
            <a:r>
              <a:rPr lang="en-US" sz="1600" dirty="0"/>
              <a:t> </a:t>
            </a:r>
            <a:r>
              <a:rPr lang="en-US" sz="1600" dirty="0" err="1" smtClean="0"/>
              <a:t>robusta</a:t>
            </a:r>
            <a:r>
              <a:rPr lang="en-US" sz="1600" dirty="0" smtClean="0"/>
              <a:t>, </a:t>
            </a:r>
            <a:r>
              <a:rPr lang="en-US" sz="1600" dirty="0" err="1" smtClean="0"/>
              <a:t>los</a:t>
            </a:r>
            <a:r>
              <a:rPr lang="en-US" sz="1600" dirty="0" smtClean="0"/>
              <a:t> </a:t>
            </a:r>
            <a:r>
              <a:rPr lang="en-US" sz="1600" dirty="0" err="1" smtClean="0"/>
              <a:t>ataques</a:t>
            </a:r>
            <a:r>
              <a:rPr lang="en-US" sz="1600" dirty="0" smtClean="0"/>
              <a:t> se </a:t>
            </a:r>
            <a:r>
              <a:rPr lang="en-US" sz="1600" dirty="0"/>
              <a:t>vuelven ineficaces e inútiles, ya que los golpes rebotan en la armadura</a:t>
            </a:r>
            <a:r>
              <a:rPr lang="en-US" sz="1600" dirty="0" smtClean="0"/>
              <a:t>.</a:t>
            </a:r>
          </a:p>
          <a:p>
            <a:pPr marL="285750" indent="-285750" algn="l" rtl="0">
              <a:buFont typeface="Arial" panose="020B0604020202020204" pitchFamily="34" charset="0"/>
              <a:buChar char="•"/>
            </a:pPr>
            <a:endParaRPr lang="en-US" sz="800" dirty="0" smtClean="0"/>
          </a:p>
          <a:p>
            <a:pPr marL="285750" indent="-285750" algn="l" rtl="0">
              <a:buFont typeface="Arial" panose="020B0604020202020204" pitchFamily="34" charset="0"/>
              <a:buChar char="•"/>
            </a:pPr>
            <a:r>
              <a:rPr lang="en-US" sz="1600" dirty="0"/>
              <a:t>Con una coraza, se frustran los ataques fatales de nuestro enemigo. </a:t>
            </a:r>
            <a:r>
              <a:rPr lang="en-US" sz="1600" dirty="0" smtClean="0"/>
              <a:t>Sin </a:t>
            </a:r>
            <a:r>
              <a:rPr lang="en-US" sz="1600" dirty="0" err="1"/>
              <a:t>justicia</a:t>
            </a:r>
            <a:r>
              <a:rPr lang="en-US" sz="1600" dirty="0" smtClean="0"/>
              <a:t>, un </a:t>
            </a:r>
            <a:r>
              <a:rPr lang="en-US" sz="1600" dirty="0" err="1" smtClean="0"/>
              <a:t>soldado</a:t>
            </a:r>
            <a:r>
              <a:rPr lang="en-US" sz="1600" dirty="0" smtClean="0"/>
              <a:t> </a:t>
            </a:r>
            <a:r>
              <a:rPr lang="en-US" sz="1600" dirty="0" smtClean="0"/>
              <a:t>se </a:t>
            </a:r>
            <a:r>
              <a:rPr lang="en-US" sz="1600" dirty="0" err="1" smtClean="0"/>
              <a:t>dejaría</a:t>
            </a:r>
            <a:r>
              <a:rPr lang="en-US" sz="1600" dirty="0" smtClean="0"/>
              <a:t> vulnerable a </a:t>
            </a:r>
            <a:r>
              <a:rPr lang="en-US" sz="1600" dirty="0"/>
              <a:t>una muerte casi segura.</a:t>
            </a:r>
            <a:endParaRPr lang="en-US" sz="1600" dirty="0" smtClean="0">
              <a:solidFill>
                <a:srgbClr val="FFFF00"/>
              </a:solidFill>
            </a:endParaRPr>
          </a:p>
        </p:txBody>
      </p:sp>
      <p:sp>
        <p:nvSpPr>
          <p:cNvPr id="3" name="Rectangle 2"/>
          <p:cNvSpPr/>
          <p:nvPr/>
        </p:nvSpPr>
        <p:spPr>
          <a:xfrm>
            <a:off x="259344" y="2887590"/>
            <a:ext cx="8240857" cy="308418"/>
          </a:xfrm>
          <a:prstGeom prst="rect">
            <a:avLst/>
          </a:prstGeom>
        </p:spPr>
        <p:txBody>
          <a:bodyPr wrap="square">
            <a:spAutoFit/>
          </a:bodyPr>
          <a:lstStyle/>
          <a:p>
            <a:r>
              <a:rPr lang="en-US" b="1" dirty="0" err="1" smtClean="0">
                <a:solidFill>
                  <a:srgbClr val="FFFF00"/>
                </a:solidFill>
              </a:rPr>
              <a:t>Prov</a:t>
            </a:r>
            <a:r>
              <a:rPr lang="en-US" b="1" dirty="0" smtClean="0">
                <a:solidFill>
                  <a:srgbClr val="FFFF00"/>
                </a:solidFill>
              </a:rPr>
              <a:t> 11:4 </a:t>
            </a:r>
            <a:r>
              <a:rPr lang="es-ES" dirty="0"/>
              <a:t>De nada sirven las riquezas el día de la ira, </a:t>
            </a:r>
            <a:r>
              <a:rPr lang="es-ES" b="1" dirty="0">
                <a:solidFill>
                  <a:srgbClr val="FFFF00"/>
                </a:solidFill>
              </a:rPr>
              <a:t>Pero la justicia libra de la </a:t>
            </a:r>
            <a:r>
              <a:rPr lang="es-ES" b="1" dirty="0" smtClean="0">
                <a:solidFill>
                  <a:srgbClr val="FFFF00"/>
                </a:solidFill>
              </a:rPr>
              <a:t>muerte</a:t>
            </a:r>
            <a:r>
              <a:rPr lang="en-US" dirty="0" smtClean="0"/>
              <a:t>.</a:t>
            </a:r>
            <a:endParaRPr lang="en-US" dirty="0"/>
          </a:p>
        </p:txBody>
      </p:sp>
      <p:sp>
        <p:nvSpPr>
          <p:cNvPr id="5" name="Rectangle 4"/>
          <p:cNvSpPr/>
          <p:nvPr/>
        </p:nvSpPr>
        <p:spPr>
          <a:xfrm>
            <a:off x="259344" y="3378791"/>
            <a:ext cx="8240854" cy="524503"/>
          </a:xfrm>
          <a:prstGeom prst="rect">
            <a:avLst/>
          </a:prstGeom>
        </p:spPr>
        <p:txBody>
          <a:bodyPr wrap="square">
            <a:spAutoFit/>
          </a:bodyPr>
          <a:lstStyle/>
          <a:p>
            <a:r>
              <a:rPr lang="en-US" b="1" dirty="0" smtClean="0">
                <a:solidFill>
                  <a:srgbClr val="FFFF00"/>
                </a:solidFill>
              </a:rPr>
              <a:t>Mateo 5:10 </a:t>
            </a:r>
            <a:r>
              <a:rPr lang="es-ES" dirty="0"/>
              <a:t>Bienaventurados aquellos que han sido perseguidos por causa de la justicia, pues de ellos es el reino de los cielos. </a:t>
            </a:r>
            <a:endParaRPr lang="en-US" dirty="0"/>
          </a:p>
        </p:txBody>
      </p:sp>
      <p:sp>
        <p:nvSpPr>
          <p:cNvPr id="6" name="Rectangle 5"/>
          <p:cNvSpPr/>
          <p:nvPr/>
        </p:nvSpPr>
        <p:spPr>
          <a:xfrm>
            <a:off x="259348" y="3783991"/>
            <a:ext cx="8267701" cy="956672"/>
          </a:xfrm>
          <a:prstGeom prst="rect">
            <a:avLst/>
          </a:prstGeom>
        </p:spPr>
        <p:txBody>
          <a:bodyPr wrap="square">
            <a:spAutoFit/>
          </a:bodyPr>
          <a:lstStyle/>
          <a:p>
            <a:r>
              <a:rPr lang="en-US" b="1" dirty="0" smtClean="0">
                <a:solidFill>
                  <a:srgbClr val="FFFF00"/>
                </a:solidFill>
              </a:rPr>
              <a:t>Mateo 23:27, </a:t>
            </a:r>
            <a:r>
              <a:rPr lang="en-US" b="1" dirty="0" smtClean="0">
                <a:solidFill>
                  <a:srgbClr val="FFFF00"/>
                </a:solidFill>
              </a:rPr>
              <a:t>28</a:t>
            </a:r>
            <a:r>
              <a:rPr lang="en-US" dirty="0"/>
              <a:t> </a:t>
            </a:r>
            <a:r>
              <a:rPr lang="es-ES" dirty="0" smtClean="0"/>
              <a:t>¡Ay </a:t>
            </a:r>
            <a:r>
              <a:rPr lang="es-ES" dirty="0"/>
              <a:t>de ustedes, escribas y fariseos, hipócritas que son semejantes a sepulcros blanqueados! Por fuera lucen hermosos, pero por dentro están llenos de huesos de muertos y de toda inmundicia. </a:t>
            </a:r>
            <a:r>
              <a:rPr lang="es-ES" dirty="0" smtClean="0"/>
              <a:t>28</a:t>
            </a:r>
            <a:r>
              <a:rPr lang="es-ES" dirty="0"/>
              <a:t>  Así también ustedes, </a:t>
            </a:r>
            <a:r>
              <a:rPr lang="es-ES" b="1" dirty="0">
                <a:solidFill>
                  <a:srgbClr val="FFFF00"/>
                </a:solidFill>
              </a:rPr>
              <a:t>por fuera parecen justos</a:t>
            </a:r>
            <a:r>
              <a:rPr lang="es-ES" dirty="0"/>
              <a:t> a los hombres, pero por dentro están llenos de hipocresía y de iniquidad. </a:t>
            </a:r>
            <a:endParaRPr lang="en-US" dirty="0"/>
          </a:p>
        </p:txBody>
      </p:sp>
      <p:sp>
        <p:nvSpPr>
          <p:cNvPr id="8" name="Rectangle 7"/>
          <p:cNvSpPr/>
          <p:nvPr/>
        </p:nvSpPr>
        <p:spPr>
          <a:xfrm>
            <a:off x="259343" y="4661123"/>
            <a:ext cx="8267705" cy="956672"/>
          </a:xfrm>
          <a:prstGeom prst="rect">
            <a:avLst/>
          </a:prstGeom>
        </p:spPr>
        <p:txBody>
          <a:bodyPr wrap="square">
            <a:spAutoFit/>
          </a:bodyPr>
          <a:lstStyle/>
          <a:p>
            <a:r>
              <a:rPr lang="en-US" b="1" dirty="0" err="1" smtClean="0">
                <a:solidFill>
                  <a:srgbClr val="FFFF00"/>
                </a:solidFill>
              </a:rPr>
              <a:t>Ef</a:t>
            </a:r>
            <a:r>
              <a:rPr lang="en-US" b="1" dirty="0" smtClean="0">
                <a:solidFill>
                  <a:srgbClr val="FFFF00"/>
                </a:solidFill>
              </a:rPr>
              <a:t> 4:20</a:t>
            </a:r>
            <a:r>
              <a:rPr lang="en-US" dirty="0" smtClean="0"/>
              <a:t> </a:t>
            </a:r>
            <a:r>
              <a:rPr lang="en-US" b="1" baseline="30000" dirty="0" smtClean="0"/>
              <a:t>20</a:t>
            </a:r>
            <a:r>
              <a:rPr lang="en-US" b="1" baseline="30000" dirty="0"/>
              <a:t> </a:t>
            </a:r>
            <a:r>
              <a:rPr lang="es-ES" dirty="0" smtClean="0"/>
              <a:t>Pero </a:t>
            </a:r>
            <a:r>
              <a:rPr lang="es-ES" dirty="0"/>
              <a:t>ustedes no han aprendido a Cristo de esta manera.  </a:t>
            </a:r>
            <a:r>
              <a:rPr lang="es-ES" dirty="0" smtClean="0"/>
              <a:t>…22  </a:t>
            </a:r>
            <a:r>
              <a:rPr lang="es-ES" dirty="0"/>
              <a:t>que en cuanto a la anterior manera de vivir, ustedes se despojen del viejo hombre, que se corrompe según los deseos engañosos,  23  y que sean renovados en el espíritu de su mente,  24  y se vistan del nuevo hombre, el cual, en la semejanza de Dios, ha sido creado en </a:t>
            </a:r>
            <a:r>
              <a:rPr lang="es-ES" b="1" dirty="0">
                <a:solidFill>
                  <a:srgbClr val="FFFF00"/>
                </a:solidFill>
              </a:rPr>
              <a:t>la justicia </a:t>
            </a:r>
            <a:r>
              <a:rPr lang="es-ES" dirty="0"/>
              <a:t>y santidad de la verdad.</a:t>
            </a:r>
            <a:endParaRPr lang="en-US" dirty="0"/>
          </a:p>
        </p:txBody>
      </p:sp>
      <p:sp>
        <p:nvSpPr>
          <p:cNvPr id="4" name="Rectangle 3"/>
          <p:cNvSpPr/>
          <p:nvPr/>
        </p:nvSpPr>
        <p:spPr>
          <a:xfrm>
            <a:off x="293546" y="2433502"/>
            <a:ext cx="8172450" cy="400110"/>
          </a:xfrm>
          <a:prstGeom prst="rect">
            <a:avLst/>
          </a:prstGeom>
        </p:spPr>
        <p:txBody>
          <a:bodyPr wrap="square">
            <a:spAutoFit/>
          </a:bodyPr>
          <a:lstStyle/>
          <a:p>
            <a:pPr algn="l" rtl="0"/>
            <a:r>
              <a:rPr lang="en-US" sz="2000" b="1" dirty="0">
                <a:solidFill>
                  <a:srgbClr val="00FF00"/>
                </a:solidFill>
              </a:rPr>
              <a:t>¿</a:t>
            </a:r>
            <a:r>
              <a:rPr lang="en-US" sz="2000" b="1" dirty="0" err="1" smtClean="0">
                <a:solidFill>
                  <a:srgbClr val="00FF00"/>
                </a:solidFill>
              </a:rPr>
              <a:t>Cómo</a:t>
            </a:r>
            <a:r>
              <a:rPr lang="en-US" sz="2000" b="1" dirty="0" smtClean="0">
                <a:solidFill>
                  <a:srgbClr val="00FF00"/>
                </a:solidFill>
              </a:rPr>
              <a:t> se </a:t>
            </a:r>
            <a:r>
              <a:rPr lang="en-US" sz="2000" b="1" dirty="0" smtClean="0">
                <a:solidFill>
                  <a:srgbClr val="00FF00"/>
                </a:solidFill>
              </a:rPr>
              <a:t>relacionará la justicia con la coraza de un soldado?</a:t>
            </a:r>
            <a:endParaRPr lang="en-US" sz="2000" b="1" dirty="0">
              <a:solidFill>
                <a:srgbClr val="00FF00"/>
              </a:solidFill>
            </a:endParaRPr>
          </a:p>
        </p:txBody>
      </p:sp>
    </p:spTree>
    <p:extLst>
      <p:ext uri="{BB962C8B-B14F-4D97-AF65-F5344CB8AC3E}">
        <p14:creationId xmlns:p14="http://schemas.microsoft.com/office/powerpoint/2010/main" val="29834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5" y="335338"/>
            <a:ext cx="8450403" cy="2031325"/>
          </a:xfrm>
          <a:prstGeom prst="rect">
            <a:avLst/>
          </a:prstGeom>
        </p:spPr>
        <p:txBody>
          <a:bodyPr wrap="square">
            <a:spAutoFit/>
          </a:bodyPr>
          <a:lstStyle/>
          <a:p>
            <a:r>
              <a:rPr lang="es-ES" sz="2400" b="1" dirty="0" smtClean="0">
                <a:solidFill>
                  <a:srgbClr val="FFFF00"/>
                </a:solidFill>
              </a:rPr>
              <a:t>Calzados </a:t>
            </a:r>
            <a:r>
              <a:rPr lang="es-ES" sz="2400" b="1" dirty="0">
                <a:solidFill>
                  <a:srgbClr val="FFFF00"/>
                </a:solidFill>
              </a:rPr>
              <a:t>LOS PIES CON LA PREPARACIÓN PARA ANUNCIAR EL EVANGELIO DE LA PAZ</a:t>
            </a:r>
            <a:r>
              <a:rPr lang="es-ES" sz="2400" b="1" dirty="0" smtClean="0">
                <a:solidFill>
                  <a:srgbClr val="FFFF00"/>
                </a:solidFill>
              </a:rPr>
              <a:t>.</a:t>
            </a:r>
          </a:p>
          <a:p>
            <a:pPr algn="l" rtl="0"/>
            <a:endParaRPr lang="en-US" sz="1400" dirty="0" smtClean="0">
              <a:solidFill>
                <a:srgbClr val="FFFF00"/>
              </a:solidFill>
            </a:endParaRPr>
          </a:p>
          <a:p>
            <a:pPr marL="285750" indent="-285750" algn="l" rtl="0">
              <a:buFont typeface="Arial" panose="020B0604020202020204" pitchFamily="34" charset="0"/>
              <a:buChar char="•"/>
            </a:pPr>
            <a:r>
              <a:rPr lang="en-US" sz="1600" dirty="0" smtClean="0"/>
              <a:t>Son </a:t>
            </a:r>
            <a:r>
              <a:rPr lang="en-US" sz="1600" dirty="0" err="1" smtClean="0"/>
              <a:t>los</a:t>
            </a:r>
            <a:r>
              <a:rPr lang="en-US" sz="1600" dirty="0" smtClean="0"/>
              <a:t> </a:t>
            </a:r>
            <a:r>
              <a:rPr lang="en-US" sz="1600" dirty="0" err="1" smtClean="0"/>
              <a:t>zapatos</a:t>
            </a:r>
            <a:r>
              <a:rPr lang="en-US" sz="1600" dirty="0" smtClean="0"/>
              <a:t> </a:t>
            </a:r>
            <a:r>
              <a:rPr lang="en-US" sz="1600" dirty="0" err="1" smtClean="0"/>
              <a:t>realmente</a:t>
            </a:r>
            <a:r>
              <a:rPr lang="en-US" sz="1600" dirty="0" smtClean="0"/>
              <a:t> tan </a:t>
            </a:r>
            <a:r>
              <a:rPr lang="en-US" sz="1600" dirty="0" err="1" smtClean="0"/>
              <a:t>importantes</a:t>
            </a:r>
            <a:r>
              <a:rPr lang="en-US" sz="1600" dirty="0" smtClean="0"/>
              <a:t> </a:t>
            </a:r>
            <a:r>
              <a:rPr lang="en-US" sz="1600" dirty="0" smtClean="0"/>
              <a:t>(en comparación con las otras prendas)?</a:t>
            </a:r>
            <a:endParaRPr lang="en-US" sz="1600" dirty="0"/>
          </a:p>
          <a:p>
            <a:pPr marL="285750" indent="-285750" algn="l" rtl="0">
              <a:buFont typeface="Arial" panose="020B0604020202020204" pitchFamily="34" charset="0"/>
              <a:buChar char="•"/>
            </a:pPr>
            <a:r>
              <a:rPr lang="en-US" sz="1600" dirty="0" smtClean="0"/>
              <a:t>Los </a:t>
            </a:r>
            <a:r>
              <a:rPr lang="en-US" sz="1600" dirty="0" err="1" smtClean="0"/>
              <a:t>z</a:t>
            </a:r>
            <a:r>
              <a:rPr lang="en-US" sz="1600" dirty="0" err="1" smtClean="0"/>
              <a:t>apatos</a:t>
            </a:r>
            <a:r>
              <a:rPr lang="en-US" sz="1600" dirty="0" smtClean="0"/>
              <a:t> </a:t>
            </a:r>
            <a:r>
              <a:rPr lang="en-US" sz="1600" dirty="0" err="1" smtClean="0"/>
              <a:t>nos</a:t>
            </a:r>
            <a:r>
              <a:rPr lang="en-US" sz="1600" dirty="0" smtClean="0"/>
              <a:t> </a:t>
            </a:r>
            <a:r>
              <a:rPr lang="en-US" sz="1600" dirty="0" err="1" smtClean="0"/>
              <a:t>permiten</a:t>
            </a:r>
            <a:r>
              <a:rPr lang="en-US" sz="1600" dirty="0" smtClean="0"/>
              <a:t> </a:t>
            </a:r>
            <a:r>
              <a:rPr lang="en-US" sz="1600" dirty="0"/>
              <a:t>caminar libremente y sin miedo mientras ponemos toda nuestra atención en la batalla que </a:t>
            </a:r>
            <a:r>
              <a:rPr lang="en-US" sz="1600" dirty="0" err="1"/>
              <a:t>tenemos</a:t>
            </a:r>
            <a:r>
              <a:rPr lang="en-US" sz="1600" dirty="0"/>
              <a:t> </a:t>
            </a:r>
            <a:r>
              <a:rPr lang="en-US" sz="1600" dirty="0" err="1" smtClean="0"/>
              <a:t>por</a:t>
            </a:r>
            <a:r>
              <a:rPr lang="en-US" sz="1600" dirty="0" smtClean="0"/>
              <a:t> </a:t>
            </a:r>
            <a:r>
              <a:rPr lang="en-US" sz="1600" dirty="0" err="1" smtClean="0"/>
              <a:t>delante</a:t>
            </a:r>
            <a:r>
              <a:rPr lang="en-US" sz="1600" dirty="0" smtClean="0"/>
              <a:t>... </a:t>
            </a:r>
            <a:r>
              <a:rPr lang="en-US" sz="1600" dirty="0"/>
              <a:t>un paso seguro e inquebrantable, preparados para llevar el evangelio dondequiera que Dios </a:t>
            </a:r>
            <a:r>
              <a:rPr lang="en-US" sz="1600" dirty="0" err="1" smtClean="0"/>
              <a:t>nos</a:t>
            </a:r>
            <a:r>
              <a:rPr lang="en-US" sz="1600" dirty="0" smtClean="0"/>
              <a:t> </a:t>
            </a:r>
            <a:r>
              <a:rPr lang="en-US" sz="1600" dirty="0" err="1" smtClean="0"/>
              <a:t>envíe</a:t>
            </a:r>
            <a:r>
              <a:rPr lang="en-US" sz="1600" dirty="0" smtClean="0"/>
              <a:t>.</a:t>
            </a:r>
            <a:endParaRPr lang="en-US" sz="1800" dirty="0"/>
          </a:p>
        </p:txBody>
      </p:sp>
      <p:sp>
        <p:nvSpPr>
          <p:cNvPr id="5" name="Rectangle 4"/>
          <p:cNvSpPr/>
          <p:nvPr/>
        </p:nvSpPr>
        <p:spPr>
          <a:xfrm>
            <a:off x="217344" y="4417224"/>
            <a:ext cx="8240854" cy="740587"/>
          </a:xfrm>
          <a:prstGeom prst="rect">
            <a:avLst/>
          </a:prstGeom>
        </p:spPr>
        <p:txBody>
          <a:bodyPr wrap="square">
            <a:spAutoFit/>
          </a:bodyPr>
          <a:lstStyle/>
          <a:p>
            <a:r>
              <a:rPr lang="en-US" b="1" dirty="0" err="1" smtClean="0">
                <a:solidFill>
                  <a:srgbClr val="FFFF00"/>
                </a:solidFill>
              </a:rPr>
              <a:t>Romanos</a:t>
            </a:r>
            <a:r>
              <a:rPr lang="en-US" b="1" dirty="0" smtClean="0">
                <a:solidFill>
                  <a:srgbClr val="FFFF00"/>
                </a:solidFill>
              </a:rPr>
              <a:t> </a:t>
            </a:r>
            <a:r>
              <a:rPr lang="en-US" b="1" dirty="0" smtClean="0">
                <a:solidFill>
                  <a:srgbClr val="FFFF00"/>
                </a:solidFill>
              </a:rPr>
              <a:t>10:14-15</a:t>
            </a:r>
            <a:r>
              <a:rPr lang="en-US" dirty="0"/>
              <a:t> </a:t>
            </a:r>
            <a:r>
              <a:rPr lang="es-ES" dirty="0" smtClean="0"/>
              <a:t>¿Cómo</a:t>
            </a:r>
            <a:r>
              <a:rPr lang="es-ES" dirty="0"/>
              <a:t>, pues, invocarán a Aquel en quien no han creído? ¿Y cómo creerán en Aquel de quien no han oído? ¿Y cómo oirán sin haber quien les predique? </a:t>
            </a:r>
            <a:r>
              <a:rPr lang="es-ES" dirty="0" smtClean="0"/>
              <a:t>15</a:t>
            </a:r>
            <a:r>
              <a:rPr lang="es-ES" dirty="0"/>
              <a:t>  ¿Y cómo predicarán si no son enviados? Tal como está escrito: «¡</a:t>
            </a:r>
            <a:r>
              <a:rPr lang="es-ES" b="1" dirty="0">
                <a:solidFill>
                  <a:srgbClr val="FFFF00"/>
                </a:solidFill>
              </a:rPr>
              <a:t>CUAN HERMOSOS SON LOS PIES DE LOS QUE ANUNCIAN EL EVANGELIO DEL BIEN</a:t>
            </a:r>
            <a:r>
              <a:rPr lang="es-ES" dirty="0"/>
              <a:t>!». </a:t>
            </a:r>
            <a:endParaRPr lang="en-US" dirty="0"/>
          </a:p>
        </p:txBody>
      </p:sp>
      <p:sp>
        <p:nvSpPr>
          <p:cNvPr id="10" name="Rectangle 9"/>
          <p:cNvSpPr/>
          <p:nvPr/>
        </p:nvSpPr>
        <p:spPr>
          <a:xfrm>
            <a:off x="251546" y="2373807"/>
            <a:ext cx="8172450" cy="400110"/>
          </a:xfrm>
          <a:prstGeom prst="rect">
            <a:avLst/>
          </a:prstGeom>
        </p:spPr>
        <p:txBody>
          <a:bodyPr wrap="square">
            <a:spAutoFit/>
          </a:bodyPr>
          <a:lstStyle/>
          <a:p>
            <a:pPr algn="l" rtl="0"/>
            <a:r>
              <a:rPr lang="en-US" sz="2000" b="1" dirty="0" smtClean="0">
                <a:solidFill>
                  <a:srgbClr val="00FF00"/>
                </a:solidFill>
              </a:rPr>
              <a:t>¿</a:t>
            </a:r>
            <a:r>
              <a:rPr lang="en-US" sz="2000" b="1" dirty="0" err="1" smtClean="0">
                <a:solidFill>
                  <a:srgbClr val="00FF00"/>
                </a:solidFill>
              </a:rPr>
              <a:t>Cómo</a:t>
            </a:r>
            <a:r>
              <a:rPr lang="en-US" sz="2000" b="1" dirty="0" smtClean="0">
                <a:solidFill>
                  <a:srgbClr val="00FF00"/>
                </a:solidFill>
              </a:rPr>
              <a:t> </a:t>
            </a:r>
            <a:r>
              <a:rPr lang="en-US" sz="2000" b="1" dirty="0" err="1" smtClean="0">
                <a:solidFill>
                  <a:srgbClr val="00FF00"/>
                </a:solidFill>
              </a:rPr>
              <a:t>estaría</a:t>
            </a:r>
            <a:r>
              <a:rPr lang="en-US" sz="2000" b="1" dirty="0" smtClean="0">
                <a:solidFill>
                  <a:srgbClr val="00FF00"/>
                </a:solidFill>
              </a:rPr>
              <a:t> </a:t>
            </a:r>
            <a:r>
              <a:rPr lang="en-US" sz="2000" b="1" dirty="0" smtClean="0">
                <a:solidFill>
                  <a:srgbClr val="00FF00"/>
                </a:solidFill>
              </a:rPr>
              <a:t>la </a:t>
            </a:r>
            <a:r>
              <a:rPr lang="en-US" sz="2000" b="1" dirty="0" err="1" smtClean="0">
                <a:solidFill>
                  <a:srgbClr val="00FF00"/>
                </a:solidFill>
              </a:rPr>
              <a:t>preparación</a:t>
            </a:r>
            <a:r>
              <a:rPr lang="en-US" sz="2000" b="1" dirty="0" smtClean="0">
                <a:solidFill>
                  <a:srgbClr val="00FF00"/>
                </a:solidFill>
              </a:rPr>
              <a:t> </a:t>
            </a:r>
            <a:r>
              <a:rPr lang="en-US" sz="2000" b="1" dirty="0" err="1" smtClean="0">
                <a:solidFill>
                  <a:srgbClr val="00FF00"/>
                </a:solidFill>
              </a:rPr>
              <a:t>relacionada</a:t>
            </a:r>
            <a:r>
              <a:rPr lang="en-US" sz="2000" b="1" dirty="0" smtClean="0">
                <a:solidFill>
                  <a:srgbClr val="00FF00"/>
                </a:solidFill>
              </a:rPr>
              <a:t> </a:t>
            </a:r>
            <a:r>
              <a:rPr lang="en-US" sz="2000" b="1" dirty="0" smtClean="0">
                <a:solidFill>
                  <a:srgbClr val="00FF00"/>
                </a:solidFill>
              </a:rPr>
              <a:t>con los zapatos de un soldado?</a:t>
            </a:r>
            <a:endParaRPr lang="en-US" sz="2000" b="1" dirty="0">
              <a:solidFill>
                <a:srgbClr val="00FF00"/>
              </a:solidFill>
            </a:endParaRPr>
          </a:p>
        </p:txBody>
      </p:sp>
      <p:sp>
        <p:nvSpPr>
          <p:cNvPr id="2" name="Rectangle 1"/>
          <p:cNvSpPr/>
          <p:nvPr/>
        </p:nvSpPr>
        <p:spPr>
          <a:xfrm>
            <a:off x="438148" y="2773917"/>
            <a:ext cx="8210550" cy="1569660"/>
          </a:xfrm>
          <a:prstGeom prst="rect">
            <a:avLst/>
          </a:prstGeom>
        </p:spPr>
        <p:txBody>
          <a:bodyPr wrap="square">
            <a:spAutoFit/>
          </a:bodyPr>
          <a:lstStyle/>
          <a:p>
            <a:pPr algn="l" rtl="0"/>
            <a:r>
              <a:rPr lang="en-US" sz="1600" b="1" dirty="0"/>
              <a:t>1</a:t>
            </a:r>
            <a:r>
              <a:rPr lang="en-US" sz="1600" b="1" dirty="0" smtClean="0"/>
              <a:t>. La </a:t>
            </a:r>
            <a:r>
              <a:rPr lang="en-US" sz="1600" b="1" dirty="0" smtClean="0"/>
              <a:t>preparación nos permite ser capaces de movernos rápidamente para reaccionar a los ataques de Satanás.</a:t>
            </a:r>
            <a:endParaRPr lang="en-US" sz="1600" b="1" dirty="0"/>
          </a:p>
          <a:p>
            <a:pPr algn="l" rtl="0"/>
            <a:endParaRPr lang="en-US" sz="800" dirty="0"/>
          </a:p>
          <a:p>
            <a:pPr algn="l" rtl="0"/>
            <a:r>
              <a:rPr lang="en-US" sz="1600" b="1" dirty="0" smtClean="0"/>
              <a:t>2</a:t>
            </a:r>
            <a:r>
              <a:rPr lang="en-US" sz="1600" b="1" dirty="0" smtClean="0"/>
              <a:t>. La </a:t>
            </a:r>
            <a:r>
              <a:rPr lang="en-US" sz="1600" b="1" dirty="0" smtClean="0"/>
              <a:t>preparación implica que tenemos algún fundamento, en este caso del evangelio de la paz.</a:t>
            </a:r>
            <a:endParaRPr lang="en-US" sz="1600" b="1" dirty="0"/>
          </a:p>
          <a:p>
            <a:pPr algn="l" rtl="0"/>
            <a:endParaRPr lang="en-US" sz="800" dirty="0"/>
          </a:p>
          <a:p>
            <a:pPr algn="l" rtl="0"/>
            <a:r>
              <a:rPr lang="en-US" sz="1600" b="1" dirty="0" smtClean="0"/>
              <a:t>3</a:t>
            </a:r>
            <a:r>
              <a:rPr lang="en-US" sz="1600" b="1" dirty="0" smtClean="0"/>
              <a:t>. La </a:t>
            </a:r>
            <a:r>
              <a:rPr lang="en-US" sz="1600" b="1" dirty="0" smtClean="0"/>
              <a:t>preparación (evangelio de paz) implica una medida proactiva para derrotar a Satanás con la predicación.</a:t>
            </a:r>
            <a:endParaRPr lang="en-US" sz="1400" b="1" dirty="0"/>
          </a:p>
        </p:txBody>
      </p:sp>
    </p:spTree>
    <p:extLst>
      <p:ext uri="{BB962C8B-B14F-4D97-AF65-F5344CB8AC3E}">
        <p14:creationId xmlns:p14="http://schemas.microsoft.com/office/powerpoint/2010/main" val="12814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830997"/>
          </a:xfrm>
          <a:prstGeom prst="rect">
            <a:avLst/>
          </a:prstGeom>
        </p:spPr>
        <p:txBody>
          <a:bodyPr wrap="square">
            <a:spAutoFit/>
          </a:bodyPr>
          <a:lstStyle/>
          <a:p>
            <a:r>
              <a:rPr lang="es-ES" sz="2400" b="1" dirty="0">
                <a:solidFill>
                  <a:srgbClr val="FFFF00"/>
                </a:solidFill>
              </a:rPr>
              <a:t>T</a:t>
            </a:r>
            <a:r>
              <a:rPr lang="es-ES" sz="2400" b="1" dirty="0" smtClean="0">
                <a:solidFill>
                  <a:srgbClr val="FFFF00"/>
                </a:solidFill>
              </a:rPr>
              <a:t>omen </a:t>
            </a:r>
            <a:r>
              <a:rPr lang="es-ES" sz="2400" b="1" dirty="0">
                <a:solidFill>
                  <a:srgbClr val="FFFF00"/>
                </a:solidFill>
              </a:rPr>
              <a:t>el escudo de la fe </a:t>
            </a:r>
            <a:r>
              <a:rPr lang="es-ES" sz="2400" b="1" i="1" dirty="0"/>
              <a:t>con el que podrán apagar todos los dardos encendidos del maligno</a:t>
            </a:r>
            <a:r>
              <a:rPr lang="es-ES" sz="2400" b="1" dirty="0">
                <a:solidFill>
                  <a:srgbClr val="FFFF00"/>
                </a:solidFill>
              </a:rPr>
              <a:t>. </a:t>
            </a:r>
            <a:endParaRPr lang="en-US" sz="1800" dirty="0"/>
          </a:p>
        </p:txBody>
      </p:sp>
      <p:sp>
        <p:nvSpPr>
          <p:cNvPr id="4" name="Rectangle 3"/>
          <p:cNvSpPr/>
          <p:nvPr/>
        </p:nvSpPr>
        <p:spPr>
          <a:xfrm>
            <a:off x="314324" y="1149342"/>
            <a:ext cx="8524876" cy="740587"/>
          </a:xfrm>
          <a:prstGeom prst="rect">
            <a:avLst/>
          </a:prstGeom>
        </p:spPr>
        <p:txBody>
          <a:bodyPr wrap="square">
            <a:spAutoFit/>
          </a:bodyPr>
          <a:lstStyle/>
          <a:p>
            <a:pPr marL="285750" indent="-285750" algn="l" rtl="0">
              <a:buFont typeface="Arial" panose="020B0604020202020204" pitchFamily="34" charset="0"/>
              <a:buChar char="•"/>
            </a:pPr>
            <a:r>
              <a:rPr lang="en-US" dirty="0" smtClean="0"/>
              <a:t>El </a:t>
            </a:r>
            <a:r>
              <a:rPr lang="en-US" dirty="0" smtClean="0"/>
              <a:t>escudo </a:t>
            </a:r>
            <a:r>
              <a:rPr lang="en-US" dirty="0" smtClean="0"/>
              <a:t>de </a:t>
            </a:r>
            <a:r>
              <a:rPr lang="en-US" dirty="0" err="1" smtClean="0"/>
              <a:t>soldado</a:t>
            </a:r>
            <a:r>
              <a:rPr lang="en-US" dirty="0" smtClean="0"/>
              <a:t> </a:t>
            </a:r>
            <a:r>
              <a:rPr lang="en-US" dirty="0" err="1" smtClean="0"/>
              <a:t>romano</a:t>
            </a:r>
            <a:r>
              <a:rPr lang="en-US" dirty="0" smtClean="0"/>
              <a:t> era </a:t>
            </a:r>
            <a:r>
              <a:rPr lang="en-US" dirty="0" err="1" smtClean="0"/>
              <a:t>una</a:t>
            </a:r>
            <a:r>
              <a:rPr lang="en-US" dirty="0" smtClean="0"/>
              <a:t> </a:t>
            </a:r>
            <a:r>
              <a:rPr lang="en-US" dirty="0" smtClean="0"/>
              <a:t>gran </a:t>
            </a:r>
            <a:r>
              <a:rPr lang="en-US" dirty="0" err="1" smtClean="0"/>
              <a:t>línea</a:t>
            </a:r>
            <a:r>
              <a:rPr lang="en-US" dirty="0" smtClean="0"/>
              <a:t> de </a:t>
            </a:r>
            <a:r>
              <a:rPr lang="en-US" dirty="0" err="1"/>
              <a:t>defensa</a:t>
            </a:r>
            <a:r>
              <a:rPr lang="en-US" dirty="0"/>
              <a:t> </a:t>
            </a:r>
            <a:r>
              <a:rPr lang="en-US" dirty="0" err="1" smtClean="0"/>
              <a:t>debido</a:t>
            </a:r>
            <a:r>
              <a:rPr lang="en-US" dirty="0" smtClean="0"/>
              <a:t> </a:t>
            </a:r>
            <a:r>
              <a:rPr lang="en-US" dirty="0"/>
              <a:t>a </a:t>
            </a:r>
            <a:r>
              <a:rPr lang="en-US" dirty="0" err="1" smtClean="0"/>
              <a:t>su</a:t>
            </a:r>
            <a:r>
              <a:rPr lang="en-US" dirty="0" smtClean="0"/>
              <a:t> </a:t>
            </a:r>
            <a:r>
              <a:rPr lang="en-US" dirty="0" err="1" smtClean="0"/>
              <a:t>tamaño</a:t>
            </a:r>
            <a:r>
              <a:rPr lang="en-US" dirty="0" smtClean="0"/>
              <a:t>, </a:t>
            </a:r>
            <a:r>
              <a:rPr lang="en-US" dirty="0" err="1" smtClean="0"/>
              <a:t>protegía</a:t>
            </a:r>
            <a:r>
              <a:rPr lang="en-US" dirty="0" smtClean="0"/>
              <a:t> de </a:t>
            </a:r>
            <a:r>
              <a:rPr lang="en-US" dirty="0" err="1" smtClean="0"/>
              <a:t>los</a:t>
            </a:r>
            <a:r>
              <a:rPr lang="en-US" dirty="0" smtClean="0"/>
              <a:t> </a:t>
            </a:r>
            <a:r>
              <a:rPr lang="en-US" dirty="0" err="1" smtClean="0"/>
              <a:t>enemigos</a:t>
            </a:r>
            <a:endParaRPr lang="en-US" dirty="0" smtClean="0"/>
          </a:p>
          <a:p>
            <a:pPr marL="285750" indent="-285750" algn="l" rtl="0">
              <a:buFont typeface="Arial" panose="020B0604020202020204" pitchFamily="34" charset="0"/>
              <a:buChar char="•"/>
            </a:pPr>
            <a:r>
              <a:rPr lang="en-US" dirty="0" smtClean="0"/>
              <a:t>Era </a:t>
            </a:r>
            <a:r>
              <a:rPr lang="en-US" dirty="0" err="1" smtClean="0"/>
              <a:t>paz</a:t>
            </a:r>
            <a:r>
              <a:rPr lang="en-US" dirty="0" smtClean="0"/>
              <a:t> </a:t>
            </a:r>
            <a:r>
              <a:rPr lang="en-US" dirty="0"/>
              <a:t>de desviar ataques, golpes violentos y funcionar en una capacidad ofensiva limitada como un medio para </a:t>
            </a:r>
            <a:r>
              <a:rPr lang="en-US" dirty="0" err="1" smtClean="0"/>
              <a:t>tumbar</a:t>
            </a:r>
            <a:r>
              <a:rPr lang="en-US" dirty="0" smtClean="0"/>
              <a:t> </a:t>
            </a:r>
            <a:r>
              <a:rPr lang="en-US" dirty="0"/>
              <a:t>a un oponente</a:t>
            </a:r>
          </a:p>
        </p:txBody>
      </p:sp>
      <p:sp>
        <p:nvSpPr>
          <p:cNvPr id="7" name="Rectangle 6"/>
          <p:cNvSpPr/>
          <p:nvPr/>
        </p:nvSpPr>
        <p:spPr>
          <a:xfrm>
            <a:off x="314325" y="2033955"/>
            <a:ext cx="8172450" cy="400110"/>
          </a:xfrm>
          <a:prstGeom prst="rect">
            <a:avLst/>
          </a:prstGeom>
        </p:spPr>
        <p:txBody>
          <a:bodyPr wrap="square">
            <a:spAutoFit/>
          </a:bodyPr>
          <a:lstStyle/>
          <a:p>
            <a:pPr algn="l" rtl="0"/>
            <a:r>
              <a:rPr lang="en-US" sz="2000" b="1" dirty="0" smtClean="0">
                <a:solidFill>
                  <a:srgbClr val="00FF00"/>
                </a:solidFill>
              </a:rPr>
              <a:t>¿Cómo se relacionaría la fe con el escudo de un soldado?</a:t>
            </a:r>
            <a:endParaRPr lang="en-US" sz="2000" b="1" dirty="0">
              <a:solidFill>
                <a:srgbClr val="00FF00"/>
              </a:solidFill>
            </a:endParaRPr>
          </a:p>
        </p:txBody>
      </p:sp>
      <p:sp>
        <p:nvSpPr>
          <p:cNvPr id="2" name="Rectangle 1"/>
          <p:cNvSpPr/>
          <p:nvPr/>
        </p:nvSpPr>
        <p:spPr>
          <a:xfrm>
            <a:off x="314325" y="2551193"/>
            <a:ext cx="8643695" cy="2185214"/>
          </a:xfrm>
          <a:prstGeom prst="rect">
            <a:avLst/>
          </a:prstGeom>
        </p:spPr>
        <p:txBody>
          <a:bodyPr wrap="square">
            <a:spAutoFit/>
          </a:bodyPr>
          <a:lstStyle/>
          <a:p>
            <a:pPr algn="l" rtl="0"/>
            <a:r>
              <a:rPr lang="en-US" sz="1600" b="1" dirty="0" smtClean="0"/>
              <a:t>1. </a:t>
            </a:r>
            <a:r>
              <a:rPr lang="en-US" sz="1600" b="1" dirty="0" err="1" smtClean="0"/>
              <a:t>Nuestra</a:t>
            </a:r>
            <a:r>
              <a:rPr lang="en-US" sz="1600" b="1" dirty="0" smtClean="0"/>
              <a:t> </a:t>
            </a:r>
            <a:r>
              <a:rPr lang="en-US" sz="1600" b="1" dirty="0" err="1" smtClean="0"/>
              <a:t>fe</a:t>
            </a:r>
            <a:r>
              <a:rPr lang="en-US" sz="1600" b="1" dirty="0" smtClean="0"/>
              <a:t> (</a:t>
            </a:r>
            <a:r>
              <a:rPr lang="en-US" sz="1600" b="1" dirty="0" err="1" smtClean="0"/>
              <a:t>como</a:t>
            </a:r>
            <a:r>
              <a:rPr lang="en-US" sz="1600" b="1" dirty="0" smtClean="0"/>
              <a:t> </a:t>
            </a:r>
            <a:r>
              <a:rPr lang="en-US" sz="1600" b="1" dirty="0" smtClean="0"/>
              <a:t>un escudo) nos protegerá de los “</a:t>
            </a:r>
            <a:r>
              <a:rPr lang="en-US" sz="1600" b="1" dirty="0" err="1" smtClean="0"/>
              <a:t>dardos</a:t>
            </a:r>
            <a:r>
              <a:rPr lang="en-US" sz="1600" b="1" dirty="0" smtClean="0"/>
              <a:t> </a:t>
            </a:r>
            <a:r>
              <a:rPr lang="en-US" sz="1600" b="1" dirty="0" err="1" smtClean="0"/>
              <a:t>encendidos</a:t>
            </a:r>
            <a:r>
              <a:rPr lang="en-US" sz="1600" b="1" dirty="0" smtClean="0"/>
              <a:t>” </a:t>
            </a:r>
            <a:r>
              <a:rPr lang="en-US" sz="1600" b="1" dirty="0" smtClean="0"/>
              <a:t>de Satanás.</a:t>
            </a:r>
          </a:p>
          <a:p>
            <a:pPr algn="l" rtl="0"/>
            <a:endParaRPr lang="en-US" sz="800" b="1" dirty="0"/>
          </a:p>
          <a:p>
            <a:pPr algn="l" rtl="0"/>
            <a:r>
              <a:rPr lang="en-US" sz="1600" b="1" dirty="0" smtClean="0"/>
              <a:t>2</a:t>
            </a:r>
            <a:r>
              <a:rPr lang="en-US" sz="1600" b="1" dirty="0"/>
              <a:t>. Nuestra fe es la primera línea de defensa... debe ser la pieza central de nuestra vida</a:t>
            </a:r>
            <a:r>
              <a:rPr lang="en-US" sz="1600" b="1" dirty="0" smtClean="0"/>
              <a:t>.</a:t>
            </a:r>
          </a:p>
          <a:p>
            <a:pPr algn="l" rtl="0"/>
            <a:endParaRPr lang="en-US" sz="800" b="1" dirty="0" smtClean="0"/>
          </a:p>
          <a:p>
            <a:pPr algn="l" rtl="0"/>
            <a:r>
              <a:rPr lang="en-US" sz="1600" b="1" dirty="0"/>
              <a:t>3. Nuestra fe (como un escudo) puede usarse para </a:t>
            </a:r>
            <a:r>
              <a:rPr lang="en-US" sz="1600" b="1" dirty="0" err="1" smtClean="0"/>
              <a:t>apagar</a:t>
            </a:r>
            <a:r>
              <a:rPr lang="en-US" sz="1600" b="1" dirty="0" smtClean="0"/>
              <a:t> </a:t>
            </a:r>
            <a:r>
              <a:rPr lang="en-US" sz="1600" b="1" dirty="0" err="1" smtClean="0"/>
              <a:t>los</a:t>
            </a:r>
            <a:r>
              <a:rPr lang="en-US" sz="1600" b="1" dirty="0" smtClean="0"/>
              <a:t> </a:t>
            </a:r>
            <a:r>
              <a:rPr lang="en-US" sz="1600" b="1" dirty="0" err="1" smtClean="0"/>
              <a:t>dardos</a:t>
            </a:r>
            <a:r>
              <a:rPr lang="en-US" sz="1600" b="1" dirty="0" smtClean="0"/>
              <a:t> </a:t>
            </a:r>
            <a:r>
              <a:rPr lang="en-US" sz="1600" b="1" dirty="0" err="1" smtClean="0"/>
              <a:t>encendidos</a:t>
            </a:r>
            <a:r>
              <a:rPr lang="en-US" sz="1600" b="1" dirty="0" smtClean="0"/>
              <a:t> de </a:t>
            </a:r>
            <a:r>
              <a:rPr lang="en-US" sz="1600" b="1" dirty="0"/>
              <a:t>(miedo, duda y </a:t>
            </a:r>
            <a:r>
              <a:rPr lang="en-US" sz="1600" b="1" dirty="0" err="1" smtClean="0"/>
              <a:t>ansiedad</a:t>
            </a:r>
            <a:r>
              <a:rPr lang="en-US" sz="1600" b="1" dirty="0" smtClean="0"/>
              <a:t>)</a:t>
            </a:r>
            <a:endParaRPr lang="en-US" sz="1600" b="1" dirty="0"/>
          </a:p>
          <a:p>
            <a:pPr algn="l" rtl="0"/>
            <a:endParaRPr lang="en-US" sz="800" b="1" dirty="0" smtClean="0"/>
          </a:p>
          <a:p>
            <a:r>
              <a:rPr lang="en-US" sz="1600" b="1" dirty="0" smtClean="0">
                <a:solidFill>
                  <a:srgbClr val="FFFF00"/>
                </a:solidFill>
              </a:rPr>
              <a:t>Mateo 14:28-31</a:t>
            </a:r>
            <a:r>
              <a:rPr lang="en-US" sz="1600" dirty="0" smtClean="0"/>
              <a:t>…</a:t>
            </a:r>
            <a:r>
              <a:rPr lang="es-ES" sz="1600" dirty="0" smtClean="0"/>
              <a:t>Y </a:t>
            </a:r>
            <a:r>
              <a:rPr lang="es-ES" sz="1600" dirty="0"/>
              <a:t>descendiendo Pedro de la barca, caminó sobre las aguas, y fue hacia </a:t>
            </a:r>
            <a:r>
              <a:rPr lang="es-ES" sz="1600" dirty="0" smtClean="0"/>
              <a:t>Jesús. 30 Pero viendo </a:t>
            </a:r>
            <a:r>
              <a:rPr lang="es-ES" sz="1600" dirty="0"/>
              <a:t>la fuerza del viento tuvo miedo, y empezando a hundirse gritó: «¡Señor, sálvame!». </a:t>
            </a:r>
            <a:r>
              <a:rPr lang="es-ES" sz="1600" dirty="0" smtClean="0"/>
              <a:t>31</a:t>
            </a:r>
            <a:r>
              <a:rPr lang="es-ES" sz="1600" dirty="0"/>
              <a:t>  Al instante Jesús, extendiendo la mano, lo sostuvo y le dijo*: «Hombre de poca fe, ¿por qué dudaste?». </a:t>
            </a:r>
            <a:endParaRPr lang="en-US" sz="1600" b="1" dirty="0" smtClean="0"/>
          </a:p>
        </p:txBody>
      </p:sp>
      <p:sp>
        <p:nvSpPr>
          <p:cNvPr id="10" name="Rectangle 9"/>
          <p:cNvSpPr/>
          <p:nvPr/>
        </p:nvSpPr>
        <p:spPr>
          <a:xfrm>
            <a:off x="647700" y="4860232"/>
            <a:ext cx="8191500" cy="740587"/>
          </a:xfrm>
          <a:prstGeom prst="rect">
            <a:avLst/>
          </a:prstGeom>
        </p:spPr>
        <p:txBody>
          <a:bodyPr wrap="square">
            <a:spAutoFit/>
          </a:bodyPr>
          <a:lstStyle/>
          <a:p>
            <a:r>
              <a:rPr lang="en-US" b="1" dirty="0">
                <a:solidFill>
                  <a:srgbClr val="FFFF00"/>
                </a:solidFill>
              </a:rPr>
              <a:t>Santiago </a:t>
            </a:r>
            <a:r>
              <a:rPr lang="en-US" b="1" dirty="0" smtClean="0">
                <a:solidFill>
                  <a:srgbClr val="FFFF00"/>
                </a:solidFill>
              </a:rPr>
              <a:t>1:2-4 </a:t>
            </a:r>
            <a:r>
              <a:rPr lang="es-ES" dirty="0"/>
              <a:t>Tengan por sumo gozo, hermanos míos, cuando se hallen en diversas pruebas, </a:t>
            </a:r>
            <a:r>
              <a:rPr lang="es-ES" dirty="0" smtClean="0"/>
              <a:t>3</a:t>
            </a:r>
            <a:r>
              <a:rPr lang="es-ES" dirty="0"/>
              <a:t>  sabiendo que la prueba de su fe produce paciencia, </a:t>
            </a:r>
            <a:r>
              <a:rPr lang="es-ES" dirty="0" smtClean="0"/>
              <a:t>4</a:t>
            </a:r>
            <a:r>
              <a:rPr lang="es-ES" dirty="0"/>
              <a:t>  y que la paciencia tenga su perfecto resultado, para que sean perfectos y completos, sin que nada les falte. </a:t>
            </a:r>
            <a:endParaRPr lang="en-US" dirty="0"/>
          </a:p>
        </p:txBody>
      </p:sp>
    </p:spTree>
    <p:extLst>
      <p:ext uri="{BB962C8B-B14F-4D97-AF65-F5344CB8AC3E}">
        <p14:creationId xmlns:p14="http://schemas.microsoft.com/office/powerpoint/2010/main" val="34897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461665"/>
          </a:xfrm>
          <a:prstGeom prst="rect">
            <a:avLst/>
          </a:prstGeom>
        </p:spPr>
        <p:txBody>
          <a:bodyPr wrap="square">
            <a:spAutoFit/>
          </a:bodyPr>
          <a:lstStyle/>
          <a:p>
            <a:r>
              <a:rPr lang="es-ES" sz="2400" b="1" dirty="0">
                <a:solidFill>
                  <a:srgbClr val="FFFF00"/>
                </a:solidFill>
              </a:rPr>
              <a:t>Tomen </a:t>
            </a:r>
            <a:r>
              <a:rPr lang="es-ES" sz="2400" b="1" dirty="0" smtClean="0">
                <a:solidFill>
                  <a:srgbClr val="FFFF00"/>
                </a:solidFill>
              </a:rPr>
              <a:t>el CASCO </a:t>
            </a:r>
            <a:r>
              <a:rPr lang="es-ES" sz="2400" b="1" dirty="0">
                <a:solidFill>
                  <a:srgbClr val="FFFF00"/>
                </a:solidFill>
              </a:rPr>
              <a:t>DE LA SALVACIÓN</a:t>
            </a:r>
            <a:endParaRPr lang="en-US" sz="2000" b="1" dirty="0"/>
          </a:p>
        </p:txBody>
      </p:sp>
      <p:sp>
        <p:nvSpPr>
          <p:cNvPr id="4" name="Rectangle 3"/>
          <p:cNvSpPr/>
          <p:nvPr/>
        </p:nvSpPr>
        <p:spPr>
          <a:xfrm>
            <a:off x="276224" y="1458573"/>
            <a:ext cx="8172450" cy="400110"/>
          </a:xfrm>
          <a:prstGeom prst="rect">
            <a:avLst/>
          </a:prstGeom>
        </p:spPr>
        <p:txBody>
          <a:bodyPr wrap="square">
            <a:spAutoFit/>
          </a:bodyPr>
          <a:lstStyle/>
          <a:p>
            <a:pPr algn="l" rtl="0"/>
            <a:r>
              <a:rPr lang="en-US" sz="2000" b="1" dirty="0" smtClean="0">
                <a:solidFill>
                  <a:srgbClr val="00FF00"/>
                </a:solidFill>
              </a:rPr>
              <a:t>¿Cómo se relacionaría la </a:t>
            </a:r>
            <a:r>
              <a:rPr lang="en-US" sz="2000" b="1" dirty="0" err="1" smtClean="0">
                <a:solidFill>
                  <a:srgbClr val="00FF00"/>
                </a:solidFill>
              </a:rPr>
              <a:t>salvación</a:t>
            </a:r>
            <a:r>
              <a:rPr lang="en-US" sz="2000" b="1" dirty="0" smtClean="0">
                <a:solidFill>
                  <a:srgbClr val="00FF00"/>
                </a:solidFill>
              </a:rPr>
              <a:t> con el </a:t>
            </a:r>
            <a:r>
              <a:rPr lang="en-US" sz="2000" b="1" dirty="0" smtClean="0">
                <a:solidFill>
                  <a:srgbClr val="00FF00"/>
                </a:solidFill>
              </a:rPr>
              <a:t>casco de un soldado?</a:t>
            </a:r>
            <a:endParaRPr lang="en-US" sz="2000" b="1" dirty="0">
              <a:solidFill>
                <a:srgbClr val="00FF00"/>
              </a:solidFill>
            </a:endParaRPr>
          </a:p>
        </p:txBody>
      </p:sp>
      <p:sp>
        <p:nvSpPr>
          <p:cNvPr id="5" name="Rectangle 4"/>
          <p:cNvSpPr/>
          <p:nvPr/>
        </p:nvSpPr>
        <p:spPr>
          <a:xfrm>
            <a:off x="276224" y="717986"/>
            <a:ext cx="8524876" cy="740587"/>
          </a:xfrm>
          <a:prstGeom prst="rect">
            <a:avLst/>
          </a:prstGeom>
        </p:spPr>
        <p:txBody>
          <a:bodyPr wrap="square">
            <a:spAutoFit/>
          </a:bodyPr>
          <a:lstStyle/>
          <a:p>
            <a:pPr marL="285750" indent="-285750" algn="l" rtl="0">
              <a:buFont typeface="Arial" panose="020B0604020202020204" pitchFamily="34" charset="0"/>
              <a:buChar char="•"/>
            </a:pPr>
            <a:r>
              <a:rPr lang="en-US" dirty="0" smtClean="0"/>
              <a:t>Para el </a:t>
            </a:r>
            <a:r>
              <a:rPr lang="en-US" dirty="0" err="1" smtClean="0"/>
              <a:t>soldado</a:t>
            </a:r>
            <a:r>
              <a:rPr lang="en-US" dirty="0" smtClean="0"/>
              <a:t> </a:t>
            </a:r>
            <a:r>
              <a:rPr lang="en-US" dirty="0" err="1" smtClean="0"/>
              <a:t>romano</a:t>
            </a:r>
            <a:r>
              <a:rPr lang="en-US" dirty="0" smtClean="0"/>
              <a:t> el </a:t>
            </a:r>
            <a:r>
              <a:rPr lang="en-US" dirty="0" smtClean="0"/>
              <a:t>casco era la protección de una de las partes más importantes de su cuerpo.</a:t>
            </a:r>
          </a:p>
          <a:p>
            <a:pPr marL="285750" indent="-285750" algn="l" rtl="0">
              <a:buFont typeface="Arial" panose="020B0604020202020204" pitchFamily="34" charset="0"/>
              <a:buChar char="•"/>
            </a:pPr>
            <a:r>
              <a:rPr lang="en-US" dirty="0" smtClean="0"/>
              <a:t>Sin la cabeza protegida en combate, el soldado puede perder fácilmente la vida.</a:t>
            </a:r>
          </a:p>
          <a:p>
            <a:pPr marL="285750" indent="-285750" algn="l" rtl="0">
              <a:buFont typeface="Arial" panose="020B0604020202020204" pitchFamily="34" charset="0"/>
              <a:buChar char="•"/>
            </a:pPr>
            <a:r>
              <a:rPr lang="en-US" dirty="0" smtClean="0"/>
              <a:t>Sin el casco, el soldado nunca entraría en la batalla.</a:t>
            </a:r>
            <a:endParaRPr lang="en-US" dirty="0"/>
          </a:p>
        </p:txBody>
      </p:sp>
      <p:sp>
        <p:nvSpPr>
          <p:cNvPr id="6" name="Rectangle 5"/>
          <p:cNvSpPr/>
          <p:nvPr/>
        </p:nvSpPr>
        <p:spPr>
          <a:xfrm>
            <a:off x="61992" y="1946995"/>
            <a:ext cx="9082007" cy="1938992"/>
          </a:xfrm>
          <a:prstGeom prst="rect">
            <a:avLst/>
          </a:prstGeom>
        </p:spPr>
        <p:txBody>
          <a:bodyPr wrap="square">
            <a:spAutoFit/>
          </a:bodyPr>
          <a:lstStyle/>
          <a:p>
            <a:pPr algn="l" rtl="0"/>
            <a:r>
              <a:rPr lang="en-US" sz="1600" b="1" dirty="0"/>
              <a:t>1</a:t>
            </a:r>
            <a:r>
              <a:rPr lang="en-US" sz="1600" b="1" dirty="0" smtClean="0"/>
              <a:t>. La </a:t>
            </a:r>
            <a:r>
              <a:rPr lang="en-US" sz="1600" b="1" dirty="0" smtClean="0"/>
              <a:t>salvación (como un casco) nos ofrece una seguridad de supervivencia contra Satanás.</a:t>
            </a:r>
            <a:endParaRPr lang="en-US" sz="1600" b="1" dirty="0"/>
          </a:p>
          <a:p>
            <a:pPr algn="l" rtl="0"/>
            <a:endParaRPr lang="en-US" sz="800" b="1" dirty="0"/>
          </a:p>
          <a:p>
            <a:pPr algn="l" rtl="0"/>
            <a:r>
              <a:rPr lang="en-US" sz="1600" b="1" dirty="0"/>
              <a:t>2</a:t>
            </a:r>
            <a:r>
              <a:rPr lang="en-US" sz="1600" b="1" dirty="0" smtClean="0"/>
              <a:t>. La </a:t>
            </a:r>
            <a:r>
              <a:rPr lang="en-US" sz="1600" b="1" dirty="0" err="1" smtClean="0"/>
              <a:t>salvación</a:t>
            </a:r>
            <a:r>
              <a:rPr lang="en-US" sz="1600" b="1" dirty="0" smtClean="0"/>
              <a:t> (</a:t>
            </a:r>
            <a:r>
              <a:rPr lang="en-US" sz="1600" b="1" dirty="0" err="1" smtClean="0"/>
              <a:t>como</a:t>
            </a:r>
            <a:r>
              <a:rPr lang="en-US" sz="1600" b="1" dirty="0" smtClean="0"/>
              <a:t> </a:t>
            </a:r>
            <a:r>
              <a:rPr lang="en-US" sz="1600" b="1" dirty="0"/>
              <a:t>un </a:t>
            </a:r>
            <a:r>
              <a:rPr lang="en-US" sz="1600" b="1" dirty="0" err="1"/>
              <a:t>casco</a:t>
            </a:r>
            <a:r>
              <a:rPr lang="en-US" sz="1600" b="1" dirty="0" smtClean="0"/>
              <a:t>) </a:t>
            </a:r>
            <a:r>
              <a:rPr lang="en-US" sz="1600" b="1" dirty="0" err="1" smtClean="0"/>
              <a:t>ayuda</a:t>
            </a:r>
            <a:r>
              <a:rPr lang="en-US" sz="1600" b="1" dirty="0" smtClean="0"/>
              <a:t> </a:t>
            </a:r>
            <a:r>
              <a:rPr lang="en-US" sz="1600" b="1" dirty="0" smtClean="0"/>
              <a:t>a protegernos del </a:t>
            </a:r>
            <a:r>
              <a:rPr lang="en-US" sz="1600" b="1" dirty="0" err="1" smtClean="0"/>
              <a:t>desánimo</a:t>
            </a:r>
            <a:r>
              <a:rPr lang="en-US" sz="1600" b="1" dirty="0" smtClean="0"/>
              <a:t>/</a:t>
            </a:r>
            <a:r>
              <a:rPr lang="en-US" sz="1600" b="1" dirty="0" err="1" smtClean="0"/>
              <a:t>miedo</a:t>
            </a:r>
            <a:r>
              <a:rPr lang="en-US" sz="1600" b="1" dirty="0" smtClean="0"/>
              <a:t>/</a:t>
            </a:r>
            <a:r>
              <a:rPr lang="en-US" sz="1600" b="1" dirty="0" err="1" smtClean="0"/>
              <a:t>desesperación</a:t>
            </a:r>
            <a:r>
              <a:rPr lang="en-US" sz="1600" b="1" dirty="0" smtClean="0"/>
              <a:t> </a:t>
            </a:r>
            <a:r>
              <a:rPr lang="en-US" sz="1600" b="1" dirty="0" smtClean="0"/>
              <a:t>en </a:t>
            </a:r>
            <a:r>
              <a:rPr lang="en-US" sz="1600" b="1" dirty="0" err="1" smtClean="0"/>
              <a:t>este</a:t>
            </a:r>
            <a:r>
              <a:rPr lang="en-US" sz="1600" b="1" dirty="0" smtClean="0"/>
              <a:t> </a:t>
            </a:r>
            <a:r>
              <a:rPr lang="en-US" sz="1600" b="1" dirty="0" err="1" smtClean="0"/>
              <a:t>mundo</a:t>
            </a:r>
            <a:r>
              <a:rPr lang="en-US" sz="1600" b="1" dirty="0" smtClean="0"/>
              <a:t>.</a:t>
            </a:r>
            <a:endParaRPr lang="en-US" sz="1600" b="1" dirty="0"/>
          </a:p>
          <a:p>
            <a:pPr algn="l" rtl="0"/>
            <a:endParaRPr lang="en-US" sz="800" b="1" dirty="0"/>
          </a:p>
          <a:p>
            <a:pPr algn="l" rtl="0"/>
            <a:r>
              <a:rPr lang="en-US" sz="1600" b="1" dirty="0"/>
              <a:t>3. La analogía del </a:t>
            </a:r>
            <a:r>
              <a:rPr lang="en-US" sz="1600" b="1" dirty="0" err="1" smtClean="0"/>
              <a:t>yelmo</a:t>
            </a:r>
            <a:r>
              <a:rPr lang="en-US" sz="1600" b="1" dirty="0" smtClean="0"/>
              <a:t>/ la </a:t>
            </a:r>
            <a:r>
              <a:rPr lang="en-US" sz="1600" b="1" dirty="0" err="1" smtClean="0"/>
              <a:t>salvación</a:t>
            </a:r>
            <a:r>
              <a:rPr lang="en-US" sz="1600" b="1" dirty="0" smtClean="0"/>
              <a:t> </a:t>
            </a:r>
            <a:r>
              <a:rPr lang="en-US" sz="1600" b="1" dirty="0"/>
              <a:t>indica que los golpes de </a:t>
            </a:r>
            <a:r>
              <a:rPr lang="en-US" sz="1600" b="1" dirty="0" err="1"/>
              <a:t>Satanás</a:t>
            </a:r>
            <a:r>
              <a:rPr lang="en-US" sz="1600" b="1" dirty="0"/>
              <a:t> </a:t>
            </a:r>
            <a:r>
              <a:rPr lang="en-US" sz="1600" b="1" dirty="0" err="1" smtClean="0"/>
              <a:t>están</a:t>
            </a:r>
            <a:r>
              <a:rPr lang="en-US" sz="1600" b="1" dirty="0" smtClean="0"/>
              <a:t> </a:t>
            </a:r>
            <a:r>
              <a:rPr lang="en-US" sz="1600" b="1" dirty="0" err="1" smtClean="0"/>
              <a:t>dirigidos</a:t>
            </a:r>
            <a:r>
              <a:rPr lang="en-US" sz="1600" b="1" dirty="0" smtClean="0"/>
              <a:t> </a:t>
            </a:r>
            <a:r>
              <a:rPr lang="en-US" sz="1600" b="1" dirty="0"/>
              <a:t>a la </a:t>
            </a:r>
            <a:r>
              <a:rPr lang="en-US" sz="1600" b="1" dirty="0" err="1"/>
              <a:t>seguridad</a:t>
            </a:r>
            <a:r>
              <a:rPr lang="en-US" sz="1600" b="1" dirty="0"/>
              <a:t> </a:t>
            </a:r>
            <a:r>
              <a:rPr lang="en-US" sz="1600" b="1" dirty="0" smtClean="0"/>
              <a:t>del </a:t>
            </a:r>
            <a:r>
              <a:rPr lang="en-US" sz="1600" b="1" dirty="0" err="1"/>
              <a:t>creyente</a:t>
            </a:r>
            <a:r>
              <a:rPr lang="en-US" sz="1600" b="1" dirty="0"/>
              <a:t> </a:t>
            </a:r>
            <a:r>
              <a:rPr lang="en-US" sz="1600" b="1" dirty="0" err="1" smtClean="0"/>
              <a:t>en</a:t>
            </a:r>
            <a:r>
              <a:rPr lang="en-US" sz="1600" b="1" dirty="0" smtClean="0"/>
              <a:t> Cristo</a:t>
            </a:r>
            <a:r>
              <a:rPr lang="en-US" sz="1600" b="1" dirty="0" smtClean="0"/>
              <a:t>.</a:t>
            </a:r>
          </a:p>
          <a:p>
            <a:pPr algn="l" rtl="0"/>
            <a:endParaRPr lang="en-US" sz="800" b="1" dirty="0"/>
          </a:p>
          <a:p>
            <a:pPr algn="l" rtl="0"/>
            <a:r>
              <a:rPr lang="en-US" sz="1600" b="1" dirty="0" smtClean="0"/>
              <a:t>4. En última instancia, la salvación </a:t>
            </a:r>
            <a:r>
              <a:rPr lang="en-US" sz="1600" b="1" dirty="0" err="1" smtClean="0"/>
              <a:t>debería</a:t>
            </a:r>
            <a:r>
              <a:rPr lang="en-US" sz="1600" b="1" dirty="0" smtClean="0"/>
              <a:t> </a:t>
            </a:r>
            <a:r>
              <a:rPr lang="en-US" sz="1600" b="1" dirty="0" err="1" smtClean="0"/>
              <a:t>darnos</a:t>
            </a:r>
            <a:r>
              <a:rPr lang="en-US" sz="1600" b="1" dirty="0" smtClean="0"/>
              <a:t> </a:t>
            </a:r>
            <a:r>
              <a:rPr lang="en-US" sz="1600" b="1" dirty="0" smtClean="0"/>
              <a:t>algún tipo de </a:t>
            </a:r>
            <a:r>
              <a:rPr lang="en-US" sz="1600" b="1" dirty="0" err="1" smtClean="0"/>
              <a:t>confianza</a:t>
            </a:r>
            <a:r>
              <a:rPr lang="en-US" sz="1600" b="1" dirty="0" smtClean="0"/>
              <a:t>, </a:t>
            </a:r>
            <a:r>
              <a:rPr lang="en-US" sz="1600" b="1" dirty="0" err="1" smtClean="0"/>
              <a:t>como</a:t>
            </a:r>
            <a:r>
              <a:rPr lang="en-US" sz="1600" b="1" dirty="0" smtClean="0"/>
              <a:t> </a:t>
            </a:r>
            <a:r>
              <a:rPr lang="en-US" sz="1600" b="1" dirty="0" err="1" smtClean="0"/>
              <a:t>daría</a:t>
            </a:r>
            <a:r>
              <a:rPr lang="en-US" sz="1600" b="1" dirty="0" smtClean="0"/>
              <a:t> un </a:t>
            </a:r>
            <a:r>
              <a:rPr lang="en-US" sz="1600" b="1" dirty="0" err="1" smtClean="0"/>
              <a:t>casco</a:t>
            </a:r>
            <a:r>
              <a:rPr lang="en-US" sz="1600" b="1" dirty="0" smtClean="0"/>
              <a:t> </a:t>
            </a:r>
            <a:r>
              <a:rPr lang="en-US" sz="1600" b="1" dirty="0" err="1" smtClean="0"/>
              <a:t>resistente</a:t>
            </a:r>
            <a:r>
              <a:rPr lang="en-US" sz="1600" b="1" dirty="0" smtClean="0"/>
              <a:t> para un </a:t>
            </a:r>
            <a:r>
              <a:rPr lang="en-US" sz="1600" b="1" dirty="0" err="1" smtClean="0"/>
              <a:t>soldado</a:t>
            </a:r>
            <a:r>
              <a:rPr lang="en-US" sz="1600" b="1" dirty="0" smtClean="0"/>
              <a:t>.</a:t>
            </a:r>
            <a:endParaRPr lang="en-US" sz="1600" b="1" dirty="0"/>
          </a:p>
        </p:txBody>
      </p:sp>
      <p:sp>
        <p:nvSpPr>
          <p:cNvPr id="7" name="Rectangle 6"/>
          <p:cNvSpPr/>
          <p:nvPr/>
        </p:nvSpPr>
        <p:spPr>
          <a:xfrm>
            <a:off x="342900" y="3794845"/>
            <a:ext cx="8629650" cy="1172757"/>
          </a:xfrm>
          <a:prstGeom prst="rect">
            <a:avLst/>
          </a:prstGeom>
        </p:spPr>
        <p:txBody>
          <a:bodyPr wrap="square">
            <a:spAutoFit/>
          </a:bodyPr>
          <a:lstStyle/>
          <a:p>
            <a:r>
              <a:rPr lang="en-US" b="1" dirty="0" smtClean="0">
                <a:solidFill>
                  <a:srgbClr val="FFFF00"/>
                </a:solidFill>
              </a:rPr>
              <a:t>1 </a:t>
            </a:r>
            <a:r>
              <a:rPr lang="en-US" b="1" dirty="0" err="1" smtClean="0">
                <a:solidFill>
                  <a:srgbClr val="FFFF00"/>
                </a:solidFill>
              </a:rPr>
              <a:t>Tes</a:t>
            </a:r>
            <a:r>
              <a:rPr lang="en-US" b="1" dirty="0" smtClean="0">
                <a:solidFill>
                  <a:srgbClr val="FFFF00"/>
                </a:solidFill>
              </a:rPr>
              <a:t> 5:8-11 </a:t>
            </a:r>
            <a:r>
              <a:rPr lang="es-ES" dirty="0" smtClean="0"/>
              <a:t>Pero </a:t>
            </a:r>
            <a:r>
              <a:rPr lang="es-ES" dirty="0"/>
              <a:t>puesto que nosotros somos del día, seamos sobrios, habiéndonos puesto la coraza de la fe y del amor, y por casco la esperanza de la salvación.  9  Porque no nos ha destinado Dios para ira, sino para obtener salvación por medio de nuestro Señor Jesucristo,  10  que murió por nosotros, para que ya sea que estemos despiertos o dormidos, vivamos junto con Él.  11  Por tanto, confórtense los unos a los otros, y edifíquense el uno al otro, tal como lo están haciendo.</a:t>
            </a:r>
            <a:endParaRPr lang="en-US" dirty="0"/>
          </a:p>
        </p:txBody>
      </p:sp>
      <p:sp>
        <p:nvSpPr>
          <p:cNvPr id="8" name="Rectangle 7"/>
          <p:cNvSpPr/>
          <p:nvPr/>
        </p:nvSpPr>
        <p:spPr>
          <a:xfrm>
            <a:off x="342900" y="4894392"/>
            <a:ext cx="8629650" cy="524503"/>
          </a:xfrm>
          <a:prstGeom prst="rect">
            <a:avLst/>
          </a:prstGeom>
        </p:spPr>
        <p:txBody>
          <a:bodyPr wrap="square">
            <a:spAutoFit/>
          </a:bodyPr>
          <a:lstStyle/>
          <a:p>
            <a:r>
              <a:rPr lang="en-US" b="1" dirty="0" smtClean="0">
                <a:solidFill>
                  <a:srgbClr val="FFFF00"/>
                </a:solidFill>
              </a:rPr>
              <a:t>Salmo 27:1 </a:t>
            </a:r>
            <a:r>
              <a:rPr lang="es-ES" dirty="0"/>
              <a:t>El SEÑOR es mi luz y mi salvación; ¿A quién temeré? El SEÑOR es la fortaleza de mi vida; ¿De quién tendré temor? </a:t>
            </a:r>
            <a:endParaRPr lang="en-US" dirty="0"/>
          </a:p>
        </p:txBody>
      </p:sp>
    </p:spTree>
    <p:extLst>
      <p:ext uri="{BB962C8B-B14F-4D97-AF65-F5344CB8AC3E}">
        <p14:creationId xmlns:p14="http://schemas.microsoft.com/office/powerpoint/2010/main" val="12003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461665"/>
          </a:xfrm>
          <a:prstGeom prst="rect">
            <a:avLst/>
          </a:prstGeom>
        </p:spPr>
        <p:txBody>
          <a:bodyPr wrap="square">
            <a:spAutoFit/>
          </a:bodyPr>
          <a:lstStyle/>
          <a:p>
            <a:r>
              <a:rPr lang="es-ES" sz="2400" b="1" dirty="0" smtClean="0">
                <a:solidFill>
                  <a:srgbClr val="FFFF00"/>
                </a:solidFill>
              </a:rPr>
              <a:t>Tomen la </a:t>
            </a:r>
            <a:r>
              <a:rPr lang="es-ES" sz="2400" b="1" dirty="0">
                <a:solidFill>
                  <a:srgbClr val="FFFF00"/>
                </a:solidFill>
              </a:rPr>
              <a:t>espada del Espíritu </a:t>
            </a:r>
            <a:r>
              <a:rPr lang="en-US" sz="2400" b="1" dirty="0" smtClean="0"/>
              <a:t>(</a:t>
            </a:r>
            <a:r>
              <a:rPr lang="en-US" sz="2400" b="1" i="1" dirty="0" smtClean="0"/>
              <a:t>la </a:t>
            </a:r>
            <a:r>
              <a:rPr lang="en-US" sz="2400" b="1" i="1" dirty="0"/>
              <a:t>palabra de Dios</a:t>
            </a:r>
            <a:r>
              <a:rPr lang="en-US" sz="2400" b="1" dirty="0" smtClean="0"/>
              <a:t>)</a:t>
            </a:r>
            <a:endParaRPr lang="en-US" sz="1800" dirty="0"/>
          </a:p>
        </p:txBody>
      </p:sp>
      <p:sp>
        <p:nvSpPr>
          <p:cNvPr id="2" name="Rectangle 1"/>
          <p:cNvSpPr/>
          <p:nvPr/>
        </p:nvSpPr>
        <p:spPr>
          <a:xfrm>
            <a:off x="223837" y="3428617"/>
            <a:ext cx="8524875" cy="740587"/>
          </a:xfrm>
          <a:prstGeom prst="rect">
            <a:avLst/>
          </a:prstGeom>
        </p:spPr>
        <p:txBody>
          <a:bodyPr wrap="square">
            <a:spAutoFit/>
          </a:bodyPr>
          <a:lstStyle/>
          <a:p>
            <a:r>
              <a:rPr lang="en-US" b="1" dirty="0" err="1" smtClean="0">
                <a:solidFill>
                  <a:srgbClr val="FFFF00"/>
                </a:solidFill>
              </a:rPr>
              <a:t>Hebreos</a:t>
            </a:r>
            <a:r>
              <a:rPr lang="en-US" b="1" dirty="0" smtClean="0">
                <a:solidFill>
                  <a:srgbClr val="FFFF00"/>
                </a:solidFill>
              </a:rPr>
              <a:t> </a:t>
            </a:r>
            <a:r>
              <a:rPr lang="en-US" b="1" dirty="0" smtClean="0">
                <a:solidFill>
                  <a:srgbClr val="FFFF00"/>
                </a:solidFill>
              </a:rPr>
              <a:t>4:12 </a:t>
            </a:r>
            <a:r>
              <a:rPr lang="es-ES" dirty="0"/>
              <a:t> Porque la palabra de Dios es viva y eficaz, y más cortante que cualquier espada de dos filos. Penetra hasta la división del alma y del espíritu, de las coyunturas y los tuétanos, y es poderosa para discernir los pensamientos y las intenciones del corazón. </a:t>
            </a:r>
            <a:endParaRPr lang="en-US" dirty="0"/>
          </a:p>
        </p:txBody>
      </p:sp>
      <p:sp>
        <p:nvSpPr>
          <p:cNvPr id="5" name="Rectangle 4"/>
          <p:cNvSpPr/>
          <p:nvPr/>
        </p:nvSpPr>
        <p:spPr>
          <a:xfrm>
            <a:off x="261073" y="4798775"/>
            <a:ext cx="8524875" cy="524503"/>
          </a:xfrm>
          <a:prstGeom prst="rect">
            <a:avLst/>
          </a:prstGeom>
        </p:spPr>
        <p:txBody>
          <a:bodyPr wrap="square">
            <a:spAutoFit/>
          </a:bodyPr>
          <a:lstStyle/>
          <a:p>
            <a:r>
              <a:rPr lang="en-US" b="1" dirty="0" err="1" smtClean="0">
                <a:solidFill>
                  <a:srgbClr val="FFFF00"/>
                </a:solidFill>
              </a:rPr>
              <a:t>Hechos</a:t>
            </a:r>
            <a:r>
              <a:rPr lang="en-US" b="1" dirty="0" smtClean="0">
                <a:solidFill>
                  <a:srgbClr val="FFFF00"/>
                </a:solidFill>
              </a:rPr>
              <a:t> </a:t>
            </a:r>
            <a:r>
              <a:rPr lang="en-US" b="1" dirty="0" smtClean="0">
                <a:solidFill>
                  <a:srgbClr val="FFFF00"/>
                </a:solidFill>
              </a:rPr>
              <a:t>14:22 </a:t>
            </a:r>
            <a:r>
              <a:rPr lang="en-US" dirty="0" smtClean="0"/>
              <a:t>... </a:t>
            </a:r>
            <a:r>
              <a:rPr lang="es-ES" dirty="0"/>
              <a:t>fortaleciendo los ánimos de los discípulos, exhortándolos a que perseveraran en la fe, y diciendo: «Es necesario que a través de muchas tribulaciones entremos en el reino de Dios». </a:t>
            </a:r>
            <a:endParaRPr lang="en-US" dirty="0"/>
          </a:p>
        </p:txBody>
      </p:sp>
      <p:sp>
        <p:nvSpPr>
          <p:cNvPr id="6" name="Rectangle 5"/>
          <p:cNvSpPr/>
          <p:nvPr/>
        </p:nvSpPr>
        <p:spPr>
          <a:xfrm>
            <a:off x="261073" y="823599"/>
            <a:ext cx="8115300" cy="524503"/>
          </a:xfrm>
          <a:prstGeom prst="rect">
            <a:avLst/>
          </a:prstGeom>
        </p:spPr>
        <p:txBody>
          <a:bodyPr wrap="square">
            <a:spAutoFit/>
          </a:bodyPr>
          <a:lstStyle/>
          <a:p>
            <a:pPr marL="285750" indent="-285750" algn="l" rtl="0">
              <a:buFont typeface="Arial" panose="020B0604020202020204" pitchFamily="34" charset="0"/>
              <a:buChar char="•"/>
            </a:pPr>
            <a:r>
              <a:rPr lang="en-US" dirty="0" smtClean="0"/>
              <a:t>La </a:t>
            </a:r>
            <a:r>
              <a:rPr lang="en-US" dirty="0" err="1" smtClean="0"/>
              <a:t>espada</a:t>
            </a:r>
            <a:r>
              <a:rPr lang="en-US" dirty="0" smtClean="0"/>
              <a:t> era el principal </a:t>
            </a:r>
            <a:r>
              <a:rPr lang="en-US" dirty="0"/>
              <a:t>medio de </a:t>
            </a:r>
            <a:r>
              <a:rPr lang="en-US" dirty="0" err="1" smtClean="0"/>
              <a:t>ataque</a:t>
            </a:r>
            <a:r>
              <a:rPr lang="en-US" dirty="0" smtClean="0"/>
              <a:t> de un </a:t>
            </a:r>
            <a:r>
              <a:rPr lang="en-US" dirty="0" err="1" smtClean="0"/>
              <a:t>soldado</a:t>
            </a:r>
            <a:r>
              <a:rPr lang="en-US" dirty="0" smtClean="0"/>
              <a:t> </a:t>
            </a:r>
            <a:r>
              <a:rPr lang="en-US" dirty="0" err="1" smtClean="0"/>
              <a:t>romano</a:t>
            </a:r>
            <a:r>
              <a:rPr lang="en-US" dirty="0" smtClean="0"/>
              <a:t>.</a:t>
            </a:r>
            <a:endParaRPr lang="en-US" dirty="0" smtClean="0"/>
          </a:p>
          <a:p>
            <a:pPr marL="285750" indent="-285750" algn="l" rtl="0">
              <a:buFont typeface="Arial" panose="020B0604020202020204" pitchFamily="34" charset="0"/>
              <a:buChar char="•"/>
            </a:pPr>
            <a:r>
              <a:rPr lang="en-US" dirty="0" smtClean="0"/>
              <a:t>La </a:t>
            </a:r>
            <a:r>
              <a:rPr lang="en-US" dirty="0"/>
              <a:t>espada es la única arma que Pablo enumera como parte del arsenal cristiano.</a:t>
            </a:r>
          </a:p>
        </p:txBody>
      </p:sp>
      <p:sp>
        <p:nvSpPr>
          <p:cNvPr id="7" name="Rectangle 6"/>
          <p:cNvSpPr/>
          <p:nvPr/>
        </p:nvSpPr>
        <p:spPr>
          <a:xfrm>
            <a:off x="333375" y="1566444"/>
            <a:ext cx="8172450" cy="400110"/>
          </a:xfrm>
          <a:prstGeom prst="rect">
            <a:avLst/>
          </a:prstGeom>
        </p:spPr>
        <p:txBody>
          <a:bodyPr wrap="square">
            <a:spAutoFit/>
          </a:bodyPr>
          <a:lstStyle/>
          <a:p>
            <a:pPr algn="l" rtl="0"/>
            <a:r>
              <a:rPr lang="en-US" sz="2000" b="1" dirty="0" smtClean="0">
                <a:solidFill>
                  <a:srgbClr val="00FF00"/>
                </a:solidFill>
              </a:rPr>
              <a:t>¿</a:t>
            </a:r>
            <a:r>
              <a:rPr lang="en-US" sz="2000" b="1" dirty="0" err="1" smtClean="0">
                <a:solidFill>
                  <a:srgbClr val="00FF00"/>
                </a:solidFill>
              </a:rPr>
              <a:t>Cómo</a:t>
            </a:r>
            <a:r>
              <a:rPr lang="en-US" sz="2000" b="1" dirty="0" smtClean="0">
                <a:solidFill>
                  <a:srgbClr val="00FF00"/>
                </a:solidFill>
              </a:rPr>
              <a:t> </a:t>
            </a:r>
            <a:r>
              <a:rPr lang="en-US" sz="2000" b="1" dirty="0" err="1" smtClean="0">
                <a:solidFill>
                  <a:srgbClr val="00FF00"/>
                </a:solidFill>
              </a:rPr>
              <a:t>podría</a:t>
            </a:r>
            <a:r>
              <a:rPr lang="en-US" sz="2000" b="1" dirty="0" smtClean="0">
                <a:solidFill>
                  <a:srgbClr val="00FF00"/>
                </a:solidFill>
              </a:rPr>
              <a:t> la </a:t>
            </a:r>
            <a:r>
              <a:rPr lang="en-US" sz="2000" b="1" dirty="0" err="1" smtClean="0">
                <a:solidFill>
                  <a:srgbClr val="00FF00"/>
                </a:solidFill>
              </a:rPr>
              <a:t>palabrade</a:t>
            </a:r>
            <a:r>
              <a:rPr lang="en-US" sz="2000" b="1" dirty="0" smtClean="0">
                <a:solidFill>
                  <a:srgbClr val="00FF00"/>
                </a:solidFill>
              </a:rPr>
              <a:t> </a:t>
            </a:r>
            <a:r>
              <a:rPr lang="en-US" sz="2000" b="1" dirty="0" smtClean="0">
                <a:solidFill>
                  <a:srgbClr val="00FF00"/>
                </a:solidFill>
              </a:rPr>
              <a:t>Dios </a:t>
            </a:r>
            <a:r>
              <a:rPr lang="en-US" sz="2000" b="1" dirty="0" err="1" smtClean="0">
                <a:solidFill>
                  <a:srgbClr val="00FF00"/>
                </a:solidFill>
              </a:rPr>
              <a:t>estar</a:t>
            </a:r>
            <a:r>
              <a:rPr lang="en-US" sz="2000" b="1" dirty="0" smtClean="0">
                <a:solidFill>
                  <a:srgbClr val="00FF00"/>
                </a:solidFill>
              </a:rPr>
              <a:t> </a:t>
            </a:r>
            <a:r>
              <a:rPr lang="en-US" sz="2000" b="1" dirty="0" err="1" smtClean="0">
                <a:solidFill>
                  <a:srgbClr val="00FF00"/>
                </a:solidFill>
              </a:rPr>
              <a:t>relacionado</a:t>
            </a:r>
            <a:r>
              <a:rPr lang="en-US" sz="2000" b="1" dirty="0" smtClean="0">
                <a:solidFill>
                  <a:srgbClr val="00FF00"/>
                </a:solidFill>
              </a:rPr>
              <a:t> a </a:t>
            </a:r>
            <a:r>
              <a:rPr lang="en-US" sz="2000" b="1" dirty="0" err="1" smtClean="0">
                <a:solidFill>
                  <a:srgbClr val="00FF00"/>
                </a:solidFill>
              </a:rPr>
              <a:t>una</a:t>
            </a:r>
            <a:r>
              <a:rPr lang="en-US" sz="2000" b="1" dirty="0" smtClean="0">
                <a:solidFill>
                  <a:srgbClr val="00FF00"/>
                </a:solidFill>
              </a:rPr>
              <a:t> </a:t>
            </a:r>
            <a:r>
              <a:rPr lang="en-US" sz="2000" b="1" dirty="0" smtClean="0">
                <a:solidFill>
                  <a:srgbClr val="00FF00"/>
                </a:solidFill>
              </a:rPr>
              <a:t>espada?</a:t>
            </a:r>
            <a:endParaRPr lang="en-US" sz="2000" b="1" dirty="0">
              <a:solidFill>
                <a:srgbClr val="00FF00"/>
              </a:solidFill>
            </a:endParaRPr>
          </a:p>
        </p:txBody>
      </p:sp>
      <p:sp>
        <p:nvSpPr>
          <p:cNvPr id="4" name="Rectangle 3"/>
          <p:cNvSpPr/>
          <p:nvPr/>
        </p:nvSpPr>
        <p:spPr>
          <a:xfrm>
            <a:off x="333375" y="2057281"/>
            <a:ext cx="8305800" cy="1323439"/>
          </a:xfrm>
          <a:prstGeom prst="rect">
            <a:avLst/>
          </a:prstGeom>
        </p:spPr>
        <p:txBody>
          <a:bodyPr wrap="square">
            <a:spAutoFit/>
          </a:bodyPr>
          <a:lstStyle/>
          <a:p>
            <a:pPr algn="l" rtl="0"/>
            <a:r>
              <a:rPr lang="en-US" sz="1600" b="1" dirty="0" smtClean="0"/>
              <a:t>1. La palabra de Dios es nuestro medio ofensivo para derrotar el ataque de Satanás contra nosotros y los demás.</a:t>
            </a:r>
          </a:p>
          <a:p>
            <a:pPr algn="l" rtl="0"/>
            <a:endParaRPr lang="en-US" sz="800" b="1" dirty="0"/>
          </a:p>
          <a:p>
            <a:pPr algn="l" rtl="0"/>
            <a:r>
              <a:rPr lang="en-US" sz="1600" b="1" dirty="0"/>
              <a:t>2. La palabra de Dios </a:t>
            </a:r>
            <a:r>
              <a:rPr lang="en-US" sz="1600" b="1" dirty="0" err="1" smtClean="0"/>
              <a:t>es</a:t>
            </a:r>
            <a:r>
              <a:rPr lang="en-US" sz="1600" b="1" dirty="0" smtClean="0"/>
              <a:t> un </a:t>
            </a:r>
            <a:r>
              <a:rPr lang="en-US" sz="1600" b="1" dirty="0" smtClean="0"/>
              <a:t>arma eficaz para derrotar a los enemigos </a:t>
            </a:r>
            <a:r>
              <a:rPr lang="en-US" sz="1600" b="1" dirty="0" err="1" smtClean="0"/>
              <a:t>en</a:t>
            </a:r>
            <a:r>
              <a:rPr lang="en-US" sz="1600" b="1" dirty="0" smtClean="0"/>
              <a:t> </a:t>
            </a:r>
            <a:r>
              <a:rPr lang="en-US" sz="1600" b="1" dirty="0" err="1" smtClean="0"/>
              <a:t>nuestra</a:t>
            </a:r>
            <a:r>
              <a:rPr lang="en-US" sz="1600" b="1" dirty="0" smtClean="0"/>
              <a:t> </a:t>
            </a:r>
            <a:r>
              <a:rPr lang="en-US" sz="1600" b="1" dirty="0" err="1" smtClean="0"/>
              <a:t>guerra</a:t>
            </a:r>
            <a:r>
              <a:rPr lang="en-US" sz="1600" b="1" dirty="0" smtClean="0"/>
              <a:t>.</a:t>
            </a:r>
            <a:endParaRPr lang="en-US" sz="1600" b="1" dirty="0"/>
          </a:p>
          <a:p>
            <a:pPr algn="l" rtl="0"/>
            <a:endParaRPr lang="en-US" sz="800" b="1" dirty="0"/>
          </a:p>
          <a:p>
            <a:pPr algn="l" rtl="0"/>
            <a:r>
              <a:rPr lang="en-US" sz="1600" b="1" dirty="0"/>
              <a:t>3.</a:t>
            </a:r>
            <a:r>
              <a:rPr lang="en-US" sz="1600" b="1" dirty="0" smtClean="0"/>
              <a:t>La palabra de Dios es poderosa. La única arma que es verdaderamente efectiva.</a:t>
            </a:r>
            <a:endParaRPr lang="en-US" sz="1600" b="1" dirty="0"/>
          </a:p>
        </p:txBody>
      </p:sp>
      <p:sp>
        <p:nvSpPr>
          <p:cNvPr id="8" name="Rectangle 7"/>
          <p:cNvSpPr/>
          <p:nvPr/>
        </p:nvSpPr>
        <p:spPr>
          <a:xfrm>
            <a:off x="223837" y="4291912"/>
            <a:ext cx="8305800" cy="524503"/>
          </a:xfrm>
          <a:prstGeom prst="rect">
            <a:avLst/>
          </a:prstGeom>
        </p:spPr>
        <p:txBody>
          <a:bodyPr wrap="square">
            <a:spAutoFit/>
          </a:bodyPr>
          <a:lstStyle/>
          <a:p>
            <a:pPr algn="l" rtl="0"/>
            <a:r>
              <a:rPr lang="en-US" dirty="0"/>
              <a:t>Las espadas se usan para el combate cuerpo a cuerpo, no para la guerra de largo alcance. ¿Podría esto implicar la </a:t>
            </a:r>
            <a:r>
              <a:rPr lang="en-US" dirty="0" err="1"/>
              <a:t>naturaleza</a:t>
            </a:r>
            <a:r>
              <a:rPr lang="en-US" dirty="0"/>
              <a:t> </a:t>
            </a:r>
            <a:r>
              <a:rPr lang="en-US" dirty="0" smtClean="0"/>
              <a:t>de la </a:t>
            </a:r>
            <a:r>
              <a:rPr lang="en-US" dirty="0" err="1" smtClean="0"/>
              <a:t>batalla</a:t>
            </a:r>
            <a:r>
              <a:rPr lang="en-US" dirty="0" smtClean="0"/>
              <a:t> </a:t>
            </a:r>
            <a:r>
              <a:rPr lang="en-US" dirty="0" err="1" smtClean="0"/>
              <a:t>cristiana</a:t>
            </a:r>
            <a:r>
              <a:rPr lang="en-US" dirty="0" smtClean="0"/>
              <a:t>?</a:t>
            </a:r>
            <a:endParaRPr lang="en-US" dirty="0"/>
          </a:p>
        </p:txBody>
      </p:sp>
    </p:spTree>
    <p:extLst>
      <p:ext uri="{BB962C8B-B14F-4D97-AF65-F5344CB8AC3E}">
        <p14:creationId xmlns:p14="http://schemas.microsoft.com/office/powerpoint/2010/main" val="37250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3615442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508" y="67300"/>
            <a:ext cx="8622975" cy="5647700"/>
          </a:xfrm>
          <a:prstGeom prst="rect">
            <a:avLst/>
          </a:prstGeom>
        </p:spPr>
        <p:txBody>
          <a:bodyPr wrap="square">
            <a:spAutoFit/>
          </a:bodyPr>
          <a:lstStyle/>
          <a:p>
            <a:pPr indent="342900">
              <a:spcAft>
                <a:spcPts val="600"/>
              </a:spcAft>
            </a:pPr>
            <a:r>
              <a:rPr lang="es-ES" sz="1900" dirty="0" smtClean="0">
                <a:latin typeface="Calibri" panose="020F0502020204030204" pitchFamily="34" charset="0"/>
                <a:ea typeface="Times New Roman" panose="02020603050405020304" pitchFamily="18" charset="0"/>
              </a:rPr>
              <a:t>3  </a:t>
            </a:r>
            <a:r>
              <a:rPr lang="es-ES" sz="1900" dirty="0">
                <a:latin typeface="Calibri" panose="020F0502020204030204" pitchFamily="34" charset="0"/>
                <a:ea typeface="Times New Roman" panose="02020603050405020304" pitchFamily="18" charset="0"/>
              </a:rPr>
              <a:t>Bendito sea el Dios y Padre de nuestro Señor Jesucristo, que nos ha bendecido con toda bendición espiritual en los lugares celestiales en Cristo.  4  Porque Dios nos escogió en Cristo antes de la fundación del mundo, para que fuéramos santos y sin mancha delante de Él. En amor  5  nos predestinó para adopción como hijos para sí mediante Jesucristo, conforme a la buena intención de Su voluntad,  6  para alabanza de la gloria de Su gracia que gratuitamente ha impartido sobre nosotros en el Amado.  7  En Él tenemos redención mediante Su sangre, el perdón de nuestros pecados según las riquezas de Su gracia  8  que ha hecho abundar para con nosotros. En toda sabiduría y discernimiento  9  nos dio a conocer el misterio de Su voluntad, según la buena intención que se propuso en Cristo,  10  con miras a una buena administración en el cumplimiento de los tiempos, es decir, de reunir todas las cosas en Cristo, tanto las que están en los cielos, como las que están en la tierra.  11  También en Él hemos obtenido herencia, habiendo sido predestinados según el propósito de Aquel que obra todas las cosas conforme al consejo de Su voluntad,  12  a fin de que nosotros, que fuimos los primeros en esperar en Cristo, seamos para alabanza de Su gloria.  13  En Él también ustedes, después de escuchar el mensaje de la verdad, el evangelio de su salvación, y habiendo creído, fueron sellados en Él con el Espíritu Santo de la promesa,  14  que nos es dado como garantía de nuestra herencia, con miras a la redención de la posesión adquirida de Dios, para alabanza de Su gloria.</a:t>
            </a:r>
            <a:endParaRPr lang="en-US"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324514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327241323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224859496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278065776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178360670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0"/>
            <a:ext cx="4398818" cy="5715000"/>
          </a:xfrm>
          <a:prstGeom prst="rect">
            <a:avLst/>
          </a:prstGeom>
        </p:spPr>
      </p:pic>
    </p:spTree>
    <p:extLst>
      <p:ext uri="{BB962C8B-B14F-4D97-AF65-F5344CB8AC3E}">
        <p14:creationId xmlns:p14="http://schemas.microsoft.com/office/powerpoint/2010/main" val="118034741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king Up the Whole Armor of God">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71725" y="0"/>
            <a:ext cx="4457700" cy="5715000"/>
          </a:xfrm>
          <a:prstGeom prst="rect">
            <a:avLst/>
          </a:prstGeom>
          <a:noFill/>
          <a:ln>
            <a:noFill/>
          </a:ln>
        </p:spPr>
      </p:pic>
    </p:spTree>
    <p:extLst>
      <p:ext uri="{BB962C8B-B14F-4D97-AF65-F5344CB8AC3E}">
        <p14:creationId xmlns:p14="http://schemas.microsoft.com/office/powerpoint/2010/main" val="427727408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1826448"/>
            <a:ext cx="5400675" cy="2554545"/>
          </a:xfrm>
          <a:prstGeom prst="rect">
            <a:avLst/>
          </a:prstGeom>
        </p:spPr>
        <p:txBody>
          <a:bodyPr wrap="square">
            <a:spAutoFit/>
          </a:bodyPr>
          <a:lstStyle/>
          <a:p>
            <a:r>
              <a:rPr lang="es-ES" sz="2000" dirty="0" smtClean="0"/>
              <a:t>Con </a:t>
            </a:r>
            <a:r>
              <a:rPr lang="es-ES" sz="2000" dirty="0"/>
              <a:t>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s-ES" sz="2000" dirty="0"/>
          </a:p>
        </p:txBody>
      </p:sp>
    </p:spTree>
    <p:extLst>
      <p:ext uri="{BB962C8B-B14F-4D97-AF65-F5344CB8AC3E}">
        <p14:creationId xmlns:p14="http://schemas.microsoft.com/office/powerpoint/2010/main" val="301760003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1826448"/>
            <a:ext cx="5400675" cy="2554545"/>
          </a:xfrm>
          <a:prstGeom prst="rect">
            <a:avLst/>
          </a:prstGeom>
        </p:spPr>
        <p:txBody>
          <a:bodyPr wrap="square">
            <a:spAutoFit/>
          </a:bodyPr>
          <a:lstStyle/>
          <a:p>
            <a:r>
              <a:rPr lang="es-ES" sz="2000" dirty="0" smtClean="0"/>
              <a:t>Con </a:t>
            </a:r>
            <a:r>
              <a:rPr lang="es-ES" sz="2000" dirty="0"/>
              <a:t>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s-ES" sz="2000" dirty="0"/>
          </a:p>
        </p:txBody>
      </p:sp>
      <p:sp>
        <p:nvSpPr>
          <p:cNvPr id="3" name="Oval 2"/>
          <p:cNvSpPr/>
          <p:nvPr/>
        </p:nvSpPr>
        <p:spPr>
          <a:xfrm>
            <a:off x="914400" y="1826448"/>
            <a:ext cx="1790700" cy="372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Oval 3"/>
          <p:cNvSpPr/>
          <p:nvPr/>
        </p:nvSpPr>
        <p:spPr>
          <a:xfrm>
            <a:off x="2617259" y="2164059"/>
            <a:ext cx="743815" cy="344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p:cNvSpPr/>
          <p:nvPr/>
        </p:nvSpPr>
        <p:spPr>
          <a:xfrm>
            <a:off x="2857500" y="2813208"/>
            <a:ext cx="2127455" cy="297176"/>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p:cNvSpPr/>
          <p:nvPr/>
        </p:nvSpPr>
        <p:spPr>
          <a:xfrm>
            <a:off x="2399953" y="3113405"/>
            <a:ext cx="2585002" cy="301436"/>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198297" y="525063"/>
            <a:ext cx="6469204" cy="369332"/>
          </a:xfrm>
          <a:prstGeom prst="rect">
            <a:avLst/>
          </a:prstGeom>
        </p:spPr>
        <p:txBody>
          <a:bodyPr wrap="square">
            <a:spAutoFit/>
          </a:bodyPr>
          <a:lstStyle/>
          <a:p>
            <a:pPr algn="l" rtl="0"/>
            <a:r>
              <a:rPr lang="en-US" sz="1800" b="1" dirty="0" smtClean="0">
                <a:solidFill>
                  <a:srgbClr val="FFFF00"/>
                </a:solidFill>
              </a:rPr>
              <a:t>¿Cuáles son los dos deberes del soldado de Cristo mencionados aquí?</a:t>
            </a:r>
            <a:endParaRPr lang="en-US" sz="1400" dirty="0"/>
          </a:p>
        </p:txBody>
      </p:sp>
      <p:sp>
        <p:nvSpPr>
          <p:cNvPr id="8" name="Rectangle 7"/>
          <p:cNvSpPr/>
          <p:nvPr/>
        </p:nvSpPr>
        <p:spPr>
          <a:xfrm>
            <a:off x="1884221" y="4883822"/>
            <a:ext cx="6497779" cy="369332"/>
          </a:xfrm>
          <a:prstGeom prst="rect">
            <a:avLst/>
          </a:prstGeom>
        </p:spPr>
        <p:txBody>
          <a:bodyPr wrap="square">
            <a:spAutoFit/>
          </a:bodyPr>
          <a:lstStyle/>
          <a:p>
            <a:pPr algn="l" rtl="0"/>
            <a:r>
              <a:rPr lang="en-US" sz="1800" b="1" dirty="0" smtClean="0">
                <a:solidFill>
                  <a:srgbClr val="FFFF00"/>
                </a:solidFill>
              </a:rPr>
              <a:t>¿Cuál fue la petición/necesidad de Pablo para sí mismo a través de sus oraciones?</a:t>
            </a:r>
            <a:endParaRPr lang="en-US" sz="1400" dirty="0"/>
          </a:p>
        </p:txBody>
      </p:sp>
      <p:sp>
        <p:nvSpPr>
          <p:cNvPr id="9" name="Oval 8"/>
          <p:cNvSpPr/>
          <p:nvPr/>
        </p:nvSpPr>
        <p:spPr>
          <a:xfrm>
            <a:off x="1432573" y="1881578"/>
            <a:ext cx="583040" cy="31712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Oval 9"/>
          <p:cNvSpPr/>
          <p:nvPr/>
        </p:nvSpPr>
        <p:spPr>
          <a:xfrm>
            <a:off x="3731222" y="2201270"/>
            <a:ext cx="666140" cy="29887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Oval 10"/>
          <p:cNvSpPr/>
          <p:nvPr/>
        </p:nvSpPr>
        <p:spPr>
          <a:xfrm>
            <a:off x="2127969" y="2488567"/>
            <a:ext cx="729531" cy="31177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Arc 11"/>
          <p:cNvSpPr/>
          <p:nvPr/>
        </p:nvSpPr>
        <p:spPr>
          <a:xfrm rot="1569977">
            <a:off x="2946324" y="2852363"/>
            <a:ext cx="3330913" cy="1952759"/>
          </a:xfrm>
          <a:prstGeom prst="arc">
            <a:avLst>
              <a:gd name="adj1" fmla="val 16200000"/>
              <a:gd name="adj2" fmla="val 1369666"/>
            </a:avLst>
          </a:prstGeom>
          <a:ln w="127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13" name="Arc 12"/>
          <p:cNvSpPr/>
          <p:nvPr/>
        </p:nvSpPr>
        <p:spPr>
          <a:xfrm rot="16200000">
            <a:off x="508722" y="991527"/>
            <a:ext cx="2962275" cy="1780102"/>
          </a:xfrm>
          <a:prstGeom prst="arc">
            <a:avLst>
              <a:gd name="adj1" fmla="val 16200000"/>
              <a:gd name="adj2" fmla="val 136966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Tree>
    <p:extLst>
      <p:ext uri="{BB962C8B-B14F-4D97-AF65-F5344CB8AC3E}">
        <p14:creationId xmlns:p14="http://schemas.microsoft.com/office/powerpoint/2010/main" val="17076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animBg="1"/>
      <p:bldP spid="10" grpId="0" animBg="1"/>
      <p:bldP spid="11" grpId="0" animBg="1"/>
      <p:bldP spid="12" grpId="0" animBg="1"/>
      <p:bldP spid="13"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4" y="1088691"/>
            <a:ext cx="5536080" cy="3477875"/>
          </a:xfrm>
          <a:prstGeom prst="rect">
            <a:avLst/>
          </a:prstGeom>
        </p:spPr>
        <p:txBody>
          <a:bodyPr wrap="square">
            <a:spAutoFit/>
          </a:bodyPr>
          <a:lstStyle/>
          <a:p>
            <a:r>
              <a:rPr lang="es-ES" sz="2000" dirty="0"/>
              <a:t>Pero a fin de que también ustedes sepan mi situación y lo que hago, todo se lo hará saber </a:t>
            </a:r>
            <a:r>
              <a:rPr lang="es-ES" sz="2000" dirty="0" err="1"/>
              <a:t>Tíquico</a:t>
            </a:r>
            <a:r>
              <a:rPr lang="es-ES" sz="2000" dirty="0"/>
              <a:t>, amado hermano y fiel ministro en el Señor, </a:t>
            </a:r>
            <a:r>
              <a:rPr lang="es-ES" sz="2000" dirty="0" smtClean="0"/>
              <a:t>22</a:t>
            </a:r>
            <a:r>
              <a:rPr lang="es-ES" sz="2000" dirty="0"/>
              <a:t>  a quien he enviado a ustedes precisamente para esto, para que sepan de nosotros y para que consuele sus corazones. </a:t>
            </a:r>
          </a:p>
          <a:p>
            <a:endParaRPr lang="es-ES" sz="2000" dirty="0" smtClean="0"/>
          </a:p>
          <a:p>
            <a:r>
              <a:rPr lang="es-ES" sz="2000" dirty="0" smtClean="0"/>
              <a:t>23</a:t>
            </a:r>
            <a:r>
              <a:rPr lang="es-ES" sz="2000" dirty="0"/>
              <a:t>  Paz sea a los hermanos, y amor con fe, de parte de Dios el Padre y del Señor Jesucristo. </a:t>
            </a:r>
            <a:r>
              <a:rPr lang="es-ES" sz="2000" dirty="0" smtClean="0"/>
              <a:t> 24</a:t>
            </a:r>
            <a:r>
              <a:rPr lang="es-ES" sz="2000" dirty="0"/>
              <a:t>  La gracia sea con todos los que aman a nuestro Señor Jesucristo con amor incorruptible</a:t>
            </a:r>
            <a:r>
              <a:rPr lang="es-ES" sz="2000" dirty="0" smtClean="0"/>
              <a:t>.</a:t>
            </a:r>
            <a:endParaRPr lang="en-US" sz="2000" dirty="0"/>
          </a:p>
        </p:txBody>
      </p:sp>
      <p:sp>
        <p:nvSpPr>
          <p:cNvPr id="4" name="TextBox 3"/>
          <p:cNvSpPr txBox="1"/>
          <p:nvPr/>
        </p:nvSpPr>
        <p:spPr>
          <a:xfrm>
            <a:off x="6144520" y="421550"/>
            <a:ext cx="2366683" cy="769441"/>
          </a:xfrm>
          <a:prstGeom prst="rect">
            <a:avLst/>
          </a:prstGeom>
          <a:solidFill>
            <a:schemeClr val="bg2"/>
          </a:solidFill>
        </p:spPr>
        <p:txBody>
          <a:bodyPr wrap="square" rtlCol="0">
            <a:spAutoFit/>
          </a:bodyPr>
          <a:lstStyle/>
          <a:p>
            <a:pPr algn="ctr" rtl="0"/>
            <a:r>
              <a:rPr lang="en-US" sz="2200" b="1" u="sng" dirty="0" err="1"/>
              <a:t>Ú</a:t>
            </a:r>
            <a:r>
              <a:rPr lang="en-US" sz="2200" b="1" u="sng" dirty="0" err="1" smtClean="0"/>
              <a:t>ltimas</a:t>
            </a:r>
            <a:r>
              <a:rPr lang="en-US" sz="2200" b="1" u="sng" dirty="0" smtClean="0"/>
              <a:t> </a:t>
            </a:r>
            <a:r>
              <a:rPr lang="en-US" sz="2200" b="1" u="sng" dirty="0"/>
              <a:t>palabras</a:t>
            </a:r>
            <a:r>
              <a:rPr lang="en-US" sz="2200" b="1" dirty="0"/>
              <a:t> </a:t>
            </a:r>
            <a:endParaRPr lang="en-US" sz="2200" b="1" dirty="0" smtClean="0"/>
          </a:p>
          <a:p>
            <a:pPr algn="ctr" rtl="0"/>
            <a:r>
              <a:rPr lang="en-US" sz="2200" b="1" dirty="0" smtClean="0"/>
              <a:t>(</a:t>
            </a:r>
            <a:r>
              <a:rPr lang="en-US" sz="2200" b="1" dirty="0" smtClean="0"/>
              <a:t>6:21-24)</a:t>
            </a:r>
            <a:endParaRPr lang="en-US" sz="2200" b="1" dirty="0"/>
          </a:p>
        </p:txBody>
      </p:sp>
    </p:spTree>
    <p:extLst>
      <p:ext uri="{BB962C8B-B14F-4D97-AF65-F5344CB8AC3E}">
        <p14:creationId xmlns:p14="http://schemas.microsoft.com/office/powerpoint/2010/main" val="338763562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97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3500" dirty="0">
                <a:latin typeface="+mn-lt"/>
              </a:rPr>
              <a:t>“</a:t>
            </a:r>
            <a:r>
              <a:rPr lang="en-US" sz="3500" b="1" dirty="0">
                <a:latin typeface="+mn-lt"/>
              </a:rPr>
              <a:t>Bendito sea </a:t>
            </a:r>
            <a:r>
              <a:rPr lang="en-US" sz="3500" b="1" dirty="0" smtClean="0">
                <a:latin typeface="+mn-lt"/>
              </a:rPr>
              <a:t>Dios… </a:t>
            </a:r>
            <a:r>
              <a:rPr lang="en-US" sz="3500" b="1" dirty="0">
                <a:latin typeface="+mn-lt"/>
              </a:rPr>
              <a:t>que nos ha bendecido…”</a:t>
            </a:r>
            <a:endParaRPr lang="en-US" sz="3500" dirty="0">
              <a:latin typeface="+mn-lt"/>
            </a:endParaRPr>
          </a:p>
        </p:txBody>
      </p:sp>
      <p:sp>
        <p:nvSpPr>
          <p:cNvPr id="3" name="Content Placeholder 2"/>
          <p:cNvSpPr>
            <a:spLocks noGrp="1"/>
          </p:cNvSpPr>
          <p:nvPr>
            <p:ph idx="1"/>
          </p:nvPr>
        </p:nvSpPr>
        <p:spPr/>
        <p:txBody>
          <a:bodyPr>
            <a:normAutofit/>
          </a:bodyPr>
          <a:lstStyle/>
          <a:p>
            <a:pPr marL="0" indent="0" algn="ctr" rtl="0">
              <a:lnSpc>
                <a:spcPct val="200000"/>
              </a:lnSpc>
              <a:buNone/>
            </a:pPr>
            <a:r>
              <a:rPr lang="en-US" sz="2800" b="1" u="sng" dirty="0" smtClean="0"/>
              <a:t>¿Con </a:t>
            </a:r>
            <a:r>
              <a:rPr lang="en-US" sz="2800" b="1" u="sng" dirty="0" err="1" smtClean="0"/>
              <a:t>qué</a:t>
            </a:r>
            <a:r>
              <a:rPr lang="en-US" sz="2800" dirty="0" smtClean="0"/>
              <a:t> </a:t>
            </a:r>
            <a:r>
              <a:rPr lang="en-US" sz="2800" dirty="0" err="1"/>
              <a:t>nos</a:t>
            </a:r>
            <a:r>
              <a:rPr lang="en-US" sz="2800" dirty="0"/>
              <a:t> </a:t>
            </a:r>
            <a:r>
              <a:rPr lang="en-US" sz="2800" dirty="0" err="1" smtClean="0"/>
              <a:t>bendice</a:t>
            </a:r>
            <a:r>
              <a:rPr lang="en-US" sz="2800" dirty="0" smtClean="0"/>
              <a:t> Dios?</a:t>
            </a:r>
            <a:endParaRPr lang="en-US" sz="2800" dirty="0"/>
          </a:p>
          <a:p>
            <a:pPr marL="0" indent="0" algn="ctr" rtl="0">
              <a:lnSpc>
                <a:spcPct val="200000"/>
              </a:lnSpc>
              <a:buNone/>
            </a:pPr>
            <a:r>
              <a:rPr lang="en-US" sz="2800" b="1" u="sng" dirty="0" smtClean="0"/>
              <a:t>¿</a:t>
            </a:r>
            <a:r>
              <a:rPr lang="en-US" sz="2800" b="1" u="sng" dirty="0" err="1" smtClean="0"/>
              <a:t>Cómo</a:t>
            </a:r>
            <a:r>
              <a:rPr lang="en-US" sz="2800" dirty="0" smtClean="0"/>
              <a:t> </a:t>
            </a:r>
            <a:r>
              <a:rPr lang="en-US" sz="2800" dirty="0" err="1"/>
              <a:t>nos</a:t>
            </a:r>
            <a:r>
              <a:rPr lang="en-US" sz="2800" dirty="0"/>
              <a:t> </a:t>
            </a:r>
            <a:r>
              <a:rPr lang="en-US" sz="2800" dirty="0" err="1" smtClean="0"/>
              <a:t>bendice</a:t>
            </a:r>
            <a:r>
              <a:rPr lang="en-US" sz="2800" dirty="0" smtClean="0"/>
              <a:t> Dios?</a:t>
            </a:r>
            <a:endParaRPr lang="en-US" sz="2800" dirty="0"/>
          </a:p>
          <a:p>
            <a:pPr marL="0" indent="0" algn="ctr" rtl="0">
              <a:lnSpc>
                <a:spcPct val="200000"/>
              </a:lnSpc>
              <a:buNone/>
            </a:pPr>
            <a:r>
              <a:rPr lang="en-US" sz="2800" b="1" u="sng" dirty="0" smtClean="0"/>
              <a:t>¿</a:t>
            </a:r>
            <a:r>
              <a:rPr lang="en-US" sz="2800" b="1" u="sng" dirty="0" err="1" smtClean="0"/>
              <a:t>Por</a:t>
            </a:r>
            <a:r>
              <a:rPr lang="en-US" sz="2800" b="1" u="sng" dirty="0" smtClean="0"/>
              <a:t> </a:t>
            </a:r>
            <a:r>
              <a:rPr lang="en-US" sz="2800" b="1" u="sng" dirty="0" err="1" smtClean="0"/>
              <a:t>qué</a:t>
            </a:r>
            <a:r>
              <a:rPr lang="en-US" sz="2800" dirty="0" smtClean="0"/>
              <a:t> </a:t>
            </a:r>
            <a:r>
              <a:rPr lang="en-US" sz="2800" dirty="0" err="1"/>
              <a:t>nos</a:t>
            </a:r>
            <a:r>
              <a:rPr lang="en-US" sz="2800" dirty="0"/>
              <a:t> </a:t>
            </a:r>
            <a:r>
              <a:rPr lang="en-US" sz="2800" dirty="0" err="1" smtClean="0"/>
              <a:t>bendice</a:t>
            </a:r>
            <a:r>
              <a:rPr lang="en-US" sz="2800" dirty="0" smtClean="0"/>
              <a:t> Dios?</a:t>
            </a:r>
            <a:endParaRPr lang="en-US" sz="2800" b="1" u="sng" dirty="0"/>
          </a:p>
        </p:txBody>
      </p:sp>
    </p:spTree>
    <p:extLst>
      <p:ext uri="{BB962C8B-B14F-4D97-AF65-F5344CB8AC3E}">
        <p14:creationId xmlns:p14="http://schemas.microsoft.com/office/powerpoint/2010/main" val="13793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b="1" dirty="0" smtClean="0"/>
              <a:t>El </a:t>
            </a:r>
            <a:r>
              <a:rPr lang="en-US" b="1" dirty="0"/>
              <a:t>fin de </a:t>
            </a:r>
            <a:r>
              <a:rPr lang="en-US" b="1" dirty="0" err="1" smtClean="0"/>
              <a:t>Éfeso</a:t>
            </a:r>
            <a:r>
              <a:rPr lang="en-US" b="1" dirty="0"/>
              <a:t/>
            </a:r>
            <a:br>
              <a:rPr lang="en-US" b="1" dirty="0"/>
            </a:br>
            <a:r>
              <a:rPr lang="en-US" b="1" dirty="0"/>
              <a:t>(Apocalipsis 2:1-7)</a:t>
            </a:r>
          </a:p>
        </p:txBody>
      </p:sp>
      <p:sp>
        <p:nvSpPr>
          <p:cNvPr id="3" name="Subtitle 2"/>
          <p:cNvSpPr>
            <a:spLocks noGrp="1"/>
          </p:cNvSpPr>
          <p:nvPr>
            <p:ph type="subTitle" idx="1"/>
          </p:nvPr>
        </p:nvSpPr>
        <p:spPr/>
        <p:txBody>
          <a:bodyPr/>
          <a:lstStyle/>
          <a:p>
            <a:r>
              <a:rPr lang="en-US" dirty="0" err="1"/>
              <a:t>Efesios</a:t>
            </a:r>
            <a:r>
              <a:rPr lang="en-US" dirty="0"/>
              <a:t>: </a:t>
            </a:r>
            <a:r>
              <a:rPr lang="en-US" dirty="0" err="1"/>
              <a:t>Andando</a:t>
            </a:r>
            <a:r>
              <a:rPr lang="en-US" dirty="0"/>
              <a:t> de </a:t>
            </a:r>
            <a:r>
              <a:rPr lang="en-US" dirty="0" err="1"/>
              <a:t>manera</a:t>
            </a:r>
            <a:r>
              <a:rPr lang="en-US" dirty="0"/>
              <a:t> </a:t>
            </a:r>
            <a:r>
              <a:rPr lang="en-US" dirty="0" err="1"/>
              <a:t>digna</a:t>
            </a:r>
            <a:r>
              <a:rPr lang="en-US" dirty="0"/>
              <a:t> de </a:t>
            </a:r>
            <a:r>
              <a:rPr lang="en-US" dirty="0" err="1"/>
              <a:t>nuestra</a:t>
            </a:r>
            <a:r>
              <a:rPr lang="en-US" dirty="0"/>
              <a:t> </a:t>
            </a:r>
            <a:r>
              <a:rPr lang="en-US" dirty="0" err="1"/>
              <a:t>vocación</a:t>
            </a:r>
            <a:endParaRPr lang="en-US" dirty="0"/>
          </a:p>
        </p:txBody>
      </p:sp>
    </p:spTree>
    <p:extLst>
      <p:ext uri="{BB962C8B-B14F-4D97-AF65-F5344CB8AC3E}">
        <p14:creationId xmlns:p14="http://schemas.microsoft.com/office/powerpoint/2010/main" val="378112153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chemeClr val="tx2">
                    <a:lumMod val="75000"/>
                  </a:schemeClr>
                </a:solidFill>
              </a:rPr>
              <a:t>Miércoles, 17/9/14 – “Bendito sea Dios” </a:t>
            </a:r>
            <a:r>
              <a:rPr lang="en-US" b="1" dirty="0" smtClean="0">
                <a:solidFill>
                  <a:schemeClr val="tx2">
                    <a:lumMod val="75000"/>
                  </a:schemeClr>
                </a:solidFill>
              </a:rPr>
              <a:t>(1.1-14</a:t>
            </a:r>
            <a:r>
              <a:rPr lang="en-US" b="1" dirty="0">
                <a:solidFill>
                  <a:schemeClr val="tx2">
                    <a:lumMod val="75000"/>
                  </a:schemeClr>
                </a:solidFill>
              </a:rPr>
              <a:t>)</a:t>
            </a:r>
          </a:p>
          <a:p>
            <a:pPr marL="457200" indent="-457200" algn="l" rtl="0" fontAlgn="base">
              <a:buFont typeface="+mj-lt"/>
              <a:buAutoNum type="arabicPeriod"/>
            </a:pPr>
            <a:r>
              <a:rPr lang="en-US" b="1" dirty="0" smtClean="0">
                <a:solidFill>
                  <a:schemeClr val="tx1">
                    <a:lumMod val="75000"/>
                  </a:schemeClr>
                </a:solidFill>
              </a:rPr>
              <a:t>Dom. </a:t>
            </a:r>
            <a:r>
              <a:rPr lang="en-US" b="1" dirty="0">
                <a:solidFill>
                  <a:schemeClr val="tx1">
                    <a:lumMod val="75000"/>
                  </a:schemeClr>
                </a:solidFill>
              </a:rPr>
              <a:t>21/9/14 – Oración </a:t>
            </a:r>
            <a:r>
              <a:rPr lang="en-US" b="1" dirty="0" err="1">
                <a:solidFill>
                  <a:schemeClr val="tx1">
                    <a:lumMod val="75000"/>
                  </a:schemeClr>
                </a:solidFill>
              </a:rPr>
              <a:t>por</a:t>
            </a:r>
            <a:r>
              <a:rPr lang="en-US" b="1" dirty="0">
                <a:solidFill>
                  <a:schemeClr val="tx1">
                    <a:lumMod val="75000"/>
                  </a:schemeClr>
                </a:solidFill>
              </a:rPr>
              <a:t> </a:t>
            </a:r>
            <a:r>
              <a:rPr lang="en-US" b="1" dirty="0" err="1">
                <a:solidFill>
                  <a:schemeClr val="tx1">
                    <a:lumMod val="75000"/>
                  </a:schemeClr>
                </a:solidFill>
              </a:rPr>
              <a:t>los</a:t>
            </a:r>
            <a:r>
              <a:rPr lang="en-US" b="1" dirty="0">
                <a:solidFill>
                  <a:schemeClr val="tx1">
                    <a:lumMod val="75000"/>
                  </a:schemeClr>
                </a:solidFill>
              </a:rPr>
              <a:t> </a:t>
            </a:r>
            <a:r>
              <a:rPr lang="en-US" b="1" dirty="0" err="1" smtClean="0">
                <a:solidFill>
                  <a:schemeClr val="tx1">
                    <a:lumMod val="75000"/>
                  </a:schemeClr>
                </a:solidFill>
              </a:rPr>
              <a:t>santos</a:t>
            </a:r>
            <a:r>
              <a:rPr lang="en-US" b="1" dirty="0" smtClean="0">
                <a:solidFill>
                  <a:schemeClr val="tx1">
                    <a:lumMod val="75000"/>
                  </a:schemeClr>
                </a:solidFill>
              </a:rPr>
              <a:t> (1.15-23</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Miercoles</a:t>
            </a:r>
            <a:r>
              <a:rPr lang="en-US" b="1" dirty="0" smtClean="0">
                <a:solidFill>
                  <a:schemeClr val="tx1">
                    <a:lumMod val="75000"/>
                  </a:schemeClr>
                </a:solidFill>
              </a:rPr>
              <a:t> </a:t>
            </a:r>
            <a:r>
              <a:rPr lang="en-US" b="1" dirty="0">
                <a:solidFill>
                  <a:schemeClr val="tx1">
                    <a:lumMod val="75000"/>
                  </a:schemeClr>
                </a:solidFill>
              </a:rPr>
              <a:t>24/9/14 – “Y </a:t>
            </a:r>
            <a:r>
              <a:rPr lang="en-US" b="1" dirty="0" err="1" smtClean="0">
                <a:solidFill>
                  <a:schemeClr val="tx1">
                    <a:lumMod val="75000"/>
                  </a:schemeClr>
                </a:solidFill>
              </a:rPr>
              <a:t>ustedes</a:t>
            </a:r>
            <a:r>
              <a:rPr lang="en-US" b="1" dirty="0" smtClean="0">
                <a:solidFill>
                  <a:schemeClr val="tx1">
                    <a:lumMod val="75000"/>
                  </a:schemeClr>
                </a:solidFill>
              </a:rPr>
              <a:t> </a:t>
            </a:r>
            <a:r>
              <a:rPr lang="en-US" b="1" dirty="0" err="1" smtClean="0">
                <a:solidFill>
                  <a:schemeClr val="tx1">
                    <a:lumMod val="75000"/>
                  </a:schemeClr>
                </a:solidFill>
              </a:rPr>
              <a:t>estaban</a:t>
            </a:r>
            <a:r>
              <a:rPr lang="en-US" b="1" dirty="0" smtClean="0">
                <a:solidFill>
                  <a:schemeClr val="tx1">
                    <a:lumMod val="75000"/>
                  </a:schemeClr>
                </a:solidFill>
              </a:rPr>
              <a:t>…</a:t>
            </a:r>
            <a:r>
              <a:rPr lang="en-US" b="1" dirty="0" err="1" smtClean="0">
                <a:solidFill>
                  <a:schemeClr val="tx1">
                    <a:lumMod val="75000"/>
                  </a:schemeClr>
                </a:solidFill>
              </a:rPr>
              <a:t>pero</a:t>
            </a:r>
            <a:r>
              <a:rPr lang="en-US" b="1" dirty="0" smtClean="0">
                <a:solidFill>
                  <a:schemeClr val="tx1">
                    <a:lumMod val="75000"/>
                  </a:schemeClr>
                </a:solidFill>
              </a:rPr>
              <a:t> </a:t>
            </a:r>
            <a:r>
              <a:rPr lang="en-US" b="1" dirty="0">
                <a:solidFill>
                  <a:schemeClr val="tx1">
                    <a:lumMod val="75000"/>
                  </a:schemeClr>
                </a:solidFill>
              </a:rPr>
              <a:t>Dios” </a:t>
            </a:r>
            <a:r>
              <a:rPr lang="en-US" b="1" dirty="0" smtClean="0">
                <a:solidFill>
                  <a:schemeClr val="tx1">
                    <a:lumMod val="75000"/>
                  </a:schemeClr>
                </a:solidFill>
              </a:rPr>
              <a:t>(2.1-10</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28/9/14 – Unificación </a:t>
            </a:r>
            <a:r>
              <a:rPr lang="en-US" b="1" dirty="0" err="1">
                <a:solidFill>
                  <a:schemeClr val="tx1">
                    <a:lumMod val="75000"/>
                  </a:schemeClr>
                </a:solidFill>
              </a:rPr>
              <a:t>en</a:t>
            </a:r>
            <a:r>
              <a:rPr lang="en-US" b="1" dirty="0">
                <a:solidFill>
                  <a:schemeClr val="tx1">
                    <a:lumMod val="75000"/>
                  </a:schemeClr>
                </a:solidFill>
              </a:rPr>
              <a:t> </a:t>
            </a:r>
            <a:r>
              <a:rPr lang="en-US" b="1" dirty="0" smtClean="0">
                <a:solidFill>
                  <a:schemeClr val="tx1">
                    <a:lumMod val="75000"/>
                  </a:schemeClr>
                </a:solidFill>
              </a:rPr>
              <a:t>Cristo y el </a:t>
            </a:r>
            <a:r>
              <a:rPr lang="en-US" b="1" dirty="0" err="1" smtClean="0">
                <a:solidFill>
                  <a:schemeClr val="tx1">
                    <a:lumMod val="75000"/>
                  </a:schemeClr>
                </a:solidFill>
              </a:rPr>
              <a:t>misterio</a:t>
            </a:r>
            <a:r>
              <a:rPr lang="en-US" b="1" dirty="0" smtClean="0">
                <a:solidFill>
                  <a:schemeClr val="tx1">
                    <a:lumMod val="75000"/>
                  </a:schemeClr>
                </a:solidFill>
              </a:rPr>
              <a:t> del </a:t>
            </a:r>
            <a:r>
              <a:rPr lang="en-US" b="1" dirty="0" err="1" smtClean="0">
                <a:solidFill>
                  <a:schemeClr val="tx1">
                    <a:lumMod val="75000"/>
                  </a:schemeClr>
                </a:solidFill>
              </a:rPr>
              <a:t>evangelio</a:t>
            </a:r>
            <a:r>
              <a:rPr lang="en-US" b="1" dirty="0" smtClean="0">
                <a:solidFill>
                  <a:schemeClr val="tx1">
                    <a:lumMod val="75000"/>
                  </a:schemeClr>
                </a:solidFill>
              </a:rPr>
              <a:t> (2.1-3:7)</a:t>
            </a:r>
            <a:endParaRPr lang="en-US" b="1" dirty="0">
              <a:solidFill>
                <a:schemeClr val="tx1">
                  <a:lumMod val="75000"/>
                </a:schemeClr>
              </a:solidFill>
            </a:endParaRPr>
          </a:p>
          <a:p>
            <a:pPr marL="457200" indent="-457200" algn="l" rtl="0" fontAlgn="base">
              <a:buFont typeface="+mj-lt"/>
              <a:buAutoNum type="arabicPeriod"/>
            </a:pPr>
            <a:r>
              <a:rPr lang="en-US" b="1" dirty="0" err="1">
                <a:solidFill>
                  <a:schemeClr val="tx1">
                    <a:lumMod val="75000"/>
                  </a:schemeClr>
                </a:solidFill>
              </a:rPr>
              <a:t>M</a:t>
            </a:r>
            <a:r>
              <a:rPr lang="en-US" b="1" dirty="0" err="1" smtClean="0">
                <a:solidFill>
                  <a:schemeClr val="tx1">
                    <a:lumMod val="75000"/>
                  </a:schemeClr>
                </a:solidFill>
              </a:rPr>
              <a:t>iercoles</a:t>
            </a:r>
            <a:r>
              <a:rPr lang="en-US" b="1" dirty="0" smtClean="0">
                <a:solidFill>
                  <a:schemeClr val="tx1">
                    <a:lumMod val="75000"/>
                  </a:schemeClr>
                </a:solidFill>
              </a:rPr>
              <a:t> </a:t>
            </a:r>
            <a:r>
              <a:rPr lang="en-US" b="1" dirty="0">
                <a:solidFill>
                  <a:schemeClr val="tx1">
                    <a:lumMod val="75000"/>
                  </a:schemeClr>
                </a:solidFill>
              </a:rPr>
              <a:t>1/10/14 – </a:t>
            </a:r>
            <a:r>
              <a:rPr lang="en-US" b="1" dirty="0" smtClean="0">
                <a:solidFill>
                  <a:schemeClr val="tx1">
                    <a:lumMod val="75000"/>
                  </a:schemeClr>
                </a:solidFill>
              </a:rPr>
              <a:t>La </a:t>
            </a:r>
            <a:r>
              <a:rPr lang="en-US" b="1" dirty="0" err="1" smtClean="0">
                <a:solidFill>
                  <a:schemeClr val="tx1">
                    <a:lumMod val="75000"/>
                  </a:schemeClr>
                </a:solidFill>
              </a:rPr>
              <a:t>gloria</a:t>
            </a:r>
            <a:r>
              <a:rPr lang="en-US" b="1" dirty="0" smtClean="0">
                <a:solidFill>
                  <a:schemeClr val="tx1">
                    <a:lumMod val="75000"/>
                  </a:schemeClr>
                </a:solidFill>
              </a:rPr>
              <a:t> </a:t>
            </a:r>
            <a:r>
              <a:rPr lang="en-US" b="1" dirty="0">
                <a:solidFill>
                  <a:schemeClr val="tx1">
                    <a:lumMod val="75000"/>
                  </a:schemeClr>
                </a:solidFill>
              </a:rPr>
              <a:t>de </a:t>
            </a:r>
            <a:r>
              <a:rPr lang="en-US" b="1" dirty="0" smtClean="0">
                <a:solidFill>
                  <a:schemeClr val="tx1">
                    <a:lumMod val="75000"/>
                  </a:schemeClr>
                </a:solidFill>
              </a:rPr>
              <a:t>Dios (3.8-21</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5/10/14 – Actitudes y fundamentos para la </a:t>
            </a:r>
            <a:r>
              <a:rPr lang="en-US" b="1" dirty="0" err="1">
                <a:solidFill>
                  <a:schemeClr val="tx1">
                    <a:lumMod val="75000"/>
                  </a:schemeClr>
                </a:solidFill>
              </a:rPr>
              <a:t>unidad</a:t>
            </a:r>
            <a:r>
              <a:rPr lang="en-US" b="1" dirty="0">
                <a:solidFill>
                  <a:schemeClr val="tx1">
                    <a:lumMod val="75000"/>
                  </a:schemeClr>
                </a:solidFill>
              </a:rPr>
              <a:t> </a:t>
            </a:r>
            <a:r>
              <a:rPr lang="en-US" b="1" dirty="0" smtClean="0">
                <a:solidFill>
                  <a:schemeClr val="tx1">
                    <a:lumMod val="75000"/>
                  </a:schemeClr>
                </a:solidFill>
              </a:rPr>
              <a:t>(4.1-6</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12/10/14 – “El crecimiento del </a:t>
            </a:r>
            <a:r>
              <a:rPr lang="en-US" b="1" dirty="0" err="1">
                <a:solidFill>
                  <a:schemeClr val="tx1">
                    <a:lumMod val="75000"/>
                  </a:schemeClr>
                </a:solidFill>
              </a:rPr>
              <a:t>cuerpo</a:t>
            </a:r>
            <a:r>
              <a:rPr lang="en-US" b="1" dirty="0">
                <a:solidFill>
                  <a:schemeClr val="tx1">
                    <a:lumMod val="75000"/>
                  </a:schemeClr>
                </a:solidFill>
              </a:rPr>
              <a:t>” </a:t>
            </a:r>
            <a:r>
              <a:rPr lang="en-US" b="1" dirty="0" smtClean="0">
                <a:solidFill>
                  <a:schemeClr val="tx1">
                    <a:lumMod val="75000"/>
                  </a:schemeClr>
                </a:solidFill>
              </a:rPr>
              <a:t>(4.7-16</a:t>
            </a:r>
            <a:r>
              <a:rPr lang="en-US" b="1" dirty="0">
                <a:solidFill>
                  <a:schemeClr val="tx1">
                    <a:lumMod val="75000"/>
                  </a:schemeClr>
                </a:solidFill>
              </a:rPr>
              <a:t>)</a:t>
            </a:r>
          </a:p>
          <a:p>
            <a:pPr marL="457200" indent="-457200" algn="l" rtl="0" fontAlgn="base">
              <a:buFont typeface="+mj-lt"/>
              <a:buAutoNum type="arabicPeriod"/>
            </a:pPr>
            <a:r>
              <a:rPr lang="en-US" b="1" dirty="0">
                <a:solidFill>
                  <a:schemeClr val="tx1">
                    <a:lumMod val="75000"/>
                  </a:schemeClr>
                </a:solidFill>
              </a:rPr>
              <a:t>Miércoles 15/10/14 – “El </a:t>
            </a:r>
            <a:r>
              <a:rPr lang="en-US" b="1" dirty="0" err="1" smtClean="0">
                <a:solidFill>
                  <a:schemeClr val="tx1">
                    <a:lumMod val="75000"/>
                  </a:schemeClr>
                </a:solidFill>
              </a:rPr>
              <a:t>nuevo</a:t>
            </a:r>
            <a:r>
              <a:rPr lang="en-US" b="1" dirty="0" smtClean="0">
                <a:solidFill>
                  <a:schemeClr val="tx1">
                    <a:lumMod val="75000"/>
                  </a:schemeClr>
                </a:solidFill>
              </a:rPr>
              <a:t> </a:t>
            </a:r>
            <a:r>
              <a:rPr lang="en-US" b="1" dirty="0" err="1" smtClean="0">
                <a:solidFill>
                  <a:schemeClr val="tx1">
                    <a:lumMod val="75000"/>
                  </a:schemeClr>
                </a:solidFill>
              </a:rPr>
              <a:t>ser</a:t>
            </a:r>
            <a:r>
              <a:rPr lang="en-US" b="1" dirty="0" smtClean="0">
                <a:solidFill>
                  <a:schemeClr val="tx1">
                    <a:lumMod val="75000"/>
                  </a:schemeClr>
                </a:solidFill>
              </a:rPr>
              <a:t>” (4.17-32</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19/10/14 – </a:t>
            </a:r>
            <a:r>
              <a:rPr lang="en-US" b="1" dirty="0" err="1" smtClean="0">
                <a:solidFill>
                  <a:schemeClr val="tx1">
                    <a:lumMod val="75000"/>
                  </a:schemeClr>
                </a:solidFill>
              </a:rPr>
              <a:t>Andando</a:t>
            </a:r>
            <a:r>
              <a:rPr lang="en-US" b="1" dirty="0" smtClean="0">
                <a:solidFill>
                  <a:schemeClr val="tx1">
                    <a:lumMod val="75000"/>
                  </a:schemeClr>
                </a:solidFill>
              </a:rPr>
              <a:t> </a:t>
            </a:r>
            <a:r>
              <a:rPr lang="en-US" b="1" dirty="0" err="1">
                <a:solidFill>
                  <a:schemeClr val="tx1">
                    <a:lumMod val="75000"/>
                  </a:schemeClr>
                </a:solidFill>
              </a:rPr>
              <a:t>en</a:t>
            </a:r>
            <a:r>
              <a:rPr lang="en-US" b="1" dirty="0">
                <a:solidFill>
                  <a:schemeClr val="tx1">
                    <a:lumMod val="75000"/>
                  </a:schemeClr>
                </a:solidFill>
              </a:rPr>
              <a:t> </a:t>
            </a:r>
            <a:r>
              <a:rPr lang="en-US" b="1" dirty="0" err="1" smtClean="0">
                <a:solidFill>
                  <a:schemeClr val="tx1">
                    <a:lumMod val="75000"/>
                  </a:schemeClr>
                </a:solidFill>
              </a:rPr>
              <a:t>amor</a:t>
            </a:r>
            <a:r>
              <a:rPr lang="en-US" b="1" dirty="0">
                <a:solidFill>
                  <a:schemeClr val="tx1">
                    <a:lumMod val="75000"/>
                  </a:schemeClr>
                </a:solidFill>
              </a:rPr>
              <a:t>, </a:t>
            </a:r>
            <a:r>
              <a:rPr lang="en-US" b="1" dirty="0" smtClean="0">
                <a:solidFill>
                  <a:schemeClr val="tx1">
                    <a:lumMod val="75000"/>
                  </a:schemeClr>
                </a:solidFill>
              </a:rPr>
              <a:t>luz </a:t>
            </a:r>
            <a:r>
              <a:rPr lang="en-US" b="1" dirty="0">
                <a:solidFill>
                  <a:schemeClr val="tx1">
                    <a:lumMod val="75000"/>
                  </a:schemeClr>
                </a:solidFill>
              </a:rPr>
              <a:t>y </a:t>
            </a:r>
            <a:r>
              <a:rPr lang="en-US" b="1" dirty="0" err="1" smtClean="0">
                <a:solidFill>
                  <a:schemeClr val="tx1">
                    <a:lumMod val="75000"/>
                  </a:schemeClr>
                </a:solidFill>
              </a:rPr>
              <a:t>sabiduría</a:t>
            </a:r>
            <a:r>
              <a:rPr lang="en-US" b="1" dirty="0" smtClean="0">
                <a:solidFill>
                  <a:schemeClr val="tx1">
                    <a:lumMod val="75000"/>
                  </a:schemeClr>
                </a:solidFill>
              </a:rPr>
              <a:t> (5.1-21</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Miércoles</a:t>
            </a:r>
            <a:r>
              <a:rPr lang="en-US" b="1" dirty="0" smtClean="0">
                <a:solidFill>
                  <a:schemeClr val="tx1">
                    <a:lumMod val="75000"/>
                  </a:schemeClr>
                </a:solidFill>
              </a:rPr>
              <a:t> </a:t>
            </a:r>
            <a:r>
              <a:rPr lang="en-US" b="1" dirty="0">
                <a:solidFill>
                  <a:schemeClr val="tx1">
                    <a:lumMod val="75000"/>
                  </a:schemeClr>
                </a:solidFill>
              </a:rPr>
              <a:t>22/10/14 – “Sométanse unos a otros” </a:t>
            </a:r>
            <a:r>
              <a:rPr lang="en-US" b="1" dirty="0" smtClean="0">
                <a:solidFill>
                  <a:schemeClr val="tx1">
                    <a:lumMod val="75000"/>
                  </a:schemeClr>
                </a:solidFill>
              </a:rPr>
              <a:t>(5.22-6.9</a:t>
            </a:r>
            <a:r>
              <a:rPr lang="en-US" b="1" dirty="0">
                <a:solidFill>
                  <a:schemeClr val="tx1">
                    <a:lumMod val="75000"/>
                  </a:schemeClr>
                </a:solidFill>
              </a:rPr>
              <a:t>)</a:t>
            </a:r>
          </a:p>
          <a:p>
            <a:pPr marL="457200" indent="-457200" fontAlgn="base">
              <a:buFont typeface="+mj-lt"/>
              <a:buAutoNum type="arabicPeriod"/>
            </a:pPr>
            <a:r>
              <a:rPr lang="en-US" b="1" dirty="0">
                <a:solidFill>
                  <a:schemeClr val="tx1">
                    <a:lumMod val="75000"/>
                  </a:schemeClr>
                </a:solidFill>
              </a:rPr>
              <a:t>Dom. 26/10/14 – </a:t>
            </a:r>
            <a:r>
              <a:rPr lang="en-US" b="1" dirty="0" smtClean="0">
                <a:solidFill>
                  <a:schemeClr val="tx1">
                    <a:lumMod val="75000"/>
                  </a:schemeClr>
                </a:solidFill>
              </a:rPr>
              <a:t>“</a:t>
            </a:r>
            <a:r>
              <a:rPr lang="en-US" b="1" dirty="0" err="1" smtClean="0">
                <a:solidFill>
                  <a:schemeClr val="tx1">
                    <a:lumMod val="75000"/>
                  </a:schemeClr>
                </a:solidFill>
              </a:rPr>
              <a:t>Fortalézcanse</a:t>
            </a:r>
            <a:r>
              <a:rPr lang="en-US" b="1" dirty="0" smtClean="0">
                <a:solidFill>
                  <a:schemeClr val="tx1">
                    <a:lumMod val="75000"/>
                  </a:schemeClr>
                </a:solidFill>
              </a:rPr>
              <a:t> </a:t>
            </a:r>
            <a:r>
              <a:rPr lang="en-US" b="1" dirty="0" err="1" smtClean="0">
                <a:solidFill>
                  <a:schemeClr val="tx1">
                    <a:lumMod val="75000"/>
                  </a:schemeClr>
                </a:solidFill>
              </a:rPr>
              <a:t>en</a:t>
            </a:r>
            <a:r>
              <a:rPr lang="en-US" b="1" dirty="0" smtClean="0">
                <a:solidFill>
                  <a:schemeClr val="tx1">
                    <a:lumMod val="75000"/>
                  </a:schemeClr>
                </a:solidFill>
              </a:rPr>
              <a:t> </a:t>
            </a:r>
            <a:r>
              <a:rPr lang="en-US" b="1" dirty="0">
                <a:solidFill>
                  <a:schemeClr val="tx1">
                    <a:lumMod val="75000"/>
                  </a:schemeClr>
                </a:solidFill>
              </a:rPr>
              <a:t>el Señor” </a:t>
            </a:r>
            <a:r>
              <a:rPr lang="en-US" b="1" dirty="0" smtClean="0">
                <a:solidFill>
                  <a:schemeClr val="tx1">
                    <a:lumMod val="75000"/>
                  </a:schemeClr>
                </a:solidFill>
              </a:rPr>
              <a:t>(6.10-23</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rgbClr val="00B0F0"/>
                </a:solidFill>
              </a:rPr>
              <a:t>Miércoles</a:t>
            </a:r>
            <a:r>
              <a:rPr lang="en-US" b="1" dirty="0" smtClean="0">
                <a:solidFill>
                  <a:srgbClr val="00B0F0"/>
                </a:solidFill>
              </a:rPr>
              <a:t> </a:t>
            </a:r>
            <a:r>
              <a:rPr lang="en-US" b="1" dirty="0">
                <a:solidFill>
                  <a:srgbClr val="00B0F0"/>
                </a:solidFill>
              </a:rPr>
              <a:t>29/10/14 - </a:t>
            </a:r>
            <a:r>
              <a:rPr lang="en-US" b="1" dirty="0" err="1" smtClean="0">
                <a:solidFill>
                  <a:srgbClr val="00B0F0"/>
                </a:solidFill>
              </a:rPr>
              <a:t>Repaso</a:t>
            </a:r>
            <a:r>
              <a:rPr lang="en-US" b="1" dirty="0" smtClean="0">
                <a:solidFill>
                  <a:srgbClr val="00B0F0"/>
                </a:solidFill>
              </a:rPr>
              <a:t>, </a:t>
            </a:r>
            <a:r>
              <a:rPr lang="en-US" b="1" dirty="0" err="1" smtClean="0">
                <a:solidFill>
                  <a:srgbClr val="00B0F0"/>
                </a:solidFill>
              </a:rPr>
              <a:t>conclusión</a:t>
            </a:r>
            <a:r>
              <a:rPr lang="en-US" b="1" dirty="0">
                <a:solidFill>
                  <a:srgbClr val="00B0F0"/>
                </a:solidFill>
              </a:rPr>
              <a:t>, </a:t>
            </a:r>
            <a:r>
              <a:rPr lang="en-US" b="1" dirty="0" err="1" smtClean="0">
                <a:solidFill>
                  <a:srgbClr val="00B0F0"/>
                </a:solidFill>
              </a:rPr>
              <a:t>aplicaciones</a:t>
            </a:r>
            <a:endParaRPr lang="en-US" b="1" dirty="0">
              <a:solidFill>
                <a:srgbClr val="00B0F0"/>
              </a:solidFill>
            </a:endParaRPr>
          </a:p>
          <a:p>
            <a:pPr algn="l" rtl="0"/>
            <a:endParaRPr lang="en-US" dirty="0"/>
          </a:p>
        </p:txBody>
      </p:sp>
    </p:spTree>
    <p:extLst>
      <p:ext uri="{BB962C8B-B14F-4D97-AF65-F5344CB8AC3E}">
        <p14:creationId xmlns:p14="http://schemas.microsoft.com/office/powerpoint/2010/main" val="189755629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6" y="279066"/>
            <a:ext cx="8545654" cy="1908215"/>
          </a:xfrm>
          <a:prstGeom prst="rect">
            <a:avLst/>
          </a:prstGeom>
        </p:spPr>
        <p:txBody>
          <a:bodyPr wrap="square">
            <a:spAutoFit/>
          </a:bodyPr>
          <a:lstStyle/>
          <a:p>
            <a:r>
              <a:rPr lang="es-ES" sz="2400" b="1" dirty="0" smtClean="0">
                <a:solidFill>
                  <a:srgbClr val="FFFF00"/>
                </a:solidFill>
              </a:rPr>
              <a:t> Ceñida </a:t>
            </a:r>
            <a:r>
              <a:rPr lang="es-ES" sz="2400" b="1" dirty="0">
                <a:solidFill>
                  <a:srgbClr val="FFFF00"/>
                </a:solidFill>
              </a:rPr>
              <a:t>su cintura con la verdad (“el cinturón de la verdad” NVI)</a:t>
            </a:r>
          </a:p>
          <a:p>
            <a:pPr algn="l" rtl="0"/>
            <a:endParaRPr lang="en-US" sz="1400" dirty="0" smtClean="0">
              <a:solidFill>
                <a:srgbClr val="FFFF00"/>
              </a:solidFill>
            </a:endParaRPr>
          </a:p>
          <a:p>
            <a:r>
              <a:rPr lang="es-ES" sz="1600" b="1" dirty="0"/>
              <a:t>1. La verdad del evangelio es de lo que depende todo lo demás que hacemos.</a:t>
            </a:r>
          </a:p>
          <a:p>
            <a:endParaRPr lang="es-ES" sz="1600" b="1" dirty="0"/>
          </a:p>
          <a:p>
            <a:r>
              <a:rPr lang="es-ES" sz="1600" b="1" dirty="0"/>
              <a:t>2. La verdad es lo que “sostiene” nuestra arma.</a:t>
            </a:r>
          </a:p>
          <a:p>
            <a:endParaRPr lang="es-ES" sz="1600" b="1" dirty="0"/>
          </a:p>
          <a:p>
            <a:r>
              <a:rPr lang="es-ES" sz="1600" b="1" dirty="0"/>
              <a:t>3. La verdad debe ser el centro de nuestra vida.</a:t>
            </a:r>
          </a:p>
        </p:txBody>
      </p:sp>
      <p:sp>
        <p:nvSpPr>
          <p:cNvPr id="3" name="Rectangle 2"/>
          <p:cNvSpPr/>
          <p:nvPr/>
        </p:nvSpPr>
        <p:spPr>
          <a:xfrm>
            <a:off x="198295" y="2412666"/>
            <a:ext cx="8650430" cy="677108"/>
          </a:xfrm>
          <a:prstGeom prst="rect">
            <a:avLst/>
          </a:prstGeom>
        </p:spPr>
        <p:txBody>
          <a:bodyPr wrap="square">
            <a:spAutoFit/>
          </a:bodyPr>
          <a:lstStyle/>
          <a:p>
            <a:r>
              <a:rPr lang="es-ES" sz="2400" b="1" dirty="0" smtClean="0">
                <a:solidFill>
                  <a:srgbClr val="FFFF00"/>
                </a:solidFill>
              </a:rPr>
              <a:t> Revestidos </a:t>
            </a:r>
            <a:r>
              <a:rPr lang="es-ES" sz="2400" b="1" dirty="0">
                <a:solidFill>
                  <a:srgbClr val="FFFF00"/>
                </a:solidFill>
              </a:rPr>
              <a:t>con la coraza de la justicia</a:t>
            </a:r>
          </a:p>
          <a:p>
            <a:pPr algn="l" rtl="0"/>
            <a:endParaRPr lang="en-US" sz="1400" dirty="0">
              <a:solidFill>
                <a:srgbClr val="FFFF00"/>
              </a:solidFill>
            </a:endParaRPr>
          </a:p>
        </p:txBody>
      </p:sp>
      <p:sp>
        <p:nvSpPr>
          <p:cNvPr id="4" name="Rectangle 3"/>
          <p:cNvSpPr/>
          <p:nvPr/>
        </p:nvSpPr>
        <p:spPr>
          <a:xfrm>
            <a:off x="259343" y="3089774"/>
            <a:ext cx="8267705" cy="523220"/>
          </a:xfrm>
          <a:prstGeom prst="rect">
            <a:avLst/>
          </a:prstGeom>
        </p:spPr>
        <p:txBody>
          <a:bodyPr wrap="square">
            <a:spAutoFit/>
          </a:bodyPr>
          <a:lstStyle/>
          <a:p>
            <a:pPr algn="l" rtl="0"/>
            <a:r>
              <a:rPr lang="en-US" sz="1400" b="1" dirty="0"/>
              <a:t>1</a:t>
            </a:r>
            <a:r>
              <a:rPr lang="en-US" sz="1400" b="1" dirty="0" smtClean="0"/>
              <a:t>. La </a:t>
            </a:r>
            <a:r>
              <a:rPr lang="en-US" sz="1400" b="1" dirty="0" smtClean="0"/>
              <a:t>verdadera justicia viene del corazón/ es producto del corazón recto.</a:t>
            </a:r>
            <a:endParaRPr lang="en-US" sz="1400" b="1" dirty="0"/>
          </a:p>
          <a:p>
            <a:pPr algn="l" rtl="0"/>
            <a:r>
              <a:rPr lang="en-US" sz="1400" b="1" dirty="0"/>
              <a:t>2</a:t>
            </a:r>
            <a:r>
              <a:rPr lang="en-US" sz="1400" b="1" dirty="0" smtClean="0"/>
              <a:t>. La </a:t>
            </a:r>
            <a:r>
              <a:rPr lang="en-US" sz="1400" b="1" dirty="0" smtClean="0"/>
              <a:t>justicia es vital para nuestra salvación, así como lo es el corazón que está protegido por una coraza.</a:t>
            </a:r>
            <a:endParaRPr lang="en-US" sz="1400" b="1" dirty="0"/>
          </a:p>
        </p:txBody>
      </p:sp>
      <p:sp>
        <p:nvSpPr>
          <p:cNvPr id="5" name="Chevron 4"/>
          <p:cNvSpPr/>
          <p:nvPr/>
        </p:nvSpPr>
        <p:spPr>
          <a:xfrm>
            <a:off x="189208" y="442909"/>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6" name="Chevron 5"/>
          <p:cNvSpPr/>
          <p:nvPr/>
        </p:nvSpPr>
        <p:spPr>
          <a:xfrm>
            <a:off x="205226" y="2554452"/>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39062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5" y="335338"/>
            <a:ext cx="8450403" cy="2031325"/>
          </a:xfrm>
          <a:prstGeom prst="rect">
            <a:avLst/>
          </a:prstGeom>
        </p:spPr>
        <p:txBody>
          <a:bodyPr wrap="square">
            <a:spAutoFit/>
          </a:bodyPr>
          <a:lstStyle/>
          <a:p>
            <a:r>
              <a:rPr lang="es-ES" sz="2400" b="1" dirty="0" smtClean="0">
                <a:solidFill>
                  <a:srgbClr val="FFFF00"/>
                </a:solidFill>
              </a:rPr>
              <a:t> Calzados </a:t>
            </a:r>
            <a:r>
              <a:rPr lang="es-ES" sz="2400" b="1" dirty="0">
                <a:solidFill>
                  <a:srgbClr val="FFFF00"/>
                </a:solidFill>
              </a:rPr>
              <a:t>LOS PIES CON LA PREPARACIÓN PARA ANUNCIAR EL EVANGELIO DE LA PAZ</a:t>
            </a:r>
            <a:r>
              <a:rPr lang="es-ES" sz="2400" b="1" dirty="0" smtClean="0">
                <a:solidFill>
                  <a:srgbClr val="FFFF00"/>
                </a:solidFill>
              </a:rPr>
              <a:t>.</a:t>
            </a:r>
          </a:p>
          <a:p>
            <a:pPr algn="l" rtl="0"/>
            <a:endParaRPr lang="en-US" sz="1400" dirty="0" smtClean="0">
              <a:solidFill>
                <a:srgbClr val="FFFF00"/>
              </a:solidFill>
            </a:endParaRPr>
          </a:p>
          <a:p>
            <a:pPr marL="285750" indent="-285750" algn="l" rtl="0">
              <a:buFont typeface="Arial" panose="020B0604020202020204" pitchFamily="34" charset="0"/>
              <a:buChar char="•"/>
            </a:pPr>
            <a:r>
              <a:rPr lang="en-US" sz="1600" dirty="0" smtClean="0"/>
              <a:t>Son </a:t>
            </a:r>
            <a:r>
              <a:rPr lang="en-US" sz="1600" dirty="0" err="1" smtClean="0"/>
              <a:t>los</a:t>
            </a:r>
            <a:r>
              <a:rPr lang="en-US" sz="1600" dirty="0" smtClean="0"/>
              <a:t> </a:t>
            </a:r>
            <a:r>
              <a:rPr lang="en-US" sz="1600" dirty="0" err="1" smtClean="0"/>
              <a:t>zapatos</a:t>
            </a:r>
            <a:r>
              <a:rPr lang="en-US" sz="1600" dirty="0" smtClean="0"/>
              <a:t> </a:t>
            </a:r>
            <a:r>
              <a:rPr lang="en-US" sz="1600" dirty="0" err="1" smtClean="0"/>
              <a:t>realmente</a:t>
            </a:r>
            <a:r>
              <a:rPr lang="en-US" sz="1600" dirty="0" smtClean="0"/>
              <a:t> tan </a:t>
            </a:r>
            <a:r>
              <a:rPr lang="en-US" sz="1600" dirty="0" err="1" smtClean="0"/>
              <a:t>importantes</a:t>
            </a:r>
            <a:r>
              <a:rPr lang="en-US" sz="1600" dirty="0" smtClean="0"/>
              <a:t> </a:t>
            </a:r>
            <a:r>
              <a:rPr lang="en-US" sz="1600" dirty="0" smtClean="0"/>
              <a:t>(en comparación con las otras prendas)?</a:t>
            </a:r>
            <a:endParaRPr lang="en-US" sz="1600" dirty="0"/>
          </a:p>
          <a:p>
            <a:pPr marL="285750" indent="-285750" algn="l" rtl="0">
              <a:buFont typeface="Arial" panose="020B0604020202020204" pitchFamily="34" charset="0"/>
              <a:buChar char="•"/>
            </a:pPr>
            <a:r>
              <a:rPr lang="en-US" sz="1600" dirty="0" smtClean="0"/>
              <a:t>Los </a:t>
            </a:r>
            <a:r>
              <a:rPr lang="en-US" sz="1600" dirty="0" err="1" smtClean="0"/>
              <a:t>z</a:t>
            </a:r>
            <a:r>
              <a:rPr lang="en-US" sz="1600" dirty="0" err="1" smtClean="0"/>
              <a:t>apatos</a:t>
            </a:r>
            <a:r>
              <a:rPr lang="en-US" sz="1600" dirty="0" smtClean="0"/>
              <a:t> </a:t>
            </a:r>
            <a:r>
              <a:rPr lang="en-US" sz="1600" dirty="0" err="1" smtClean="0"/>
              <a:t>nos</a:t>
            </a:r>
            <a:r>
              <a:rPr lang="en-US" sz="1600" dirty="0" smtClean="0"/>
              <a:t> </a:t>
            </a:r>
            <a:r>
              <a:rPr lang="en-US" sz="1600" dirty="0" err="1" smtClean="0"/>
              <a:t>permiten</a:t>
            </a:r>
            <a:r>
              <a:rPr lang="en-US" sz="1600" dirty="0" smtClean="0"/>
              <a:t> </a:t>
            </a:r>
            <a:r>
              <a:rPr lang="en-US" sz="1600" dirty="0"/>
              <a:t>caminar libremente y sin miedo mientras ponemos toda nuestra atención en la batalla que </a:t>
            </a:r>
            <a:r>
              <a:rPr lang="en-US" sz="1600" dirty="0" err="1"/>
              <a:t>tenemos</a:t>
            </a:r>
            <a:r>
              <a:rPr lang="en-US" sz="1600" dirty="0"/>
              <a:t> </a:t>
            </a:r>
            <a:r>
              <a:rPr lang="en-US" sz="1600" dirty="0" err="1" smtClean="0"/>
              <a:t>por</a:t>
            </a:r>
            <a:r>
              <a:rPr lang="en-US" sz="1600" dirty="0" smtClean="0"/>
              <a:t> </a:t>
            </a:r>
            <a:r>
              <a:rPr lang="en-US" sz="1600" dirty="0" err="1" smtClean="0"/>
              <a:t>delante</a:t>
            </a:r>
            <a:r>
              <a:rPr lang="en-US" sz="1600" dirty="0" smtClean="0"/>
              <a:t>... </a:t>
            </a:r>
            <a:r>
              <a:rPr lang="en-US" sz="1600" dirty="0"/>
              <a:t>un paso seguro e inquebrantable, preparados para llevar el evangelio dondequiera que Dios </a:t>
            </a:r>
            <a:r>
              <a:rPr lang="en-US" sz="1600" dirty="0" err="1" smtClean="0"/>
              <a:t>nos</a:t>
            </a:r>
            <a:r>
              <a:rPr lang="en-US" sz="1600" dirty="0" smtClean="0"/>
              <a:t> </a:t>
            </a:r>
            <a:r>
              <a:rPr lang="en-US" sz="1600" dirty="0" err="1" smtClean="0"/>
              <a:t>envíe</a:t>
            </a:r>
            <a:r>
              <a:rPr lang="en-US" sz="1600" dirty="0" smtClean="0"/>
              <a:t>.</a:t>
            </a:r>
            <a:endParaRPr lang="en-US" sz="1800" dirty="0"/>
          </a:p>
        </p:txBody>
      </p:sp>
      <p:sp>
        <p:nvSpPr>
          <p:cNvPr id="5" name="Rectangle 4"/>
          <p:cNvSpPr/>
          <p:nvPr/>
        </p:nvSpPr>
        <p:spPr>
          <a:xfrm>
            <a:off x="217344" y="4417224"/>
            <a:ext cx="8240854" cy="740587"/>
          </a:xfrm>
          <a:prstGeom prst="rect">
            <a:avLst/>
          </a:prstGeom>
        </p:spPr>
        <p:txBody>
          <a:bodyPr wrap="square">
            <a:spAutoFit/>
          </a:bodyPr>
          <a:lstStyle/>
          <a:p>
            <a:r>
              <a:rPr lang="en-US" b="1" dirty="0" err="1" smtClean="0">
                <a:solidFill>
                  <a:srgbClr val="FFFF00"/>
                </a:solidFill>
              </a:rPr>
              <a:t>Romanos</a:t>
            </a:r>
            <a:r>
              <a:rPr lang="en-US" b="1" dirty="0" smtClean="0">
                <a:solidFill>
                  <a:srgbClr val="FFFF00"/>
                </a:solidFill>
              </a:rPr>
              <a:t> </a:t>
            </a:r>
            <a:r>
              <a:rPr lang="en-US" b="1" dirty="0" smtClean="0">
                <a:solidFill>
                  <a:srgbClr val="FFFF00"/>
                </a:solidFill>
              </a:rPr>
              <a:t>10:14-15</a:t>
            </a:r>
            <a:r>
              <a:rPr lang="en-US" dirty="0"/>
              <a:t> </a:t>
            </a:r>
            <a:r>
              <a:rPr lang="es-ES" dirty="0" smtClean="0"/>
              <a:t>¿Cómo</a:t>
            </a:r>
            <a:r>
              <a:rPr lang="es-ES" dirty="0"/>
              <a:t>, pues, invocarán a Aquel en quien no han creído? ¿Y cómo creerán en Aquel de quien no han oído? ¿Y cómo oirán sin haber quien les predique? </a:t>
            </a:r>
            <a:r>
              <a:rPr lang="es-ES" dirty="0" smtClean="0"/>
              <a:t>15</a:t>
            </a:r>
            <a:r>
              <a:rPr lang="es-ES" dirty="0"/>
              <a:t>  ¿Y cómo predicarán si no son enviados? Tal como está escrito: «¡</a:t>
            </a:r>
            <a:r>
              <a:rPr lang="es-ES" b="1" dirty="0">
                <a:solidFill>
                  <a:srgbClr val="FFFF00"/>
                </a:solidFill>
              </a:rPr>
              <a:t>CUAN HERMOSOS SON LOS PIES DE LOS QUE ANUNCIAN EL EVANGELIO DEL BIEN</a:t>
            </a:r>
            <a:r>
              <a:rPr lang="es-ES" dirty="0"/>
              <a:t>!». </a:t>
            </a:r>
            <a:endParaRPr lang="en-US" dirty="0"/>
          </a:p>
        </p:txBody>
      </p:sp>
      <p:sp>
        <p:nvSpPr>
          <p:cNvPr id="10" name="Rectangle 9"/>
          <p:cNvSpPr/>
          <p:nvPr/>
        </p:nvSpPr>
        <p:spPr>
          <a:xfrm>
            <a:off x="251546" y="2373807"/>
            <a:ext cx="8172450" cy="400110"/>
          </a:xfrm>
          <a:prstGeom prst="rect">
            <a:avLst/>
          </a:prstGeom>
        </p:spPr>
        <p:txBody>
          <a:bodyPr wrap="square">
            <a:spAutoFit/>
          </a:bodyPr>
          <a:lstStyle/>
          <a:p>
            <a:pPr algn="l" rtl="0"/>
            <a:r>
              <a:rPr lang="en-US" sz="2000" b="1" dirty="0" smtClean="0">
                <a:solidFill>
                  <a:srgbClr val="00FF00"/>
                </a:solidFill>
              </a:rPr>
              <a:t>¿</a:t>
            </a:r>
            <a:r>
              <a:rPr lang="en-US" sz="2000" b="1" dirty="0" err="1" smtClean="0">
                <a:solidFill>
                  <a:srgbClr val="00FF00"/>
                </a:solidFill>
              </a:rPr>
              <a:t>Cómo</a:t>
            </a:r>
            <a:r>
              <a:rPr lang="en-US" sz="2000" b="1" dirty="0" smtClean="0">
                <a:solidFill>
                  <a:srgbClr val="00FF00"/>
                </a:solidFill>
              </a:rPr>
              <a:t> </a:t>
            </a:r>
            <a:r>
              <a:rPr lang="en-US" sz="2000" b="1" dirty="0" err="1" smtClean="0">
                <a:solidFill>
                  <a:srgbClr val="00FF00"/>
                </a:solidFill>
              </a:rPr>
              <a:t>estaría</a:t>
            </a:r>
            <a:r>
              <a:rPr lang="en-US" sz="2000" b="1" dirty="0" smtClean="0">
                <a:solidFill>
                  <a:srgbClr val="00FF00"/>
                </a:solidFill>
              </a:rPr>
              <a:t> </a:t>
            </a:r>
            <a:r>
              <a:rPr lang="en-US" sz="2000" b="1" dirty="0" smtClean="0">
                <a:solidFill>
                  <a:srgbClr val="00FF00"/>
                </a:solidFill>
              </a:rPr>
              <a:t>la </a:t>
            </a:r>
            <a:r>
              <a:rPr lang="en-US" sz="2000" b="1" dirty="0" err="1" smtClean="0">
                <a:solidFill>
                  <a:srgbClr val="00FF00"/>
                </a:solidFill>
              </a:rPr>
              <a:t>preparación</a:t>
            </a:r>
            <a:r>
              <a:rPr lang="en-US" sz="2000" b="1" dirty="0" smtClean="0">
                <a:solidFill>
                  <a:srgbClr val="00FF00"/>
                </a:solidFill>
              </a:rPr>
              <a:t> </a:t>
            </a:r>
            <a:r>
              <a:rPr lang="en-US" sz="2000" b="1" dirty="0" err="1" smtClean="0">
                <a:solidFill>
                  <a:srgbClr val="00FF00"/>
                </a:solidFill>
              </a:rPr>
              <a:t>relacionada</a:t>
            </a:r>
            <a:r>
              <a:rPr lang="en-US" sz="2000" b="1" dirty="0" smtClean="0">
                <a:solidFill>
                  <a:srgbClr val="00FF00"/>
                </a:solidFill>
              </a:rPr>
              <a:t> </a:t>
            </a:r>
            <a:r>
              <a:rPr lang="en-US" sz="2000" b="1" dirty="0" smtClean="0">
                <a:solidFill>
                  <a:srgbClr val="00FF00"/>
                </a:solidFill>
              </a:rPr>
              <a:t>con los zapatos de un soldado?</a:t>
            </a:r>
            <a:endParaRPr lang="en-US" sz="2000" b="1" dirty="0">
              <a:solidFill>
                <a:srgbClr val="00FF00"/>
              </a:solidFill>
            </a:endParaRPr>
          </a:p>
        </p:txBody>
      </p:sp>
      <p:sp>
        <p:nvSpPr>
          <p:cNvPr id="2" name="Rectangle 1"/>
          <p:cNvSpPr/>
          <p:nvPr/>
        </p:nvSpPr>
        <p:spPr>
          <a:xfrm>
            <a:off x="438148" y="2773917"/>
            <a:ext cx="8210550" cy="1569660"/>
          </a:xfrm>
          <a:prstGeom prst="rect">
            <a:avLst/>
          </a:prstGeom>
        </p:spPr>
        <p:txBody>
          <a:bodyPr wrap="square">
            <a:spAutoFit/>
          </a:bodyPr>
          <a:lstStyle/>
          <a:p>
            <a:pPr algn="l" rtl="0"/>
            <a:r>
              <a:rPr lang="en-US" sz="1600" b="1" dirty="0"/>
              <a:t>1</a:t>
            </a:r>
            <a:r>
              <a:rPr lang="en-US" sz="1600" b="1" dirty="0" smtClean="0"/>
              <a:t>. La </a:t>
            </a:r>
            <a:r>
              <a:rPr lang="en-US" sz="1600" b="1" dirty="0" smtClean="0"/>
              <a:t>preparación nos permite ser capaces de movernos rápidamente para reaccionar a los ataques de Satanás.</a:t>
            </a:r>
            <a:endParaRPr lang="en-US" sz="1600" b="1" dirty="0"/>
          </a:p>
          <a:p>
            <a:pPr algn="l" rtl="0"/>
            <a:endParaRPr lang="en-US" sz="800" dirty="0"/>
          </a:p>
          <a:p>
            <a:pPr algn="l" rtl="0"/>
            <a:r>
              <a:rPr lang="en-US" sz="1600" b="1" dirty="0" smtClean="0"/>
              <a:t>2</a:t>
            </a:r>
            <a:r>
              <a:rPr lang="en-US" sz="1600" b="1" dirty="0" smtClean="0"/>
              <a:t>. La </a:t>
            </a:r>
            <a:r>
              <a:rPr lang="en-US" sz="1600" b="1" dirty="0" smtClean="0"/>
              <a:t>preparación implica que tenemos algún fundamento, en este caso del evangelio de la paz.</a:t>
            </a:r>
            <a:endParaRPr lang="en-US" sz="1600" b="1" dirty="0"/>
          </a:p>
          <a:p>
            <a:pPr algn="l" rtl="0"/>
            <a:endParaRPr lang="en-US" sz="800" dirty="0"/>
          </a:p>
          <a:p>
            <a:pPr algn="l" rtl="0"/>
            <a:r>
              <a:rPr lang="en-US" sz="1600" b="1" dirty="0" smtClean="0"/>
              <a:t>3</a:t>
            </a:r>
            <a:r>
              <a:rPr lang="en-US" sz="1600" b="1" dirty="0" smtClean="0"/>
              <a:t>. La </a:t>
            </a:r>
            <a:r>
              <a:rPr lang="en-US" sz="1600" b="1" dirty="0" smtClean="0"/>
              <a:t>preparación (evangelio de paz) implica una medida proactiva para derrotar a Satanás con la predicación.</a:t>
            </a:r>
            <a:endParaRPr lang="en-US" sz="1400" b="1" dirty="0"/>
          </a:p>
        </p:txBody>
      </p:sp>
      <p:sp>
        <p:nvSpPr>
          <p:cNvPr id="6" name="Chevron 5"/>
          <p:cNvSpPr/>
          <p:nvPr/>
        </p:nvSpPr>
        <p:spPr>
          <a:xfrm>
            <a:off x="189208" y="442909"/>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7232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830997"/>
          </a:xfrm>
          <a:prstGeom prst="rect">
            <a:avLst/>
          </a:prstGeom>
        </p:spPr>
        <p:txBody>
          <a:bodyPr wrap="square">
            <a:spAutoFit/>
          </a:bodyPr>
          <a:lstStyle/>
          <a:p>
            <a:r>
              <a:rPr lang="es-ES" sz="2400" b="1" dirty="0" smtClean="0">
                <a:solidFill>
                  <a:srgbClr val="FFFF00"/>
                </a:solidFill>
              </a:rPr>
              <a:t> Tomen </a:t>
            </a:r>
            <a:r>
              <a:rPr lang="es-ES" sz="2400" b="1" dirty="0">
                <a:solidFill>
                  <a:srgbClr val="FFFF00"/>
                </a:solidFill>
              </a:rPr>
              <a:t>el escudo de la fe </a:t>
            </a:r>
            <a:r>
              <a:rPr lang="es-ES" sz="2400" b="1" i="1" dirty="0"/>
              <a:t>con el que podrán apagar todos los dardos encendidos del maligno</a:t>
            </a:r>
            <a:r>
              <a:rPr lang="es-ES" sz="2400" b="1" dirty="0">
                <a:solidFill>
                  <a:srgbClr val="FFFF00"/>
                </a:solidFill>
              </a:rPr>
              <a:t>. </a:t>
            </a:r>
            <a:endParaRPr lang="en-US" sz="1800" dirty="0"/>
          </a:p>
        </p:txBody>
      </p:sp>
      <p:sp>
        <p:nvSpPr>
          <p:cNvPr id="4" name="Rectangle 3"/>
          <p:cNvSpPr/>
          <p:nvPr/>
        </p:nvSpPr>
        <p:spPr>
          <a:xfrm>
            <a:off x="314324" y="1149342"/>
            <a:ext cx="8524876" cy="740587"/>
          </a:xfrm>
          <a:prstGeom prst="rect">
            <a:avLst/>
          </a:prstGeom>
        </p:spPr>
        <p:txBody>
          <a:bodyPr wrap="square">
            <a:spAutoFit/>
          </a:bodyPr>
          <a:lstStyle/>
          <a:p>
            <a:pPr marL="285750" indent="-285750" algn="l" rtl="0">
              <a:buFont typeface="Arial" panose="020B0604020202020204" pitchFamily="34" charset="0"/>
              <a:buChar char="•"/>
            </a:pPr>
            <a:r>
              <a:rPr lang="en-US" dirty="0" smtClean="0"/>
              <a:t>El </a:t>
            </a:r>
            <a:r>
              <a:rPr lang="en-US" dirty="0" smtClean="0"/>
              <a:t>escudo </a:t>
            </a:r>
            <a:r>
              <a:rPr lang="en-US" dirty="0" smtClean="0"/>
              <a:t>de </a:t>
            </a:r>
            <a:r>
              <a:rPr lang="en-US" dirty="0" err="1" smtClean="0"/>
              <a:t>soldado</a:t>
            </a:r>
            <a:r>
              <a:rPr lang="en-US" dirty="0" smtClean="0"/>
              <a:t> </a:t>
            </a:r>
            <a:r>
              <a:rPr lang="en-US" dirty="0" err="1" smtClean="0"/>
              <a:t>romano</a:t>
            </a:r>
            <a:r>
              <a:rPr lang="en-US" dirty="0" smtClean="0"/>
              <a:t> era </a:t>
            </a:r>
            <a:r>
              <a:rPr lang="en-US" dirty="0" err="1" smtClean="0"/>
              <a:t>una</a:t>
            </a:r>
            <a:r>
              <a:rPr lang="en-US" dirty="0" smtClean="0"/>
              <a:t> </a:t>
            </a:r>
            <a:r>
              <a:rPr lang="en-US" dirty="0" smtClean="0"/>
              <a:t>gran </a:t>
            </a:r>
            <a:r>
              <a:rPr lang="en-US" dirty="0" err="1" smtClean="0"/>
              <a:t>línea</a:t>
            </a:r>
            <a:r>
              <a:rPr lang="en-US" dirty="0" smtClean="0"/>
              <a:t> de </a:t>
            </a:r>
            <a:r>
              <a:rPr lang="en-US" dirty="0" err="1"/>
              <a:t>defensa</a:t>
            </a:r>
            <a:r>
              <a:rPr lang="en-US" dirty="0"/>
              <a:t> </a:t>
            </a:r>
            <a:r>
              <a:rPr lang="en-US" dirty="0" err="1" smtClean="0"/>
              <a:t>debido</a:t>
            </a:r>
            <a:r>
              <a:rPr lang="en-US" dirty="0" smtClean="0"/>
              <a:t> </a:t>
            </a:r>
            <a:r>
              <a:rPr lang="en-US" dirty="0"/>
              <a:t>a </a:t>
            </a:r>
            <a:r>
              <a:rPr lang="en-US" dirty="0" err="1" smtClean="0"/>
              <a:t>su</a:t>
            </a:r>
            <a:r>
              <a:rPr lang="en-US" dirty="0" smtClean="0"/>
              <a:t> </a:t>
            </a:r>
            <a:r>
              <a:rPr lang="en-US" dirty="0" err="1" smtClean="0"/>
              <a:t>tamaño</a:t>
            </a:r>
            <a:r>
              <a:rPr lang="en-US" dirty="0" smtClean="0"/>
              <a:t>, </a:t>
            </a:r>
            <a:r>
              <a:rPr lang="en-US" dirty="0" err="1" smtClean="0"/>
              <a:t>protegía</a:t>
            </a:r>
            <a:r>
              <a:rPr lang="en-US" dirty="0" smtClean="0"/>
              <a:t> de </a:t>
            </a:r>
            <a:r>
              <a:rPr lang="en-US" dirty="0" err="1" smtClean="0"/>
              <a:t>los</a:t>
            </a:r>
            <a:r>
              <a:rPr lang="en-US" dirty="0" smtClean="0"/>
              <a:t> </a:t>
            </a:r>
            <a:r>
              <a:rPr lang="en-US" dirty="0" err="1" smtClean="0"/>
              <a:t>enemigos</a:t>
            </a:r>
            <a:endParaRPr lang="en-US" dirty="0" smtClean="0"/>
          </a:p>
          <a:p>
            <a:pPr marL="285750" indent="-285750" algn="l" rtl="0">
              <a:buFont typeface="Arial" panose="020B0604020202020204" pitchFamily="34" charset="0"/>
              <a:buChar char="•"/>
            </a:pPr>
            <a:r>
              <a:rPr lang="en-US" dirty="0" smtClean="0"/>
              <a:t>Era </a:t>
            </a:r>
            <a:r>
              <a:rPr lang="en-US" dirty="0" err="1" smtClean="0"/>
              <a:t>paz</a:t>
            </a:r>
            <a:r>
              <a:rPr lang="en-US" dirty="0" smtClean="0"/>
              <a:t> </a:t>
            </a:r>
            <a:r>
              <a:rPr lang="en-US" dirty="0"/>
              <a:t>de desviar ataques, golpes violentos y funcionar en una capacidad ofensiva limitada como un medio para </a:t>
            </a:r>
            <a:r>
              <a:rPr lang="en-US" dirty="0" err="1" smtClean="0"/>
              <a:t>tumbar</a:t>
            </a:r>
            <a:r>
              <a:rPr lang="en-US" dirty="0" smtClean="0"/>
              <a:t> </a:t>
            </a:r>
            <a:r>
              <a:rPr lang="en-US" dirty="0"/>
              <a:t>a un oponente</a:t>
            </a:r>
          </a:p>
        </p:txBody>
      </p:sp>
      <p:sp>
        <p:nvSpPr>
          <p:cNvPr id="7" name="Rectangle 6"/>
          <p:cNvSpPr/>
          <p:nvPr/>
        </p:nvSpPr>
        <p:spPr>
          <a:xfrm>
            <a:off x="314325" y="2033955"/>
            <a:ext cx="8172450" cy="400110"/>
          </a:xfrm>
          <a:prstGeom prst="rect">
            <a:avLst/>
          </a:prstGeom>
        </p:spPr>
        <p:txBody>
          <a:bodyPr wrap="square">
            <a:spAutoFit/>
          </a:bodyPr>
          <a:lstStyle/>
          <a:p>
            <a:pPr algn="l" rtl="0"/>
            <a:r>
              <a:rPr lang="en-US" sz="2000" b="1" dirty="0" smtClean="0">
                <a:solidFill>
                  <a:srgbClr val="00FF00"/>
                </a:solidFill>
              </a:rPr>
              <a:t>¿Cómo se relacionaría la fe con el escudo de un soldado?</a:t>
            </a:r>
            <a:endParaRPr lang="en-US" sz="2000" b="1" dirty="0">
              <a:solidFill>
                <a:srgbClr val="00FF00"/>
              </a:solidFill>
            </a:endParaRPr>
          </a:p>
        </p:txBody>
      </p:sp>
      <p:sp>
        <p:nvSpPr>
          <p:cNvPr id="2" name="Rectangle 1"/>
          <p:cNvSpPr/>
          <p:nvPr/>
        </p:nvSpPr>
        <p:spPr>
          <a:xfrm>
            <a:off x="314325" y="2551193"/>
            <a:ext cx="8643695" cy="2185214"/>
          </a:xfrm>
          <a:prstGeom prst="rect">
            <a:avLst/>
          </a:prstGeom>
        </p:spPr>
        <p:txBody>
          <a:bodyPr wrap="square">
            <a:spAutoFit/>
          </a:bodyPr>
          <a:lstStyle/>
          <a:p>
            <a:pPr algn="l" rtl="0"/>
            <a:r>
              <a:rPr lang="en-US" sz="1600" b="1" dirty="0" smtClean="0"/>
              <a:t>1. </a:t>
            </a:r>
            <a:r>
              <a:rPr lang="en-US" sz="1600" b="1" dirty="0" err="1" smtClean="0"/>
              <a:t>Nuestra</a:t>
            </a:r>
            <a:r>
              <a:rPr lang="en-US" sz="1600" b="1" dirty="0" smtClean="0"/>
              <a:t> </a:t>
            </a:r>
            <a:r>
              <a:rPr lang="en-US" sz="1600" b="1" dirty="0" err="1" smtClean="0"/>
              <a:t>fe</a:t>
            </a:r>
            <a:r>
              <a:rPr lang="en-US" sz="1600" b="1" dirty="0" smtClean="0"/>
              <a:t> (como </a:t>
            </a:r>
            <a:r>
              <a:rPr lang="en-US" sz="1600" b="1" dirty="0" smtClean="0"/>
              <a:t>un escudo) nos protegerá de los “</a:t>
            </a:r>
            <a:r>
              <a:rPr lang="en-US" sz="1600" b="1" dirty="0" err="1" smtClean="0"/>
              <a:t>dardos</a:t>
            </a:r>
            <a:r>
              <a:rPr lang="en-US" sz="1600" b="1" dirty="0" smtClean="0"/>
              <a:t> </a:t>
            </a:r>
            <a:r>
              <a:rPr lang="en-US" sz="1600" b="1" dirty="0" err="1" smtClean="0"/>
              <a:t>encendidos</a:t>
            </a:r>
            <a:r>
              <a:rPr lang="en-US" sz="1600" b="1" dirty="0" smtClean="0"/>
              <a:t>” </a:t>
            </a:r>
            <a:r>
              <a:rPr lang="en-US" sz="1600" b="1" dirty="0" smtClean="0"/>
              <a:t>de Satanás.</a:t>
            </a:r>
          </a:p>
          <a:p>
            <a:pPr algn="l" rtl="0"/>
            <a:endParaRPr lang="en-US" sz="800" b="1" dirty="0"/>
          </a:p>
          <a:p>
            <a:pPr algn="l" rtl="0"/>
            <a:r>
              <a:rPr lang="en-US" sz="1600" b="1" dirty="0" smtClean="0"/>
              <a:t>2</a:t>
            </a:r>
            <a:r>
              <a:rPr lang="en-US" sz="1600" b="1" dirty="0"/>
              <a:t>. Nuestra fe es la primera línea de defensa... debe ser la pieza central de nuestra vida</a:t>
            </a:r>
            <a:r>
              <a:rPr lang="en-US" sz="1600" b="1" dirty="0" smtClean="0"/>
              <a:t>.</a:t>
            </a:r>
          </a:p>
          <a:p>
            <a:pPr algn="l" rtl="0"/>
            <a:endParaRPr lang="en-US" sz="800" b="1" dirty="0" smtClean="0"/>
          </a:p>
          <a:p>
            <a:pPr algn="l" rtl="0"/>
            <a:r>
              <a:rPr lang="en-US" sz="1600" b="1" dirty="0"/>
              <a:t>3. Nuestra fe (como un escudo) puede usarse para </a:t>
            </a:r>
            <a:r>
              <a:rPr lang="en-US" sz="1600" b="1" dirty="0" err="1" smtClean="0"/>
              <a:t>apagar</a:t>
            </a:r>
            <a:r>
              <a:rPr lang="en-US" sz="1600" b="1" dirty="0" smtClean="0"/>
              <a:t> </a:t>
            </a:r>
            <a:r>
              <a:rPr lang="en-US" sz="1600" b="1" dirty="0" err="1" smtClean="0"/>
              <a:t>los</a:t>
            </a:r>
            <a:r>
              <a:rPr lang="en-US" sz="1600" b="1" dirty="0" smtClean="0"/>
              <a:t> </a:t>
            </a:r>
            <a:r>
              <a:rPr lang="en-US" sz="1600" b="1" dirty="0" err="1" smtClean="0"/>
              <a:t>dardos</a:t>
            </a:r>
            <a:r>
              <a:rPr lang="en-US" sz="1600" b="1" dirty="0" smtClean="0"/>
              <a:t> </a:t>
            </a:r>
            <a:r>
              <a:rPr lang="en-US" sz="1600" b="1" dirty="0" err="1" smtClean="0"/>
              <a:t>encendidos</a:t>
            </a:r>
            <a:r>
              <a:rPr lang="en-US" sz="1600" b="1" dirty="0" smtClean="0"/>
              <a:t> de </a:t>
            </a:r>
            <a:r>
              <a:rPr lang="en-US" sz="1600" b="1" dirty="0"/>
              <a:t>(miedo, duda y </a:t>
            </a:r>
            <a:r>
              <a:rPr lang="en-US" sz="1600" b="1" dirty="0" err="1" smtClean="0"/>
              <a:t>ansiedad</a:t>
            </a:r>
            <a:r>
              <a:rPr lang="en-US" sz="1600" b="1" dirty="0" smtClean="0"/>
              <a:t>)</a:t>
            </a:r>
            <a:endParaRPr lang="en-US" sz="1600" b="1" dirty="0"/>
          </a:p>
          <a:p>
            <a:pPr algn="l" rtl="0"/>
            <a:endParaRPr lang="en-US" sz="800" b="1" dirty="0" smtClean="0"/>
          </a:p>
          <a:p>
            <a:r>
              <a:rPr lang="en-US" sz="1600" b="1" dirty="0" smtClean="0">
                <a:solidFill>
                  <a:srgbClr val="FFFF00"/>
                </a:solidFill>
              </a:rPr>
              <a:t>Mateo 14:28-31</a:t>
            </a:r>
            <a:r>
              <a:rPr lang="en-US" sz="1600" dirty="0" smtClean="0"/>
              <a:t>…</a:t>
            </a:r>
            <a:r>
              <a:rPr lang="es-ES" sz="1600" dirty="0" smtClean="0"/>
              <a:t>Y </a:t>
            </a:r>
            <a:r>
              <a:rPr lang="es-ES" sz="1600" dirty="0"/>
              <a:t>descendiendo Pedro de la barca, caminó sobre las aguas, y fue hacia </a:t>
            </a:r>
            <a:r>
              <a:rPr lang="es-ES" sz="1600" dirty="0" smtClean="0"/>
              <a:t>Jesús. 30 Pero viendo </a:t>
            </a:r>
            <a:r>
              <a:rPr lang="es-ES" sz="1600" dirty="0"/>
              <a:t>la fuerza del viento tuvo miedo, y empezando a hundirse gritó: «¡Señor, sálvame!». </a:t>
            </a:r>
            <a:r>
              <a:rPr lang="es-ES" sz="1600" dirty="0" smtClean="0"/>
              <a:t>31</a:t>
            </a:r>
            <a:r>
              <a:rPr lang="es-ES" sz="1600" dirty="0"/>
              <a:t>  Al instante Jesús, extendiendo la mano, lo sostuvo y le dijo*: «Hombre de poca fe, ¿por qué dudaste?». </a:t>
            </a:r>
            <a:endParaRPr lang="en-US" sz="1600" b="1" dirty="0" smtClean="0"/>
          </a:p>
        </p:txBody>
      </p:sp>
      <p:sp>
        <p:nvSpPr>
          <p:cNvPr id="10" name="Rectangle 9"/>
          <p:cNvSpPr/>
          <p:nvPr/>
        </p:nvSpPr>
        <p:spPr>
          <a:xfrm>
            <a:off x="647700" y="4860232"/>
            <a:ext cx="8191500" cy="740587"/>
          </a:xfrm>
          <a:prstGeom prst="rect">
            <a:avLst/>
          </a:prstGeom>
        </p:spPr>
        <p:txBody>
          <a:bodyPr wrap="square">
            <a:spAutoFit/>
          </a:bodyPr>
          <a:lstStyle/>
          <a:p>
            <a:r>
              <a:rPr lang="en-US" b="1" dirty="0">
                <a:solidFill>
                  <a:srgbClr val="FFFF00"/>
                </a:solidFill>
              </a:rPr>
              <a:t>Santiago </a:t>
            </a:r>
            <a:r>
              <a:rPr lang="en-US" b="1" dirty="0" smtClean="0">
                <a:solidFill>
                  <a:srgbClr val="FFFF00"/>
                </a:solidFill>
              </a:rPr>
              <a:t>1:2-4 </a:t>
            </a:r>
            <a:r>
              <a:rPr lang="es-ES" dirty="0"/>
              <a:t>Tengan por sumo gozo, hermanos míos, cuando se hallen en diversas pruebas, </a:t>
            </a:r>
            <a:r>
              <a:rPr lang="es-ES" dirty="0" smtClean="0"/>
              <a:t>3</a:t>
            </a:r>
            <a:r>
              <a:rPr lang="es-ES" dirty="0"/>
              <a:t>  sabiendo que la prueba de su fe produce paciencia, </a:t>
            </a:r>
            <a:r>
              <a:rPr lang="es-ES" dirty="0" smtClean="0"/>
              <a:t>4</a:t>
            </a:r>
            <a:r>
              <a:rPr lang="es-ES" dirty="0"/>
              <a:t>  y que la paciencia tenga su perfecto resultado, para que sean perfectos y completos, sin que nada les falte. </a:t>
            </a:r>
            <a:endParaRPr lang="en-US" dirty="0"/>
          </a:p>
        </p:txBody>
      </p:sp>
      <p:sp>
        <p:nvSpPr>
          <p:cNvPr id="8" name="Chevron 7"/>
          <p:cNvSpPr/>
          <p:nvPr/>
        </p:nvSpPr>
        <p:spPr>
          <a:xfrm>
            <a:off x="189208" y="442909"/>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17751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461665"/>
          </a:xfrm>
          <a:prstGeom prst="rect">
            <a:avLst/>
          </a:prstGeom>
        </p:spPr>
        <p:txBody>
          <a:bodyPr wrap="square">
            <a:spAutoFit/>
          </a:bodyPr>
          <a:lstStyle/>
          <a:p>
            <a:r>
              <a:rPr lang="es-ES" sz="2400" b="1" dirty="0" smtClean="0">
                <a:solidFill>
                  <a:srgbClr val="FFFF00"/>
                </a:solidFill>
              </a:rPr>
              <a:t> Tomen el CASCO </a:t>
            </a:r>
            <a:r>
              <a:rPr lang="es-ES" sz="2400" b="1" dirty="0">
                <a:solidFill>
                  <a:srgbClr val="FFFF00"/>
                </a:solidFill>
              </a:rPr>
              <a:t>DE LA SALVACIÓN</a:t>
            </a:r>
            <a:endParaRPr lang="en-US" sz="2000" b="1" dirty="0"/>
          </a:p>
        </p:txBody>
      </p:sp>
      <p:sp>
        <p:nvSpPr>
          <p:cNvPr id="4" name="Rectangle 3"/>
          <p:cNvSpPr/>
          <p:nvPr/>
        </p:nvSpPr>
        <p:spPr>
          <a:xfrm>
            <a:off x="276224" y="1458573"/>
            <a:ext cx="8172450" cy="400110"/>
          </a:xfrm>
          <a:prstGeom prst="rect">
            <a:avLst/>
          </a:prstGeom>
        </p:spPr>
        <p:txBody>
          <a:bodyPr wrap="square">
            <a:spAutoFit/>
          </a:bodyPr>
          <a:lstStyle/>
          <a:p>
            <a:pPr algn="l" rtl="0"/>
            <a:r>
              <a:rPr lang="en-US" sz="2000" b="1" dirty="0" smtClean="0">
                <a:solidFill>
                  <a:srgbClr val="00FF00"/>
                </a:solidFill>
              </a:rPr>
              <a:t>¿Cómo se relacionaría la </a:t>
            </a:r>
            <a:r>
              <a:rPr lang="en-US" sz="2000" b="1" dirty="0" err="1" smtClean="0">
                <a:solidFill>
                  <a:srgbClr val="00FF00"/>
                </a:solidFill>
              </a:rPr>
              <a:t>salvación</a:t>
            </a:r>
            <a:r>
              <a:rPr lang="en-US" sz="2000" b="1" dirty="0" smtClean="0">
                <a:solidFill>
                  <a:srgbClr val="00FF00"/>
                </a:solidFill>
              </a:rPr>
              <a:t> con el </a:t>
            </a:r>
            <a:r>
              <a:rPr lang="en-US" sz="2000" b="1" dirty="0" smtClean="0">
                <a:solidFill>
                  <a:srgbClr val="00FF00"/>
                </a:solidFill>
              </a:rPr>
              <a:t>casco de un soldado?</a:t>
            </a:r>
            <a:endParaRPr lang="en-US" sz="2000" b="1" dirty="0">
              <a:solidFill>
                <a:srgbClr val="00FF00"/>
              </a:solidFill>
            </a:endParaRPr>
          </a:p>
        </p:txBody>
      </p:sp>
      <p:sp>
        <p:nvSpPr>
          <p:cNvPr id="5" name="Rectangle 4"/>
          <p:cNvSpPr/>
          <p:nvPr/>
        </p:nvSpPr>
        <p:spPr>
          <a:xfrm>
            <a:off x="276224" y="717986"/>
            <a:ext cx="8524876" cy="740587"/>
          </a:xfrm>
          <a:prstGeom prst="rect">
            <a:avLst/>
          </a:prstGeom>
        </p:spPr>
        <p:txBody>
          <a:bodyPr wrap="square">
            <a:spAutoFit/>
          </a:bodyPr>
          <a:lstStyle/>
          <a:p>
            <a:pPr marL="285750" indent="-285750" algn="l" rtl="0">
              <a:buFont typeface="Arial" panose="020B0604020202020204" pitchFamily="34" charset="0"/>
              <a:buChar char="•"/>
            </a:pPr>
            <a:r>
              <a:rPr lang="en-US" dirty="0" smtClean="0"/>
              <a:t>Para el </a:t>
            </a:r>
            <a:r>
              <a:rPr lang="en-US" dirty="0" err="1" smtClean="0"/>
              <a:t>soldado</a:t>
            </a:r>
            <a:r>
              <a:rPr lang="en-US" dirty="0" smtClean="0"/>
              <a:t> </a:t>
            </a:r>
            <a:r>
              <a:rPr lang="en-US" dirty="0" err="1" smtClean="0"/>
              <a:t>romano</a:t>
            </a:r>
            <a:r>
              <a:rPr lang="en-US" dirty="0" smtClean="0"/>
              <a:t> el </a:t>
            </a:r>
            <a:r>
              <a:rPr lang="en-US" dirty="0" smtClean="0"/>
              <a:t>casco era la protección de una de las partes más importantes de su cuerpo.</a:t>
            </a:r>
          </a:p>
          <a:p>
            <a:pPr marL="285750" indent="-285750" algn="l" rtl="0">
              <a:buFont typeface="Arial" panose="020B0604020202020204" pitchFamily="34" charset="0"/>
              <a:buChar char="•"/>
            </a:pPr>
            <a:r>
              <a:rPr lang="en-US" dirty="0" smtClean="0"/>
              <a:t>Sin la cabeza protegida en combate, el soldado puede perder fácilmente la vida.</a:t>
            </a:r>
          </a:p>
          <a:p>
            <a:pPr marL="285750" indent="-285750" algn="l" rtl="0">
              <a:buFont typeface="Arial" panose="020B0604020202020204" pitchFamily="34" charset="0"/>
              <a:buChar char="•"/>
            </a:pPr>
            <a:r>
              <a:rPr lang="en-US" dirty="0" smtClean="0"/>
              <a:t>Sin el casco, el soldado nunca entraría en la batalla.</a:t>
            </a:r>
            <a:endParaRPr lang="en-US" dirty="0"/>
          </a:p>
        </p:txBody>
      </p:sp>
      <p:sp>
        <p:nvSpPr>
          <p:cNvPr id="6" name="Rectangle 5"/>
          <p:cNvSpPr/>
          <p:nvPr/>
        </p:nvSpPr>
        <p:spPr>
          <a:xfrm>
            <a:off x="61992" y="1946995"/>
            <a:ext cx="9082007" cy="1938992"/>
          </a:xfrm>
          <a:prstGeom prst="rect">
            <a:avLst/>
          </a:prstGeom>
        </p:spPr>
        <p:txBody>
          <a:bodyPr wrap="square">
            <a:spAutoFit/>
          </a:bodyPr>
          <a:lstStyle/>
          <a:p>
            <a:pPr algn="l" rtl="0"/>
            <a:r>
              <a:rPr lang="en-US" sz="1600" b="1" dirty="0"/>
              <a:t>1</a:t>
            </a:r>
            <a:r>
              <a:rPr lang="en-US" sz="1600" b="1" dirty="0" smtClean="0"/>
              <a:t>. La </a:t>
            </a:r>
            <a:r>
              <a:rPr lang="en-US" sz="1600" b="1" dirty="0" smtClean="0"/>
              <a:t>salvación (como un casco) nos ofrece una seguridad de supervivencia contra Satanás.</a:t>
            </a:r>
            <a:endParaRPr lang="en-US" sz="1600" b="1" dirty="0"/>
          </a:p>
          <a:p>
            <a:pPr algn="l" rtl="0"/>
            <a:endParaRPr lang="en-US" sz="800" b="1" dirty="0"/>
          </a:p>
          <a:p>
            <a:pPr algn="l" rtl="0"/>
            <a:r>
              <a:rPr lang="en-US" sz="1600" b="1" dirty="0"/>
              <a:t>2</a:t>
            </a:r>
            <a:r>
              <a:rPr lang="en-US" sz="1600" b="1" dirty="0" smtClean="0"/>
              <a:t>. La </a:t>
            </a:r>
            <a:r>
              <a:rPr lang="en-US" sz="1600" b="1" dirty="0" err="1" smtClean="0"/>
              <a:t>salvación</a:t>
            </a:r>
            <a:r>
              <a:rPr lang="en-US" sz="1600" b="1" dirty="0" smtClean="0"/>
              <a:t> (como </a:t>
            </a:r>
            <a:r>
              <a:rPr lang="en-US" sz="1600" b="1" dirty="0"/>
              <a:t>un </a:t>
            </a:r>
            <a:r>
              <a:rPr lang="en-US" sz="1600" b="1" dirty="0" err="1"/>
              <a:t>casco</a:t>
            </a:r>
            <a:r>
              <a:rPr lang="en-US" sz="1600" b="1" dirty="0" smtClean="0"/>
              <a:t>) </a:t>
            </a:r>
            <a:r>
              <a:rPr lang="en-US" sz="1600" b="1" dirty="0" err="1" smtClean="0"/>
              <a:t>ayuda</a:t>
            </a:r>
            <a:r>
              <a:rPr lang="en-US" sz="1600" b="1" dirty="0" smtClean="0"/>
              <a:t> </a:t>
            </a:r>
            <a:r>
              <a:rPr lang="en-US" sz="1600" b="1" dirty="0" smtClean="0"/>
              <a:t>a protegernos del </a:t>
            </a:r>
            <a:r>
              <a:rPr lang="en-US" sz="1600" b="1" dirty="0" err="1" smtClean="0"/>
              <a:t>desánimo</a:t>
            </a:r>
            <a:r>
              <a:rPr lang="en-US" sz="1600" b="1" dirty="0" smtClean="0"/>
              <a:t>/</a:t>
            </a:r>
            <a:r>
              <a:rPr lang="en-US" sz="1600" b="1" dirty="0" err="1" smtClean="0"/>
              <a:t>miedo</a:t>
            </a:r>
            <a:r>
              <a:rPr lang="en-US" sz="1600" b="1" dirty="0" smtClean="0"/>
              <a:t>/</a:t>
            </a:r>
            <a:r>
              <a:rPr lang="en-US" sz="1600" b="1" dirty="0" err="1" smtClean="0"/>
              <a:t>desesperación</a:t>
            </a:r>
            <a:r>
              <a:rPr lang="en-US" sz="1600" b="1" dirty="0" smtClean="0"/>
              <a:t> </a:t>
            </a:r>
            <a:r>
              <a:rPr lang="en-US" sz="1600" b="1" dirty="0" smtClean="0"/>
              <a:t>en </a:t>
            </a:r>
            <a:r>
              <a:rPr lang="en-US" sz="1600" b="1" dirty="0" err="1" smtClean="0"/>
              <a:t>este</a:t>
            </a:r>
            <a:r>
              <a:rPr lang="en-US" sz="1600" b="1" dirty="0" smtClean="0"/>
              <a:t> </a:t>
            </a:r>
            <a:r>
              <a:rPr lang="en-US" sz="1600" b="1" dirty="0" err="1" smtClean="0"/>
              <a:t>mundo</a:t>
            </a:r>
            <a:r>
              <a:rPr lang="en-US" sz="1600" b="1" dirty="0" smtClean="0"/>
              <a:t>.</a:t>
            </a:r>
            <a:endParaRPr lang="en-US" sz="1600" b="1" dirty="0"/>
          </a:p>
          <a:p>
            <a:pPr algn="l" rtl="0"/>
            <a:endParaRPr lang="en-US" sz="800" b="1" dirty="0"/>
          </a:p>
          <a:p>
            <a:pPr algn="l" rtl="0"/>
            <a:r>
              <a:rPr lang="en-US" sz="1600" b="1" dirty="0"/>
              <a:t>3. La analogía del </a:t>
            </a:r>
            <a:r>
              <a:rPr lang="en-US" sz="1600" b="1" dirty="0" err="1" smtClean="0"/>
              <a:t>yelmo</a:t>
            </a:r>
            <a:r>
              <a:rPr lang="en-US" sz="1600" b="1" dirty="0" smtClean="0"/>
              <a:t>/ la </a:t>
            </a:r>
            <a:r>
              <a:rPr lang="en-US" sz="1600" b="1" dirty="0" err="1" smtClean="0"/>
              <a:t>salvación</a:t>
            </a:r>
            <a:r>
              <a:rPr lang="en-US" sz="1600" b="1" dirty="0" smtClean="0"/>
              <a:t> </a:t>
            </a:r>
            <a:r>
              <a:rPr lang="en-US" sz="1600" b="1" dirty="0"/>
              <a:t>indica que los golpes de </a:t>
            </a:r>
            <a:r>
              <a:rPr lang="en-US" sz="1600" b="1" dirty="0" err="1"/>
              <a:t>Satanás</a:t>
            </a:r>
            <a:r>
              <a:rPr lang="en-US" sz="1600" b="1" dirty="0"/>
              <a:t> </a:t>
            </a:r>
            <a:r>
              <a:rPr lang="en-US" sz="1600" b="1" dirty="0" err="1" smtClean="0"/>
              <a:t>están</a:t>
            </a:r>
            <a:r>
              <a:rPr lang="en-US" sz="1600" b="1" dirty="0" smtClean="0"/>
              <a:t> </a:t>
            </a:r>
            <a:r>
              <a:rPr lang="en-US" sz="1600" b="1" dirty="0" err="1" smtClean="0"/>
              <a:t>dirigidos</a:t>
            </a:r>
            <a:r>
              <a:rPr lang="en-US" sz="1600" b="1" dirty="0" smtClean="0"/>
              <a:t> </a:t>
            </a:r>
            <a:r>
              <a:rPr lang="en-US" sz="1600" b="1" dirty="0"/>
              <a:t>a la </a:t>
            </a:r>
            <a:r>
              <a:rPr lang="en-US" sz="1600" b="1" dirty="0" err="1"/>
              <a:t>seguridad</a:t>
            </a:r>
            <a:r>
              <a:rPr lang="en-US" sz="1600" b="1" dirty="0"/>
              <a:t> </a:t>
            </a:r>
            <a:r>
              <a:rPr lang="en-US" sz="1600" b="1" dirty="0" smtClean="0"/>
              <a:t>del </a:t>
            </a:r>
            <a:r>
              <a:rPr lang="en-US" sz="1600" b="1" dirty="0" err="1"/>
              <a:t>creyente</a:t>
            </a:r>
            <a:r>
              <a:rPr lang="en-US" sz="1600" b="1" dirty="0"/>
              <a:t> </a:t>
            </a:r>
            <a:r>
              <a:rPr lang="en-US" sz="1600" b="1" dirty="0" err="1" smtClean="0"/>
              <a:t>en</a:t>
            </a:r>
            <a:r>
              <a:rPr lang="en-US" sz="1600" b="1" dirty="0" smtClean="0"/>
              <a:t> Cristo</a:t>
            </a:r>
            <a:r>
              <a:rPr lang="en-US" sz="1600" b="1" dirty="0" smtClean="0"/>
              <a:t>.</a:t>
            </a:r>
          </a:p>
          <a:p>
            <a:pPr algn="l" rtl="0"/>
            <a:endParaRPr lang="en-US" sz="800" b="1" dirty="0"/>
          </a:p>
          <a:p>
            <a:pPr algn="l" rtl="0"/>
            <a:r>
              <a:rPr lang="en-US" sz="1600" b="1" dirty="0" smtClean="0"/>
              <a:t>4. En última instancia, la salvación </a:t>
            </a:r>
            <a:r>
              <a:rPr lang="en-US" sz="1600" b="1" dirty="0" err="1" smtClean="0"/>
              <a:t>debería</a:t>
            </a:r>
            <a:r>
              <a:rPr lang="en-US" sz="1600" b="1" dirty="0" smtClean="0"/>
              <a:t> </a:t>
            </a:r>
            <a:r>
              <a:rPr lang="en-US" sz="1600" b="1" dirty="0" err="1" smtClean="0"/>
              <a:t>darnos</a:t>
            </a:r>
            <a:r>
              <a:rPr lang="en-US" sz="1600" b="1" dirty="0" smtClean="0"/>
              <a:t> </a:t>
            </a:r>
            <a:r>
              <a:rPr lang="en-US" sz="1600" b="1" dirty="0" smtClean="0"/>
              <a:t>algún tipo de </a:t>
            </a:r>
            <a:r>
              <a:rPr lang="en-US" sz="1600" b="1" dirty="0" err="1" smtClean="0"/>
              <a:t>confianza</a:t>
            </a:r>
            <a:r>
              <a:rPr lang="en-US" sz="1600" b="1" dirty="0" smtClean="0"/>
              <a:t>, </a:t>
            </a:r>
            <a:r>
              <a:rPr lang="en-US" sz="1600" b="1" dirty="0" smtClean="0"/>
              <a:t>como </a:t>
            </a:r>
            <a:r>
              <a:rPr lang="en-US" sz="1600" b="1" dirty="0" err="1" smtClean="0"/>
              <a:t>daría</a:t>
            </a:r>
            <a:r>
              <a:rPr lang="en-US" sz="1600" b="1" dirty="0" smtClean="0"/>
              <a:t> un </a:t>
            </a:r>
            <a:r>
              <a:rPr lang="en-US" sz="1600" b="1" dirty="0" err="1" smtClean="0"/>
              <a:t>casco</a:t>
            </a:r>
            <a:r>
              <a:rPr lang="en-US" sz="1600" b="1" dirty="0" smtClean="0"/>
              <a:t> </a:t>
            </a:r>
            <a:r>
              <a:rPr lang="en-US" sz="1600" b="1" dirty="0" err="1" smtClean="0"/>
              <a:t>resistente</a:t>
            </a:r>
            <a:r>
              <a:rPr lang="en-US" sz="1600" b="1" dirty="0" smtClean="0"/>
              <a:t> para un </a:t>
            </a:r>
            <a:r>
              <a:rPr lang="en-US" sz="1600" b="1" dirty="0" err="1" smtClean="0"/>
              <a:t>soldado</a:t>
            </a:r>
            <a:r>
              <a:rPr lang="en-US" sz="1600" b="1" dirty="0" smtClean="0"/>
              <a:t>.</a:t>
            </a:r>
            <a:endParaRPr lang="en-US" sz="1600" b="1" dirty="0"/>
          </a:p>
        </p:txBody>
      </p:sp>
      <p:sp>
        <p:nvSpPr>
          <p:cNvPr id="7" name="Rectangle 6"/>
          <p:cNvSpPr/>
          <p:nvPr/>
        </p:nvSpPr>
        <p:spPr>
          <a:xfrm>
            <a:off x="342900" y="3794845"/>
            <a:ext cx="8629650" cy="1172757"/>
          </a:xfrm>
          <a:prstGeom prst="rect">
            <a:avLst/>
          </a:prstGeom>
        </p:spPr>
        <p:txBody>
          <a:bodyPr wrap="square">
            <a:spAutoFit/>
          </a:bodyPr>
          <a:lstStyle/>
          <a:p>
            <a:r>
              <a:rPr lang="en-US" b="1" dirty="0" smtClean="0">
                <a:solidFill>
                  <a:srgbClr val="FFFF00"/>
                </a:solidFill>
              </a:rPr>
              <a:t>1 </a:t>
            </a:r>
            <a:r>
              <a:rPr lang="en-US" b="1" dirty="0" err="1" smtClean="0">
                <a:solidFill>
                  <a:srgbClr val="FFFF00"/>
                </a:solidFill>
              </a:rPr>
              <a:t>Tes</a:t>
            </a:r>
            <a:r>
              <a:rPr lang="en-US" b="1" dirty="0" smtClean="0">
                <a:solidFill>
                  <a:srgbClr val="FFFF00"/>
                </a:solidFill>
              </a:rPr>
              <a:t> 5:8-11 </a:t>
            </a:r>
            <a:r>
              <a:rPr lang="es-ES" dirty="0" smtClean="0"/>
              <a:t>Pero </a:t>
            </a:r>
            <a:r>
              <a:rPr lang="es-ES" dirty="0"/>
              <a:t>puesto que nosotros somos del día, seamos sobrios, habiéndonos puesto la coraza de la fe y del amor, y por casco la esperanza de la salvación.  9  Porque no nos ha destinado Dios para ira, sino para obtener salvación por medio de nuestro Señor Jesucristo,  10  que murió por nosotros, para que ya sea que estemos despiertos o dormidos, vivamos junto con Él.  11  Por tanto, confórtense los unos a los otros, y edifíquense el uno al otro, tal como lo están haciendo.</a:t>
            </a:r>
            <a:endParaRPr lang="en-US" dirty="0"/>
          </a:p>
        </p:txBody>
      </p:sp>
      <p:sp>
        <p:nvSpPr>
          <p:cNvPr id="8" name="Rectangle 7"/>
          <p:cNvSpPr/>
          <p:nvPr/>
        </p:nvSpPr>
        <p:spPr>
          <a:xfrm>
            <a:off x="342900" y="4894392"/>
            <a:ext cx="8629650" cy="524503"/>
          </a:xfrm>
          <a:prstGeom prst="rect">
            <a:avLst/>
          </a:prstGeom>
        </p:spPr>
        <p:txBody>
          <a:bodyPr wrap="square">
            <a:spAutoFit/>
          </a:bodyPr>
          <a:lstStyle/>
          <a:p>
            <a:r>
              <a:rPr lang="en-US" b="1" dirty="0" smtClean="0">
                <a:solidFill>
                  <a:srgbClr val="FFFF00"/>
                </a:solidFill>
              </a:rPr>
              <a:t>Salmo 27:1 </a:t>
            </a:r>
            <a:r>
              <a:rPr lang="es-ES" dirty="0"/>
              <a:t>El SEÑOR es mi luz y mi salvación; ¿A quién temeré? El SEÑOR es la fortaleza de mi vida; ¿De quién tendré temor? </a:t>
            </a:r>
            <a:endParaRPr lang="en-US" dirty="0"/>
          </a:p>
        </p:txBody>
      </p:sp>
      <p:sp>
        <p:nvSpPr>
          <p:cNvPr id="9" name="Chevron 8"/>
          <p:cNvSpPr/>
          <p:nvPr/>
        </p:nvSpPr>
        <p:spPr>
          <a:xfrm>
            <a:off x="189208" y="442909"/>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728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296" y="329594"/>
            <a:ext cx="8240854" cy="461665"/>
          </a:xfrm>
          <a:prstGeom prst="rect">
            <a:avLst/>
          </a:prstGeom>
        </p:spPr>
        <p:txBody>
          <a:bodyPr wrap="square">
            <a:spAutoFit/>
          </a:bodyPr>
          <a:lstStyle/>
          <a:p>
            <a:r>
              <a:rPr lang="es-ES" sz="2400" b="1" dirty="0" smtClean="0">
                <a:solidFill>
                  <a:srgbClr val="FFFF00"/>
                </a:solidFill>
              </a:rPr>
              <a:t> Tomen la </a:t>
            </a:r>
            <a:r>
              <a:rPr lang="es-ES" sz="2400" b="1" dirty="0">
                <a:solidFill>
                  <a:srgbClr val="FFFF00"/>
                </a:solidFill>
              </a:rPr>
              <a:t>espada del Espíritu </a:t>
            </a:r>
            <a:r>
              <a:rPr lang="en-US" sz="2400" b="1" dirty="0" smtClean="0"/>
              <a:t>(</a:t>
            </a:r>
            <a:r>
              <a:rPr lang="en-US" sz="2400" b="1" i="1" dirty="0" smtClean="0"/>
              <a:t>la </a:t>
            </a:r>
            <a:r>
              <a:rPr lang="en-US" sz="2400" b="1" i="1" dirty="0"/>
              <a:t>palabra de Dios</a:t>
            </a:r>
            <a:r>
              <a:rPr lang="en-US" sz="2400" b="1" dirty="0" smtClean="0"/>
              <a:t>)</a:t>
            </a:r>
            <a:endParaRPr lang="en-US" sz="1800" dirty="0"/>
          </a:p>
        </p:txBody>
      </p:sp>
      <p:sp>
        <p:nvSpPr>
          <p:cNvPr id="2" name="Rectangle 1"/>
          <p:cNvSpPr/>
          <p:nvPr/>
        </p:nvSpPr>
        <p:spPr>
          <a:xfrm>
            <a:off x="223837" y="3428617"/>
            <a:ext cx="8524875" cy="740587"/>
          </a:xfrm>
          <a:prstGeom prst="rect">
            <a:avLst/>
          </a:prstGeom>
        </p:spPr>
        <p:txBody>
          <a:bodyPr wrap="square">
            <a:spAutoFit/>
          </a:bodyPr>
          <a:lstStyle/>
          <a:p>
            <a:r>
              <a:rPr lang="en-US" b="1" dirty="0" err="1" smtClean="0">
                <a:solidFill>
                  <a:srgbClr val="FFFF00"/>
                </a:solidFill>
              </a:rPr>
              <a:t>Hebreos</a:t>
            </a:r>
            <a:r>
              <a:rPr lang="en-US" b="1" dirty="0" smtClean="0">
                <a:solidFill>
                  <a:srgbClr val="FFFF00"/>
                </a:solidFill>
              </a:rPr>
              <a:t> </a:t>
            </a:r>
            <a:r>
              <a:rPr lang="en-US" b="1" dirty="0" smtClean="0">
                <a:solidFill>
                  <a:srgbClr val="FFFF00"/>
                </a:solidFill>
              </a:rPr>
              <a:t>4:12 </a:t>
            </a:r>
            <a:r>
              <a:rPr lang="es-ES" dirty="0"/>
              <a:t> Porque la palabra de Dios es viva y eficaz, y más cortante que cualquier espada de dos filos. Penetra hasta la división del alma y del espíritu, de las coyunturas y los tuétanos, y es poderosa para discernir los pensamientos y las intenciones del corazón. </a:t>
            </a:r>
            <a:endParaRPr lang="en-US" dirty="0"/>
          </a:p>
        </p:txBody>
      </p:sp>
      <p:sp>
        <p:nvSpPr>
          <p:cNvPr id="5" name="Rectangle 4"/>
          <p:cNvSpPr/>
          <p:nvPr/>
        </p:nvSpPr>
        <p:spPr>
          <a:xfrm>
            <a:off x="261073" y="4798775"/>
            <a:ext cx="8524875" cy="524503"/>
          </a:xfrm>
          <a:prstGeom prst="rect">
            <a:avLst/>
          </a:prstGeom>
        </p:spPr>
        <p:txBody>
          <a:bodyPr wrap="square">
            <a:spAutoFit/>
          </a:bodyPr>
          <a:lstStyle/>
          <a:p>
            <a:r>
              <a:rPr lang="en-US" b="1" dirty="0" err="1" smtClean="0">
                <a:solidFill>
                  <a:srgbClr val="FFFF00"/>
                </a:solidFill>
              </a:rPr>
              <a:t>Hechos</a:t>
            </a:r>
            <a:r>
              <a:rPr lang="en-US" b="1" dirty="0" smtClean="0">
                <a:solidFill>
                  <a:srgbClr val="FFFF00"/>
                </a:solidFill>
              </a:rPr>
              <a:t> </a:t>
            </a:r>
            <a:r>
              <a:rPr lang="en-US" b="1" dirty="0" smtClean="0">
                <a:solidFill>
                  <a:srgbClr val="FFFF00"/>
                </a:solidFill>
              </a:rPr>
              <a:t>14:22 </a:t>
            </a:r>
            <a:r>
              <a:rPr lang="en-US" dirty="0" smtClean="0"/>
              <a:t>... </a:t>
            </a:r>
            <a:r>
              <a:rPr lang="es-ES" dirty="0"/>
              <a:t>fortaleciendo los ánimos de los discípulos, exhortándolos a que perseveraran en la fe, y diciendo: «Es necesario que a través de muchas tribulaciones entremos en el reino de Dios». </a:t>
            </a:r>
            <a:endParaRPr lang="en-US" dirty="0"/>
          </a:p>
        </p:txBody>
      </p:sp>
      <p:sp>
        <p:nvSpPr>
          <p:cNvPr id="6" name="Rectangle 5"/>
          <p:cNvSpPr/>
          <p:nvPr/>
        </p:nvSpPr>
        <p:spPr>
          <a:xfrm>
            <a:off x="261073" y="823599"/>
            <a:ext cx="8115300" cy="524503"/>
          </a:xfrm>
          <a:prstGeom prst="rect">
            <a:avLst/>
          </a:prstGeom>
        </p:spPr>
        <p:txBody>
          <a:bodyPr wrap="square">
            <a:spAutoFit/>
          </a:bodyPr>
          <a:lstStyle/>
          <a:p>
            <a:pPr marL="285750" indent="-285750" algn="l" rtl="0">
              <a:buFont typeface="Arial" panose="020B0604020202020204" pitchFamily="34" charset="0"/>
              <a:buChar char="•"/>
            </a:pPr>
            <a:r>
              <a:rPr lang="en-US" dirty="0" smtClean="0"/>
              <a:t>La </a:t>
            </a:r>
            <a:r>
              <a:rPr lang="en-US" dirty="0" err="1" smtClean="0"/>
              <a:t>espada</a:t>
            </a:r>
            <a:r>
              <a:rPr lang="en-US" dirty="0" smtClean="0"/>
              <a:t> era el principal </a:t>
            </a:r>
            <a:r>
              <a:rPr lang="en-US" dirty="0"/>
              <a:t>medio de </a:t>
            </a:r>
            <a:r>
              <a:rPr lang="en-US" dirty="0" err="1" smtClean="0"/>
              <a:t>ataque</a:t>
            </a:r>
            <a:r>
              <a:rPr lang="en-US" dirty="0" smtClean="0"/>
              <a:t> de un </a:t>
            </a:r>
            <a:r>
              <a:rPr lang="en-US" dirty="0" err="1" smtClean="0"/>
              <a:t>soldado</a:t>
            </a:r>
            <a:r>
              <a:rPr lang="en-US" dirty="0" smtClean="0"/>
              <a:t> </a:t>
            </a:r>
            <a:r>
              <a:rPr lang="en-US" dirty="0" err="1" smtClean="0"/>
              <a:t>romano</a:t>
            </a:r>
            <a:r>
              <a:rPr lang="en-US" dirty="0" smtClean="0"/>
              <a:t>.</a:t>
            </a:r>
            <a:endParaRPr lang="en-US" dirty="0" smtClean="0"/>
          </a:p>
          <a:p>
            <a:pPr marL="285750" indent="-285750" algn="l" rtl="0">
              <a:buFont typeface="Arial" panose="020B0604020202020204" pitchFamily="34" charset="0"/>
              <a:buChar char="•"/>
            </a:pPr>
            <a:r>
              <a:rPr lang="en-US" dirty="0" smtClean="0"/>
              <a:t>La </a:t>
            </a:r>
            <a:r>
              <a:rPr lang="en-US" dirty="0"/>
              <a:t>espada es la única arma que Pablo enumera como parte del arsenal cristiano.</a:t>
            </a:r>
          </a:p>
        </p:txBody>
      </p:sp>
      <p:sp>
        <p:nvSpPr>
          <p:cNvPr id="7" name="Rectangle 6"/>
          <p:cNvSpPr/>
          <p:nvPr/>
        </p:nvSpPr>
        <p:spPr>
          <a:xfrm>
            <a:off x="333375" y="1566444"/>
            <a:ext cx="8172450" cy="400110"/>
          </a:xfrm>
          <a:prstGeom prst="rect">
            <a:avLst/>
          </a:prstGeom>
        </p:spPr>
        <p:txBody>
          <a:bodyPr wrap="square">
            <a:spAutoFit/>
          </a:bodyPr>
          <a:lstStyle/>
          <a:p>
            <a:pPr algn="l" rtl="0"/>
            <a:r>
              <a:rPr lang="en-US" sz="2000" b="1" dirty="0" smtClean="0">
                <a:solidFill>
                  <a:srgbClr val="00FF00"/>
                </a:solidFill>
              </a:rPr>
              <a:t>¿</a:t>
            </a:r>
            <a:r>
              <a:rPr lang="en-US" sz="2000" b="1" dirty="0" err="1" smtClean="0">
                <a:solidFill>
                  <a:srgbClr val="00FF00"/>
                </a:solidFill>
              </a:rPr>
              <a:t>Cómo</a:t>
            </a:r>
            <a:r>
              <a:rPr lang="en-US" sz="2000" b="1" dirty="0" smtClean="0">
                <a:solidFill>
                  <a:srgbClr val="00FF00"/>
                </a:solidFill>
              </a:rPr>
              <a:t> </a:t>
            </a:r>
            <a:r>
              <a:rPr lang="en-US" sz="2000" b="1" dirty="0" err="1" smtClean="0">
                <a:solidFill>
                  <a:srgbClr val="00FF00"/>
                </a:solidFill>
              </a:rPr>
              <a:t>podría</a:t>
            </a:r>
            <a:r>
              <a:rPr lang="en-US" sz="2000" b="1" dirty="0" smtClean="0">
                <a:solidFill>
                  <a:srgbClr val="00FF00"/>
                </a:solidFill>
              </a:rPr>
              <a:t> la </a:t>
            </a:r>
            <a:r>
              <a:rPr lang="en-US" sz="2000" b="1" dirty="0" err="1" smtClean="0">
                <a:solidFill>
                  <a:srgbClr val="00FF00"/>
                </a:solidFill>
              </a:rPr>
              <a:t>palabrade</a:t>
            </a:r>
            <a:r>
              <a:rPr lang="en-US" sz="2000" b="1" dirty="0" smtClean="0">
                <a:solidFill>
                  <a:srgbClr val="00FF00"/>
                </a:solidFill>
              </a:rPr>
              <a:t> </a:t>
            </a:r>
            <a:r>
              <a:rPr lang="en-US" sz="2000" b="1" dirty="0" smtClean="0">
                <a:solidFill>
                  <a:srgbClr val="00FF00"/>
                </a:solidFill>
              </a:rPr>
              <a:t>Dios </a:t>
            </a:r>
            <a:r>
              <a:rPr lang="en-US" sz="2000" b="1" dirty="0" err="1" smtClean="0">
                <a:solidFill>
                  <a:srgbClr val="00FF00"/>
                </a:solidFill>
              </a:rPr>
              <a:t>estar</a:t>
            </a:r>
            <a:r>
              <a:rPr lang="en-US" sz="2000" b="1" dirty="0" smtClean="0">
                <a:solidFill>
                  <a:srgbClr val="00FF00"/>
                </a:solidFill>
              </a:rPr>
              <a:t> </a:t>
            </a:r>
            <a:r>
              <a:rPr lang="en-US" sz="2000" b="1" dirty="0" err="1" smtClean="0">
                <a:solidFill>
                  <a:srgbClr val="00FF00"/>
                </a:solidFill>
              </a:rPr>
              <a:t>relacionado</a:t>
            </a:r>
            <a:r>
              <a:rPr lang="en-US" sz="2000" b="1" dirty="0" smtClean="0">
                <a:solidFill>
                  <a:srgbClr val="00FF00"/>
                </a:solidFill>
              </a:rPr>
              <a:t> a </a:t>
            </a:r>
            <a:r>
              <a:rPr lang="en-US" sz="2000" b="1" dirty="0" err="1" smtClean="0">
                <a:solidFill>
                  <a:srgbClr val="00FF00"/>
                </a:solidFill>
              </a:rPr>
              <a:t>una</a:t>
            </a:r>
            <a:r>
              <a:rPr lang="en-US" sz="2000" b="1" dirty="0" smtClean="0">
                <a:solidFill>
                  <a:srgbClr val="00FF00"/>
                </a:solidFill>
              </a:rPr>
              <a:t> </a:t>
            </a:r>
            <a:r>
              <a:rPr lang="en-US" sz="2000" b="1" dirty="0" smtClean="0">
                <a:solidFill>
                  <a:srgbClr val="00FF00"/>
                </a:solidFill>
              </a:rPr>
              <a:t>espada?</a:t>
            </a:r>
            <a:endParaRPr lang="en-US" sz="2000" b="1" dirty="0">
              <a:solidFill>
                <a:srgbClr val="00FF00"/>
              </a:solidFill>
            </a:endParaRPr>
          </a:p>
        </p:txBody>
      </p:sp>
      <p:sp>
        <p:nvSpPr>
          <p:cNvPr id="4" name="Rectangle 3"/>
          <p:cNvSpPr/>
          <p:nvPr/>
        </p:nvSpPr>
        <p:spPr>
          <a:xfrm>
            <a:off x="333375" y="2057281"/>
            <a:ext cx="8305800" cy="1323439"/>
          </a:xfrm>
          <a:prstGeom prst="rect">
            <a:avLst/>
          </a:prstGeom>
        </p:spPr>
        <p:txBody>
          <a:bodyPr wrap="square">
            <a:spAutoFit/>
          </a:bodyPr>
          <a:lstStyle/>
          <a:p>
            <a:pPr algn="l" rtl="0"/>
            <a:r>
              <a:rPr lang="en-US" sz="1600" b="1" dirty="0" smtClean="0"/>
              <a:t>1. La palabra de Dios es nuestro medio ofensivo para derrotar el ataque de Satanás contra nosotros y los demás.</a:t>
            </a:r>
          </a:p>
          <a:p>
            <a:pPr algn="l" rtl="0"/>
            <a:endParaRPr lang="en-US" sz="800" b="1" dirty="0"/>
          </a:p>
          <a:p>
            <a:pPr algn="l" rtl="0"/>
            <a:r>
              <a:rPr lang="en-US" sz="1600" b="1" dirty="0"/>
              <a:t>2. La palabra de Dios </a:t>
            </a:r>
            <a:r>
              <a:rPr lang="en-US" sz="1600" b="1" dirty="0" err="1" smtClean="0"/>
              <a:t>es</a:t>
            </a:r>
            <a:r>
              <a:rPr lang="en-US" sz="1600" b="1" dirty="0" smtClean="0"/>
              <a:t> un </a:t>
            </a:r>
            <a:r>
              <a:rPr lang="en-US" sz="1600" b="1" dirty="0" smtClean="0"/>
              <a:t>arma eficaz para derrotar a los enemigos </a:t>
            </a:r>
            <a:r>
              <a:rPr lang="en-US" sz="1600" b="1" dirty="0" err="1" smtClean="0"/>
              <a:t>en</a:t>
            </a:r>
            <a:r>
              <a:rPr lang="en-US" sz="1600" b="1" dirty="0" smtClean="0"/>
              <a:t> </a:t>
            </a:r>
            <a:r>
              <a:rPr lang="en-US" sz="1600" b="1" dirty="0" err="1" smtClean="0"/>
              <a:t>nuestra</a:t>
            </a:r>
            <a:r>
              <a:rPr lang="en-US" sz="1600" b="1" dirty="0" smtClean="0"/>
              <a:t> </a:t>
            </a:r>
            <a:r>
              <a:rPr lang="en-US" sz="1600" b="1" dirty="0" err="1" smtClean="0"/>
              <a:t>guerra</a:t>
            </a:r>
            <a:r>
              <a:rPr lang="en-US" sz="1600" b="1" dirty="0" smtClean="0"/>
              <a:t>.</a:t>
            </a:r>
            <a:endParaRPr lang="en-US" sz="1600" b="1" dirty="0"/>
          </a:p>
          <a:p>
            <a:pPr algn="l" rtl="0"/>
            <a:endParaRPr lang="en-US" sz="800" b="1" dirty="0"/>
          </a:p>
          <a:p>
            <a:pPr algn="l" rtl="0"/>
            <a:r>
              <a:rPr lang="en-US" sz="1600" b="1" dirty="0"/>
              <a:t>3.</a:t>
            </a:r>
            <a:r>
              <a:rPr lang="en-US" sz="1600" b="1" dirty="0" smtClean="0"/>
              <a:t>La palabra de Dios es poderosa. La única arma que es verdaderamente efectiva.</a:t>
            </a:r>
            <a:endParaRPr lang="en-US" sz="1600" b="1" dirty="0"/>
          </a:p>
        </p:txBody>
      </p:sp>
      <p:sp>
        <p:nvSpPr>
          <p:cNvPr id="8" name="Rectangle 7"/>
          <p:cNvSpPr/>
          <p:nvPr/>
        </p:nvSpPr>
        <p:spPr>
          <a:xfrm>
            <a:off x="223837" y="4291912"/>
            <a:ext cx="8305800" cy="524503"/>
          </a:xfrm>
          <a:prstGeom prst="rect">
            <a:avLst/>
          </a:prstGeom>
        </p:spPr>
        <p:txBody>
          <a:bodyPr wrap="square">
            <a:spAutoFit/>
          </a:bodyPr>
          <a:lstStyle/>
          <a:p>
            <a:pPr algn="l" rtl="0"/>
            <a:r>
              <a:rPr lang="en-US" dirty="0"/>
              <a:t>Las espadas se usan para el combate cuerpo a cuerpo, no para la guerra de largo alcance. ¿Podría esto implicar la </a:t>
            </a:r>
            <a:r>
              <a:rPr lang="en-US" dirty="0" err="1"/>
              <a:t>naturaleza</a:t>
            </a:r>
            <a:r>
              <a:rPr lang="en-US" dirty="0"/>
              <a:t> </a:t>
            </a:r>
            <a:r>
              <a:rPr lang="en-US" dirty="0" smtClean="0"/>
              <a:t>de la </a:t>
            </a:r>
            <a:r>
              <a:rPr lang="en-US" dirty="0" err="1" smtClean="0"/>
              <a:t>batalla</a:t>
            </a:r>
            <a:r>
              <a:rPr lang="en-US" dirty="0" smtClean="0"/>
              <a:t> </a:t>
            </a:r>
            <a:r>
              <a:rPr lang="en-US" dirty="0" err="1" smtClean="0"/>
              <a:t>cristiana</a:t>
            </a:r>
            <a:r>
              <a:rPr lang="en-US" dirty="0" smtClean="0"/>
              <a:t>?</a:t>
            </a:r>
            <a:endParaRPr lang="en-US" dirty="0"/>
          </a:p>
        </p:txBody>
      </p:sp>
      <p:sp>
        <p:nvSpPr>
          <p:cNvPr id="9" name="Chevron 8"/>
          <p:cNvSpPr/>
          <p:nvPr/>
        </p:nvSpPr>
        <p:spPr>
          <a:xfrm>
            <a:off x="189208" y="442909"/>
            <a:ext cx="123825" cy="200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18649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4763"/>
            <a:ext cx="46005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600575" y="198216"/>
            <a:ext cx="3687997" cy="584775"/>
          </a:xfrm>
          <a:prstGeom prst="rect">
            <a:avLst/>
          </a:prstGeom>
        </p:spPr>
        <p:txBody>
          <a:bodyPr wrap="none">
            <a:spAutoFit/>
          </a:bodyPr>
          <a:lstStyle/>
          <a:p>
            <a:pPr algn="l" rtl="0"/>
            <a:r>
              <a:rPr lang="en-US" sz="3200" b="1" dirty="0">
                <a:solidFill>
                  <a:srgbClr val="FFFF00"/>
                </a:solidFill>
              </a:rPr>
              <a:t>casco de </a:t>
            </a:r>
            <a:r>
              <a:rPr lang="en-US" sz="3200" b="1" dirty="0" smtClean="0">
                <a:solidFill>
                  <a:srgbClr val="FFFF00"/>
                </a:solidFill>
              </a:rPr>
              <a:t>la </a:t>
            </a:r>
            <a:r>
              <a:rPr lang="en-US" sz="3200" b="1" dirty="0" err="1" smtClean="0">
                <a:solidFill>
                  <a:srgbClr val="FFFF00"/>
                </a:solidFill>
              </a:rPr>
              <a:t>salvacion</a:t>
            </a:r>
            <a:endParaRPr lang="en-US" sz="3200" b="1" dirty="0">
              <a:solidFill>
                <a:srgbClr val="FFFF00"/>
              </a:solidFill>
            </a:endParaRPr>
          </a:p>
        </p:txBody>
      </p:sp>
      <p:sp>
        <p:nvSpPr>
          <p:cNvPr id="18" name="Rectangle 17"/>
          <p:cNvSpPr/>
          <p:nvPr/>
        </p:nvSpPr>
        <p:spPr>
          <a:xfrm>
            <a:off x="6152993" y="2865215"/>
            <a:ext cx="2090059" cy="461665"/>
          </a:xfrm>
          <a:prstGeom prst="rect">
            <a:avLst/>
          </a:prstGeom>
        </p:spPr>
        <p:txBody>
          <a:bodyPr wrap="none">
            <a:spAutoFit/>
          </a:bodyPr>
          <a:lstStyle/>
          <a:p>
            <a:pPr algn="l" rtl="0"/>
            <a:r>
              <a:rPr lang="en-US" sz="2400" b="1" dirty="0">
                <a:solidFill>
                  <a:srgbClr val="FFFF00"/>
                </a:solidFill>
              </a:rPr>
              <a:t>escudo </a:t>
            </a:r>
            <a:r>
              <a:rPr lang="en-US" sz="2400" b="1" dirty="0" smtClean="0">
                <a:solidFill>
                  <a:srgbClr val="FFFF00"/>
                </a:solidFill>
              </a:rPr>
              <a:t>de la </a:t>
            </a:r>
            <a:r>
              <a:rPr lang="en-US" sz="2400" b="1" dirty="0">
                <a:solidFill>
                  <a:srgbClr val="FFFF00"/>
                </a:solidFill>
              </a:rPr>
              <a:t>fe</a:t>
            </a:r>
          </a:p>
        </p:txBody>
      </p:sp>
      <p:sp>
        <p:nvSpPr>
          <p:cNvPr id="19" name="Rectangle 18"/>
          <p:cNvSpPr/>
          <p:nvPr/>
        </p:nvSpPr>
        <p:spPr>
          <a:xfrm>
            <a:off x="538644" y="2403550"/>
            <a:ext cx="3835217" cy="461665"/>
          </a:xfrm>
          <a:prstGeom prst="rect">
            <a:avLst/>
          </a:prstGeom>
        </p:spPr>
        <p:txBody>
          <a:bodyPr wrap="none">
            <a:spAutoFit/>
          </a:bodyPr>
          <a:lstStyle/>
          <a:p>
            <a:pPr algn="l" rtl="0"/>
            <a:r>
              <a:rPr lang="en-US" sz="2400" b="1" dirty="0">
                <a:solidFill>
                  <a:srgbClr val="FFFF00"/>
                </a:solidFill>
              </a:rPr>
              <a:t>ceñido tu cintura con la verdad</a:t>
            </a:r>
            <a:endParaRPr lang="en-US" sz="2000" dirty="0"/>
          </a:p>
        </p:txBody>
      </p:sp>
      <p:sp>
        <p:nvSpPr>
          <p:cNvPr id="20" name="Rectangle 19"/>
          <p:cNvSpPr/>
          <p:nvPr/>
        </p:nvSpPr>
        <p:spPr>
          <a:xfrm>
            <a:off x="384343" y="1148483"/>
            <a:ext cx="2658548" cy="461665"/>
          </a:xfrm>
          <a:prstGeom prst="rect">
            <a:avLst/>
          </a:prstGeom>
        </p:spPr>
        <p:txBody>
          <a:bodyPr wrap="none">
            <a:spAutoFit/>
          </a:bodyPr>
          <a:lstStyle/>
          <a:p>
            <a:pPr algn="l" rtl="0"/>
            <a:r>
              <a:rPr lang="en-US" sz="2400" b="1" dirty="0">
                <a:solidFill>
                  <a:srgbClr val="FFFF00"/>
                </a:solidFill>
              </a:rPr>
              <a:t>coraza de </a:t>
            </a:r>
            <a:r>
              <a:rPr lang="en-US" sz="2400" b="1" dirty="0" smtClean="0">
                <a:solidFill>
                  <a:srgbClr val="FFFF00"/>
                </a:solidFill>
              </a:rPr>
              <a:t>la </a:t>
            </a:r>
            <a:r>
              <a:rPr lang="en-US" sz="2400" b="1" dirty="0" err="1" smtClean="0">
                <a:solidFill>
                  <a:srgbClr val="FFFF00"/>
                </a:solidFill>
              </a:rPr>
              <a:t>justicia</a:t>
            </a:r>
            <a:endParaRPr lang="en-US" sz="2000" dirty="0"/>
          </a:p>
        </p:txBody>
      </p:sp>
      <p:sp>
        <p:nvSpPr>
          <p:cNvPr id="21" name="Rectangle 20"/>
          <p:cNvSpPr/>
          <p:nvPr/>
        </p:nvSpPr>
        <p:spPr>
          <a:xfrm>
            <a:off x="-1" y="4212937"/>
            <a:ext cx="3967533" cy="707886"/>
          </a:xfrm>
          <a:prstGeom prst="rect">
            <a:avLst/>
          </a:prstGeom>
        </p:spPr>
        <p:txBody>
          <a:bodyPr wrap="square">
            <a:spAutoFit/>
          </a:bodyPr>
          <a:lstStyle/>
          <a:p>
            <a:pPr algn="ctr" rtl="0"/>
            <a:r>
              <a:rPr lang="en-US" sz="2000" b="1" dirty="0" err="1" smtClean="0">
                <a:solidFill>
                  <a:srgbClr val="FFFF00"/>
                </a:solidFill>
              </a:rPr>
              <a:t>calzados</a:t>
            </a:r>
            <a:r>
              <a:rPr lang="en-US" sz="2000" b="1" dirty="0" smtClean="0">
                <a:solidFill>
                  <a:srgbClr val="FFFF00"/>
                </a:solidFill>
              </a:rPr>
              <a:t> </a:t>
            </a:r>
            <a:r>
              <a:rPr lang="en-US" sz="2000" b="1" dirty="0">
                <a:solidFill>
                  <a:srgbClr val="FFFF00"/>
                </a:solidFill>
              </a:rPr>
              <a:t>los pies con </a:t>
            </a:r>
            <a:r>
              <a:rPr lang="en-US" sz="2000" b="1" dirty="0" smtClean="0">
                <a:solidFill>
                  <a:srgbClr val="FFFF00"/>
                </a:solidFill>
              </a:rPr>
              <a:t>la </a:t>
            </a:r>
            <a:r>
              <a:rPr lang="en-US" sz="2000" b="1" dirty="0" err="1" smtClean="0">
                <a:solidFill>
                  <a:srgbClr val="FFFF00"/>
                </a:solidFill>
              </a:rPr>
              <a:t>preparación</a:t>
            </a:r>
            <a:r>
              <a:rPr lang="en-US" sz="2000" b="1" dirty="0" smtClean="0">
                <a:solidFill>
                  <a:srgbClr val="FFFF00"/>
                </a:solidFill>
              </a:rPr>
              <a:t> para </a:t>
            </a:r>
            <a:r>
              <a:rPr lang="en-US" sz="2000" b="1" dirty="0" err="1" smtClean="0">
                <a:solidFill>
                  <a:srgbClr val="FFFF00"/>
                </a:solidFill>
              </a:rPr>
              <a:t>anunciar</a:t>
            </a:r>
            <a:r>
              <a:rPr lang="en-US" sz="2000" b="1" dirty="0" smtClean="0">
                <a:solidFill>
                  <a:srgbClr val="FFFF00"/>
                </a:solidFill>
              </a:rPr>
              <a:t> el </a:t>
            </a:r>
            <a:r>
              <a:rPr lang="en-US" sz="2000" b="1" dirty="0">
                <a:solidFill>
                  <a:srgbClr val="FFFF00"/>
                </a:solidFill>
              </a:rPr>
              <a:t>evangelio de la paz</a:t>
            </a:r>
          </a:p>
        </p:txBody>
      </p:sp>
      <p:sp>
        <p:nvSpPr>
          <p:cNvPr id="22" name="Rectangle 21"/>
          <p:cNvSpPr/>
          <p:nvPr/>
        </p:nvSpPr>
        <p:spPr>
          <a:xfrm>
            <a:off x="2456253" y="3511106"/>
            <a:ext cx="3405099" cy="584775"/>
          </a:xfrm>
          <a:prstGeom prst="rect">
            <a:avLst/>
          </a:prstGeom>
        </p:spPr>
        <p:txBody>
          <a:bodyPr wrap="none">
            <a:spAutoFit/>
          </a:bodyPr>
          <a:lstStyle/>
          <a:p>
            <a:pPr algn="l" rtl="0"/>
            <a:r>
              <a:rPr lang="en-US" sz="3200" b="1" dirty="0">
                <a:solidFill>
                  <a:srgbClr val="FFFF00"/>
                </a:solidFill>
              </a:rPr>
              <a:t>espada del </a:t>
            </a:r>
            <a:r>
              <a:rPr lang="en-US" sz="3200" b="1" dirty="0" smtClean="0">
                <a:solidFill>
                  <a:srgbClr val="FFFF00"/>
                </a:solidFill>
              </a:rPr>
              <a:t>Espiritu</a:t>
            </a:r>
            <a:endParaRPr lang="en-US" sz="3200" b="1" dirty="0">
              <a:solidFill>
                <a:srgbClr val="FFFF00"/>
              </a:solidFill>
            </a:endParaRPr>
          </a:p>
        </p:txBody>
      </p:sp>
    </p:spTree>
    <p:extLst>
      <p:ext uri="{BB962C8B-B14F-4D97-AF65-F5344CB8AC3E}">
        <p14:creationId xmlns:p14="http://schemas.microsoft.com/office/powerpoint/2010/main" val="25999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4763"/>
            <a:ext cx="46005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01144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1826448"/>
            <a:ext cx="5400675" cy="2554545"/>
          </a:xfrm>
          <a:prstGeom prst="rect">
            <a:avLst/>
          </a:prstGeom>
        </p:spPr>
        <p:txBody>
          <a:bodyPr wrap="square">
            <a:spAutoFit/>
          </a:bodyPr>
          <a:lstStyle/>
          <a:p>
            <a:r>
              <a:rPr lang="es-ES" sz="2000" dirty="0" smtClean="0"/>
              <a:t>Con </a:t>
            </a:r>
            <a:r>
              <a:rPr lang="es-ES" sz="2000" dirty="0"/>
              <a:t>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s-ES" sz="2000" dirty="0"/>
          </a:p>
        </p:txBody>
      </p:sp>
    </p:spTree>
    <p:extLst>
      <p:ext uri="{BB962C8B-B14F-4D97-AF65-F5344CB8AC3E}">
        <p14:creationId xmlns:p14="http://schemas.microsoft.com/office/powerpoint/2010/main" val="566171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74" y="679094"/>
            <a:ext cx="8690802" cy="3046988"/>
          </a:xfrm>
          <a:prstGeom prst="rect">
            <a:avLst/>
          </a:prstGeom>
        </p:spPr>
        <p:txBody>
          <a:bodyPr wrap="square">
            <a:spAutoFit/>
          </a:bodyPr>
          <a:lstStyle/>
          <a:p>
            <a:pPr indent="342900">
              <a:spcAft>
                <a:spcPts val="600"/>
              </a:spcAft>
            </a:pPr>
            <a:r>
              <a:rPr lang="es-ES" sz="2400" b="1" dirty="0">
                <a:latin typeface="Calibri" panose="020F0502020204030204" pitchFamily="34" charset="0"/>
                <a:ea typeface="Times New Roman" panose="02020603050405020304" pitchFamily="18" charset="0"/>
              </a:rPr>
              <a:t>3 Bendito sea el Dios y Padre de nuestro Señor Jesucristo, que nos ha bendecido con toda bendición espiritual en los lugares celestiales en Cristo. 4  Porque Dios nos escogió en Cristo antes de la fundación del mundo, para que fuéramos santos y sin mancha delante de Él. En amor 5  nos predestinó para adopción como hijos para sí mediante Jesucristo, conforme a la buena intención de Su voluntad, 6  para alabanza de la gloria de Su gracia que gratuitamente ha impartido sobre nosotros en el Amado. </a:t>
            </a:r>
          </a:p>
        </p:txBody>
      </p:sp>
      <p:cxnSp>
        <p:nvCxnSpPr>
          <p:cNvPr id="10" name="Straight Connector 9"/>
          <p:cNvCxnSpPr/>
          <p:nvPr/>
        </p:nvCxnSpPr>
        <p:spPr>
          <a:xfrm>
            <a:off x="894989" y="1048215"/>
            <a:ext cx="992458"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52139" y="1429851"/>
            <a:ext cx="1666694" cy="392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5783" y="1429851"/>
            <a:ext cx="1188017" cy="815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46139" y="1440665"/>
            <a:ext cx="1612327" cy="416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p:cNvSpPr/>
          <p:nvPr/>
        </p:nvSpPr>
        <p:spPr>
          <a:xfrm>
            <a:off x="3418664" y="2179786"/>
            <a:ext cx="5352024" cy="4284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Box 14"/>
          <p:cNvSpPr txBox="1"/>
          <p:nvPr/>
        </p:nvSpPr>
        <p:spPr>
          <a:xfrm>
            <a:off x="430306" y="3786689"/>
            <a:ext cx="4679576" cy="1901161"/>
          </a:xfrm>
          <a:prstGeom prst="rect">
            <a:avLst/>
          </a:prstGeom>
          <a:noFill/>
        </p:spPr>
        <p:txBody>
          <a:bodyPr wrap="square" rtlCol="0">
            <a:spAutoFit/>
          </a:bodyPr>
          <a:lstStyle/>
          <a:p>
            <a:pPr marL="457200" indent="-457200" algn="l" rtl="0">
              <a:lnSpc>
                <a:spcPct val="150000"/>
              </a:lnSpc>
              <a:buFont typeface="Arial" panose="020B0604020202020204" pitchFamily="34" charset="0"/>
              <a:buChar char="•"/>
            </a:pPr>
            <a:r>
              <a:rPr lang="en-US" sz="2300" b="1" u="sng" dirty="0" smtClean="0">
                <a:solidFill>
                  <a:schemeClr val="accent1"/>
                </a:solidFill>
              </a:rPr>
              <a:t>¿ Con </a:t>
            </a:r>
            <a:r>
              <a:rPr lang="en-US" sz="2300" b="1" u="sng" dirty="0" err="1" smtClean="0">
                <a:solidFill>
                  <a:schemeClr val="accent1"/>
                </a:solidFill>
              </a:rPr>
              <a:t>qué</a:t>
            </a:r>
            <a:r>
              <a:rPr lang="en-US" sz="2300" dirty="0" smtClean="0">
                <a:solidFill>
                  <a:schemeClr val="accent1"/>
                </a:solidFill>
              </a:rPr>
              <a:t> </a:t>
            </a:r>
            <a:r>
              <a:rPr lang="en-US" sz="2300" dirty="0" err="1">
                <a:solidFill>
                  <a:schemeClr val="accent1"/>
                </a:solidFill>
              </a:rPr>
              <a:t>nos</a:t>
            </a:r>
            <a:r>
              <a:rPr lang="en-US" sz="2300" dirty="0">
                <a:solidFill>
                  <a:schemeClr val="accent1"/>
                </a:solidFill>
              </a:rPr>
              <a:t> </a:t>
            </a:r>
            <a:r>
              <a:rPr lang="en-US" sz="2300" dirty="0" err="1" smtClean="0">
                <a:solidFill>
                  <a:schemeClr val="accent1"/>
                </a:solidFill>
              </a:rPr>
              <a:t>bendice</a:t>
            </a:r>
            <a:r>
              <a:rPr lang="en-US" sz="2300" dirty="0" smtClean="0">
                <a:solidFill>
                  <a:schemeClr val="accent1"/>
                </a:solidFill>
              </a:rPr>
              <a:t> Dios?</a:t>
            </a:r>
            <a:endParaRPr lang="en-US" sz="2300" dirty="0">
              <a:solidFill>
                <a:schemeClr val="accent1"/>
              </a:solidFill>
            </a:endParaRPr>
          </a:p>
          <a:p>
            <a:pPr marL="457200" indent="-457200" algn="l" rtl="0">
              <a:lnSpc>
                <a:spcPct val="150000"/>
              </a:lnSpc>
              <a:buFont typeface="Arial" panose="020B0604020202020204" pitchFamily="34" charset="0"/>
              <a:buChar char="•"/>
            </a:pPr>
            <a:r>
              <a:rPr lang="en-US" sz="2300" b="1" u="sng" dirty="0" smtClean="0">
                <a:solidFill>
                  <a:srgbClr val="FFFF00"/>
                </a:solidFill>
              </a:rPr>
              <a:t>¿</a:t>
            </a:r>
            <a:r>
              <a:rPr lang="en-US" sz="2300" b="1" u="sng" dirty="0" err="1" smtClean="0">
                <a:solidFill>
                  <a:srgbClr val="FFFF00"/>
                </a:solidFill>
              </a:rPr>
              <a:t>Cómo</a:t>
            </a:r>
            <a:r>
              <a:rPr lang="en-US" sz="2300" dirty="0" smtClean="0">
                <a:solidFill>
                  <a:srgbClr val="FFFF00"/>
                </a:solidFill>
              </a:rPr>
              <a:t> </a:t>
            </a:r>
            <a:r>
              <a:rPr lang="en-US" sz="2300" dirty="0">
                <a:solidFill>
                  <a:srgbClr val="FFFF00"/>
                </a:solidFill>
              </a:rPr>
              <a:t>nos bendice?</a:t>
            </a:r>
          </a:p>
          <a:p>
            <a:pPr marL="457200" indent="-457200" algn="l" rtl="0">
              <a:lnSpc>
                <a:spcPct val="150000"/>
              </a:lnSpc>
              <a:buFont typeface="Arial" panose="020B0604020202020204" pitchFamily="34" charset="0"/>
              <a:buChar char="•"/>
            </a:pPr>
            <a:r>
              <a:rPr lang="en-US" sz="2300" b="1" u="sng" dirty="0" smtClean="0">
                <a:solidFill>
                  <a:srgbClr val="00B050"/>
                </a:solidFill>
              </a:rPr>
              <a:t>¿</a:t>
            </a:r>
            <a:r>
              <a:rPr lang="en-US" sz="2300" b="1" u="sng" dirty="0" err="1" smtClean="0">
                <a:solidFill>
                  <a:srgbClr val="00B050"/>
                </a:solidFill>
              </a:rPr>
              <a:t>Por</a:t>
            </a:r>
            <a:r>
              <a:rPr lang="en-US" sz="2300" b="1" u="sng" dirty="0" smtClean="0">
                <a:solidFill>
                  <a:srgbClr val="00B050"/>
                </a:solidFill>
              </a:rPr>
              <a:t> </a:t>
            </a:r>
            <a:r>
              <a:rPr lang="en-US" sz="2300" b="1" u="sng" dirty="0" err="1" smtClean="0">
                <a:solidFill>
                  <a:srgbClr val="00B050"/>
                </a:solidFill>
              </a:rPr>
              <a:t>qué</a:t>
            </a:r>
            <a:r>
              <a:rPr lang="en-US" sz="2300" dirty="0" smtClean="0">
                <a:solidFill>
                  <a:srgbClr val="00B050"/>
                </a:solidFill>
              </a:rPr>
              <a:t> </a:t>
            </a:r>
            <a:r>
              <a:rPr lang="en-US" sz="2300" dirty="0" err="1">
                <a:solidFill>
                  <a:srgbClr val="00B050"/>
                </a:solidFill>
              </a:rPr>
              <a:t>nos</a:t>
            </a:r>
            <a:r>
              <a:rPr lang="en-US" sz="2300" dirty="0">
                <a:solidFill>
                  <a:srgbClr val="00B050"/>
                </a:solidFill>
              </a:rPr>
              <a:t> </a:t>
            </a:r>
            <a:r>
              <a:rPr lang="en-US" sz="2300" dirty="0" err="1" smtClean="0">
                <a:solidFill>
                  <a:srgbClr val="00B050"/>
                </a:solidFill>
              </a:rPr>
              <a:t>bendice</a:t>
            </a:r>
            <a:r>
              <a:rPr lang="en-US" sz="2300" dirty="0" smtClean="0">
                <a:solidFill>
                  <a:srgbClr val="00B050"/>
                </a:solidFill>
              </a:rPr>
              <a:t> Dios?</a:t>
            </a:r>
            <a:endParaRPr lang="en-US" sz="2300" b="1" u="sng" dirty="0">
              <a:solidFill>
                <a:srgbClr val="00B050"/>
              </a:solidFill>
            </a:endParaRPr>
          </a:p>
          <a:p>
            <a:pPr algn="l" rtl="0"/>
            <a:endParaRPr lang="en-US" dirty="0"/>
          </a:p>
        </p:txBody>
      </p:sp>
      <p:cxnSp>
        <p:nvCxnSpPr>
          <p:cNvPr id="16" name="Straight Connector 15"/>
          <p:cNvCxnSpPr/>
          <p:nvPr/>
        </p:nvCxnSpPr>
        <p:spPr>
          <a:xfrm>
            <a:off x="2641600" y="1429851"/>
            <a:ext cx="10922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49688" y="1456307"/>
            <a:ext cx="2906345"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4334" y="1778000"/>
            <a:ext cx="1317983" cy="283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58466" y="1789820"/>
            <a:ext cx="2376743" cy="1991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4334" y="2185548"/>
            <a:ext cx="3047299" cy="1704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7075" y="2908104"/>
            <a:ext cx="3456725" cy="866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4334" y="3641417"/>
            <a:ext cx="7204433" cy="348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297766" y="1752661"/>
            <a:ext cx="5328677" cy="5817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Oval 37"/>
          <p:cNvSpPr/>
          <p:nvPr/>
        </p:nvSpPr>
        <p:spPr>
          <a:xfrm>
            <a:off x="2002115" y="2105442"/>
            <a:ext cx="1214050" cy="5817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9" name="Oval 38"/>
          <p:cNvSpPr/>
          <p:nvPr/>
        </p:nvSpPr>
        <p:spPr>
          <a:xfrm>
            <a:off x="7274617" y="2067158"/>
            <a:ext cx="1554325" cy="5817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Oval 39"/>
          <p:cNvSpPr/>
          <p:nvPr/>
        </p:nvSpPr>
        <p:spPr>
          <a:xfrm>
            <a:off x="94021" y="2474549"/>
            <a:ext cx="1188679" cy="51159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 name="Oval 40"/>
          <p:cNvSpPr/>
          <p:nvPr/>
        </p:nvSpPr>
        <p:spPr>
          <a:xfrm>
            <a:off x="5341152" y="2458777"/>
            <a:ext cx="2549781" cy="5817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2" name="Oval 41"/>
          <p:cNvSpPr/>
          <p:nvPr/>
        </p:nvSpPr>
        <p:spPr>
          <a:xfrm>
            <a:off x="1689099" y="2853472"/>
            <a:ext cx="5126567" cy="51159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52036309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1826448"/>
            <a:ext cx="5400675" cy="2554545"/>
          </a:xfrm>
          <a:prstGeom prst="rect">
            <a:avLst/>
          </a:prstGeom>
        </p:spPr>
        <p:txBody>
          <a:bodyPr wrap="square">
            <a:spAutoFit/>
          </a:bodyPr>
          <a:lstStyle/>
          <a:p>
            <a:r>
              <a:rPr lang="es-ES" sz="2000" dirty="0" smtClean="0"/>
              <a:t>Con </a:t>
            </a:r>
            <a:r>
              <a:rPr lang="es-ES" sz="2000" dirty="0"/>
              <a:t>toda oración y súplica oren en todo tiempo en el Espíritu, y así, velen con toda perseverancia y súplica por todos los santos.  19  Oren también por mí, para que me sea dada palabra al abrir mi boca, a fin de dar a conocer sin temor el misterio del evangelio,  20  por el cual soy embajador en cadenas; que al proclamarlo hable sin temor, como debo hablar.</a:t>
            </a:r>
            <a:endParaRPr lang="es-ES" sz="2000" dirty="0"/>
          </a:p>
        </p:txBody>
      </p:sp>
      <p:sp>
        <p:nvSpPr>
          <p:cNvPr id="3" name="Oval 2"/>
          <p:cNvSpPr/>
          <p:nvPr/>
        </p:nvSpPr>
        <p:spPr>
          <a:xfrm>
            <a:off x="914400" y="1826448"/>
            <a:ext cx="1790700" cy="372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Oval 3"/>
          <p:cNvSpPr/>
          <p:nvPr/>
        </p:nvSpPr>
        <p:spPr>
          <a:xfrm>
            <a:off x="2617259" y="2164059"/>
            <a:ext cx="743815" cy="344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Rectangle 4"/>
          <p:cNvSpPr/>
          <p:nvPr/>
        </p:nvSpPr>
        <p:spPr>
          <a:xfrm>
            <a:off x="2857500" y="2813208"/>
            <a:ext cx="2127455" cy="297176"/>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p:cNvSpPr/>
          <p:nvPr/>
        </p:nvSpPr>
        <p:spPr>
          <a:xfrm>
            <a:off x="2399953" y="3113405"/>
            <a:ext cx="2585002" cy="301436"/>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198297" y="525063"/>
            <a:ext cx="6469204" cy="369332"/>
          </a:xfrm>
          <a:prstGeom prst="rect">
            <a:avLst/>
          </a:prstGeom>
        </p:spPr>
        <p:txBody>
          <a:bodyPr wrap="square">
            <a:spAutoFit/>
          </a:bodyPr>
          <a:lstStyle/>
          <a:p>
            <a:pPr algn="l" rtl="0"/>
            <a:r>
              <a:rPr lang="en-US" sz="1800" b="1" dirty="0" smtClean="0">
                <a:solidFill>
                  <a:srgbClr val="FFFF00"/>
                </a:solidFill>
              </a:rPr>
              <a:t>¿Cuáles son los dos deberes del soldado de Cristo mencionados aquí?</a:t>
            </a:r>
            <a:endParaRPr lang="en-US" sz="1400" dirty="0"/>
          </a:p>
        </p:txBody>
      </p:sp>
      <p:sp>
        <p:nvSpPr>
          <p:cNvPr id="8" name="Rectangle 7"/>
          <p:cNvSpPr/>
          <p:nvPr/>
        </p:nvSpPr>
        <p:spPr>
          <a:xfrm>
            <a:off x="1884221" y="4883822"/>
            <a:ext cx="6497779" cy="369332"/>
          </a:xfrm>
          <a:prstGeom prst="rect">
            <a:avLst/>
          </a:prstGeom>
        </p:spPr>
        <p:txBody>
          <a:bodyPr wrap="square">
            <a:spAutoFit/>
          </a:bodyPr>
          <a:lstStyle/>
          <a:p>
            <a:pPr algn="l" rtl="0"/>
            <a:r>
              <a:rPr lang="en-US" sz="1800" b="1" dirty="0" smtClean="0">
                <a:solidFill>
                  <a:srgbClr val="FFFF00"/>
                </a:solidFill>
              </a:rPr>
              <a:t>¿Cuál fue la petición/necesidad de Pablo para sí mismo a través de sus oraciones?</a:t>
            </a:r>
            <a:endParaRPr lang="en-US" sz="1400" dirty="0"/>
          </a:p>
        </p:txBody>
      </p:sp>
      <p:sp>
        <p:nvSpPr>
          <p:cNvPr id="9" name="Oval 8"/>
          <p:cNvSpPr/>
          <p:nvPr/>
        </p:nvSpPr>
        <p:spPr>
          <a:xfrm>
            <a:off x="1432573" y="1881578"/>
            <a:ext cx="583040" cy="31712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Oval 9"/>
          <p:cNvSpPr/>
          <p:nvPr/>
        </p:nvSpPr>
        <p:spPr>
          <a:xfrm>
            <a:off x="3731222" y="2201270"/>
            <a:ext cx="666140" cy="29887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Oval 10"/>
          <p:cNvSpPr/>
          <p:nvPr/>
        </p:nvSpPr>
        <p:spPr>
          <a:xfrm>
            <a:off x="2127969" y="2488567"/>
            <a:ext cx="729531" cy="31177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Arc 11"/>
          <p:cNvSpPr/>
          <p:nvPr/>
        </p:nvSpPr>
        <p:spPr>
          <a:xfrm rot="1569977">
            <a:off x="2946324" y="2852363"/>
            <a:ext cx="3330913" cy="1952759"/>
          </a:xfrm>
          <a:prstGeom prst="arc">
            <a:avLst>
              <a:gd name="adj1" fmla="val 16200000"/>
              <a:gd name="adj2" fmla="val 1369666"/>
            </a:avLst>
          </a:prstGeom>
          <a:ln w="127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13" name="Arc 12"/>
          <p:cNvSpPr/>
          <p:nvPr/>
        </p:nvSpPr>
        <p:spPr>
          <a:xfrm rot="16200000">
            <a:off x="508722" y="991527"/>
            <a:ext cx="2962275" cy="1780102"/>
          </a:xfrm>
          <a:prstGeom prst="arc">
            <a:avLst>
              <a:gd name="adj1" fmla="val 16200000"/>
              <a:gd name="adj2" fmla="val 136966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Tree>
    <p:extLst>
      <p:ext uri="{BB962C8B-B14F-4D97-AF65-F5344CB8AC3E}">
        <p14:creationId xmlns:p14="http://schemas.microsoft.com/office/powerpoint/2010/main" val="208660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animBg="1"/>
      <p:bldP spid="10" grpId="0" animBg="1"/>
      <p:bldP spid="11" grpId="0" animBg="1"/>
      <p:bldP spid="12" grpId="0" animBg="1"/>
      <p:bldP spid="13"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3" y="1088691"/>
            <a:ext cx="5211905" cy="3785652"/>
          </a:xfrm>
          <a:prstGeom prst="rect">
            <a:avLst/>
          </a:prstGeom>
        </p:spPr>
        <p:txBody>
          <a:bodyPr wrap="square">
            <a:spAutoFit/>
          </a:bodyPr>
          <a:lstStyle/>
          <a:p>
            <a:r>
              <a:rPr lang="es-ES" sz="2000" dirty="0"/>
              <a:t>Pero a fin de que también ustedes sepan mi situación y lo que hago, todo se lo hará saber </a:t>
            </a:r>
            <a:r>
              <a:rPr lang="es-ES" sz="2000" dirty="0" err="1"/>
              <a:t>Tíquico</a:t>
            </a:r>
            <a:r>
              <a:rPr lang="es-ES" sz="2000" dirty="0"/>
              <a:t>, amado hermano y fiel ministro en el Señor, 22  a quien he enviado a ustedes precisamente para esto, para que sepan de nosotros y para que consuele sus corazones. </a:t>
            </a:r>
          </a:p>
          <a:p>
            <a:endParaRPr lang="es-ES" sz="2000" dirty="0"/>
          </a:p>
          <a:p>
            <a:r>
              <a:rPr lang="es-ES" sz="2000" dirty="0"/>
              <a:t>23  Paz sea a los hermanos, y amor con fe, de parte de Dios el Padre y del Señor Jesucristo.  24  La gracia sea con todos los que aman a nuestro Señor Jesucristo con amor incorruptible.</a:t>
            </a:r>
            <a:endParaRPr lang="en-US" sz="2000" dirty="0"/>
          </a:p>
        </p:txBody>
      </p:sp>
      <p:sp>
        <p:nvSpPr>
          <p:cNvPr id="4" name="TextBox 3"/>
          <p:cNvSpPr txBox="1"/>
          <p:nvPr/>
        </p:nvSpPr>
        <p:spPr>
          <a:xfrm>
            <a:off x="6144520" y="421550"/>
            <a:ext cx="2366683" cy="769441"/>
          </a:xfrm>
          <a:prstGeom prst="rect">
            <a:avLst/>
          </a:prstGeom>
          <a:solidFill>
            <a:schemeClr val="bg2"/>
          </a:solidFill>
        </p:spPr>
        <p:txBody>
          <a:bodyPr wrap="square" rtlCol="0">
            <a:spAutoFit/>
          </a:bodyPr>
          <a:lstStyle/>
          <a:p>
            <a:pPr algn="ctr" rtl="0"/>
            <a:r>
              <a:rPr lang="en-US" sz="2200" b="1" u="sng" dirty="0" err="1"/>
              <a:t>Ú</a:t>
            </a:r>
            <a:r>
              <a:rPr lang="en-US" sz="2200" b="1" u="sng" dirty="0" err="1" smtClean="0"/>
              <a:t>ltimas</a:t>
            </a:r>
            <a:r>
              <a:rPr lang="en-US" sz="2200" b="1" u="sng" dirty="0" smtClean="0"/>
              <a:t> </a:t>
            </a:r>
            <a:r>
              <a:rPr lang="en-US" sz="2200" b="1" u="sng" dirty="0"/>
              <a:t>palabras</a:t>
            </a:r>
            <a:r>
              <a:rPr lang="en-US" sz="2200" b="1" dirty="0"/>
              <a:t> </a:t>
            </a:r>
            <a:endParaRPr lang="en-US" sz="2200" b="1" dirty="0" smtClean="0"/>
          </a:p>
          <a:p>
            <a:pPr algn="ctr" rtl="0"/>
            <a:r>
              <a:rPr lang="en-US" sz="2200" b="1" dirty="0" smtClean="0"/>
              <a:t>(</a:t>
            </a:r>
            <a:r>
              <a:rPr lang="en-US" sz="2200" b="1" dirty="0" smtClean="0"/>
              <a:t>6:21-24)</a:t>
            </a:r>
            <a:endParaRPr lang="en-US" sz="2200" b="1" dirty="0"/>
          </a:p>
        </p:txBody>
      </p:sp>
      <p:sp>
        <p:nvSpPr>
          <p:cNvPr id="5" name="Rectangle 4"/>
          <p:cNvSpPr/>
          <p:nvPr/>
        </p:nvSpPr>
        <p:spPr>
          <a:xfrm>
            <a:off x="5695950" y="1661171"/>
            <a:ext cx="2948603" cy="740587"/>
          </a:xfrm>
          <a:prstGeom prst="rect">
            <a:avLst/>
          </a:prstGeom>
        </p:spPr>
        <p:txBody>
          <a:bodyPr wrap="square">
            <a:spAutoFit/>
          </a:bodyPr>
          <a:lstStyle/>
          <a:p>
            <a:r>
              <a:rPr lang="en-US" b="1" dirty="0" smtClean="0">
                <a:solidFill>
                  <a:srgbClr val="FFFF00"/>
                </a:solidFill>
              </a:rPr>
              <a:t>Col 4:7- </a:t>
            </a:r>
            <a:r>
              <a:rPr lang="es-ES" dirty="0" err="1" smtClean="0"/>
              <a:t>Tíquico</a:t>
            </a:r>
            <a:r>
              <a:rPr lang="es-ES" dirty="0"/>
              <a:t>, nuestro amado hermano, fiel ministro y consiervo en el Señor. </a:t>
            </a:r>
            <a:endParaRPr lang="en-US" dirty="0"/>
          </a:p>
        </p:txBody>
      </p:sp>
      <p:sp>
        <p:nvSpPr>
          <p:cNvPr id="6" name="Rectangle 5"/>
          <p:cNvSpPr/>
          <p:nvPr/>
        </p:nvSpPr>
        <p:spPr>
          <a:xfrm>
            <a:off x="5695950" y="2497914"/>
            <a:ext cx="2948603" cy="1172757"/>
          </a:xfrm>
          <a:prstGeom prst="rect">
            <a:avLst/>
          </a:prstGeom>
        </p:spPr>
        <p:txBody>
          <a:bodyPr wrap="square">
            <a:spAutoFit/>
          </a:bodyPr>
          <a:lstStyle/>
          <a:p>
            <a:r>
              <a:rPr lang="en-US" dirty="0"/>
              <a:t> </a:t>
            </a:r>
            <a:r>
              <a:rPr lang="en-US" b="1" dirty="0" smtClean="0">
                <a:solidFill>
                  <a:srgbClr val="FFFF00"/>
                </a:solidFill>
              </a:rPr>
              <a:t>2 </a:t>
            </a:r>
            <a:r>
              <a:rPr lang="en-US" b="1" dirty="0" smtClean="0">
                <a:solidFill>
                  <a:srgbClr val="FFFF00"/>
                </a:solidFill>
              </a:rPr>
              <a:t>Tim </a:t>
            </a:r>
            <a:r>
              <a:rPr lang="en-US" b="1" dirty="0" smtClean="0">
                <a:solidFill>
                  <a:srgbClr val="FFFF00"/>
                </a:solidFill>
              </a:rPr>
              <a:t>4:11, 12</a:t>
            </a:r>
            <a:r>
              <a:rPr lang="en-US" dirty="0" smtClean="0"/>
              <a:t> </a:t>
            </a:r>
            <a:r>
              <a:rPr lang="es-ES" dirty="0"/>
              <a:t>Solo Lucas está conmigo. Toma a Marcos y tráelo contigo, porque me es útil para el ministerio. </a:t>
            </a:r>
            <a:r>
              <a:rPr lang="es-ES" dirty="0" smtClean="0"/>
              <a:t>12</a:t>
            </a:r>
            <a:r>
              <a:rPr lang="es-ES" dirty="0"/>
              <a:t>  Pero a </a:t>
            </a:r>
            <a:r>
              <a:rPr lang="es-ES" dirty="0" err="1"/>
              <a:t>Tíquico</a:t>
            </a:r>
            <a:r>
              <a:rPr lang="es-ES" dirty="0"/>
              <a:t> lo envié a Éfeso. </a:t>
            </a:r>
            <a:endParaRPr lang="en-US" dirty="0"/>
          </a:p>
        </p:txBody>
      </p:sp>
      <p:sp>
        <p:nvSpPr>
          <p:cNvPr id="7" name="Rectangle 6"/>
          <p:cNvSpPr/>
          <p:nvPr/>
        </p:nvSpPr>
        <p:spPr>
          <a:xfrm>
            <a:off x="5695950" y="3630207"/>
            <a:ext cx="2948603" cy="956672"/>
          </a:xfrm>
          <a:prstGeom prst="rect">
            <a:avLst/>
          </a:prstGeom>
        </p:spPr>
        <p:txBody>
          <a:bodyPr wrap="square">
            <a:spAutoFit/>
          </a:bodyPr>
          <a:lstStyle/>
          <a:p>
            <a:r>
              <a:rPr lang="en-US" b="1" dirty="0" smtClean="0">
                <a:solidFill>
                  <a:srgbClr val="FFFF00"/>
                </a:solidFill>
              </a:rPr>
              <a:t>Tito </a:t>
            </a:r>
            <a:r>
              <a:rPr lang="en-US" b="1" dirty="0" smtClean="0">
                <a:solidFill>
                  <a:srgbClr val="FFFF00"/>
                </a:solidFill>
              </a:rPr>
              <a:t>3:12 </a:t>
            </a:r>
            <a:r>
              <a:rPr lang="es-ES" dirty="0"/>
              <a:t>Cuando te envíe a </a:t>
            </a:r>
            <a:r>
              <a:rPr lang="es-ES" dirty="0" err="1"/>
              <a:t>Artemas</a:t>
            </a:r>
            <a:r>
              <a:rPr lang="es-ES" dirty="0"/>
              <a:t> o a </a:t>
            </a:r>
            <a:r>
              <a:rPr lang="es-ES" dirty="0" err="1"/>
              <a:t>Tíquico</a:t>
            </a:r>
            <a:r>
              <a:rPr lang="es-ES" dirty="0"/>
              <a:t>, procura venir a verme en </a:t>
            </a:r>
            <a:r>
              <a:rPr lang="es-ES" dirty="0" err="1"/>
              <a:t>Nicópolis</a:t>
            </a:r>
            <a:r>
              <a:rPr lang="es-ES" dirty="0"/>
              <a:t>, porque he decidido pasar allí el invierno. </a:t>
            </a:r>
            <a:endParaRPr lang="en-US" dirty="0"/>
          </a:p>
        </p:txBody>
      </p:sp>
      <p:sp>
        <p:nvSpPr>
          <p:cNvPr id="8" name="Oval 7"/>
          <p:cNvSpPr/>
          <p:nvPr/>
        </p:nvSpPr>
        <p:spPr>
          <a:xfrm>
            <a:off x="124039" y="1726323"/>
            <a:ext cx="1162050" cy="372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Straight Connector 8"/>
          <p:cNvCxnSpPr/>
          <p:nvPr/>
        </p:nvCxnSpPr>
        <p:spPr>
          <a:xfrm flipV="1">
            <a:off x="2950717" y="2643717"/>
            <a:ext cx="1730071" cy="42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0739" y="2983269"/>
            <a:ext cx="6191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09775" y="2976250"/>
            <a:ext cx="2800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8292" y="3273019"/>
            <a:ext cx="4954734" cy="1544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Oval 12"/>
          <p:cNvSpPr/>
          <p:nvPr/>
        </p:nvSpPr>
        <p:spPr>
          <a:xfrm>
            <a:off x="3043898" y="3257949"/>
            <a:ext cx="1866900" cy="372258"/>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Oval 13"/>
          <p:cNvSpPr/>
          <p:nvPr/>
        </p:nvSpPr>
        <p:spPr>
          <a:xfrm>
            <a:off x="285750" y="4158056"/>
            <a:ext cx="600075" cy="372258"/>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5050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2" grpId="0" animBg="1"/>
      <p:bldP spid="13" grpId="0" animBg="1"/>
      <p:bldP spid="14"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35879"/>
            <a:ext cx="7886700" cy="1104636"/>
          </a:xfrm>
        </p:spPr>
        <p:txBody>
          <a:bodyPr/>
          <a:lstStyle/>
          <a:p>
            <a:pPr algn="ctr" rtl="0"/>
            <a:r>
              <a:rPr lang="en-US" b="1" dirty="0"/>
              <a:t>Resumen de Efesios</a:t>
            </a:r>
            <a:br>
              <a:rPr lang="en-US" b="1" dirty="0"/>
            </a:br>
            <a:r>
              <a:rPr lang="en-US" b="1" dirty="0">
                <a:solidFill>
                  <a:srgbClr val="92D050"/>
                </a:solidFill>
              </a:rPr>
              <a:t>Estructura</a:t>
            </a:r>
          </a:p>
        </p:txBody>
      </p:sp>
      <p:sp>
        <p:nvSpPr>
          <p:cNvPr id="4" name="Text Placeholder 3"/>
          <p:cNvSpPr>
            <a:spLocks noGrp="1"/>
          </p:cNvSpPr>
          <p:nvPr>
            <p:ph type="body" idx="1"/>
          </p:nvPr>
        </p:nvSpPr>
        <p:spPr>
          <a:xfrm>
            <a:off x="855747" y="1240515"/>
            <a:ext cx="3868340" cy="516945"/>
          </a:xfrm>
        </p:spPr>
        <p:txBody>
          <a:bodyPr>
            <a:normAutofit/>
          </a:bodyPr>
          <a:lstStyle/>
          <a:p>
            <a:pPr algn="ctr" rtl="0"/>
            <a:r>
              <a:rPr lang="en-US" sz="2800" u="sng" dirty="0">
                <a:solidFill>
                  <a:schemeClr val="accent4"/>
                </a:solidFill>
              </a:rPr>
              <a:t>La </a:t>
            </a:r>
            <a:r>
              <a:rPr lang="en-US" sz="2800" u="sng" dirty="0" err="1" smtClean="0">
                <a:solidFill>
                  <a:schemeClr val="accent4"/>
                </a:solidFill>
              </a:rPr>
              <a:t>vocación</a:t>
            </a:r>
            <a:endParaRPr lang="en-US" sz="2800" u="sng" dirty="0">
              <a:solidFill>
                <a:schemeClr val="accent4"/>
              </a:solidFill>
            </a:endParaRPr>
          </a:p>
        </p:txBody>
      </p:sp>
      <p:sp>
        <p:nvSpPr>
          <p:cNvPr id="5" name="Content Placeholder 4"/>
          <p:cNvSpPr>
            <a:spLocks noGrp="1"/>
          </p:cNvSpPr>
          <p:nvPr>
            <p:ph sz="half" idx="2"/>
          </p:nvPr>
        </p:nvSpPr>
        <p:spPr>
          <a:xfrm>
            <a:off x="718327" y="1861073"/>
            <a:ext cx="4143180" cy="3296979"/>
          </a:xfrm>
        </p:spPr>
        <p:txBody>
          <a:bodyPr/>
          <a:lstStyle/>
          <a:p>
            <a:pPr algn="l" rtl="0"/>
            <a:r>
              <a:rPr lang="en-US" b="1" dirty="0" err="1"/>
              <a:t>P</a:t>
            </a:r>
            <a:r>
              <a:rPr lang="en-US" b="1" dirty="0" err="1" smtClean="0"/>
              <a:t>ropósito</a:t>
            </a:r>
            <a:r>
              <a:rPr lang="en-US" b="1" dirty="0" smtClean="0"/>
              <a:t> </a:t>
            </a:r>
            <a:r>
              <a:rPr lang="en-US" b="1" dirty="0"/>
              <a:t>cristiano</a:t>
            </a:r>
          </a:p>
          <a:p>
            <a:pPr algn="l" rtl="0"/>
            <a:r>
              <a:rPr lang="en-US" b="1" dirty="0" err="1"/>
              <a:t>N</a:t>
            </a:r>
            <a:r>
              <a:rPr lang="en-US" b="1" dirty="0" err="1" smtClean="0"/>
              <a:t>osotros</a:t>
            </a:r>
            <a:r>
              <a:rPr lang="en-US" b="1" dirty="0" smtClean="0"/>
              <a:t> </a:t>
            </a:r>
            <a:r>
              <a:rPr lang="en-US" b="1" dirty="0" err="1"/>
              <a:t>en</a:t>
            </a:r>
            <a:r>
              <a:rPr lang="en-US" b="1" dirty="0"/>
              <a:t> </a:t>
            </a:r>
            <a:r>
              <a:rPr lang="en-US" b="1" dirty="0" smtClean="0"/>
              <a:t>Dios</a:t>
            </a:r>
            <a:endParaRPr lang="en-US" b="1" dirty="0"/>
          </a:p>
          <a:p>
            <a:pPr algn="l" rtl="0"/>
            <a:r>
              <a:rPr lang="en-US" b="1" dirty="0"/>
              <a:t>Salvación (obra de Dios)</a:t>
            </a:r>
          </a:p>
          <a:p>
            <a:pPr algn="l" rtl="0"/>
            <a:r>
              <a:rPr lang="en-US" b="1" dirty="0" err="1" smtClean="0"/>
              <a:t>Cómo</a:t>
            </a:r>
            <a:r>
              <a:rPr lang="en-US" b="1" dirty="0" smtClean="0"/>
              <a:t> </a:t>
            </a:r>
            <a:r>
              <a:rPr lang="en-US" b="1" dirty="0"/>
              <a:t>Dios </a:t>
            </a:r>
            <a:r>
              <a:rPr lang="en-US" b="1" dirty="0" smtClean="0"/>
              <a:t>me </a:t>
            </a:r>
            <a:r>
              <a:rPr lang="en-US" b="1" dirty="0" err="1"/>
              <a:t>b</a:t>
            </a:r>
            <a:r>
              <a:rPr lang="en-US" b="1" dirty="0" err="1" smtClean="0"/>
              <a:t>endice</a:t>
            </a:r>
            <a:endParaRPr lang="en-US" b="1" dirty="0"/>
          </a:p>
          <a:p>
            <a:pPr algn="l" rtl="0"/>
            <a:r>
              <a:rPr lang="en-US" b="1" dirty="0"/>
              <a:t>Glorificación de la </a:t>
            </a:r>
            <a:r>
              <a:rPr lang="en-US" b="1" dirty="0" err="1" smtClean="0"/>
              <a:t>iglesia</a:t>
            </a:r>
            <a:r>
              <a:rPr lang="en-US" b="1" dirty="0"/>
              <a:t>*</a:t>
            </a:r>
          </a:p>
          <a:p>
            <a:pPr algn="l" rtl="0"/>
            <a:r>
              <a:rPr lang="en-US" sz="2000" b="1" dirty="0"/>
              <a:t>Doctrinas y conceptos fundamentales</a:t>
            </a:r>
          </a:p>
        </p:txBody>
      </p:sp>
      <p:sp>
        <p:nvSpPr>
          <p:cNvPr id="6" name="Text Placeholder 5"/>
          <p:cNvSpPr>
            <a:spLocks noGrp="1"/>
          </p:cNvSpPr>
          <p:nvPr>
            <p:ph type="body" sz="quarter" idx="3"/>
          </p:nvPr>
        </p:nvSpPr>
        <p:spPr>
          <a:xfrm>
            <a:off x="4949993" y="1240515"/>
            <a:ext cx="3887391" cy="516945"/>
          </a:xfrm>
        </p:spPr>
        <p:txBody>
          <a:bodyPr>
            <a:normAutofit/>
          </a:bodyPr>
          <a:lstStyle/>
          <a:p>
            <a:pPr algn="ctr" rtl="0"/>
            <a:r>
              <a:rPr lang="en-US" sz="2800" u="sng" dirty="0" smtClean="0">
                <a:solidFill>
                  <a:schemeClr val="accent1">
                    <a:lumMod val="60000"/>
                    <a:lumOff val="40000"/>
                  </a:schemeClr>
                </a:solidFill>
              </a:rPr>
              <a:t>El </a:t>
            </a:r>
            <a:r>
              <a:rPr lang="en-US" sz="2800" u="sng" dirty="0" err="1" smtClean="0">
                <a:solidFill>
                  <a:schemeClr val="accent1">
                    <a:lumMod val="60000"/>
                    <a:lumOff val="40000"/>
                  </a:schemeClr>
                </a:solidFill>
              </a:rPr>
              <a:t>andar</a:t>
            </a:r>
            <a:endParaRPr lang="en-US" sz="2800" u="sng" dirty="0">
              <a:solidFill>
                <a:schemeClr val="accent1">
                  <a:lumMod val="60000"/>
                  <a:lumOff val="40000"/>
                </a:schemeClr>
              </a:solidFill>
            </a:endParaRPr>
          </a:p>
        </p:txBody>
      </p:sp>
      <p:sp>
        <p:nvSpPr>
          <p:cNvPr id="7" name="Content Placeholder 6"/>
          <p:cNvSpPr>
            <a:spLocks noGrp="1"/>
          </p:cNvSpPr>
          <p:nvPr>
            <p:ph sz="quarter" idx="4"/>
          </p:nvPr>
        </p:nvSpPr>
        <p:spPr>
          <a:xfrm>
            <a:off x="4994910" y="1861073"/>
            <a:ext cx="3887391" cy="3296979"/>
          </a:xfrm>
        </p:spPr>
        <p:txBody>
          <a:bodyPr/>
          <a:lstStyle/>
          <a:p>
            <a:pPr algn="l" rtl="0"/>
            <a:r>
              <a:rPr lang="en-US" b="1" dirty="0" err="1"/>
              <a:t>Práctica</a:t>
            </a:r>
            <a:r>
              <a:rPr lang="en-US" b="1" dirty="0"/>
              <a:t> </a:t>
            </a:r>
            <a:r>
              <a:rPr lang="en-US" b="1" dirty="0" err="1" smtClean="0"/>
              <a:t>cristiana</a:t>
            </a:r>
            <a:endParaRPr lang="en-US" b="1" dirty="0"/>
          </a:p>
          <a:p>
            <a:pPr algn="l" rtl="0"/>
            <a:r>
              <a:rPr lang="en-US" b="1" dirty="0"/>
              <a:t>Dios en nosotros</a:t>
            </a:r>
          </a:p>
          <a:p>
            <a:pPr algn="l" rtl="0"/>
            <a:r>
              <a:rPr lang="en-US" b="1" dirty="0" err="1"/>
              <a:t>Santificación</a:t>
            </a:r>
            <a:r>
              <a:rPr lang="en-US" b="1" dirty="0"/>
              <a:t> </a:t>
            </a:r>
            <a:r>
              <a:rPr lang="en-US" b="1" dirty="0" smtClean="0"/>
              <a:t>(</a:t>
            </a:r>
            <a:r>
              <a:rPr lang="en-US" b="1" dirty="0" err="1" smtClean="0"/>
              <a:t>nuestro</a:t>
            </a:r>
            <a:r>
              <a:rPr lang="en-US" b="1" dirty="0" smtClean="0"/>
              <a:t> </a:t>
            </a:r>
            <a:r>
              <a:rPr lang="en-US" b="1" dirty="0" err="1" smtClean="0"/>
              <a:t>andar</a:t>
            </a:r>
            <a:r>
              <a:rPr lang="en-US" b="1" dirty="0"/>
              <a:t>)</a:t>
            </a:r>
          </a:p>
          <a:p>
            <a:pPr algn="l" rtl="0"/>
            <a:r>
              <a:rPr lang="en-US" b="1" dirty="0" err="1" smtClean="0"/>
              <a:t>Cómo</a:t>
            </a:r>
            <a:r>
              <a:rPr lang="en-US" b="1" dirty="0" smtClean="0"/>
              <a:t> </a:t>
            </a:r>
            <a:r>
              <a:rPr lang="en-US" b="1" dirty="0"/>
              <a:t>bendigo a </a:t>
            </a:r>
            <a:r>
              <a:rPr lang="en-US" b="1" dirty="0" smtClean="0"/>
              <a:t>Dios</a:t>
            </a:r>
            <a:endParaRPr lang="en-US" b="1" dirty="0"/>
          </a:p>
          <a:p>
            <a:pPr algn="l" rtl="0"/>
            <a:r>
              <a:rPr lang="en-US" b="1" dirty="0"/>
              <a:t>Glorificación de Dios*</a:t>
            </a:r>
          </a:p>
          <a:p>
            <a:pPr algn="l" rtl="0"/>
            <a:r>
              <a:rPr lang="en-US" b="1" dirty="0"/>
              <a:t>Instrucciones prácticas y éticas</a:t>
            </a:r>
          </a:p>
        </p:txBody>
      </p:sp>
      <p:sp>
        <p:nvSpPr>
          <p:cNvPr id="8" name="TextBox 7"/>
          <p:cNvSpPr txBox="1"/>
          <p:nvPr/>
        </p:nvSpPr>
        <p:spPr>
          <a:xfrm>
            <a:off x="1602890" y="4588812"/>
            <a:ext cx="6357770" cy="923330"/>
          </a:xfrm>
          <a:prstGeom prst="rect">
            <a:avLst/>
          </a:prstGeom>
          <a:noFill/>
        </p:spPr>
        <p:txBody>
          <a:bodyPr wrap="square" rtlCol="0">
            <a:spAutoFit/>
          </a:bodyPr>
          <a:lstStyle/>
          <a:p>
            <a:r>
              <a:rPr lang="en-US" sz="1800" b="1" i="1" dirty="0"/>
              <a:t>“</a:t>
            </a:r>
            <a:r>
              <a:rPr lang="es-ES" sz="1800" b="1" i="1" dirty="0"/>
              <a:t>Yo pues, preso en el Señor, os ruego que </a:t>
            </a:r>
            <a:r>
              <a:rPr lang="es-ES" sz="1800" b="1" i="1" dirty="0">
                <a:solidFill>
                  <a:schemeClr val="accent1">
                    <a:lumMod val="60000"/>
                    <a:lumOff val="40000"/>
                  </a:schemeClr>
                </a:solidFill>
              </a:rPr>
              <a:t>andéis como es </a:t>
            </a:r>
            <a:r>
              <a:rPr lang="es-ES" sz="1800" b="1" i="1" dirty="0"/>
              <a:t>digno de </a:t>
            </a:r>
            <a:r>
              <a:rPr lang="es-ES" sz="1800" b="1" i="1" dirty="0">
                <a:solidFill>
                  <a:schemeClr val="accent4"/>
                </a:solidFill>
              </a:rPr>
              <a:t>la vocación </a:t>
            </a:r>
            <a:r>
              <a:rPr lang="es-ES" sz="1800" b="1" i="1" dirty="0"/>
              <a:t>con que fuisteis llamados</a:t>
            </a:r>
            <a:r>
              <a:rPr lang="en-US" sz="1800" b="1" i="1" dirty="0"/>
              <a:t>.”</a:t>
            </a:r>
          </a:p>
          <a:p>
            <a:pPr algn="r"/>
            <a:r>
              <a:rPr lang="en-US" sz="1800" b="1" i="1" dirty="0"/>
              <a:t>(</a:t>
            </a:r>
            <a:r>
              <a:rPr lang="en-US" sz="1800" b="1" i="1" dirty="0" err="1"/>
              <a:t>Efesios</a:t>
            </a:r>
            <a:r>
              <a:rPr lang="en-US" sz="1800" b="1" i="1" dirty="0"/>
              <a:t> 4:1)</a:t>
            </a:r>
          </a:p>
        </p:txBody>
      </p:sp>
    </p:spTree>
    <p:extLst>
      <p:ext uri="{BB962C8B-B14F-4D97-AF65-F5344CB8AC3E}">
        <p14:creationId xmlns:p14="http://schemas.microsoft.com/office/powerpoint/2010/main" val="2628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072708"/>
          </a:xfrm>
        </p:spPr>
        <p:txBody>
          <a:bodyPr>
            <a:normAutofit/>
          </a:bodyPr>
          <a:lstStyle/>
          <a:p>
            <a:pPr algn="ctr" rtl="0"/>
            <a:r>
              <a:rPr lang="en-US" b="1" dirty="0"/>
              <a:t>Resumen de Efesios</a:t>
            </a:r>
            <a:br>
              <a:rPr lang="en-US" b="1" dirty="0"/>
            </a:br>
            <a:r>
              <a:rPr lang="en-US" b="1" dirty="0">
                <a:solidFill>
                  <a:srgbClr val="92D050"/>
                </a:solidFill>
              </a:rPr>
              <a:t>Estructura</a:t>
            </a:r>
          </a:p>
        </p:txBody>
      </p:sp>
      <p:sp>
        <p:nvSpPr>
          <p:cNvPr id="7" name="Content Placeholder 6"/>
          <p:cNvSpPr>
            <a:spLocks noGrp="1"/>
          </p:cNvSpPr>
          <p:nvPr>
            <p:ph sz="half" idx="1"/>
          </p:nvPr>
        </p:nvSpPr>
        <p:spPr>
          <a:xfrm>
            <a:off x="628650" y="1543658"/>
            <a:ext cx="3886200" cy="3626115"/>
          </a:xfrm>
        </p:spPr>
        <p:txBody>
          <a:bodyPr>
            <a:normAutofit fontScale="92500"/>
          </a:bodyPr>
          <a:lstStyle/>
          <a:p>
            <a:r>
              <a:rPr lang="en-US" dirty="0" smtClean="0"/>
              <a:t>“</a:t>
            </a:r>
            <a:r>
              <a:rPr lang="es-ES" i="1" dirty="0" smtClean="0"/>
              <a:t>Dios </a:t>
            </a:r>
            <a:r>
              <a:rPr lang="es-ES" i="1" dirty="0"/>
              <a:t>nos escogió en </a:t>
            </a:r>
            <a:r>
              <a:rPr lang="es-ES" i="1" dirty="0" smtClean="0"/>
              <a:t>Cristo…para </a:t>
            </a:r>
            <a:r>
              <a:rPr lang="es-ES" i="1" dirty="0"/>
              <a:t>que fuéramos </a:t>
            </a:r>
            <a:r>
              <a:rPr lang="es-ES" b="1" i="1" dirty="0">
                <a:solidFill>
                  <a:srgbClr val="FFFF00"/>
                </a:solidFill>
              </a:rPr>
              <a:t>santos</a:t>
            </a:r>
            <a:r>
              <a:rPr lang="es-ES" i="1" dirty="0"/>
              <a:t> y </a:t>
            </a:r>
            <a:r>
              <a:rPr lang="es-ES" b="1" i="1" dirty="0">
                <a:solidFill>
                  <a:srgbClr val="FFFF00"/>
                </a:solidFill>
              </a:rPr>
              <a:t>sin mancha </a:t>
            </a:r>
            <a:r>
              <a:rPr lang="es-ES" i="1" dirty="0"/>
              <a:t>delante de Él. En </a:t>
            </a:r>
            <a:r>
              <a:rPr lang="es-ES" i="1" dirty="0" smtClean="0"/>
              <a:t>amor</a:t>
            </a:r>
            <a:r>
              <a:rPr lang="en-US" i="1" dirty="0" smtClean="0"/>
              <a:t>” </a:t>
            </a:r>
            <a:r>
              <a:rPr lang="en-US" dirty="0" smtClean="0"/>
              <a:t>(</a:t>
            </a:r>
            <a:r>
              <a:rPr lang="en-US" dirty="0"/>
              <a:t>1:4)</a:t>
            </a:r>
          </a:p>
          <a:p>
            <a:pPr algn="l" rtl="0"/>
            <a:r>
              <a:rPr lang="en-US" dirty="0"/>
              <a:t>“…</a:t>
            </a:r>
            <a:r>
              <a:rPr lang="en-US" i="1" dirty="0" err="1"/>
              <a:t>adopción</a:t>
            </a:r>
            <a:r>
              <a:rPr lang="en-US" i="1" dirty="0"/>
              <a:t> </a:t>
            </a:r>
            <a:r>
              <a:rPr lang="en-US" i="1" dirty="0" smtClean="0"/>
              <a:t>como </a:t>
            </a:r>
            <a:r>
              <a:rPr lang="en-US" b="1" i="1" dirty="0" err="1" smtClean="0">
                <a:solidFill>
                  <a:srgbClr val="FFFF00"/>
                </a:solidFill>
              </a:rPr>
              <a:t>hijos</a:t>
            </a:r>
            <a:r>
              <a:rPr lang="en-US" i="1" dirty="0" smtClean="0"/>
              <a:t>…” </a:t>
            </a:r>
            <a:r>
              <a:rPr lang="en-US" dirty="0" smtClean="0"/>
              <a:t>(</a:t>
            </a:r>
            <a:r>
              <a:rPr lang="en-US" dirty="0"/>
              <a:t>1:5)</a:t>
            </a:r>
          </a:p>
          <a:p>
            <a:pPr algn="l" rtl="0"/>
            <a:endParaRPr lang="en-US" dirty="0"/>
          </a:p>
          <a:p>
            <a:pPr algn="l" rtl="0"/>
            <a:r>
              <a:rPr lang="en-US" dirty="0"/>
              <a:t>“</a:t>
            </a:r>
            <a:r>
              <a:rPr lang="en-US" b="1" i="1" dirty="0" err="1" smtClean="0">
                <a:solidFill>
                  <a:srgbClr val="FFFF00"/>
                </a:solidFill>
              </a:rPr>
              <a:t>sellados</a:t>
            </a:r>
            <a:r>
              <a:rPr lang="en-US" i="1" dirty="0" smtClean="0">
                <a:solidFill>
                  <a:srgbClr val="FFFF00"/>
                </a:solidFill>
              </a:rPr>
              <a:t> </a:t>
            </a:r>
            <a:r>
              <a:rPr lang="en-US" i="1" dirty="0" err="1"/>
              <a:t>en</a:t>
            </a:r>
            <a:r>
              <a:rPr lang="en-US" i="1" dirty="0"/>
              <a:t> </a:t>
            </a:r>
            <a:r>
              <a:rPr lang="en-US" i="1" dirty="0" smtClean="0"/>
              <a:t>Él </a:t>
            </a:r>
            <a:r>
              <a:rPr lang="en-US" i="1" dirty="0"/>
              <a:t>con </a:t>
            </a:r>
            <a:r>
              <a:rPr lang="en-US" i="1" dirty="0" smtClean="0"/>
              <a:t>el </a:t>
            </a:r>
            <a:r>
              <a:rPr lang="en-US" b="1" i="1" dirty="0" err="1" smtClean="0">
                <a:solidFill>
                  <a:srgbClr val="FFFF00"/>
                </a:solidFill>
              </a:rPr>
              <a:t>Espíritu</a:t>
            </a:r>
            <a:r>
              <a:rPr lang="en-US" b="1" i="1" dirty="0" smtClean="0">
                <a:solidFill>
                  <a:srgbClr val="FFFF00"/>
                </a:solidFill>
              </a:rPr>
              <a:t> Santo </a:t>
            </a:r>
            <a:r>
              <a:rPr lang="en-US" i="1" dirty="0" smtClean="0"/>
              <a:t>de </a:t>
            </a:r>
            <a:r>
              <a:rPr lang="en-US" b="1" i="1" dirty="0" smtClean="0">
                <a:solidFill>
                  <a:srgbClr val="FFFF00"/>
                </a:solidFill>
              </a:rPr>
              <a:t>la </a:t>
            </a:r>
            <a:r>
              <a:rPr lang="en-US" b="1" i="1" dirty="0" err="1" smtClean="0">
                <a:solidFill>
                  <a:srgbClr val="FFFF00"/>
                </a:solidFill>
              </a:rPr>
              <a:t>promesa</a:t>
            </a:r>
            <a:r>
              <a:rPr lang="en-US" b="1" i="1" dirty="0" smtClean="0"/>
              <a:t>”</a:t>
            </a:r>
            <a:r>
              <a:rPr lang="en-US" b="1" i="1" dirty="0" smtClean="0">
                <a:solidFill>
                  <a:srgbClr val="FFFF00"/>
                </a:solidFill>
              </a:rPr>
              <a:t> </a:t>
            </a:r>
            <a:r>
              <a:rPr lang="en-US" dirty="0" smtClean="0"/>
              <a:t>(1:13</a:t>
            </a:r>
            <a:r>
              <a:rPr lang="en-US" dirty="0"/>
              <a:t>)</a:t>
            </a:r>
          </a:p>
          <a:p>
            <a:pPr algn="l" rtl="0"/>
            <a:endParaRPr lang="en-US" dirty="0"/>
          </a:p>
          <a:p>
            <a:pPr algn="l" rtl="0"/>
            <a:r>
              <a:rPr lang="en-US" dirty="0"/>
              <a:t>“</a:t>
            </a:r>
            <a:r>
              <a:rPr lang="en-US" i="1" dirty="0"/>
              <a:t>[Cristo es] muy por encima de </a:t>
            </a:r>
            <a:r>
              <a:rPr lang="en-US" i="1" dirty="0" err="1" smtClean="0"/>
              <a:t>todo</a:t>
            </a:r>
            <a:r>
              <a:rPr lang="en-US" i="1" dirty="0" smtClean="0"/>
              <a:t>  </a:t>
            </a:r>
            <a:r>
              <a:rPr lang="en-US" b="1" i="1" dirty="0" err="1" smtClean="0">
                <a:solidFill>
                  <a:srgbClr val="FFFF00"/>
                </a:solidFill>
              </a:rPr>
              <a:t>principado</a:t>
            </a:r>
            <a:r>
              <a:rPr lang="en-US" i="1" dirty="0" smtClean="0"/>
              <a:t>, </a:t>
            </a:r>
            <a:r>
              <a:rPr lang="en-US" b="1" i="1" dirty="0" err="1" smtClean="0">
                <a:solidFill>
                  <a:srgbClr val="FFFF00"/>
                </a:solidFill>
              </a:rPr>
              <a:t>autoridad</a:t>
            </a:r>
            <a:r>
              <a:rPr lang="en-US" i="1" dirty="0" smtClean="0">
                <a:solidFill>
                  <a:srgbClr val="FFFF00"/>
                </a:solidFill>
              </a:rPr>
              <a:t>, </a:t>
            </a:r>
            <a:r>
              <a:rPr lang="en-US" b="1" i="1" dirty="0" err="1" smtClean="0">
                <a:solidFill>
                  <a:srgbClr val="FFFF00"/>
                </a:solidFill>
              </a:rPr>
              <a:t>poder</a:t>
            </a:r>
            <a:r>
              <a:rPr lang="en-US" i="1" dirty="0" smtClean="0">
                <a:solidFill>
                  <a:srgbClr val="FFFF00"/>
                </a:solidFill>
              </a:rPr>
              <a:t>, </a:t>
            </a:r>
            <a:r>
              <a:rPr lang="en-US" b="1" i="1" dirty="0" err="1" smtClean="0">
                <a:solidFill>
                  <a:srgbClr val="FFFF00"/>
                </a:solidFill>
              </a:rPr>
              <a:t>dominio</a:t>
            </a:r>
            <a:r>
              <a:rPr lang="en-US" i="1" dirty="0" smtClean="0"/>
              <a:t>…” </a:t>
            </a:r>
            <a:r>
              <a:rPr lang="en-US" dirty="0" smtClean="0"/>
              <a:t>(</a:t>
            </a:r>
            <a:r>
              <a:rPr lang="en-US" dirty="0"/>
              <a:t>1:21)</a:t>
            </a:r>
          </a:p>
        </p:txBody>
      </p:sp>
      <p:sp>
        <p:nvSpPr>
          <p:cNvPr id="8" name="Content Placeholder 7"/>
          <p:cNvSpPr>
            <a:spLocks noGrp="1"/>
          </p:cNvSpPr>
          <p:nvPr>
            <p:ph sz="half" idx="2"/>
          </p:nvPr>
        </p:nvSpPr>
        <p:spPr>
          <a:xfrm>
            <a:off x="4629150" y="1543657"/>
            <a:ext cx="3886200" cy="3626115"/>
          </a:xfrm>
        </p:spPr>
        <p:txBody>
          <a:bodyPr>
            <a:normAutofit fontScale="92500"/>
          </a:bodyPr>
          <a:lstStyle/>
          <a:p>
            <a:pPr algn="l" rtl="0"/>
            <a:r>
              <a:rPr lang="en-US" i="1" dirty="0"/>
              <a:t>“para </a:t>
            </a:r>
            <a:r>
              <a:rPr lang="en-US" b="1" i="1" dirty="0" err="1" smtClean="0">
                <a:solidFill>
                  <a:srgbClr val="FFFF00"/>
                </a:solidFill>
              </a:rPr>
              <a:t>santificarla</a:t>
            </a:r>
            <a:r>
              <a:rPr lang="en-US" b="1" i="1" dirty="0" smtClean="0">
                <a:solidFill>
                  <a:srgbClr val="FFFF00"/>
                </a:solidFill>
              </a:rPr>
              <a:t>…</a:t>
            </a:r>
            <a:r>
              <a:rPr lang="en-US" b="1" i="1" dirty="0" err="1" smtClean="0">
                <a:solidFill>
                  <a:srgbClr val="FFFF00"/>
                </a:solidFill>
              </a:rPr>
              <a:t>santa</a:t>
            </a:r>
            <a:r>
              <a:rPr lang="en-US" b="1" i="1" dirty="0" smtClean="0">
                <a:solidFill>
                  <a:srgbClr val="FFFF00"/>
                </a:solidFill>
              </a:rPr>
              <a:t> e </a:t>
            </a:r>
            <a:r>
              <a:rPr lang="en-US" b="1" i="1" dirty="0" err="1" smtClean="0">
                <a:solidFill>
                  <a:srgbClr val="FFFF00"/>
                </a:solidFill>
              </a:rPr>
              <a:t>inmaculada</a:t>
            </a:r>
            <a:r>
              <a:rPr lang="en-US" b="1" i="1" dirty="0" smtClean="0">
                <a:solidFill>
                  <a:srgbClr val="FFFF00"/>
                </a:solidFill>
              </a:rPr>
              <a:t> </a:t>
            </a:r>
            <a:r>
              <a:rPr lang="en-US" dirty="0" smtClean="0"/>
              <a:t>(5:26-27</a:t>
            </a:r>
            <a:r>
              <a:rPr lang="en-US" dirty="0"/>
              <a:t>)</a:t>
            </a:r>
          </a:p>
          <a:p>
            <a:pPr algn="l" rtl="0"/>
            <a:r>
              <a:rPr lang="en-US" dirty="0"/>
              <a:t>“</a:t>
            </a:r>
            <a:r>
              <a:rPr lang="en-US" i="1" dirty="0"/>
              <a:t>imitadores de Dios </a:t>
            </a:r>
            <a:r>
              <a:rPr lang="en-US" i="1" dirty="0" smtClean="0"/>
              <a:t>como </a:t>
            </a:r>
            <a:r>
              <a:rPr lang="en-US" b="1" i="1" dirty="0" err="1" smtClean="0">
                <a:solidFill>
                  <a:srgbClr val="FFFF00"/>
                </a:solidFill>
              </a:rPr>
              <a:t>hijos</a:t>
            </a:r>
            <a:r>
              <a:rPr lang="en-US" b="1" i="1" dirty="0" smtClean="0">
                <a:solidFill>
                  <a:srgbClr val="FFFF00"/>
                </a:solidFill>
              </a:rPr>
              <a:t> </a:t>
            </a:r>
            <a:r>
              <a:rPr lang="en-US" b="1" i="1" dirty="0" err="1" smtClean="0">
                <a:solidFill>
                  <a:srgbClr val="FFFF00"/>
                </a:solidFill>
              </a:rPr>
              <a:t>amados</a:t>
            </a:r>
            <a:r>
              <a:rPr lang="en-US" b="1" i="1" dirty="0" smtClean="0">
                <a:solidFill>
                  <a:srgbClr val="FFFF00"/>
                </a:solidFill>
              </a:rPr>
              <a:t>” </a:t>
            </a:r>
            <a:r>
              <a:rPr lang="en-US" dirty="0" smtClean="0"/>
              <a:t>(</a:t>
            </a:r>
            <a:r>
              <a:rPr lang="en-US" dirty="0"/>
              <a:t>5:1)</a:t>
            </a:r>
          </a:p>
          <a:p>
            <a:pPr algn="l" rtl="0"/>
            <a:r>
              <a:rPr lang="en-US" dirty="0" smtClean="0"/>
              <a:t>“</a:t>
            </a:r>
            <a:r>
              <a:rPr lang="en-US" b="1" i="1" dirty="0" err="1">
                <a:solidFill>
                  <a:srgbClr val="FFFF00"/>
                </a:solidFill>
              </a:rPr>
              <a:t>E</a:t>
            </a:r>
            <a:r>
              <a:rPr lang="en-US" b="1" i="1" dirty="0" err="1" smtClean="0">
                <a:solidFill>
                  <a:srgbClr val="FFFF00"/>
                </a:solidFill>
              </a:rPr>
              <a:t>spíritu</a:t>
            </a:r>
            <a:r>
              <a:rPr lang="en-US" b="1" i="1" dirty="0" smtClean="0">
                <a:solidFill>
                  <a:srgbClr val="FFFF00"/>
                </a:solidFill>
              </a:rPr>
              <a:t> Santo </a:t>
            </a:r>
            <a:r>
              <a:rPr lang="en-US" i="1" dirty="0" smtClean="0"/>
              <a:t>de </a:t>
            </a:r>
            <a:r>
              <a:rPr lang="en-US" i="1" dirty="0"/>
              <a:t>Dios, </a:t>
            </a:r>
            <a:r>
              <a:rPr lang="en-US" i="1" dirty="0" err="1"/>
              <a:t>por</a:t>
            </a:r>
            <a:r>
              <a:rPr lang="en-US" i="1" dirty="0"/>
              <a:t> </a:t>
            </a:r>
            <a:r>
              <a:rPr lang="en-US" i="1" dirty="0" smtClean="0"/>
              <a:t>el </a:t>
            </a:r>
            <a:r>
              <a:rPr lang="en-US" i="1" dirty="0" err="1" smtClean="0"/>
              <a:t>cual</a:t>
            </a:r>
            <a:r>
              <a:rPr lang="en-US" i="1" dirty="0" smtClean="0"/>
              <a:t> </a:t>
            </a:r>
            <a:r>
              <a:rPr lang="en-US" i="1" dirty="0" err="1" smtClean="0"/>
              <a:t>fueron</a:t>
            </a:r>
            <a:r>
              <a:rPr lang="en-US" i="1" dirty="0" smtClean="0"/>
              <a:t> </a:t>
            </a:r>
            <a:r>
              <a:rPr lang="en-US" b="1" i="1" dirty="0" err="1" smtClean="0">
                <a:solidFill>
                  <a:srgbClr val="FFFF00"/>
                </a:solidFill>
              </a:rPr>
              <a:t>sellados</a:t>
            </a:r>
            <a:r>
              <a:rPr lang="en-US" i="1" dirty="0" smtClean="0">
                <a:solidFill>
                  <a:srgbClr val="FFFF00"/>
                </a:solidFill>
              </a:rPr>
              <a:t> </a:t>
            </a:r>
            <a:r>
              <a:rPr lang="en-US" i="1" dirty="0"/>
              <a:t>p</a:t>
            </a:r>
            <a:r>
              <a:rPr lang="en-US" i="1" dirty="0" smtClean="0"/>
              <a:t>ara el </a:t>
            </a:r>
            <a:r>
              <a:rPr lang="en-US" b="1" i="1" dirty="0" err="1" smtClean="0">
                <a:solidFill>
                  <a:srgbClr val="FFFF00"/>
                </a:solidFill>
              </a:rPr>
              <a:t>día</a:t>
            </a:r>
            <a:r>
              <a:rPr lang="en-US" b="1" i="1" dirty="0" smtClean="0">
                <a:solidFill>
                  <a:srgbClr val="FFFF00"/>
                </a:solidFill>
              </a:rPr>
              <a:t> </a:t>
            </a:r>
            <a:r>
              <a:rPr lang="en-US" b="1" i="1" dirty="0">
                <a:solidFill>
                  <a:srgbClr val="FFFF00"/>
                </a:solidFill>
              </a:rPr>
              <a:t>de la </a:t>
            </a:r>
            <a:r>
              <a:rPr lang="en-US" b="1" i="1" dirty="0" err="1">
                <a:solidFill>
                  <a:srgbClr val="FFFF00"/>
                </a:solidFill>
              </a:rPr>
              <a:t>redención</a:t>
            </a:r>
            <a:r>
              <a:rPr lang="en-US" i="1" dirty="0" smtClean="0"/>
              <a:t>” </a:t>
            </a:r>
            <a:r>
              <a:rPr lang="en-US" dirty="0" smtClean="0"/>
              <a:t>(</a:t>
            </a:r>
            <a:r>
              <a:rPr lang="en-US" dirty="0"/>
              <a:t>4:30)</a:t>
            </a:r>
          </a:p>
          <a:p>
            <a:pPr algn="l" rtl="0"/>
            <a:r>
              <a:rPr lang="en-US" dirty="0"/>
              <a:t>“</a:t>
            </a:r>
            <a:r>
              <a:rPr lang="en-US" i="1" dirty="0"/>
              <a:t>Nuestra lucha… contra </a:t>
            </a:r>
            <a:r>
              <a:rPr lang="en-US" b="1" i="1" dirty="0" err="1" smtClean="0">
                <a:solidFill>
                  <a:srgbClr val="FFFF00"/>
                </a:solidFill>
              </a:rPr>
              <a:t>principados</a:t>
            </a:r>
            <a:r>
              <a:rPr lang="en-US" b="1" i="1" dirty="0">
                <a:solidFill>
                  <a:srgbClr val="FFFF00"/>
                </a:solidFill>
              </a:rPr>
              <a:t>... potestades... </a:t>
            </a:r>
            <a:r>
              <a:rPr lang="en-US" b="1" i="1" dirty="0" err="1" smtClean="0">
                <a:solidFill>
                  <a:srgbClr val="FFFF00"/>
                </a:solidFill>
              </a:rPr>
              <a:t>poderes</a:t>
            </a:r>
            <a:r>
              <a:rPr lang="en-US" b="1" i="1" dirty="0" smtClean="0">
                <a:solidFill>
                  <a:srgbClr val="FFFF00"/>
                </a:solidFill>
              </a:rPr>
              <a:t> de </a:t>
            </a:r>
            <a:r>
              <a:rPr lang="en-US" b="1" i="1" dirty="0" err="1" smtClean="0">
                <a:solidFill>
                  <a:srgbClr val="FFFF00"/>
                </a:solidFill>
              </a:rPr>
              <a:t>este</a:t>
            </a:r>
            <a:r>
              <a:rPr lang="en-US" b="1" i="1" dirty="0" smtClean="0">
                <a:solidFill>
                  <a:srgbClr val="FFFF00"/>
                </a:solidFill>
              </a:rPr>
              <a:t> </a:t>
            </a:r>
            <a:r>
              <a:rPr lang="en-US" b="1" i="1" dirty="0" err="1" smtClean="0">
                <a:solidFill>
                  <a:srgbClr val="FFFF00"/>
                </a:solidFill>
              </a:rPr>
              <a:t>mundo</a:t>
            </a:r>
            <a:r>
              <a:rPr lang="en-US" b="1" i="1" dirty="0" smtClean="0">
                <a:solidFill>
                  <a:srgbClr val="FFFF00"/>
                </a:solidFill>
              </a:rPr>
              <a:t> </a:t>
            </a:r>
            <a:r>
              <a:rPr lang="en-US" i="1" dirty="0" smtClean="0"/>
              <a:t>de </a:t>
            </a:r>
            <a:r>
              <a:rPr lang="en-US" i="1" dirty="0" err="1" smtClean="0"/>
              <a:t>tinieblas</a:t>
            </a:r>
            <a:r>
              <a:rPr lang="en-US" i="1" dirty="0" smtClean="0"/>
              <a:t>…</a:t>
            </a:r>
            <a:r>
              <a:rPr lang="en-US" b="1" i="1" dirty="0" err="1" smtClean="0">
                <a:solidFill>
                  <a:srgbClr val="FFFF00"/>
                </a:solidFill>
              </a:rPr>
              <a:t>fuerzas</a:t>
            </a:r>
            <a:r>
              <a:rPr lang="en-US" i="1" dirty="0" smtClean="0"/>
              <a:t> </a:t>
            </a:r>
            <a:r>
              <a:rPr lang="en-US" i="1" dirty="0" err="1" smtClean="0"/>
              <a:t>espirituales</a:t>
            </a:r>
            <a:r>
              <a:rPr lang="en-US" i="1" dirty="0" smtClean="0"/>
              <a:t> de </a:t>
            </a:r>
            <a:r>
              <a:rPr lang="en-US" i="1" dirty="0"/>
              <a:t>maldad…</a:t>
            </a:r>
            <a:r>
              <a:rPr lang="en-US" dirty="0"/>
              <a:t>(6:12)</a:t>
            </a:r>
          </a:p>
        </p:txBody>
      </p:sp>
      <p:sp>
        <p:nvSpPr>
          <p:cNvPr id="3" name="TextBox 2"/>
          <p:cNvSpPr txBox="1"/>
          <p:nvPr/>
        </p:nvSpPr>
        <p:spPr>
          <a:xfrm>
            <a:off x="851871" y="1850102"/>
            <a:ext cx="7325958" cy="2785378"/>
          </a:xfrm>
          <a:prstGeom prst="rect">
            <a:avLst/>
          </a:prstGeom>
          <a:solidFill>
            <a:schemeClr val="accent5">
              <a:lumMod val="75000"/>
            </a:schemeClr>
          </a:solidFill>
          <a:ln w="25400">
            <a:solidFill>
              <a:schemeClr val="tx2"/>
            </a:solidFill>
          </a:ln>
        </p:spPr>
        <p:txBody>
          <a:bodyPr wrap="square" rtlCol="0">
            <a:spAutoFit/>
          </a:bodyPr>
          <a:lstStyle/>
          <a:p>
            <a:pPr algn="ctr" rtl="0"/>
            <a:endParaRPr lang="en-US" sz="2500" b="1" i="1" dirty="0"/>
          </a:p>
          <a:p>
            <a:pPr algn="ctr" rtl="0"/>
            <a:r>
              <a:rPr lang="en-US" sz="2500" b="1" i="1" dirty="0"/>
              <a:t>Todas las instrucciones de la segunda mitad dependen de los fundamentos de la primera mitad.</a:t>
            </a:r>
          </a:p>
          <a:p>
            <a:pPr algn="ctr" rtl="0"/>
            <a:endParaRPr lang="en-US" sz="2500" b="1" i="1" dirty="0"/>
          </a:p>
          <a:p>
            <a:pPr algn="ctr" rtl="0"/>
            <a:r>
              <a:rPr lang="en-US" sz="2500" b="1" i="1" dirty="0"/>
              <a:t>¡No </a:t>
            </a:r>
            <a:r>
              <a:rPr lang="en-US" sz="2500" b="1" i="1" dirty="0" err="1"/>
              <a:t>podemos</a:t>
            </a:r>
            <a:r>
              <a:rPr lang="en-US" sz="2500" b="1" i="1" dirty="0"/>
              <a:t> </a:t>
            </a:r>
            <a:r>
              <a:rPr lang="en-US" sz="2500" b="1" i="1" dirty="0" err="1" smtClean="0"/>
              <a:t>andar</a:t>
            </a:r>
            <a:r>
              <a:rPr lang="en-US" sz="2500" b="1" i="1" dirty="0" smtClean="0"/>
              <a:t> como </a:t>
            </a:r>
            <a:r>
              <a:rPr lang="en-US" sz="2500" b="1" i="1" dirty="0" err="1" smtClean="0"/>
              <a:t>es</a:t>
            </a:r>
            <a:r>
              <a:rPr lang="en-US" sz="2500" b="1" i="1" dirty="0" smtClean="0"/>
              <a:t> </a:t>
            </a:r>
            <a:r>
              <a:rPr lang="en-US" sz="2500" b="1" i="1" dirty="0" err="1" smtClean="0"/>
              <a:t>digno</a:t>
            </a:r>
            <a:r>
              <a:rPr lang="en-US" sz="2500" b="1" i="1" dirty="0" smtClean="0"/>
              <a:t> sin </a:t>
            </a:r>
            <a:r>
              <a:rPr lang="en-US" sz="2500" b="1" i="1" dirty="0" err="1"/>
              <a:t>conocer</a:t>
            </a:r>
            <a:r>
              <a:rPr lang="en-US" sz="2500" b="1" i="1" dirty="0"/>
              <a:t> </a:t>
            </a:r>
            <a:r>
              <a:rPr lang="en-US" sz="2500" b="1" i="1" dirty="0" smtClean="0"/>
              <a:t>la </a:t>
            </a:r>
            <a:r>
              <a:rPr lang="en-US" sz="2500" b="1" i="1" dirty="0" err="1" smtClean="0"/>
              <a:t>vocación</a:t>
            </a:r>
            <a:r>
              <a:rPr lang="en-US" sz="2500" b="1" i="1" dirty="0" smtClean="0"/>
              <a:t>!</a:t>
            </a:r>
            <a:endParaRPr lang="en-US" sz="2500" b="1" i="1" dirty="0"/>
          </a:p>
          <a:p>
            <a:pPr algn="ctr" rtl="0"/>
            <a:endParaRPr lang="en-US" sz="2500" b="1" i="1" dirty="0"/>
          </a:p>
        </p:txBody>
      </p:sp>
    </p:spTree>
    <p:extLst>
      <p:ext uri="{BB962C8B-B14F-4D97-AF65-F5344CB8AC3E}">
        <p14:creationId xmlns:p14="http://schemas.microsoft.com/office/powerpoint/2010/main" val="285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239127" cy="3862596"/>
          </a:xfrm>
          <a:prstGeom prst="rect">
            <a:avLst/>
          </a:prstGeom>
        </p:spPr>
        <p:txBody>
          <a:bodyPr wrap="square">
            <a:spAutoFit/>
          </a:bodyPr>
          <a:lstStyle/>
          <a:p>
            <a:pPr algn="ctr" rtl="0"/>
            <a:r>
              <a:rPr lang="en-US" sz="3000" b="1" dirty="0">
                <a:solidFill>
                  <a:srgbClr val="FFFF00"/>
                </a:solidFill>
              </a:rPr>
              <a:t>Éfeso comenzó bien (ver Hechos 19-20</a:t>
            </a:r>
            <a:r>
              <a:rPr lang="en-US" sz="3000" b="1" dirty="0" smtClean="0">
                <a:solidFill>
                  <a:srgbClr val="FFFF00"/>
                </a:solidFill>
              </a:rPr>
              <a:t>)</a:t>
            </a:r>
          </a:p>
          <a:p>
            <a:pPr algn="l" rtl="0"/>
            <a:endParaRPr lang="en-US" sz="3000" b="1" dirty="0" smtClean="0">
              <a:solidFill>
                <a:srgbClr val="FFFF00"/>
              </a:solidFill>
            </a:endParaRPr>
          </a:p>
          <a:p>
            <a:pPr marL="342900" indent="-342900" algn="l" rtl="0">
              <a:spcAft>
                <a:spcPts val="600"/>
              </a:spcAft>
              <a:buFont typeface="Arial" panose="020B0604020202020204" pitchFamily="34" charset="0"/>
              <a:buChar char="•"/>
            </a:pPr>
            <a:r>
              <a:rPr lang="en-US" sz="2000" dirty="0" smtClean="0"/>
              <a:t>Conversión de los 12 que sólo sabían del bautismo de Juan</a:t>
            </a:r>
          </a:p>
          <a:p>
            <a:pPr marL="342900" indent="-342900" algn="l" rtl="0">
              <a:spcAft>
                <a:spcPts val="600"/>
              </a:spcAft>
              <a:buFont typeface="Arial" panose="020B0604020202020204" pitchFamily="34" charset="0"/>
              <a:buChar char="•"/>
            </a:pPr>
            <a:r>
              <a:rPr lang="es-ES" sz="2000" dirty="0" smtClean="0"/>
              <a:t>Ministerio en la sinagoga</a:t>
            </a:r>
            <a:endParaRPr lang="en-US" sz="2000" dirty="0" smtClean="0"/>
          </a:p>
          <a:p>
            <a:pPr marL="342900" indent="-342900">
              <a:spcAft>
                <a:spcPts val="600"/>
              </a:spcAft>
              <a:buFont typeface="Arial" panose="020B0604020202020204" pitchFamily="34" charset="0"/>
              <a:buChar char="•"/>
            </a:pPr>
            <a:r>
              <a:rPr lang="es-ES" sz="2000" dirty="0" smtClean="0"/>
              <a:t>Ministerio </a:t>
            </a:r>
            <a:r>
              <a:rPr lang="es-ES" sz="2000" dirty="0"/>
              <a:t>gentil en la escuela de Tirano con 12 hombres (19:1-10)</a:t>
            </a:r>
          </a:p>
          <a:p>
            <a:pPr marL="342900" indent="-342900">
              <a:spcAft>
                <a:spcPts val="600"/>
              </a:spcAft>
              <a:buFont typeface="Arial" panose="020B0604020202020204" pitchFamily="34" charset="0"/>
              <a:buChar char="•"/>
            </a:pPr>
            <a:r>
              <a:rPr lang="es-ES" sz="2000" dirty="0"/>
              <a:t>Durante 2 años ocurren grandes milagros y el evangelio se difunde ampliamente (</a:t>
            </a:r>
            <a:r>
              <a:rPr lang="es-ES" sz="2000" dirty="0" smtClean="0"/>
              <a:t>19:11-22)</a:t>
            </a:r>
          </a:p>
          <a:p>
            <a:pPr marL="342900" indent="-342900">
              <a:spcAft>
                <a:spcPts val="600"/>
              </a:spcAft>
              <a:buFont typeface="Arial" panose="020B0604020202020204" pitchFamily="34" charset="0"/>
              <a:buChar char="•"/>
            </a:pPr>
            <a:r>
              <a:rPr lang="en-US" sz="2000" dirty="0" err="1" smtClean="0"/>
              <a:t>Continuó</a:t>
            </a:r>
            <a:r>
              <a:rPr lang="en-US" sz="2000" dirty="0" smtClean="0"/>
              <a:t> </a:t>
            </a:r>
            <a:r>
              <a:rPr lang="en-US" sz="2000" dirty="0" smtClean="0"/>
              <a:t>a </a:t>
            </a:r>
            <a:r>
              <a:rPr lang="en-US" sz="2000" dirty="0" err="1" smtClean="0"/>
              <a:t>pesar</a:t>
            </a:r>
            <a:r>
              <a:rPr lang="en-US" sz="2000" dirty="0" smtClean="0"/>
              <a:t> </a:t>
            </a:r>
            <a:r>
              <a:rPr lang="en-US" sz="2000" dirty="0" smtClean="0"/>
              <a:t>del </a:t>
            </a:r>
            <a:r>
              <a:rPr lang="en-US" sz="2000" dirty="0" err="1" smtClean="0"/>
              <a:t>ataque</a:t>
            </a:r>
            <a:r>
              <a:rPr lang="en-US" sz="2000" dirty="0" smtClean="0"/>
              <a:t> de Demetrio el </a:t>
            </a:r>
            <a:r>
              <a:rPr lang="en-US" sz="2000" dirty="0" err="1"/>
              <a:t>platero</a:t>
            </a:r>
            <a:r>
              <a:rPr lang="en-US" sz="2000" dirty="0"/>
              <a:t> </a:t>
            </a:r>
            <a:r>
              <a:rPr lang="en-US" sz="2000" dirty="0" smtClean="0"/>
              <a:t>y </a:t>
            </a:r>
            <a:r>
              <a:rPr lang="en-US" sz="2000" dirty="0" err="1" smtClean="0"/>
              <a:t>los</a:t>
            </a:r>
            <a:r>
              <a:rPr lang="en-US" sz="2000" dirty="0" smtClean="0"/>
              <a:t> </a:t>
            </a:r>
            <a:r>
              <a:rPr lang="en-US" sz="2000" dirty="0" err="1" smtClean="0"/>
              <a:t>adoradores</a:t>
            </a:r>
            <a:r>
              <a:rPr lang="en-US" sz="2000" dirty="0" smtClean="0"/>
              <a:t> </a:t>
            </a:r>
            <a:r>
              <a:rPr lang="en-US" sz="2000" dirty="0" smtClean="0"/>
              <a:t>de </a:t>
            </a:r>
            <a:r>
              <a:rPr lang="en-US" sz="2000" dirty="0" err="1"/>
              <a:t>A</a:t>
            </a:r>
            <a:r>
              <a:rPr lang="en-US" sz="2000" dirty="0" err="1" smtClean="0"/>
              <a:t>rtemisa</a:t>
            </a:r>
            <a:r>
              <a:rPr lang="en-US" sz="2000" dirty="0" smtClean="0"/>
              <a:t> (</a:t>
            </a:r>
            <a:r>
              <a:rPr lang="en-US" sz="2000" dirty="0"/>
              <a:t>19:23-41)</a:t>
            </a:r>
          </a:p>
          <a:p>
            <a:pPr marL="342900" indent="-342900" algn="l" rtl="0">
              <a:spcAft>
                <a:spcPts val="600"/>
              </a:spcAft>
              <a:buFont typeface="Arial" panose="020B0604020202020204" pitchFamily="34" charset="0"/>
              <a:buChar char="•"/>
            </a:pPr>
            <a:r>
              <a:rPr lang="en-US" sz="2000" dirty="0"/>
              <a:t>Pablo anima a los ancianos de Éfeso en camino a Jerusalén (20:17-38</a:t>
            </a:r>
            <a:r>
              <a:rPr lang="en-US" sz="2000" dirty="0" smtClean="0"/>
              <a:t>)</a:t>
            </a:r>
            <a:endParaRPr lang="en-US" sz="2000" dirty="0"/>
          </a:p>
        </p:txBody>
      </p:sp>
    </p:spTree>
    <p:extLst>
      <p:ext uri="{BB962C8B-B14F-4D97-AF65-F5344CB8AC3E}">
        <p14:creationId xmlns:p14="http://schemas.microsoft.com/office/powerpoint/2010/main" val="36720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239127" cy="3323987"/>
          </a:xfrm>
          <a:prstGeom prst="rect">
            <a:avLst/>
          </a:prstGeom>
        </p:spPr>
        <p:txBody>
          <a:bodyPr wrap="square">
            <a:spAutoFit/>
          </a:bodyPr>
          <a:lstStyle/>
          <a:p>
            <a:pPr algn="ctr" rtl="0"/>
            <a:r>
              <a:rPr lang="en-US" sz="3000" b="1" dirty="0" err="1" smtClean="0">
                <a:solidFill>
                  <a:srgbClr val="FFFF00"/>
                </a:solidFill>
              </a:rPr>
              <a:t>Éfeso</a:t>
            </a:r>
            <a:r>
              <a:rPr lang="en-US" sz="3000" b="1" dirty="0" smtClean="0">
                <a:solidFill>
                  <a:srgbClr val="FFFF00"/>
                </a:solidFill>
              </a:rPr>
              <a:t> </a:t>
            </a:r>
            <a:r>
              <a:rPr lang="en-US" sz="3000" b="1" dirty="0" err="1" smtClean="0">
                <a:solidFill>
                  <a:srgbClr val="FFFF00"/>
                </a:solidFill>
              </a:rPr>
              <a:t>siguió</a:t>
            </a:r>
            <a:r>
              <a:rPr lang="en-US" sz="3000" b="1" dirty="0" smtClean="0">
                <a:solidFill>
                  <a:srgbClr val="FFFF00"/>
                </a:solidFill>
              </a:rPr>
              <a:t> </a:t>
            </a:r>
            <a:r>
              <a:rPr lang="en-US" sz="3000" b="1" dirty="0" smtClean="0">
                <a:solidFill>
                  <a:srgbClr val="FFFF00"/>
                </a:solidFill>
              </a:rPr>
              <a:t>creciendo y madurando</a:t>
            </a:r>
          </a:p>
          <a:p>
            <a:pPr algn="l" rtl="0"/>
            <a:endParaRPr lang="en-US" sz="2400" b="1" dirty="0">
              <a:solidFill>
                <a:srgbClr val="FFFF00"/>
              </a:solidFill>
            </a:endParaRPr>
          </a:p>
          <a:p>
            <a:pPr algn="l" rtl="0"/>
            <a:r>
              <a:rPr lang="en-US" sz="2000" dirty="0"/>
              <a:t>Pablo escribió de </a:t>
            </a:r>
            <a:r>
              <a:rPr lang="en-US" sz="2000" dirty="0" err="1"/>
              <a:t>manera</a:t>
            </a:r>
            <a:r>
              <a:rPr lang="en-US" sz="2000" dirty="0"/>
              <a:t> </a:t>
            </a:r>
            <a:r>
              <a:rPr lang="en-US" sz="2000" dirty="0" smtClean="0"/>
              <a:t>grandiose (</a:t>
            </a:r>
            <a:r>
              <a:rPr lang="en-US" sz="2000" dirty="0" smtClean="0"/>
              <a:t>En </a:t>
            </a:r>
            <a:r>
              <a:rPr lang="en-US" sz="2000" dirty="0" err="1" smtClean="0"/>
              <a:t>esta</a:t>
            </a:r>
            <a:r>
              <a:rPr lang="en-US" sz="2000" dirty="0" smtClean="0"/>
              <a:t> </a:t>
            </a:r>
            <a:r>
              <a:rPr lang="en-US" sz="2000" dirty="0" smtClean="0"/>
              <a:t>carta a </a:t>
            </a:r>
            <a:r>
              <a:rPr lang="en-US" sz="2000" dirty="0" smtClean="0"/>
              <a:t>los </a:t>
            </a:r>
            <a:r>
              <a:rPr lang="en-US" sz="2000" dirty="0" err="1" smtClean="0"/>
              <a:t>Efesios</a:t>
            </a:r>
            <a:r>
              <a:rPr lang="en-US" sz="2000" dirty="0" smtClean="0"/>
              <a:t>) </a:t>
            </a:r>
            <a:r>
              <a:rPr lang="en-US" sz="2000" dirty="0" err="1" smtClean="0"/>
              <a:t>sobre</a:t>
            </a:r>
            <a:r>
              <a:rPr lang="en-US" sz="2000" dirty="0" smtClean="0"/>
              <a:t> el </a:t>
            </a:r>
            <a:r>
              <a:rPr lang="en-US" sz="2000" dirty="0"/>
              <a:t>significado de la fe cristiana explicando </a:t>
            </a:r>
            <a:r>
              <a:rPr lang="en-US" sz="2000" dirty="0" err="1"/>
              <a:t>tanto</a:t>
            </a:r>
            <a:r>
              <a:rPr lang="en-US" sz="2000" dirty="0"/>
              <a:t> </a:t>
            </a:r>
            <a:r>
              <a:rPr lang="en-US" sz="2000" dirty="0" err="1" smtClean="0"/>
              <a:t>nuestra</a:t>
            </a:r>
            <a:r>
              <a:rPr lang="en-US" sz="2000" dirty="0" smtClean="0"/>
              <a:t> </a:t>
            </a:r>
            <a:r>
              <a:rPr lang="en-US" sz="2000" dirty="0" err="1" smtClean="0"/>
              <a:t>vocación</a:t>
            </a:r>
            <a:r>
              <a:rPr lang="en-US" sz="2000" dirty="0" smtClean="0"/>
              <a:t> (</a:t>
            </a:r>
            <a:r>
              <a:rPr lang="en-US" sz="2000" dirty="0" err="1" smtClean="0"/>
              <a:t>propósito</a:t>
            </a:r>
            <a:r>
              <a:rPr lang="en-US" sz="2000" dirty="0"/>
              <a:t>) como </a:t>
            </a:r>
            <a:r>
              <a:rPr lang="en-US" sz="2000" dirty="0" err="1"/>
              <a:t>nuestro</a:t>
            </a:r>
            <a:r>
              <a:rPr lang="en-US" sz="2000" dirty="0"/>
              <a:t> </a:t>
            </a:r>
            <a:r>
              <a:rPr lang="en-US" sz="2000" dirty="0" err="1" smtClean="0"/>
              <a:t>and</a:t>
            </a:r>
            <a:r>
              <a:rPr lang="en-US" sz="2000" dirty="0" err="1" smtClean="0"/>
              <a:t>ar</a:t>
            </a:r>
            <a:r>
              <a:rPr lang="en-US" sz="2000" dirty="0" smtClean="0"/>
              <a:t> </a:t>
            </a:r>
            <a:r>
              <a:rPr lang="en-US" sz="2000" dirty="0"/>
              <a:t>(práctica) en Cristo. Esto debería haber ayudado a los efesios a continuar con su(s) compromiso(s) original(</a:t>
            </a:r>
            <a:r>
              <a:rPr lang="en-US" sz="2000" dirty="0" err="1"/>
              <a:t>es</a:t>
            </a:r>
            <a:r>
              <a:rPr lang="en-US" sz="2000" dirty="0" smtClean="0"/>
              <a:t>).</a:t>
            </a:r>
            <a:endParaRPr lang="en-US" sz="2000" dirty="0" smtClean="0"/>
          </a:p>
          <a:p>
            <a:pPr algn="l" rtl="0"/>
            <a:endParaRPr lang="en-US" sz="1800" dirty="0"/>
          </a:p>
          <a:p>
            <a:pPr algn="l" rtl="0"/>
            <a:endParaRPr lang="en-US" sz="1800" dirty="0"/>
          </a:p>
          <a:p>
            <a:pPr algn="l" rtl="0"/>
            <a:r>
              <a:rPr lang="en-US" sz="2000" dirty="0" err="1">
                <a:solidFill>
                  <a:srgbClr val="FFFF00"/>
                </a:solidFill>
              </a:rPr>
              <a:t>Apocalipsis</a:t>
            </a:r>
            <a:r>
              <a:rPr lang="en-US" sz="2000" dirty="0">
                <a:solidFill>
                  <a:srgbClr val="FFFF00"/>
                </a:solidFill>
              </a:rPr>
              <a:t> </a:t>
            </a:r>
            <a:r>
              <a:rPr lang="en-US" sz="2000" dirty="0" smtClean="0">
                <a:solidFill>
                  <a:srgbClr val="FFFF00"/>
                </a:solidFill>
              </a:rPr>
              <a:t>2 </a:t>
            </a:r>
            <a:r>
              <a:rPr lang="en-US" sz="2000" dirty="0" err="1" smtClean="0"/>
              <a:t>muestra</a:t>
            </a:r>
            <a:r>
              <a:rPr lang="en-US" sz="2000" dirty="0" smtClean="0"/>
              <a:t> </a:t>
            </a:r>
            <a:r>
              <a:rPr lang="en-US" sz="2000" dirty="0"/>
              <a:t>que Éfeso tenía muchas cosas bien (</a:t>
            </a:r>
            <a:r>
              <a:rPr lang="en-US" sz="2000" dirty="0" err="1" smtClean="0"/>
              <a:t>resistía</a:t>
            </a:r>
            <a:r>
              <a:rPr lang="en-US" sz="2000" dirty="0" smtClean="0"/>
              <a:t> </a:t>
            </a:r>
            <a:r>
              <a:rPr lang="en-US" sz="2000" dirty="0"/>
              <a:t>la falsa enseñanza, </a:t>
            </a:r>
            <a:r>
              <a:rPr lang="en-US" sz="2000" dirty="0" smtClean="0"/>
              <a:t>era </a:t>
            </a:r>
            <a:r>
              <a:rPr lang="en-US" sz="2000" dirty="0"/>
              <a:t>muy activo, etc.).</a:t>
            </a:r>
          </a:p>
        </p:txBody>
      </p:sp>
    </p:spTree>
    <p:extLst>
      <p:ext uri="{BB962C8B-B14F-4D97-AF65-F5344CB8AC3E}">
        <p14:creationId xmlns:p14="http://schemas.microsoft.com/office/powerpoint/2010/main" val="117117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239127" cy="3323987"/>
          </a:xfrm>
          <a:prstGeom prst="rect">
            <a:avLst/>
          </a:prstGeom>
        </p:spPr>
        <p:txBody>
          <a:bodyPr wrap="square">
            <a:spAutoFit/>
          </a:bodyPr>
          <a:lstStyle/>
          <a:p>
            <a:pPr algn="ctr" rtl="0"/>
            <a:r>
              <a:rPr lang="en-US" sz="3000" b="1" dirty="0" err="1" smtClean="0">
                <a:solidFill>
                  <a:srgbClr val="FFFF00"/>
                </a:solidFill>
              </a:rPr>
              <a:t>Éfeso</a:t>
            </a:r>
            <a:r>
              <a:rPr lang="en-US" sz="3000" b="1" dirty="0" smtClean="0">
                <a:solidFill>
                  <a:srgbClr val="FFFF00"/>
                </a:solidFill>
              </a:rPr>
              <a:t> </a:t>
            </a:r>
            <a:r>
              <a:rPr lang="en-US" sz="3000" b="1" dirty="0" err="1" smtClean="0">
                <a:solidFill>
                  <a:srgbClr val="FFFF00"/>
                </a:solidFill>
              </a:rPr>
              <a:t>siguió</a:t>
            </a:r>
            <a:r>
              <a:rPr lang="en-US" sz="3000" b="1" dirty="0" smtClean="0">
                <a:solidFill>
                  <a:srgbClr val="FFFF00"/>
                </a:solidFill>
              </a:rPr>
              <a:t> </a:t>
            </a:r>
            <a:r>
              <a:rPr lang="en-US" sz="3000" b="1" dirty="0" smtClean="0">
                <a:solidFill>
                  <a:srgbClr val="FFFF00"/>
                </a:solidFill>
              </a:rPr>
              <a:t>creciendo y madurando</a:t>
            </a:r>
          </a:p>
          <a:p>
            <a:pPr algn="l" rtl="0"/>
            <a:endParaRPr lang="en-US" sz="2000" b="1" dirty="0">
              <a:solidFill>
                <a:srgbClr val="FFFF00"/>
              </a:solidFill>
            </a:endParaRPr>
          </a:p>
          <a:p>
            <a:pPr algn="l" rtl="0"/>
            <a:r>
              <a:rPr lang="en-US" sz="2000" dirty="0" err="1" smtClean="0"/>
              <a:t>En</a:t>
            </a:r>
            <a:r>
              <a:rPr lang="en-US" sz="2000" dirty="0" smtClean="0"/>
              <a:t> </a:t>
            </a:r>
            <a:r>
              <a:rPr lang="en-US" sz="2000" dirty="0" err="1" smtClean="0"/>
              <a:t>los</a:t>
            </a:r>
            <a:r>
              <a:rPr lang="en-US" sz="2000" dirty="0" smtClean="0"/>
              <a:t> </a:t>
            </a:r>
            <a:r>
              <a:rPr lang="en-US" sz="2000" dirty="0" err="1" smtClean="0"/>
              <a:t>principios</a:t>
            </a:r>
            <a:r>
              <a:rPr lang="en-US" sz="2000" dirty="0" smtClean="0"/>
              <a:t> </a:t>
            </a:r>
            <a:r>
              <a:rPr lang="en-US" sz="2000" dirty="0"/>
              <a:t>del siglo II</a:t>
            </a:r>
            <a:r>
              <a:rPr lang="en-US" sz="2000" dirty="0" smtClean="0"/>
              <a:t>, la </a:t>
            </a:r>
            <a:r>
              <a:rPr lang="en-US" sz="2000" dirty="0"/>
              <a:t>iglesia de Éfeso todavía era lo suficientemente importante como para </a:t>
            </a:r>
            <a:r>
              <a:rPr lang="en-US" sz="2000" dirty="0" err="1" smtClean="0"/>
              <a:t>ser</a:t>
            </a:r>
            <a:r>
              <a:rPr lang="en-US" sz="2000" dirty="0"/>
              <a:t> </a:t>
            </a:r>
            <a:r>
              <a:rPr lang="en-US" sz="2000" dirty="0" err="1" smtClean="0"/>
              <a:t>los</a:t>
            </a:r>
            <a:r>
              <a:rPr lang="en-US" sz="2000" dirty="0" smtClean="0"/>
              <a:t> </a:t>
            </a:r>
            <a:r>
              <a:rPr lang="en-US" sz="2000" dirty="0" err="1" smtClean="0"/>
              <a:t>destinatarios</a:t>
            </a:r>
            <a:r>
              <a:rPr lang="en-US" sz="2000" dirty="0" smtClean="0"/>
              <a:t> de </a:t>
            </a:r>
            <a:r>
              <a:rPr lang="en-US" sz="2000" dirty="0" err="1" smtClean="0"/>
              <a:t>una</a:t>
            </a:r>
            <a:r>
              <a:rPr lang="en-US" sz="2000" dirty="0" smtClean="0"/>
              <a:t> </a:t>
            </a:r>
            <a:r>
              <a:rPr lang="en-US" sz="2000" dirty="0"/>
              <a:t>carta </a:t>
            </a:r>
            <a:r>
              <a:rPr lang="en-US" sz="2000" dirty="0" err="1"/>
              <a:t>escrita</a:t>
            </a:r>
            <a:r>
              <a:rPr lang="en-US" sz="2000" dirty="0"/>
              <a:t> </a:t>
            </a:r>
            <a:r>
              <a:rPr lang="en-US" sz="2000" dirty="0" err="1" smtClean="0"/>
              <a:t>por</a:t>
            </a:r>
            <a:r>
              <a:rPr lang="en-US" sz="2000" dirty="0" smtClean="0"/>
              <a:t> Ignacio de </a:t>
            </a:r>
            <a:r>
              <a:rPr lang="en-US" sz="2000" dirty="0"/>
              <a:t>Antioquía a </a:t>
            </a:r>
            <a:r>
              <a:rPr lang="en-US" sz="2000" dirty="0" err="1" smtClean="0"/>
              <a:t>los</a:t>
            </a:r>
            <a:r>
              <a:rPr lang="en-US" sz="2000" dirty="0" smtClean="0"/>
              <a:t> </a:t>
            </a:r>
            <a:r>
              <a:rPr lang="en-US" sz="2000" dirty="0" err="1" smtClean="0"/>
              <a:t>efesios</a:t>
            </a:r>
            <a:r>
              <a:rPr lang="en-US" sz="2000" dirty="0" smtClean="0"/>
              <a:t>, que </a:t>
            </a:r>
            <a:r>
              <a:rPr lang="en-US" sz="2000" dirty="0"/>
              <a:t>comienza con "Ignacio, que también se </a:t>
            </a:r>
            <a:r>
              <a:rPr lang="en-US" sz="2000" dirty="0" smtClean="0"/>
              <a:t>llama </a:t>
            </a:r>
            <a:r>
              <a:rPr lang="en-US" sz="2000" dirty="0" err="1" smtClean="0"/>
              <a:t>Teóforo</a:t>
            </a:r>
            <a:r>
              <a:rPr lang="en-US" sz="2000" dirty="0"/>
              <a:t>, a la </a:t>
            </a:r>
            <a:r>
              <a:rPr lang="en-US" sz="2000" dirty="0" err="1" smtClean="0"/>
              <a:t>iglesia</a:t>
            </a:r>
            <a:r>
              <a:rPr lang="en-US" sz="2000" dirty="0" smtClean="0"/>
              <a:t> </a:t>
            </a:r>
            <a:r>
              <a:rPr lang="en-US" sz="2000" dirty="0"/>
              <a:t>que está en Éfeso, en Asia, merecidamente bienaventurada, bendita en la grandeza y plenitud de Dios Padre, y predestinada desde antes del principio de los tiempos, para que sea siempre para gloria eterna e inmutable" (Carta a </a:t>
            </a:r>
            <a:r>
              <a:rPr lang="en-US" sz="2000" dirty="0" err="1"/>
              <a:t>los</a:t>
            </a:r>
            <a:r>
              <a:rPr lang="en-US" sz="2000" dirty="0"/>
              <a:t> </a:t>
            </a:r>
            <a:r>
              <a:rPr lang="en-US" sz="2000" dirty="0" err="1" smtClean="0"/>
              <a:t>efesios</a:t>
            </a:r>
            <a:r>
              <a:rPr lang="en-US" sz="2000" dirty="0" smtClean="0"/>
              <a:t>). </a:t>
            </a:r>
            <a:r>
              <a:rPr lang="en-US" sz="2000" dirty="0"/>
              <a:t>La iglesia en Éfeso había dado su apoyo a Ignacio, quien fue llevado a Roma para ser ejecutado</a:t>
            </a:r>
            <a:r>
              <a:rPr lang="en-US" sz="2000" dirty="0" smtClean="0"/>
              <a:t>.</a:t>
            </a:r>
            <a:endParaRPr lang="en-US" sz="2000" dirty="0"/>
          </a:p>
        </p:txBody>
      </p:sp>
    </p:spTree>
    <p:extLst>
      <p:ext uri="{BB962C8B-B14F-4D97-AF65-F5344CB8AC3E}">
        <p14:creationId xmlns:p14="http://schemas.microsoft.com/office/powerpoint/2010/main" val="376830655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239127" cy="3323987"/>
          </a:xfrm>
          <a:prstGeom prst="rect">
            <a:avLst/>
          </a:prstGeom>
        </p:spPr>
        <p:txBody>
          <a:bodyPr wrap="square">
            <a:spAutoFit/>
          </a:bodyPr>
          <a:lstStyle/>
          <a:p>
            <a:pPr algn="ctr" rtl="0"/>
            <a:r>
              <a:rPr lang="en-US" sz="3000" b="1" dirty="0" err="1" smtClean="0">
                <a:solidFill>
                  <a:srgbClr val="FFFF00"/>
                </a:solidFill>
              </a:rPr>
              <a:t>Éfeso</a:t>
            </a:r>
            <a:r>
              <a:rPr lang="en-US" sz="3000" b="1" dirty="0" smtClean="0">
                <a:solidFill>
                  <a:srgbClr val="FFFF00"/>
                </a:solidFill>
              </a:rPr>
              <a:t> </a:t>
            </a:r>
            <a:r>
              <a:rPr lang="en-US" sz="3000" b="1" dirty="0" err="1" smtClean="0">
                <a:solidFill>
                  <a:srgbClr val="FFFF00"/>
                </a:solidFill>
              </a:rPr>
              <a:t>siguió</a:t>
            </a:r>
            <a:r>
              <a:rPr lang="en-US" sz="3000" b="1" dirty="0" smtClean="0">
                <a:solidFill>
                  <a:srgbClr val="FFFF00"/>
                </a:solidFill>
              </a:rPr>
              <a:t> </a:t>
            </a:r>
            <a:r>
              <a:rPr lang="en-US" sz="3000" b="1" dirty="0" smtClean="0">
                <a:solidFill>
                  <a:srgbClr val="FFFF00"/>
                </a:solidFill>
              </a:rPr>
              <a:t>creciendo y madurando</a:t>
            </a:r>
          </a:p>
          <a:p>
            <a:pPr algn="l" rtl="0"/>
            <a:endParaRPr lang="en-US" sz="2000" b="1" dirty="0">
              <a:solidFill>
                <a:srgbClr val="FFFF00"/>
              </a:solidFill>
            </a:endParaRPr>
          </a:p>
          <a:p>
            <a:pPr algn="l" rtl="0"/>
            <a:r>
              <a:rPr lang="en-US" sz="2000" dirty="0" err="1" smtClean="0"/>
              <a:t>En</a:t>
            </a:r>
            <a:r>
              <a:rPr lang="en-US" sz="2000" dirty="0" smtClean="0"/>
              <a:t> </a:t>
            </a:r>
            <a:r>
              <a:rPr lang="en-US" sz="2000" dirty="0" err="1" smtClean="0"/>
              <a:t>los</a:t>
            </a:r>
            <a:r>
              <a:rPr lang="en-US" sz="2000" dirty="0" smtClean="0"/>
              <a:t> </a:t>
            </a:r>
            <a:r>
              <a:rPr lang="en-US" sz="2000" dirty="0" err="1" smtClean="0"/>
              <a:t>principios</a:t>
            </a:r>
            <a:r>
              <a:rPr lang="en-US" sz="2000" dirty="0" smtClean="0"/>
              <a:t> </a:t>
            </a:r>
            <a:r>
              <a:rPr lang="en-US" sz="2000" dirty="0"/>
              <a:t>del siglo II</a:t>
            </a:r>
            <a:r>
              <a:rPr lang="en-US" sz="2000" dirty="0" smtClean="0"/>
              <a:t>, la </a:t>
            </a:r>
            <a:r>
              <a:rPr lang="en-US" sz="2000" dirty="0"/>
              <a:t>iglesia de Éfeso todavía era lo suficientemente importante como para </a:t>
            </a:r>
            <a:r>
              <a:rPr lang="en-US" sz="2000" dirty="0" err="1" smtClean="0"/>
              <a:t>ser</a:t>
            </a:r>
            <a:r>
              <a:rPr lang="en-US" sz="2000" dirty="0"/>
              <a:t> </a:t>
            </a:r>
            <a:r>
              <a:rPr lang="en-US" sz="2000" dirty="0" err="1" smtClean="0"/>
              <a:t>los</a:t>
            </a:r>
            <a:r>
              <a:rPr lang="en-US" sz="2000" dirty="0" smtClean="0"/>
              <a:t> </a:t>
            </a:r>
            <a:r>
              <a:rPr lang="en-US" sz="2000" dirty="0" err="1" smtClean="0"/>
              <a:t>destinatarios</a:t>
            </a:r>
            <a:r>
              <a:rPr lang="en-US" sz="2000" dirty="0" smtClean="0"/>
              <a:t> de </a:t>
            </a:r>
            <a:r>
              <a:rPr lang="en-US" sz="2000" dirty="0" err="1" smtClean="0"/>
              <a:t>una</a:t>
            </a:r>
            <a:r>
              <a:rPr lang="en-US" sz="2000" dirty="0" smtClean="0"/>
              <a:t> </a:t>
            </a:r>
            <a:r>
              <a:rPr lang="en-US" sz="2000" dirty="0"/>
              <a:t>carta </a:t>
            </a:r>
            <a:r>
              <a:rPr lang="en-US" sz="2000" dirty="0" err="1"/>
              <a:t>escrita</a:t>
            </a:r>
            <a:r>
              <a:rPr lang="en-US" sz="2000" dirty="0"/>
              <a:t> </a:t>
            </a:r>
            <a:r>
              <a:rPr lang="en-US" sz="2000" dirty="0" err="1" smtClean="0"/>
              <a:t>por</a:t>
            </a:r>
            <a:r>
              <a:rPr lang="en-US" sz="2000" dirty="0" smtClean="0"/>
              <a:t> Ignacio de </a:t>
            </a:r>
            <a:r>
              <a:rPr lang="en-US" sz="2000" dirty="0"/>
              <a:t>Antioquía a </a:t>
            </a:r>
            <a:r>
              <a:rPr lang="en-US" sz="2000" dirty="0" err="1" smtClean="0"/>
              <a:t>los</a:t>
            </a:r>
            <a:r>
              <a:rPr lang="en-US" sz="2000" dirty="0" smtClean="0"/>
              <a:t> </a:t>
            </a:r>
            <a:r>
              <a:rPr lang="en-US" sz="2000" dirty="0" err="1" smtClean="0"/>
              <a:t>efesios</a:t>
            </a:r>
            <a:r>
              <a:rPr lang="en-US" sz="2000" dirty="0" smtClean="0"/>
              <a:t>, que </a:t>
            </a:r>
            <a:r>
              <a:rPr lang="en-US" sz="2000" dirty="0"/>
              <a:t>comienza con "Ignacio, que también se </a:t>
            </a:r>
            <a:r>
              <a:rPr lang="en-US" sz="2000" dirty="0" smtClean="0"/>
              <a:t>llama </a:t>
            </a:r>
            <a:r>
              <a:rPr lang="en-US" sz="2000" dirty="0" err="1" smtClean="0"/>
              <a:t>Teóforo</a:t>
            </a:r>
            <a:r>
              <a:rPr lang="en-US" sz="2000" dirty="0"/>
              <a:t>, a la </a:t>
            </a:r>
            <a:r>
              <a:rPr lang="en-US" sz="2000" dirty="0" err="1" smtClean="0"/>
              <a:t>iglesia</a:t>
            </a:r>
            <a:r>
              <a:rPr lang="en-US" sz="2000" dirty="0" smtClean="0"/>
              <a:t> </a:t>
            </a:r>
            <a:r>
              <a:rPr lang="en-US" sz="2000" dirty="0"/>
              <a:t>que está en Éfeso, en Asia, </a:t>
            </a:r>
            <a:r>
              <a:rPr lang="en-US" sz="2000" i="1" dirty="0">
                <a:solidFill>
                  <a:srgbClr val="FFFF00"/>
                </a:solidFill>
              </a:rPr>
              <a:t>merecidamente bienaventurada, bendita en la grandeza y plenitud de Dios Padre, y predestinada desde antes del principio de los tiempos, para que sea siempre para gloria eterna e inmutable</a:t>
            </a:r>
            <a:r>
              <a:rPr lang="en-US" sz="2000" dirty="0"/>
              <a:t>" (Carta a </a:t>
            </a:r>
            <a:r>
              <a:rPr lang="en-US" sz="2000" dirty="0" err="1"/>
              <a:t>los</a:t>
            </a:r>
            <a:r>
              <a:rPr lang="en-US" sz="2000" dirty="0"/>
              <a:t> </a:t>
            </a:r>
            <a:r>
              <a:rPr lang="en-US" sz="2000" dirty="0" err="1" smtClean="0"/>
              <a:t>efesios</a:t>
            </a:r>
            <a:r>
              <a:rPr lang="en-US" sz="2000" dirty="0" smtClean="0"/>
              <a:t>). </a:t>
            </a:r>
            <a:r>
              <a:rPr lang="en-US" sz="2000" dirty="0"/>
              <a:t>La iglesia en Éfeso había dado su apoyo a Ignacio, quien fue llevado a Roma para ser ejecutado</a:t>
            </a:r>
            <a:r>
              <a:rPr lang="en-US" sz="2000" dirty="0" smtClean="0"/>
              <a:t>.</a:t>
            </a:r>
            <a:endParaRPr lang="en-US" sz="2000" dirty="0"/>
          </a:p>
        </p:txBody>
      </p:sp>
    </p:spTree>
    <p:extLst>
      <p:ext uri="{BB962C8B-B14F-4D97-AF65-F5344CB8AC3E}">
        <p14:creationId xmlns:p14="http://schemas.microsoft.com/office/powerpoint/2010/main" val="420612920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 y="802886"/>
            <a:ext cx="7962900" cy="3970318"/>
          </a:xfrm>
          <a:prstGeom prst="rect">
            <a:avLst/>
          </a:prstGeom>
        </p:spPr>
        <p:txBody>
          <a:bodyPr wrap="square">
            <a:spAutoFit/>
          </a:bodyPr>
          <a:lstStyle/>
          <a:p>
            <a:r>
              <a:rPr lang="es-ES" sz="1800" dirty="0" smtClean="0"/>
              <a:t>2:1 Escribe </a:t>
            </a:r>
            <a:r>
              <a:rPr lang="es-ES" sz="1800" dirty="0"/>
              <a:t>al ángel de la iglesia en Éfeso: </a:t>
            </a:r>
            <a:endParaRPr lang="es-ES" sz="1800" dirty="0" smtClean="0"/>
          </a:p>
          <a:p>
            <a:endParaRPr lang="es-ES" sz="1800" dirty="0"/>
          </a:p>
          <a:p>
            <a:r>
              <a:rPr lang="es-ES" sz="1800" dirty="0" smtClean="0"/>
              <a:t>“</a:t>
            </a:r>
            <a:r>
              <a:rPr lang="es-ES" sz="1800" dirty="0"/>
              <a:t>El que tiene las siete estrellas en Su mano derecha, Aquel que anda entre los siete candelabros de oro, dice esto:  2  ‘Yo conozco tus obras, tu fatiga y tu perseverancia, y que no puedes soportar a los malos, y has sometido a prueba a los que se dicen ser apóstoles y no lo son, y los has hallado mentirosos.  3  Tienes perseverancia, y has sufrido por Mi nombre y no has desmayado.  4  Pero tengo esto contra ti: que has dejado tu primer amor.  5  Recuerda, por tanto, de dónde has caído y arrepiéntete, y haz las obras que hiciste al principio. Si no, vendré a ti y quitaré tu candelabro de su lugar, si no te arrepientes.  6  Sin embargo tienes esto: que aborreces las obras de los </a:t>
            </a:r>
            <a:r>
              <a:rPr lang="es-ES" sz="1800" dirty="0" err="1"/>
              <a:t>nicolaítas</a:t>
            </a:r>
            <a:r>
              <a:rPr lang="es-ES" sz="1800" dirty="0"/>
              <a:t>, las cuales Yo también aborrezco.  </a:t>
            </a:r>
            <a:endParaRPr lang="es-ES" sz="1800" dirty="0" smtClean="0"/>
          </a:p>
          <a:p>
            <a:endParaRPr lang="es-ES" sz="1800" dirty="0"/>
          </a:p>
          <a:p>
            <a:r>
              <a:rPr lang="es-ES" sz="1800" dirty="0" smtClean="0"/>
              <a:t>7  </a:t>
            </a:r>
            <a:r>
              <a:rPr lang="es-ES" sz="1800" dirty="0"/>
              <a:t>El que tiene oído, oiga lo que el Espíritu dice a las iglesias. Al vencedor le daré a comer del árbol de la vida, que está en el paraíso de Dios’”».</a:t>
            </a:r>
            <a:endParaRPr lang="en-US" sz="1800" dirty="0"/>
          </a:p>
        </p:txBody>
      </p:sp>
      <p:cxnSp>
        <p:nvCxnSpPr>
          <p:cNvPr id="4" name="Straight Connector 3"/>
          <p:cNvCxnSpPr/>
          <p:nvPr/>
        </p:nvCxnSpPr>
        <p:spPr>
          <a:xfrm>
            <a:off x="5268912" y="1943100"/>
            <a:ext cx="5572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56325" y="1939925"/>
            <a:ext cx="4476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70654" y="1939925"/>
            <a:ext cx="12859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07832" y="2215014"/>
            <a:ext cx="2743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76750" y="2215014"/>
            <a:ext cx="20299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25415" y="2483318"/>
            <a:ext cx="1977172" cy="94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2771675"/>
            <a:ext cx="248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67613" y="2771675"/>
            <a:ext cx="18011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8924" y="207741"/>
            <a:ext cx="2118850" cy="523220"/>
          </a:xfrm>
          <a:prstGeom prst="rect">
            <a:avLst/>
          </a:prstGeom>
        </p:spPr>
        <p:txBody>
          <a:bodyPr wrap="none">
            <a:spAutoFit/>
          </a:bodyPr>
          <a:lstStyle/>
          <a:p>
            <a:pPr algn="ctr" rtl="0"/>
            <a:r>
              <a:rPr lang="en-US" sz="2800" b="1" dirty="0" smtClean="0">
                <a:solidFill>
                  <a:srgbClr val="FFFF00"/>
                </a:solidFill>
              </a:rPr>
              <a:t>Apocalipsis 2</a:t>
            </a:r>
            <a:endParaRPr lang="en-US" sz="2800" b="1" dirty="0">
              <a:solidFill>
                <a:srgbClr val="FFFF00"/>
              </a:solidFill>
            </a:endParaRPr>
          </a:p>
        </p:txBody>
      </p:sp>
    </p:spTree>
    <p:extLst>
      <p:ext uri="{BB962C8B-B14F-4D97-AF65-F5344CB8AC3E}">
        <p14:creationId xmlns:p14="http://schemas.microsoft.com/office/powerpoint/2010/main" val="690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 y="802886"/>
            <a:ext cx="7962900" cy="3970318"/>
          </a:xfrm>
          <a:prstGeom prst="rect">
            <a:avLst/>
          </a:prstGeom>
        </p:spPr>
        <p:txBody>
          <a:bodyPr wrap="square">
            <a:spAutoFit/>
          </a:bodyPr>
          <a:lstStyle/>
          <a:p>
            <a:r>
              <a:rPr lang="es-ES" sz="1800" dirty="0" smtClean="0"/>
              <a:t>2:1 Escribe </a:t>
            </a:r>
            <a:r>
              <a:rPr lang="es-ES" sz="1800" dirty="0"/>
              <a:t>al ángel de la iglesia en Éfeso: </a:t>
            </a:r>
            <a:endParaRPr lang="es-ES" sz="1800" dirty="0" smtClean="0"/>
          </a:p>
          <a:p>
            <a:endParaRPr lang="es-ES" sz="1800" dirty="0"/>
          </a:p>
          <a:p>
            <a:r>
              <a:rPr lang="es-ES" sz="1800" dirty="0" smtClean="0"/>
              <a:t>“</a:t>
            </a:r>
            <a:r>
              <a:rPr lang="es-ES" sz="1800" dirty="0"/>
              <a:t>El que tiene las siete estrellas en Su mano derecha, Aquel que anda entre los siete candelabros de oro, dice esto:  2  ‘Yo conozco tus obras, tu fatiga y tu perseverancia, y que no puedes soportar a los malos, y has sometido a prueba a los que se dicen ser apóstoles y no lo son, y los has hallado mentirosos.  3  Tienes perseverancia, y has sufrido por Mi nombre y no has desmayado.  4  </a:t>
            </a:r>
            <a:r>
              <a:rPr lang="es-ES" sz="1800" dirty="0">
                <a:solidFill>
                  <a:srgbClr val="FFFF00"/>
                </a:solidFill>
              </a:rPr>
              <a:t>Pero tengo esto contra ti: que has dejado tu primer amor.  5  Recuerda, por tanto, de dónde has caído y arrepiéntete, y haz las obras que hiciste al principio. Si no, vendré a ti y quitaré tu candelabro de su lugar, si no te arrepientes.</a:t>
            </a:r>
            <a:r>
              <a:rPr lang="es-ES" sz="1800" dirty="0"/>
              <a:t>  6  Sin embargo tienes esto: que aborreces las obras de los </a:t>
            </a:r>
            <a:r>
              <a:rPr lang="es-ES" sz="1800" dirty="0" err="1"/>
              <a:t>nicolaítas</a:t>
            </a:r>
            <a:r>
              <a:rPr lang="es-ES" sz="1800" dirty="0"/>
              <a:t>, las cuales Yo también aborrezco.  </a:t>
            </a:r>
            <a:endParaRPr lang="es-ES" sz="1800" dirty="0" smtClean="0"/>
          </a:p>
          <a:p>
            <a:endParaRPr lang="es-ES" sz="1800" dirty="0"/>
          </a:p>
          <a:p>
            <a:r>
              <a:rPr lang="es-ES" sz="1800" dirty="0" smtClean="0"/>
              <a:t>7  </a:t>
            </a:r>
            <a:r>
              <a:rPr lang="es-ES" sz="1800" dirty="0"/>
              <a:t>El que tiene oído, oiga lo que el Espíritu dice a las iglesias. Al vencedor le daré a comer del árbol de la vida, que está en el paraíso de Dios’”».</a:t>
            </a:r>
            <a:endParaRPr lang="en-US" sz="1800" dirty="0"/>
          </a:p>
        </p:txBody>
      </p:sp>
      <p:cxnSp>
        <p:nvCxnSpPr>
          <p:cNvPr id="4" name="Straight Connector 3"/>
          <p:cNvCxnSpPr/>
          <p:nvPr/>
        </p:nvCxnSpPr>
        <p:spPr>
          <a:xfrm>
            <a:off x="5268912" y="1943100"/>
            <a:ext cx="5572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56325" y="1939925"/>
            <a:ext cx="4476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70654" y="1939925"/>
            <a:ext cx="12859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07832" y="2215014"/>
            <a:ext cx="2743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76750" y="2215014"/>
            <a:ext cx="20299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25415" y="2483318"/>
            <a:ext cx="1977172" cy="94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2771675"/>
            <a:ext cx="24860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67613" y="2771675"/>
            <a:ext cx="18011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8924" y="207741"/>
            <a:ext cx="2118850" cy="523220"/>
          </a:xfrm>
          <a:prstGeom prst="rect">
            <a:avLst/>
          </a:prstGeom>
        </p:spPr>
        <p:txBody>
          <a:bodyPr wrap="none">
            <a:spAutoFit/>
          </a:bodyPr>
          <a:lstStyle/>
          <a:p>
            <a:pPr algn="ctr" rtl="0"/>
            <a:r>
              <a:rPr lang="en-US" sz="2800" b="1" dirty="0" smtClean="0">
                <a:solidFill>
                  <a:srgbClr val="FFFF00"/>
                </a:solidFill>
              </a:rPr>
              <a:t>Apocalipsis 2</a:t>
            </a:r>
            <a:endParaRPr lang="en-US" sz="2800" b="1" dirty="0">
              <a:solidFill>
                <a:srgbClr val="FFFF00"/>
              </a:solidFill>
            </a:endParaRPr>
          </a:p>
        </p:txBody>
      </p:sp>
      <p:sp>
        <p:nvSpPr>
          <p:cNvPr id="12" name="Rectangle 11"/>
          <p:cNvSpPr/>
          <p:nvPr/>
        </p:nvSpPr>
        <p:spPr>
          <a:xfrm>
            <a:off x="5364554" y="2503877"/>
            <a:ext cx="611866" cy="274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4" name="Straight Connector 13"/>
          <p:cNvCxnSpPr/>
          <p:nvPr/>
        </p:nvCxnSpPr>
        <p:spPr>
          <a:xfrm>
            <a:off x="752475" y="3065243"/>
            <a:ext cx="2419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26125" y="3065243"/>
            <a:ext cx="13906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1499" y="3037824"/>
            <a:ext cx="1266925" cy="290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42615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rtl="0"/>
            <a:r>
              <a:rPr lang="en-US" b="1" dirty="0">
                <a:latin typeface="+mn-lt"/>
              </a:rPr>
              <a:t>“Bendito sea </a:t>
            </a:r>
            <a:r>
              <a:rPr lang="en-US" b="1" dirty="0" smtClean="0">
                <a:latin typeface="+mn-lt"/>
              </a:rPr>
              <a:t>Dios…que </a:t>
            </a:r>
            <a:r>
              <a:rPr lang="en-US" b="1" dirty="0">
                <a:latin typeface="+mn-lt"/>
              </a:rPr>
              <a:t>nos ha bendecido…”</a:t>
            </a:r>
          </a:p>
        </p:txBody>
      </p:sp>
      <p:sp>
        <p:nvSpPr>
          <p:cNvPr id="5" name="TextBox 4"/>
          <p:cNvSpPr txBox="1"/>
          <p:nvPr/>
        </p:nvSpPr>
        <p:spPr>
          <a:xfrm>
            <a:off x="3034974" y="1070075"/>
            <a:ext cx="3767071" cy="1323439"/>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000" b="1" dirty="0" err="1" smtClean="0"/>
              <a:t>Elegidos</a:t>
            </a:r>
            <a:r>
              <a:rPr lang="en-US" sz="2000" b="1" dirty="0" smtClean="0"/>
              <a:t> 	+ 	</a:t>
            </a:r>
            <a:r>
              <a:rPr lang="en-US" sz="2000" b="1" dirty="0" err="1" smtClean="0"/>
              <a:t>Predestinados</a:t>
            </a:r>
            <a:endParaRPr lang="en-US" sz="2000" b="1" dirty="0"/>
          </a:p>
          <a:p>
            <a:pPr algn="ctr" rtl="0"/>
            <a:r>
              <a:rPr lang="en-US" sz="2000" b="1" dirty="0" smtClean="0"/>
              <a:t>				(</a:t>
            </a:r>
            <a:r>
              <a:rPr lang="en-US" sz="2000" b="1" dirty="0"/>
              <a:t>Adopción)</a:t>
            </a:r>
          </a:p>
          <a:p>
            <a:pPr algn="ctr" rtl="0"/>
            <a:endParaRPr lang="en-US" sz="2000" b="1" dirty="0"/>
          </a:p>
        </p:txBody>
      </p:sp>
      <p:sp>
        <p:nvSpPr>
          <p:cNvPr id="7" name="TextBox 6"/>
          <p:cNvSpPr txBox="1"/>
          <p:nvPr/>
        </p:nvSpPr>
        <p:spPr>
          <a:xfrm>
            <a:off x="1398491" y="2623108"/>
            <a:ext cx="6347012" cy="1323439"/>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000" b="1" dirty="0"/>
              <a:t>Redención + </a:t>
            </a:r>
            <a:r>
              <a:rPr lang="en-US" sz="2000" b="1" dirty="0" err="1"/>
              <a:t>Misterio</a:t>
            </a:r>
            <a:r>
              <a:rPr lang="en-US" sz="2000" b="1" dirty="0"/>
              <a:t> </a:t>
            </a:r>
            <a:r>
              <a:rPr lang="en-US" sz="2000" b="1" dirty="0" err="1" smtClean="0"/>
              <a:t>manifestado</a:t>
            </a:r>
            <a:r>
              <a:rPr lang="en-US" sz="2000" b="1" dirty="0" smtClean="0"/>
              <a:t> </a:t>
            </a:r>
            <a:br>
              <a:rPr lang="en-US" sz="2000" b="1" dirty="0" smtClean="0"/>
            </a:br>
            <a:r>
              <a:rPr lang="en-US" sz="2000" b="1" dirty="0" smtClean="0"/>
              <a:t>+ </a:t>
            </a:r>
            <a:r>
              <a:rPr lang="en-US" sz="2000" b="1" dirty="0" err="1"/>
              <a:t>Hecho</a:t>
            </a:r>
            <a:r>
              <a:rPr lang="en-US" sz="2000" b="1" dirty="0"/>
              <a:t> </a:t>
            </a:r>
            <a:r>
              <a:rPr lang="en-US" sz="2000" b="1" dirty="0" err="1" smtClean="0"/>
              <a:t>herencia</a:t>
            </a:r>
            <a:r>
              <a:rPr lang="en-US" sz="2000" b="1" dirty="0" smtClean="0"/>
              <a:t> </a:t>
            </a:r>
            <a:r>
              <a:rPr lang="en-US" sz="2000" b="1" dirty="0"/>
              <a:t>+ Esperanza</a:t>
            </a:r>
          </a:p>
          <a:p>
            <a:pPr algn="ctr" rtl="0"/>
            <a:endParaRPr lang="en-US" sz="2000" b="1" dirty="0"/>
          </a:p>
        </p:txBody>
      </p:sp>
      <p:sp>
        <p:nvSpPr>
          <p:cNvPr id="11" name="TextBox 10"/>
          <p:cNvSpPr txBox="1"/>
          <p:nvPr/>
        </p:nvSpPr>
        <p:spPr>
          <a:xfrm>
            <a:off x="2438521" y="4176141"/>
            <a:ext cx="4284373" cy="1323439"/>
          </a:xfrm>
          <a:prstGeom prst="rect">
            <a:avLst/>
          </a:prstGeom>
          <a:noFill/>
          <a:ln>
            <a:solidFill>
              <a:schemeClr val="accent1">
                <a:shade val="50000"/>
              </a:schemeClr>
            </a:solidFill>
          </a:ln>
        </p:spPr>
        <p:txBody>
          <a:bodyPr wrap="square" rtlCol="0">
            <a:spAutoFit/>
          </a:bodyPr>
          <a:lstStyle/>
          <a:p>
            <a:pPr algn="ctr" rtl="0"/>
            <a:r>
              <a:rPr lang="en-US" sz="2000" b="1" dirty="0"/>
              <a:t> </a:t>
            </a:r>
          </a:p>
          <a:p>
            <a:pPr algn="ctr" rtl="0"/>
            <a:r>
              <a:rPr lang="en-US" sz="2000" b="1" dirty="0" err="1"/>
              <a:t>Evangelio</a:t>
            </a:r>
            <a:r>
              <a:rPr lang="en-US" sz="2000" b="1" dirty="0"/>
              <a:t> </a:t>
            </a:r>
            <a:r>
              <a:rPr lang="en-US" sz="2000" b="1" dirty="0" smtClean="0"/>
              <a:t>		+ 		</a:t>
            </a:r>
            <a:r>
              <a:rPr lang="en-US" sz="2000" b="1" dirty="0" err="1" smtClean="0"/>
              <a:t>Sellados</a:t>
            </a:r>
            <a:endParaRPr lang="en-US" sz="2000" b="1" dirty="0"/>
          </a:p>
          <a:p>
            <a:pPr algn="l" rtl="0"/>
            <a:r>
              <a:rPr lang="en-US" sz="2000" b="1" dirty="0"/>
              <a:t>(Palabra de </a:t>
            </a:r>
            <a:r>
              <a:rPr lang="en-US" sz="2000" b="1" dirty="0" err="1" smtClean="0"/>
              <a:t>verdad</a:t>
            </a:r>
            <a:r>
              <a:rPr lang="en-US" sz="2000" b="1" dirty="0"/>
              <a:t>)</a:t>
            </a:r>
          </a:p>
          <a:p>
            <a:pPr algn="l" rtl="0"/>
            <a:endParaRPr lang="en-US" sz="2000" b="1" dirty="0"/>
          </a:p>
        </p:txBody>
      </p:sp>
      <p:sp>
        <p:nvSpPr>
          <p:cNvPr id="13" name="Oval 12"/>
          <p:cNvSpPr/>
          <p:nvPr/>
        </p:nvSpPr>
        <p:spPr>
          <a:xfrm>
            <a:off x="6722894" y="1196186"/>
            <a:ext cx="1463676"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Padre</a:t>
            </a:r>
          </a:p>
          <a:p>
            <a:pPr algn="ctr" rtl="0"/>
            <a:r>
              <a:rPr lang="en-US" sz="2200" b="1" dirty="0">
                <a:solidFill>
                  <a:schemeClr val="bg2"/>
                </a:solidFill>
              </a:rPr>
              <a:t>(3-6)</a:t>
            </a:r>
          </a:p>
        </p:txBody>
      </p:sp>
      <p:sp>
        <p:nvSpPr>
          <p:cNvPr id="14" name="Oval 13"/>
          <p:cNvSpPr/>
          <p:nvPr/>
        </p:nvSpPr>
        <p:spPr>
          <a:xfrm>
            <a:off x="134139" y="2585925"/>
            <a:ext cx="1232079"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Hijo</a:t>
            </a:r>
          </a:p>
          <a:p>
            <a:pPr algn="ctr" rtl="0"/>
            <a:r>
              <a:rPr lang="en-US" sz="2200" b="1" dirty="0">
                <a:solidFill>
                  <a:schemeClr val="bg2"/>
                </a:solidFill>
              </a:rPr>
              <a:t>(7-12)</a:t>
            </a:r>
          </a:p>
        </p:txBody>
      </p:sp>
      <p:sp>
        <p:nvSpPr>
          <p:cNvPr id="15" name="Oval 14"/>
          <p:cNvSpPr/>
          <p:nvPr/>
        </p:nvSpPr>
        <p:spPr>
          <a:xfrm>
            <a:off x="6615316" y="4353629"/>
            <a:ext cx="1571253"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Espíritu</a:t>
            </a:r>
          </a:p>
          <a:p>
            <a:pPr algn="ctr" rtl="0"/>
            <a:r>
              <a:rPr lang="en-US" sz="2200" b="1" dirty="0">
                <a:solidFill>
                  <a:schemeClr val="bg2"/>
                </a:solidFill>
              </a:rPr>
              <a:t>(13-14)</a:t>
            </a:r>
          </a:p>
        </p:txBody>
      </p:sp>
      <p:sp>
        <p:nvSpPr>
          <p:cNvPr id="17" name="Right Arrow 16"/>
          <p:cNvSpPr/>
          <p:nvPr/>
        </p:nvSpPr>
        <p:spPr>
          <a:xfrm rot="5400000">
            <a:off x="4189995" y="2167753"/>
            <a:ext cx="764007" cy="528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ight Arrow 17"/>
          <p:cNvSpPr/>
          <p:nvPr/>
        </p:nvSpPr>
        <p:spPr>
          <a:xfrm rot="5400000">
            <a:off x="4273445" y="3903429"/>
            <a:ext cx="597105" cy="528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3040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4" grpId="0" animBg="1"/>
      <p:bldP spid="15" grpId="0" animBg="1"/>
      <p:bldP spid="17" grpId="0" animBg="1"/>
      <p:bldP spid="18"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353425" cy="1831271"/>
          </a:xfrm>
          <a:prstGeom prst="rect">
            <a:avLst/>
          </a:prstGeom>
        </p:spPr>
        <p:txBody>
          <a:bodyPr wrap="square">
            <a:spAutoFit/>
          </a:bodyPr>
          <a:lstStyle/>
          <a:p>
            <a:pPr algn="l" rtl="0"/>
            <a:r>
              <a:rPr lang="en-US" sz="3000" b="1" dirty="0">
                <a:solidFill>
                  <a:srgbClr val="FFFF00"/>
                </a:solidFill>
              </a:rPr>
              <a:t>¿Qué significa que "dejaron su primer amor"?</a:t>
            </a:r>
          </a:p>
          <a:p>
            <a:pPr algn="l" rtl="0"/>
            <a:endParaRPr lang="en-US" sz="1100" dirty="0" smtClean="0"/>
          </a:p>
          <a:p>
            <a:pPr algn="l" rtl="0"/>
            <a:r>
              <a:rPr lang="en-US" sz="1800" dirty="0" err="1" smtClean="0"/>
              <a:t>Puede</a:t>
            </a:r>
            <a:r>
              <a:rPr lang="en-US" sz="1800" dirty="0" smtClean="0"/>
              <a:t> </a:t>
            </a:r>
            <a:r>
              <a:rPr lang="en-US" sz="1800" dirty="0" err="1" smtClean="0"/>
              <a:t>significar</a:t>
            </a:r>
            <a:r>
              <a:rPr lang="en-US" sz="1800" dirty="0" smtClean="0"/>
              <a:t> </a:t>
            </a:r>
            <a:r>
              <a:rPr lang="en-US" sz="1800" dirty="0"/>
              <a:t>que </a:t>
            </a:r>
            <a:r>
              <a:rPr lang="en-US" sz="1800" b="1" dirty="0" err="1" smtClean="0">
                <a:solidFill>
                  <a:srgbClr val="FFFF00"/>
                </a:solidFill>
              </a:rPr>
              <a:t>ya</a:t>
            </a:r>
            <a:r>
              <a:rPr lang="en-US" sz="1800" b="1" dirty="0" smtClean="0">
                <a:solidFill>
                  <a:srgbClr val="FFFF00"/>
                </a:solidFill>
              </a:rPr>
              <a:t> </a:t>
            </a:r>
            <a:r>
              <a:rPr lang="en-US" sz="1800" b="1" dirty="0">
                <a:solidFill>
                  <a:srgbClr val="FFFF00"/>
                </a:solidFill>
              </a:rPr>
              <a:t>no </a:t>
            </a:r>
            <a:r>
              <a:rPr lang="en-US" sz="1800" b="1" dirty="0" err="1" smtClean="0">
                <a:solidFill>
                  <a:srgbClr val="FFFF00"/>
                </a:solidFill>
              </a:rPr>
              <a:t>amaban</a:t>
            </a:r>
            <a:r>
              <a:rPr lang="en-US" sz="1800" b="1" dirty="0" smtClean="0">
                <a:solidFill>
                  <a:srgbClr val="FFFF00"/>
                </a:solidFill>
              </a:rPr>
              <a:t> </a:t>
            </a:r>
            <a:r>
              <a:rPr lang="en-US" sz="1800" b="1" dirty="0">
                <a:solidFill>
                  <a:srgbClr val="FFFF00"/>
                </a:solidFill>
              </a:rPr>
              <a:t>a </a:t>
            </a:r>
            <a:r>
              <a:rPr lang="en-US" sz="1800" b="1" dirty="0" smtClean="0">
                <a:solidFill>
                  <a:srgbClr val="FFFF00"/>
                </a:solidFill>
              </a:rPr>
              <a:t>Dios </a:t>
            </a:r>
            <a:r>
              <a:rPr lang="en-US" sz="1800" dirty="0" smtClean="0"/>
              <a:t>y que </a:t>
            </a:r>
            <a:r>
              <a:rPr lang="en-US" sz="1800" dirty="0" err="1" smtClean="0"/>
              <a:t>su</a:t>
            </a:r>
            <a:r>
              <a:rPr lang="en-US" sz="1800" dirty="0" smtClean="0"/>
              <a:t> </a:t>
            </a:r>
            <a:r>
              <a:rPr lang="en-US" sz="1800" dirty="0"/>
              <a:t>religión era simplemente algo que hacían, tal vez más por deber o tratando de ganarse la justicia en lugar de servir a Dios por amor devoto.</a:t>
            </a:r>
            <a:endParaRPr lang="en-US" sz="1800" dirty="0" smtClean="0"/>
          </a:p>
          <a:p>
            <a:pPr algn="l" rtl="0"/>
            <a:endParaRPr lang="en-US" sz="1800" dirty="0"/>
          </a:p>
        </p:txBody>
      </p:sp>
    </p:spTree>
    <p:extLst>
      <p:ext uri="{BB962C8B-B14F-4D97-AF65-F5344CB8AC3E}">
        <p14:creationId xmlns:p14="http://schemas.microsoft.com/office/powerpoint/2010/main" val="64997408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353425" cy="2662267"/>
          </a:xfrm>
          <a:prstGeom prst="rect">
            <a:avLst/>
          </a:prstGeom>
        </p:spPr>
        <p:txBody>
          <a:bodyPr wrap="square">
            <a:spAutoFit/>
          </a:bodyPr>
          <a:lstStyle/>
          <a:p>
            <a:r>
              <a:rPr lang="en-US" sz="3000" b="1" dirty="0" smtClean="0">
                <a:solidFill>
                  <a:srgbClr val="FFFF00"/>
                </a:solidFill>
              </a:rPr>
              <a:t>¿</a:t>
            </a:r>
            <a:r>
              <a:rPr lang="en-US" sz="3000" b="1" dirty="0" err="1">
                <a:solidFill>
                  <a:srgbClr val="FFFF00"/>
                </a:solidFill>
              </a:rPr>
              <a:t>Qué</a:t>
            </a:r>
            <a:r>
              <a:rPr lang="en-US" sz="3000" b="1" dirty="0">
                <a:solidFill>
                  <a:srgbClr val="FFFF00"/>
                </a:solidFill>
              </a:rPr>
              <a:t> </a:t>
            </a:r>
            <a:r>
              <a:rPr lang="en-US" sz="3000" b="1" dirty="0" err="1">
                <a:solidFill>
                  <a:srgbClr val="FFFF00"/>
                </a:solidFill>
              </a:rPr>
              <a:t>significa</a:t>
            </a:r>
            <a:r>
              <a:rPr lang="en-US" sz="3000" b="1" dirty="0">
                <a:solidFill>
                  <a:srgbClr val="FFFF00"/>
                </a:solidFill>
              </a:rPr>
              <a:t> que "</a:t>
            </a:r>
            <a:r>
              <a:rPr lang="en-US" sz="3000" b="1" dirty="0" err="1">
                <a:solidFill>
                  <a:srgbClr val="FFFF00"/>
                </a:solidFill>
              </a:rPr>
              <a:t>dejaron</a:t>
            </a:r>
            <a:r>
              <a:rPr lang="en-US" sz="3000" b="1" dirty="0">
                <a:solidFill>
                  <a:srgbClr val="FFFF00"/>
                </a:solidFill>
              </a:rPr>
              <a:t> </a:t>
            </a:r>
            <a:r>
              <a:rPr lang="en-US" sz="3000" b="1" dirty="0" err="1">
                <a:solidFill>
                  <a:srgbClr val="FFFF00"/>
                </a:solidFill>
              </a:rPr>
              <a:t>su</a:t>
            </a:r>
            <a:r>
              <a:rPr lang="en-US" sz="3000" b="1" dirty="0">
                <a:solidFill>
                  <a:srgbClr val="FFFF00"/>
                </a:solidFill>
              </a:rPr>
              <a:t> primer </a:t>
            </a:r>
            <a:r>
              <a:rPr lang="en-US" sz="3000" b="1" dirty="0" err="1">
                <a:solidFill>
                  <a:srgbClr val="FFFF00"/>
                </a:solidFill>
              </a:rPr>
              <a:t>amor</a:t>
            </a:r>
            <a:r>
              <a:rPr lang="en-US" sz="3000" b="1" dirty="0">
                <a:solidFill>
                  <a:srgbClr val="FFFF00"/>
                </a:solidFill>
              </a:rPr>
              <a:t>"?</a:t>
            </a:r>
          </a:p>
          <a:p>
            <a:endParaRPr lang="en-US" sz="1100" dirty="0"/>
          </a:p>
          <a:p>
            <a:r>
              <a:rPr lang="en-US" sz="1800" dirty="0" err="1" smtClean="0"/>
              <a:t>Podría</a:t>
            </a:r>
            <a:r>
              <a:rPr lang="en-US" sz="1800" dirty="0" smtClean="0"/>
              <a:t> </a:t>
            </a:r>
            <a:r>
              <a:rPr lang="en-US" sz="1800" dirty="0" err="1"/>
              <a:t>significar</a:t>
            </a:r>
            <a:r>
              <a:rPr lang="en-US" sz="1800" dirty="0"/>
              <a:t> que </a:t>
            </a:r>
            <a:r>
              <a:rPr lang="en-US" sz="1800" b="1" dirty="0" err="1">
                <a:solidFill>
                  <a:srgbClr val="FFFF00"/>
                </a:solidFill>
              </a:rPr>
              <a:t>ya</a:t>
            </a:r>
            <a:r>
              <a:rPr lang="en-US" sz="1800" b="1" dirty="0">
                <a:solidFill>
                  <a:srgbClr val="FFFF00"/>
                </a:solidFill>
              </a:rPr>
              <a:t> no </a:t>
            </a:r>
            <a:r>
              <a:rPr lang="en-US" sz="1800" b="1" dirty="0" err="1">
                <a:solidFill>
                  <a:srgbClr val="FFFF00"/>
                </a:solidFill>
              </a:rPr>
              <a:t>amaban</a:t>
            </a:r>
            <a:r>
              <a:rPr lang="en-US" sz="1800" b="1" dirty="0">
                <a:solidFill>
                  <a:srgbClr val="FFFF00"/>
                </a:solidFill>
              </a:rPr>
              <a:t> a Dios </a:t>
            </a:r>
            <a:r>
              <a:rPr lang="en-US" sz="1800" dirty="0"/>
              <a:t>y que </a:t>
            </a:r>
            <a:r>
              <a:rPr lang="en-US" sz="1800" dirty="0" err="1"/>
              <a:t>su</a:t>
            </a:r>
            <a:r>
              <a:rPr lang="en-US" sz="1800" dirty="0"/>
              <a:t> </a:t>
            </a:r>
            <a:r>
              <a:rPr lang="en-US" sz="1800" dirty="0" err="1"/>
              <a:t>religión</a:t>
            </a:r>
            <a:r>
              <a:rPr lang="en-US" sz="1800" dirty="0"/>
              <a:t> era </a:t>
            </a:r>
            <a:r>
              <a:rPr lang="en-US" sz="1800" dirty="0" err="1"/>
              <a:t>simplemente</a:t>
            </a:r>
            <a:r>
              <a:rPr lang="en-US" sz="1800" dirty="0"/>
              <a:t> </a:t>
            </a:r>
            <a:r>
              <a:rPr lang="en-US" sz="1800" dirty="0" err="1"/>
              <a:t>algo</a:t>
            </a:r>
            <a:r>
              <a:rPr lang="en-US" sz="1800" dirty="0"/>
              <a:t> que </a:t>
            </a:r>
            <a:r>
              <a:rPr lang="en-US" sz="1800" dirty="0" err="1"/>
              <a:t>hacían</a:t>
            </a:r>
            <a:r>
              <a:rPr lang="en-US" sz="1800" dirty="0"/>
              <a:t>, </a:t>
            </a:r>
            <a:r>
              <a:rPr lang="en-US" sz="1800" dirty="0" err="1"/>
              <a:t>tal</a:t>
            </a:r>
            <a:r>
              <a:rPr lang="en-US" sz="1800" dirty="0"/>
              <a:t> </a:t>
            </a:r>
            <a:r>
              <a:rPr lang="en-US" sz="1800" dirty="0" err="1"/>
              <a:t>vez</a:t>
            </a:r>
            <a:r>
              <a:rPr lang="en-US" sz="1800" dirty="0"/>
              <a:t> </a:t>
            </a:r>
            <a:r>
              <a:rPr lang="en-US" sz="1800" dirty="0" err="1"/>
              <a:t>más</a:t>
            </a:r>
            <a:r>
              <a:rPr lang="en-US" sz="1800" dirty="0"/>
              <a:t> </a:t>
            </a:r>
            <a:r>
              <a:rPr lang="en-US" sz="1800" dirty="0" err="1"/>
              <a:t>por</a:t>
            </a:r>
            <a:r>
              <a:rPr lang="en-US" sz="1800" dirty="0"/>
              <a:t> </a:t>
            </a:r>
            <a:r>
              <a:rPr lang="en-US" sz="1800" dirty="0" err="1"/>
              <a:t>deber</a:t>
            </a:r>
            <a:r>
              <a:rPr lang="en-US" sz="1800" dirty="0"/>
              <a:t> o </a:t>
            </a:r>
            <a:r>
              <a:rPr lang="en-US" sz="1800" dirty="0" err="1"/>
              <a:t>tratando</a:t>
            </a:r>
            <a:r>
              <a:rPr lang="en-US" sz="1800" dirty="0"/>
              <a:t> de </a:t>
            </a:r>
            <a:r>
              <a:rPr lang="en-US" sz="1800" dirty="0" err="1"/>
              <a:t>ganarse</a:t>
            </a:r>
            <a:r>
              <a:rPr lang="en-US" sz="1800" dirty="0"/>
              <a:t> la </a:t>
            </a:r>
            <a:r>
              <a:rPr lang="en-US" sz="1800" dirty="0" err="1"/>
              <a:t>justicia</a:t>
            </a:r>
            <a:r>
              <a:rPr lang="en-US" sz="1800" dirty="0"/>
              <a:t> </a:t>
            </a:r>
            <a:r>
              <a:rPr lang="en-US" sz="1800" dirty="0" err="1"/>
              <a:t>en</a:t>
            </a:r>
            <a:r>
              <a:rPr lang="en-US" sz="1800" dirty="0"/>
              <a:t> </a:t>
            </a:r>
            <a:r>
              <a:rPr lang="en-US" sz="1800" dirty="0" err="1"/>
              <a:t>lugar</a:t>
            </a:r>
            <a:r>
              <a:rPr lang="en-US" sz="1800" dirty="0"/>
              <a:t> de </a:t>
            </a:r>
            <a:r>
              <a:rPr lang="en-US" sz="1800" dirty="0" err="1"/>
              <a:t>servir</a:t>
            </a:r>
            <a:r>
              <a:rPr lang="en-US" sz="1800" dirty="0"/>
              <a:t> a Dios </a:t>
            </a:r>
            <a:r>
              <a:rPr lang="en-US" sz="1800" dirty="0" err="1"/>
              <a:t>por</a:t>
            </a:r>
            <a:r>
              <a:rPr lang="en-US" sz="1800" dirty="0"/>
              <a:t> </a:t>
            </a:r>
            <a:r>
              <a:rPr lang="en-US" sz="1800" dirty="0" err="1"/>
              <a:t>amor</a:t>
            </a:r>
            <a:r>
              <a:rPr lang="en-US" sz="1800" dirty="0"/>
              <a:t> </a:t>
            </a:r>
            <a:r>
              <a:rPr lang="en-US" sz="1800" dirty="0" err="1"/>
              <a:t>devoto</a:t>
            </a:r>
            <a:r>
              <a:rPr lang="en-US" sz="1800" dirty="0"/>
              <a:t>.</a:t>
            </a:r>
          </a:p>
          <a:p>
            <a:pPr algn="l" rtl="0"/>
            <a:endParaRPr lang="en-US" sz="1800" dirty="0"/>
          </a:p>
          <a:p>
            <a:pPr algn="l" rtl="0"/>
            <a:r>
              <a:rPr lang="en-US" sz="1800" dirty="0" smtClean="0"/>
              <a:t>Podría indicar que </a:t>
            </a:r>
            <a:r>
              <a:rPr lang="en-US" sz="1800" dirty="0" err="1" smtClean="0"/>
              <a:t>también</a:t>
            </a:r>
            <a:r>
              <a:rPr lang="en-US" sz="1800" dirty="0" smtClean="0"/>
              <a:t> </a:t>
            </a:r>
            <a:r>
              <a:rPr lang="en-US" sz="1800" b="1" dirty="0" smtClean="0">
                <a:solidFill>
                  <a:srgbClr val="FFFF00"/>
                </a:solidFill>
              </a:rPr>
              <a:t>no </a:t>
            </a:r>
            <a:r>
              <a:rPr lang="en-US" sz="1800" b="1" dirty="0" err="1" smtClean="0">
                <a:solidFill>
                  <a:srgbClr val="FFFF00"/>
                </a:solidFill>
              </a:rPr>
              <a:t>continuaban</a:t>
            </a:r>
            <a:r>
              <a:rPr lang="en-US" sz="1800" b="1" dirty="0" smtClean="0">
                <a:solidFill>
                  <a:srgbClr val="FFFF00"/>
                </a:solidFill>
              </a:rPr>
              <a:t> </a:t>
            </a:r>
            <a:r>
              <a:rPr lang="en-US" sz="1800" b="1" dirty="0">
                <a:solidFill>
                  <a:srgbClr val="FFFF00"/>
                </a:solidFill>
              </a:rPr>
              <a:t>con el </a:t>
            </a:r>
            <a:r>
              <a:rPr lang="en-US" sz="1800" b="1" dirty="0" err="1">
                <a:solidFill>
                  <a:srgbClr val="FFFF00"/>
                </a:solidFill>
              </a:rPr>
              <a:t>mismo</a:t>
            </a:r>
            <a:r>
              <a:rPr lang="en-US" sz="1800" b="1" dirty="0">
                <a:solidFill>
                  <a:srgbClr val="FFFF00"/>
                </a:solidFill>
              </a:rPr>
              <a:t> </a:t>
            </a:r>
            <a:r>
              <a:rPr lang="en-US" sz="1800" b="1" dirty="0" err="1" smtClean="0">
                <a:solidFill>
                  <a:srgbClr val="FFFF00"/>
                </a:solidFill>
              </a:rPr>
              <a:t>celo</a:t>
            </a:r>
            <a:r>
              <a:rPr lang="en-US" sz="1800" b="1" dirty="0" smtClean="0">
                <a:solidFill>
                  <a:srgbClr val="FFFF00"/>
                </a:solidFill>
              </a:rPr>
              <a:t> </a:t>
            </a:r>
            <a:r>
              <a:rPr lang="en-US" sz="1800" dirty="0" smtClean="0"/>
              <a:t>como </a:t>
            </a:r>
            <a:r>
              <a:rPr lang="en-US" sz="1800" dirty="0" err="1" smtClean="0"/>
              <a:t>cuando</a:t>
            </a:r>
            <a:r>
              <a:rPr lang="en-US" sz="1800" dirty="0" smtClean="0"/>
              <a:t> </a:t>
            </a:r>
            <a:r>
              <a:rPr lang="en-US" sz="1800" dirty="0" err="1" smtClean="0"/>
              <a:t>comenzaron</a:t>
            </a:r>
            <a:r>
              <a:rPr lang="en-US" sz="1800" dirty="0" smtClean="0"/>
              <a:t> </a:t>
            </a:r>
            <a:r>
              <a:rPr lang="en-US" sz="1800" dirty="0"/>
              <a:t>(aunque parece que tenían bastante entusiasmo incluso ahora).</a:t>
            </a:r>
          </a:p>
          <a:p>
            <a:pPr algn="l" rtl="0"/>
            <a:r>
              <a:rPr lang="en-US" sz="1800" dirty="0"/>
              <a:t> </a:t>
            </a:r>
          </a:p>
        </p:txBody>
      </p:sp>
    </p:spTree>
    <p:extLst>
      <p:ext uri="{BB962C8B-B14F-4D97-AF65-F5344CB8AC3E}">
        <p14:creationId xmlns:p14="http://schemas.microsoft.com/office/powerpoint/2010/main" val="49538202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353425" cy="3770263"/>
          </a:xfrm>
          <a:prstGeom prst="rect">
            <a:avLst/>
          </a:prstGeom>
        </p:spPr>
        <p:txBody>
          <a:bodyPr wrap="square">
            <a:spAutoFit/>
          </a:bodyPr>
          <a:lstStyle/>
          <a:p>
            <a:pPr algn="l" rtl="0"/>
            <a:r>
              <a:rPr lang="en-US" sz="3000" b="1" dirty="0">
                <a:solidFill>
                  <a:srgbClr val="FFFF00"/>
                </a:solidFill>
              </a:rPr>
              <a:t>¿Qué significa que "dejaron su primer amor"?</a:t>
            </a:r>
          </a:p>
          <a:p>
            <a:pPr algn="l" rtl="0"/>
            <a:endParaRPr lang="en-US" sz="1100" dirty="0" smtClean="0"/>
          </a:p>
          <a:p>
            <a:r>
              <a:rPr lang="en-US" sz="1800" dirty="0" err="1"/>
              <a:t>Podría</a:t>
            </a:r>
            <a:r>
              <a:rPr lang="en-US" sz="1800" dirty="0"/>
              <a:t> </a:t>
            </a:r>
            <a:r>
              <a:rPr lang="en-US" sz="1800" dirty="0" err="1"/>
              <a:t>significar</a:t>
            </a:r>
            <a:r>
              <a:rPr lang="en-US" sz="1800" dirty="0"/>
              <a:t> que </a:t>
            </a:r>
            <a:r>
              <a:rPr lang="en-US" sz="1800" b="1" dirty="0" err="1">
                <a:solidFill>
                  <a:srgbClr val="FFFF00"/>
                </a:solidFill>
              </a:rPr>
              <a:t>ya</a:t>
            </a:r>
            <a:r>
              <a:rPr lang="en-US" sz="1800" b="1" dirty="0">
                <a:solidFill>
                  <a:srgbClr val="FFFF00"/>
                </a:solidFill>
              </a:rPr>
              <a:t> no </a:t>
            </a:r>
            <a:r>
              <a:rPr lang="en-US" sz="1800" b="1" dirty="0" err="1">
                <a:solidFill>
                  <a:srgbClr val="FFFF00"/>
                </a:solidFill>
              </a:rPr>
              <a:t>amaban</a:t>
            </a:r>
            <a:r>
              <a:rPr lang="en-US" sz="1800" b="1" dirty="0">
                <a:solidFill>
                  <a:srgbClr val="FFFF00"/>
                </a:solidFill>
              </a:rPr>
              <a:t> a Dios </a:t>
            </a:r>
            <a:r>
              <a:rPr lang="en-US" sz="1800" dirty="0"/>
              <a:t>y que </a:t>
            </a:r>
            <a:r>
              <a:rPr lang="en-US" sz="1800" dirty="0" err="1"/>
              <a:t>su</a:t>
            </a:r>
            <a:r>
              <a:rPr lang="en-US" sz="1800" dirty="0"/>
              <a:t> </a:t>
            </a:r>
            <a:r>
              <a:rPr lang="en-US" sz="1800" dirty="0" err="1"/>
              <a:t>religión</a:t>
            </a:r>
            <a:r>
              <a:rPr lang="en-US" sz="1800" dirty="0"/>
              <a:t> era </a:t>
            </a:r>
            <a:r>
              <a:rPr lang="en-US" sz="1800" dirty="0" err="1"/>
              <a:t>simplemente</a:t>
            </a:r>
            <a:r>
              <a:rPr lang="en-US" sz="1800" dirty="0"/>
              <a:t> </a:t>
            </a:r>
            <a:r>
              <a:rPr lang="en-US" sz="1800" dirty="0" err="1"/>
              <a:t>algo</a:t>
            </a:r>
            <a:r>
              <a:rPr lang="en-US" sz="1800" dirty="0"/>
              <a:t> que </a:t>
            </a:r>
            <a:r>
              <a:rPr lang="en-US" sz="1800" dirty="0" err="1"/>
              <a:t>hacían</a:t>
            </a:r>
            <a:r>
              <a:rPr lang="en-US" sz="1800" dirty="0"/>
              <a:t>, </a:t>
            </a:r>
            <a:r>
              <a:rPr lang="en-US" sz="1800" dirty="0" err="1"/>
              <a:t>tal</a:t>
            </a:r>
            <a:r>
              <a:rPr lang="en-US" sz="1800" dirty="0"/>
              <a:t> </a:t>
            </a:r>
            <a:r>
              <a:rPr lang="en-US" sz="1800" dirty="0" err="1"/>
              <a:t>vez</a:t>
            </a:r>
            <a:r>
              <a:rPr lang="en-US" sz="1800" dirty="0"/>
              <a:t> </a:t>
            </a:r>
            <a:r>
              <a:rPr lang="en-US" sz="1800" dirty="0" err="1"/>
              <a:t>más</a:t>
            </a:r>
            <a:r>
              <a:rPr lang="en-US" sz="1800" dirty="0"/>
              <a:t> </a:t>
            </a:r>
            <a:r>
              <a:rPr lang="en-US" sz="1800" dirty="0" err="1"/>
              <a:t>por</a:t>
            </a:r>
            <a:r>
              <a:rPr lang="en-US" sz="1800" dirty="0"/>
              <a:t> </a:t>
            </a:r>
            <a:r>
              <a:rPr lang="en-US" sz="1800" dirty="0" err="1"/>
              <a:t>deber</a:t>
            </a:r>
            <a:r>
              <a:rPr lang="en-US" sz="1800" dirty="0"/>
              <a:t> o </a:t>
            </a:r>
            <a:r>
              <a:rPr lang="en-US" sz="1800" dirty="0" err="1"/>
              <a:t>tratando</a:t>
            </a:r>
            <a:r>
              <a:rPr lang="en-US" sz="1800" dirty="0"/>
              <a:t> de </a:t>
            </a:r>
            <a:r>
              <a:rPr lang="en-US" sz="1800" dirty="0" err="1"/>
              <a:t>ganarse</a:t>
            </a:r>
            <a:r>
              <a:rPr lang="en-US" sz="1800" dirty="0"/>
              <a:t> la </a:t>
            </a:r>
            <a:r>
              <a:rPr lang="en-US" sz="1800" dirty="0" err="1"/>
              <a:t>justicia</a:t>
            </a:r>
            <a:r>
              <a:rPr lang="en-US" sz="1800" dirty="0"/>
              <a:t> </a:t>
            </a:r>
            <a:r>
              <a:rPr lang="en-US" sz="1800" dirty="0" err="1"/>
              <a:t>en</a:t>
            </a:r>
            <a:r>
              <a:rPr lang="en-US" sz="1800" dirty="0"/>
              <a:t> </a:t>
            </a:r>
            <a:r>
              <a:rPr lang="en-US" sz="1800" dirty="0" err="1"/>
              <a:t>lugar</a:t>
            </a:r>
            <a:r>
              <a:rPr lang="en-US" sz="1800" dirty="0"/>
              <a:t> de </a:t>
            </a:r>
            <a:r>
              <a:rPr lang="en-US" sz="1800" dirty="0" err="1"/>
              <a:t>servir</a:t>
            </a:r>
            <a:r>
              <a:rPr lang="en-US" sz="1800" dirty="0"/>
              <a:t> a Dios </a:t>
            </a:r>
            <a:r>
              <a:rPr lang="en-US" sz="1800" dirty="0" err="1"/>
              <a:t>por</a:t>
            </a:r>
            <a:r>
              <a:rPr lang="en-US" sz="1800" dirty="0"/>
              <a:t> </a:t>
            </a:r>
            <a:r>
              <a:rPr lang="en-US" sz="1800" dirty="0" err="1"/>
              <a:t>amor</a:t>
            </a:r>
            <a:r>
              <a:rPr lang="en-US" sz="1800" dirty="0"/>
              <a:t> </a:t>
            </a:r>
            <a:r>
              <a:rPr lang="en-US" sz="1800" dirty="0" err="1"/>
              <a:t>devoto</a:t>
            </a:r>
            <a:r>
              <a:rPr lang="en-US" sz="1800" dirty="0"/>
              <a:t>.</a:t>
            </a:r>
          </a:p>
          <a:p>
            <a:endParaRPr lang="en-US" sz="1800" dirty="0"/>
          </a:p>
          <a:p>
            <a:r>
              <a:rPr lang="en-US" sz="1800" dirty="0" err="1"/>
              <a:t>Podría</a:t>
            </a:r>
            <a:r>
              <a:rPr lang="en-US" sz="1800" dirty="0"/>
              <a:t> </a:t>
            </a:r>
            <a:r>
              <a:rPr lang="en-US" sz="1800" dirty="0" err="1"/>
              <a:t>indicar</a:t>
            </a:r>
            <a:r>
              <a:rPr lang="en-US" sz="1800" dirty="0"/>
              <a:t> que </a:t>
            </a:r>
            <a:r>
              <a:rPr lang="en-US" sz="1800" dirty="0" err="1"/>
              <a:t>también</a:t>
            </a:r>
            <a:r>
              <a:rPr lang="en-US" sz="1800" dirty="0"/>
              <a:t> </a:t>
            </a:r>
            <a:r>
              <a:rPr lang="en-US" sz="1800" b="1" dirty="0">
                <a:solidFill>
                  <a:srgbClr val="FFFF00"/>
                </a:solidFill>
              </a:rPr>
              <a:t>no </a:t>
            </a:r>
            <a:r>
              <a:rPr lang="en-US" sz="1800" b="1" dirty="0" err="1">
                <a:solidFill>
                  <a:srgbClr val="FFFF00"/>
                </a:solidFill>
              </a:rPr>
              <a:t>continuaban</a:t>
            </a:r>
            <a:r>
              <a:rPr lang="en-US" sz="1800" b="1" dirty="0">
                <a:solidFill>
                  <a:srgbClr val="FFFF00"/>
                </a:solidFill>
              </a:rPr>
              <a:t> con el </a:t>
            </a:r>
            <a:r>
              <a:rPr lang="en-US" sz="1800" b="1" dirty="0" err="1">
                <a:solidFill>
                  <a:srgbClr val="FFFF00"/>
                </a:solidFill>
              </a:rPr>
              <a:t>mismo</a:t>
            </a:r>
            <a:r>
              <a:rPr lang="en-US" sz="1800" b="1" dirty="0">
                <a:solidFill>
                  <a:srgbClr val="FFFF00"/>
                </a:solidFill>
              </a:rPr>
              <a:t> </a:t>
            </a:r>
            <a:r>
              <a:rPr lang="en-US" sz="1800" b="1" dirty="0" err="1">
                <a:solidFill>
                  <a:srgbClr val="FFFF00"/>
                </a:solidFill>
              </a:rPr>
              <a:t>celo</a:t>
            </a:r>
            <a:r>
              <a:rPr lang="en-US" sz="1800" b="1" dirty="0">
                <a:solidFill>
                  <a:srgbClr val="FFFF00"/>
                </a:solidFill>
              </a:rPr>
              <a:t> </a:t>
            </a:r>
            <a:r>
              <a:rPr lang="en-US" sz="1800" dirty="0"/>
              <a:t>como </a:t>
            </a:r>
            <a:r>
              <a:rPr lang="en-US" sz="1800" dirty="0" err="1"/>
              <a:t>cuando</a:t>
            </a:r>
            <a:r>
              <a:rPr lang="en-US" sz="1800" dirty="0"/>
              <a:t> </a:t>
            </a:r>
            <a:r>
              <a:rPr lang="en-US" sz="1800" dirty="0" err="1"/>
              <a:t>comenzaron</a:t>
            </a:r>
            <a:r>
              <a:rPr lang="en-US" sz="1800" dirty="0"/>
              <a:t> (</a:t>
            </a:r>
            <a:r>
              <a:rPr lang="en-US" sz="1800" dirty="0" err="1"/>
              <a:t>aunque</a:t>
            </a:r>
            <a:r>
              <a:rPr lang="en-US" sz="1800" dirty="0"/>
              <a:t> </a:t>
            </a:r>
            <a:r>
              <a:rPr lang="en-US" sz="1800" dirty="0" err="1"/>
              <a:t>parece</a:t>
            </a:r>
            <a:r>
              <a:rPr lang="en-US" sz="1800" dirty="0"/>
              <a:t> que </a:t>
            </a:r>
            <a:r>
              <a:rPr lang="en-US" sz="1800" dirty="0" err="1"/>
              <a:t>tenían</a:t>
            </a:r>
            <a:r>
              <a:rPr lang="en-US" sz="1800" dirty="0"/>
              <a:t> </a:t>
            </a:r>
            <a:r>
              <a:rPr lang="en-US" sz="1800" dirty="0" err="1"/>
              <a:t>bastante</a:t>
            </a:r>
            <a:r>
              <a:rPr lang="en-US" sz="1800" dirty="0"/>
              <a:t> </a:t>
            </a:r>
            <a:r>
              <a:rPr lang="en-US" sz="1800" dirty="0" err="1"/>
              <a:t>entusiasmo</a:t>
            </a:r>
            <a:r>
              <a:rPr lang="en-US" sz="1800" dirty="0"/>
              <a:t> </a:t>
            </a:r>
            <a:r>
              <a:rPr lang="en-US" sz="1800" dirty="0" err="1"/>
              <a:t>incluso</a:t>
            </a:r>
            <a:r>
              <a:rPr lang="en-US" sz="1800" dirty="0"/>
              <a:t> </a:t>
            </a:r>
            <a:r>
              <a:rPr lang="en-US" sz="1800" dirty="0" err="1"/>
              <a:t>ahora</a:t>
            </a:r>
            <a:r>
              <a:rPr lang="en-US" sz="1800" dirty="0"/>
              <a:t>).</a:t>
            </a:r>
          </a:p>
          <a:p>
            <a:pPr algn="l" rtl="0"/>
            <a:r>
              <a:rPr lang="en-US" sz="1800" dirty="0" smtClean="0"/>
              <a:t> </a:t>
            </a:r>
            <a:endParaRPr lang="en-US" sz="1800" dirty="0"/>
          </a:p>
          <a:p>
            <a:pPr algn="l" rtl="0"/>
            <a:r>
              <a:rPr lang="en-US" sz="1800" dirty="0"/>
              <a:t>También podría significar que </a:t>
            </a:r>
            <a:r>
              <a:rPr lang="en-US" sz="1800" dirty="0" err="1" smtClean="0"/>
              <a:t>habían</a:t>
            </a:r>
            <a:r>
              <a:rPr lang="en-US" sz="1800" dirty="0" smtClean="0"/>
              <a:t> </a:t>
            </a:r>
            <a:r>
              <a:rPr lang="en-US" sz="1800" b="1" dirty="0" err="1" smtClean="0">
                <a:solidFill>
                  <a:srgbClr val="FFFF00"/>
                </a:solidFill>
              </a:rPr>
              <a:t>descuidado</a:t>
            </a:r>
            <a:r>
              <a:rPr lang="en-US" sz="1800" b="1" dirty="0" smtClean="0">
                <a:solidFill>
                  <a:srgbClr val="FFFF00"/>
                </a:solidFill>
              </a:rPr>
              <a:t> </a:t>
            </a:r>
            <a:r>
              <a:rPr lang="en-US" sz="1800" b="1" dirty="0">
                <a:solidFill>
                  <a:srgbClr val="FFFF00"/>
                </a:solidFill>
              </a:rPr>
              <a:t>el </a:t>
            </a:r>
            <a:r>
              <a:rPr lang="en-US" sz="1800" b="1" dirty="0" err="1" smtClean="0">
                <a:solidFill>
                  <a:srgbClr val="FFFF00"/>
                </a:solidFill>
              </a:rPr>
              <a:t>amor</a:t>
            </a:r>
            <a:r>
              <a:rPr lang="en-US" sz="1800" b="1" dirty="0" smtClean="0">
                <a:solidFill>
                  <a:srgbClr val="FFFF00"/>
                </a:solidFill>
              </a:rPr>
              <a:t> fraternal </a:t>
            </a:r>
            <a:r>
              <a:rPr lang="en-US" sz="1800" dirty="0" smtClean="0"/>
              <a:t>(</a:t>
            </a:r>
            <a:r>
              <a:rPr lang="en-US" sz="1800" dirty="0"/>
              <a:t>que según 1 Juan, es el indicador más obvio de que realmente no amamos a Dios). El amor entre los </a:t>
            </a:r>
            <a:r>
              <a:rPr lang="en-US" sz="1800" dirty="0" err="1"/>
              <a:t>hermanos</a:t>
            </a:r>
            <a:r>
              <a:rPr lang="en-US" sz="1800" dirty="0"/>
              <a:t> </a:t>
            </a:r>
            <a:r>
              <a:rPr lang="en-US" sz="1800" dirty="0" err="1" smtClean="0"/>
              <a:t>es</a:t>
            </a:r>
            <a:r>
              <a:rPr lang="en-US" sz="1800" dirty="0" smtClean="0"/>
              <a:t> </a:t>
            </a:r>
            <a:r>
              <a:rPr lang="en-US" sz="1800" dirty="0" err="1" smtClean="0"/>
              <a:t>notablemente</a:t>
            </a:r>
            <a:r>
              <a:rPr lang="en-US" sz="1800" dirty="0" smtClean="0"/>
              <a:t> </a:t>
            </a:r>
            <a:r>
              <a:rPr lang="en-US" sz="1800" dirty="0" err="1" smtClean="0"/>
              <a:t>ausente</a:t>
            </a:r>
            <a:r>
              <a:rPr lang="en-US" sz="1800" dirty="0" smtClean="0"/>
              <a:t> </a:t>
            </a:r>
            <a:r>
              <a:rPr lang="en-US" sz="1800" dirty="0"/>
              <a:t>de la lista de cosas que estaban haciendo bien.</a:t>
            </a:r>
          </a:p>
          <a:p>
            <a:pPr algn="l" rtl="0"/>
            <a:r>
              <a:rPr lang="en-US" sz="1800" dirty="0"/>
              <a:t> </a:t>
            </a:r>
          </a:p>
        </p:txBody>
      </p:sp>
    </p:spTree>
    <p:extLst>
      <p:ext uri="{BB962C8B-B14F-4D97-AF65-F5344CB8AC3E}">
        <p14:creationId xmlns:p14="http://schemas.microsoft.com/office/powerpoint/2010/main" val="85394139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353425" cy="4878259"/>
          </a:xfrm>
          <a:prstGeom prst="rect">
            <a:avLst/>
          </a:prstGeom>
        </p:spPr>
        <p:txBody>
          <a:bodyPr wrap="square">
            <a:spAutoFit/>
          </a:bodyPr>
          <a:lstStyle/>
          <a:p>
            <a:pPr algn="l" rtl="0"/>
            <a:r>
              <a:rPr lang="en-US" sz="3000" b="1" dirty="0">
                <a:solidFill>
                  <a:srgbClr val="FFFF00"/>
                </a:solidFill>
              </a:rPr>
              <a:t>¿Qué significa que "dejaron su primer amor"?</a:t>
            </a:r>
          </a:p>
          <a:p>
            <a:pPr algn="l" rtl="0"/>
            <a:endParaRPr lang="en-US" sz="1100" dirty="0" smtClean="0"/>
          </a:p>
          <a:p>
            <a:r>
              <a:rPr lang="en-US" sz="1800" dirty="0" err="1"/>
              <a:t>Podría</a:t>
            </a:r>
            <a:r>
              <a:rPr lang="en-US" sz="1800" dirty="0"/>
              <a:t> </a:t>
            </a:r>
            <a:r>
              <a:rPr lang="en-US" sz="1800" dirty="0" err="1"/>
              <a:t>significar</a:t>
            </a:r>
            <a:r>
              <a:rPr lang="en-US" sz="1800" dirty="0"/>
              <a:t> que </a:t>
            </a:r>
            <a:r>
              <a:rPr lang="en-US" sz="1800" b="1" dirty="0" err="1">
                <a:solidFill>
                  <a:srgbClr val="FFFF00"/>
                </a:solidFill>
              </a:rPr>
              <a:t>ya</a:t>
            </a:r>
            <a:r>
              <a:rPr lang="en-US" sz="1800" b="1" dirty="0">
                <a:solidFill>
                  <a:srgbClr val="FFFF00"/>
                </a:solidFill>
              </a:rPr>
              <a:t> no </a:t>
            </a:r>
            <a:r>
              <a:rPr lang="en-US" sz="1800" b="1" dirty="0" err="1">
                <a:solidFill>
                  <a:srgbClr val="FFFF00"/>
                </a:solidFill>
              </a:rPr>
              <a:t>amaban</a:t>
            </a:r>
            <a:r>
              <a:rPr lang="en-US" sz="1800" b="1" dirty="0">
                <a:solidFill>
                  <a:srgbClr val="FFFF00"/>
                </a:solidFill>
              </a:rPr>
              <a:t> a Dios </a:t>
            </a:r>
            <a:r>
              <a:rPr lang="en-US" sz="1800" dirty="0"/>
              <a:t>y que </a:t>
            </a:r>
            <a:r>
              <a:rPr lang="en-US" sz="1800" dirty="0" err="1"/>
              <a:t>su</a:t>
            </a:r>
            <a:r>
              <a:rPr lang="en-US" sz="1800" dirty="0"/>
              <a:t> </a:t>
            </a:r>
            <a:r>
              <a:rPr lang="en-US" sz="1800" dirty="0" err="1"/>
              <a:t>religión</a:t>
            </a:r>
            <a:r>
              <a:rPr lang="en-US" sz="1800" dirty="0"/>
              <a:t> era </a:t>
            </a:r>
            <a:r>
              <a:rPr lang="en-US" sz="1800" dirty="0" err="1"/>
              <a:t>simplemente</a:t>
            </a:r>
            <a:r>
              <a:rPr lang="en-US" sz="1800" dirty="0"/>
              <a:t> </a:t>
            </a:r>
            <a:r>
              <a:rPr lang="en-US" sz="1800" dirty="0" err="1"/>
              <a:t>algo</a:t>
            </a:r>
            <a:r>
              <a:rPr lang="en-US" sz="1800" dirty="0"/>
              <a:t> que </a:t>
            </a:r>
            <a:r>
              <a:rPr lang="en-US" sz="1800" dirty="0" err="1"/>
              <a:t>hacían</a:t>
            </a:r>
            <a:r>
              <a:rPr lang="en-US" sz="1800" dirty="0"/>
              <a:t>, </a:t>
            </a:r>
            <a:r>
              <a:rPr lang="en-US" sz="1800" dirty="0" err="1"/>
              <a:t>tal</a:t>
            </a:r>
            <a:r>
              <a:rPr lang="en-US" sz="1800" dirty="0"/>
              <a:t> </a:t>
            </a:r>
            <a:r>
              <a:rPr lang="en-US" sz="1800" dirty="0" err="1"/>
              <a:t>vez</a:t>
            </a:r>
            <a:r>
              <a:rPr lang="en-US" sz="1800" dirty="0"/>
              <a:t> </a:t>
            </a:r>
            <a:r>
              <a:rPr lang="en-US" sz="1800" dirty="0" err="1"/>
              <a:t>más</a:t>
            </a:r>
            <a:r>
              <a:rPr lang="en-US" sz="1800" dirty="0"/>
              <a:t> </a:t>
            </a:r>
            <a:r>
              <a:rPr lang="en-US" sz="1800" dirty="0" err="1"/>
              <a:t>por</a:t>
            </a:r>
            <a:r>
              <a:rPr lang="en-US" sz="1800" dirty="0"/>
              <a:t> </a:t>
            </a:r>
            <a:r>
              <a:rPr lang="en-US" sz="1800" dirty="0" err="1"/>
              <a:t>deber</a:t>
            </a:r>
            <a:r>
              <a:rPr lang="en-US" sz="1800" dirty="0"/>
              <a:t> o </a:t>
            </a:r>
            <a:r>
              <a:rPr lang="en-US" sz="1800" dirty="0" err="1"/>
              <a:t>tratando</a:t>
            </a:r>
            <a:r>
              <a:rPr lang="en-US" sz="1800" dirty="0"/>
              <a:t> de </a:t>
            </a:r>
            <a:r>
              <a:rPr lang="en-US" sz="1800" dirty="0" err="1"/>
              <a:t>ganarse</a:t>
            </a:r>
            <a:r>
              <a:rPr lang="en-US" sz="1800" dirty="0"/>
              <a:t> la </a:t>
            </a:r>
            <a:r>
              <a:rPr lang="en-US" sz="1800" dirty="0" err="1"/>
              <a:t>justicia</a:t>
            </a:r>
            <a:r>
              <a:rPr lang="en-US" sz="1800" dirty="0"/>
              <a:t> </a:t>
            </a:r>
            <a:r>
              <a:rPr lang="en-US" sz="1800" dirty="0" err="1"/>
              <a:t>en</a:t>
            </a:r>
            <a:r>
              <a:rPr lang="en-US" sz="1800" dirty="0"/>
              <a:t> </a:t>
            </a:r>
            <a:r>
              <a:rPr lang="en-US" sz="1800" dirty="0" err="1"/>
              <a:t>lugar</a:t>
            </a:r>
            <a:r>
              <a:rPr lang="en-US" sz="1800" dirty="0"/>
              <a:t> de </a:t>
            </a:r>
            <a:r>
              <a:rPr lang="en-US" sz="1800" dirty="0" err="1"/>
              <a:t>servir</a:t>
            </a:r>
            <a:r>
              <a:rPr lang="en-US" sz="1800" dirty="0"/>
              <a:t> a Dios </a:t>
            </a:r>
            <a:r>
              <a:rPr lang="en-US" sz="1800" dirty="0" err="1"/>
              <a:t>por</a:t>
            </a:r>
            <a:r>
              <a:rPr lang="en-US" sz="1800" dirty="0"/>
              <a:t> </a:t>
            </a:r>
            <a:r>
              <a:rPr lang="en-US" sz="1800" dirty="0" err="1"/>
              <a:t>amor</a:t>
            </a:r>
            <a:r>
              <a:rPr lang="en-US" sz="1800" dirty="0"/>
              <a:t> </a:t>
            </a:r>
            <a:r>
              <a:rPr lang="en-US" sz="1800" dirty="0" err="1"/>
              <a:t>devoto</a:t>
            </a:r>
            <a:r>
              <a:rPr lang="en-US" sz="1800" dirty="0"/>
              <a:t>.</a:t>
            </a:r>
          </a:p>
          <a:p>
            <a:endParaRPr lang="en-US" sz="1800" dirty="0"/>
          </a:p>
          <a:p>
            <a:r>
              <a:rPr lang="en-US" sz="1800" dirty="0" err="1"/>
              <a:t>Podría</a:t>
            </a:r>
            <a:r>
              <a:rPr lang="en-US" sz="1800" dirty="0"/>
              <a:t> </a:t>
            </a:r>
            <a:r>
              <a:rPr lang="en-US" sz="1800" dirty="0" err="1"/>
              <a:t>indicar</a:t>
            </a:r>
            <a:r>
              <a:rPr lang="en-US" sz="1800" dirty="0"/>
              <a:t> que </a:t>
            </a:r>
            <a:r>
              <a:rPr lang="en-US" sz="1800" dirty="0" err="1"/>
              <a:t>también</a:t>
            </a:r>
            <a:r>
              <a:rPr lang="en-US" sz="1800" dirty="0"/>
              <a:t> </a:t>
            </a:r>
            <a:r>
              <a:rPr lang="en-US" sz="1800" b="1" dirty="0">
                <a:solidFill>
                  <a:srgbClr val="FFFF00"/>
                </a:solidFill>
              </a:rPr>
              <a:t>no </a:t>
            </a:r>
            <a:r>
              <a:rPr lang="en-US" sz="1800" b="1" dirty="0" err="1">
                <a:solidFill>
                  <a:srgbClr val="FFFF00"/>
                </a:solidFill>
              </a:rPr>
              <a:t>continuaban</a:t>
            </a:r>
            <a:r>
              <a:rPr lang="en-US" sz="1800" b="1" dirty="0">
                <a:solidFill>
                  <a:srgbClr val="FFFF00"/>
                </a:solidFill>
              </a:rPr>
              <a:t> con el </a:t>
            </a:r>
            <a:r>
              <a:rPr lang="en-US" sz="1800" b="1" dirty="0" err="1">
                <a:solidFill>
                  <a:srgbClr val="FFFF00"/>
                </a:solidFill>
              </a:rPr>
              <a:t>mismo</a:t>
            </a:r>
            <a:r>
              <a:rPr lang="en-US" sz="1800" b="1" dirty="0">
                <a:solidFill>
                  <a:srgbClr val="FFFF00"/>
                </a:solidFill>
              </a:rPr>
              <a:t> </a:t>
            </a:r>
            <a:r>
              <a:rPr lang="en-US" sz="1800" b="1" dirty="0" err="1">
                <a:solidFill>
                  <a:srgbClr val="FFFF00"/>
                </a:solidFill>
              </a:rPr>
              <a:t>celo</a:t>
            </a:r>
            <a:r>
              <a:rPr lang="en-US" sz="1800" b="1" dirty="0">
                <a:solidFill>
                  <a:srgbClr val="FFFF00"/>
                </a:solidFill>
              </a:rPr>
              <a:t> </a:t>
            </a:r>
            <a:r>
              <a:rPr lang="en-US" sz="1800" dirty="0"/>
              <a:t>como </a:t>
            </a:r>
            <a:r>
              <a:rPr lang="en-US" sz="1800" dirty="0" err="1"/>
              <a:t>cuando</a:t>
            </a:r>
            <a:r>
              <a:rPr lang="en-US" sz="1800" dirty="0"/>
              <a:t> </a:t>
            </a:r>
            <a:r>
              <a:rPr lang="en-US" sz="1800" dirty="0" err="1"/>
              <a:t>comenzaron</a:t>
            </a:r>
            <a:r>
              <a:rPr lang="en-US" sz="1800" dirty="0"/>
              <a:t> (</a:t>
            </a:r>
            <a:r>
              <a:rPr lang="en-US" sz="1800" dirty="0" err="1"/>
              <a:t>aunque</a:t>
            </a:r>
            <a:r>
              <a:rPr lang="en-US" sz="1800" dirty="0"/>
              <a:t> </a:t>
            </a:r>
            <a:r>
              <a:rPr lang="en-US" sz="1800" dirty="0" err="1"/>
              <a:t>parece</a:t>
            </a:r>
            <a:r>
              <a:rPr lang="en-US" sz="1800" dirty="0"/>
              <a:t> que </a:t>
            </a:r>
            <a:r>
              <a:rPr lang="en-US" sz="1800" dirty="0" err="1"/>
              <a:t>tenían</a:t>
            </a:r>
            <a:r>
              <a:rPr lang="en-US" sz="1800" dirty="0"/>
              <a:t> </a:t>
            </a:r>
            <a:r>
              <a:rPr lang="en-US" sz="1800" dirty="0" err="1"/>
              <a:t>bastante</a:t>
            </a:r>
            <a:r>
              <a:rPr lang="en-US" sz="1800" dirty="0"/>
              <a:t> </a:t>
            </a:r>
            <a:r>
              <a:rPr lang="en-US" sz="1800" dirty="0" err="1"/>
              <a:t>entusiasmo</a:t>
            </a:r>
            <a:r>
              <a:rPr lang="en-US" sz="1800" dirty="0"/>
              <a:t> </a:t>
            </a:r>
            <a:r>
              <a:rPr lang="en-US" sz="1800" dirty="0" err="1"/>
              <a:t>incluso</a:t>
            </a:r>
            <a:r>
              <a:rPr lang="en-US" sz="1800" dirty="0"/>
              <a:t> </a:t>
            </a:r>
            <a:r>
              <a:rPr lang="en-US" sz="1800" dirty="0" err="1"/>
              <a:t>ahora</a:t>
            </a:r>
            <a:r>
              <a:rPr lang="en-US" sz="1800" dirty="0"/>
              <a:t>).</a:t>
            </a:r>
          </a:p>
          <a:p>
            <a:r>
              <a:rPr lang="en-US" sz="1800" dirty="0"/>
              <a:t> </a:t>
            </a:r>
          </a:p>
          <a:p>
            <a:r>
              <a:rPr lang="en-US" sz="1800" dirty="0" err="1"/>
              <a:t>También</a:t>
            </a:r>
            <a:r>
              <a:rPr lang="en-US" sz="1800" dirty="0"/>
              <a:t> </a:t>
            </a:r>
            <a:r>
              <a:rPr lang="en-US" sz="1800" dirty="0" err="1"/>
              <a:t>podría</a:t>
            </a:r>
            <a:r>
              <a:rPr lang="en-US" sz="1800" dirty="0"/>
              <a:t> </a:t>
            </a:r>
            <a:r>
              <a:rPr lang="en-US" sz="1800" dirty="0" err="1"/>
              <a:t>significar</a:t>
            </a:r>
            <a:r>
              <a:rPr lang="en-US" sz="1800" dirty="0"/>
              <a:t> que </a:t>
            </a:r>
            <a:r>
              <a:rPr lang="en-US" sz="1800" dirty="0" err="1"/>
              <a:t>habían</a:t>
            </a:r>
            <a:r>
              <a:rPr lang="en-US" sz="1800" dirty="0"/>
              <a:t> </a:t>
            </a:r>
            <a:r>
              <a:rPr lang="en-US" sz="1800" b="1" dirty="0" err="1">
                <a:solidFill>
                  <a:srgbClr val="FFFF00"/>
                </a:solidFill>
              </a:rPr>
              <a:t>descuidado</a:t>
            </a:r>
            <a:r>
              <a:rPr lang="en-US" sz="1800" b="1" dirty="0">
                <a:solidFill>
                  <a:srgbClr val="FFFF00"/>
                </a:solidFill>
              </a:rPr>
              <a:t> el </a:t>
            </a:r>
            <a:r>
              <a:rPr lang="en-US" sz="1800" b="1" dirty="0" err="1">
                <a:solidFill>
                  <a:srgbClr val="FFFF00"/>
                </a:solidFill>
              </a:rPr>
              <a:t>amor</a:t>
            </a:r>
            <a:r>
              <a:rPr lang="en-US" sz="1800" b="1" dirty="0">
                <a:solidFill>
                  <a:srgbClr val="FFFF00"/>
                </a:solidFill>
              </a:rPr>
              <a:t> fraternal </a:t>
            </a:r>
            <a:r>
              <a:rPr lang="en-US" sz="1800" dirty="0"/>
              <a:t>(que </a:t>
            </a:r>
            <a:r>
              <a:rPr lang="en-US" sz="1800" dirty="0" err="1"/>
              <a:t>según</a:t>
            </a:r>
            <a:r>
              <a:rPr lang="en-US" sz="1800" dirty="0"/>
              <a:t> 1 Juan, </a:t>
            </a:r>
            <a:r>
              <a:rPr lang="en-US" sz="1800" dirty="0" err="1"/>
              <a:t>es</a:t>
            </a:r>
            <a:r>
              <a:rPr lang="en-US" sz="1800" dirty="0"/>
              <a:t> el </a:t>
            </a:r>
            <a:r>
              <a:rPr lang="en-US" sz="1800" dirty="0" err="1"/>
              <a:t>indicador</a:t>
            </a:r>
            <a:r>
              <a:rPr lang="en-US" sz="1800" dirty="0"/>
              <a:t> </a:t>
            </a:r>
            <a:r>
              <a:rPr lang="en-US" sz="1800" dirty="0" err="1"/>
              <a:t>más</a:t>
            </a:r>
            <a:r>
              <a:rPr lang="en-US" sz="1800" dirty="0"/>
              <a:t> </a:t>
            </a:r>
            <a:r>
              <a:rPr lang="en-US" sz="1800" dirty="0" err="1"/>
              <a:t>obvio</a:t>
            </a:r>
            <a:r>
              <a:rPr lang="en-US" sz="1800" dirty="0"/>
              <a:t> de que </a:t>
            </a:r>
            <a:r>
              <a:rPr lang="en-US" sz="1800" dirty="0" err="1"/>
              <a:t>realmente</a:t>
            </a:r>
            <a:r>
              <a:rPr lang="en-US" sz="1800" dirty="0"/>
              <a:t> no </a:t>
            </a:r>
            <a:r>
              <a:rPr lang="en-US" sz="1800" dirty="0" err="1"/>
              <a:t>amamos</a:t>
            </a:r>
            <a:r>
              <a:rPr lang="en-US" sz="1800" dirty="0"/>
              <a:t> a Dios). El </a:t>
            </a:r>
            <a:r>
              <a:rPr lang="en-US" sz="1800" dirty="0" err="1"/>
              <a:t>amor</a:t>
            </a:r>
            <a:r>
              <a:rPr lang="en-US" sz="1800" dirty="0"/>
              <a:t> entre </a:t>
            </a:r>
            <a:r>
              <a:rPr lang="en-US" sz="1800" dirty="0" err="1"/>
              <a:t>los</a:t>
            </a:r>
            <a:r>
              <a:rPr lang="en-US" sz="1800" dirty="0"/>
              <a:t> </a:t>
            </a:r>
            <a:r>
              <a:rPr lang="en-US" sz="1800" dirty="0" err="1"/>
              <a:t>hermanos</a:t>
            </a:r>
            <a:r>
              <a:rPr lang="en-US" sz="1800" dirty="0"/>
              <a:t> </a:t>
            </a:r>
            <a:r>
              <a:rPr lang="en-US" sz="1800" dirty="0" err="1"/>
              <a:t>es</a:t>
            </a:r>
            <a:r>
              <a:rPr lang="en-US" sz="1800" dirty="0"/>
              <a:t> </a:t>
            </a:r>
            <a:r>
              <a:rPr lang="en-US" sz="1800" dirty="0" err="1"/>
              <a:t>notablemente</a:t>
            </a:r>
            <a:r>
              <a:rPr lang="en-US" sz="1800" dirty="0"/>
              <a:t> </a:t>
            </a:r>
            <a:r>
              <a:rPr lang="en-US" sz="1800" dirty="0" err="1"/>
              <a:t>ausente</a:t>
            </a:r>
            <a:r>
              <a:rPr lang="en-US" sz="1800" dirty="0"/>
              <a:t> de la </a:t>
            </a:r>
            <a:r>
              <a:rPr lang="en-US" sz="1800" dirty="0" err="1"/>
              <a:t>lista</a:t>
            </a:r>
            <a:r>
              <a:rPr lang="en-US" sz="1800" dirty="0"/>
              <a:t> de </a:t>
            </a:r>
            <a:r>
              <a:rPr lang="en-US" sz="1800" dirty="0" err="1"/>
              <a:t>cosas</a:t>
            </a:r>
            <a:r>
              <a:rPr lang="en-US" sz="1800" dirty="0"/>
              <a:t> que </a:t>
            </a:r>
            <a:r>
              <a:rPr lang="en-US" sz="1800" dirty="0" err="1"/>
              <a:t>estaban</a:t>
            </a:r>
            <a:r>
              <a:rPr lang="en-US" sz="1800" dirty="0"/>
              <a:t> </a:t>
            </a:r>
            <a:r>
              <a:rPr lang="en-US" sz="1800" dirty="0" err="1"/>
              <a:t>haciendo</a:t>
            </a:r>
            <a:r>
              <a:rPr lang="en-US" sz="1800" dirty="0"/>
              <a:t> </a:t>
            </a:r>
            <a:r>
              <a:rPr lang="en-US" sz="1800" dirty="0" err="1"/>
              <a:t>bien</a:t>
            </a:r>
            <a:r>
              <a:rPr lang="en-US" sz="1800" dirty="0"/>
              <a:t>.</a:t>
            </a:r>
          </a:p>
          <a:p>
            <a:pPr algn="l" rtl="0"/>
            <a:endParaRPr lang="en-US" sz="1800" dirty="0" smtClean="0"/>
          </a:p>
          <a:p>
            <a:pPr algn="l" rtl="0"/>
            <a:r>
              <a:rPr lang="en-US" sz="1800" dirty="0" err="1" smtClean="0"/>
              <a:t>Podría</a:t>
            </a:r>
            <a:r>
              <a:rPr lang="en-US" sz="1800" dirty="0" smtClean="0"/>
              <a:t> </a:t>
            </a:r>
            <a:r>
              <a:rPr lang="en-US" sz="1800" dirty="0" err="1"/>
              <a:t>ser</a:t>
            </a:r>
            <a:r>
              <a:rPr lang="en-US" sz="1800" dirty="0"/>
              <a:t> </a:t>
            </a:r>
            <a:r>
              <a:rPr lang="en-US" sz="1800" dirty="0" err="1" smtClean="0"/>
              <a:t>una</a:t>
            </a:r>
            <a:r>
              <a:rPr lang="en-US" sz="1800" dirty="0" smtClean="0"/>
              <a:t> </a:t>
            </a:r>
            <a:r>
              <a:rPr lang="en-US" sz="1800" b="1" dirty="0" err="1" smtClean="0">
                <a:solidFill>
                  <a:srgbClr val="FFFF00"/>
                </a:solidFill>
              </a:rPr>
              <a:t>combinación</a:t>
            </a:r>
            <a:r>
              <a:rPr lang="en-US" sz="1800" b="1" dirty="0" smtClean="0">
                <a:solidFill>
                  <a:srgbClr val="FFFF00"/>
                </a:solidFill>
              </a:rPr>
              <a:t> </a:t>
            </a:r>
            <a:r>
              <a:rPr lang="en-US" sz="1800" b="1" dirty="0">
                <a:solidFill>
                  <a:srgbClr val="FFFF00"/>
                </a:solidFill>
              </a:rPr>
              <a:t>de </a:t>
            </a:r>
            <a:r>
              <a:rPr lang="en-US" sz="1800" b="1" dirty="0" err="1">
                <a:solidFill>
                  <a:srgbClr val="FFFF00"/>
                </a:solidFill>
              </a:rPr>
              <a:t>estos</a:t>
            </a:r>
            <a:r>
              <a:rPr lang="en-US" sz="1800" b="1" dirty="0">
                <a:solidFill>
                  <a:srgbClr val="FFFF00"/>
                </a:solidFill>
              </a:rPr>
              <a:t> </a:t>
            </a:r>
            <a:r>
              <a:rPr lang="en-US" sz="1800" b="1" dirty="0" err="1" smtClean="0">
                <a:solidFill>
                  <a:srgbClr val="FFFF00"/>
                </a:solidFill>
              </a:rPr>
              <a:t>problemas</a:t>
            </a:r>
            <a:r>
              <a:rPr lang="en-US" sz="1800" dirty="0"/>
              <a:t>. Lo que sea que </a:t>
            </a:r>
            <a:r>
              <a:rPr lang="en-US" sz="1800" dirty="0" err="1"/>
              <a:t>signifique</a:t>
            </a:r>
            <a:r>
              <a:rPr lang="en-US" sz="1800" dirty="0"/>
              <a:t> </a:t>
            </a:r>
            <a:r>
              <a:rPr lang="en-US" sz="1800" dirty="0" err="1" smtClean="0"/>
              <a:t>específicamente</a:t>
            </a:r>
            <a:r>
              <a:rPr lang="en-US" sz="1800" dirty="0" smtClean="0"/>
              <a:t>, el </a:t>
            </a:r>
            <a:r>
              <a:rPr lang="en-US" sz="1800" dirty="0"/>
              <a:t>punto principal es que habían descuidado la clave más grande y fundamental de todas las cosas que Dios ha hecho en nosotros y que nos llama a hacer y a </a:t>
            </a:r>
            <a:r>
              <a:rPr lang="en-US" sz="1800" dirty="0" err="1" smtClean="0"/>
              <a:t>ser</a:t>
            </a:r>
            <a:r>
              <a:rPr lang="en-US" sz="1800" dirty="0" smtClean="0"/>
              <a:t>: el </a:t>
            </a:r>
            <a:r>
              <a:rPr lang="en-US" sz="1800" dirty="0" err="1" smtClean="0"/>
              <a:t>amor</a:t>
            </a:r>
            <a:r>
              <a:rPr lang="en-US" sz="1800" dirty="0" smtClean="0"/>
              <a:t>.</a:t>
            </a:r>
            <a:endParaRPr lang="en-US" sz="1200" dirty="0" smtClean="0"/>
          </a:p>
        </p:txBody>
      </p:sp>
    </p:spTree>
    <p:extLst>
      <p:ext uri="{BB962C8B-B14F-4D97-AF65-F5344CB8AC3E}">
        <p14:creationId xmlns:p14="http://schemas.microsoft.com/office/powerpoint/2010/main" val="152423841"/>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8" y="527433"/>
            <a:ext cx="8353425" cy="4801314"/>
          </a:xfrm>
          <a:prstGeom prst="rect">
            <a:avLst/>
          </a:prstGeom>
        </p:spPr>
        <p:txBody>
          <a:bodyPr wrap="square">
            <a:spAutoFit/>
          </a:bodyPr>
          <a:lstStyle/>
          <a:p>
            <a:pPr algn="l" rtl="0"/>
            <a:r>
              <a:rPr lang="en-US" sz="3000" b="1" dirty="0" smtClean="0">
                <a:solidFill>
                  <a:srgbClr val="FFFF00"/>
                </a:solidFill>
              </a:rPr>
              <a:t>¿</a:t>
            </a:r>
            <a:r>
              <a:rPr lang="en-US" sz="3000" b="1" dirty="0" err="1" smtClean="0">
                <a:solidFill>
                  <a:srgbClr val="FFFF00"/>
                </a:solidFill>
              </a:rPr>
              <a:t>Ve</a:t>
            </a:r>
            <a:r>
              <a:rPr lang="en-US" sz="3000" b="1" dirty="0" smtClean="0">
                <a:solidFill>
                  <a:srgbClr val="FFFF00"/>
                </a:solidFill>
              </a:rPr>
              <a:t> </a:t>
            </a:r>
            <a:r>
              <a:rPr lang="en-US" sz="3000" b="1" dirty="0" err="1" smtClean="0">
                <a:solidFill>
                  <a:srgbClr val="FFFF00"/>
                </a:solidFill>
              </a:rPr>
              <a:t>usted</a:t>
            </a:r>
            <a:r>
              <a:rPr lang="en-US" sz="3000" b="1" dirty="0" smtClean="0">
                <a:solidFill>
                  <a:srgbClr val="FFFF00"/>
                </a:solidFill>
              </a:rPr>
              <a:t> </a:t>
            </a:r>
            <a:r>
              <a:rPr lang="en-US" sz="3000" b="1" i="1" u="sng" dirty="0" err="1" smtClean="0">
                <a:solidFill>
                  <a:srgbClr val="FFFF00"/>
                </a:solidFill>
              </a:rPr>
              <a:t>algunas</a:t>
            </a:r>
            <a:r>
              <a:rPr lang="en-US" sz="3000" b="1" i="1" dirty="0" smtClean="0">
                <a:solidFill>
                  <a:srgbClr val="FFFF00"/>
                </a:solidFill>
              </a:rPr>
              <a:t> </a:t>
            </a:r>
            <a:r>
              <a:rPr lang="en-US" sz="3000" b="1" dirty="0" smtClean="0">
                <a:solidFill>
                  <a:srgbClr val="FFFF00"/>
                </a:solidFill>
              </a:rPr>
              <a:t>similitudes </a:t>
            </a:r>
            <a:r>
              <a:rPr lang="en-US" sz="3000" b="1" dirty="0" smtClean="0">
                <a:solidFill>
                  <a:srgbClr val="FFFF00"/>
                </a:solidFill>
              </a:rPr>
              <a:t>en Embry Hills?</a:t>
            </a:r>
          </a:p>
          <a:p>
            <a:pPr algn="l" rtl="0"/>
            <a:r>
              <a:rPr lang="en-US" sz="2400" dirty="0" smtClean="0"/>
              <a:t>Paralelos de Embry Hills y Éfeso (</a:t>
            </a:r>
            <a:r>
              <a:rPr lang="en-US" sz="2400" dirty="0" err="1" smtClean="0"/>
              <a:t>ver</a:t>
            </a:r>
            <a:r>
              <a:rPr lang="en-US" sz="2400" dirty="0" smtClean="0"/>
              <a:t> </a:t>
            </a:r>
            <a:r>
              <a:rPr lang="en-US" sz="2400" dirty="0" err="1" smtClean="0"/>
              <a:t>Hechos</a:t>
            </a:r>
            <a:r>
              <a:rPr lang="en-US" sz="2400" dirty="0" smtClean="0"/>
              <a:t> </a:t>
            </a:r>
            <a:r>
              <a:rPr lang="en-US" sz="2400" dirty="0"/>
              <a:t>19-20</a:t>
            </a:r>
            <a:r>
              <a:rPr lang="en-US" sz="2400" dirty="0" smtClean="0"/>
              <a:t>)</a:t>
            </a:r>
            <a:endParaRPr lang="en-US" sz="2400" b="1" dirty="0" smtClean="0">
              <a:solidFill>
                <a:srgbClr val="FFFF00"/>
              </a:solidFill>
            </a:endParaRPr>
          </a:p>
          <a:p>
            <a:pPr marL="285750" indent="-285750" algn="l" rtl="0">
              <a:buFont typeface="Arial" panose="020B0604020202020204" pitchFamily="34" charset="0"/>
              <a:buChar char="•"/>
            </a:pPr>
            <a:r>
              <a:rPr lang="en-US" sz="1800" dirty="0" err="1" smtClean="0"/>
              <a:t>Establecido</a:t>
            </a:r>
            <a:r>
              <a:rPr lang="en-US" sz="1800" dirty="0" smtClean="0"/>
              <a:t> </a:t>
            </a:r>
            <a:r>
              <a:rPr lang="en-US" sz="1800" dirty="0" err="1" smtClean="0"/>
              <a:t>en</a:t>
            </a:r>
            <a:r>
              <a:rPr lang="en-US" sz="1800" dirty="0" smtClean="0"/>
              <a:t> </a:t>
            </a:r>
            <a:r>
              <a:rPr lang="en-US" sz="1800" dirty="0" err="1" smtClean="0"/>
              <a:t>una</a:t>
            </a:r>
            <a:r>
              <a:rPr lang="en-US" sz="1800" dirty="0" smtClean="0"/>
              <a:t> ciudad </a:t>
            </a:r>
            <a:r>
              <a:rPr lang="en-US" sz="1800" dirty="0" err="1" smtClean="0"/>
              <a:t>importante</a:t>
            </a:r>
            <a:r>
              <a:rPr lang="en-US" sz="1800" dirty="0" smtClean="0"/>
              <a:t>/</a:t>
            </a:r>
            <a:r>
              <a:rPr lang="en-US" sz="1800" dirty="0" err="1" smtClean="0"/>
              <a:t>centro</a:t>
            </a:r>
            <a:r>
              <a:rPr lang="en-US" sz="1800" dirty="0" smtClean="0"/>
              <a:t> cultural </a:t>
            </a:r>
            <a:r>
              <a:rPr lang="en-US" sz="1800" dirty="0"/>
              <a:t>y </a:t>
            </a:r>
            <a:r>
              <a:rPr lang="en-US" sz="1800" dirty="0" err="1" smtClean="0"/>
              <a:t>religioso</a:t>
            </a:r>
            <a:endParaRPr lang="en-US" sz="1800" dirty="0" smtClean="0"/>
          </a:p>
          <a:p>
            <a:pPr marL="285750" indent="-285750" algn="l" rtl="0">
              <a:buFont typeface="Arial" panose="020B0604020202020204" pitchFamily="34" charset="0"/>
              <a:buChar char="•"/>
            </a:pPr>
            <a:r>
              <a:rPr lang="en-US" sz="1800" dirty="0" err="1" smtClean="0"/>
              <a:t>Culturalmente</a:t>
            </a:r>
            <a:r>
              <a:rPr lang="en-US" sz="1800" dirty="0" smtClean="0"/>
              <a:t> </a:t>
            </a:r>
            <a:r>
              <a:rPr lang="en-US" sz="1800" dirty="0" err="1" smtClean="0"/>
              <a:t>diverso</a:t>
            </a:r>
            <a:r>
              <a:rPr lang="en-US" sz="1800" dirty="0" smtClean="0"/>
              <a:t> </a:t>
            </a:r>
            <a:r>
              <a:rPr lang="en-US" sz="1800" dirty="0"/>
              <a:t>como </a:t>
            </a:r>
            <a:r>
              <a:rPr lang="en-US" sz="1800" dirty="0" err="1" smtClean="0"/>
              <a:t>grupo</a:t>
            </a:r>
            <a:endParaRPr lang="en-US" sz="1800" dirty="0" smtClean="0"/>
          </a:p>
          <a:p>
            <a:pPr marL="285750" indent="-285750" algn="l" rtl="0">
              <a:buFont typeface="Arial" panose="020B0604020202020204" pitchFamily="34" charset="0"/>
              <a:buChar char="•"/>
            </a:pPr>
            <a:r>
              <a:rPr lang="en-US" sz="1800" dirty="0" err="1" smtClean="0"/>
              <a:t>M</a:t>
            </a:r>
            <a:r>
              <a:rPr lang="en-US" sz="1800" dirty="0" err="1" smtClean="0"/>
              <a:t>ezcla</a:t>
            </a:r>
            <a:r>
              <a:rPr lang="en-US" sz="1800" dirty="0" smtClean="0"/>
              <a:t> de </a:t>
            </a:r>
            <a:r>
              <a:rPr lang="en-US" sz="1800" dirty="0" err="1" smtClean="0"/>
              <a:t>cristianos</a:t>
            </a:r>
            <a:r>
              <a:rPr lang="en-US" sz="1800" dirty="0" smtClean="0"/>
              <a:t> </a:t>
            </a:r>
            <a:r>
              <a:rPr lang="en-US" sz="1800" dirty="0" err="1" smtClean="0"/>
              <a:t>nuevos</a:t>
            </a:r>
            <a:r>
              <a:rPr lang="en-US" sz="1800" dirty="0" smtClean="0"/>
              <a:t>/</a:t>
            </a:r>
            <a:r>
              <a:rPr lang="en-US" sz="1800" dirty="0" err="1" smtClean="0"/>
              <a:t>experimentados</a:t>
            </a:r>
            <a:endParaRPr lang="en-US" sz="1800" dirty="0" smtClean="0"/>
          </a:p>
          <a:p>
            <a:pPr marL="285750" indent="-285750" algn="l" rtl="0">
              <a:buFont typeface="Arial" panose="020B0604020202020204" pitchFamily="34" charset="0"/>
              <a:buChar char="•"/>
            </a:pPr>
            <a:r>
              <a:rPr lang="en-US" sz="1800" dirty="0" err="1" smtClean="0"/>
              <a:t>Muy</a:t>
            </a:r>
            <a:r>
              <a:rPr lang="en-US" sz="1800" dirty="0" smtClean="0"/>
              <a:t> </a:t>
            </a:r>
            <a:r>
              <a:rPr lang="en-US" sz="1800" dirty="0" err="1" smtClean="0"/>
              <a:t>evangelizador</a:t>
            </a:r>
            <a:r>
              <a:rPr lang="en-US" sz="1800" dirty="0" smtClean="0"/>
              <a:t>, </a:t>
            </a:r>
            <a:r>
              <a:rPr lang="en-US" sz="1800" dirty="0"/>
              <a:t>impactando </a:t>
            </a:r>
            <a:r>
              <a:rPr lang="en-US" sz="1800" dirty="0" err="1"/>
              <a:t>en</a:t>
            </a:r>
            <a:r>
              <a:rPr lang="en-US" sz="1800" dirty="0"/>
              <a:t> </a:t>
            </a:r>
            <a:r>
              <a:rPr lang="en-US" sz="1800" dirty="0" smtClean="0"/>
              <a:t>la </a:t>
            </a:r>
            <a:r>
              <a:rPr lang="en-US" sz="1800" dirty="0" err="1" smtClean="0"/>
              <a:t>comunidad</a:t>
            </a:r>
            <a:endParaRPr lang="en-US" sz="1800" dirty="0" smtClean="0"/>
          </a:p>
          <a:p>
            <a:pPr marL="285750" indent="-285750" algn="l" rtl="0">
              <a:buFont typeface="Arial" panose="020B0604020202020204" pitchFamily="34" charset="0"/>
              <a:buChar char="•"/>
            </a:pPr>
            <a:r>
              <a:rPr lang="en-US" sz="1800" dirty="0" err="1" smtClean="0"/>
              <a:t>M</a:t>
            </a:r>
            <a:r>
              <a:rPr lang="en-US" sz="1800" dirty="0" err="1" smtClean="0"/>
              <a:t>últiples</a:t>
            </a:r>
            <a:r>
              <a:rPr lang="en-US" sz="1800" dirty="0" smtClean="0"/>
              <a:t> </a:t>
            </a:r>
            <a:r>
              <a:rPr lang="en-US" sz="1800" dirty="0" err="1" smtClean="0"/>
              <a:t>buenas</a:t>
            </a:r>
            <a:r>
              <a:rPr lang="en-US" sz="1800" dirty="0" smtClean="0"/>
              <a:t> </a:t>
            </a:r>
            <a:r>
              <a:rPr lang="en-US" sz="1800" dirty="0" smtClean="0"/>
              <a:t>personas </a:t>
            </a:r>
            <a:r>
              <a:rPr lang="en-US" sz="1800" dirty="0" err="1" smtClean="0"/>
              <a:t>influyentes</a:t>
            </a:r>
            <a:r>
              <a:rPr lang="en-US" sz="1800" dirty="0" smtClean="0"/>
              <a:t> </a:t>
            </a:r>
            <a:r>
              <a:rPr lang="en-US" sz="1800" dirty="0"/>
              <a:t>que han trabajado con la iglesia a través de los años.</a:t>
            </a:r>
            <a:endParaRPr lang="en-US" sz="1800" dirty="0" smtClean="0"/>
          </a:p>
          <a:p>
            <a:pPr marL="285750" indent="-285750" algn="l" rtl="0">
              <a:buFont typeface="Arial" panose="020B0604020202020204" pitchFamily="34" charset="0"/>
              <a:buChar char="•"/>
            </a:pPr>
            <a:r>
              <a:rPr lang="en-US" sz="1800" dirty="0" smtClean="0"/>
              <a:t>También</a:t>
            </a:r>
            <a:r>
              <a:rPr lang="en-US" sz="1800" dirty="0"/>
              <a:t>, las cosas buenas que se dicen en Apocalipsis 2 podrían </a:t>
            </a:r>
            <a:r>
              <a:rPr lang="en-US" sz="1800" dirty="0" err="1"/>
              <a:t>decirse</a:t>
            </a:r>
            <a:r>
              <a:rPr lang="en-US" sz="1800" dirty="0"/>
              <a:t> </a:t>
            </a:r>
            <a:r>
              <a:rPr lang="en-US" sz="1800" dirty="0" err="1" smtClean="0"/>
              <a:t>sobre</a:t>
            </a:r>
            <a:r>
              <a:rPr lang="en-US" sz="1800" dirty="0" smtClean="0"/>
              <a:t> EH </a:t>
            </a:r>
            <a:r>
              <a:rPr lang="en-US" sz="1800" dirty="0" smtClean="0"/>
              <a:t>(activo</a:t>
            </a:r>
            <a:r>
              <a:rPr lang="en-US" sz="1800" dirty="0"/>
              <a:t>, se opone a las falsas enseñanzas, etc.)</a:t>
            </a:r>
            <a:endParaRPr lang="en-US" sz="1800" dirty="0" smtClean="0"/>
          </a:p>
          <a:p>
            <a:pPr marL="285750" indent="-285750" algn="l" rtl="0">
              <a:buFont typeface="Arial" panose="020B0604020202020204" pitchFamily="34" charset="0"/>
              <a:buChar char="•"/>
            </a:pPr>
            <a:r>
              <a:rPr lang="en-US" sz="1800" b="1" u="sng" dirty="0" err="1" smtClean="0"/>
              <a:t>Basándonos</a:t>
            </a:r>
            <a:r>
              <a:rPr lang="en-US" sz="1800" b="1" u="sng" dirty="0" smtClean="0"/>
              <a:t> </a:t>
            </a:r>
            <a:r>
              <a:rPr lang="en-US" sz="1800" b="1" u="sng" dirty="0" err="1" smtClean="0"/>
              <a:t>en</a:t>
            </a:r>
            <a:r>
              <a:rPr lang="en-US" sz="1800" b="1" u="sng" dirty="0" smtClean="0"/>
              <a:t> </a:t>
            </a:r>
            <a:r>
              <a:rPr lang="en-US" sz="1800" b="1" u="sng" dirty="0"/>
              <a:t>estos </a:t>
            </a:r>
            <a:r>
              <a:rPr lang="en-US" sz="1800" b="1" u="sng" dirty="0" err="1"/>
              <a:t>paralelos</a:t>
            </a:r>
            <a:r>
              <a:rPr lang="en-US" sz="1800" b="1" u="sng" dirty="0" smtClean="0"/>
              <a:t>, </a:t>
            </a:r>
            <a:r>
              <a:rPr lang="en-US" sz="1800" b="1" u="sng" dirty="0" err="1" smtClean="0"/>
              <a:t>parece</a:t>
            </a:r>
            <a:r>
              <a:rPr lang="en-US" sz="1800" b="1" u="sng" dirty="0" smtClean="0"/>
              <a:t> probable </a:t>
            </a:r>
            <a:r>
              <a:rPr lang="en-US" sz="1800" b="1" u="sng" dirty="0"/>
              <a:t>que </a:t>
            </a:r>
            <a:r>
              <a:rPr lang="en-US" sz="1800" b="1" u="sng" dirty="0" err="1" smtClean="0"/>
              <a:t>nosotros</a:t>
            </a:r>
            <a:r>
              <a:rPr lang="en-US" sz="1800" b="1" u="sng" dirty="0" smtClean="0"/>
              <a:t> </a:t>
            </a:r>
            <a:r>
              <a:rPr lang="en-US" sz="1800" b="1" u="sng" dirty="0" err="1" smtClean="0"/>
              <a:t>podríamos</a:t>
            </a:r>
            <a:r>
              <a:rPr lang="en-US" sz="1800" b="1" u="sng" dirty="0" smtClean="0"/>
              <a:t> </a:t>
            </a:r>
            <a:r>
              <a:rPr lang="en-US" sz="1800" b="1" u="sng" dirty="0" smtClean="0"/>
              <a:t>estar en </a:t>
            </a:r>
            <a:r>
              <a:rPr lang="en-US" sz="1800" b="1" u="sng" dirty="0"/>
              <a:t>peligro de caer en el mismo lugar en el que Éfeso se encontraba </a:t>
            </a:r>
            <a:r>
              <a:rPr lang="en-US" sz="1800" b="1" u="sng" dirty="0" err="1"/>
              <a:t>en</a:t>
            </a:r>
            <a:r>
              <a:rPr lang="en-US" sz="1800" b="1" u="sng" dirty="0"/>
              <a:t> </a:t>
            </a:r>
            <a:r>
              <a:rPr lang="en-US" sz="1800" b="1" u="sng" dirty="0" err="1" smtClean="0"/>
              <a:t>Apocalipsis</a:t>
            </a:r>
            <a:r>
              <a:rPr lang="en-US" sz="1800" b="1" u="sng" dirty="0" smtClean="0"/>
              <a:t> 2</a:t>
            </a:r>
            <a:r>
              <a:rPr lang="en-US" sz="1800" b="1" u="sng" dirty="0" smtClean="0"/>
              <a:t>, si no prestamos atención a la misma advertencia.</a:t>
            </a:r>
          </a:p>
          <a:p>
            <a:pPr algn="l" rtl="0"/>
            <a:endParaRPr lang="en-US" sz="1800" dirty="0"/>
          </a:p>
          <a:p>
            <a:pPr algn="l" rtl="0"/>
            <a:r>
              <a:rPr lang="en-US" sz="1800" dirty="0"/>
              <a:t>Aparentemente, Éfeso no tomó lo suficientemente en serio las exhortaciones a amar a Dios y a los demás que se encuentran </a:t>
            </a:r>
            <a:r>
              <a:rPr lang="en-US" sz="1800" dirty="0" err="1"/>
              <a:t>en</a:t>
            </a:r>
            <a:r>
              <a:rPr lang="en-US" sz="1800" dirty="0"/>
              <a:t> </a:t>
            </a:r>
            <a:r>
              <a:rPr lang="en-US" sz="1800" dirty="0" err="1" smtClean="0"/>
              <a:t>toda</a:t>
            </a:r>
            <a:r>
              <a:rPr lang="en-US" sz="1800" dirty="0" smtClean="0"/>
              <a:t> la </a:t>
            </a:r>
            <a:r>
              <a:rPr lang="en-US" sz="1800" dirty="0" err="1" smtClean="0"/>
              <a:t>epístola</a:t>
            </a:r>
            <a:r>
              <a:rPr lang="en-US" sz="1800" dirty="0" smtClean="0"/>
              <a:t> </a:t>
            </a:r>
            <a:r>
              <a:rPr lang="en-US" sz="1800" dirty="0" err="1" smtClean="0"/>
              <a:t>efesia</a:t>
            </a:r>
            <a:r>
              <a:rPr lang="en-US" sz="1800" dirty="0" smtClean="0"/>
              <a:t>. </a:t>
            </a:r>
            <a:endParaRPr lang="en-US" sz="1800" dirty="0"/>
          </a:p>
        </p:txBody>
      </p:sp>
    </p:spTree>
    <p:extLst>
      <p:ext uri="{BB962C8B-B14F-4D97-AF65-F5344CB8AC3E}">
        <p14:creationId xmlns:p14="http://schemas.microsoft.com/office/powerpoint/2010/main" val="11016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 y="829215"/>
            <a:ext cx="8067675" cy="584775"/>
          </a:xfrm>
          <a:prstGeom prst="rect">
            <a:avLst/>
          </a:prstGeom>
        </p:spPr>
        <p:txBody>
          <a:bodyPr wrap="square">
            <a:spAutoFit/>
          </a:bodyPr>
          <a:lstStyle/>
          <a:p>
            <a:r>
              <a:rPr lang="en-US" sz="1600" b="1" dirty="0" smtClean="0">
                <a:solidFill>
                  <a:srgbClr val="FFFF00"/>
                </a:solidFill>
              </a:rPr>
              <a:t>1:4 </a:t>
            </a:r>
            <a:r>
              <a:rPr lang="es-ES" sz="1600" dirty="0"/>
              <a:t>Porque Dios nos escogió en Cristo antes de la fundación del mundo, para que fuéramos santos y sin mancha delante de Él. En </a:t>
            </a:r>
            <a:r>
              <a:rPr lang="es-ES" sz="1600" b="1" dirty="0">
                <a:solidFill>
                  <a:srgbClr val="FFFF00"/>
                </a:solidFill>
              </a:rPr>
              <a:t>amor </a:t>
            </a:r>
            <a:endParaRPr lang="en-US" sz="1600" b="1" dirty="0">
              <a:solidFill>
                <a:srgbClr val="FFFF00"/>
              </a:solidFill>
            </a:endParaRPr>
          </a:p>
        </p:txBody>
      </p:sp>
      <p:sp>
        <p:nvSpPr>
          <p:cNvPr id="3" name="Rectangle 2"/>
          <p:cNvSpPr/>
          <p:nvPr/>
        </p:nvSpPr>
        <p:spPr>
          <a:xfrm>
            <a:off x="219075" y="1561284"/>
            <a:ext cx="8201025" cy="584775"/>
          </a:xfrm>
          <a:prstGeom prst="rect">
            <a:avLst/>
          </a:prstGeom>
        </p:spPr>
        <p:txBody>
          <a:bodyPr wrap="square">
            <a:spAutoFit/>
          </a:bodyPr>
          <a:lstStyle/>
          <a:p>
            <a:r>
              <a:rPr lang="en-US" sz="1600" b="1" dirty="0" smtClean="0">
                <a:solidFill>
                  <a:srgbClr val="FFFF00"/>
                </a:solidFill>
              </a:rPr>
              <a:t>1:15 </a:t>
            </a:r>
            <a:r>
              <a:rPr lang="es-ES" sz="1600" dirty="0"/>
              <a:t>Por esta razón también yo, habiendo oído de la fe en el Señor Jesús que hay entre ustedes, y de su </a:t>
            </a:r>
            <a:r>
              <a:rPr lang="es-ES" sz="1600" b="1" dirty="0">
                <a:solidFill>
                  <a:srgbClr val="FFFF00"/>
                </a:solidFill>
              </a:rPr>
              <a:t>amor</a:t>
            </a:r>
            <a:r>
              <a:rPr lang="es-ES" sz="1600" dirty="0"/>
              <a:t> por todos los santos, </a:t>
            </a:r>
            <a:endParaRPr lang="en-US" sz="1600" dirty="0"/>
          </a:p>
        </p:txBody>
      </p:sp>
      <p:sp>
        <p:nvSpPr>
          <p:cNvPr id="4" name="Rectangle 3"/>
          <p:cNvSpPr/>
          <p:nvPr/>
        </p:nvSpPr>
        <p:spPr>
          <a:xfrm>
            <a:off x="219075" y="2238915"/>
            <a:ext cx="8410575" cy="584775"/>
          </a:xfrm>
          <a:prstGeom prst="rect">
            <a:avLst/>
          </a:prstGeom>
        </p:spPr>
        <p:txBody>
          <a:bodyPr wrap="square">
            <a:spAutoFit/>
          </a:bodyPr>
          <a:lstStyle/>
          <a:p>
            <a:r>
              <a:rPr lang="en-US" sz="1600" b="1" dirty="0" smtClean="0">
                <a:solidFill>
                  <a:srgbClr val="FFFF00"/>
                </a:solidFill>
              </a:rPr>
              <a:t>2:4</a:t>
            </a:r>
            <a:r>
              <a:rPr lang="en-US" sz="1600" dirty="0" smtClean="0"/>
              <a:t> </a:t>
            </a:r>
            <a:r>
              <a:rPr lang="es-ES" sz="1600" dirty="0"/>
              <a:t>Pero Dios, que es rico en misericordia, por causa del gran </a:t>
            </a:r>
            <a:r>
              <a:rPr lang="es-ES" sz="1600" b="1" dirty="0">
                <a:solidFill>
                  <a:srgbClr val="FFFF00"/>
                </a:solidFill>
              </a:rPr>
              <a:t>amor</a:t>
            </a:r>
            <a:r>
              <a:rPr lang="es-ES" sz="1600" dirty="0"/>
              <a:t> con que nos </a:t>
            </a:r>
            <a:r>
              <a:rPr lang="es-ES" sz="1600" b="1" dirty="0">
                <a:solidFill>
                  <a:srgbClr val="FFFF00"/>
                </a:solidFill>
              </a:rPr>
              <a:t>amó,</a:t>
            </a:r>
            <a:r>
              <a:rPr lang="es-ES" sz="1600" dirty="0"/>
              <a:t> </a:t>
            </a:r>
            <a:r>
              <a:rPr lang="es-ES" sz="1600" dirty="0" smtClean="0"/>
              <a:t>5</a:t>
            </a:r>
            <a:r>
              <a:rPr lang="es-ES" sz="1600" dirty="0"/>
              <a:t>  aun cuando estábamos muertos en nuestros delitos</a:t>
            </a:r>
            <a:endParaRPr lang="en-US" sz="1600" dirty="0"/>
          </a:p>
        </p:txBody>
      </p:sp>
      <p:sp>
        <p:nvSpPr>
          <p:cNvPr id="5" name="Rectangle 4"/>
          <p:cNvSpPr/>
          <p:nvPr/>
        </p:nvSpPr>
        <p:spPr>
          <a:xfrm>
            <a:off x="219076" y="3046772"/>
            <a:ext cx="8562975" cy="1077218"/>
          </a:xfrm>
          <a:prstGeom prst="rect">
            <a:avLst/>
          </a:prstGeom>
        </p:spPr>
        <p:txBody>
          <a:bodyPr wrap="square">
            <a:spAutoFit/>
          </a:bodyPr>
          <a:lstStyle/>
          <a:p>
            <a:r>
              <a:rPr lang="en-US" sz="1600" b="1" dirty="0" smtClean="0">
                <a:solidFill>
                  <a:srgbClr val="FFFF00"/>
                </a:solidFill>
              </a:rPr>
              <a:t>3:17</a:t>
            </a:r>
            <a:r>
              <a:rPr lang="en-US" sz="1600" dirty="0" smtClean="0"/>
              <a:t> </a:t>
            </a:r>
            <a:r>
              <a:rPr lang="es-ES" sz="1600" dirty="0" smtClean="0"/>
              <a:t>de </a:t>
            </a:r>
            <a:r>
              <a:rPr lang="es-ES" sz="1600" dirty="0"/>
              <a:t>manera que Cristo habite por la fe en sus corazones. También ruego que arraigados y cimentados en </a:t>
            </a:r>
            <a:r>
              <a:rPr lang="es-ES" sz="1600" b="1" dirty="0">
                <a:solidFill>
                  <a:srgbClr val="FFFF00"/>
                </a:solidFill>
              </a:rPr>
              <a:t>amor</a:t>
            </a:r>
            <a:r>
              <a:rPr lang="es-ES" sz="1600" dirty="0"/>
              <a:t>,  18  ustedes sean capaces de comprender con todos los santos cuál es la anchura, la longitud, la altura y la profundidad,  19  y de conocer el </a:t>
            </a:r>
            <a:r>
              <a:rPr lang="es-ES" sz="1600" b="1" dirty="0">
                <a:solidFill>
                  <a:srgbClr val="FFFF00"/>
                </a:solidFill>
              </a:rPr>
              <a:t>amor </a:t>
            </a:r>
            <a:r>
              <a:rPr lang="es-ES" sz="1600" dirty="0"/>
              <a:t>de Cristo que sobrepasa el conocimiento, </a:t>
            </a:r>
            <a:endParaRPr lang="en-US" sz="1600" dirty="0"/>
          </a:p>
        </p:txBody>
      </p:sp>
      <p:sp>
        <p:nvSpPr>
          <p:cNvPr id="6" name="Rectangle 5"/>
          <p:cNvSpPr/>
          <p:nvPr/>
        </p:nvSpPr>
        <p:spPr>
          <a:xfrm>
            <a:off x="219075" y="4347072"/>
            <a:ext cx="8301038" cy="584775"/>
          </a:xfrm>
          <a:prstGeom prst="rect">
            <a:avLst/>
          </a:prstGeom>
        </p:spPr>
        <p:txBody>
          <a:bodyPr wrap="square">
            <a:spAutoFit/>
          </a:bodyPr>
          <a:lstStyle/>
          <a:p>
            <a:r>
              <a:rPr lang="en-US" sz="1600" b="1" dirty="0" smtClean="0">
                <a:solidFill>
                  <a:srgbClr val="FFFF00"/>
                </a:solidFill>
              </a:rPr>
              <a:t>4:1 </a:t>
            </a:r>
            <a:r>
              <a:rPr lang="en-US" sz="1600" dirty="0" smtClean="0"/>
              <a:t>…</a:t>
            </a:r>
            <a:r>
              <a:rPr lang="es-ES" sz="1600" dirty="0" smtClean="0"/>
              <a:t>vivan </a:t>
            </a:r>
            <a:r>
              <a:rPr lang="es-ES" sz="1600" dirty="0"/>
              <a:t>de una manera digna de la vocación con que han sido llamados. 2  Que vivan con toda humildad y mansedumbre, con paciencia, soportándose unos a otros en </a:t>
            </a:r>
            <a:r>
              <a:rPr lang="es-ES" sz="1600" b="1" dirty="0">
                <a:solidFill>
                  <a:srgbClr val="FFFF00"/>
                </a:solidFill>
              </a:rPr>
              <a:t>amor</a:t>
            </a:r>
            <a:r>
              <a:rPr lang="es-ES" sz="1600" dirty="0"/>
              <a:t>,</a:t>
            </a:r>
            <a:endParaRPr lang="en-US" sz="1600" b="1" dirty="0">
              <a:solidFill>
                <a:srgbClr val="FFFF00"/>
              </a:solidFill>
            </a:endParaRPr>
          </a:p>
        </p:txBody>
      </p:sp>
    </p:spTree>
    <p:extLst>
      <p:ext uri="{BB962C8B-B14F-4D97-AF65-F5344CB8AC3E}">
        <p14:creationId xmlns:p14="http://schemas.microsoft.com/office/powerpoint/2010/main" val="32731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073" y="2772640"/>
            <a:ext cx="7715251" cy="584775"/>
          </a:xfrm>
          <a:prstGeom prst="rect">
            <a:avLst/>
          </a:prstGeom>
        </p:spPr>
        <p:txBody>
          <a:bodyPr wrap="square">
            <a:spAutoFit/>
          </a:bodyPr>
          <a:lstStyle/>
          <a:p>
            <a:r>
              <a:rPr lang="en-US" sz="1600" b="1" dirty="0" smtClean="0">
                <a:solidFill>
                  <a:srgbClr val="FFFF00"/>
                </a:solidFill>
              </a:rPr>
              <a:t>5:25 </a:t>
            </a:r>
            <a:r>
              <a:rPr lang="es-ES" sz="1600" dirty="0"/>
              <a:t>Maridos, </a:t>
            </a:r>
            <a:r>
              <a:rPr lang="es-ES" sz="1600" b="1" dirty="0">
                <a:solidFill>
                  <a:srgbClr val="FFFF00"/>
                </a:solidFill>
              </a:rPr>
              <a:t>amen</a:t>
            </a:r>
            <a:r>
              <a:rPr lang="es-ES" sz="1600" dirty="0"/>
              <a:t> a sus mujeres, así como Cristo </a:t>
            </a:r>
            <a:r>
              <a:rPr lang="es-ES" sz="1600" b="1" dirty="0">
                <a:solidFill>
                  <a:srgbClr val="FFFF00"/>
                </a:solidFill>
              </a:rPr>
              <a:t>amó</a:t>
            </a:r>
            <a:r>
              <a:rPr lang="es-ES" sz="1600" dirty="0"/>
              <a:t> a la iglesia y se dio Él mismo por ella</a:t>
            </a:r>
            <a:endParaRPr lang="en-US" sz="1600" dirty="0"/>
          </a:p>
        </p:txBody>
      </p:sp>
      <p:sp>
        <p:nvSpPr>
          <p:cNvPr id="4" name="Rectangle 3"/>
          <p:cNvSpPr/>
          <p:nvPr/>
        </p:nvSpPr>
        <p:spPr>
          <a:xfrm>
            <a:off x="219074" y="3443839"/>
            <a:ext cx="7800976" cy="584775"/>
          </a:xfrm>
          <a:prstGeom prst="rect">
            <a:avLst/>
          </a:prstGeom>
        </p:spPr>
        <p:txBody>
          <a:bodyPr wrap="square">
            <a:spAutoFit/>
          </a:bodyPr>
          <a:lstStyle/>
          <a:p>
            <a:r>
              <a:rPr lang="en-US" sz="1600" b="1" dirty="0" smtClean="0">
                <a:solidFill>
                  <a:srgbClr val="FFFF00"/>
                </a:solidFill>
              </a:rPr>
              <a:t>5:28</a:t>
            </a:r>
            <a:r>
              <a:rPr lang="en-US" sz="1600" dirty="0" smtClean="0"/>
              <a:t> </a:t>
            </a:r>
            <a:r>
              <a:rPr lang="es-ES" sz="1600" dirty="0"/>
              <a:t>Así deben también los maridos</a:t>
            </a:r>
            <a:r>
              <a:rPr lang="es-ES" sz="1600" b="1" dirty="0">
                <a:solidFill>
                  <a:srgbClr val="FFFF00"/>
                </a:solidFill>
              </a:rPr>
              <a:t> amar </a:t>
            </a:r>
            <a:r>
              <a:rPr lang="es-ES" sz="1600" dirty="0"/>
              <a:t>a sus mujeres, como a sus propios cuerpos. El que </a:t>
            </a:r>
            <a:r>
              <a:rPr lang="es-ES" sz="1600" b="1" dirty="0">
                <a:solidFill>
                  <a:srgbClr val="FFFF00"/>
                </a:solidFill>
              </a:rPr>
              <a:t>ama</a:t>
            </a:r>
            <a:r>
              <a:rPr lang="es-ES" sz="1600" dirty="0"/>
              <a:t> a su mujer, a sí mismo se ama. </a:t>
            </a:r>
            <a:endParaRPr lang="en-US" sz="1600" dirty="0"/>
          </a:p>
        </p:txBody>
      </p:sp>
      <p:sp>
        <p:nvSpPr>
          <p:cNvPr id="5" name="Rectangle 4"/>
          <p:cNvSpPr/>
          <p:nvPr/>
        </p:nvSpPr>
        <p:spPr>
          <a:xfrm>
            <a:off x="219073" y="4148884"/>
            <a:ext cx="7981951" cy="830997"/>
          </a:xfrm>
          <a:prstGeom prst="rect">
            <a:avLst/>
          </a:prstGeom>
        </p:spPr>
        <p:txBody>
          <a:bodyPr wrap="square">
            <a:spAutoFit/>
          </a:bodyPr>
          <a:lstStyle/>
          <a:p>
            <a:r>
              <a:rPr lang="en-US" sz="1600" b="1" dirty="0" smtClean="0">
                <a:solidFill>
                  <a:srgbClr val="FFFF00"/>
                </a:solidFill>
              </a:rPr>
              <a:t>6:23</a:t>
            </a:r>
            <a:r>
              <a:rPr lang="en-US" sz="1600" dirty="0" smtClean="0"/>
              <a:t> </a:t>
            </a:r>
            <a:r>
              <a:rPr lang="es-ES" sz="1600" dirty="0"/>
              <a:t>Paz sea a los hermanos, y </a:t>
            </a:r>
            <a:r>
              <a:rPr lang="es-ES" sz="1600" b="1" dirty="0">
                <a:solidFill>
                  <a:srgbClr val="FFFF00"/>
                </a:solidFill>
              </a:rPr>
              <a:t>amor</a:t>
            </a:r>
            <a:r>
              <a:rPr lang="es-ES" sz="1600" dirty="0"/>
              <a:t> con fe, de parte de Dios el Padre y del Señor Jesucristo. </a:t>
            </a:r>
            <a:r>
              <a:rPr lang="es-ES" sz="1600" dirty="0" smtClean="0"/>
              <a:t>24</a:t>
            </a:r>
            <a:r>
              <a:rPr lang="es-ES" sz="1600" dirty="0"/>
              <a:t>  La gracia sea con todos los que </a:t>
            </a:r>
            <a:r>
              <a:rPr lang="es-ES" sz="1600" b="1" dirty="0">
                <a:solidFill>
                  <a:srgbClr val="FFFF00"/>
                </a:solidFill>
              </a:rPr>
              <a:t>aman</a:t>
            </a:r>
            <a:r>
              <a:rPr lang="es-ES" sz="1600" dirty="0"/>
              <a:t> a nuestro Señor Jesucristo con </a:t>
            </a:r>
            <a:r>
              <a:rPr lang="es-ES" sz="1600" b="1" dirty="0">
                <a:solidFill>
                  <a:srgbClr val="FFFF00"/>
                </a:solidFill>
              </a:rPr>
              <a:t>amor</a:t>
            </a:r>
            <a:r>
              <a:rPr lang="es-ES" sz="1600" dirty="0"/>
              <a:t> incorruptible. </a:t>
            </a:r>
            <a:endParaRPr lang="en-US" sz="1600" dirty="0"/>
          </a:p>
        </p:txBody>
      </p:sp>
      <p:sp>
        <p:nvSpPr>
          <p:cNvPr id="6" name="Rectangle 5"/>
          <p:cNvSpPr/>
          <p:nvPr/>
        </p:nvSpPr>
        <p:spPr>
          <a:xfrm>
            <a:off x="219074" y="2011822"/>
            <a:ext cx="8246832" cy="584775"/>
          </a:xfrm>
          <a:prstGeom prst="rect">
            <a:avLst/>
          </a:prstGeom>
        </p:spPr>
        <p:txBody>
          <a:bodyPr wrap="square">
            <a:spAutoFit/>
          </a:bodyPr>
          <a:lstStyle/>
          <a:p>
            <a:r>
              <a:rPr lang="en-US" sz="1600" b="1" dirty="0" smtClean="0">
                <a:solidFill>
                  <a:srgbClr val="FFFF00"/>
                </a:solidFill>
              </a:rPr>
              <a:t>5:1 </a:t>
            </a:r>
            <a:r>
              <a:rPr lang="es-ES" sz="1600" dirty="0"/>
              <a:t>Sean, pues, imitadores de Dios como hijos amados; </a:t>
            </a:r>
            <a:r>
              <a:rPr lang="es-ES" sz="1600" dirty="0" smtClean="0"/>
              <a:t>2</a:t>
            </a:r>
            <a:r>
              <a:rPr lang="es-ES" sz="1600" dirty="0"/>
              <a:t>  y anden en </a:t>
            </a:r>
            <a:r>
              <a:rPr lang="es-ES" sz="1600" b="1" dirty="0">
                <a:solidFill>
                  <a:srgbClr val="FFFF00"/>
                </a:solidFill>
              </a:rPr>
              <a:t>amor</a:t>
            </a:r>
            <a:r>
              <a:rPr lang="es-ES" sz="1600" dirty="0"/>
              <a:t>, así como también Cristo les </a:t>
            </a:r>
            <a:r>
              <a:rPr lang="es-ES" sz="1600" b="1" dirty="0">
                <a:solidFill>
                  <a:srgbClr val="FFFF00"/>
                </a:solidFill>
              </a:rPr>
              <a:t>amó</a:t>
            </a:r>
            <a:r>
              <a:rPr lang="es-ES" sz="1600" dirty="0"/>
              <a:t> y se dio a sí mismo por nosotros, ofrenda y sacrificio a Dios, como fragante aroma. </a:t>
            </a:r>
            <a:endParaRPr lang="en-US" sz="1600" dirty="0"/>
          </a:p>
        </p:txBody>
      </p:sp>
      <p:sp>
        <p:nvSpPr>
          <p:cNvPr id="7" name="Rectangle 6"/>
          <p:cNvSpPr/>
          <p:nvPr/>
        </p:nvSpPr>
        <p:spPr>
          <a:xfrm>
            <a:off x="219073" y="845807"/>
            <a:ext cx="8410574" cy="1077218"/>
          </a:xfrm>
          <a:prstGeom prst="rect">
            <a:avLst/>
          </a:prstGeom>
        </p:spPr>
        <p:txBody>
          <a:bodyPr wrap="square">
            <a:spAutoFit/>
          </a:bodyPr>
          <a:lstStyle/>
          <a:p>
            <a:r>
              <a:rPr lang="en-US" sz="1600" b="1" dirty="0" smtClean="0">
                <a:solidFill>
                  <a:srgbClr val="FFFF00"/>
                </a:solidFill>
              </a:rPr>
              <a:t>4:15</a:t>
            </a:r>
            <a:r>
              <a:rPr lang="en-US" sz="1600" dirty="0" smtClean="0"/>
              <a:t> </a:t>
            </a:r>
            <a:r>
              <a:rPr lang="es-ES" sz="1600" dirty="0"/>
              <a:t>Más bien, al hablar la verdad en </a:t>
            </a:r>
            <a:r>
              <a:rPr lang="es-ES" sz="1600" b="1" dirty="0">
                <a:solidFill>
                  <a:srgbClr val="FFFF00"/>
                </a:solidFill>
              </a:rPr>
              <a:t>amor, </a:t>
            </a:r>
            <a:r>
              <a:rPr lang="es-ES" sz="1600" dirty="0"/>
              <a:t>creceremos en todos los aspectos en Aquel que es la cabeza, es decir, Cristo, </a:t>
            </a:r>
            <a:r>
              <a:rPr lang="es-ES" sz="1600" dirty="0" smtClean="0"/>
              <a:t>16</a:t>
            </a:r>
            <a:r>
              <a:rPr lang="es-ES" sz="1600" dirty="0"/>
              <a:t>  de quien todo el cuerpo, estando bien ajustado y unido por la cohesión que las coyunturas proveen, conforme al funcionamiento adecuado de cada miembro, produce el crecimiento del cuerpo para su propia edificación en </a:t>
            </a:r>
            <a:r>
              <a:rPr lang="es-ES" sz="1600" b="1" dirty="0">
                <a:solidFill>
                  <a:srgbClr val="FFFF00"/>
                </a:solidFill>
              </a:rPr>
              <a:t>amor</a:t>
            </a:r>
            <a:r>
              <a:rPr lang="es-ES" sz="1600" dirty="0"/>
              <a:t>. </a:t>
            </a:r>
            <a:endParaRPr lang="en-US" sz="1600" dirty="0"/>
          </a:p>
        </p:txBody>
      </p:sp>
    </p:spTree>
    <p:extLst>
      <p:ext uri="{BB962C8B-B14F-4D97-AF65-F5344CB8AC3E}">
        <p14:creationId xmlns:p14="http://schemas.microsoft.com/office/powerpoint/2010/main" val="37417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rtl="0"/>
            <a:r>
              <a:rPr lang="en-US" b="1" dirty="0"/>
              <a:t>“Bendito sea </a:t>
            </a:r>
            <a:r>
              <a:rPr lang="en-US" b="1" dirty="0" smtClean="0"/>
              <a:t>Dios…que </a:t>
            </a:r>
            <a:r>
              <a:rPr lang="en-US" b="1" dirty="0"/>
              <a:t>nos ha bendecido…”</a:t>
            </a:r>
            <a:endParaRPr lang="en-US" b="1" dirty="0">
              <a:latin typeface="+mn-lt"/>
            </a:endParaRPr>
          </a:p>
        </p:txBody>
      </p:sp>
      <p:sp>
        <p:nvSpPr>
          <p:cNvPr id="3" name="TextBox 2"/>
          <p:cNvSpPr txBox="1"/>
          <p:nvPr/>
        </p:nvSpPr>
        <p:spPr>
          <a:xfrm>
            <a:off x="469432" y="4604274"/>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9" name="TextBox 18"/>
          <p:cNvSpPr txBox="1"/>
          <p:nvPr/>
        </p:nvSpPr>
        <p:spPr>
          <a:xfrm>
            <a:off x="5832909" y="4604274"/>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22" name="TextBox 21"/>
          <p:cNvSpPr txBox="1"/>
          <p:nvPr/>
        </p:nvSpPr>
        <p:spPr>
          <a:xfrm>
            <a:off x="3076687" y="1546097"/>
            <a:ext cx="3400363" cy="707886"/>
          </a:xfrm>
          <a:prstGeom prst="rect">
            <a:avLst/>
          </a:prstGeom>
          <a:noFill/>
          <a:ln>
            <a:solidFill>
              <a:schemeClr val="accent1">
                <a:shade val="50000"/>
              </a:schemeClr>
            </a:solidFill>
          </a:ln>
        </p:spPr>
        <p:txBody>
          <a:bodyPr wrap="square" rtlCol="0">
            <a:spAutoFit/>
          </a:bodyPr>
          <a:lstStyle/>
          <a:p>
            <a:pPr algn="ctr" rtl="0"/>
            <a:r>
              <a:rPr lang="en-US" sz="2000" b="1" dirty="0" err="1" smtClean="0"/>
              <a:t>Elegidos</a:t>
            </a:r>
            <a:r>
              <a:rPr lang="en-US" sz="2000" b="1" dirty="0" smtClean="0"/>
              <a:t> 	+ 	</a:t>
            </a:r>
            <a:r>
              <a:rPr lang="en-US" sz="2000" b="1" dirty="0" err="1" smtClean="0"/>
              <a:t>Predestinados</a:t>
            </a:r>
            <a:endParaRPr lang="en-US" sz="2000" b="1" dirty="0"/>
          </a:p>
          <a:p>
            <a:pPr algn="ctr" rtl="0"/>
            <a:r>
              <a:rPr lang="en-US" sz="2000" b="1" dirty="0" smtClean="0"/>
              <a:t>				(</a:t>
            </a:r>
            <a:r>
              <a:rPr lang="en-US" sz="2000" b="1" dirty="0"/>
              <a:t>Adopción)</a:t>
            </a:r>
          </a:p>
        </p:txBody>
      </p:sp>
      <p:sp>
        <p:nvSpPr>
          <p:cNvPr id="13" name="TextBox 12"/>
          <p:cNvSpPr txBox="1"/>
          <p:nvPr/>
        </p:nvSpPr>
        <p:spPr>
          <a:xfrm>
            <a:off x="2823345" y="4604274"/>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Tree>
    <p:extLst>
      <p:ext uri="{BB962C8B-B14F-4D97-AF65-F5344CB8AC3E}">
        <p14:creationId xmlns:p14="http://schemas.microsoft.com/office/powerpoint/2010/main" val="18064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247427" y="623942"/>
            <a:ext cx="3065927" cy="890402"/>
          </a:xfrm>
          <a:prstGeom prst="wedgeRoundRectCallout">
            <a:avLst>
              <a:gd name="adj1" fmla="val 39513"/>
              <a:gd name="adj2" fmla="val 793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t>Antes de la fundación del mundo</a:t>
            </a:r>
          </a:p>
        </p:txBody>
      </p:sp>
      <p:sp>
        <p:nvSpPr>
          <p:cNvPr id="16" name="Rounded Rectangular Callout 15"/>
          <p:cNvSpPr/>
          <p:nvPr/>
        </p:nvSpPr>
        <p:spPr>
          <a:xfrm>
            <a:off x="2750053" y="2718989"/>
            <a:ext cx="1418252" cy="580912"/>
          </a:xfrm>
          <a:prstGeom prst="wedgeRoundRectCallout">
            <a:avLst>
              <a:gd name="adj1" fmla="val 10190"/>
              <a:gd name="adj2" fmla="val -1115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a:t>En </a:t>
            </a:r>
            <a:r>
              <a:rPr lang="en-US" sz="2500" b="1" dirty="0" err="1"/>
              <a:t>él</a:t>
            </a:r>
            <a:endParaRPr lang="en-US" sz="2500" b="1" dirty="0"/>
          </a:p>
        </p:txBody>
      </p:sp>
      <p:sp>
        <p:nvSpPr>
          <p:cNvPr id="17" name="Rounded Rectangular Callout 16"/>
          <p:cNvSpPr/>
          <p:nvPr/>
        </p:nvSpPr>
        <p:spPr>
          <a:xfrm>
            <a:off x="247428" y="2331713"/>
            <a:ext cx="2366680" cy="1355464"/>
          </a:xfrm>
          <a:prstGeom prst="wedgeRoundRectCallout">
            <a:avLst>
              <a:gd name="adj1" fmla="val 57578"/>
              <a:gd name="adj2" fmla="val -70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smtClean="0"/>
              <a:t>Para que... </a:t>
            </a:r>
            <a:r>
              <a:rPr lang="en-US" sz="2200" b="1" dirty="0"/>
              <a:t>santos y sin mancha... en amor</a:t>
            </a:r>
          </a:p>
        </p:txBody>
      </p:sp>
      <p:sp>
        <p:nvSpPr>
          <p:cNvPr id="22" name="TextBox 21"/>
          <p:cNvSpPr txBox="1"/>
          <p:nvPr/>
        </p:nvSpPr>
        <p:spPr>
          <a:xfrm>
            <a:off x="3076687" y="1546097"/>
            <a:ext cx="3400363" cy="707886"/>
          </a:xfrm>
          <a:prstGeom prst="rect">
            <a:avLst/>
          </a:prstGeom>
          <a:noFill/>
          <a:ln>
            <a:solidFill>
              <a:schemeClr val="accent1">
                <a:shade val="50000"/>
              </a:schemeClr>
            </a:solidFill>
          </a:ln>
        </p:spPr>
        <p:txBody>
          <a:bodyPr wrap="square" rtlCol="0">
            <a:spAutoFit/>
          </a:bodyPr>
          <a:lstStyle/>
          <a:p>
            <a:pPr algn="ctr"/>
            <a:r>
              <a:rPr lang="en-US" sz="2000" b="1" dirty="0" err="1"/>
              <a:t>Elegidos</a:t>
            </a:r>
            <a:r>
              <a:rPr lang="en-US" sz="2000" b="1" dirty="0"/>
              <a:t> 	+ 	</a:t>
            </a:r>
            <a:r>
              <a:rPr lang="en-US" sz="2000" b="1" dirty="0" err="1"/>
              <a:t>Predestinados</a:t>
            </a:r>
            <a:endParaRPr lang="en-US" sz="2000" b="1" dirty="0"/>
          </a:p>
          <a:p>
            <a:pPr algn="ctr"/>
            <a:r>
              <a:rPr lang="en-US" sz="2000" b="1" dirty="0"/>
              <a:t>				(</a:t>
            </a:r>
            <a:r>
              <a:rPr lang="en-US" sz="2000" b="1" dirty="0" err="1"/>
              <a:t>Adopción</a:t>
            </a:r>
            <a:r>
              <a:rPr lang="en-US" sz="2000" b="1" dirty="0"/>
              <a:t>)</a:t>
            </a:r>
          </a:p>
        </p:txBody>
      </p:sp>
      <p:sp>
        <p:nvSpPr>
          <p:cNvPr id="14" name="TextBox 13"/>
          <p:cNvSpPr txBox="1"/>
          <p:nvPr/>
        </p:nvSpPr>
        <p:spPr>
          <a:xfrm>
            <a:off x="469432" y="4604274"/>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5" name="TextBox 14"/>
          <p:cNvSpPr txBox="1"/>
          <p:nvPr/>
        </p:nvSpPr>
        <p:spPr>
          <a:xfrm>
            <a:off x="5832909" y="4604274"/>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18" name="TextBox 17"/>
          <p:cNvSpPr txBox="1"/>
          <p:nvPr/>
        </p:nvSpPr>
        <p:spPr>
          <a:xfrm>
            <a:off x="2823345" y="4604274"/>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Tree>
    <p:extLst>
      <p:ext uri="{BB962C8B-B14F-4D97-AF65-F5344CB8AC3E}">
        <p14:creationId xmlns:p14="http://schemas.microsoft.com/office/powerpoint/2010/main" val="184689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normAutofit/>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247427" y="623942"/>
            <a:ext cx="3065927" cy="890402"/>
          </a:xfrm>
          <a:prstGeom prst="wedgeRoundRectCallout">
            <a:avLst>
              <a:gd name="adj1" fmla="val 39513"/>
              <a:gd name="adj2" fmla="val 793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t>Antes de la fundación del mundo</a:t>
            </a:r>
          </a:p>
        </p:txBody>
      </p:sp>
      <p:sp>
        <p:nvSpPr>
          <p:cNvPr id="16" name="Rounded Rectangular Callout 15"/>
          <p:cNvSpPr/>
          <p:nvPr/>
        </p:nvSpPr>
        <p:spPr>
          <a:xfrm>
            <a:off x="2750053" y="2700714"/>
            <a:ext cx="1418252" cy="580912"/>
          </a:xfrm>
          <a:prstGeom prst="wedgeRoundRectCallout">
            <a:avLst>
              <a:gd name="adj1" fmla="val 10190"/>
              <a:gd name="adj2" fmla="val -1115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a:t>En </a:t>
            </a:r>
            <a:r>
              <a:rPr lang="en-US" sz="2500" b="1" dirty="0" err="1"/>
              <a:t>él</a:t>
            </a:r>
            <a:endParaRPr lang="en-US" sz="2500" b="1" dirty="0"/>
          </a:p>
        </p:txBody>
      </p:sp>
      <p:sp>
        <p:nvSpPr>
          <p:cNvPr id="17" name="Rounded Rectangular Callout 16"/>
          <p:cNvSpPr/>
          <p:nvPr/>
        </p:nvSpPr>
        <p:spPr>
          <a:xfrm>
            <a:off x="247428" y="2331713"/>
            <a:ext cx="2366680" cy="1355464"/>
          </a:xfrm>
          <a:prstGeom prst="wedgeRoundRectCallout">
            <a:avLst>
              <a:gd name="adj1" fmla="val 57578"/>
              <a:gd name="adj2" fmla="val -70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Para que... </a:t>
            </a:r>
            <a:r>
              <a:rPr lang="en-US" sz="2800" b="1" dirty="0" err="1"/>
              <a:t>santos</a:t>
            </a:r>
            <a:r>
              <a:rPr lang="en-US" sz="2800" b="1" dirty="0"/>
              <a:t> y sin </a:t>
            </a:r>
            <a:r>
              <a:rPr lang="en-US" sz="2800" b="1" dirty="0" err="1"/>
              <a:t>mancha</a:t>
            </a:r>
            <a:r>
              <a:rPr lang="en-US" sz="2800" b="1" dirty="0"/>
              <a:t>... </a:t>
            </a:r>
            <a:r>
              <a:rPr lang="en-US" sz="2800" b="1" dirty="0" err="1"/>
              <a:t>en</a:t>
            </a:r>
            <a:r>
              <a:rPr lang="en-US" sz="2800" b="1" dirty="0"/>
              <a:t> </a:t>
            </a:r>
            <a:r>
              <a:rPr lang="en-US" sz="2800" b="1" dirty="0" err="1"/>
              <a:t>amor</a:t>
            </a:r>
            <a:endParaRPr lang="en-US" sz="2800" b="1" dirty="0"/>
          </a:p>
        </p:txBody>
      </p:sp>
      <p:sp>
        <p:nvSpPr>
          <p:cNvPr id="18" name="Rounded Rectangular Callout 17"/>
          <p:cNvSpPr/>
          <p:nvPr/>
        </p:nvSpPr>
        <p:spPr>
          <a:xfrm>
            <a:off x="4304250" y="2720313"/>
            <a:ext cx="1418252" cy="766489"/>
          </a:xfrm>
          <a:prstGeom prst="wedgeRoundRectCallout">
            <a:avLst>
              <a:gd name="adj1" fmla="val 10190"/>
              <a:gd name="adj2" fmla="val -1115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smtClean="0"/>
              <a:t>Mediante Cristo</a:t>
            </a:r>
            <a:endParaRPr lang="en-US" sz="2200" b="1" dirty="0"/>
          </a:p>
        </p:txBody>
      </p:sp>
      <p:sp>
        <p:nvSpPr>
          <p:cNvPr id="20" name="Rounded Rectangular Callout 19"/>
          <p:cNvSpPr/>
          <p:nvPr/>
        </p:nvSpPr>
        <p:spPr>
          <a:xfrm>
            <a:off x="5610900" y="3569887"/>
            <a:ext cx="1732299" cy="766489"/>
          </a:xfrm>
          <a:prstGeom prst="wedgeRoundRectCallout">
            <a:avLst>
              <a:gd name="adj1" fmla="val -38293"/>
              <a:gd name="adj2" fmla="val -2028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smtClean="0"/>
              <a:t>Para </a:t>
            </a:r>
            <a:r>
              <a:rPr lang="en-US" sz="2500" b="1" dirty="0" err="1" smtClean="0"/>
              <a:t>sí</a:t>
            </a:r>
            <a:endParaRPr lang="en-US" sz="2500" b="1" dirty="0"/>
          </a:p>
        </p:txBody>
      </p:sp>
      <p:sp>
        <p:nvSpPr>
          <p:cNvPr id="21" name="Rounded Rectangular Callout 20"/>
          <p:cNvSpPr/>
          <p:nvPr/>
        </p:nvSpPr>
        <p:spPr>
          <a:xfrm>
            <a:off x="6563219" y="282594"/>
            <a:ext cx="2205317" cy="1189519"/>
          </a:xfrm>
          <a:prstGeom prst="wedgeRoundRectCallout">
            <a:avLst>
              <a:gd name="adj1" fmla="val -82699"/>
              <a:gd name="adj2" fmla="val 513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a:t>En el amor… adopción como hijos</a:t>
            </a:r>
          </a:p>
        </p:txBody>
      </p:sp>
      <p:sp>
        <p:nvSpPr>
          <p:cNvPr id="22" name="TextBox 21"/>
          <p:cNvSpPr txBox="1"/>
          <p:nvPr/>
        </p:nvSpPr>
        <p:spPr>
          <a:xfrm>
            <a:off x="3076687" y="1546097"/>
            <a:ext cx="3400363" cy="707886"/>
          </a:xfrm>
          <a:prstGeom prst="rect">
            <a:avLst/>
          </a:prstGeom>
          <a:noFill/>
          <a:ln>
            <a:solidFill>
              <a:schemeClr val="accent1">
                <a:shade val="50000"/>
              </a:schemeClr>
            </a:solidFill>
          </a:ln>
        </p:spPr>
        <p:txBody>
          <a:bodyPr wrap="square" rtlCol="0">
            <a:spAutoFit/>
          </a:bodyPr>
          <a:lstStyle/>
          <a:p>
            <a:pPr algn="ctr"/>
            <a:r>
              <a:rPr lang="en-US" sz="2000" b="1" dirty="0" err="1"/>
              <a:t>Elegidos</a:t>
            </a:r>
            <a:r>
              <a:rPr lang="en-US" sz="2000" b="1" dirty="0"/>
              <a:t> 	+ 	</a:t>
            </a:r>
            <a:r>
              <a:rPr lang="en-US" sz="2000" b="1" dirty="0" err="1"/>
              <a:t>Predestinados</a:t>
            </a:r>
            <a:endParaRPr lang="en-US" sz="2000" b="1" dirty="0"/>
          </a:p>
          <a:p>
            <a:pPr algn="ctr"/>
            <a:r>
              <a:rPr lang="en-US" sz="2000" b="1" dirty="0"/>
              <a:t>				(</a:t>
            </a:r>
            <a:r>
              <a:rPr lang="en-US" sz="2000" b="1" dirty="0" err="1"/>
              <a:t>Adopción</a:t>
            </a:r>
            <a:r>
              <a:rPr lang="en-US" sz="2000" b="1" dirty="0"/>
              <a:t>)</a:t>
            </a:r>
          </a:p>
        </p:txBody>
      </p:sp>
      <p:sp>
        <p:nvSpPr>
          <p:cNvPr id="23" name="Rounded Rectangular Callout 22"/>
          <p:cNvSpPr/>
          <p:nvPr/>
        </p:nvSpPr>
        <p:spPr>
          <a:xfrm>
            <a:off x="6612995" y="1973502"/>
            <a:ext cx="2369640" cy="1513300"/>
          </a:xfrm>
          <a:prstGeom prst="wedgeRoundRectCallout">
            <a:avLst>
              <a:gd name="adj1" fmla="val -71136"/>
              <a:gd name="adj2" fmla="val -27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500" b="1" dirty="0" err="1" smtClean="0"/>
              <a:t>Conforme</a:t>
            </a:r>
            <a:r>
              <a:rPr lang="en-US" sz="2500" b="1" dirty="0" smtClean="0"/>
              <a:t> a la </a:t>
            </a:r>
            <a:r>
              <a:rPr lang="en-US" sz="2500" b="1" dirty="0" err="1" smtClean="0"/>
              <a:t>buena</a:t>
            </a:r>
            <a:r>
              <a:rPr lang="en-US" sz="2500" b="1" dirty="0" smtClean="0"/>
              <a:t> </a:t>
            </a:r>
            <a:r>
              <a:rPr lang="en-US" sz="2500" b="1" dirty="0" err="1" smtClean="0"/>
              <a:t>intención</a:t>
            </a:r>
            <a:r>
              <a:rPr lang="en-US" sz="2500" b="1" dirty="0" smtClean="0"/>
              <a:t> de </a:t>
            </a:r>
            <a:r>
              <a:rPr lang="en-US" sz="2500" b="1" dirty="0"/>
              <a:t>S</a:t>
            </a:r>
            <a:r>
              <a:rPr lang="en-US" sz="2500" b="1" dirty="0" smtClean="0"/>
              <a:t>u </a:t>
            </a:r>
            <a:r>
              <a:rPr lang="en-US" sz="2500" b="1" dirty="0"/>
              <a:t>voluntad</a:t>
            </a:r>
          </a:p>
        </p:txBody>
      </p:sp>
      <p:sp>
        <p:nvSpPr>
          <p:cNvPr id="14" name="TextBox 13"/>
          <p:cNvSpPr txBox="1"/>
          <p:nvPr/>
        </p:nvSpPr>
        <p:spPr>
          <a:xfrm>
            <a:off x="469432" y="4604274"/>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5" name="TextBox 14"/>
          <p:cNvSpPr txBox="1"/>
          <p:nvPr/>
        </p:nvSpPr>
        <p:spPr>
          <a:xfrm>
            <a:off x="5832909" y="4604274"/>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24" name="TextBox 23"/>
          <p:cNvSpPr txBox="1"/>
          <p:nvPr/>
        </p:nvSpPr>
        <p:spPr>
          <a:xfrm>
            <a:off x="2823345" y="4604274"/>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Tree>
    <p:extLst>
      <p:ext uri="{BB962C8B-B14F-4D97-AF65-F5344CB8AC3E}">
        <p14:creationId xmlns:p14="http://schemas.microsoft.com/office/powerpoint/2010/main" val="15151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966"/>
            <a:ext cx="7886700" cy="545583"/>
          </a:xfrm>
        </p:spPr>
        <p:txBody>
          <a:bodyPr/>
          <a:lstStyle/>
          <a:p>
            <a:pPr algn="ctr" rtl="0"/>
            <a:r>
              <a:rPr lang="en-US" b="1" dirty="0">
                <a:latin typeface="+mn-lt"/>
              </a:rPr>
              <a:t>Propósito, </a:t>
            </a:r>
            <a:r>
              <a:rPr lang="en-US" b="1" dirty="0" err="1" smtClean="0">
                <a:latin typeface="+mn-lt"/>
              </a:rPr>
              <a:t>elección</a:t>
            </a:r>
            <a:r>
              <a:rPr lang="en-US" b="1" dirty="0">
                <a:latin typeface="+mn-lt"/>
              </a:rPr>
              <a:t>, </a:t>
            </a:r>
            <a:r>
              <a:rPr lang="en-US" b="1" dirty="0" err="1" smtClean="0">
                <a:latin typeface="+mn-lt"/>
              </a:rPr>
              <a:t>predestinación</a:t>
            </a:r>
            <a:endParaRPr lang="en-US" b="1" dirty="0">
              <a:latin typeface="+mn-lt"/>
            </a:endParaRPr>
          </a:p>
        </p:txBody>
      </p:sp>
      <p:sp>
        <p:nvSpPr>
          <p:cNvPr id="3" name="Content Placeholder 2"/>
          <p:cNvSpPr>
            <a:spLocks noGrp="1"/>
          </p:cNvSpPr>
          <p:nvPr>
            <p:ph idx="1"/>
          </p:nvPr>
        </p:nvSpPr>
        <p:spPr>
          <a:xfrm>
            <a:off x="279699" y="892885"/>
            <a:ext cx="8541571" cy="4539727"/>
          </a:xfrm>
        </p:spPr>
        <p:txBody>
          <a:bodyPr>
            <a:normAutofit lnSpcReduction="10000"/>
          </a:bodyPr>
          <a:lstStyle/>
          <a:p>
            <a:pPr algn="l" rtl="0"/>
            <a:r>
              <a:rPr lang="en-US" b="1" dirty="0"/>
              <a:t>Gran énfasis en este texto (1:4-5, 9, 11)</a:t>
            </a:r>
          </a:p>
          <a:p>
            <a:pPr algn="l" rtl="0"/>
            <a:r>
              <a:rPr lang="en-US" b="1" dirty="0"/>
              <a:t>Dios </a:t>
            </a:r>
            <a:r>
              <a:rPr lang="en-US" b="1" dirty="0" err="1"/>
              <a:t>escoge</a:t>
            </a:r>
            <a:r>
              <a:rPr lang="en-US" b="1" dirty="0"/>
              <a:t> </a:t>
            </a:r>
            <a:r>
              <a:rPr lang="en-US" b="1" dirty="0" err="1" smtClean="0"/>
              <a:t>quiénes</a:t>
            </a:r>
            <a:r>
              <a:rPr lang="en-US" b="1" dirty="0" smtClean="0"/>
              <a:t> </a:t>
            </a:r>
            <a:r>
              <a:rPr lang="en-US" b="1" dirty="0" err="1" smtClean="0"/>
              <a:t>serán</a:t>
            </a:r>
            <a:r>
              <a:rPr lang="en-US" b="1" dirty="0" smtClean="0"/>
              <a:t> salvos, </a:t>
            </a:r>
            <a:r>
              <a:rPr lang="en-US" b="1" dirty="0" err="1" smtClean="0"/>
              <a:t>bendecidos</a:t>
            </a:r>
            <a:r>
              <a:rPr lang="en-US" b="1" dirty="0" smtClean="0"/>
              <a:t>, </a:t>
            </a:r>
            <a:r>
              <a:rPr lang="en-US" b="1" dirty="0" err="1" smtClean="0"/>
              <a:t>glorificados</a:t>
            </a:r>
            <a:r>
              <a:rPr lang="en-US" b="1" dirty="0" smtClean="0"/>
              <a:t>.</a:t>
            </a:r>
            <a:endParaRPr lang="en-US" b="1" dirty="0"/>
          </a:p>
          <a:p>
            <a:pPr lvl="1" algn="l" rtl="0"/>
            <a:r>
              <a:rPr lang="en-US" b="1" dirty="0"/>
              <a:t>Ninguna voluntad humana decide.</a:t>
            </a:r>
          </a:p>
          <a:p>
            <a:pPr lvl="1" algn="l" rtl="0"/>
            <a:r>
              <a:rPr lang="en-US" b="1" dirty="0"/>
              <a:t>Ninguna acción humana dicta.</a:t>
            </a:r>
          </a:p>
          <a:p>
            <a:pPr algn="l" rtl="0"/>
            <a:r>
              <a:rPr lang="en-US" b="1" dirty="0">
                <a:solidFill>
                  <a:srgbClr val="FFC000"/>
                </a:solidFill>
              </a:rPr>
              <a:t>Pero, ¿cómo elige? (</a:t>
            </a:r>
            <a:r>
              <a:rPr lang="en-US" b="1" i="1" dirty="0">
                <a:solidFill>
                  <a:srgbClr val="FFC000"/>
                </a:solidFill>
              </a:rPr>
              <a:t>¿Y </a:t>
            </a:r>
            <a:r>
              <a:rPr lang="en-US" b="1" i="1" dirty="0" err="1" smtClean="0">
                <a:solidFill>
                  <a:srgbClr val="FFC000"/>
                </a:solidFill>
              </a:rPr>
              <a:t>tengo</a:t>
            </a:r>
            <a:r>
              <a:rPr lang="en-US" b="1" i="1" dirty="0" smtClean="0">
                <a:solidFill>
                  <a:srgbClr val="FFC000"/>
                </a:solidFill>
              </a:rPr>
              <a:t> </a:t>
            </a:r>
            <a:r>
              <a:rPr lang="en-US" b="1" i="1" dirty="0" err="1" smtClean="0">
                <a:solidFill>
                  <a:srgbClr val="FFC000"/>
                </a:solidFill>
              </a:rPr>
              <a:t>yo</a:t>
            </a:r>
            <a:r>
              <a:rPr lang="en-US" b="1" i="1" dirty="0" smtClean="0">
                <a:solidFill>
                  <a:srgbClr val="FFC000"/>
                </a:solidFill>
              </a:rPr>
              <a:t> </a:t>
            </a:r>
            <a:r>
              <a:rPr lang="en-US" b="1" i="1" dirty="0" err="1" smtClean="0">
                <a:solidFill>
                  <a:srgbClr val="FFC000"/>
                </a:solidFill>
              </a:rPr>
              <a:t>algo</a:t>
            </a:r>
            <a:r>
              <a:rPr lang="en-US" b="1" i="1" dirty="0" smtClean="0">
                <a:solidFill>
                  <a:srgbClr val="FFC000"/>
                </a:solidFill>
              </a:rPr>
              <a:t> </a:t>
            </a:r>
            <a:r>
              <a:rPr lang="en-US" b="1" i="1" dirty="0">
                <a:solidFill>
                  <a:srgbClr val="FFC000"/>
                </a:solidFill>
              </a:rPr>
              <a:t>que ver con eso?</a:t>
            </a:r>
            <a:r>
              <a:rPr lang="en-US" b="1" dirty="0">
                <a:solidFill>
                  <a:srgbClr val="FFC000"/>
                </a:solidFill>
              </a:rPr>
              <a:t>)</a:t>
            </a:r>
          </a:p>
          <a:p>
            <a:pPr lvl="1" algn="l" rtl="0"/>
            <a:r>
              <a:rPr lang="en-US" b="1" dirty="0"/>
              <a:t>¿Basado en el mérito?</a:t>
            </a:r>
          </a:p>
          <a:p>
            <a:pPr lvl="1" algn="l" rtl="0"/>
            <a:r>
              <a:rPr lang="en-US" b="1" dirty="0"/>
              <a:t>¿Individual?</a:t>
            </a:r>
          </a:p>
          <a:p>
            <a:pPr lvl="1" algn="l" rtl="0"/>
            <a:r>
              <a:rPr lang="en-US" b="1" dirty="0"/>
              <a:t>¿Unilateral?</a:t>
            </a:r>
          </a:p>
          <a:p>
            <a:pPr algn="l" rtl="0"/>
            <a:r>
              <a:rPr lang="en-US" b="1" dirty="0"/>
              <a:t>Dios </a:t>
            </a:r>
            <a:r>
              <a:rPr lang="en-US" b="1" dirty="0" smtClean="0"/>
              <a:t>“</a:t>
            </a:r>
            <a:r>
              <a:rPr lang="en-US" b="1" dirty="0" err="1" smtClean="0"/>
              <a:t>nos</a:t>
            </a:r>
            <a:r>
              <a:rPr lang="en-US" b="1" dirty="0" smtClean="0"/>
              <a:t>” </a:t>
            </a:r>
            <a:r>
              <a:rPr lang="en-US" b="1" dirty="0"/>
              <a:t>elige “en </a:t>
            </a:r>
            <a:r>
              <a:rPr lang="en-US" b="1" dirty="0" err="1"/>
              <a:t>él</a:t>
            </a:r>
            <a:r>
              <a:rPr lang="en-US" b="1" dirty="0"/>
              <a:t>”</a:t>
            </a:r>
          </a:p>
          <a:p>
            <a:pPr lvl="1" algn="l" rtl="0"/>
            <a:r>
              <a:rPr lang="en-US" b="1" dirty="0"/>
              <a:t>Dios </a:t>
            </a:r>
            <a:r>
              <a:rPr lang="en-US" b="1" dirty="0" smtClean="0"/>
              <a:t>ha </a:t>
            </a:r>
            <a:r>
              <a:rPr lang="en-US" b="1" dirty="0" err="1" smtClean="0"/>
              <a:t>eligido</a:t>
            </a:r>
            <a:r>
              <a:rPr lang="en-US" b="1" dirty="0" smtClean="0"/>
              <a:t>, etc. </a:t>
            </a:r>
            <a:r>
              <a:rPr lang="en-US" b="1" i="1" u="sng" dirty="0" err="1" smtClean="0"/>
              <a:t>categóricamente</a:t>
            </a:r>
            <a:r>
              <a:rPr lang="en-US" b="1" dirty="0" smtClean="0"/>
              <a:t> que </a:t>
            </a:r>
            <a:r>
              <a:rPr lang="en-US" b="1" dirty="0" err="1"/>
              <a:t>aquellos</a:t>
            </a:r>
            <a:r>
              <a:rPr lang="en-US" b="1" dirty="0"/>
              <a:t> </a:t>
            </a:r>
            <a:r>
              <a:rPr lang="en-US" b="1" dirty="0" smtClean="0"/>
              <a:t>que </a:t>
            </a:r>
            <a:r>
              <a:rPr lang="en-US" b="1" dirty="0" err="1" smtClean="0"/>
              <a:t>esten</a:t>
            </a:r>
            <a:r>
              <a:rPr lang="en-US" b="1" dirty="0" smtClean="0"/>
              <a:t> “</a:t>
            </a:r>
            <a:r>
              <a:rPr lang="en-US" b="1" dirty="0" err="1" smtClean="0"/>
              <a:t>en</a:t>
            </a:r>
            <a:r>
              <a:rPr lang="en-US" b="1" dirty="0" smtClean="0"/>
              <a:t> </a:t>
            </a:r>
            <a:r>
              <a:rPr lang="en-US" b="1" dirty="0"/>
              <a:t>Cristo” sean bendecidos.</a:t>
            </a:r>
          </a:p>
          <a:p>
            <a:pPr lvl="1" algn="l" rtl="0"/>
            <a:r>
              <a:rPr lang="en-US" b="1" dirty="0" err="1" smtClean="0"/>
              <a:t>Enfoque</a:t>
            </a:r>
            <a:r>
              <a:rPr lang="en-US" b="1" dirty="0" smtClean="0"/>
              <a:t> </a:t>
            </a:r>
            <a:r>
              <a:rPr lang="en-US" b="1" dirty="0" err="1" smtClean="0"/>
              <a:t>corporativo</a:t>
            </a:r>
            <a:r>
              <a:rPr lang="en-US" b="1" dirty="0"/>
              <a:t>, no individual, </a:t>
            </a:r>
            <a:r>
              <a:rPr lang="en-US" b="1" dirty="0" err="1" smtClean="0"/>
              <a:t>en</a:t>
            </a:r>
            <a:r>
              <a:rPr lang="en-US" b="1" dirty="0" smtClean="0"/>
              <a:t> </a:t>
            </a:r>
            <a:r>
              <a:rPr lang="en-US" b="1" dirty="0"/>
              <a:t>su elección, predestinación, etc.</a:t>
            </a:r>
          </a:p>
          <a:p>
            <a:pPr lvl="1" algn="l" rtl="0"/>
            <a:r>
              <a:rPr lang="en-US" b="1" dirty="0"/>
              <a:t>Las </a:t>
            </a:r>
            <a:r>
              <a:rPr lang="en-US" b="1" dirty="0" err="1"/>
              <a:t>elecciones</a:t>
            </a:r>
            <a:r>
              <a:rPr lang="en-US" b="1" dirty="0"/>
              <a:t> </a:t>
            </a:r>
            <a:r>
              <a:rPr lang="en-US" b="1" dirty="0" smtClean="0"/>
              <a:t>y </a:t>
            </a:r>
            <a:r>
              <a:rPr lang="en-US" b="1" dirty="0" err="1" smtClean="0"/>
              <a:t>predestinaciones</a:t>
            </a:r>
            <a:r>
              <a:rPr lang="en-US" b="1" dirty="0" smtClean="0"/>
              <a:t> </a:t>
            </a:r>
            <a:r>
              <a:rPr lang="en-US" b="1" dirty="0" err="1" smtClean="0"/>
              <a:t>individuales</a:t>
            </a:r>
            <a:r>
              <a:rPr lang="en-US" b="1" dirty="0" smtClean="0"/>
              <a:t> que </a:t>
            </a:r>
            <a:r>
              <a:rPr lang="en-US" b="1" dirty="0"/>
              <a:t>Dios hace a lo largo de la historia están menos enfocadas en la salvación individual y más en su participación en sus propósitos redentores globales.</a:t>
            </a:r>
          </a:p>
          <a:p>
            <a:pPr lvl="1" algn="l" rtl="0"/>
            <a:r>
              <a:rPr lang="en-US" b="1" i="1" dirty="0">
                <a:solidFill>
                  <a:srgbClr val="00B0F0"/>
                </a:solidFill>
              </a:rPr>
              <a:t>¿Estoy en Cristo?</a:t>
            </a:r>
            <a:endParaRPr lang="en-US" i="1" dirty="0">
              <a:solidFill>
                <a:srgbClr val="00B0F0"/>
              </a:solidFill>
            </a:endParaRPr>
          </a:p>
          <a:p>
            <a:pPr lvl="1" algn="l" rtl="0"/>
            <a:endParaRPr lang="en-US" dirty="0"/>
          </a:p>
        </p:txBody>
      </p:sp>
    </p:spTree>
    <p:extLst>
      <p:ext uri="{BB962C8B-B14F-4D97-AF65-F5344CB8AC3E}">
        <p14:creationId xmlns:p14="http://schemas.microsoft.com/office/powerpoint/2010/main" val="6908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31" y="257759"/>
            <a:ext cx="3516771" cy="735554"/>
          </a:xfrm>
        </p:spPr>
        <p:txBody>
          <a:bodyPr>
            <a:normAutofit/>
          </a:bodyPr>
          <a:lstStyle/>
          <a:p>
            <a:pPr algn="l" rtl="0"/>
            <a:r>
              <a:rPr lang="en-US" sz="3000" b="1" u="sng" dirty="0"/>
              <a:t>Escenario de Efesios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68" r="7268"/>
          <a:stretch>
            <a:fillRect/>
          </a:stretch>
        </p:blipFill>
        <p:spPr>
          <a:xfrm>
            <a:off x="4518801" y="160940"/>
            <a:ext cx="3233946" cy="2837281"/>
          </a:xfrm>
        </p:spPr>
      </p:pic>
      <p:sp>
        <p:nvSpPr>
          <p:cNvPr id="3" name="Content Placeholder 2"/>
          <p:cNvSpPr>
            <a:spLocks noGrp="1"/>
          </p:cNvSpPr>
          <p:nvPr>
            <p:ph type="body" sz="half" idx="2"/>
          </p:nvPr>
        </p:nvSpPr>
        <p:spPr>
          <a:xfrm>
            <a:off x="346042" y="1218912"/>
            <a:ext cx="3541347" cy="3277176"/>
          </a:xfrm>
        </p:spPr>
        <p:txBody>
          <a:bodyPr>
            <a:normAutofit/>
          </a:bodyPr>
          <a:lstStyle/>
          <a:p>
            <a:pPr marL="342900" indent="-342900" algn="l" rtl="0">
              <a:buFont typeface="Arial" panose="020B0604020202020204" pitchFamily="34" charset="0"/>
              <a:buChar char="•"/>
            </a:pPr>
            <a:r>
              <a:rPr lang="en-US" sz="2500" b="1" dirty="0"/>
              <a:t>Capital de Asia Menor</a:t>
            </a:r>
          </a:p>
          <a:p>
            <a:pPr marL="342900" indent="-342900" algn="l" rtl="0">
              <a:buFont typeface="Arial" panose="020B0604020202020204" pitchFamily="34" charset="0"/>
              <a:buChar char="•"/>
            </a:pPr>
            <a:r>
              <a:rPr lang="en-US" sz="2500" b="1" dirty="0"/>
              <a:t>Templo de Artemisa</a:t>
            </a:r>
          </a:p>
          <a:p>
            <a:pPr marL="342900" indent="-342900" algn="l" rtl="0">
              <a:buFont typeface="Arial" panose="020B0604020202020204" pitchFamily="34" charset="0"/>
              <a:buChar char="•"/>
            </a:pPr>
            <a:r>
              <a:rPr lang="en-US" sz="2500" b="1" dirty="0"/>
              <a:t>Centro </a:t>
            </a:r>
            <a:r>
              <a:rPr lang="en-US" sz="2500" b="1" dirty="0" smtClean="0"/>
              <a:t>social </a:t>
            </a:r>
            <a:r>
              <a:rPr lang="en-US" sz="2500" b="1" dirty="0"/>
              <a:t>y </a:t>
            </a:r>
            <a:r>
              <a:rPr lang="en-US" sz="2500" b="1" dirty="0" err="1"/>
              <a:t>e</a:t>
            </a:r>
            <a:r>
              <a:rPr lang="en-US" sz="2500" b="1" dirty="0" err="1" smtClean="0"/>
              <a:t>conómico</a:t>
            </a:r>
            <a:r>
              <a:rPr lang="en-US" sz="2500" b="1" dirty="0" smtClean="0"/>
              <a:t> crucial</a:t>
            </a:r>
            <a:endParaRPr lang="en-US" sz="25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062" y="3223820"/>
            <a:ext cx="3233946" cy="2362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715" y="3223820"/>
            <a:ext cx="3184853" cy="2388640"/>
          </a:xfrm>
          <a:prstGeom prst="rect">
            <a:avLst/>
          </a:prstGeom>
        </p:spPr>
      </p:pic>
    </p:spTree>
    <p:extLst>
      <p:ext uri="{BB962C8B-B14F-4D97-AF65-F5344CB8AC3E}">
        <p14:creationId xmlns:p14="http://schemas.microsoft.com/office/powerpoint/2010/main" val="382566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rtl="0"/>
            <a:r>
              <a:rPr lang="en-US" b="1" dirty="0">
                <a:latin typeface="+mn-lt"/>
              </a:rPr>
              <a:t>“Bendito sea </a:t>
            </a:r>
            <a:r>
              <a:rPr lang="en-US" b="1" dirty="0" smtClean="0">
                <a:latin typeface="+mn-lt"/>
              </a:rPr>
              <a:t>Dios…que </a:t>
            </a:r>
            <a:r>
              <a:rPr lang="en-US" b="1" dirty="0">
                <a:latin typeface="+mn-lt"/>
              </a:rPr>
              <a:t>nos ha bendecido…”</a:t>
            </a:r>
          </a:p>
        </p:txBody>
      </p:sp>
      <p:sp>
        <p:nvSpPr>
          <p:cNvPr id="7" name="TextBox 6"/>
          <p:cNvSpPr txBox="1"/>
          <p:nvPr/>
        </p:nvSpPr>
        <p:spPr>
          <a:xfrm>
            <a:off x="268941" y="2502262"/>
            <a:ext cx="8606117" cy="1077218"/>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400" b="1" dirty="0"/>
              <a:t>Redención + </a:t>
            </a:r>
            <a:r>
              <a:rPr lang="en-US" sz="2400" b="1" dirty="0" err="1"/>
              <a:t>Misterio</a:t>
            </a:r>
            <a:r>
              <a:rPr lang="en-US" sz="2400" b="1" dirty="0"/>
              <a:t> </a:t>
            </a:r>
            <a:r>
              <a:rPr lang="en-US" sz="2400" b="1" dirty="0" err="1" smtClean="0"/>
              <a:t>manifestado</a:t>
            </a:r>
            <a:r>
              <a:rPr lang="en-US" sz="2400" b="1" dirty="0" smtClean="0"/>
              <a:t> </a:t>
            </a:r>
            <a:r>
              <a:rPr lang="en-US" sz="2400" b="1" dirty="0"/>
              <a:t>+ </a:t>
            </a:r>
            <a:r>
              <a:rPr lang="en-US" sz="2400" b="1" dirty="0" err="1"/>
              <a:t>Hecho</a:t>
            </a:r>
            <a:r>
              <a:rPr lang="en-US" sz="2400" b="1" dirty="0"/>
              <a:t> </a:t>
            </a:r>
            <a:r>
              <a:rPr lang="en-US" sz="2400" b="1" dirty="0" err="1" smtClean="0"/>
              <a:t>herencia</a:t>
            </a:r>
            <a:r>
              <a:rPr lang="en-US" sz="2400" b="1" dirty="0" smtClean="0"/>
              <a:t> </a:t>
            </a:r>
            <a:r>
              <a:rPr lang="en-US" sz="2400" b="1" dirty="0"/>
              <a:t>+ Esperanza</a:t>
            </a:r>
          </a:p>
          <a:p>
            <a:pPr algn="ctr" rtl="0"/>
            <a:endParaRPr lang="en-US" sz="2000" b="1" dirty="0"/>
          </a:p>
        </p:txBody>
      </p:sp>
      <p:sp>
        <p:nvSpPr>
          <p:cNvPr id="23" name="TextBox 22"/>
          <p:cNvSpPr txBox="1"/>
          <p:nvPr/>
        </p:nvSpPr>
        <p:spPr>
          <a:xfrm>
            <a:off x="5553777" y="3613551"/>
            <a:ext cx="3464141" cy="400110"/>
          </a:xfrm>
          <a:prstGeom prst="rect">
            <a:avLst/>
          </a:prstGeom>
          <a:noFill/>
        </p:spPr>
        <p:txBody>
          <a:bodyPr wrap="square" rtlCol="0">
            <a:spAutoFit/>
          </a:bodyPr>
          <a:lstStyle/>
          <a:p>
            <a:pPr algn="l" rtl="0"/>
            <a:r>
              <a:rPr lang="en-US" sz="2000" b="1" i="1" dirty="0">
                <a:solidFill>
                  <a:srgbClr val="FFFF00"/>
                </a:solidFill>
              </a:rPr>
              <a:t>¿</a:t>
            </a:r>
            <a:r>
              <a:rPr lang="en-US" sz="2000" b="1" i="1" dirty="0" err="1" smtClean="0">
                <a:solidFill>
                  <a:srgbClr val="FFFF00"/>
                </a:solidFill>
              </a:rPr>
              <a:t>Cómo</a:t>
            </a:r>
            <a:r>
              <a:rPr lang="en-US" sz="2000" b="1" i="1" dirty="0" smtClean="0">
                <a:solidFill>
                  <a:srgbClr val="FFFF00"/>
                </a:solidFill>
              </a:rPr>
              <a:t> </a:t>
            </a:r>
            <a:r>
              <a:rPr lang="en-US" sz="2000" b="1" i="1" dirty="0" err="1" smtClean="0">
                <a:solidFill>
                  <a:srgbClr val="FFFF00"/>
                </a:solidFill>
              </a:rPr>
              <a:t>recibimos</a:t>
            </a:r>
            <a:r>
              <a:rPr lang="en-US" sz="2000" b="1" i="1" dirty="0" smtClean="0">
                <a:solidFill>
                  <a:srgbClr val="FFFF00"/>
                </a:solidFill>
              </a:rPr>
              <a:t> </a:t>
            </a:r>
            <a:r>
              <a:rPr lang="en-US" sz="2000" b="1" i="1" dirty="0" err="1" smtClean="0">
                <a:solidFill>
                  <a:srgbClr val="FFFF00"/>
                </a:solidFill>
              </a:rPr>
              <a:t>estas</a:t>
            </a:r>
            <a:r>
              <a:rPr lang="en-US" sz="2000" b="1" i="1" dirty="0" smtClean="0">
                <a:solidFill>
                  <a:srgbClr val="FFFF00"/>
                </a:solidFill>
              </a:rPr>
              <a:t> cosas?</a:t>
            </a:r>
            <a:endParaRPr lang="en-US" sz="2000" b="1" i="1" dirty="0">
              <a:solidFill>
                <a:srgbClr val="FFFF00"/>
              </a:solidFill>
            </a:endParaRPr>
          </a:p>
        </p:txBody>
      </p:sp>
      <p:sp>
        <p:nvSpPr>
          <p:cNvPr id="24" name="TextBox 23"/>
          <p:cNvSpPr txBox="1"/>
          <p:nvPr/>
        </p:nvSpPr>
        <p:spPr>
          <a:xfrm>
            <a:off x="4754880" y="4256609"/>
            <a:ext cx="4120177" cy="400110"/>
          </a:xfrm>
          <a:prstGeom prst="rect">
            <a:avLst/>
          </a:prstGeom>
          <a:noFill/>
        </p:spPr>
        <p:txBody>
          <a:bodyPr wrap="square" rtlCol="0">
            <a:spAutoFit/>
          </a:bodyPr>
          <a:lstStyle/>
          <a:p>
            <a:pPr algn="l" rtl="0"/>
            <a:r>
              <a:rPr lang="en-US" sz="2000" b="1" i="1" dirty="0">
                <a:solidFill>
                  <a:srgbClr val="FFFF00"/>
                </a:solidFill>
              </a:rPr>
              <a:t>¿Qué significan para nuestras vidas?</a:t>
            </a:r>
          </a:p>
        </p:txBody>
      </p:sp>
      <p:sp>
        <p:nvSpPr>
          <p:cNvPr id="13" name="TextBox 12"/>
          <p:cNvSpPr txBox="1"/>
          <p:nvPr/>
        </p:nvSpPr>
        <p:spPr>
          <a:xfrm>
            <a:off x="4581625" y="4934991"/>
            <a:ext cx="4436294" cy="400110"/>
          </a:xfrm>
          <a:prstGeom prst="rect">
            <a:avLst/>
          </a:prstGeom>
          <a:noFill/>
        </p:spPr>
        <p:txBody>
          <a:bodyPr wrap="square" rtlCol="0">
            <a:spAutoFit/>
          </a:bodyPr>
          <a:lstStyle/>
          <a:p>
            <a:pPr algn="l" rtl="0"/>
            <a:r>
              <a:rPr lang="en-US" sz="2000" b="1" i="1" dirty="0" smtClean="0">
                <a:solidFill>
                  <a:srgbClr val="FFFF00"/>
                </a:solidFill>
              </a:rPr>
              <a:t>¿Hay </a:t>
            </a:r>
            <a:r>
              <a:rPr lang="en-US" sz="2000" b="1" i="1" dirty="0" err="1" smtClean="0">
                <a:solidFill>
                  <a:srgbClr val="FFFF00"/>
                </a:solidFill>
              </a:rPr>
              <a:t>detalles</a:t>
            </a:r>
            <a:r>
              <a:rPr lang="en-US" sz="2000" b="1" i="1" dirty="0" smtClean="0">
                <a:solidFill>
                  <a:srgbClr val="FFFF00"/>
                </a:solidFill>
              </a:rPr>
              <a:t> </a:t>
            </a:r>
            <a:r>
              <a:rPr lang="en-US" sz="2000" b="1" i="1" dirty="0" err="1">
                <a:solidFill>
                  <a:srgbClr val="FFFF00"/>
                </a:solidFill>
              </a:rPr>
              <a:t>adicionales</a:t>
            </a:r>
            <a:r>
              <a:rPr lang="en-US" sz="2000" b="1" i="1" dirty="0">
                <a:solidFill>
                  <a:srgbClr val="FFFF00"/>
                </a:solidFill>
              </a:rPr>
              <a:t> </a:t>
            </a:r>
            <a:r>
              <a:rPr lang="en-US" sz="2000" b="1" i="1" dirty="0" err="1" smtClean="0">
                <a:solidFill>
                  <a:srgbClr val="FFFF00"/>
                </a:solidFill>
              </a:rPr>
              <a:t>sobre</a:t>
            </a:r>
            <a:r>
              <a:rPr lang="en-US" sz="2000" b="1" i="1" dirty="0" smtClean="0">
                <a:solidFill>
                  <a:srgbClr val="FFFF00"/>
                </a:solidFill>
              </a:rPr>
              <a:t> </a:t>
            </a:r>
            <a:r>
              <a:rPr lang="en-US" sz="2000" b="1" i="1" dirty="0" err="1" smtClean="0">
                <a:solidFill>
                  <a:srgbClr val="FFFF00"/>
                </a:solidFill>
              </a:rPr>
              <a:t>ellas</a:t>
            </a:r>
            <a:r>
              <a:rPr lang="en-US" sz="2000" b="1" i="1" dirty="0" smtClean="0">
                <a:solidFill>
                  <a:srgbClr val="FFFF00"/>
                </a:solidFill>
              </a:rPr>
              <a:t>?</a:t>
            </a:r>
            <a:endParaRPr lang="en-US" sz="2000" b="1" i="1" dirty="0">
              <a:solidFill>
                <a:srgbClr val="FFFF00"/>
              </a:solidFill>
            </a:endParaRPr>
          </a:p>
        </p:txBody>
      </p:sp>
    </p:spTree>
    <p:extLst>
      <p:ext uri="{BB962C8B-B14F-4D97-AF65-F5344CB8AC3E}">
        <p14:creationId xmlns:p14="http://schemas.microsoft.com/office/powerpoint/2010/main" val="1918349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763790" y="1247966"/>
            <a:ext cx="1355464" cy="774550"/>
          </a:xfrm>
          <a:prstGeom prst="wedgeRoundRectCallout">
            <a:avLst>
              <a:gd name="adj1" fmla="val -27976"/>
              <a:gd name="adj2" fmla="val 101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00" b="1" dirty="0" smtClean="0"/>
              <a:t>Mediante </a:t>
            </a:r>
            <a:r>
              <a:rPr lang="en-US" sz="2100" b="1" dirty="0" err="1" smtClean="0"/>
              <a:t>su</a:t>
            </a:r>
            <a:r>
              <a:rPr lang="en-US" sz="2100" b="1" dirty="0" smtClean="0"/>
              <a:t> </a:t>
            </a:r>
            <a:r>
              <a:rPr lang="en-US" sz="2100" b="1" dirty="0"/>
              <a:t>sangre</a:t>
            </a:r>
          </a:p>
        </p:txBody>
      </p:sp>
      <p:sp>
        <p:nvSpPr>
          <p:cNvPr id="12" name="Rounded Rectangular Callout 11"/>
          <p:cNvSpPr/>
          <p:nvPr/>
        </p:nvSpPr>
        <p:spPr>
          <a:xfrm>
            <a:off x="150605" y="319900"/>
            <a:ext cx="1355464" cy="774550"/>
          </a:xfrm>
          <a:prstGeom prst="wedgeRoundRectCallout">
            <a:avLst>
              <a:gd name="adj1" fmla="val -33531"/>
              <a:gd name="adj2" fmla="val 1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00" b="1" dirty="0" err="1"/>
              <a:t>E</a:t>
            </a:r>
            <a:r>
              <a:rPr lang="en-US" sz="2100" b="1" dirty="0" err="1" smtClean="0"/>
              <a:t>n</a:t>
            </a:r>
            <a:r>
              <a:rPr lang="en-US" sz="2100" b="1" dirty="0" smtClean="0"/>
              <a:t> </a:t>
            </a:r>
            <a:r>
              <a:rPr lang="en-US" sz="2100" b="1" dirty="0"/>
              <a:t>el amado</a:t>
            </a:r>
          </a:p>
        </p:txBody>
      </p:sp>
      <p:sp>
        <p:nvSpPr>
          <p:cNvPr id="16" name="Rounded Rectangular Callout 15"/>
          <p:cNvSpPr/>
          <p:nvPr/>
        </p:nvSpPr>
        <p:spPr>
          <a:xfrm>
            <a:off x="193635" y="3969572"/>
            <a:ext cx="2029801" cy="1646618"/>
          </a:xfrm>
          <a:prstGeom prst="wedgeRoundRectCallout">
            <a:avLst>
              <a:gd name="adj1" fmla="val -21831"/>
              <a:gd name="adj2" fmla="val -75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00" b="1" dirty="0" err="1" smtClean="0"/>
              <a:t>Según</a:t>
            </a:r>
            <a:r>
              <a:rPr lang="en-US" sz="2100" b="1" dirty="0" smtClean="0"/>
              <a:t> las </a:t>
            </a:r>
            <a:r>
              <a:rPr lang="en-US" sz="2100" b="1" dirty="0" err="1" smtClean="0"/>
              <a:t>riquezas</a:t>
            </a:r>
            <a:r>
              <a:rPr lang="en-US" sz="2100" b="1" dirty="0" smtClean="0"/>
              <a:t> de </a:t>
            </a:r>
            <a:r>
              <a:rPr lang="en-US" sz="2100" b="1" dirty="0" err="1" smtClean="0"/>
              <a:t>su</a:t>
            </a:r>
            <a:r>
              <a:rPr lang="en-US" sz="2100" b="1" dirty="0" smtClean="0"/>
              <a:t> </a:t>
            </a:r>
            <a:r>
              <a:rPr lang="en-US" sz="2100" b="1" dirty="0" err="1" smtClean="0"/>
              <a:t>gracia</a:t>
            </a:r>
            <a:r>
              <a:rPr lang="en-US" sz="2100" b="1" dirty="0" smtClean="0"/>
              <a:t>... </a:t>
            </a:r>
            <a:r>
              <a:rPr lang="en-US" sz="2100" b="1" dirty="0"/>
              <a:t>toda sabiduría y </a:t>
            </a:r>
            <a:r>
              <a:rPr lang="en-US" sz="2100" b="1" dirty="0" err="1" smtClean="0"/>
              <a:t>discernimiento</a:t>
            </a:r>
            <a:endParaRPr lang="en-US" sz="2100" b="1" dirty="0"/>
          </a:p>
        </p:txBody>
      </p:sp>
      <p:sp>
        <p:nvSpPr>
          <p:cNvPr id="10" name="TextBox 9"/>
          <p:cNvSpPr txBox="1"/>
          <p:nvPr/>
        </p:nvSpPr>
        <p:spPr>
          <a:xfrm>
            <a:off x="268941" y="2502262"/>
            <a:ext cx="8606117" cy="1077218"/>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400" b="1" dirty="0"/>
              <a:t>Redención + </a:t>
            </a:r>
            <a:r>
              <a:rPr lang="en-US" sz="2400" b="1" dirty="0" err="1"/>
              <a:t>Misterio</a:t>
            </a:r>
            <a:r>
              <a:rPr lang="en-US" sz="2400" b="1" dirty="0"/>
              <a:t> </a:t>
            </a:r>
            <a:r>
              <a:rPr lang="en-US" sz="2400" b="1" dirty="0" err="1" smtClean="0"/>
              <a:t>manifestado</a:t>
            </a:r>
            <a:r>
              <a:rPr lang="en-US" sz="2400" b="1" dirty="0" smtClean="0"/>
              <a:t> </a:t>
            </a:r>
            <a:r>
              <a:rPr lang="en-US" sz="2400" b="1" dirty="0"/>
              <a:t>+ </a:t>
            </a:r>
            <a:r>
              <a:rPr lang="en-US" sz="2400" b="1" dirty="0" err="1"/>
              <a:t>Hecho</a:t>
            </a:r>
            <a:r>
              <a:rPr lang="en-US" sz="2400" b="1" dirty="0"/>
              <a:t> </a:t>
            </a:r>
            <a:r>
              <a:rPr lang="en-US" sz="2400" b="1" dirty="0" err="1" smtClean="0"/>
              <a:t>herencia</a:t>
            </a:r>
            <a:r>
              <a:rPr lang="en-US" sz="2400" b="1" dirty="0" smtClean="0"/>
              <a:t> </a:t>
            </a:r>
            <a:r>
              <a:rPr lang="en-US" sz="2400" b="1" dirty="0"/>
              <a:t>+ Esperanza</a:t>
            </a:r>
          </a:p>
          <a:p>
            <a:pPr algn="ctr" rtl="0"/>
            <a:endParaRPr lang="en-US" sz="2000" b="1" dirty="0"/>
          </a:p>
        </p:txBody>
      </p:sp>
      <p:sp>
        <p:nvSpPr>
          <p:cNvPr id="13" name="TextBox 12"/>
          <p:cNvSpPr txBox="1"/>
          <p:nvPr/>
        </p:nvSpPr>
        <p:spPr>
          <a:xfrm>
            <a:off x="5553777" y="3613551"/>
            <a:ext cx="3464141" cy="400110"/>
          </a:xfrm>
          <a:prstGeom prst="rect">
            <a:avLst/>
          </a:prstGeom>
          <a:noFill/>
        </p:spPr>
        <p:txBody>
          <a:bodyPr wrap="square" rtlCol="0">
            <a:spAutoFit/>
          </a:bodyPr>
          <a:lstStyle/>
          <a:p>
            <a:pPr algn="l" rtl="0"/>
            <a:r>
              <a:rPr lang="en-US" sz="2000" b="1" i="1" dirty="0">
                <a:solidFill>
                  <a:srgbClr val="FFFF00"/>
                </a:solidFill>
              </a:rPr>
              <a:t>¿</a:t>
            </a:r>
            <a:r>
              <a:rPr lang="en-US" sz="2000" b="1" i="1" dirty="0" err="1" smtClean="0">
                <a:solidFill>
                  <a:srgbClr val="FFFF00"/>
                </a:solidFill>
              </a:rPr>
              <a:t>Cómo</a:t>
            </a:r>
            <a:r>
              <a:rPr lang="en-US" sz="2000" b="1" i="1" dirty="0" smtClean="0">
                <a:solidFill>
                  <a:srgbClr val="FFFF00"/>
                </a:solidFill>
              </a:rPr>
              <a:t> </a:t>
            </a:r>
            <a:r>
              <a:rPr lang="en-US" sz="2000" b="1" i="1" dirty="0" err="1" smtClean="0">
                <a:solidFill>
                  <a:srgbClr val="FFFF00"/>
                </a:solidFill>
              </a:rPr>
              <a:t>recibimos</a:t>
            </a:r>
            <a:r>
              <a:rPr lang="en-US" sz="2000" b="1" i="1" dirty="0" smtClean="0">
                <a:solidFill>
                  <a:srgbClr val="FFFF00"/>
                </a:solidFill>
              </a:rPr>
              <a:t> </a:t>
            </a:r>
            <a:r>
              <a:rPr lang="en-US" sz="2000" b="1" i="1" dirty="0" err="1" smtClean="0">
                <a:solidFill>
                  <a:srgbClr val="FFFF00"/>
                </a:solidFill>
              </a:rPr>
              <a:t>estas</a:t>
            </a:r>
            <a:r>
              <a:rPr lang="en-US" sz="2000" b="1" i="1" dirty="0" smtClean="0">
                <a:solidFill>
                  <a:srgbClr val="FFFF00"/>
                </a:solidFill>
              </a:rPr>
              <a:t> cosas?</a:t>
            </a:r>
            <a:endParaRPr lang="en-US" sz="2000" b="1" i="1" dirty="0">
              <a:solidFill>
                <a:srgbClr val="FFFF00"/>
              </a:solidFill>
            </a:endParaRPr>
          </a:p>
        </p:txBody>
      </p:sp>
      <p:sp>
        <p:nvSpPr>
          <p:cNvPr id="18" name="TextBox 17"/>
          <p:cNvSpPr txBox="1"/>
          <p:nvPr/>
        </p:nvSpPr>
        <p:spPr>
          <a:xfrm>
            <a:off x="4754880" y="4256609"/>
            <a:ext cx="4120177" cy="400110"/>
          </a:xfrm>
          <a:prstGeom prst="rect">
            <a:avLst/>
          </a:prstGeom>
          <a:noFill/>
        </p:spPr>
        <p:txBody>
          <a:bodyPr wrap="square" rtlCol="0">
            <a:spAutoFit/>
          </a:bodyPr>
          <a:lstStyle/>
          <a:p>
            <a:pPr algn="l" rtl="0"/>
            <a:r>
              <a:rPr lang="en-US" sz="2000" b="1" i="1" dirty="0">
                <a:solidFill>
                  <a:srgbClr val="FFFF00"/>
                </a:solidFill>
              </a:rPr>
              <a:t>¿Qué significan para nuestras vidas?</a:t>
            </a:r>
          </a:p>
        </p:txBody>
      </p:sp>
      <p:sp>
        <p:nvSpPr>
          <p:cNvPr id="19" name="TextBox 18"/>
          <p:cNvSpPr txBox="1"/>
          <p:nvPr/>
        </p:nvSpPr>
        <p:spPr>
          <a:xfrm>
            <a:off x="4581625" y="4934991"/>
            <a:ext cx="4436294" cy="400110"/>
          </a:xfrm>
          <a:prstGeom prst="rect">
            <a:avLst/>
          </a:prstGeom>
          <a:noFill/>
        </p:spPr>
        <p:txBody>
          <a:bodyPr wrap="square" rtlCol="0">
            <a:spAutoFit/>
          </a:bodyPr>
          <a:lstStyle/>
          <a:p>
            <a:pPr algn="l" rtl="0"/>
            <a:r>
              <a:rPr lang="en-US" sz="2000" b="1" i="1" dirty="0" smtClean="0">
                <a:solidFill>
                  <a:srgbClr val="FFFF00"/>
                </a:solidFill>
              </a:rPr>
              <a:t>¿Hay </a:t>
            </a:r>
            <a:r>
              <a:rPr lang="en-US" sz="2000" b="1" i="1" dirty="0" err="1" smtClean="0">
                <a:solidFill>
                  <a:srgbClr val="FFFF00"/>
                </a:solidFill>
              </a:rPr>
              <a:t>detalles</a:t>
            </a:r>
            <a:r>
              <a:rPr lang="en-US" sz="2000" b="1" i="1" dirty="0" smtClean="0">
                <a:solidFill>
                  <a:srgbClr val="FFFF00"/>
                </a:solidFill>
              </a:rPr>
              <a:t> </a:t>
            </a:r>
            <a:r>
              <a:rPr lang="en-US" sz="2000" b="1" i="1" dirty="0" err="1">
                <a:solidFill>
                  <a:srgbClr val="FFFF00"/>
                </a:solidFill>
              </a:rPr>
              <a:t>adicionales</a:t>
            </a:r>
            <a:r>
              <a:rPr lang="en-US" sz="2000" b="1" i="1" dirty="0">
                <a:solidFill>
                  <a:srgbClr val="FFFF00"/>
                </a:solidFill>
              </a:rPr>
              <a:t> </a:t>
            </a:r>
            <a:r>
              <a:rPr lang="en-US" sz="2000" b="1" i="1" dirty="0" err="1" smtClean="0">
                <a:solidFill>
                  <a:srgbClr val="FFFF00"/>
                </a:solidFill>
              </a:rPr>
              <a:t>sobre</a:t>
            </a:r>
            <a:r>
              <a:rPr lang="en-US" sz="2000" b="1" i="1" dirty="0" smtClean="0">
                <a:solidFill>
                  <a:srgbClr val="FFFF00"/>
                </a:solidFill>
              </a:rPr>
              <a:t> </a:t>
            </a:r>
            <a:r>
              <a:rPr lang="en-US" sz="2000" b="1" i="1" dirty="0" err="1" smtClean="0">
                <a:solidFill>
                  <a:srgbClr val="FFFF00"/>
                </a:solidFill>
              </a:rPr>
              <a:t>ellas</a:t>
            </a:r>
            <a:r>
              <a:rPr lang="en-US" sz="2000" b="1" i="1" dirty="0" smtClean="0">
                <a:solidFill>
                  <a:srgbClr val="FFFF00"/>
                </a:solidFill>
              </a:rPr>
              <a:t>?</a:t>
            </a:r>
            <a:endParaRPr lang="en-US" sz="2000" b="1" i="1" dirty="0">
              <a:solidFill>
                <a:srgbClr val="FFFF00"/>
              </a:solidFill>
            </a:endParaRPr>
          </a:p>
        </p:txBody>
      </p:sp>
    </p:spTree>
    <p:extLst>
      <p:ext uri="{BB962C8B-B14F-4D97-AF65-F5344CB8AC3E}">
        <p14:creationId xmlns:p14="http://schemas.microsoft.com/office/powerpoint/2010/main" val="2837890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763790" y="1247966"/>
            <a:ext cx="1355464" cy="774550"/>
          </a:xfrm>
          <a:prstGeom prst="wedgeRoundRectCallout">
            <a:avLst>
              <a:gd name="adj1" fmla="val -27976"/>
              <a:gd name="adj2" fmla="val 101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Mediante </a:t>
            </a:r>
            <a:r>
              <a:rPr lang="en-US" sz="2100" b="1" dirty="0" err="1"/>
              <a:t>su</a:t>
            </a:r>
            <a:r>
              <a:rPr lang="en-US" sz="2100" b="1" dirty="0"/>
              <a:t> </a:t>
            </a:r>
            <a:r>
              <a:rPr lang="en-US" sz="2100" b="1" dirty="0" err="1"/>
              <a:t>sangre</a:t>
            </a:r>
            <a:endParaRPr lang="en-US" sz="2100" b="1" dirty="0"/>
          </a:p>
        </p:txBody>
      </p:sp>
      <p:sp>
        <p:nvSpPr>
          <p:cNvPr id="12" name="Rounded Rectangular Callout 11"/>
          <p:cNvSpPr/>
          <p:nvPr/>
        </p:nvSpPr>
        <p:spPr>
          <a:xfrm>
            <a:off x="150605" y="319900"/>
            <a:ext cx="1355464" cy="774550"/>
          </a:xfrm>
          <a:prstGeom prst="wedgeRoundRectCallout">
            <a:avLst>
              <a:gd name="adj1" fmla="val -33531"/>
              <a:gd name="adj2" fmla="val 1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En</a:t>
            </a:r>
            <a:r>
              <a:rPr lang="en-US" sz="2100" b="1" dirty="0"/>
              <a:t> el </a:t>
            </a:r>
            <a:r>
              <a:rPr lang="en-US" sz="2100" b="1" dirty="0" err="1"/>
              <a:t>amado</a:t>
            </a:r>
            <a:endParaRPr lang="en-US" sz="2100" b="1" dirty="0"/>
          </a:p>
        </p:txBody>
      </p:sp>
      <p:sp>
        <p:nvSpPr>
          <p:cNvPr id="16" name="Rounded Rectangular Callout 15"/>
          <p:cNvSpPr/>
          <p:nvPr/>
        </p:nvSpPr>
        <p:spPr>
          <a:xfrm>
            <a:off x="193635" y="3969572"/>
            <a:ext cx="2029801" cy="1646618"/>
          </a:xfrm>
          <a:prstGeom prst="wedgeRoundRectCallout">
            <a:avLst>
              <a:gd name="adj1" fmla="val -21831"/>
              <a:gd name="adj2" fmla="val -75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Según</a:t>
            </a:r>
            <a:r>
              <a:rPr lang="en-US" sz="2100" b="1" dirty="0"/>
              <a:t> las </a:t>
            </a:r>
            <a:r>
              <a:rPr lang="en-US" sz="2100" b="1" dirty="0" err="1"/>
              <a:t>riquezas</a:t>
            </a:r>
            <a:r>
              <a:rPr lang="en-US" sz="2100" b="1" dirty="0"/>
              <a:t> de </a:t>
            </a:r>
            <a:r>
              <a:rPr lang="en-US" sz="2100" b="1" dirty="0" err="1"/>
              <a:t>su</a:t>
            </a:r>
            <a:r>
              <a:rPr lang="en-US" sz="2100" b="1" dirty="0"/>
              <a:t> </a:t>
            </a:r>
            <a:r>
              <a:rPr lang="en-US" sz="2100" b="1" dirty="0" err="1"/>
              <a:t>gracia</a:t>
            </a:r>
            <a:r>
              <a:rPr lang="en-US" sz="2100" b="1" dirty="0"/>
              <a:t>... </a:t>
            </a:r>
            <a:r>
              <a:rPr lang="en-US" sz="2100" b="1" dirty="0" err="1"/>
              <a:t>toda</a:t>
            </a:r>
            <a:r>
              <a:rPr lang="en-US" sz="2100" b="1" dirty="0"/>
              <a:t> </a:t>
            </a:r>
            <a:r>
              <a:rPr lang="en-US" sz="2100" b="1" dirty="0" err="1"/>
              <a:t>sabiduría</a:t>
            </a:r>
            <a:r>
              <a:rPr lang="en-US" sz="2100" b="1" dirty="0"/>
              <a:t> y </a:t>
            </a:r>
            <a:r>
              <a:rPr lang="en-US" sz="2100" b="1" dirty="0" err="1"/>
              <a:t>discernimiento</a:t>
            </a:r>
            <a:endParaRPr lang="en-US" sz="2100" b="1" dirty="0"/>
          </a:p>
        </p:txBody>
      </p:sp>
      <p:sp>
        <p:nvSpPr>
          <p:cNvPr id="19" name="Rounded Rectangular Callout 18"/>
          <p:cNvSpPr/>
          <p:nvPr/>
        </p:nvSpPr>
        <p:spPr>
          <a:xfrm>
            <a:off x="2425177" y="465787"/>
            <a:ext cx="1355464" cy="774550"/>
          </a:xfrm>
          <a:prstGeom prst="wedgeRoundRectCallout">
            <a:avLst>
              <a:gd name="adj1" fmla="val -16071"/>
              <a:gd name="adj2" fmla="val 206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00" b="1" dirty="0" smtClean="0"/>
              <a:t>De Su </a:t>
            </a:r>
            <a:r>
              <a:rPr lang="en-US" sz="2100" b="1" dirty="0" err="1" smtClean="0"/>
              <a:t>voluntad</a:t>
            </a:r>
            <a:endParaRPr lang="en-US" sz="2100" b="1" dirty="0"/>
          </a:p>
        </p:txBody>
      </p:sp>
      <p:sp>
        <p:nvSpPr>
          <p:cNvPr id="20" name="Rounded Rectangular Callout 19"/>
          <p:cNvSpPr/>
          <p:nvPr/>
        </p:nvSpPr>
        <p:spPr>
          <a:xfrm>
            <a:off x="3102909" y="1340281"/>
            <a:ext cx="2155788" cy="774550"/>
          </a:xfrm>
          <a:prstGeom prst="wedgeRoundRectCallout">
            <a:avLst>
              <a:gd name="adj1" fmla="val -12668"/>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100" b="1" dirty="0" smtClean="0"/>
              <a:t>Conforme a la buena intención</a:t>
            </a:r>
            <a:endParaRPr lang="en-US" sz="2100" b="1" dirty="0"/>
          </a:p>
        </p:txBody>
      </p:sp>
      <p:sp>
        <p:nvSpPr>
          <p:cNvPr id="21" name="Rounded Rectangular Callout 20"/>
          <p:cNvSpPr/>
          <p:nvPr/>
        </p:nvSpPr>
        <p:spPr>
          <a:xfrm>
            <a:off x="2506532" y="3802714"/>
            <a:ext cx="2065467" cy="1813476"/>
          </a:xfrm>
          <a:prstGeom prst="wedgeRoundRectCallout">
            <a:avLst>
              <a:gd name="adj1" fmla="val -22352"/>
              <a:gd name="adj2" fmla="val -63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smtClean="0"/>
              <a:t>A </a:t>
            </a:r>
            <a:r>
              <a:rPr lang="es-ES" sz="1800" b="1" dirty="0"/>
              <a:t>una buena administración en el cumplimiento de los tiempos, </a:t>
            </a:r>
            <a:r>
              <a:rPr lang="es-ES" sz="1800" b="1" dirty="0" smtClean="0"/>
              <a:t>…de </a:t>
            </a:r>
            <a:r>
              <a:rPr lang="es-ES" sz="1800" b="1" dirty="0"/>
              <a:t>reunir todas las cosas </a:t>
            </a:r>
            <a:endParaRPr lang="en-US" sz="1800" b="1" dirty="0"/>
          </a:p>
        </p:txBody>
      </p:sp>
      <p:sp>
        <p:nvSpPr>
          <p:cNvPr id="13" name="TextBox 12"/>
          <p:cNvSpPr txBox="1"/>
          <p:nvPr/>
        </p:nvSpPr>
        <p:spPr>
          <a:xfrm>
            <a:off x="268941" y="2502262"/>
            <a:ext cx="8606117" cy="1077218"/>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400" b="1" dirty="0"/>
              <a:t>Redención + </a:t>
            </a:r>
            <a:r>
              <a:rPr lang="en-US" sz="2400" b="1" dirty="0" err="1"/>
              <a:t>Misterio</a:t>
            </a:r>
            <a:r>
              <a:rPr lang="en-US" sz="2400" b="1" dirty="0"/>
              <a:t> </a:t>
            </a:r>
            <a:r>
              <a:rPr lang="en-US" sz="2400" b="1" dirty="0" err="1" smtClean="0"/>
              <a:t>manifestado</a:t>
            </a:r>
            <a:r>
              <a:rPr lang="en-US" sz="2400" b="1" dirty="0" smtClean="0"/>
              <a:t> </a:t>
            </a:r>
            <a:r>
              <a:rPr lang="en-US" sz="2400" b="1" dirty="0"/>
              <a:t>+ </a:t>
            </a:r>
            <a:r>
              <a:rPr lang="en-US" sz="2400" b="1" dirty="0" err="1"/>
              <a:t>Hecho</a:t>
            </a:r>
            <a:r>
              <a:rPr lang="en-US" sz="2400" b="1" dirty="0"/>
              <a:t> </a:t>
            </a:r>
            <a:r>
              <a:rPr lang="en-US" sz="2400" b="1" dirty="0" err="1" smtClean="0"/>
              <a:t>herencia</a:t>
            </a:r>
            <a:r>
              <a:rPr lang="en-US" sz="2400" b="1" dirty="0" smtClean="0"/>
              <a:t> </a:t>
            </a:r>
            <a:r>
              <a:rPr lang="en-US" sz="2400" b="1" dirty="0"/>
              <a:t>+ Esperanza</a:t>
            </a:r>
          </a:p>
          <a:p>
            <a:pPr algn="ctr" rtl="0"/>
            <a:endParaRPr lang="en-US" sz="2000" b="1" dirty="0"/>
          </a:p>
        </p:txBody>
      </p:sp>
      <p:sp>
        <p:nvSpPr>
          <p:cNvPr id="18" name="TextBox 17"/>
          <p:cNvSpPr txBox="1"/>
          <p:nvPr/>
        </p:nvSpPr>
        <p:spPr>
          <a:xfrm>
            <a:off x="5553777" y="3613551"/>
            <a:ext cx="3464141" cy="400110"/>
          </a:xfrm>
          <a:prstGeom prst="rect">
            <a:avLst/>
          </a:prstGeom>
          <a:noFill/>
        </p:spPr>
        <p:txBody>
          <a:bodyPr wrap="square" rtlCol="0">
            <a:spAutoFit/>
          </a:bodyPr>
          <a:lstStyle/>
          <a:p>
            <a:pPr algn="l" rtl="0"/>
            <a:r>
              <a:rPr lang="en-US" sz="2000" b="1" i="1" dirty="0">
                <a:solidFill>
                  <a:srgbClr val="FFFF00"/>
                </a:solidFill>
              </a:rPr>
              <a:t>¿</a:t>
            </a:r>
            <a:r>
              <a:rPr lang="en-US" sz="2000" b="1" i="1" dirty="0" err="1" smtClean="0">
                <a:solidFill>
                  <a:srgbClr val="FFFF00"/>
                </a:solidFill>
              </a:rPr>
              <a:t>Cómo</a:t>
            </a:r>
            <a:r>
              <a:rPr lang="en-US" sz="2000" b="1" i="1" dirty="0" smtClean="0">
                <a:solidFill>
                  <a:srgbClr val="FFFF00"/>
                </a:solidFill>
              </a:rPr>
              <a:t> </a:t>
            </a:r>
            <a:r>
              <a:rPr lang="en-US" sz="2000" b="1" i="1" dirty="0" err="1" smtClean="0">
                <a:solidFill>
                  <a:srgbClr val="FFFF00"/>
                </a:solidFill>
              </a:rPr>
              <a:t>recibimos</a:t>
            </a:r>
            <a:r>
              <a:rPr lang="en-US" sz="2000" b="1" i="1" dirty="0" smtClean="0">
                <a:solidFill>
                  <a:srgbClr val="FFFF00"/>
                </a:solidFill>
              </a:rPr>
              <a:t> </a:t>
            </a:r>
            <a:r>
              <a:rPr lang="en-US" sz="2000" b="1" i="1" dirty="0" err="1" smtClean="0">
                <a:solidFill>
                  <a:srgbClr val="FFFF00"/>
                </a:solidFill>
              </a:rPr>
              <a:t>estas</a:t>
            </a:r>
            <a:r>
              <a:rPr lang="en-US" sz="2000" b="1" i="1" dirty="0" smtClean="0">
                <a:solidFill>
                  <a:srgbClr val="FFFF00"/>
                </a:solidFill>
              </a:rPr>
              <a:t> cosas?</a:t>
            </a:r>
            <a:endParaRPr lang="en-US" sz="2000" b="1" i="1" dirty="0">
              <a:solidFill>
                <a:srgbClr val="FFFF00"/>
              </a:solidFill>
            </a:endParaRPr>
          </a:p>
        </p:txBody>
      </p:sp>
      <p:sp>
        <p:nvSpPr>
          <p:cNvPr id="22" name="TextBox 21"/>
          <p:cNvSpPr txBox="1"/>
          <p:nvPr/>
        </p:nvSpPr>
        <p:spPr>
          <a:xfrm>
            <a:off x="4754880" y="4256609"/>
            <a:ext cx="4120177" cy="400110"/>
          </a:xfrm>
          <a:prstGeom prst="rect">
            <a:avLst/>
          </a:prstGeom>
          <a:noFill/>
        </p:spPr>
        <p:txBody>
          <a:bodyPr wrap="square" rtlCol="0">
            <a:spAutoFit/>
          </a:bodyPr>
          <a:lstStyle/>
          <a:p>
            <a:pPr algn="l" rtl="0"/>
            <a:r>
              <a:rPr lang="en-US" sz="2000" b="1" i="1" dirty="0">
                <a:solidFill>
                  <a:srgbClr val="FFFF00"/>
                </a:solidFill>
              </a:rPr>
              <a:t>¿Qué significan para nuestras vidas?</a:t>
            </a:r>
          </a:p>
        </p:txBody>
      </p:sp>
      <p:sp>
        <p:nvSpPr>
          <p:cNvPr id="23" name="TextBox 22"/>
          <p:cNvSpPr txBox="1"/>
          <p:nvPr/>
        </p:nvSpPr>
        <p:spPr>
          <a:xfrm>
            <a:off x="4581625" y="4934991"/>
            <a:ext cx="4436294" cy="400110"/>
          </a:xfrm>
          <a:prstGeom prst="rect">
            <a:avLst/>
          </a:prstGeom>
          <a:noFill/>
        </p:spPr>
        <p:txBody>
          <a:bodyPr wrap="square" rtlCol="0">
            <a:spAutoFit/>
          </a:bodyPr>
          <a:lstStyle/>
          <a:p>
            <a:pPr algn="l" rtl="0"/>
            <a:r>
              <a:rPr lang="en-US" sz="2000" b="1" i="1" dirty="0" smtClean="0">
                <a:solidFill>
                  <a:srgbClr val="FFFF00"/>
                </a:solidFill>
              </a:rPr>
              <a:t>¿Hay </a:t>
            </a:r>
            <a:r>
              <a:rPr lang="en-US" sz="2000" b="1" i="1" dirty="0" err="1" smtClean="0">
                <a:solidFill>
                  <a:srgbClr val="FFFF00"/>
                </a:solidFill>
              </a:rPr>
              <a:t>detalles</a:t>
            </a:r>
            <a:r>
              <a:rPr lang="en-US" sz="2000" b="1" i="1" dirty="0" smtClean="0">
                <a:solidFill>
                  <a:srgbClr val="FFFF00"/>
                </a:solidFill>
              </a:rPr>
              <a:t> </a:t>
            </a:r>
            <a:r>
              <a:rPr lang="en-US" sz="2000" b="1" i="1" dirty="0" err="1">
                <a:solidFill>
                  <a:srgbClr val="FFFF00"/>
                </a:solidFill>
              </a:rPr>
              <a:t>adicionales</a:t>
            </a:r>
            <a:r>
              <a:rPr lang="en-US" sz="2000" b="1" i="1" dirty="0">
                <a:solidFill>
                  <a:srgbClr val="FFFF00"/>
                </a:solidFill>
              </a:rPr>
              <a:t> </a:t>
            </a:r>
            <a:r>
              <a:rPr lang="en-US" sz="2000" b="1" i="1" dirty="0" err="1" smtClean="0">
                <a:solidFill>
                  <a:srgbClr val="FFFF00"/>
                </a:solidFill>
              </a:rPr>
              <a:t>sobre</a:t>
            </a:r>
            <a:r>
              <a:rPr lang="en-US" sz="2000" b="1" i="1" dirty="0" smtClean="0">
                <a:solidFill>
                  <a:srgbClr val="FFFF00"/>
                </a:solidFill>
              </a:rPr>
              <a:t> </a:t>
            </a:r>
            <a:r>
              <a:rPr lang="en-US" sz="2000" b="1" i="1" dirty="0" err="1" smtClean="0">
                <a:solidFill>
                  <a:srgbClr val="FFFF00"/>
                </a:solidFill>
              </a:rPr>
              <a:t>ellas</a:t>
            </a:r>
            <a:r>
              <a:rPr lang="en-US" sz="2000" b="1" i="1" dirty="0" smtClean="0">
                <a:solidFill>
                  <a:srgbClr val="FFFF00"/>
                </a:solidFill>
              </a:rPr>
              <a:t>?</a:t>
            </a:r>
            <a:endParaRPr lang="en-US" sz="2000" b="1" i="1" dirty="0">
              <a:solidFill>
                <a:srgbClr val="FFFF00"/>
              </a:solidFill>
            </a:endParaRPr>
          </a:p>
        </p:txBody>
      </p:sp>
    </p:spTree>
    <p:extLst>
      <p:ext uri="{BB962C8B-B14F-4D97-AF65-F5344CB8AC3E}">
        <p14:creationId xmlns:p14="http://schemas.microsoft.com/office/powerpoint/2010/main" val="1109101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763790" y="1247966"/>
            <a:ext cx="1355464" cy="774550"/>
          </a:xfrm>
          <a:prstGeom prst="wedgeRoundRectCallout">
            <a:avLst>
              <a:gd name="adj1" fmla="val -27976"/>
              <a:gd name="adj2" fmla="val 101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Mediante </a:t>
            </a:r>
            <a:r>
              <a:rPr lang="en-US" sz="2100" b="1" dirty="0" err="1"/>
              <a:t>su</a:t>
            </a:r>
            <a:r>
              <a:rPr lang="en-US" sz="2100" b="1" dirty="0"/>
              <a:t> </a:t>
            </a:r>
            <a:r>
              <a:rPr lang="en-US" sz="2100" b="1" dirty="0" err="1"/>
              <a:t>sangre</a:t>
            </a:r>
            <a:endParaRPr lang="en-US" sz="2100" b="1" dirty="0"/>
          </a:p>
        </p:txBody>
      </p:sp>
      <p:sp>
        <p:nvSpPr>
          <p:cNvPr id="12" name="Rounded Rectangular Callout 11"/>
          <p:cNvSpPr/>
          <p:nvPr/>
        </p:nvSpPr>
        <p:spPr>
          <a:xfrm>
            <a:off x="150605" y="319900"/>
            <a:ext cx="1355464" cy="774550"/>
          </a:xfrm>
          <a:prstGeom prst="wedgeRoundRectCallout">
            <a:avLst>
              <a:gd name="adj1" fmla="val -33531"/>
              <a:gd name="adj2" fmla="val 1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En</a:t>
            </a:r>
            <a:r>
              <a:rPr lang="en-US" sz="2100" b="1" dirty="0"/>
              <a:t> el </a:t>
            </a:r>
            <a:r>
              <a:rPr lang="en-US" sz="2100" b="1" dirty="0" err="1"/>
              <a:t>amado</a:t>
            </a:r>
            <a:endParaRPr lang="en-US" sz="2100" b="1" dirty="0"/>
          </a:p>
        </p:txBody>
      </p:sp>
      <p:sp>
        <p:nvSpPr>
          <p:cNvPr id="16" name="Rounded Rectangular Callout 15"/>
          <p:cNvSpPr/>
          <p:nvPr/>
        </p:nvSpPr>
        <p:spPr>
          <a:xfrm>
            <a:off x="193635" y="3969572"/>
            <a:ext cx="2029801" cy="1646618"/>
          </a:xfrm>
          <a:prstGeom prst="wedgeRoundRectCallout">
            <a:avLst>
              <a:gd name="adj1" fmla="val -21831"/>
              <a:gd name="adj2" fmla="val -75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Según</a:t>
            </a:r>
            <a:r>
              <a:rPr lang="en-US" sz="2100" b="1" dirty="0"/>
              <a:t> las </a:t>
            </a:r>
            <a:r>
              <a:rPr lang="en-US" sz="2100" b="1" dirty="0" err="1"/>
              <a:t>riquezas</a:t>
            </a:r>
            <a:r>
              <a:rPr lang="en-US" sz="2100" b="1" dirty="0"/>
              <a:t> de </a:t>
            </a:r>
            <a:r>
              <a:rPr lang="en-US" sz="2100" b="1" dirty="0" err="1"/>
              <a:t>su</a:t>
            </a:r>
            <a:r>
              <a:rPr lang="en-US" sz="2100" b="1" dirty="0"/>
              <a:t> </a:t>
            </a:r>
            <a:r>
              <a:rPr lang="en-US" sz="2100" b="1" dirty="0" err="1"/>
              <a:t>gracia</a:t>
            </a:r>
            <a:r>
              <a:rPr lang="en-US" sz="2100" b="1" dirty="0"/>
              <a:t>... </a:t>
            </a:r>
            <a:r>
              <a:rPr lang="en-US" sz="2100" b="1" dirty="0" err="1"/>
              <a:t>toda</a:t>
            </a:r>
            <a:r>
              <a:rPr lang="en-US" sz="2100" b="1" dirty="0"/>
              <a:t> </a:t>
            </a:r>
            <a:r>
              <a:rPr lang="en-US" sz="2100" b="1" dirty="0" err="1"/>
              <a:t>sabiduría</a:t>
            </a:r>
            <a:r>
              <a:rPr lang="en-US" sz="2100" b="1" dirty="0"/>
              <a:t> y </a:t>
            </a:r>
            <a:r>
              <a:rPr lang="en-US" sz="2100" b="1" dirty="0" err="1"/>
              <a:t>discernimiento</a:t>
            </a:r>
            <a:endParaRPr lang="en-US" sz="2100" b="1" dirty="0"/>
          </a:p>
        </p:txBody>
      </p:sp>
      <p:sp>
        <p:nvSpPr>
          <p:cNvPr id="19" name="Rounded Rectangular Callout 18"/>
          <p:cNvSpPr/>
          <p:nvPr/>
        </p:nvSpPr>
        <p:spPr>
          <a:xfrm>
            <a:off x="2425177" y="465787"/>
            <a:ext cx="1355464" cy="774550"/>
          </a:xfrm>
          <a:prstGeom prst="wedgeRoundRectCallout">
            <a:avLst>
              <a:gd name="adj1" fmla="val -16071"/>
              <a:gd name="adj2" fmla="val 206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De Su </a:t>
            </a:r>
            <a:r>
              <a:rPr lang="en-US" sz="2100" b="1" dirty="0" err="1"/>
              <a:t>voluntad</a:t>
            </a:r>
            <a:endParaRPr lang="en-US" sz="2100" b="1" dirty="0"/>
          </a:p>
        </p:txBody>
      </p:sp>
      <p:sp>
        <p:nvSpPr>
          <p:cNvPr id="20" name="Rounded Rectangular Callout 19"/>
          <p:cNvSpPr/>
          <p:nvPr/>
        </p:nvSpPr>
        <p:spPr>
          <a:xfrm>
            <a:off x="3102909" y="1340281"/>
            <a:ext cx="2155788" cy="774550"/>
          </a:xfrm>
          <a:prstGeom prst="wedgeRoundRectCallout">
            <a:avLst>
              <a:gd name="adj1" fmla="val -12668"/>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Conforme a la buena intención</a:t>
            </a:r>
            <a:endParaRPr lang="en-US" sz="2100" b="1" dirty="0"/>
          </a:p>
        </p:txBody>
      </p:sp>
      <p:sp>
        <p:nvSpPr>
          <p:cNvPr id="21" name="Rounded Rectangular Callout 20"/>
          <p:cNvSpPr/>
          <p:nvPr/>
        </p:nvSpPr>
        <p:spPr>
          <a:xfrm>
            <a:off x="2506532" y="3802714"/>
            <a:ext cx="2065467" cy="1813476"/>
          </a:xfrm>
          <a:prstGeom prst="wedgeRoundRectCallout">
            <a:avLst>
              <a:gd name="adj1" fmla="val -22352"/>
              <a:gd name="adj2" fmla="val -63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A una buena administración en el cumplimiento de los tiempos, …de reunir todas las cosas </a:t>
            </a:r>
            <a:endParaRPr lang="en-US" sz="1800" b="1" dirty="0"/>
          </a:p>
        </p:txBody>
      </p:sp>
      <p:sp>
        <p:nvSpPr>
          <p:cNvPr id="22" name="Rounded Rectangular Callout 21"/>
          <p:cNvSpPr/>
          <p:nvPr/>
        </p:nvSpPr>
        <p:spPr>
          <a:xfrm>
            <a:off x="5377032" y="131402"/>
            <a:ext cx="2155788" cy="1599865"/>
          </a:xfrm>
          <a:prstGeom prst="wedgeRoundRectCallout">
            <a:avLst>
              <a:gd name="adj1" fmla="val -18656"/>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smtClean="0"/>
              <a:t>Predestinados </a:t>
            </a:r>
            <a:r>
              <a:rPr lang="es-ES" sz="2100" b="1" dirty="0"/>
              <a:t>según el propósito de Aquel que obra</a:t>
            </a:r>
            <a:endParaRPr lang="en-US" sz="2100" b="1" dirty="0"/>
          </a:p>
        </p:txBody>
      </p:sp>
      <p:sp>
        <p:nvSpPr>
          <p:cNvPr id="18" name="TextBox 17"/>
          <p:cNvSpPr txBox="1"/>
          <p:nvPr/>
        </p:nvSpPr>
        <p:spPr>
          <a:xfrm>
            <a:off x="268941" y="2502262"/>
            <a:ext cx="8606117" cy="1077218"/>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400" b="1" dirty="0"/>
              <a:t>Redención + </a:t>
            </a:r>
            <a:r>
              <a:rPr lang="en-US" sz="2400" b="1" dirty="0" err="1"/>
              <a:t>Misterio</a:t>
            </a:r>
            <a:r>
              <a:rPr lang="en-US" sz="2400" b="1" dirty="0"/>
              <a:t> </a:t>
            </a:r>
            <a:r>
              <a:rPr lang="en-US" sz="2400" b="1" dirty="0" err="1" smtClean="0"/>
              <a:t>manifestado</a:t>
            </a:r>
            <a:r>
              <a:rPr lang="en-US" sz="2400" b="1" dirty="0" smtClean="0"/>
              <a:t> </a:t>
            </a:r>
            <a:r>
              <a:rPr lang="en-US" sz="2400" b="1" dirty="0"/>
              <a:t>+ </a:t>
            </a:r>
            <a:r>
              <a:rPr lang="en-US" sz="2400" b="1" dirty="0" err="1"/>
              <a:t>Hecho</a:t>
            </a:r>
            <a:r>
              <a:rPr lang="en-US" sz="2400" b="1" dirty="0"/>
              <a:t> </a:t>
            </a:r>
            <a:r>
              <a:rPr lang="en-US" sz="2400" b="1" dirty="0" err="1" smtClean="0"/>
              <a:t>herencia</a:t>
            </a:r>
            <a:r>
              <a:rPr lang="en-US" sz="2400" b="1" dirty="0" smtClean="0"/>
              <a:t> </a:t>
            </a:r>
            <a:r>
              <a:rPr lang="en-US" sz="2400" b="1" dirty="0"/>
              <a:t>+ Esperanza</a:t>
            </a:r>
          </a:p>
          <a:p>
            <a:pPr algn="ctr" rtl="0"/>
            <a:endParaRPr lang="en-US" sz="2000" b="1" dirty="0"/>
          </a:p>
        </p:txBody>
      </p:sp>
      <p:sp>
        <p:nvSpPr>
          <p:cNvPr id="23" name="TextBox 22"/>
          <p:cNvSpPr txBox="1"/>
          <p:nvPr/>
        </p:nvSpPr>
        <p:spPr>
          <a:xfrm>
            <a:off x="5553777" y="3613551"/>
            <a:ext cx="3464141" cy="400110"/>
          </a:xfrm>
          <a:prstGeom prst="rect">
            <a:avLst/>
          </a:prstGeom>
          <a:noFill/>
        </p:spPr>
        <p:txBody>
          <a:bodyPr wrap="square" rtlCol="0">
            <a:spAutoFit/>
          </a:bodyPr>
          <a:lstStyle/>
          <a:p>
            <a:pPr algn="l" rtl="0"/>
            <a:r>
              <a:rPr lang="en-US" sz="2000" b="1" i="1" dirty="0">
                <a:solidFill>
                  <a:srgbClr val="FFFF00"/>
                </a:solidFill>
              </a:rPr>
              <a:t>¿</a:t>
            </a:r>
            <a:r>
              <a:rPr lang="en-US" sz="2000" b="1" i="1" dirty="0" err="1" smtClean="0">
                <a:solidFill>
                  <a:srgbClr val="FFFF00"/>
                </a:solidFill>
              </a:rPr>
              <a:t>Cómo</a:t>
            </a:r>
            <a:r>
              <a:rPr lang="en-US" sz="2000" b="1" i="1" dirty="0" smtClean="0">
                <a:solidFill>
                  <a:srgbClr val="FFFF00"/>
                </a:solidFill>
              </a:rPr>
              <a:t> </a:t>
            </a:r>
            <a:r>
              <a:rPr lang="en-US" sz="2000" b="1" i="1" dirty="0" err="1" smtClean="0">
                <a:solidFill>
                  <a:srgbClr val="FFFF00"/>
                </a:solidFill>
              </a:rPr>
              <a:t>recibimos</a:t>
            </a:r>
            <a:r>
              <a:rPr lang="en-US" sz="2000" b="1" i="1" dirty="0" smtClean="0">
                <a:solidFill>
                  <a:srgbClr val="FFFF00"/>
                </a:solidFill>
              </a:rPr>
              <a:t> </a:t>
            </a:r>
            <a:r>
              <a:rPr lang="en-US" sz="2000" b="1" i="1" dirty="0" err="1" smtClean="0">
                <a:solidFill>
                  <a:srgbClr val="FFFF00"/>
                </a:solidFill>
              </a:rPr>
              <a:t>estas</a:t>
            </a:r>
            <a:r>
              <a:rPr lang="en-US" sz="2000" b="1" i="1" dirty="0" smtClean="0">
                <a:solidFill>
                  <a:srgbClr val="FFFF00"/>
                </a:solidFill>
              </a:rPr>
              <a:t> cosas?</a:t>
            </a:r>
            <a:endParaRPr lang="en-US" sz="2000" b="1" i="1" dirty="0">
              <a:solidFill>
                <a:srgbClr val="FFFF00"/>
              </a:solidFill>
            </a:endParaRPr>
          </a:p>
        </p:txBody>
      </p:sp>
      <p:sp>
        <p:nvSpPr>
          <p:cNvPr id="24" name="TextBox 23"/>
          <p:cNvSpPr txBox="1"/>
          <p:nvPr/>
        </p:nvSpPr>
        <p:spPr>
          <a:xfrm>
            <a:off x="4754880" y="4256609"/>
            <a:ext cx="4120177" cy="400110"/>
          </a:xfrm>
          <a:prstGeom prst="rect">
            <a:avLst/>
          </a:prstGeom>
          <a:noFill/>
        </p:spPr>
        <p:txBody>
          <a:bodyPr wrap="square" rtlCol="0">
            <a:spAutoFit/>
          </a:bodyPr>
          <a:lstStyle/>
          <a:p>
            <a:pPr algn="l" rtl="0"/>
            <a:r>
              <a:rPr lang="en-US" sz="2000" b="1" i="1" dirty="0">
                <a:solidFill>
                  <a:srgbClr val="FFFF00"/>
                </a:solidFill>
              </a:rPr>
              <a:t>¿Qué significan para nuestras vidas?</a:t>
            </a:r>
          </a:p>
        </p:txBody>
      </p:sp>
      <p:sp>
        <p:nvSpPr>
          <p:cNvPr id="25" name="TextBox 24"/>
          <p:cNvSpPr txBox="1"/>
          <p:nvPr/>
        </p:nvSpPr>
        <p:spPr>
          <a:xfrm>
            <a:off x="4581625" y="4934991"/>
            <a:ext cx="4436294" cy="400110"/>
          </a:xfrm>
          <a:prstGeom prst="rect">
            <a:avLst/>
          </a:prstGeom>
          <a:noFill/>
        </p:spPr>
        <p:txBody>
          <a:bodyPr wrap="square" rtlCol="0">
            <a:spAutoFit/>
          </a:bodyPr>
          <a:lstStyle/>
          <a:p>
            <a:pPr algn="l" rtl="0"/>
            <a:r>
              <a:rPr lang="en-US" sz="2000" b="1" i="1" dirty="0" smtClean="0">
                <a:solidFill>
                  <a:srgbClr val="FFFF00"/>
                </a:solidFill>
              </a:rPr>
              <a:t>¿Hay </a:t>
            </a:r>
            <a:r>
              <a:rPr lang="en-US" sz="2000" b="1" i="1" dirty="0" err="1" smtClean="0">
                <a:solidFill>
                  <a:srgbClr val="FFFF00"/>
                </a:solidFill>
              </a:rPr>
              <a:t>detalles</a:t>
            </a:r>
            <a:r>
              <a:rPr lang="en-US" sz="2000" b="1" i="1" dirty="0" smtClean="0">
                <a:solidFill>
                  <a:srgbClr val="FFFF00"/>
                </a:solidFill>
              </a:rPr>
              <a:t> </a:t>
            </a:r>
            <a:r>
              <a:rPr lang="en-US" sz="2000" b="1" i="1" dirty="0" err="1">
                <a:solidFill>
                  <a:srgbClr val="FFFF00"/>
                </a:solidFill>
              </a:rPr>
              <a:t>adicionales</a:t>
            </a:r>
            <a:r>
              <a:rPr lang="en-US" sz="2000" b="1" i="1" dirty="0">
                <a:solidFill>
                  <a:srgbClr val="FFFF00"/>
                </a:solidFill>
              </a:rPr>
              <a:t> </a:t>
            </a:r>
            <a:r>
              <a:rPr lang="en-US" sz="2000" b="1" i="1" dirty="0" err="1" smtClean="0">
                <a:solidFill>
                  <a:srgbClr val="FFFF00"/>
                </a:solidFill>
              </a:rPr>
              <a:t>sobre</a:t>
            </a:r>
            <a:r>
              <a:rPr lang="en-US" sz="2000" b="1" i="1" dirty="0" smtClean="0">
                <a:solidFill>
                  <a:srgbClr val="FFFF00"/>
                </a:solidFill>
              </a:rPr>
              <a:t> </a:t>
            </a:r>
            <a:r>
              <a:rPr lang="en-US" sz="2000" b="1" i="1" dirty="0" err="1" smtClean="0">
                <a:solidFill>
                  <a:srgbClr val="FFFF00"/>
                </a:solidFill>
              </a:rPr>
              <a:t>ellas</a:t>
            </a:r>
            <a:r>
              <a:rPr lang="en-US" sz="2000" b="1" i="1" dirty="0" smtClean="0">
                <a:solidFill>
                  <a:srgbClr val="FFFF00"/>
                </a:solidFill>
              </a:rPr>
              <a:t>?</a:t>
            </a:r>
            <a:endParaRPr lang="en-US" sz="2000" b="1" i="1" dirty="0">
              <a:solidFill>
                <a:srgbClr val="FFFF00"/>
              </a:solidFill>
            </a:endParaRPr>
          </a:p>
        </p:txBody>
      </p:sp>
    </p:spTree>
    <p:extLst>
      <p:ext uri="{BB962C8B-B14F-4D97-AF65-F5344CB8AC3E}">
        <p14:creationId xmlns:p14="http://schemas.microsoft.com/office/powerpoint/2010/main" val="1073718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763790" y="1247966"/>
            <a:ext cx="1355464" cy="774550"/>
          </a:xfrm>
          <a:prstGeom prst="wedgeRoundRectCallout">
            <a:avLst>
              <a:gd name="adj1" fmla="val -27976"/>
              <a:gd name="adj2" fmla="val 101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Mediante </a:t>
            </a:r>
            <a:r>
              <a:rPr lang="en-US" sz="2100" b="1" dirty="0" err="1"/>
              <a:t>su</a:t>
            </a:r>
            <a:r>
              <a:rPr lang="en-US" sz="2100" b="1" dirty="0"/>
              <a:t> </a:t>
            </a:r>
            <a:r>
              <a:rPr lang="en-US" sz="2100" b="1" dirty="0" err="1"/>
              <a:t>sangre</a:t>
            </a:r>
            <a:endParaRPr lang="en-US" sz="2100" b="1" dirty="0"/>
          </a:p>
        </p:txBody>
      </p:sp>
      <p:sp>
        <p:nvSpPr>
          <p:cNvPr id="12" name="Rounded Rectangular Callout 11"/>
          <p:cNvSpPr/>
          <p:nvPr/>
        </p:nvSpPr>
        <p:spPr>
          <a:xfrm>
            <a:off x="150605" y="319900"/>
            <a:ext cx="1355464" cy="774550"/>
          </a:xfrm>
          <a:prstGeom prst="wedgeRoundRectCallout">
            <a:avLst>
              <a:gd name="adj1" fmla="val -33531"/>
              <a:gd name="adj2" fmla="val 1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En</a:t>
            </a:r>
            <a:r>
              <a:rPr lang="en-US" sz="2100" b="1" dirty="0"/>
              <a:t> el </a:t>
            </a:r>
            <a:r>
              <a:rPr lang="en-US" sz="2100" b="1" dirty="0" err="1"/>
              <a:t>amado</a:t>
            </a:r>
            <a:endParaRPr lang="en-US" sz="2100" b="1" dirty="0"/>
          </a:p>
        </p:txBody>
      </p:sp>
      <p:sp>
        <p:nvSpPr>
          <p:cNvPr id="16" name="Rounded Rectangular Callout 15"/>
          <p:cNvSpPr/>
          <p:nvPr/>
        </p:nvSpPr>
        <p:spPr>
          <a:xfrm>
            <a:off x="193635" y="3969572"/>
            <a:ext cx="2029801" cy="1646618"/>
          </a:xfrm>
          <a:prstGeom prst="wedgeRoundRectCallout">
            <a:avLst>
              <a:gd name="adj1" fmla="val -21831"/>
              <a:gd name="adj2" fmla="val -75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Según</a:t>
            </a:r>
            <a:r>
              <a:rPr lang="en-US" sz="2100" b="1" dirty="0"/>
              <a:t> las </a:t>
            </a:r>
            <a:r>
              <a:rPr lang="en-US" sz="2100" b="1" dirty="0" err="1"/>
              <a:t>riquezas</a:t>
            </a:r>
            <a:r>
              <a:rPr lang="en-US" sz="2100" b="1" dirty="0"/>
              <a:t> de </a:t>
            </a:r>
            <a:r>
              <a:rPr lang="en-US" sz="2100" b="1" dirty="0" err="1"/>
              <a:t>su</a:t>
            </a:r>
            <a:r>
              <a:rPr lang="en-US" sz="2100" b="1" dirty="0"/>
              <a:t> </a:t>
            </a:r>
            <a:r>
              <a:rPr lang="en-US" sz="2100" b="1" dirty="0" err="1"/>
              <a:t>gracia</a:t>
            </a:r>
            <a:r>
              <a:rPr lang="en-US" sz="2100" b="1" dirty="0"/>
              <a:t>... </a:t>
            </a:r>
            <a:r>
              <a:rPr lang="en-US" sz="2100" b="1" dirty="0" err="1"/>
              <a:t>toda</a:t>
            </a:r>
            <a:r>
              <a:rPr lang="en-US" sz="2100" b="1" dirty="0"/>
              <a:t> </a:t>
            </a:r>
            <a:r>
              <a:rPr lang="en-US" sz="2100" b="1" dirty="0" err="1"/>
              <a:t>sabiduría</a:t>
            </a:r>
            <a:r>
              <a:rPr lang="en-US" sz="2100" b="1" dirty="0"/>
              <a:t> y </a:t>
            </a:r>
            <a:r>
              <a:rPr lang="en-US" sz="2100" b="1" dirty="0" err="1"/>
              <a:t>discernimiento</a:t>
            </a:r>
            <a:endParaRPr lang="en-US" sz="2100" b="1" dirty="0"/>
          </a:p>
        </p:txBody>
      </p:sp>
      <p:sp>
        <p:nvSpPr>
          <p:cNvPr id="19" name="Rounded Rectangular Callout 18"/>
          <p:cNvSpPr/>
          <p:nvPr/>
        </p:nvSpPr>
        <p:spPr>
          <a:xfrm>
            <a:off x="2425177" y="465787"/>
            <a:ext cx="1355464" cy="774550"/>
          </a:xfrm>
          <a:prstGeom prst="wedgeRoundRectCallout">
            <a:avLst>
              <a:gd name="adj1" fmla="val -16071"/>
              <a:gd name="adj2" fmla="val 206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De Su </a:t>
            </a:r>
            <a:r>
              <a:rPr lang="en-US" sz="2100" b="1" dirty="0" err="1"/>
              <a:t>voluntad</a:t>
            </a:r>
            <a:endParaRPr lang="en-US" sz="2100" b="1" dirty="0"/>
          </a:p>
        </p:txBody>
      </p:sp>
      <p:sp>
        <p:nvSpPr>
          <p:cNvPr id="20" name="Rounded Rectangular Callout 19"/>
          <p:cNvSpPr/>
          <p:nvPr/>
        </p:nvSpPr>
        <p:spPr>
          <a:xfrm>
            <a:off x="3102909" y="1340281"/>
            <a:ext cx="2155788" cy="774550"/>
          </a:xfrm>
          <a:prstGeom prst="wedgeRoundRectCallout">
            <a:avLst>
              <a:gd name="adj1" fmla="val -12668"/>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Conforme a la buena intención</a:t>
            </a:r>
            <a:endParaRPr lang="en-US" sz="2100" b="1" dirty="0"/>
          </a:p>
        </p:txBody>
      </p:sp>
      <p:sp>
        <p:nvSpPr>
          <p:cNvPr id="21" name="Rounded Rectangular Callout 20"/>
          <p:cNvSpPr/>
          <p:nvPr/>
        </p:nvSpPr>
        <p:spPr>
          <a:xfrm>
            <a:off x="2506532" y="3802714"/>
            <a:ext cx="2065467" cy="1813476"/>
          </a:xfrm>
          <a:prstGeom prst="wedgeRoundRectCallout">
            <a:avLst>
              <a:gd name="adj1" fmla="val -22352"/>
              <a:gd name="adj2" fmla="val -63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t>A una buena administración en el cumplimiento de los tiempos, …de reunir todas las cosas </a:t>
            </a:r>
            <a:endParaRPr lang="en-US" sz="1800" b="1" dirty="0"/>
          </a:p>
        </p:txBody>
      </p:sp>
      <p:sp>
        <p:nvSpPr>
          <p:cNvPr id="22" name="Rounded Rectangular Callout 21"/>
          <p:cNvSpPr/>
          <p:nvPr/>
        </p:nvSpPr>
        <p:spPr>
          <a:xfrm>
            <a:off x="5377032" y="131402"/>
            <a:ext cx="2155788" cy="1599865"/>
          </a:xfrm>
          <a:prstGeom prst="wedgeRoundRectCallout">
            <a:avLst>
              <a:gd name="adj1" fmla="val -18656"/>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t>Predestinados según el propósito de Aquel que obra</a:t>
            </a:r>
            <a:endParaRPr lang="en-US" sz="2100" b="1" dirty="0"/>
          </a:p>
        </p:txBody>
      </p:sp>
      <p:sp>
        <p:nvSpPr>
          <p:cNvPr id="18" name="Rounded Rectangular Callout 17"/>
          <p:cNvSpPr/>
          <p:nvPr/>
        </p:nvSpPr>
        <p:spPr>
          <a:xfrm>
            <a:off x="7604408" y="868584"/>
            <a:ext cx="1413510" cy="1124199"/>
          </a:xfrm>
          <a:prstGeom prst="wedgeRoundRectCallout">
            <a:avLst>
              <a:gd name="adj1" fmla="val -12668"/>
              <a:gd name="adj2" fmla="val 958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t>
            </a:r>
            <a:r>
              <a:rPr lang="en-US" sz="1800" b="1" dirty="0" err="1"/>
              <a:t>los</a:t>
            </a:r>
            <a:r>
              <a:rPr lang="en-US" sz="1800" b="1" dirty="0"/>
              <a:t> </a:t>
            </a:r>
            <a:r>
              <a:rPr lang="en-US" sz="1800" b="1" dirty="0" err="1"/>
              <a:t>primeros</a:t>
            </a:r>
            <a:r>
              <a:rPr lang="en-US" sz="1800" b="1" dirty="0"/>
              <a:t> </a:t>
            </a:r>
            <a:r>
              <a:rPr lang="en-US" sz="1800" b="1" dirty="0" err="1"/>
              <a:t>en</a:t>
            </a:r>
            <a:r>
              <a:rPr lang="en-US" sz="1800" b="1" dirty="0"/>
              <a:t> </a:t>
            </a:r>
            <a:r>
              <a:rPr lang="en-US" sz="1800" b="1" dirty="0" err="1"/>
              <a:t>esperar</a:t>
            </a:r>
            <a:r>
              <a:rPr lang="en-US" sz="1800" b="1" dirty="0"/>
              <a:t>” (</a:t>
            </a:r>
            <a:r>
              <a:rPr lang="en-US" sz="1800" b="1" dirty="0" smtClean="0"/>
              <a:t>NBLA)</a:t>
            </a:r>
            <a:endParaRPr lang="en-US" sz="1800" b="1" dirty="0"/>
          </a:p>
        </p:txBody>
      </p:sp>
      <p:sp>
        <p:nvSpPr>
          <p:cNvPr id="23" name="TextBox 22"/>
          <p:cNvSpPr txBox="1"/>
          <p:nvPr/>
        </p:nvSpPr>
        <p:spPr>
          <a:xfrm>
            <a:off x="268941" y="2502262"/>
            <a:ext cx="8606117" cy="1077218"/>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400" b="1" dirty="0"/>
              <a:t>Redención + </a:t>
            </a:r>
            <a:r>
              <a:rPr lang="en-US" sz="2400" b="1" dirty="0" err="1"/>
              <a:t>Misterio</a:t>
            </a:r>
            <a:r>
              <a:rPr lang="en-US" sz="2400" b="1" dirty="0"/>
              <a:t> </a:t>
            </a:r>
            <a:r>
              <a:rPr lang="en-US" sz="2400" b="1" dirty="0" err="1" smtClean="0"/>
              <a:t>manifestado</a:t>
            </a:r>
            <a:r>
              <a:rPr lang="en-US" sz="2400" b="1" dirty="0" smtClean="0"/>
              <a:t> </a:t>
            </a:r>
            <a:r>
              <a:rPr lang="en-US" sz="2400" b="1" dirty="0"/>
              <a:t>+ </a:t>
            </a:r>
            <a:r>
              <a:rPr lang="en-US" sz="2400" b="1" dirty="0" err="1"/>
              <a:t>Hecho</a:t>
            </a:r>
            <a:r>
              <a:rPr lang="en-US" sz="2400" b="1" dirty="0"/>
              <a:t> </a:t>
            </a:r>
            <a:r>
              <a:rPr lang="en-US" sz="2400" b="1" dirty="0" err="1" smtClean="0"/>
              <a:t>herencia</a:t>
            </a:r>
            <a:r>
              <a:rPr lang="en-US" sz="2400" b="1" dirty="0" smtClean="0"/>
              <a:t> </a:t>
            </a:r>
            <a:r>
              <a:rPr lang="en-US" sz="2400" b="1" dirty="0"/>
              <a:t>+ Esperanza</a:t>
            </a:r>
          </a:p>
          <a:p>
            <a:pPr algn="ctr" rtl="0"/>
            <a:endParaRPr lang="en-US" sz="2000" b="1" dirty="0"/>
          </a:p>
        </p:txBody>
      </p:sp>
      <p:sp>
        <p:nvSpPr>
          <p:cNvPr id="24" name="TextBox 23"/>
          <p:cNvSpPr txBox="1"/>
          <p:nvPr/>
        </p:nvSpPr>
        <p:spPr>
          <a:xfrm>
            <a:off x="5553777" y="3613551"/>
            <a:ext cx="3464141" cy="400110"/>
          </a:xfrm>
          <a:prstGeom prst="rect">
            <a:avLst/>
          </a:prstGeom>
          <a:noFill/>
        </p:spPr>
        <p:txBody>
          <a:bodyPr wrap="square" rtlCol="0">
            <a:spAutoFit/>
          </a:bodyPr>
          <a:lstStyle/>
          <a:p>
            <a:pPr algn="l" rtl="0"/>
            <a:r>
              <a:rPr lang="en-US" sz="2000" b="1" i="1" dirty="0">
                <a:solidFill>
                  <a:srgbClr val="FFFF00"/>
                </a:solidFill>
              </a:rPr>
              <a:t>¿</a:t>
            </a:r>
            <a:r>
              <a:rPr lang="en-US" sz="2000" b="1" i="1" dirty="0" err="1" smtClean="0">
                <a:solidFill>
                  <a:srgbClr val="FFFF00"/>
                </a:solidFill>
              </a:rPr>
              <a:t>Cómo</a:t>
            </a:r>
            <a:r>
              <a:rPr lang="en-US" sz="2000" b="1" i="1" dirty="0" smtClean="0">
                <a:solidFill>
                  <a:srgbClr val="FFFF00"/>
                </a:solidFill>
              </a:rPr>
              <a:t> </a:t>
            </a:r>
            <a:r>
              <a:rPr lang="en-US" sz="2000" b="1" i="1" dirty="0" err="1" smtClean="0">
                <a:solidFill>
                  <a:srgbClr val="FFFF00"/>
                </a:solidFill>
              </a:rPr>
              <a:t>recibimos</a:t>
            </a:r>
            <a:r>
              <a:rPr lang="en-US" sz="2000" b="1" i="1" dirty="0" smtClean="0">
                <a:solidFill>
                  <a:srgbClr val="FFFF00"/>
                </a:solidFill>
              </a:rPr>
              <a:t> </a:t>
            </a:r>
            <a:r>
              <a:rPr lang="en-US" sz="2000" b="1" i="1" dirty="0" err="1" smtClean="0">
                <a:solidFill>
                  <a:srgbClr val="FFFF00"/>
                </a:solidFill>
              </a:rPr>
              <a:t>estas</a:t>
            </a:r>
            <a:r>
              <a:rPr lang="en-US" sz="2000" b="1" i="1" dirty="0" smtClean="0">
                <a:solidFill>
                  <a:srgbClr val="FFFF00"/>
                </a:solidFill>
              </a:rPr>
              <a:t> cosas?</a:t>
            </a:r>
            <a:endParaRPr lang="en-US" sz="2000" b="1" i="1" dirty="0">
              <a:solidFill>
                <a:srgbClr val="FFFF00"/>
              </a:solidFill>
            </a:endParaRPr>
          </a:p>
        </p:txBody>
      </p:sp>
      <p:sp>
        <p:nvSpPr>
          <p:cNvPr id="25" name="TextBox 24"/>
          <p:cNvSpPr txBox="1"/>
          <p:nvPr/>
        </p:nvSpPr>
        <p:spPr>
          <a:xfrm>
            <a:off x="4754880" y="4256609"/>
            <a:ext cx="4120177" cy="400110"/>
          </a:xfrm>
          <a:prstGeom prst="rect">
            <a:avLst/>
          </a:prstGeom>
          <a:noFill/>
        </p:spPr>
        <p:txBody>
          <a:bodyPr wrap="square" rtlCol="0">
            <a:spAutoFit/>
          </a:bodyPr>
          <a:lstStyle/>
          <a:p>
            <a:pPr algn="l" rtl="0"/>
            <a:r>
              <a:rPr lang="en-US" sz="2000" b="1" i="1" dirty="0">
                <a:solidFill>
                  <a:srgbClr val="FFFF00"/>
                </a:solidFill>
              </a:rPr>
              <a:t>¿Qué significan para nuestras vidas?</a:t>
            </a:r>
          </a:p>
        </p:txBody>
      </p:sp>
      <p:sp>
        <p:nvSpPr>
          <p:cNvPr id="26" name="TextBox 25"/>
          <p:cNvSpPr txBox="1"/>
          <p:nvPr/>
        </p:nvSpPr>
        <p:spPr>
          <a:xfrm>
            <a:off x="4581625" y="4934991"/>
            <a:ext cx="4436294" cy="400110"/>
          </a:xfrm>
          <a:prstGeom prst="rect">
            <a:avLst/>
          </a:prstGeom>
          <a:noFill/>
        </p:spPr>
        <p:txBody>
          <a:bodyPr wrap="square" rtlCol="0">
            <a:spAutoFit/>
          </a:bodyPr>
          <a:lstStyle/>
          <a:p>
            <a:pPr algn="l" rtl="0"/>
            <a:r>
              <a:rPr lang="en-US" sz="2000" b="1" i="1" dirty="0" smtClean="0">
                <a:solidFill>
                  <a:srgbClr val="FFFF00"/>
                </a:solidFill>
              </a:rPr>
              <a:t>¿Hay </a:t>
            </a:r>
            <a:r>
              <a:rPr lang="en-US" sz="2000" b="1" i="1" dirty="0" err="1" smtClean="0">
                <a:solidFill>
                  <a:srgbClr val="FFFF00"/>
                </a:solidFill>
              </a:rPr>
              <a:t>detalles</a:t>
            </a:r>
            <a:r>
              <a:rPr lang="en-US" sz="2000" b="1" i="1" dirty="0" smtClean="0">
                <a:solidFill>
                  <a:srgbClr val="FFFF00"/>
                </a:solidFill>
              </a:rPr>
              <a:t> </a:t>
            </a:r>
            <a:r>
              <a:rPr lang="en-US" sz="2000" b="1" i="1" dirty="0" err="1">
                <a:solidFill>
                  <a:srgbClr val="FFFF00"/>
                </a:solidFill>
              </a:rPr>
              <a:t>adicionales</a:t>
            </a:r>
            <a:r>
              <a:rPr lang="en-US" sz="2000" b="1" i="1" dirty="0">
                <a:solidFill>
                  <a:srgbClr val="FFFF00"/>
                </a:solidFill>
              </a:rPr>
              <a:t> </a:t>
            </a:r>
            <a:r>
              <a:rPr lang="en-US" sz="2000" b="1" i="1" dirty="0" err="1" smtClean="0">
                <a:solidFill>
                  <a:srgbClr val="FFFF00"/>
                </a:solidFill>
              </a:rPr>
              <a:t>sobre</a:t>
            </a:r>
            <a:r>
              <a:rPr lang="en-US" sz="2000" b="1" i="1" dirty="0" smtClean="0">
                <a:solidFill>
                  <a:srgbClr val="FFFF00"/>
                </a:solidFill>
              </a:rPr>
              <a:t> </a:t>
            </a:r>
            <a:r>
              <a:rPr lang="en-US" sz="2000" b="1" i="1" dirty="0" err="1" smtClean="0">
                <a:solidFill>
                  <a:srgbClr val="FFFF00"/>
                </a:solidFill>
              </a:rPr>
              <a:t>ellas</a:t>
            </a:r>
            <a:r>
              <a:rPr lang="en-US" sz="2000" b="1" i="1" dirty="0" smtClean="0">
                <a:solidFill>
                  <a:srgbClr val="FFFF00"/>
                </a:solidFill>
              </a:rPr>
              <a:t>?</a:t>
            </a:r>
            <a:endParaRPr lang="en-US" sz="2000" b="1" i="1" dirty="0">
              <a:solidFill>
                <a:srgbClr val="FFFF00"/>
              </a:solidFill>
            </a:endParaRPr>
          </a:p>
        </p:txBody>
      </p:sp>
    </p:spTree>
    <p:extLst>
      <p:ext uri="{BB962C8B-B14F-4D97-AF65-F5344CB8AC3E}">
        <p14:creationId xmlns:p14="http://schemas.microsoft.com/office/powerpoint/2010/main" val="77405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11" name="TextBox 10"/>
          <p:cNvSpPr txBox="1"/>
          <p:nvPr/>
        </p:nvSpPr>
        <p:spPr>
          <a:xfrm>
            <a:off x="2487565" y="4141214"/>
            <a:ext cx="4168870" cy="1323439"/>
          </a:xfrm>
          <a:prstGeom prst="rect">
            <a:avLst/>
          </a:prstGeom>
          <a:noFill/>
          <a:ln>
            <a:solidFill>
              <a:schemeClr val="accent1">
                <a:shade val="50000"/>
              </a:schemeClr>
            </a:solidFill>
          </a:ln>
        </p:spPr>
        <p:txBody>
          <a:bodyPr wrap="square" rtlCol="0">
            <a:spAutoFit/>
          </a:bodyPr>
          <a:lstStyle/>
          <a:p>
            <a:pPr algn="ctr"/>
            <a:r>
              <a:rPr lang="en-US" sz="2000" b="1" dirty="0"/>
              <a:t> </a:t>
            </a:r>
          </a:p>
          <a:p>
            <a:pPr algn="ctr"/>
            <a:r>
              <a:rPr lang="en-US" sz="2000" b="1" dirty="0" err="1"/>
              <a:t>Evangelio</a:t>
            </a:r>
            <a:r>
              <a:rPr lang="en-US" sz="2000" b="1" dirty="0"/>
              <a:t> 		+ 		</a:t>
            </a:r>
            <a:r>
              <a:rPr lang="en-US" sz="2000" b="1" dirty="0" err="1"/>
              <a:t>Sellados</a:t>
            </a:r>
            <a:endParaRPr lang="en-US" sz="2000" b="1" dirty="0"/>
          </a:p>
          <a:p>
            <a:r>
              <a:rPr lang="en-US" sz="2000" b="1" dirty="0"/>
              <a:t>(Palabra de </a:t>
            </a:r>
            <a:r>
              <a:rPr lang="en-US" sz="2000" b="1" dirty="0" err="1"/>
              <a:t>verdad</a:t>
            </a:r>
            <a:r>
              <a:rPr lang="en-US" sz="2000" b="1" dirty="0"/>
              <a:t>)</a:t>
            </a:r>
          </a:p>
          <a:p>
            <a:endParaRPr lang="en-US" sz="2000" b="1" dirty="0"/>
          </a:p>
        </p:txBody>
      </p:sp>
      <p:sp>
        <p:nvSpPr>
          <p:cNvPr id="10" name="TextBox 9"/>
          <p:cNvSpPr txBox="1"/>
          <p:nvPr/>
        </p:nvSpPr>
        <p:spPr>
          <a:xfrm>
            <a:off x="469432" y="1225807"/>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4" name="TextBox 13"/>
          <p:cNvSpPr txBox="1"/>
          <p:nvPr/>
        </p:nvSpPr>
        <p:spPr>
          <a:xfrm>
            <a:off x="5832909" y="1225807"/>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15" name="TextBox 14"/>
          <p:cNvSpPr txBox="1"/>
          <p:nvPr/>
        </p:nvSpPr>
        <p:spPr>
          <a:xfrm>
            <a:off x="2823345" y="1225807"/>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Tree>
    <p:extLst>
      <p:ext uri="{BB962C8B-B14F-4D97-AF65-F5344CB8AC3E}">
        <p14:creationId xmlns:p14="http://schemas.microsoft.com/office/powerpoint/2010/main" val="6626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 name="Rounded Rectangular Callout 1"/>
          <p:cNvSpPr/>
          <p:nvPr/>
        </p:nvSpPr>
        <p:spPr>
          <a:xfrm>
            <a:off x="746984" y="2999771"/>
            <a:ext cx="1695002" cy="733133"/>
          </a:xfrm>
          <a:prstGeom prst="wedgeRoundRectCallout">
            <a:avLst>
              <a:gd name="adj1" fmla="val 74207"/>
              <a:gd name="adj2" fmla="val 87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smtClean="0"/>
              <a:t>De </a:t>
            </a:r>
            <a:r>
              <a:rPr lang="en-US" sz="2200" b="1" dirty="0" err="1" smtClean="0"/>
              <a:t>su</a:t>
            </a:r>
            <a:r>
              <a:rPr lang="en-US" sz="2200" b="1" dirty="0" smtClean="0"/>
              <a:t> </a:t>
            </a:r>
            <a:r>
              <a:rPr lang="en-US" sz="2200" b="1" dirty="0" err="1" smtClean="0"/>
              <a:t>salvacion</a:t>
            </a:r>
            <a:endParaRPr lang="en-US" sz="2200" b="1" dirty="0"/>
          </a:p>
        </p:txBody>
      </p:sp>
      <p:sp>
        <p:nvSpPr>
          <p:cNvPr id="19" name="Rounded Rectangular Callout 18"/>
          <p:cNvSpPr/>
          <p:nvPr/>
        </p:nvSpPr>
        <p:spPr>
          <a:xfrm>
            <a:off x="344245" y="4302493"/>
            <a:ext cx="1809078" cy="1024335"/>
          </a:xfrm>
          <a:prstGeom prst="wedgeRoundRectCallout">
            <a:avLst>
              <a:gd name="adj1" fmla="val 71798"/>
              <a:gd name="adj2" fmla="val 10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err="1" smtClean="0"/>
              <a:t>Después</a:t>
            </a:r>
            <a:r>
              <a:rPr lang="en-US" sz="2200" b="1" dirty="0" smtClean="0"/>
              <a:t> de </a:t>
            </a:r>
            <a:r>
              <a:rPr lang="en-US" sz="2200" b="1" dirty="0" err="1" smtClean="0"/>
              <a:t>escuchar</a:t>
            </a:r>
            <a:r>
              <a:rPr lang="en-US" sz="2200" b="1" dirty="0" smtClean="0"/>
              <a:t>… </a:t>
            </a:r>
            <a:r>
              <a:rPr lang="en-US" sz="2200" b="1" dirty="0"/>
              <a:t>creído</a:t>
            </a:r>
          </a:p>
        </p:txBody>
      </p:sp>
      <p:sp>
        <p:nvSpPr>
          <p:cNvPr id="9" name="TextBox 8"/>
          <p:cNvSpPr txBox="1"/>
          <p:nvPr/>
        </p:nvSpPr>
        <p:spPr>
          <a:xfrm>
            <a:off x="469432" y="1225807"/>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0" name="TextBox 9"/>
          <p:cNvSpPr txBox="1"/>
          <p:nvPr/>
        </p:nvSpPr>
        <p:spPr>
          <a:xfrm>
            <a:off x="5832909" y="1225807"/>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14" name="TextBox 13"/>
          <p:cNvSpPr txBox="1"/>
          <p:nvPr/>
        </p:nvSpPr>
        <p:spPr>
          <a:xfrm>
            <a:off x="2823345" y="1225807"/>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
        <p:nvSpPr>
          <p:cNvPr id="15" name="TextBox 14"/>
          <p:cNvSpPr txBox="1"/>
          <p:nvPr/>
        </p:nvSpPr>
        <p:spPr>
          <a:xfrm>
            <a:off x="2487565" y="4141214"/>
            <a:ext cx="4168870" cy="1323439"/>
          </a:xfrm>
          <a:prstGeom prst="rect">
            <a:avLst/>
          </a:prstGeom>
          <a:noFill/>
          <a:ln>
            <a:solidFill>
              <a:schemeClr val="accent1">
                <a:shade val="50000"/>
              </a:schemeClr>
            </a:solidFill>
          </a:ln>
        </p:spPr>
        <p:txBody>
          <a:bodyPr wrap="square" rtlCol="0">
            <a:spAutoFit/>
          </a:bodyPr>
          <a:lstStyle/>
          <a:p>
            <a:pPr algn="ctr"/>
            <a:r>
              <a:rPr lang="en-US" sz="2000" b="1" dirty="0"/>
              <a:t> </a:t>
            </a:r>
          </a:p>
          <a:p>
            <a:pPr algn="ctr"/>
            <a:r>
              <a:rPr lang="en-US" sz="2000" b="1" dirty="0" err="1"/>
              <a:t>Evangelio</a:t>
            </a:r>
            <a:r>
              <a:rPr lang="en-US" sz="2000" b="1" dirty="0"/>
              <a:t> 		+ 		</a:t>
            </a:r>
            <a:r>
              <a:rPr lang="en-US" sz="2000" b="1" dirty="0" err="1"/>
              <a:t>Sellados</a:t>
            </a:r>
            <a:endParaRPr lang="en-US" sz="2000" b="1" dirty="0"/>
          </a:p>
          <a:p>
            <a:r>
              <a:rPr lang="en-US" sz="2000" b="1" dirty="0"/>
              <a:t>(Palabra de </a:t>
            </a:r>
            <a:r>
              <a:rPr lang="en-US" sz="2000" b="1" dirty="0" err="1"/>
              <a:t>verdad</a:t>
            </a:r>
            <a:r>
              <a:rPr lang="en-US" sz="2000" b="1" dirty="0"/>
              <a:t>)</a:t>
            </a:r>
          </a:p>
          <a:p>
            <a:endParaRPr lang="en-US" sz="2000" b="1" dirty="0"/>
          </a:p>
        </p:txBody>
      </p:sp>
    </p:spTree>
    <p:extLst>
      <p:ext uri="{BB962C8B-B14F-4D97-AF65-F5344CB8AC3E}">
        <p14:creationId xmlns:p14="http://schemas.microsoft.com/office/powerpoint/2010/main" val="410012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a:r>
              <a:rPr lang="en-US" b="1" dirty="0"/>
              <a:t>“</a:t>
            </a:r>
            <a:r>
              <a:rPr lang="en-US" b="1" dirty="0" err="1"/>
              <a:t>Bendito</a:t>
            </a:r>
            <a:r>
              <a:rPr lang="en-US" b="1" dirty="0"/>
              <a:t> sea Dios…que </a:t>
            </a:r>
            <a:r>
              <a:rPr lang="en-US" b="1" dirty="0" err="1"/>
              <a:t>nos</a:t>
            </a:r>
            <a:r>
              <a:rPr lang="en-US" b="1" dirty="0"/>
              <a:t> ha </a:t>
            </a:r>
            <a:r>
              <a:rPr lang="en-US" b="1" dirty="0" err="1"/>
              <a:t>bendecido</a:t>
            </a:r>
            <a:r>
              <a:rPr lang="en-US" b="1" dirty="0"/>
              <a:t>…”</a:t>
            </a:r>
            <a:endParaRPr lang="en-US" b="1" dirty="0">
              <a:latin typeface="+mn-lt"/>
            </a:endParaRPr>
          </a:p>
        </p:txBody>
      </p:sp>
      <p:sp>
        <p:nvSpPr>
          <p:cNvPr id="20" name="Rounded Rectangular Callout 19"/>
          <p:cNvSpPr/>
          <p:nvPr/>
        </p:nvSpPr>
        <p:spPr>
          <a:xfrm>
            <a:off x="6454588" y="3366337"/>
            <a:ext cx="2275526" cy="733133"/>
          </a:xfrm>
          <a:prstGeom prst="wedgeRoundRectCallout">
            <a:avLst>
              <a:gd name="adj1" fmla="val -54242"/>
              <a:gd name="adj2" fmla="val 93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err="1" smtClean="0"/>
              <a:t>garantía</a:t>
            </a:r>
            <a:r>
              <a:rPr lang="en-US" sz="2200" b="1" dirty="0" smtClean="0"/>
              <a:t> </a:t>
            </a:r>
            <a:r>
              <a:rPr lang="en-US" sz="2200" b="1" dirty="0"/>
              <a:t>de nuestra herencia</a:t>
            </a:r>
          </a:p>
        </p:txBody>
      </p:sp>
      <p:sp>
        <p:nvSpPr>
          <p:cNvPr id="21" name="Rounded Rectangular Callout 20"/>
          <p:cNvSpPr/>
          <p:nvPr/>
        </p:nvSpPr>
        <p:spPr>
          <a:xfrm>
            <a:off x="6617975" y="4528971"/>
            <a:ext cx="2343146" cy="948465"/>
          </a:xfrm>
          <a:prstGeom prst="wedgeRoundRectCallout">
            <a:avLst>
              <a:gd name="adj1" fmla="val -64899"/>
              <a:gd name="adj2" fmla="val -25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t>Para la redención de </a:t>
            </a:r>
            <a:r>
              <a:rPr lang="en-US" sz="2000" b="1" dirty="0" smtClean="0"/>
              <a:t>la </a:t>
            </a:r>
            <a:r>
              <a:rPr lang="en-US" sz="2000" b="1" dirty="0" err="1" smtClean="0"/>
              <a:t>posesión</a:t>
            </a:r>
            <a:r>
              <a:rPr lang="en-US" sz="2000" b="1" dirty="0" smtClean="0"/>
              <a:t> </a:t>
            </a:r>
            <a:r>
              <a:rPr lang="en-US" sz="2000" b="1" dirty="0" err="1" smtClean="0"/>
              <a:t>adquirida</a:t>
            </a:r>
            <a:r>
              <a:rPr lang="en-US" sz="2000" b="1" dirty="0" smtClean="0"/>
              <a:t> </a:t>
            </a:r>
            <a:r>
              <a:rPr lang="en-US" sz="2000" b="1" dirty="0"/>
              <a:t>de Dios...</a:t>
            </a:r>
          </a:p>
        </p:txBody>
      </p:sp>
      <p:sp>
        <p:nvSpPr>
          <p:cNvPr id="22" name="Rounded Rectangular Callout 21"/>
          <p:cNvSpPr/>
          <p:nvPr/>
        </p:nvSpPr>
        <p:spPr>
          <a:xfrm>
            <a:off x="3566718" y="2927820"/>
            <a:ext cx="2661958" cy="733133"/>
          </a:xfrm>
          <a:prstGeom prst="wedgeRoundRectCallout">
            <a:avLst>
              <a:gd name="adj1" fmla="val 24863"/>
              <a:gd name="adj2" fmla="val 1424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t>Con el Espíritu Santo</a:t>
            </a:r>
          </a:p>
        </p:txBody>
      </p:sp>
      <p:sp>
        <p:nvSpPr>
          <p:cNvPr id="14" name="TextBox 13"/>
          <p:cNvSpPr txBox="1"/>
          <p:nvPr/>
        </p:nvSpPr>
        <p:spPr>
          <a:xfrm>
            <a:off x="469432" y="1225807"/>
            <a:ext cx="2280621" cy="707886"/>
          </a:xfrm>
          <a:prstGeom prst="rect">
            <a:avLst/>
          </a:prstGeom>
          <a:noFill/>
        </p:spPr>
        <p:txBody>
          <a:bodyPr wrap="square" rtlCol="0">
            <a:spAutoFit/>
          </a:bodyPr>
          <a:lstStyle/>
          <a:p>
            <a:pPr algn="l" rtl="0"/>
            <a:r>
              <a:rPr lang="en-US" sz="2000" b="1" i="1" dirty="0">
                <a:solidFill>
                  <a:srgbClr val="FFFF00"/>
                </a:solidFill>
              </a:rPr>
              <a:t>¿Cómo recibimos estas bendiciones?</a:t>
            </a:r>
          </a:p>
        </p:txBody>
      </p:sp>
      <p:sp>
        <p:nvSpPr>
          <p:cNvPr id="15" name="TextBox 14"/>
          <p:cNvSpPr txBox="1"/>
          <p:nvPr/>
        </p:nvSpPr>
        <p:spPr>
          <a:xfrm>
            <a:off x="5832909" y="1225807"/>
            <a:ext cx="3166712" cy="707886"/>
          </a:xfrm>
          <a:prstGeom prst="rect">
            <a:avLst/>
          </a:prstGeom>
          <a:noFill/>
        </p:spPr>
        <p:txBody>
          <a:bodyPr wrap="square" rtlCol="0">
            <a:spAutoFit/>
          </a:bodyPr>
          <a:lstStyle/>
          <a:p>
            <a:pPr algn="l" rtl="0"/>
            <a:r>
              <a:rPr lang="en-US" sz="2000" b="1" i="1" dirty="0">
                <a:solidFill>
                  <a:srgbClr val="FFFF00"/>
                </a:solidFill>
              </a:rPr>
              <a:t>¿Qué significan </a:t>
            </a:r>
            <a:r>
              <a:rPr lang="en-US" sz="2000" b="1" i="1" dirty="0" err="1">
                <a:solidFill>
                  <a:srgbClr val="FFFF00"/>
                </a:solidFill>
              </a:rPr>
              <a:t>estas</a:t>
            </a:r>
            <a:r>
              <a:rPr lang="en-US" sz="2000" b="1" i="1" dirty="0">
                <a:solidFill>
                  <a:srgbClr val="FFFF00"/>
                </a:solidFill>
              </a:rPr>
              <a:t> </a:t>
            </a:r>
            <a:r>
              <a:rPr lang="en-US" sz="2000" b="1" i="1" dirty="0" err="1" smtClean="0">
                <a:solidFill>
                  <a:srgbClr val="FFFF00"/>
                </a:solidFill>
              </a:rPr>
              <a:t>bendi-ciones</a:t>
            </a:r>
            <a:r>
              <a:rPr lang="en-US" sz="2000" b="1" i="1" dirty="0" smtClean="0">
                <a:solidFill>
                  <a:srgbClr val="FFFF00"/>
                </a:solidFill>
              </a:rPr>
              <a:t> </a:t>
            </a:r>
            <a:r>
              <a:rPr lang="en-US" sz="2000" b="1" i="1" dirty="0">
                <a:solidFill>
                  <a:srgbClr val="FFFF00"/>
                </a:solidFill>
              </a:rPr>
              <a:t>para nuestra vida?</a:t>
            </a:r>
          </a:p>
        </p:txBody>
      </p:sp>
      <p:sp>
        <p:nvSpPr>
          <p:cNvPr id="17" name="TextBox 16"/>
          <p:cNvSpPr txBox="1"/>
          <p:nvPr/>
        </p:nvSpPr>
        <p:spPr>
          <a:xfrm>
            <a:off x="2823345" y="1225807"/>
            <a:ext cx="2936272" cy="707886"/>
          </a:xfrm>
          <a:prstGeom prst="rect">
            <a:avLst/>
          </a:prstGeom>
          <a:noFill/>
        </p:spPr>
        <p:txBody>
          <a:bodyPr wrap="square" rtlCol="0">
            <a:spAutoFit/>
          </a:bodyPr>
          <a:lstStyle/>
          <a:p>
            <a:pPr algn="l" rtl="0"/>
            <a:r>
              <a:rPr lang="en-US" sz="2000" b="1" i="1" dirty="0">
                <a:solidFill>
                  <a:srgbClr val="FFFF00"/>
                </a:solidFill>
              </a:rPr>
              <a:t>¿Detalles adicionales sobre estas bendiciones?</a:t>
            </a:r>
          </a:p>
        </p:txBody>
      </p:sp>
      <p:sp>
        <p:nvSpPr>
          <p:cNvPr id="18" name="TextBox 17"/>
          <p:cNvSpPr txBox="1"/>
          <p:nvPr/>
        </p:nvSpPr>
        <p:spPr>
          <a:xfrm>
            <a:off x="2487565" y="4141214"/>
            <a:ext cx="4168870" cy="1323439"/>
          </a:xfrm>
          <a:prstGeom prst="rect">
            <a:avLst/>
          </a:prstGeom>
          <a:noFill/>
          <a:ln>
            <a:solidFill>
              <a:schemeClr val="accent1">
                <a:shade val="50000"/>
              </a:schemeClr>
            </a:solidFill>
          </a:ln>
        </p:spPr>
        <p:txBody>
          <a:bodyPr wrap="square" rtlCol="0">
            <a:spAutoFit/>
          </a:bodyPr>
          <a:lstStyle/>
          <a:p>
            <a:pPr algn="ctr"/>
            <a:r>
              <a:rPr lang="en-US" sz="2000" b="1" dirty="0"/>
              <a:t> </a:t>
            </a:r>
          </a:p>
          <a:p>
            <a:pPr algn="ctr"/>
            <a:r>
              <a:rPr lang="en-US" sz="2000" b="1" dirty="0" err="1"/>
              <a:t>Evangelio</a:t>
            </a:r>
            <a:r>
              <a:rPr lang="en-US" sz="2000" b="1" dirty="0"/>
              <a:t> 		+ 		</a:t>
            </a:r>
            <a:r>
              <a:rPr lang="en-US" sz="2000" b="1" dirty="0" err="1"/>
              <a:t>Sellados</a:t>
            </a:r>
            <a:endParaRPr lang="en-US" sz="2000" b="1" dirty="0"/>
          </a:p>
          <a:p>
            <a:r>
              <a:rPr lang="en-US" sz="2000" b="1" dirty="0"/>
              <a:t>(Palabra de </a:t>
            </a:r>
            <a:r>
              <a:rPr lang="en-US" sz="2000" b="1" dirty="0" err="1"/>
              <a:t>verdad</a:t>
            </a:r>
            <a:r>
              <a:rPr lang="en-US" sz="2000" b="1" dirty="0"/>
              <a:t>)</a:t>
            </a:r>
          </a:p>
          <a:p>
            <a:endParaRPr lang="en-US" sz="2000" b="1" dirty="0"/>
          </a:p>
        </p:txBody>
      </p:sp>
      <p:sp>
        <p:nvSpPr>
          <p:cNvPr id="23" name="Rounded Rectangular Callout 22"/>
          <p:cNvSpPr/>
          <p:nvPr/>
        </p:nvSpPr>
        <p:spPr>
          <a:xfrm>
            <a:off x="746984" y="2999771"/>
            <a:ext cx="1695002" cy="733133"/>
          </a:xfrm>
          <a:prstGeom prst="wedgeRoundRectCallout">
            <a:avLst>
              <a:gd name="adj1" fmla="val 74207"/>
              <a:gd name="adj2" fmla="val 87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smtClean="0"/>
              <a:t>De </a:t>
            </a:r>
            <a:r>
              <a:rPr lang="en-US" sz="2200" b="1" dirty="0" err="1" smtClean="0"/>
              <a:t>su</a:t>
            </a:r>
            <a:r>
              <a:rPr lang="en-US" sz="2200" b="1" dirty="0" smtClean="0"/>
              <a:t> </a:t>
            </a:r>
            <a:r>
              <a:rPr lang="en-US" sz="2200" b="1" dirty="0" err="1" smtClean="0"/>
              <a:t>salvacion</a:t>
            </a:r>
            <a:endParaRPr lang="en-US" sz="2200" b="1" dirty="0"/>
          </a:p>
        </p:txBody>
      </p:sp>
      <p:sp>
        <p:nvSpPr>
          <p:cNvPr id="25" name="Rounded Rectangular Callout 24"/>
          <p:cNvSpPr/>
          <p:nvPr/>
        </p:nvSpPr>
        <p:spPr>
          <a:xfrm>
            <a:off x="344245" y="4302493"/>
            <a:ext cx="1809078" cy="1024335"/>
          </a:xfrm>
          <a:prstGeom prst="wedgeRoundRectCallout">
            <a:avLst>
              <a:gd name="adj1" fmla="val 71798"/>
              <a:gd name="adj2" fmla="val 10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err="1" smtClean="0"/>
              <a:t>Después</a:t>
            </a:r>
            <a:r>
              <a:rPr lang="en-US" sz="2200" b="1" dirty="0" smtClean="0"/>
              <a:t> de </a:t>
            </a:r>
            <a:r>
              <a:rPr lang="en-US" sz="2200" b="1" dirty="0" err="1" smtClean="0"/>
              <a:t>escuchar</a:t>
            </a:r>
            <a:r>
              <a:rPr lang="en-US" sz="2200" b="1" dirty="0" smtClean="0"/>
              <a:t>… </a:t>
            </a:r>
            <a:r>
              <a:rPr lang="en-US" sz="2200" b="1" dirty="0"/>
              <a:t>creído</a:t>
            </a:r>
          </a:p>
        </p:txBody>
      </p:sp>
    </p:spTree>
    <p:extLst>
      <p:ext uri="{BB962C8B-B14F-4D97-AF65-F5344CB8AC3E}">
        <p14:creationId xmlns:p14="http://schemas.microsoft.com/office/powerpoint/2010/main" val="27321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Tree>
    <p:extLst>
      <p:ext uri="{BB962C8B-B14F-4D97-AF65-F5344CB8AC3E}">
        <p14:creationId xmlns:p14="http://schemas.microsoft.com/office/powerpoint/2010/main" val="2630778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en-US" sz="4000" b="1" dirty="0">
                <a:latin typeface="+mn-lt"/>
              </a:rPr>
              <a:t>Identidad en Cristo</a:t>
            </a:r>
          </a:p>
        </p:txBody>
      </p:sp>
      <p:sp>
        <p:nvSpPr>
          <p:cNvPr id="4" name="Content Placeholder 3"/>
          <p:cNvSpPr>
            <a:spLocks noGrp="1"/>
          </p:cNvSpPr>
          <p:nvPr>
            <p:ph idx="1"/>
          </p:nvPr>
        </p:nvSpPr>
        <p:spPr/>
        <p:txBody>
          <a:bodyPr>
            <a:normAutofit/>
          </a:bodyPr>
          <a:lstStyle/>
          <a:p>
            <a:pPr marL="0" indent="0" algn="ctr" rtl="0">
              <a:buNone/>
            </a:pPr>
            <a:r>
              <a:rPr lang="en-US" sz="3000" b="1" i="1" dirty="0">
                <a:solidFill>
                  <a:srgbClr val="FFC000"/>
                </a:solidFill>
              </a:rPr>
              <a:t>Usando este pasaje, complete el espacio en blanco...</a:t>
            </a:r>
          </a:p>
          <a:p>
            <a:pPr marL="0" indent="0" algn="ctr" rtl="0">
              <a:buNone/>
            </a:pPr>
            <a:endParaRPr lang="en-US" sz="3000" b="1" i="1" dirty="0"/>
          </a:p>
          <a:p>
            <a:pPr marL="0" indent="0" algn="ctr" rtl="0">
              <a:buNone/>
            </a:pPr>
            <a:r>
              <a:rPr lang="en-US" sz="3000" b="1" dirty="0"/>
              <a:t>"Soy _______________"</a:t>
            </a:r>
          </a:p>
        </p:txBody>
      </p:sp>
    </p:spTree>
    <p:extLst>
      <p:ext uri="{BB962C8B-B14F-4D97-AF65-F5344CB8AC3E}">
        <p14:creationId xmlns:p14="http://schemas.microsoft.com/office/powerpoint/2010/main" val="31696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algn="l" rtl="0"/>
            <a:endParaRPr lang="en-US"/>
          </a:p>
        </p:txBody>
      </p:sp>
    </p:spTree>
    <p:extLst>
      <p:ext uri="{BB962C8B-B14F-4D97-AF65-F5344CB8AC3E}">
        <p14:creationId xmlns:p14="http://schemas.microsoft.com/office/powerpoint/2010/main" val="4099785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b="1" dirty="0">
                <a:latin typeface="+mn-lt"/>
              </a:rPr>
              <a:t>Nuestro valor para Dios</a:t>
            </a:r>
          </a:p>
        </p:txBody>
      </p:sp>
      <p:sp>
        <p:nvSpPr>
          <p:cNvPr id="3" name="Content Placeholder 2"/>
          <p:cNvSpPr>
            <a:spLocks noGrp="1"/>
          </p:cNvSpPr>
          <p:nvPr>
            <p:ph idx="1"/>
          </p:nvPr>
        </p:nvSpPr>
        <p:spPr/>
        <p:txBody>
          <a:bodyPr>
            <a:normAutofit fontScale="92500" lnSpcReduction="10000"/>
          </a:bodyPr>
          <a:lstStyle/>
          <a:p>
            <a:pPr algn="l" rtl="0"/>
            <a:r>
              <a:rPr lang="en-US" b="1" i="1" dirty="0">
                <a:solidFill>
                  <a:srgbClr val="FFC000"/>
                </a:solidFill>
              </a:rPr>
              <a:t>¿Cómo demuestran las bendiciones que Dios nos da nuestro valor para Dios?</a:t>
            </a:r>
            <a:endParaRPr lang="en-US" dirty="0">
              <a:solidFill>
                <a:srgbClr val="FFC000"/>
              </a:solidFill>
            </a:endParaRPr>
          </a:p>
          <a:p>
            <a:pPr algn="l" rtl="0"/>
            <a:r>
              <a:rPr lang="en-US" b="1" u="sng" dirty="0"/>
              <a:t>Elegido y predestinado</a:t>
            </a:r>
            <a:r>
              <a:rPr lang="en-US" b="1" dirty="0"/>
              <a:t>: Dios se preocupó lo suficiente como para pensar en </a:t>
            </a:r>
            <a:r>
              <a:rPr lang="en-US" b="1" dirty="0" err="1"/>
              <a:t>nosotros</a:t>
            </a:r>
            <a:r>
              <a:rPr lang="en-US" b="1" dirty="0"/>
              <a:t> </a:t>
            </a:r>
            <a:r>
              <a:rPr lang="en-US" b="1" dirty="0" smtClean="0"/>
              <a:t>de </a:t>
            </a:r>
            <a:r>
              <a:rPr lang="en-US" b="1" dirty="0" err="1" smtClean="0"/>
              <a:t>antemano</a:t>
            </a:r>
            <a:r>
              <a:rPr lang="en-US" b="1" dirty="0" smtClean="0"/>
              <a:t>. </a:t>
            </a:r>
            <a:r>
              <a:rPr lang="en-US" b="1" dirty="0"/>
              <a:t>Nuestra relación no es un accidente.</a:t>
            </a:r>
          </a:p>
          <a:p>
            <a:pPr algn="l" rtl="0"/>
            <a:r>
              <a:rPr lang="en-US" b="1" u="sng" dirty="0"/>
              <a:t>Adopción </a:t>
            </a:r>
            <a:r>
              <a:rPr lang="en-US" b="1" u="sng" dirty="0" err="1"/>
              <a:t>como</a:t>
            </a:r>
            <a:r>
              <a:rPr lang="en-US" b="1" u="sng" dirty="0"/>
              <a:t> </a:t>
            </a:r>
            <a:r>
              <a:rPr lang="en-US" b="1" u="sng" dirty="0" err="1" smtClean="0"/>
              <a:t>hijos</a:t>
            </a:r>
            <a:r>
              <a:rPr lang="en-US" b="1" dirty="0"/>
              <a:t>: Dios nos acoge como su familia.</a:t>
            </a:r>
          </a:p>
          <a:p>
            <a:pPr algn="l" rtl="0"/>
            <a:r>
              <a:rPr lang="en-US" b="1" u="sng" dirty="0"/>
              <a:t>Perdón redentor</a:t>
            </a:r>
            <a:r>
              <a:rPr lang="en-US" b="1" dirty="0"/>
              <a:t>: Dios pasa por alto nuestros ataques contra </a:t>
            </a:r>
            <a:r>
              <a:rPr lang="en-US" b="1" dirty="0" err="1"/>
              <a:t>él</a:t>
            </a:r>
            <a:r>
              <a:rPr lang="en-US" b="1" dirty="0"/>
              <a:t>.</a:t>
            </a:r>
          </a:p>
          <a:p>
            <a:pPr algn="l" rtl="0"/>
            <a:r>
              <a:rPr lang="en-US" b="1" u="sng" dirty="0" err="1" smtClean="0"/>
              <a:t>Hecho</a:t>
            </a:r>
            <a:r>
              <a:rPr lang="en-US" b="1" u="sng" dirty="0" smtClean="0"/>
              <a:t> </a:t>
            </a:r>
            <a:r>
              <a:rPr lang="en-US" b="1" u="sng" dirty="0" err="1" smtClean="0"/>
              <a:t>una</a:t>
            </a:r>
            <a:r>
              <a:rPr lang="en-US" b="1" u="sng" dirty="0" smtClean="0"/>
              <a:t> </a:t>
            </a:r>
            <a:r>
              <a:rPr lang="en-US" b="1" u="sng" dirty="0" err="1" smtClean="0"/>
              <a:t>herencia</a:t>
            </a:r>
            <a:r>
              <a:rPr lang="en-US" b="1" dirty="0" smtClean="0"/>
              <a:t>: </a:t>
            </a:r>
            <a:r>
              <a:rPr lang="en-US" b="1" dirty="0"/>
              <a:t>Somos como una </a:t>
            </a:r>
            <a:r>
              <a:rPr lang="en-US" b="1" dirty="0" err="1"/>
              <a:t>reliquia</a:t>
            </a:r>
            <a:r>
              <a:rPr lang="en-US" b="1" dirty="0"/>
              <a:t> </a:t>
            </a:r>
            <a:r>
              <a:rPr lang="en-US" b="1" dirty="0" smtClean="0"/>
              <a:t>de </a:t>
            </a:r>
            <a:r>
              <a:rPr lang="en-US" b="1" dirty="0" err="1" smtClean="0"/>
              <a:t>familia</a:t>
            </a:r>
            <a:r>
              <a:rPr lang="en-US" b="1" dirty="0" smtClean="0"/>
              <a:t> </a:t>
            </a:r>
            <a:r>
              <a:rPr lang="en-US" b="1" dirty="0" err="1" smtClean="0"/>
              <a:t>preciosa</a:t>
            </a:r>
            <a:r>
              <a:rPr lang="en-US" b="1" dirty="0" smtClean="0"/>
              <a:t> </a:t>
            </a:r>
            <a:r>
              <a:rPr lang="en-US" b="1" dirty="0"/>
              <a:t>y atesorada.</a:t>
            </a:r>
          </a:p>
          <a:p>
            <a:pPr algn="l" rtl="0"/>
            <a:r>
              <a:rPr lang="en-US" b="1" u="sng" dirty="0"/>
              <a:t>E</a:t>
            </a:r>
            <a:r>
              <a:rPr lang="en-US" b="1" u="sng" dirty="0" smtClean="0"/>
              <a:t>speranza </a:t>
            </a:r>
            <a:r>
              <a:rPr lang="en-US" b="1" u="sng" dirty="0"/>
              <a:t>en el evangelio</a:t>
            </a:r>
            <a:r>
              <a:rPr lang="en-US" b="1" dirty="0"/>
              <a:t>: </a:t>
            </a:r>
            <a:r>
              <a:rPr lang="en-US" b="1" dirty="0" smtClean="0"/>
              <a:t>Él </a:t>
            </a:r>
            <a:r>
              <a:rPr lang="en-US" b="1" dirty="0" err="1" smtClean="0"/>
              <a:t>nos</a:t>
            </a:r>
            <a:r>
              <a:rPr lang="en-US" b="1" dirty="0" smtClean="0"/>
              <a:t> </a:t>
            </a:r>
            <a:r>
              <a:rPr lang="en-US" b="1" dirty="0"/>
              <a:t>dice cosas buenas sobre nuestras vidas que deberían haber resultado solo malas.</a:t>
            </a:r>
          </a:p>
          <a:p>
            <a:pPr algn="l" rtl="0"/>
            <a:r>
              <a:rPr lang="en-US" b="1" u="sng" dirty="0"/>
              <a:t>Sellado</a:t>
            </a:r>
            <a:r>
              <a:rPr lang="en-US" b="1" dirty="0"/>
              <a:t>: Podemos tener confianza en la garantía que hace de nuestra vida con </a:t>
            </a:r>
            <a:r>
              <a:rPr lang="en-US" b="1" dirty="0" err="1"/>
              <a:t>él</a:t>
            </a:r>
            <a:r>
              <a:rPr lang="en-US" b="1" dirty="0"/>
              <a:t>.</a:t>
            </a:r>
          </a:p>
          <a:p>
            <a:pPr algn="l" rtl="0"/>
            <a:endParaRPr lang="en-US" dirty="0"/>
          </a:p>
        </p:txBody>
      </p:sp>
    </p:spTree>
    <p:extLst>
      <p:ext uri="{BB962C8B-B14F-4D97-AF65-F5344CB8AC3E}">
        <p14:creationId xmlns:p14="http://schemas.microsoft.com/office/powerpoint/2010/main" val="36031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3800" b="1" dirty="0" err="1" smtClean="0">
                <a:latin typeface="+mn-lt"/>
              </a:rPr>
              <a:t>Motivo</a:t>
            </a:r>
            <a:r>
              <a:rPr lang="en-US" sz="3800" b="1" dirty="0" smtClean="0">
                <a:latin typeface="+mn-lt"/>
              </a:rPr>
              <a:t> </a:t>
            </a:r>
            <a:r>
              <a:rPr lang="en-US" sz="3800" b="1" dirty="0">
                <a:latin typeface="+mn-lt"/>
              </a:rPr>
              <a:t>y </a:t>
            </a:r>
            <a:r>
              <a:rPr lang="en-US" sz="3800" b="1" dirty="0" err="1">
                <a:latin typeface="+mn-lt"/>
              </a:rPr>
              <a:t>p</a:t>
            </a:r>
            <a:r>
              <a:rPr lang="en-US" sz="3800" b="1" dirty="0" err="1" smtClean="0">
                <a:latin typeface="+mn-lt"/>
              </a:rPr>
              <a:t>ropósito</a:t>
            </a:r>
            <a:r>
              <a:rPr lang="en-US" sz="3800" b="1" dirty="0" smtClean="0">
                <a:latin typeface="+mn-lt"/>
              </a:rPr>
              <a:t> de </a:t>
            </a:r>
            <a:r>
              <a:rPr lang="en-US" sz="3800" b="1" dirty="0">
                <a:latin typeface="+mn-lt"/>
              </a:rPr>
              <a:t>Dios </a:t>
            </a:r>
            <a:r>
              <a:rPr lang="en-US" sz="3800" b="1" dirty="0" smtClean="0">
                <a:latin typeface="+mn-lt"/>
              </a:rPr>
              <a:t>al </a:t>
            </a:r>
            <a:r>
              <a:rPr lang="en-US" sz="3800" b="1" dirty="0" err="1" smtClean="0">
                <a:latin typeface="+mn-lt"/>
              </a:rPr>
              <a:t>bendecirnos</a:t>
            </a:r>
            <a:endParaRPr lang="en-US" sz="3800" b="1" dirty="0">
              <a:latin typeface="+mn-lt"/>
            </a:endParaRPr>
          </a:p>
        </p:txBody>
      </p:sp>
      <p:sp>
        <p:nvSpPr>
          <p:cNvPr id="3" name="Content Placeholder 2"/>
          <p:cNvSpPr>
            <a:spLocks noGrp="1"/>
          </p:cNvSpPr>
          <p:nvPr>
            <p:ph idx="1"/>
          </p:nvPr>
        </p:nvSpPr>
        <p:spPr>
          <a:xfrm>
            <a:off x="628649" y="1521354"/>
            <a:ext cx="8128075" cy="3626115"/>
          </a:xfrm>
        </p:spPr>
        <p:txBody>
          <a:bodyPr>
            <a:normAutofit/>
          </a:bodyPr>
          <a:lstStyle/>
          <a:p>
            <a:pPr algn="l" rtl="0"/>
            <a:r>
              <a:rPr lang="en-US" sz="2500" b="1" i="1" dirty="0">
                <a:solidFill>
                  <a:srgbClr val="FFC000"/>
                </a:solidFill>
              </a:rPr>
              <a:t>¿Por qué Dios nos bendice?</a:t>
            </a:r>
          </a:p>
          <a:p>
            <a:pPr>
              <a:lnSpc>
                <a:spcPct val="150000"/>
              </a:lnSpc>
            </a:pPr>
            <a:r>
              <a:rPr lang="es-ES" sz="2500" b="1" dirty="0"/>
              <a:t>Su propósito y buena intención </a:t>
            </a:r>
            <a:r>
              <a:rPr lang="en-US" sz="2500" b="1" dirty="0" smtClean="0"/>
              <a:t>(1:5</a:t>
            </a:r>
            <a:r>
              <a:rPr lang="en-US" sz="2500" b="1" dirty="0"/>
              <a:t>, 9, 11)</a:t>
            </a:r>
          </a:p>
          <a:p>
            <a:pPr algn="l" rtl="0">
              <a:lnSpc>
                <a:spcPct val="150000"/>
              </a:lnSpc>
            </a:pPr>
            <a:r>
              <a:rPr lang="en-US" sz="2500" b="1" dirty="0" err="1" smtClean="0"/>
              <a:t>Reunir</a:t>
            </a:r>
            <a:r>
              <a:rPr lang="en-US" sz="2500" b="1" dirty="0" smtClean="0"/>
              <a:t> </a:t>
            </a:r>
            <a:r>
              <a:rPr lang="en-US" sz="2500" b="1" dirty="0"/>
              <a:t>todas las cosas en Cristo (1:9-10)</a:t>
            </a:r>
          </a:p>
          <a:p>
            <a:pPr algn="l" rtl="0">
              <a:lnSpc>
                <a:spcPct val="150000"/>
              </a:lnSpc>
            </a:pPr>
            <a:r>
              <a:rPr lang="en-US" sz="2500" b="1" dirty="0"/>
              <a:t>La alabanza de su gloria (1:6, 12, 14) </a:t>
            </a:r>
            <a:r>
              <a:rPr lang="en-US" sz="2500" b="1" dirty="0" smtClean="0"/>
              <a:t>[</a:t>
            </a:r>
            <a:r>
              <a:rPr lang="en-US" sz="2500" b="1" dirty="0" smtClean="0">
                <a:solidFill>
                  <a:srgbClr val="00B050"/>
                </a:solidFill>
              </a:rPr>
              <a:t>“</a:t>
            </a:r>
            <a:r>
              <a:rPr lang="en-US" sz="2500" b="1" dirty="0" err="1" smtClean="0">
                <a:solidFill>
                  <a:srgbClr val="00B050"/>
                </a:solidFill>
              </a:rPr>
              <a:t>Vocación</a:t>
            </a:r>
            <a:r>
              <a:rPr lang="en-US" sz="2500" b="1" dirty="0" smtClean="0">
                <a:solidFill>
                  <a:srgbClr val="00B050"/>
                </a:solidFill>
              </a:rPr>
              <a:t>” </a:t>
            </a:r>
            <a:r>
              <a:rPr lang="en-US" sz="2500" b="1" dirty="0">
                <a:solidFill>
                  <a:srgbClr val="00B050"/>
                </a:solidFill>
              </a:rPr>
              <a:t>#1</a:t>
            </a:r>
            <a:r>
              <a:rPr lang="en-US" sz="2500" b="1" dirty="0"/>
              <a:t>]</a:t>
            </a:r>
          </a:p>
          <a:p>
            <a:pPr lvl="1" algn="l" rtl="0"/>
            <a:r>
              <a:rPr lang="en-US" sz="2200" b="1" dirty="0"/>
              <a:t>“Bendito sea Dios…” (1:3)</a:t>
            </a:r>
          </a:p>
          <a:p>
            <a:pPr lvl="1" algn="l" rtl="0"/>
            <a:r>
              <a:rPr lang="en-US" sz="2200" b="1" dirty="0"/>
              <a:t>“La posesión de Dios” (1:14)</a:t>
            </a:r>
          </a:p>
          <a:p>
            <a:pPr algn="l" rtl="0"/>
            <a:endParaRPr lang="en-US" b="1" dirty="0"/>
          </a:p>
          <a:p>
            <a:pPr algn="l" rtl="0"/>
            <a:endParaRPr lang="en-US" b="1" dirty="0"/>
          </a:p>
        </p:txBody>
      </p:sp>
    </p:spTree>
    <p:extLst>
      <p:ext uri="{BB962C8B-B14F-4D97-AF65-F5344CB8AC3E}">
        <p14:creationId xmlns:p14="http://schemas.microsoft.com/office/powerpoint/2010/main" val="38235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Principios clave y lecciones</a:t>
            </a:r>
          </a:p>
        </p:txBody>
      </p:sp>
      <p:sp>
        <p:nvSpPr>
          <p:cNvPr id="3" name="Content Placeholder 2"/>
          <p:cNvSpPr>
            <a:spLocks noGrp="1"/>
          </p:cNvSpPr>
          <p:nvPr>
            <p:ph idx="1"/>
          </p:nvPr>
        </p:nvSpPr>
        <p:spPr>
          <a:xfrm>
            <a:off x="283564" y="1489081"/>
            <a:ext cx="8576871" cy="3626115"/>
          </a:xfrm>
        </p:spPr>
        <p:txBody>
          <a:bodyPr>
            <a:normAutofit fontScale="92500"/>
          </a:bodyPr>
          <a:lstStyle/>
          <a:p>
            <a:pPr algn="l" rtl="0">
              <a:lnSpc>
                <a:spcPct val="150000"/>
              </a:lnSpc>
            </a:pPr>
            <a:r>
              <a:rPr lang="en-US" sz="2300" b="1" dirty="0"/>
              <a:t>Todas las bendiciones se encuentran “en Cristo”.</a:t>
            </a:r>
          </a:p>
          <a:p>
            <a:pPr algn="l" rtl="0">
              <a:lnSpc>
                <a:spcPct val="150000"/>
              </a:lnSpc>
            </a:pPr>
            <a:r>
              <a:rPr lang="en-US" sz="2300" b="1" dirty="0"/>
              <a:t>Dios </a:t>
            </a:r>
            <a:r>
              <a:rPr lang="en-US" sz="2300" b="1" dirty="0" err="1" smtClean="0"/>
              <a:t>es</a:t>
            </a:r>
            <a:r>
              <a:rPr lang="en-US" sz="2300" b="1" dirty="0" smtClean="0"/>
              <a:t> </a:t>
            </a:r>
            <a:r>
              <a:rPr lang="en-US" sz="2300" b="1" dirty="0" err="1" smtClean="0"/>
              <a:t>generoso</a:t>
            </a:r>
            <a:r>
              <a:rPr lang="en-US" sz="2300" b="1" dirty="0" smtClean="0"/>
              <a:t> con las </a:t>
            </a:r>
            <a:r>
              <a:rPr lang="en-US" sz="2300" b="1" dirty="0"/>
              <a:t>bendiciones ("</a:t>
            </a:r>
            <a:r>
              <a:rPr lang="en-US" sz="2300" b="1" dirty="0" err="1" smtClean="0"/>
              <a:t>todo</a:t>
            </a:r>
            <a:r>
              <a:rPr lang="en-US" sz="2300" b="1" dirty="0" smtClean="0"/>
              <a:t>"; “</a:t>
            </a:r>
            <a:r>
              <a:rPr lang="en-US" sz="2300" b="1" dirty="0" err="1" smtClean="0"/>
              <a:t>abundar</a:t>
            </a:r>
            <a:r>
              <a:rPr lang="en-US" sz="2300" b="1" dirty="0" smtClean="0"/>
              <a:t>"; </a:t>
            </a:r>
            <a:r>
              <a:rPr lang="en-US" sz="2300" b="1" dirty="0"/>
              <a:t>"riquezas").</a:t>
            </a:r>
          </a:p>
          <a:p>
            <a:pPr algn="l" rtl="0">
              <a:lnSpc>
                <a:spcPct val="150000"/>
              </a:lnSpc>
            </a:pPr>
            <a:r>
              <a:rPr lang="en-US" sz="2300" b="1" dirty="0" err="1"/>
              <a:t>Es</a:t>
            </a:r>
            <a:r>
              <a:rPr lang="en-US" sz="2300" b="1" dirty="0"/>
              <a:t> </a:t>
            </a:r>
            <a:r>
              <a:rPr lang="en-US" sz="2300" b="1" dirty="0" smtClean="0"/>
              <a:t>Su </a:t>
            </a:r>
            <a:r>
              <a:rPr lang="en-US" sz="2300" b="1" dirty="0"/>
              <a:t>“</a:t>
            </a:r>
            <a:r>
              <a:rPr lang="en-US" sz="2300" b="1" dirty="0" err="1" smtClean="0"/>
              <a:t>propósito</a:t>
            </a:r>
            <a:r>
              <a:rPr lang="en-US" sz="2300" b="1" dirty="0" smtClean="0"/>
              <a:t>” y “</a:t>
            </a:r>
            <a:r>
              <a:rPr lang="en-US" sz="2300" b="1" dirty="0" err="1" smtClean="0"/>
              <a:t>buena</a:t>
            </a:r>
            <a:r>
              <a:rPr lang="en-US" sz="2300" b="1" dirty="0" smtClean="0"/>
              <a:t> </a:t>
            </a:r>
            <a:r>
              <a:rPr lang="en-US" sz="2300" b="1" dirty="0" err="1" smtClean="0"/>
              <a:t>intención</a:t>
            </a:r>
            <a:r>
              <a:rPr lang="en-US" sz="2300" b="1" dirty="0" smtClean="0"/>
              <a:t>” </a:t>
            </a:r>
            <a:r>
              <a:rPr lang="en-US" sz="2300" b="1" dirty="0" err="1" smtClean="0"/>
              <a:t>bendecirnos</a:t>
            </a:r>
            <a:r>
              <a:rPr lang="en-US" sz="2300" b="1" dirty="0"/>
              <a:t>. (1:5, 9, 11)</a:t>
            </a:r>
          </a:p>
          <a:p>
            <a:pPr algn="l" rtl="0">
              <a:lnSpc>
                <a:spcPct val="150000"/>
              </a:lnSpc>
            </a:pPr>
            <a:r>
              <a:rPr lang="en-US" sz="2300" b="1" dirty="0"/>
              <a:t>Debo valorarme a mí mismo por mi relación con Dios, no con el mundo.</a:t>
            </a:r>
          </a:p>
          <a:p>
            <a:pPr algn="l" rtl="0">
              <a:lnSpc>
                <a:spcPct val="150000"/>
              </a:lnSpc>
            </a:pPr>
            <a:r>
              <a:rPr lang="en-US" sz="2300" b="1" dirty="0"/>
              <a:t>Dios bendice para que seamos para alabanza de su gloria. (1:6, 12, 14)</a:t>
            </a:r>
          </a:p>
          <a:p>
            <a:pPr algn="l" rtl="0"/>
            <a:endParaRPr lang="en-US" dirty="0"/>
          </a:p>
          <a:p>
            <a:pPr algn="l" rtl="0"/>
            <a:endParaRPr lang="en-US" dirty="0"/>
          </a:p>
        </p:txBody>
      </p:sp>
    </p:spTree>
    <p:extLst>
      <p:ext uri="{BB962C8B-B14F-4D97-AF65-F5344CB8AC3E}">
        <p14:creationId xmlns:p14="http://schemas.microsoft.com/office/powerpoint/2010/main" val="23106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06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Una oración por los santos</a:t>
            </a:r>
            <a:br>
              <a:rPr lang="en-US" sz="3750" b="1" dirty="0"/>
            </a:br>
            <a:r>
              <a:rPr lang="en-US" sz="3750" b="1" dirty="0"/>
              <a:t>(Efesios 1:15-23)</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2737874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0"/>
            <a:r>
              <a:rPr lang="en-US" sz="4000" b="1" dirty="0" err="1" smtClean="0">
                <a:latin typeface="+mn-lt"/>
              </a:rPr>
              <a:t>Repaso</a:t>
            </a:r>
            <a:r>
              <a:rPr lang="en-US" sz="4000" b="1" dirty="0">
                <a:latin typeface="+mn-lt"/>
              </a:rPr>
              <a:t/>
            </a:r>
            <a:br>
              <a:rPr lang="en-US" sz="4000" b="1" dirty="0">
                <a:latin typeface="+mn-lt"/>
              </a:rPr>
            </a:br>
            <a:r>
              <a:rPr lang="en-US" sz="3000" b="1" dirty="0">
                <a:latin typeface="+mn-lt"/>
              </a:rPr>
              <a:t>(</a:t>
            </a:r>
            <a:r>
              <a:rPr lang="en-US" sz="3000" b="1" i="1" dirty="0">
                <a:solidFill>
                  <a:srgbClr val="FFFF00"/>
                </a:solidFill>
                <a:latin typeface="+mn-lt"/>
              </a:rPr>
              <a:t>Esté preparado para responder </a:t>
            </a:r>
            <a:r>
              <a:rPr lang="en-US" sz="3000" b="1" i="1" dirty="0" smtClean="0">
                <a:solidFill>
                  <a:srgbClr val="FFFF00"/>
                </a:solidFill>
                <a:latin typeface="+mn-lt"/>
              </a:rPr>
              <a:t>al </a:t>
            </a:r>
            <a:r>
              <a:rPr lang="en-US" sz="3000" b="1" i="1" dirty="0">
                <a:solidFill>
                  <a:srgbClr val="FFFF00"/>
                </a:solidFill>
                <a:latin typeface="+mn-lt"/>
              </a:rPr>
              <a:t>comenzar nuestra discusión en </a:t>
            </a:r>
            <a:r>
              <a:rPr lang="en-US" sz="3000" b="1" i="1" dirty="0" err="1">
                <a:solidFill>
                  <a:srgbClr val="FFFF00"/>
                </a:solidFill>
                <a:latin typeface="+mn-lt"/>
              </a:rPr>
              <a:t>clase</a:t>
            </a:r>
            <a:r>
              <a:rPr lang="en-US" sz="3000" b="1" i="1" dirty="0" smtClean="0">
                <a:solidFill>
                  <a:srgbClr val="FFFF00"/>
                </a:solidFill>
                <a:latin typeface="+mn-lt"/>
              </a:rPr>
              <a:t>.</a:t>
            </a:r>
            <a:r>
              <a:rPr lang="en-US" sz="3000" b="1" dirty="0" smtClean="0">
                <a:latin typeface="+mn-lt"/>
              </a:rPr>
              <a:t>)</a:t>
            </a:r>
            <a:endParaRPr lang="en-US" sz="3000" b="1" dirty="0">
              <a:latin typeface="+mn-lt"/>
            </a:endParaRPr>
          </a:p>
        </p:txBody>
      </p:sp>
      <p:sp>
        <p:nvSpPr>
          <p:cNvPr id="5" name="Content Placeholder 4"/>
          <p:cNvSpPr>
            <a:spLocks noGrp="1"/>
          </p:cNvSpPr>
          <p:nvPr>
            <p:ph idx="1"/>
          </p:nvPr>
        </p:nvSpPr>
        <p:spPr/>
        <p:txBody>
          <a:bodyPr>
            <a:normAutofit/>
          </a:bodyPr>
          <a:lstStyle/>
          <a:p>
            <a:pPr algn="l" rtl="0">
              <a:lnSpc>
                <a:spcPct val="150000"/>
              </a:lnSpc>
            </a:pPr>
            <a:r>
              <a:rPr lang="en-US" sz="2500" b="1" dirty="0"/>
              <a:t>Según 4:1, ¿cuál es el enfoque de los capítulos 1-3? ¿</a:t>
            </a:r>
            <a:r>
              <a:rPr lang="en-US" sz="2500" b="1" dirty="0" smtClean="0"/>
              <a:t>4-6</a:t>
            </a:r>
            <a:r>
              <a:rPr lang="en-US" sz="2500" b="1" dirty="0"/>
              <a:t>?</a:t>
            </a:r>
          </a:p>
          <a:p>
            <a:pPr algn="l" rtl="0">
              <a:lnSpc>
                <a:spcPct val="150000"/>
              </a:lnSpc>
            </a:pPr>
            <a:r>
              <a:rPr lang="en-US" sz="2500" b="1" dirty="0"/>
              <a:t>¿Qué tema(s) de la carta se </a:t>
            </a:r>
            <a:r>
              <a:rPr lang="en-US" sz="2500" b="1" dirty="0" err="1" smtClean="0"/>
              <a:t>encuentra</a:t>
            </a:r>
            <a:r>
              <a:rPr lang="en-US" sz="2500" b="1" dirty="0" smtClean="0"/>
              <a:t>(n) </a:t>
            </a:r>
            <a:r>
              <a:rPr lang="en-US" sz="2500" b="1" dirty="0"/>
              <a:t>en 3:20-21?</a:t>
            </a:r>
          </a:p>
          <a:p>
            <a:pPr algn="l" rtl="0">
              <a:lnSpc>
                <a:spcPct val="150000"/>
              </a:lnSpc>
            </a:pPr>
            <a:r>
              <a:rPr lang="en-US" sz="2500" b="1" dirty="0"/>
              <a:t>¿Qué bendiciones de la vida cristiana se enumeran en 1:3-14?</a:t>
            </a:r>
          </a:p>
          <a:p>
            <a:pPr algn="l" rtl="0">
              <a:lnSpc>
                <a:spcPct val="150000"/>
              </a:lnSpc>
            </a:pPr>
            <a:r>
              <a:rPr lang="en-US" sz="2500" b="1" dirty="0"/>
              <a:t>¿Cómo (o en qué) se encuentran estas bendiciones?</a:t>
            </a:r>
          </a:p>
        </p:txBody>
      </p:sp>
    </p:spTree>
    <p:extLst>
      <p:ext uri="{BB962C8B-B14F-4D97-AF65-F5344CB8AC3E}">
        <p14:creationId xmlns:p14="http://schemas.microsoft.com/office/powerpoint/2010/main" val="700475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36539"/>
            <a:ext cx="7886700" cy="694796"/>
          </a:xfrm>
        </p:spPr>
        <p:txBody>
          <a:bodyPr/>
          <a:lstStyle/>
          <a:p>
            <a:pPr algn="ctr" rtl="0"/>
            <a:r>
              <a:rPr lang="en-US" b="1" dirty="0">
                <a:latin typeface="+mn-lt"/>
              </a:rPr>
              <a:t>“Bendito sea </a:t>
            </a:r>
            <a:r>
              <a:rPr lang="en-US" b="1" dirty="0" smtClean="0">
                <a:latin typeface="+mn-lt"/>
              </a:rPr>
              <a:t>Dios…que </a:t>
            </a:r>
            <a:r>
              <a:rPr lang="en-US" b="1" dirty="0">
                <a:latin typeface="+mn-lt"/>
              </a:rPr>
              <a:t>nos ha bendecido…”</a:t>
            </a:r>
          </a:p>
        </p:txBody>
      </p:sp>
      <p:sp>
        <p:nvSpPr>
          <p:cNvPr id="5" name="TextBox 4"/>
          <p:cNvSpPr txBox="1"/>
          <p:nvPr/>
        </p:nvSpPr>
        <p:spPr>
          <a:xfrm>
            <a:off x="3034974" y="1070075"/>
            <a:ext cx="3767071" cy="1323439"/>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000" b="1" dirty="0" err="1" smtClean="0"/>
              <a:t>Elegidos</a:t>
            </a:r>
            <a:r>
              <a:rPr lang="en-US" sz="2000" b="1" dirty="0" smtClean="0"/>
              <a:t> 	+ 	</a:t>
            </a:r>
            <a:r>
              <a:rPr lang="en-US" sz="2000" b="1" dirty="0" err="1" smtClean="0"/>
              <a:t>Predestinados</a:t>
            </a:r>
            <a:endParaRPr lang="en-US" sz="2000" b="1" dirty="0"/>
          </a:p>
          <a:p>
            <a:pPr algn="ctr" rtl="0"/>
            <a:r>
              <a:rPr lang="en-US" sz="2000" b="1" dirty="0" smtClean="0"/>
              <a:t>				(</a:t>
            </a:r>
            <a:r>
              <a:rPr lang="en-US" sz="2000" b="1" dirty="0"/>
              <a:t>Adopción)</a:t>
            </a:r>
          </a:p>
          <a:p>
            <a:pPr algn="ctr" rtl="0"/>
            <a:endParaRPr lang="en-US" sz="2000" b="1" dirty="0"/>
          </a:p>
        </p:txBody>
      </p:sp>
      <p:sp>
        <p:nvSpPr>
          <p:cNvPr id="7" name="TextBox 6"/>
          <p:cNvSpPr txBox="1"/>
          <p:nvPr/>
        </p:nvSpPr>
        <p:spPr>
          <a:xfrm>
            <a:off x="1398491" y="2623108"/>
            <a:ext cx="6347012" cy="1323439"/>
          </a:xfrm>
          <a:prstGeom prst="rect">
            <a:avLst/>
          </a:prstGeom>
          <a:noFill/>
          <a:ln>
            <a:solidFill>
              <a:schemeClr val="accent1">
                <a:shade val="50000"/>
              </a:schemeClr>
            </a:solidFill>
          </a:ln>
        </p:spPr>
        <p:txBody>
          <a:bodyPr wrap="square" rtlCol="0">
            <a:spAutoFit/>
          </a:bodyPr>
          <a:lstStyle/>
          <a:p>
            <a:pPr algn="ctr" rtl="0"/>
            <a:endParaRPr lang="en-US" sz="2000" b="1" dirty="0"/>
          </a:p>
          <a:p>
            <a:pPr algn="ctr" rtl="0"/>
            <a:r>
              <a:rPr lang="en-US" sz="2000" b="1" dirty="0"/>
              <a:t>Redención + </a:t>
            </a:r>
            <a:r>
              <a:rPr lang="en-US" sz="2000" b="1" dirty="0" err="1"/>
              <a:t>Misterio</a:t>
            </a:r>
            <a:r>
              <a:rPr lang="en-US" sz="2000" b="1" dirty="0"/>
              <a:t> </a:t>
            </a:r>
            <a:r>
              <a:rPr lang="en-US" sz="2000" b="1" dirty="0" err="1" smtClean="0"/>
              <a:t>manifestado</a:t>
            </a:r>
            <a:r>
              <a:rPr lang="en-US" sz="2000" b="1" dirty="0" smtClean="0"/>
              <a:t> </a:t>
            </a:r>
            <a:br>
              <a:rPr lang="en-US" sz="2000" b="1" dirty="0" smtClean="0"/>
            </a:br>
            <a:r>
              <a:rPr lang="en-US" sz="2000" b="1" dirty="0" smtClean="0"/>
              <a:t>+ </a:t>
            </a:r>
            <a:r>
              <a:rPr lang="en-US" sz="2000" b="1" dirty="0" err="1"/>
              <a:t>Hecho</a:t>
            </a:r>
            <a:r>
              <a:rPr lang="en-US" sz="2000" b="1" dirty="0"/>
              <a:t> </a:t>
            </a:r>
            <a:r>
              <a:rPr lang="en-US" sz="2000" b="1" dirty="0" err="1" smtClean="0"/>
              <a:t>herencia</a:t>
            </a:r>
            <a:r>
              <a:rPr lang="en-US" sz="2000" b="1" dirty="0" smtClean="0"/>
              <a:t> </a:t>
            </a:r>
            <a:r>
              <a:rPr lang="en-US" sz="2000" b="1" dirty="0"/>
              <a:t>+ Esperanza</a:t>
            </a:r>
          </a:p>
          <a:p>
            <a:pPr algn="ctr" rtl="0"/>
            <a:endParaRPr lang="en-US" sz="2000" b="1" dirty="0"/>
          </a:p>
        </p:txBody>
      </p:sp>
      <p:sp>
        <p:nvSpPr>
          <p:cNvPr id="11" name="TextBox 10"/>
          <p:cNvSpPr txBox="1"/>
          <p:nvPr/>
        </p:nvSpPr>
        <p:spPr>
          <a:xfrm>
            <a:off x="2438521" y="4176141"/>
            <a:ext cx="4284373" cy="1323439"/>
          </a:xfrm>
          <a:prstGeom prst="rect">
            <a:avLst/>
          </a:prstGeom>
          <a:noFill/>
          <a:ln>
            <a:solidFill>
              <a:schemeClr val="accent1">
                <a:shade val="50000"/>
              </a:schemeClr>
            </a:solidFill>
          </a:ln>
        </p:spPr>
        <p:txBody>
          <a:bodyPr wrap="square" rtlCol="0">
            <a:spAutoFit/>
          </a:bodyPr>
          <a:lstStyle/>
          <a:p>
            <a:pPr algn="ctr" rtl="0"/>
            <a:r>
              <a:rPr lang="en-US" sz="2000" b="1" dirty="0"/>
              <a:t> </a:t>
            </a:r>
          </a:p>
          <a:p>
            <a:pPr algn="ctr" rtl="0"/>
            <a:r>
              <a:rPr lang="en-US" sz="2000" b="1" dirty="0" err="1"/>
              <a:t>Evangelio</a:t>
            </a:r>
            <a:r>
              <a:rPr lang="en-US" sz="2000" b="1" dirty="0"/>
              <a:t> </a:t>
            </a:r>
            <a:r>
              <a:rPr lang="en-US" sz="2000" b="1" dirty="0" smtClean="0"/>
              <a:t>		+ 		</a:t>
            </a:r>
            <a:r>
              <a:rPr lang="en-US" sz="2000" b="1" dirty="0" err="1" smtClean="0"/>
              <a:t>Sellados</a:t>
            </a:r>
            <a:endParaRPr lang="en-US" sz="2000" b="1" dirty="0"/>
          </a:p>
          <a:p>
            <a:pPr algn="l" rtl="0"/>
            <a:r>
              <a:rPr lang="en-US" sz="2000" b="1" dirty="0"/>
              <a:t>(Palabra de </a:t>
            </a:r>
            <a:r>
              <a:rPr lang="en-US" sz="2000" b="1" dirty="0" err="1" smtClean="0"/>
              <a:t>verdad</a:t>
            </a:r>
            <a:r>
              <a:rPr lang="en-US" sz="2000" b="1" dirty="0"/>
              <a:t>)</a:t>
            </a:r>
          </a:p>
          <a:p>
            <a:pPr algn="l" rtl="0"/>
            <a:endParaRPr lang="en-US" sz="2000" b="1" dirty="0"/>
          </a:p>
        </p:txBody>
      </p:sp>
      <p:sp>
        <p:nvSpPr>
          <p:cNvPr id="13" name="Oval 12"/>
          <p:cNvSpPr/>
          <p:nvPr/>
        </p:nvSpPr>
        <p:spPr>
          <a:xfrm>
            <a:off x="6722894" y="1196186"/>
            <a:ext cx="1463676"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Padre</a:t>
            </a:r>
          </a:p>
          <a:p>
            <a:pPr algn="ctr" rtl="0"/>
            <a:r>
              <a:rPr lang="en-US" sz="2200" b="1" dirty="0">
                <a:solidFill>
                  <a:schemeClr val="bg2"/>
                </a:solidFill>
              </a:rPr>
              <a:t>(3-6)</a:t>
            </a:r>
          </a:p>
        </p:txBody>
      </p:sp>
      <p:sp>
        <p:nvSpPr>
          <p:cNvPr id="14" name="Oval 13"/>
          <p:cNvSpPr/>
          <p:nvPr/>
        </p:nvSpPr>
        <p:spPr>
          <a:xfrm>
            <a:off x="134139" y="2585925"/>
            <a:ext cx="1232079"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Hijo</a:t>
            </a:r>
          </a:p>
          <a:p>
            <a:pPr algn="ctr" rtl="0"/>
            <a:r>
              <a:rPr lang="en-US" sz="2200" b="1" dirty="0">
                <a:solidFill>
                  <a:schemeClr val="bg2"/>
                </a:solidFill>
              </a:rPr>
              <a:t>(7-12)</a:t>
            </a:r>
          </a:p>
        </p:txBody>
      </p:sp>
      <p:sp>
        <p:nvSpPr>
          <p:cNvPr id="15" name="Oval 14"/>
          <p:cNvSpPr/>
          <p:nvPr/>
        </p:nvSpPr>
        <p:spPr>
          <a:xfrm>
            <a:off x="6615316" y="4353629"/>
            <a:ext cx="1571253" cy="917858"/>
          </a:xfrm>
          <a:prstGeom prst="ellipse">
            <a:avLst/>
          </a:prstGeom>
          <a:solidFill>
            <a:schemeClr val="tx2"/>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2"/>
                </a:solidFill>
              </a:rPr>
              <a:t>Espíritu</a:t>
            </a:r>
          </a:p>
          <a:p>
            <a:pPr algn="ctr" rtl="0"/>
            <a:r>
              <a:rPr lang="en-US" sz="2200" b="1" dirty="0">
                <a:solidFill>
                  <a:schemeClr val="bg2"/>
                </a:solidFill>
              </a:rPr>
              <a:t>(13-14)</a:t>
            </a:r>
          </a:p>
        </p:txBody>
      </p:sp>
      <p:sp>
        <p:nvSpPr>
          <p:cNvPr id="17" name="Right Arrow 16"/>
          <p:cNvSpPr/>
          <p:nvPr/>
        </p:nvSpPr>
        <p:spPr>
          <a:xfrm rot="5400000">
            <a:off x="4189995" y="2167753"/>
            <a:ext cx="764007" cy="528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Right Arrow 17"/>
          <p:cNvSpPr/>
          <p:nvPr/>
        </p:nvSpPr>
        <p:spPr>
          <a:xfrm rot="5400000">
            <a:off x="4273445" y="3903429"/>
            <a:ext cx="597105" cy="528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8419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4" grpId="0" animBg="1"/>
      <p:bldP spid="15"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b="1" dirty="0">
                <a:latin typeface="+mn-lt"/>
              </a:rPr>
              <a:t>Nuestro valor para Dios</a:t>
            </a:r>
          </a:p>
        </p:txBody>
      </p:sp>
      <p:sp>
        <p:nvSpPr>
          <p:cNvPr id="3" name="Content Placeholder 2"/>
          <p:cNvSpPr>
            <a:spLocks noGrp="1"/>
          </p:cNvSpPr>
          <p:nvPr>
            <p:ph idx="1"/>
          </p:nvPr>
        </p:nvSpPr>
        <p:spPr/>
        <p:txBody>
          <a:bodyPr>
            <a:normAutofit fontScale="92500" lnSpcReduction="10000"/>
          </a:bodyPr>
          <a:lstStyle/>
          <a:p>
            <a:pPr algn="l" rtl="0"/>
            <a:r>
              <a:rPr lang="en-US" b="1" i="1" dirty="0">
                <a:solidFill>
                  <a:srgbClr val="FFC000"/>
                </a:solidFill>
              </a:rPr>
              <a:t>¿Cómo demuestran las bendiciones que Dios nos da nuestro valor para Dios?</a:t>
            </a:r>
            <a:endParaRPr lang="en-US" dirty="0">
              <a:solidFill>
                <a:srgbClr val="FFC000"/>
              </a:solidFill>
            </a:endParaRPr>
          </a:p>
          <a:p>
            <a:pPr algn="l" rtl="0"/>
            <a:r>
              <a:rPr lang="en-US" b="1" u="sng" dirty="0"/>
              <a:t>Elegido y predestinado</a:t>
            </a:r>
            <a:r>
              <a:rPr lang="en-US" b="1" dirty="0"/>
              <a:t>: Dios se preocupó lo suficiente como para pensar en </a:t>
            </a:r>
            <a:r>
              <a:rPr lang="en-US" b="1" dirty="0" err="1"/>
              <a:t>nosotros</a:t>
            </a:r>
            <a:r>
              <a:rPr lang="en-US" b="1" dirty="0"/>
              <a:t> </a:t>
            </a:r>
            <a:r>
              <a:rPr lang="en-US" b="1" dirty="0" smtClean="0"/>
              <a:t>de </a:t>
            </a:r>
            <a:r>
              <a:rPr lang="en-US" b="1" dirty="0" err="1" smtClean="0"/>
              <a:t>antemano</a:t>
            </a:r>
            <a:r>
              <a:rPr lang="en-US" b="1" dirty="0" smtClean="0"/>
              <a:t>. </a:t>
            </a:r>
            <a:r>
              <a:rPr lang="en-US" b="1" dirty="0"/>
              <a:t>Nuestra relación no es un accidente.</a:t>
            </a:r>
          </a:p>
          <a:p>
            <a:pPr algn="l" rtl="0"/>
            <a:r>
              <a:rPr lang="en-US" b="1" u="sng" dirty="0"/>
              <a:t>Adopción </a:t>
            </a:r>
            <a:r>
              <a:rPr lang="en-US" b="1" u="sng" dirty="0" err="1"/>
              <a:t>como</a:t>
            </a:r>
            <a:r>
              <a:rPr lang="en-US" b="1" u="sng" dirty="0"/>
              <a:t> </a:t>
            </a:r>
            <a:r>
              <a:rPr lang="en-US" b="1" u="sng" dirty="0" err="1" smtClean="0"/>
              <a:t>hijos</a:t>
            </a:r>
            <a:r>
              <a:rPr lang="en-US" b="1" dirty="0"/>
              <a:t>: Dios nos acoge como su familia.</a:t>
            </a:r>
          </a:p>
          <a:p>
            <a:pPr algn="l" rtl="0"/>
            <a:r>
              <a:rPr lang="en-US" b="1" u="sng" dirty="0"/>
              <a:t>Perdón redentor</a:t>
            </a:r>
            <a:r>
              <a:rPr lang="en-US" b="1" dirty="0"/>
              <a:t>: Dios pasa por alto nuestros ataques contra </a:t>
            </a:r>
            <a:r>
              <a:rPr lang="en-US" b="1" dirty="0" err="1"/>
              <a:t>él</a:t>
            </a:r>
            <a:r>
              <a:rPr lang="en-US" b="1" dirty="0"/>
              <a:t>.</a:t>
            </a:r>
          </a:p>
          <a:p>
            <a:pPr algn="l" rtl="0"/>
            <a:r>
              <a:rPr lang="en-US" b="1" u="sng" dirty="0" err="1" smtClean="0"/>
              <a:t>Hecho</a:t>
            </a:r>
            <a:r>
              <a:rPr lang="en-US" b="1" u="sng" dirty="0" smtClean="0"/>
              <a:t> </a:t>
            </a:r>
            <a:r>
              <a:rPr lang="en-US" b="1" u="sng" dirty="0" err="1" smtClean="0"/>
              <a:t>una</a:t>
            </a:r>
            <a:r>
              <a:rPr lang="en-US" b="1" u="sng" dirty="0" smtClean="0"/>
              <a:t> </a:t>
            </a:r>
            <a:r>
              <a:rPr lang="en-US" b="1" u="sng" dirty="0" err="1" smtClean="0"/>
              <a:t>herencia</a:t>
            </a:r>
            <a:r>
              <a:rPr lang="en-US" b="1" dirty="0" smtClean="0"/>
              <a:t>: </a:t>
            </a:r>
            <a:r>
              <a:rPr lang="en-US" b="1" dirty="0"/>
              <a:t>Somos como una </a:t>
            </a:r>
            <a:r>
              <a:rPr lang="en-US" b="1" dirty="0" err="1"/>
              <a:t>reliquia</a:t>
            </a:r>
            <a:r>
              <a:rPr lang="en-US" b="1" dirty="0"/>
              <a:t> </a:t>
            </a:r>
            <a:r>
              <a:rPr lang="en-US" b="1" dirty="0" smtClean="0"/>
              <a:t>de </a:t>
            </a:r>
            <a:r>
              <a:rPr lang="en-US" b="1" dirty="0" err="1" smtClean="0"/>
              <a:t>familia</a:t>
            </a:r>
            <a:r>
              <a:rPr lang="en-US" b="1" dirty="0" smtClean="0"/>
              <a:t> </a:t>
            </a:r>
            <a:r>
              <a:rPr lang="en-US" b="1" dirty="0" err="1" smtClean="0"/>
              <a:t>preciosa</a:t>
            </a:r>
            <a:r>
              <a:rPr lang="en-US" b="1" dirty="0" smtClean="0"/>
              <a:t> </a:t>
            </a:r>
            <a:r>
              <a:rPr lang="en-US" b="1" dirty="0"/>
              <a:t>y atesorada.</a:t>
            </a:r>
          </a:p>
          <a:p>
            <a:pPr algn="l" rtl="0"/>
            <a:r>
              <a:rPr lang="en-US" b="1" u="sng" dirty="0"/>
              <a:t>E</a:t>
            </a:r>
            <a:r>
              <a:rPr lang="en-US" b="1" u="sng" dirty="0" smtClean="0"/>
              <a:t>speranza </a:t>
            </a:r>
            <a:r>
              <a:rPr lang="en-US" b="1" u="sng" dirty="0"/>
              <a:t>en el evangelio</a:t>
            </a:r>
            <a:r>
              <a:rPr lang="en-US" b="1" dirty="0"/>
              <a:t>: </a:t>
            </a:r>
            <a:r>
              <a:rPr lang="en-US" b="1" dirty="0" smtClean="0"/>
              <a:t>Él </a:t>
            </a:r>
            <a:r>
              <a:rPr lang="en-US" b="1" dirty="0" err="1" smtClean="0"/>
              <a:t>nos</a:t>
            </a:r>
            <a:r>
              <a:rPr lang="en-US" b="1" dirty="0" smtClean="0"/>
              <a:t> </a:t>
            </a:r>
            <a:r>
              <a:rPr lang="en-US" b="1" dirty="0"/>
              <a:t>dice cosas buenas sobre nuestras vidas que deberían haber resultado solo malas.</a:t>
            </a:r>
          </a:p>
          <a:p>
            <a:pPr algn="l" rtl="0"/>
            <a:r>
              <a:rPr lang="en-US" b="1" u="sng" dirty="0"/>
              <a:t>Sellado</a:t>
            </a:r>
            <a:r>
              <a:rPr lang="en-US" b="1" dirty="0"/>
              <a:t>: Podemos tener confianza en la garantía que hace de nuestra vida con </a:t>
            </a:r>
            <a:r>
              <a:rPr lang="en-US" b="1" dirty="0" err="1"/>
              <a:t>él</a:t>
            </a:r>
            <a:r>
              <a:rPr lang="en-US" b="1" dirty="0"/>
              <a:t>.</a:t>
            </a:r>
          </a:p>
          <a:p>
            <a:pPr algn="l" rtl="0"/>
            <a:endParaRPr lang="en-US" dirty="0"/>
          </a:p>
        </p:txBody>
      </p:sp>
    </p:spTree>
    <p:extLst>
      <p:ext uri="{BB962C8B-B14F-4D97-AF65-F5344CB8AC3E}">
        <p14:creationId xmlns:p14="http://schemas.microsoft.com/office/powerpoint/2010/main" val="25613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en-US" sz="4000" b="1" dirty="0">
                <a:latin typeface="+mn-lt"/>
              </a:rPr>
              <a:t>Identidad en Cristo</a:t>
            </a:r>
          </a:p>
        </p:txBody>
      </p:sp>
      <p:sp>
        <p:nvSpPr>
          <p:cNvPr id="4" name="Content Placeholder 3"/>
          <p:cNvSpPr>
            <a:spLocks noGrp="1"/>
          </p:cNvSpPr>
          <p:nvPr>
            <p:ph idx="1"/>
          </p:nvPr>
        </p:nvSpPr>
        <p:spPr/>
        <p:txBody>
          <a:bodyPr>
            <a:normAutofit/>
          </a:bodyPr>
          <a:lstStyle/>
          <a:p>
            <a:pPr marL="0" indent="0" algn="ctr" rtl="0">
              <a:buNone/>
            </a:pPr>
            <a:r>
              <a:rPr lang="en-US" sz="3000" b="1" i="1" dirty="0">
                <a:solidFill>
                  <a:srgbClr val="FFC000"/>
                </a:solidFill>
              </a:rPr>
              <a:t>Usando este pasaje, complete el espacio en blanco...</a:t>
            </a:r>
          </a:p>
          <a:p>
            <a:pPr marL="0" indent="0" algn="ctr" rtl="0">
              <a:buNone/>
            </a:pPr>
            <a:endParaRPr lang="en-US" sz="3000" b="1" i="1" dirty="0"/>
          </a:p>
          <a:p>
            <a:pPr marL="0" indent="0" algn="ctr" rtl="0">
              <a:buNone/>
            </a:pPr>
            <a:r>
              <a:rPr lang="en-US" sz="3000" b="1" dirty="0"/>
              <a:t>"Soy _______________"</a:t>
            </a:r>
          </a:p>
        </p:txBody>
      </p:sp>
    </p:spTree>
    <p:extLst>
      <p:ext uri="{BB962C8B-B14F-4D97-AF65-F5344CB8AC3E}">
        <p14:creationId xmlns:p14="http://schemas.microsoft.com/office/powerpoint/2010/main" val="16322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3800" b="1" dirty="0" err="1" smtClean="0">
                <a:latin typeface="+mn-lt"/>
              </a:rPr>
              <a:t>Motivo</a:t>
            </a:r>
            <a:r>
              <a:rPr lang="en-US" sz="3800" b="1" dirty="0" smtClean="0">
                <a:latin typeface="+mn-lt"/>
              </a:rPr>
              <a:t> </a:t>
            </a:r>
            <a:r>
              <a:rPr lang="en-US" sz="3800" b="1" dirty="0">
                <a:latin typeface="+mn-lt"/>
              </a:rPr>
              <a:t>y </a:t>
            </a:r>
            <a:r>
              <a:rPr lang="en-US" sz="3800" b="1" dirty="0" err="1">
                <a:latin typeface="+mn-lt"/>
              </a:rPr>
              <a:t>p</a:t>
            </a:r>
            <a:r>
              <a:rPr lang="en-US" sz="3800" b="1" dirty="0" err="1" smtClean="0">
                <a:latin typeface="+mn-lt"/>
              </a:rPr>
              <a:t>ropósito</a:t>
            </a:r>
            <a:r>
              <a:rPr lang="en-US" sz="3800" b="1" dirty="0" smtClean="0">
                <a:latin typeface="+mn-lt"/>
              </a:rPr>
              <a:t> de </a:t>
            </a:r>
            <a:r>
              <a:rPr lang="en-US" sz="3800" b="1" dirty="0">
                <a:latin typeface="+mn-lt"/>
              </a:rPr>
              <a:t>Dios </a:t>
            </a:r>
            <a:r>
              <a:rPr lang="en-US" sz="3800" b="1" dirty="0" smtClean="0">
                <a:latin typeface="+mn-lt"/>
              </a:rPr>
              <a:t>al </a:t>
            </a:r>
            <a:r>
              <a:rPr lang="en-US" sz="3800" b="1" dirty="0" err="1" smtClean="0">
                <a:latin typeface="+mn-lt"/>
              </a:rPr>
              <a:t>bendecirnos</a:t>
            </a:r>
            <a:endParaRPr lang="en-US" sz="3800" b="1" dirty="0">
              <a:latin typeface="+mn-lt"/>
            </a:endParaRPr>
          </a:p>
        </p:txBody>
      </p:sp>
      <p:sp>
        <p:nvSpPr>
          <p:cNvPr id="3" name="Content Placeholder 2"/>
          <p:cNvSpPr>
            <a:spLocks noGrp="1"/>
          </p:cNvSpPr>
          <p:nvPr>
            <p:ph idx="1"/>
          </p:nvPr>
        </p:nvSpPr>
        <p:spPr>
          <a:xfrm>
            <a:off x="628649" y="1521354"/>
            <a:ext cx="8128075" cy="3626115"/>
          </a:xfrm>
        </p:spPr>
        <p:txBody>
          <a:bodyPr>
            <a:normAutofit/>
          </a:bodyPr>
          <a:lstStyle/>
          <a:p>
            <a:pPr algn="l" rtl="0"/>
            <a:r>
              <a:rPr lang="en-US" sz="2500" b="1" i="1" dirty="0">
                <a:solidFill>
                  <a:srgbClr val="FFC000"/>
                </a:solidFill>
              </a:rPr>
              <a:t>¿Por qué Dios nos bendice?</a:t>
            </a:r>
          </a:p>
          <a:p>
            <a:pPr algn="l" rtl="0">
              <a:lnSpc>
                <a:spcPct val="150000"/>
              </a:lnSpc>
            </a:pPr>
            <a:r>
              <a:rPr lang="en-US" sz="2500" b="1" dirty="0"/>
              <a:t>Su </a:t>
            </a:r>
            <a:r>
              <a:rPr lang="en-US" sz="2500" b="1" dirty="0" err="1" smtClean="0"/>
              <a:t>propósito</a:t>
            </a:r>
            <a:r>
              <a:rPr lang="en-US" sz="2500" b="1" dirty="0" smtClean="0"/>
              <a:t> y </a:t>
            </a:r>
            <a:r>
              <a:rPr lang="en-US" sz="2500" b="1" dirty="0" err="1" smtClean="0"/>
              <a:t>buena</a:t>
            </a:r>
            <a:r>
              <a:rPr lang="en-US" sz="2500" b="1" dirty="0" smtClean="0"/>
              <a:t> </a:t>
            </a:r>
            <a:r>
              <a:rPr lang="en-US" sz="2500" b="1" dirty="0" err="1" smtClean="0"/>
              <a:t>intención</a:t>
            </a:r>
            <a:r>
              <a:rPr lang="en-US" sz="2500" b="1" dirty="0" smtClean="0"/>
              <a:t> (1:5</a:t>
            </a:r>
            <a:r>
              <a:rPr lang="en-US" sz="2500" b="1" dirty="0"/>
              <a:t>, 9, 11)</a:t>
            </a:r>
          </a:p>
          <a:p>
            <a:pPr algn="l" rtl="0">
              <a:lnSpc>
                <a:spcPct val="150000"/>
              </a:lnSpc>
            </a:pPr>
            <a:r>
              <a:rPr lang="en-US" sz="2500" b="1" dirty="0" err="1" smtClean="0"/>
              <a:t>Reunir</a:t>
            </a:r>
            <a:r>
              <a:rPr lang="en-US" sz="2500" b="1" dirty="0" smtClean="0"/>
              <a:t> </a:t>
            </a:r>
            <a:r>
              <a:rPr lang="en-US" sz="2500" b="1" dirty="0"/>
              <a:t>todas las cosas en Cristo (1:9-10)</a:t>
            </a:r>
          </a:p>
          <a:p>
            <a:pPr algn="l" rtl="0">
              <a:lnSpc>
                <a:spcPct val="150000"/>
              </a:lnSpc>
            </a:pPr>
            <a:r>
              <a:rPr lang="en-US" sz="2500" b="1" dirty="0"/>
              <a:t>La alabanza de su gloria (1:6, 12, 14) </a:t>
            </a:r>
            <a:r>
              <a:rPr lang="en-US" sz="2500" b="1" dirty="0" smtClean="0"/>
              <a:t>[</a:t>
            </a:r>
            <a:r>
              <a:rPr lang="en-US" sz="2500" b="1" dirty="0" smtClean="0">
                <a:solidFill>
                  <a:srgbClr val="00B050"/>
                </a:solidFill>
              </a:rPr>
              <a:t>“</a:t>
            </a:r>
            <a:r>
              <a:rPr lang="en-US" sz="2500" b="1" dirty="0" err="1" smtClean="0">
                <a:solidFill>
                  <a:srgbClr val="00B050"/>
                </a:solidFill>
              </a:rPr>
              <a:t>Vocación</a:t>
            </a:r>
            <a:r>
              <a:rPr lang="en-US" sz="2500" b="1" dirty="0" smtClean="0">
                <a:solidFill>
                  <a:srgbClr val="00B050"/>
                </a:solidFill>
              </a:rPr>
              <a:t>” </a:t>
            </a:r>
            <a:r>
              <a:rPr lang="en-US" sz="2500" b="1" dirty="0">
                <a:solidFill>
                  <a:srgbClr val="00B050"/>
                </a:solidFill>
              </a:rPr>
              <a:t>#1</a:t>
            </a:r>
            <a:r>
              <a:rPr lang="en-US" sz="2500" b="1" dirty="0"/>
              <a:t>]</a:t>
            </a:r>
          </a:p>
          <a:p>
            <a:pPr lvl="1" algn="l" rtl="0"/>
            <a:r>
              <a:rPr lang="en-US" sz="2200" b="1" dirty="0"/>
              <a:t>“Bendito sea Dios…” (1:3)</a:t>
            </a:r>
          </a:p>
          <a:p>
            <a:pPr lvl="1" algn="l" rtl="0"/>
            <a:r>
              <a:rPr lang="en-US" sz="2200" b="1" dirty="0"/>
              <a:t>“La posesión de Dios” (1:14)</a:t>
            </a:r>
          </a:p>
          <a:p>
            <a:pPr algn="l" rtl="0"/>
            <a:endParaRPr lang="en-US" b="1" dirty="0"/>
          </a:p>
          <a:p>
            <a:pPr algn="l" rtl="0"/>
            <a:endParaRPr lang="en-US" b="1" dirty="0"/>
          </a:p>
        </p:txBody>
      </p:sp>
    </p:spTree>
    <p:extLst>
      <p:ext uri="{BB962C8B-B14F-4D97-AF65-F5344CB8AC3E}">
        <p14:creationId xmlns:p14="http://schemas.microsoft.com/office/powerpoint/2010/main" val="22787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3700" b="1" dirty="0"/>
              <a:t>Resumen de Efesios</a:t>
            </a:r>
            <a:br>
              <a:rPr lang="en-US" sz="3700" b="1" dirty="0"/>
            </a:br>
            <a:r>
              <a:rPr lang="en-US" sz="3700" b="1" dirty="0">
                <a:solidFill>
                  <a:srgbClr val="92D050"/>
                </a:solidFill>
              </a:rPr>
              <a:t>Estructura</a:t>
            </a:r>
          </a:p>
        </p:txBody>
      </p:sp>
      <p:sp>
        <p:nvSpPr>
          <p:cNvPr id="8" name="TextBox 7"/>
          <p:cNvSpPr txBox="1"/>
          <p:nvPr/>
        </p:nvSpPr>
        <p:spPr>
          <a:xfrm>
            <a:off x="1387736" y="1681633"/>
            <a:ext cx="6680499" cy="1938992"/>
          </a:xfrm>
          <a:prstGeom prst="rect">
            <a:avLst/>
          </a:prstGeom>
          <a:noFill/>
        </p:spPr>
        <p:txBody>
          <a:bodyPr wrap="square" rtlCol="0">
            <a:spAutoFit/>
          </a:bodyPr>
          <a:lstStyle/>
          <a:p>
            <a:r>
              <a:rPr lang="en-US" sz="3000" b="1" i="1" dirty="0" smtClean="0"/>
              <a:t>“</a:t>
            </a:r>
            <a:r>
              <a:rPr lang="es-ES" sz="3000" b="1" i="1" dirty="0"/>
              <a:t>Yo pues, preso en el Señor, os ruego que </a:t>
            </a:r>
            <a:r>
              <a:rPr lang="es-ES" sz="3000" b="1" i="1" dirty="0">
                <a:solidFill>
                  <a:schemeClr val="accent1">
                    <a:lumMod val="60000"/>
                    <a:lumOff val="40000"/>
                  </a:schemeClr>
                </a:solidFill>
              </a:rPr>
              <a:t>andéis como es </a:t>
            </a:r>
            <a:r>
              <a:rPr lang="es-ES" sz="3000" b="1" i="1" dirty="0"/>
              <a:t>digno de </a:t>
            </a:r>
            <a:r>
              <a:rPr lang="es-ES" sz="3000" b="1" i="1" dirty="0">
                <a:solidFill>
                  <a:schemeClr val="accent4"/>
                </a:solidFill>
              </a:rPr>
              <a:t>la vocación </a:t>
            </a:r>
            <a:r>
              <a:rPr lang="es-ES" sz="3000" b="1" i="1" dirty="0"/>
              <a:t>con que fuisteis llamados</a:t>
            </a:r>
            <a:r>
              <a:rPr lang="en-US" sz="3000" b="1" i="1" dirty="0" smtClean="0"/>
              <a:t>.”</a:t>
            </a:r>
            <a:endParaRPr lang="en-US" sz="3000" b="1" i="1" dirty="0"/>
          </a:p>
          <a:p>
            <a:pPr algn="r" rtl="0"/>
            <a:r>
              <a:rPr lang="en-US" sz="3000" b="1" i="1" dirty="0"/>
              <a:t>(Efesios 4:1)</a:t>
            </a:r>
          </a:p>
        </p:txBody>
      </p:sp>
      <p:sp>
        <p:nvSpPr>
          <p:cNvPr id="9" name="TextBox 8"/>
          <p:cNvSpPr txBox="1"/>
          <p:nvPr/>
        </p:nvSpPr>
        <p:spPr>
          <a:xfrm>
            <a:off x="5292762" y="4001851"/>
            <a:ext cx="2259106" cy="954107"/>
          </a:xfrm>
          <a:prstGeom prst="rect">
            <a:avLst/>
          </a:prstGeom>
          <a:noFill/>
          <a:ln>
            <a:solidFill>
              <a:schemeClr val="tx1">
                <a:lumMod val="75000"/>
              </a:schemeClr>
            </a:solidFill>
          </a:ln>
        </p:spPr>
        <p:txBody>
          <a:bodyPr wrap="square" rtlCol="0">
            <a:spAutoFit/>
          </a:bodyPr>
          <a:lstStyle/>
          <a:p>
            <a:pPr algn="ctr" rtl="0"/>
            <a:r>
              <a:rPr lang="en-US" sz="2800" b="1" dirty="0" smtClean="0">
                <a:solidFill>
                  <a:schemeClr val="accent1">
                    <a:lumMod val="60000"/>
                    <a:lumOff val="40000"/>
                  </a:schemeClr>
                </a:solidFill>
              </a:rPr>
              <a:t>El </a:t>
            </a:r>
            <a:r>
              <a:rPr lang="en-US" sz="2800" b="1" dirty="0" err="1" smtClean="0">
                <a:solidFill>
                  <a:schemeClr val="accent1">
                    <a:lumMod val="60000"/>
                    <a:lumOff val="40000"/>
                  </a:schemeClr>
                </a:solidFill>
              </a:rPr>
              <a:t>andar</a:t>
            </a:r>
            <a:endParaRPr lang="en-US" sz="2800" b="1" dirty="0">
              <a:solidFill>
                <a:schemeClr val="accent1">
                  <a:lumMod val="60000"/>
                  <a:lumOff val="40000"/>
                </a:schemeClr>
              </a:solidFill>
            </a:endParaRPr>
          </a:p>
          <a:p>
            <a:pPr algn="ctr" rtl="0"/>
            <a:r>
              <a:rPr lang="en-US" sz="2800" b="1" dirty="0">
                <a:solidFill>
                  <a:schemeClr val="accent1">
                    <a:lumMod val="60000"/>
                    <a:lumOff val="40000"/>
                  </a:schemeClr>
                </a:solidFill>
              </a:rPr>
              <a:t>(</a:t>
            </a:r>
            <a:r>
              <a:rPr lang="en-US" sz="2800" b="1" dirty="0" smtClean="0">
                <a:solidFill>
                  <a:schemeClr val="accent1">
                    <a:lumMod val="60000"/>
                    <a:lumOff val="40000"/>
                  </a:schemeClr>
                </a:solidFill>
              </a:rPr>
              <a:t>cps</a:t>
            </a:r>
            <a:r>
              <a:rPr lang="en-US" sz="2800" b="1" dirty="0">
                <a:solidFill>
                  <a:schemeClr val="accent1">
                    <a:lumMod val="60000"/>
                    <a:lumOff val="40000"/>
                  </a:schemeClr>
                </a:solidFill>
              </a:rPr>
              <a:t>. 4-6)</a:t>
            </a:r>
          </a:p>
        </p:txBody>
      </p:sp>
      <p:sp>
        <p:nvSpPr>
          <p:cNvPr id="10" name="TextBox 9"/>
          <p:cNvSpPr txBox="1"/>
          <p:nvPr/>
        </p:nvSpPr>
        <p:spPr>
          <a:xfrm>
            <a:off x="1764254" y="4023367"/>
            <a:ext cx="2312894" cy="954107"/>
          </a:xfrm>
          <a:prstGeom prst="rect">
            <a:avLst/>
          </a:prstGeom>
          <a:noFill/>
          <a:ln>
            <a:solidFill>
              <a:schemeClr val="tx1">
                <a:lumMod val="75000"/>
              </a:schemeClr>
            </a:solidFill>
          </a:ln>
        </p:spPr>
        <p:txBody>
          <a:bodyPr wrap="square" rtlCol="0">
            <a:spAutoFit/>
          </a:bodyPr>
          <a:lstStyle/>
          <a:p>
            <a:pPr algn="ctr" rtl="0"/>
            <a:r>
              <a:rPr lang="en-US" sz="2800" b="1" dirty="0">
                <a:solidFill>
                  <a:schemeClr val="accent4"/>
                </a:solidFill>
              </a:rPr>
              <a:t>La </a:t>
            </a:r>
            <a:r>
              <a:rPr lang="en-US" sz="2800" b="1" dirty="0" err="1" smtClean="0">
                <a:solidFill>
                  <a:schemeClr val="accent4"/>
                </a:solidFill>
              </a:rPr>
              <a:t>vocación</a:t>
            </a:r>
            <a:endParaRPr lang="en-US" sz="2800" b="1" dirty="0">
              <a:solidFill>
                <a:schemeClr val="accent4"/>
              </a:solidFill>
            </a:endParaRPr>
          </a:p>
          <a:p>
            <a:pPr algn="ctr" rtl="0"/>
            <a:r>
              <a:rPr lang="en-US" sz="2800" b="1" dirty="0">
                <a:solidFill>
                  <a:schemeClr val="accent4"/>
                </a:solidFill>
              </a:rPr>
              <a:t>(</a:t>
            </a:r>
            <a:r>
              <a:rPr lang="en-US" sz="2800" b="1" dirty="0" smtClean="0">
                <a:solidFill>
                  <a:schemeClr val="accent4"/>
                </a:solidFill>
              </a:rPr>
              <a:t>cps</a:t>
            </a:r>
            <a:r>
              <a:rPr lang="en-US" sz="2800" b="1" dirty="0">
                <a:solidFill>
                  <a:schemeClr val="accent4"/>
                </a:solidFill>
              </a:rPr>
              <a:t>. 1-3)</a:t>
            </a:r>
          </a:p>
        </p:txBody>
      </p:sp>
    </p:spTree>
    <p:extLst>
      <p:ext uri="{BB962C8B-B14F-4D97-AF65-F5344CB8AC3E}">
        <p14:creationId xmlns:p14="http://schemas.microsoft.com/office/powerpoint/2010/main" val="1351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Tree>
    <p:extLst>
      <p:ext uri="{BB962C8B-B14F-4D97-AF65-F5344CB8AC3E}">
        <p14:creationId xmlns:p14="http://schemas.microsoft.com/office/powerpoint/2010/main" val="2268591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509200"/>
          </a:xfrm>
          <a:prstGeom prst="rect">
            <a:avLst/>
          </a:prstGeom>
        </p:spPr>
        <p:txBody>
          <a:bodyPr wrap="square">
            <a:spAutoFit/>
          </a:bodyPr>
          <a:lstStyle/>
          <a:p>
            <a:r>
              <a:rPr lang="es-ES" sz="2200" dirty="0" smtClean="0"/>
              <a:t>15 Por </a:t>
            </a:r>
            <a:r>
              <a:rPr lang="es-ES" sz="2200" dirty="0"/>
              <a:t>esta razón también yo, </a:t>
            </a:r>
            <a:r>
              <a:rPr lang="es-ES" sz="2200" b="1" i="1" u="sng" dirty="0">
                <a:solidFill>
                  <a:srgbClr val="CC00FF"/>
                </a:solidFill>
              </a:rPr>
              <a:t>habiendo oído </a:t>
            </a:r>
            <a:r>
              <a:rPr lang="es-ES" sz="2200" dirty="0"/>
              <a:t>de la </a:t>
            </a:r>
            <a:r>
              <a:rPr lang="es-ES" sz="2200" b="1" dirty="0">
                <a:solidFill>
                  <a:srgbClr val="00B050"/>
                </a:solidFill>
              </a:rPr>
              <a:t>fe</a:t>
            </a:r>
            <a:r>
              <a:rPr lang="es-ES" sz="2200" dirty="0">
                <a:solidFill>
                  <a:srgbClr val="00B050"/>
                </a:solidFill>
              </a:rPr>
              <a:t> </a:t>
            </a:r>
            <a:r>
              <a:rPr lang="es-ES" sz="2200" dirty="0"/>
              <a:t>en el Señor Jesús que hay entre ustedes, y de su amor por todos los santos,  16  no ceso de dar gracias por ustedes, mencionándolos en mis oraciones,  17  pido que el Dios de nuestro Señor Jesucristo, el Padre de gloria, les dé</a:t>
            </a:r>
            <a:r>
              <a:rPr lang="es-ES" sz="2200" b="1" dirty="0">
                <a:solidFill>
                  <a:srgbClr val="CC00FF"/>
                </a:solidFill>
              </a:rPr>
              <a:t> </a:t>
            </a:r>
            <a:r>
              <a:rPr lang="es-ES" sz="2200" b="1" i="1" u="sng" dirty="0">
                <a:solidFill>
                  <a:srgbClr val="CC00FF"/>
                </a:solidFill>
              </a:rPr>
              <a:t>espíritu</a:t>
            </a:r>
            <a:r>
              <a:rPr lang="es-ES" sz="2200" b="1" dirty="0">
                <a:solidFill>
                  <a:srgbClr val="CC00FF"/>
                </a:solidFill>
              </a:rPr>
              <a:t> </a:t>
            </a:r>
            <a:r>
              <a:rPr lang="es-ES" sz="2200" dirty="0"/>
              <a:t>de </a:t>
            </a:r>
            <a:r>
              <a:rPr lang="es-ES" sz="2200" b="1" dirty="0">
                <a:solidFill>
                  <a:srgbClr val="00B050"/>
                </a:solidFill>
              </a:rPr>
              <a:t>sabiduría</a:t>
            </a:r>
            <a:r>
              <a:rPr lang="es-ES" sz="2200" b="1" dirty="0"/>
              <a:t> </a:t>
            </a:r>
            <a:r>
              <a:rPr lang="es-ES" sz="2200" dirty="0"/>
              <a:t>y de </a:t>
            </a:r>
            <a:r>
              <a:rPr lang="es-ES" sz="2200" b="1" dirty="0">
                <a:solidFill>
                  <a:srgbClr val="00B050"/>
                </a:solidFill>
              </a:rPr>
              <a:t>revelación</a:t>
            </a:r>
            <a:r>
              <a:rPr lang="es-ES" sz="2200" dirty="0"/>
              <a:t> en un mejor </a:t>
            </a:r>
            <a:r>
              <a:rPr lang="es-ES" sz="2200" b="1" dirty="0">
                <a:solidFill>
                  <a:srgbClr val="00B050"/>
                </a:solidFill>
              </a:rPr>
              <a:t>conocimiento</a:t>
            </a:r>
            <a:r>
              <a:rPr lang="es-ES" sz="2200" dirty="0"/>
              <a:t> de Él.  18  Mi oración es que los ojos de su corazón les sean </a:t>
            </a:r>
            <a:r>
              <a:rPr lang="es-ES" sz="2200" b="1" dirty="0">
                <a:solidFill>
                  <a:srgbClr val="00B050"/>
                </a:solidFill>
              </a:rPr>
              <a:t>iluminados</a:t>
            </a:r>
            <a:r>
              <a:rPr lang="es-ES" sz="2200" dirty="0"/>
              <a:t>, para que </a:t>
            </a:r>
            <a:r>
              <a:rPr lang="es-ES" sz="2200" b="1" dirty="0">
                <a:solidFill>
                  <a:srgbClr val="00B050"/>
                </a:solidFill>
              </a:rPr>
              <a:t>sepan</a:t>
            </a:r>
            <a:r>
              <a:rPr lang="es-ES" sz="2200" dirty="0"/>
              <a:t> cuál es la </a:t>
            </a:r>
            <a:r>
              <a:rPr lang="es-ES" sz="2200" b="1" u="sng" dirty="0">
                <a:solidFill>
                  <a:srgbClr val="FF0000"/>
                </a:solidFill>
              </a:rPr>
              <a:t>esperanza</a:t>
            </a:r>
            <a:r>
              <a:rPr lang="es-ES" sz="2200" dirty="0"/>
              <a:t> </a:t>
            </a:r>
            <a:r>
              <a:rPr lang="es-ES" sz="2200" dirty="0">
                <a:solidFill>
                  <a:schemeClr val="accent1"/>
                </a:solidFill>
              </a:rPr>
              <a:t>de Su llamamiento</a:t>
            </a:r>
            <a:r>
              <a:rPr lang="es-ES" sz="2200" dirty="0"/>
              <a:t>, cuáles son </a:t>
            </a:r>
            <a:r>
              <a:rPr lang="es-ES" sz="2200" dirty="0">
                <a:solidFill>
                  <a:schemeClr val="accent1"/>
                </a:solidFill>
              </a:rPr>
              <a:t>las riquezas de </a:t>
            </a:r>
            <a:r>
              <a:rPr lang="es-ES" sz="2200" b="1" u="sng" dirty="0">
                <a:solidFill>
                  <a:srgbClr val="FF0000"/>
                </a:solidFill>
              </a:rPr>
              <a:t>la gloria de Su herencia</a:t>
            </a:r>
            <a:r>
              <a:rPr lang="es-ES" sz="2200" u="sng" dirty="0">
                <a:solidFill>
                  <a:srgbClr val="FF0000"/>
                </a:solidFill>
              </a:rPr>
              <a:t> </a:t>
            </a:r>
            <a:r>
              <a:rPr lang="es-ES" sz="2200" dirty="0">
                <a:solidFill>
                  <a:schemeClr val="accent1"/>
                </a:solidFill>
              </a:rPr>
              <a:t>en los santos</a:t>
            </a:r>
            <a:r>
              <a:rPr lang="es-ES" sz="2200" dirty="0"/>
              <a:t>,  19  y cuál es </a:t>
            </a:r>
            <a:r>
              <a:rPr lang="es-ES" sz="2200" dirty="0">
                <a:solidFill>
                  <a:schemeClr val="accent1"/>
                </a:solidFill>
              </a:rPr>
              <a:t>la extraordinaria grandeza de Su </a:t>
            </a:r>
            <a:r>
              <a:rPr lang="es-ES" sz="2200" b="1" u="sng" dirty="0">
                <a:solidFill>
                  <a:srgbClr val="FF0000"/>
                </a:solidFill>
              </a:rPr>
              <a:t>poder</a:t>
            </a:r>
            <a:r>
              <a:rPr lang="es-ES" sz="2200" dirty="0"/>
              <a:t> </a:t>
            </a:r>
            <a:r>
              <a:rPr lang="es-ES" sz="2200" dirty="0">
                <a:solidFill>
                  <a:schemeClr val="accent1"/>
                </a:solidFill>
              </a:rPr>
              <a:t>para con nosotros los que creemos</a:t>
            </a:r>
            <a:r>
              <a:rPr lang="es-ES" sz="2200" dirty="0"/>
              <a:t>, conforme a </a:t>
            </a:r>
            <a:r>
              <a:rPr lang="es-ES" sz="2200" b="1" dirty="0">
                <a:solidFill>
                  <a:srgbClr val="FFFF00"/>
                </a:solidFill>
              </a:rPr>
              <a:t>la eficacia </a:t>
            </a:r>
            <a:r>
              <a:rPr lang="es-ES" sz="2200" dirty="0"/>
              <a:t>de la fuerza de Su</a:t>
            </a:r>
            <a:r>
              <a:rPr lang="es-ES" sz="2200" b="1" dirty="0"/>
              <a:t> </a:t>
            </a:r>
            <a:r>
              <a:rPr lang="es-ES" sz="2200" dirty="0"/>
              <a:t>poder.  20  Ese poder </a:t>
            </a:r>
            <a:r>
              <a:rPr lang="es-ES" sz="2200" b="1" dirty="0">
                <a:solidFill>
                  <a:srgbClr val="FFFF00"/>
                </a:solidFill>
              </a:rPr>
              <a:t>obró</a:t>
            </a:r>
            <a:r>
              <a:rPr lang="es-ES" sz="2200" dirty="0"/>
              <a:t> en Cristo cuando </a:t>
            </a:r>
            <a:r>
              <a:rPr lang="es-ES" sz="2200" b="1" dirty="0">
                <a:solidFill>
                  <a:srgbClr val="FFFF00"/>
                </a:solidFill>
              </a:rPr>
              <a:t>lo resucitó </a:t>
            </a:r>
            <a:r>
              <a:rPr lang="es-ES" sz="2200" dirty="0"/>
              <a:t>de entre los muertos y </a:t>
            </a:r>
            <a:r>
              <a:rPr lang="es-ES" sz="2200" b="1" dirty="0">
                <a:solidFill>
                  <a:srgbClr val="FFFF00"/>
                </a:solidFill>
              </a:rPr>
              <a:t>lo sentó </a:t>
            </a:r>
            <a:r>
              <a:rPr lang="es-ES" sz="2200" dirty="0"/>
              <a:t>a Su diestra en los </a:t>
            </a:r>
            <a:r>
              <a:rPr lang="es-ES" sz="2200" b="1" i="1" u="sng" dirty="0">
                <a:solidFill>
                  <a:srgbClr val="CC00FF"/>
                </a:solidFill>
              </a:rPr>
              <a:t>lugares celestiales</a:t>
            </a:r>
            <a:r>
              <a:rPr lang="es-ES" sz="2200" dirty="0"/>
              <a:t>,  21  </a:t>
            </a:r>
            <a:r>
              <a:rPr lang="es-ES" sz="2200" b="1" dirty="0">
                <a:solidFill>
                  <a:srgbClr val="FFFF00"/>
                </a:solidFill>
              </a:rPr>
              <a:t>muy por encima</a:t>
            </a:r>
            <a:r>
              <a:rPr lang="es-ES" sz="2200" dirty="0"/>
              <a:t> de todo principado, autoridad, poder, dominio y de todo nombre que se nombra, no solo en este siglo sino también en el venidero.  22  Y </a:t>
            </a:r>
            <a:r>
              <a:rPr lang="es-ES" sz="2200" b="1" dirty="0">
                <a:solidFill>
                  <a:srgbClr val="FFFF00"/>
                </a:solidFill>
              </a:rPr>
              <a:t>todo lo sometió bajo Sus pies</a:t>
            </a:r>
            <a:r>
              <a:rPr lang="es-ES" sz="2200" dirty="0"/>
              <a:t>, y </a:t>
            </a:r>
            <a:r>
              <a:rPr lang="es-ES" sz="2200" b="1" dirty="0">
                <a:solidFill>
                  <a:srgbClr val="FFFF00"/>
                </a:solidFill>
              </a:rPr>
              <a:t>a Él lo dio por cabeza </a:t>
            </a:r>
            <a:r>
              <a:rPr lang="es-ES" sz="2200" dirty="0"/>
              <a:t>sobre todas las cosas a </a:t>
            </a:r>
            <a:r>
              <a:rPr lang="es-ES" sz="2200" b="1" dirty="0">
                <a:solidFill>
                  <a:srgbClr val="66FF33"/>
                </a:solidFill>
              </a:rPr>
              <a:t>la iglesia</a:t>
            </a:r>
            <a:r>
              <a:rPr lang="es-ES" sz="2200" dirty="0"/>
              <a:t>,  23  la cual es Su </a:t>
            </a:r>
            <a:r>
              <a:rPr lang="es-ES" sz="2200" b="1" dirty="0">
                <a:solidFill>
                  <a:srgbClr val="66FF33"/>
                </a:solidFill>
              </a:rPr>
              <a:t>cuerpo</a:t>
            </a:r>
            <a:r>
              <a:rPr lang="es-ES" sz="2200" dirty="0"/>
              <a:t>, la </a:t>
            </a:r>
            <a:r>
              <a:rPr lang="es-ES" sz="2200" b="1" dirty="0">
                <a:solidFill>
                  <a:srgbClr val="66FF33"/>
                </a:solidFill>
              </a:rPr>
              <a:t>plenitud de Aquel </a:t>
            </a:r>
            <a:r>
              <a:rPr lang="es-ES" sz="2200" dirty="0"/>
              <a:t>que </a:t>
            </a:r>
            <a:r>
              <a:rPr lang="es-ES" sz="2200" b="1" dirty="0">
                <a:solidFill>
                  <a:srgbClr val="FFFF00"/>
                </a:solidFill>
              </a:rPr>
              <a:t>lo llena todo en todo</a:t>
            </a:r>
            <a:r>
              <a:rPr lang="es-ES" sz="2200" dirty="0"/>
              <a:t>.</a:t>
            </a:r>
            <a:endParaRPr lang="en-US" sz="2200" dirty="0"/>
          </a:p>
        </p:txBody>
      </p:sp>
      <p:sp>
        <p:nvSpPr>
          <p:cNvPr id="3" name="Rectangle 2"/>
          <p:cNvSpPr/>
          <p:nvPr/>
        </p:nvSpPr>
        <p:spPr>
          <a:xfrm>
            <a:off x="262840" y="2666722"/>
            <a:ext cx="1171323" cy="326735"/>
          </a:xfrm>
          <a:prstGeom prst="rect">
            <a:avLst/>
          </a:prstGeom>
          <a:noFill/>
          <a:ln w="3810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840" y="3021158"/>
            <a:ext cx="1011219" cy="34424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2839" y="3373288"/>
            <a:ext cx="2220479" cy="35168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48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41" y="256367"/>
            <a:ext cx="8622975" cy="5509200"/>
          </a:xfrm>
          <a:prstGeom prst="rect">
            <a:avLst/>
          </a:prstGeom>
        </p:spPr>
        <p:txBody>
          <a:bodyPr wrap="square">
            <a:spAutoFit/>
          </a:bodyPr>
          <a:lstStyle/>
          <a:p>
            <a:r>
              <a:rPr lang="es-ES" sz="2200" b="1" dirty="0" smtClean="0"/>
              <a:t>15 Por </a:t>
            </a:r>
            <a:r>
              <a:rPr lang="es-ES" sz="2200" b="1" dirty="0"/>
              <a:t>esta razón también yo, habiendo oído de la fe en el Señor Jesús que hay entre ustedes, y de su amor por todos los santos,  16  no ceso de dar gracias por ustedes, mencionándolos en mis oraciones,  17  pido que el Dios de nuestro Señor Jesucristo, el Padre de gloria, les dé espíritu de sabiduría y de revelación en un mejor conocimiento de Él.  18  Mi oración es que los ojos de su corazón les sean iluminados, para que sepan cuál es la esperanza de Su llamamiento, cuáles son las riquezas de la gloria de Su herencia en los santos,  19  y cuál es la extraordinaria grandeza de Su poder para con nosotros los que creemos, conforme a la eficacia de la fuerza de Su poder.  20  Ese poder obró en Cristo cuando lo resucitó de entre los muertos y lo sentó a Su diestra en los lugares celestiales,  21  muy por encima de todo principado, autoridad, poder, dominio y de todo nombre que se nombra, no solo en este siglo sino también en el venidero.  22  Y todo lo sometió bajo Sus pies, y a Él lo dio por cabeza sobre todas las cosas a la iglesia,  23  la cual es Su cuerpo, la plenitud de Aquel que lo llena todo en todo.</a:t>
            </a:r>
            <a:endParaRPr lang="en-US" sz="2200" b="1" dirty="0"/>
          </a:p>
        </p:txBody>
      </p:sp>
    </p:spTree>
    <p:extLst>
      <p:ext uri="{BB962C8B-B14F-4D97-AF65-F5344CB8AC3E}">
        <p14:creationId xmlns:p14="http://schemas.microsoft.com/office/powerpoint/2010/main" val="4133799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chemeClr val="tx2">
                    <a:lumMod val="75000"/>
                  </a:schemeClr>
                </a:solidFill>
              </a:rPr>
              <a:t>Miércoles, 17/9/14 – “Bendito sea Dios” (Efesios 1.1-14)</a:t>
            </a:r>
          </a:p>
          <a:p>
            <a:pPr marL="457200" indent="-457200" algn="l" rtl="0" fontAlgn="base">
              <a:buFont typeface="+mj-lt"/>
              <a:buAutoNum type="arabicPeriod"/>
            </a:pPr>
            <a:r>
              <a:rPr lang="en-US" b="1" dirty="0" smtClean="0">
                <a:solidFill>
                  <a:srgbClr val="00B0F0"/>
                </a:solidFill>
              </a:rPr>
              <a:t>Dom. </a:t>
            </a:r>
            <a:r>
              <a:rPr lang="en-US" b="1" dirty="0">
                <a:solidFill>
                  <a:srgbClr val="00B0F0"/>
                </a:solidFill>
              </a:rPr>
              <a:t>21/9/14 – Oración por </a:t>
            </a:r>
            <a:r>
              <a:rPr lang="en-US" b="1" dirty="0" err="1">
                <a:solidFill>
                  <a:srgbClr val="00B0F0"/>
                </a:solidFill>
              </a:rPr>
              <a:t>los</a:t>
            </a:r>
            <a:r>
              <a:rPr lang="en-US" b="1" dirty="0">
                <a:solidFill>
                  <a:srgbClr val="00B0F0"/>
                </a:solidFill>
              </a:rPr>
              <a:t> </a:t>
            </a:r>
            <a:r>
              <a:rPr lang="en-US" b="1" dirty="0" err="1" smtClean="0">
                <a:solidFill>
                  <a:srgbClr val="00B0F0"/>
                </a:solidFill>
              </a:rPr>
              <a:t>santos</a:t>
            </a:r>
            <a:r>
              <a:rPr lang="en-US" b="1" dirty="0" smtClean="0">
                <a:solidFill>
                  <a:srgbClr val="00B0F0"/>
                </a:solidFill>
              </a:rPr>
              <a:t> </a:t>
            </a:r>
            <a:r>
              <a:rPr lang="en-US" b="1" dirty="0">
                <a:solidFill>
                  <a:srgbClr val="00B0F0"/>
                </a:solidFill>
              </a:rPr>
              <a:t>(Efesios 1.15-23)</a:t>
            </a:r>
          </a:p>
          <a:p>
            <a:pPr marL="457200" indent="-457200" algn="l" rtl="0" fontAlgn="base">
              <a:buFont typeface="+mj-lt"/>
              <a:buAutoNum type="arabicPeriod"/>
            </a:pPr>
            <a:r>
              <a:rPr lang="en-US" b="1" dirty="0" err="1" smtClean="0"/>
              <a:t>Miercoles</a:t>
            </a:r>
            <a:r>
              <a:rPr lang="en-US" b="1" dirty="0" smtClean="0"/>
              <a:t> </a:t>
            </a:r>
            <a:r>
              <a:rPr lang="en-US" b="1" dirty="0"/>
              <a:t>24/9/14 – “Y </a:t>
            </a:r>
            <a:r>
              <a:rPr lang="en-US" b="1" dirty="0" err="1" smtClean="0"/>
              <a:t>ustedes</a:t>
            </a:r>
            <a:r>
              <a:rPr lang="en-US" b="1" dirty="0" smtClean="0"/>
              <a:t> </a:t>
            </a:r>
            <a:r>
              <a:rPr lang="en-US" b="1" dirty="0" err="1" smtClean="0"/>
              <a:t>estaban</a:t>
            </a:r>
            <a:r>
              <a:rPr lang="en-US" b="1" dirty="0" smtClean="0"/>
              <a:t>…</a:t>
            </a:r>
            <a:r>
              <a:rPr lang="en-US" b="1" dirty="0" err="1" smtClean="0"/>
              <a:t>pero</a:t>
            </a:r>
            <a:r>
              <a:rPr lang="en-US" b="1" dirty="0" smtClean="0"/>
              <a:t> </a:t>
            </a:r>
            <a:r>
              <a:rPr lang="en-US" b="1" dirty="0"/>
              <a:t>Dios” (Efesios 2.1-10)</a:t>
            </a:r>
          </a:p>
          <a:p>
            <a:pPr marL="457200" indent="-457200" fontAlgn="base">
              <a:buFont typeface="+mj-lt"/>
              <a:buAutoNum type="arabicPeriod"/>
            </a:pPr>
            <a:r>
              <a:rPr lang="en-US" b="1" dirty="0"/>
              <a:t>Dom. 28/9/14 – Unificación en Cristo (Efesios 2.11-22)</a:t>
            </a: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1/10/14 – El </a:t>
            </a:r>
            <a:r>
              <a:rPr lang="en-US" b="1" dirty="0" err="1" smtClean="0"/>
              <a:t>misterio</a:t>
            </a:r>
            <a:r>
              <a:rPr lang="en-US" b="1" dirty="0" smtClean="0"/>
              <a:t> </a:t>
            </a:r>
            <a:r>
              <a:rPr lang="en-US" b="1" dirty="0"/>
              <a:t>del </a:t>
            </a:r>
            <a:r>
              <a:rPr lang="en-US" b="1" dirty="0" err="1" smtClean="0"/>
              <a:t>evangelio</a:t>
            </a:r>
            <a:r>
              <a:rPr lang="en-US" b="1" dirty="0" smtClean="0"/>
              <a:t> </a:t>
            </a:r>
            <a:r>
              <a:rPr lang="en-US" b="1" dirty="0"/>
              <a:t>y la </a:t>
            </a:r>
            <a:r>
              <a:rPr lang="en-US" b="1" dirty="0" err="1" smtClean="0"/>
              <a:t>gloria</a:t>
            </a:r>
            <a:r>
              <a:rPr lang="en-US" b="1" dirty="0" smtClean="0"/>
              <a:t> </a:t>
            </a:r>
            <a:r>
              <a:rPr lang="en-US" b="1" dirty="0"/>
              <a:t>de </a:t>
            </a:r>
            <a:r>
              <a:rPr lang="en-US" b="1" dirty="0" smtClean="0"/>
              <a:t>Dios (</a:t>
            </a:r>
            <a:r>
              <a:rPr lang="en-US" b="1" dirty="0"/>
              <a:t>Efesios 3.1-21)</a:t>
            </a:r>
          </a:p>
          <a:p>
            <a:pPr marL="457200" indent="-457200" fontAlgn="base">
              <a:buFont typeface="+mj-lt"/>
              <a:buAutoNum type="arabicPeriod"/>
            </a:pPr>
            <a:r>
              <a:rPr lang="en-US" b="1" dirty="0"/>
              <a:t>Dom. 5/10/14 – Actitudes y fundamentos para la unidad (Efesios 4.1-6)</a:t>
            </a:r>
          </a:p>
          <a:p>
            <a:pPr marL="457200" indent="-457200" fontAlgn="base">
              <a:buFont typeface="+mj-lt"/>
              <a:buAutoNum type="arabicPeriod"/>
            </a:pPr>
            <a:r>
              <a:rPr lang="en-US" b="1" dirty="0"/>
              <a:t>Dom. 12/10/14 – “El crecimiento del </a:t>
            </a:r>
            <a:r>
              <a:rPr lang="en-US" b="1" dirty="0" err="1"/>
              <a:t>cuerpo</a:t>
            </a:r>
            <a:r>
              <a:rPr lang="en-US" b="1" dirty="0"/>
              <a:t>” (Efesios 4.7-16)</a:t>
            </a:r>
          </a:p>
          <a:p>
            <a:pPr marL="457200" indent="-457200" algn="l" rtl="0" fontAlgn="base">
              <a:buFont typeface="+mj-lt"/>
              <a:buAutoNum type="arabicPeriod"/>
            </a:pPr>
            <a:r>
              <a:rPr lang="en-US" b="1" dirty="0"/>
              <a:t>Miércoles 15/10/14 – “El </a:t>
            </a:r>
            <a:r>
              <a:rPr lang="en-US" b="1" dirty="0" err="1" smtClean="0"/>
              <a:t>nuevo</a:t>
            </a:r>
            <a:r>
              <a:rPr lang="en-US" b="1" dirty="0" smtClean="0"/>
              <a:t> </a:t>
            </a:r>
            <a:r>
              <a:rPr lang="en-US" b="1" dirty="0" err="1" smtClean="0"/>
              <a:t>ser</a:t>
            </a:r>
            <a:r>
              <a:rPr lang="en-US" b="1" dirty="0" smtClean="0"/>
              <a:t>” </a:t>
            </a:r>
            <a:r>
              <a:rPr lang="en-US" b="1" dirty="0"/>
              <a:t>(Efesios 4.17-32)</a:t>
            </a:r>
          </a:p>
          <a:p>
            <a:pPr marL="457200" indent="-457200" fontAlgn="base">
              <a:buFont typeface="+mj-lt"/>
              <a:buAutoNum type="arabicPeriod"/>
            </a:pPr>
            <a:r>
              <a:rPr lang="en-US" b="1" dirty="0"/>
              <a:t>Dom. 19/10/14 – </a:t>
            </a:r>
            <a:r>
              <a:rPr lang="en-US" b="1" dirty="0" err="1" smtClean="0"/>
              <a:t>Andando</a:t>
            </a:r>
            <a:r>
              <a:rPr lang="en-US" b="1" dirty="0" smtClean="0"/>
              <a:t> </a:t>
            </a:r>
            <a:r>
              <a:rPr lang="en-US" b="1" dirty="0" err="1"/>
              <a:t>en</a:t>
            </a:r>
            <a:r>
              <a:rPr lang="en-US" b="1" dirty="0"/>
              <a:t> </a:t>
            </a:r>
            <a:r>
              <a:rPr lang="en-US" b="1" dirty="0" err="1" smtClean="0"/>
              <a:t>amor</a:t>
            </a:r>
            <a:r>
              <a:rPr lang="en-US" b="1" dirty="0"/>
              <a:t>, </a:t>
            </a:r>
            <a:r>
              <a:rPr lang="en-US" b="1" dirty="0" smtClean="0"/>
              <a:t>luz </a:t>
            </a:r>
            <a:r>
              <a:rPr lang="en-US" b="1" dirty="0"/>
              <a:t>y </a:t>
            </a:r>
            <a:r>
              <a:rPr lang="en-US" b="1" dirty="0" err="1" smtClean="0"/>
              <a:t>sabiduría</a:t>
            </a:r>
            <a:r>
              <a:rPr lang="en-US" b="1" dirty="0" smtClean="0"/>
              <a:t> </a:t>
            </a:r>
            <a:r>
              <a:rPr lang="en-US" b="1" dirty="0"/>
              <a:t>(Efesios 5.1-21)</a:t>
            </a:r>
          </a:p>
          <a:p>
            <a:pPr marL="457200" indent="-457200" algn="l" rtl="0" fontAlgn="base">
              <a:buFont typeface="+mj-lt"/>
              <a:buAutoNum type="arabicPeriod"/>
            </a:pPr>
            <a:r>
              <a:rPr lang="en-US" b="1" dirty="0" err="1" smtClean="0"/>
              <a:t>Miércoles</a:t>
            </a:r>
            <a:r>
              <a:rPr lang="en-US" b="1" dirty="0" smtClean="0"/>
              <a:t> </a:t>
            </a:r>
            <a:r>
              <a:rPr lang="en-US" b="1" dirty="0"/>
              <a:t>22/10/14 – “Sométanse unos a otros” (Efesios 5.22-6.9)</a:t>
            </a:r>
          </a:p>
          <a:p>
            <a:pPr marL="457200" indent="-457200" fontAlgn="base">
              <a:buFont typeface="+mj-lt"/>
              <a:buAutoNum type="arabicPeriod"/>
            </a:pPr>
            <a:r>
              <a:rPr lang="en-US" b="1" dirty="0"/>
              <a:t>Dom. 26/10/14 – </a:t>
            </a:r>
            <a:r>
              <a:rPr lang="en-US" b="1" dirty="0" smtClean="0"/>
              <a:t>“</a:t>
            </a:r>
            <a:r>
              <a:rPr lang="en-US" b="1" dirty="0" err="1" smtClean="0"/>
              <a:t>Fortalézcanse</a:t>
            </a:r>
            <a:r>
              <a:rPr lang="en-US" b="1" dirty="0" smtClean="0"/>
              <a:t> </a:t>
            </a:r>
            <a:r>
              <a:rPr lang="en-US" b="1" dirty="0" err="1" smtClean="0"/>
              <a:t>en</a:t>
            </a:r>
            <a:r>
              <a:rPr lang="en-US" b="1" dirty="0" smtClean="0"/>
              <a:t> </a:t>
            </a:r>
            <a:r>
              <a:rPr lang="en-US" b="1" dirty="0"/>
              <a:t>el Señor” (Efesios 6.10-23)</a:t>
            </a:r>
          </a:p>
          <a:p>
            <a:pPr marL="457200" indent="-457200" algn="l" rtl="0" fontAlgn="base">
              <a:buFont typeface="+mj-lt"/>
              <a:buAutoNum type="arabicPeriod"/>
            </a:pPr>
            <a:r>
              <a:rPr lang="en-US" b="1" dirty="0" err="1" smtClean="0"/>
              <a:t>Miércoles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3749250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636" y="258183"/>
            <a:ext cx="5059491" cy="5509200"/>
          </a:xfrm>
          <a:prstGeom prst="rect">
            <a:avLst/>
          </a:prstGeom>
          <a:noFill/>
        </p:spPr>
        <p:txBody>
          <a:bodyPr wrap="square" rtlCol="0">
            <a:spAutoFit/>
          </a:bodyPr>
          <a:lstStyle/>
          <a:p>
            <a:r>
              <a:rPr lang="es-ES" sz="2200" dirty="0" smtClean="0"/>
              <a:t>15 Por </a:t>
            </a:r>
            <a:r>
              <a:rPr lang="es-ES" sz="2200" dirty="0"/>
              <a:t>esta razón también yo, habiendo oído de la fe en el Señor Jesús que hay entre ustedes, y de su amor por todos los santos,  16  no ceso de dar gracias por ustedes, mencionándolos en mis oraciones,  17  pido que el Dios de nuestro Señor Jesucristo, el Padre de gloria, les dé espíritu de sabiduría y de revelación en un mejor conocimiento de Él.  18  Mi oración es que los ojos de su corazón les sean iluminados, para que sepan cuál es la esperanza de Su llamamiento, cuáles son las riquezas de la gloria de Su herencia en los santos,  19  y cuál es la extraordinaria grandeza de Su poder para con nosotros los que </a:t>
            </a:r>
            <a:r>
              <a:rPr lang="es-ES" sz="2200" dirty="0" smtClean="0"/>
              <a:t>creemos…</a:t>
            </a:r>
            <a:endParaRPr lang="en-US" sz="2200" dirty="0"/>
          </a:p>
        </p:txBody>
      </p:sp>
      <p:sp>
        <p:nvSpPr>
          <p:cNvPr id="3" name="TextBox 2"/>
          <p:cNvSpPr txBox="1"/>
          <p:nvPr/>
        </p:nvSpPr>
        <p:spPr>
          <a:xfrm>
            <a:off x="5604735" y="484094"/>
            <a:ext cx="3270324" cy="5062283"/>
          </a:xfrm>
          <a:prstGeom prst="rect">
            <a:avLst/>
          </a:prstGeom>
          <a:noFill/>
        </p:spPr>
        <p:txBody>
          <a:bodyPr wrap="square" rtlCol="0">
            <a:spAutoFit/>
          </a:bodyPr>
          <a:lstStyle/>
          <a:p>
            <a:pPr algn="l" rtl="0"/>
            <a:r>
              <a:rPr lang="en-US" b="1" u="sng" dirty="0"/>
              <a:t>Lecciones del texto</a:t>
            </a:r>
            <a:endParaRPr lang="en-US" dirty="0"/>
          </a:p>
          <a:p>
            <a:pPr marL="285750" indent="-285750" algn="l" rtl="0">
              <a:buFont typeface="Arial" panose="020B0604020202020204" pitchFamily="34" charset="0"/>
              <a:buChar char="•"/>
            </a:pPr>
            <a:r>
              <a:rPr lang="en-US" b="1" dirty="0"/>
              <a:t>La oración se </a:t>
            </a:r>
            <a:r>
              <a:rPr lang="en-US" b="1" dirty="0" err="1" smtClean="0"/>
              <a:t>centra</a:t>
            </a:r>
            <a:r>
              <a:rPr lang="en-US" b="1" dirty="0" smtClean="0"/>
              <a:t> </a:t>
            </a:r>
            <a:r>
              <a:rPr lang="en-US" b="1" dirty="0"/>
              <a:t>principalmente en el conocimiento.</a:t>
            </a:r>
          </a:p>
          <a:p>
            <a:pPr marL="285750" indent="-285750" algn="l" rtl="0">
              <a:buFont typeface="Arial" panose="020B0604020202020204" pitchFamily="34" charset="0"/>
              <a:buChar char="•"/>
            </a:pPr>
            <a:r>
              <a:rPr lang="en-US" b="1" dirty="0"/>
              <a:t>*Paul demuestra un buen modelo tanto para el contenido como para la </a:t>
            </a:r>
            <a:r>
              <a:rPr lang="en-US" b="1" dirty="0" err="1" smtClean="0"/>
              <a:t>dedicación</a:t>
            </a:r>
            <a:r>
              <a:rPr lang="en-US" b="1" dirty="0" smtClean="0"/>
              <a:t> </a:t>
            </a:r>
            <a:r>
              <a:rPr lang="en-US" b="1" dirty="0"/>
              <a:t>a la oración y el agradecimiento.</a:t>
            </a:r>
          </a:p>
          <a:p>
            <a:pPr marL="285750" indent="-285750" algn="l" rtl="0">
              <a:buFont typeface="Arial" panose="020B0604020202020204" pitchFamily="34" charset="0"/>
              <a:buChar char="•"/>
            </a:pPr>
            <a:r>
              <a:rPr lang="en-US" b="1" dirty="0"/>
              <a:t>El carácter de Dios revelado en este pasaje (¡como en todos!)</a:t>
            </a:r>
          </a:p>
          <a:p>
            <a:pPr marL="285750" indent="-285750" algn="l" rtl="0">
              <a:buFont typeface="Arial" panose="020B0604020202020204" pitchFamily="34" charset="0"/>
              <a:buChar char="•"/>
            </a:pPr>
            <a:r>
              <a:rPr lang="en-US" b="1" dirty="0"/>
              <a:t>El conocimiento que necesitamos debe profundizar, en nuestros corazones (núcleo de nuestro ser)</a:t>
            </a:r>
          </a:p>
          <a:p>
            <a:pPr marL="285750" indent="-285750" algn="l" rtl="0">
              <a:buFont typeface="Arial" panose="020B0604020202020204" pitchFamily="34" charset="0"/>
              <a:buChar char="•"/>
            </a:pPr>
            <a:r>
              <a:rPr lang="en-US" b="1" dirty="0"/>
              <a:t>Tres cosas que necesitamos entender profundamente: la esperanza de Dios (o nuestra), la herencia de Dios, el poder de Dios</a:t>
            </a:r>
          </a:p>
          <a:p>
            <a:pPr marL="285750" indent="-285750" algn="l" rtl="0">
              <a:buFont typeface="Arial" panose="020B0604020202020204" pitchFamily="34" charset="0"/>
              <a:buChar char="•"/>
            </a:pPr>
            <a:r>
              <a:rPr lang="en-US" b="1" dirty="0"/>
              <a:t>Poder + </a:t>
            </a:r>
            <a:r>
              <a:rPr lang="en-US" b="1" dirty="0" err="1" smtClean="0"/>
              <a:t>herencia</a:t>
            </a:r>
            <a:r>
              <a:rPr lang="en-US" b="1" dirty="0" smtClean="0"/>
              <a:t> </a:t>
            </a:r>
            <a:r>
              <a:rPr lang="en-US" b="1" dirty="0"/>
              <a:t>se explican con más detalle en la siguiente sección</a:t>
            </a:r>
          </a:p>
          <a:p>
            <a:pPr marL="285750" indent="-285750" algn="l" rtl="0">
              <a:buFont typeface="Arial" panose="020B0604020202020204" pitchFamily="34" charset="0"/>
              <a:buChar char="•"/>
            </a:pPr>
            <a:r>
              <a:rPr lang="en-US" b="1" dirty="0"/>
              <a:t>“Esperanza” (expectativa confiada) = ¿la esperanza que tenemos en Dios? ¿La esperanza que Dios tiene para nosotros?</a:t>
            </a:r>
          </a:p>
          <a:p>
            <a:pPr marL="285750" indent="-285750" algn="l" rtl="0">
              <a:buFont typeface="Arial" panose="020B0604020202020204" pitchFamily="34" charset="0"/>
              <a:buChar char="•"/>
            </a:pPr>
            <a:endParaRPr lang="en-US" b="1" dirty="0"/>
          </a:p>
        </p:txBody>
      </p:sp>
    </p:spTree>
    <p:extLst>
      <p:ext uri="{BB962C8B-B14F-4D97-AF65-F5344CB8AC3E}">
        <p14:creationId xmlns:p14="http://schemas.microsoft.com/office/powerpoint/2010/main" val="3557347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884" y="258183"/>
            <a:ext cx="5117243" cy="5509200"/>
          </a:xfrm>
          <a:prstGeom prst="rect">
            <a:avLst/>
          </a:prstGeom>
          <a:noFill/>
        </p:spPr>
        <p:txBody>
          <a:bodyPr wrap="square" rtlCol="0">
            <a:spAutoFit/>
          </a:bodyPr>
          <a:lstStyle/>
          <a:p>
            <a:r>
              <a:rPr lang="es-ES" sz="2200" b="1" dirty="0"/>
              <a:t>15 Por esta razón también yo, habiendo oído de la fe en el Señor Jesús que hay entre ustedes, y de su amor por todos los santos,  16  no ceso de dar gracias por ustedes, mencionándolos en mis oraciones,  17  pido que el Dios de nuestro Señor Jesucristo, el Padre de gloria, les dé espíritu de sabiduría y de revelación en un mejor conocimiento de Él.  18  Mi oración es que los ojos de su corazón les sean iluminados, para que sepan cuál es la esperanza de Su llamamiento, cuáles son las riquezas de la gloria de Su herencia en los santos,  19  y cuál es la extraordinaria grandeza de Su poder para con nosotros los que creemos…</a:t>
            </a:r>
            <a:endParaRPr lang="en-US" sz="2200" b="1" dirty="0"/>
          </a:p>
        </p:txBody>
      </p:sp>
      <p:sp>
        <p:nvSpPr>
          <p:cNvPr id="3" name="TextBox 2"/>
          <p:cNvSpPr txBox="1"/>
          <p:nvPr/>
        </p:nvSpPr>
        <p:spPr>
          <a:xfrm>
            <a:off x="5604735" y="484094"/>
            <a:ext cx="3270324" cy="1154162"/>
          </a:xfrm>
          <a:prstGeom prst="rect">
            <a:avLst/>
          </a:prstGeom>
          <a:noFill/>
        </p:spPr>
        <p:txBody>
          <a:bodyPr wrap="square" rtlCol="0">
            <a:spAutoFit/>
          </a:bodyPr>
          <a:lstStyle/>
          <a:p>
            <a:pPr algn="l" rtl="0"/>
            <a:r>
              <a:rPr lang="en-US" sz="2300" b="1" i="1" dirty="0" smtClean="0">
                <a:solidFill>
                  <a:schemeClr val="accent2"/>
                </a:solidFill>
              </a:rPr>
              <a:t>*“</a:t>
            </a:r>
            <a:r>
              <a:rPr lang="en-US" sz="2300" b="1" i="1" dirty="0" err="1" smtClean="0">
                <a:solidFill>
                  <a:schemeClr val="accent2"/>
                </a:solidFill>
              </a:rPr>
              <a:t>habiendo</a:t>
            </a:r>
            <a:r>
              <a:rPr lang="en-US" sz="2300" b="1" i="1" dirty="0" smtClean="0">
                <a:solidFill>
                  <a:schemeClr val="accent2"/>
                </a:solidFill>
              </a:rPr>
              <a:t> </a:t>
            </a:r>
            <a:r>
              <a:rPr lang="en-US" sz="2300" b="1" i="1" dirty="0" err="1" smtClean="0">
                <a:solidFill>
                  <a:schemeClr val="accent2"/>
                </a:solidFill>
              </a:rPr>
              <a:t>oido</a:t>
            </a:r>
            <a:r>
              <a:rPr lang="en-US" sz="2300" b="1" i="1" dirty="0" smtClean="0">
                <a:solidFill>
                  <a:schemeClr val="accent2"/>
                </a:solidFill>
              </a:rPr>
              <a:t> de la </a:t>
            </a:r>
            <a:r>
              <a:rPr lang="en-US" sz="2300" b="1" i="1" dirty="0" err="1" smtClean="0">
                <a:solidFill>
                  <a:schemeClr val="accent2"/>
                </a:solidFill>
              </a:rPr>
              <a:t>fe</a:t>
            </a:r>
            <a:r>
              <a:rPr lang="en-US" sz="2300" b="1" i="1" dirty="0" smtClean="0">
                <a:solidFill>
                  <a:schemeClr val="accent2"/>
                </a:solidFill>
              </a:rPr>
              <a:t>…que hay entre </a:t>
            </a:r>
            <a:r>
              <a:rPr lang="en-US" sz="2300" b="1" i="1" dirty="0" err="1" smtClean="0">
                <a:solidFill>
                  <a:schemeClr val="accent2"/>
                </a:solidFill>
              </a:rPr>
              <a:t>ustedes</a:t>
            </a:r>
            <a:r>
              <a:rPr lang="en-US" sz="2300" b="1" i="1" dirty="0" smtClean="0">
                <a:solidFill>
                  <a:schemeClr val="accent2"/>
                </a:solidFill>
              </a:rPr>
              <a:t>”?</a:t>
            </a:r>
            <a:endParaRPr lang="en-US" sz="2300" b="1" i="1" dirty="0">
              <a:solidFill>
                <a:schemeClr val="accent2"/>
              </a:solidFill>
            </a:endParaRPr>
          </a:p>
        </p:txBody>
      </p:sp>
    </p:spTree>
    <p:extLst>
      <p:ext uri="{BB962C8B-B14F-4D97-AF65-F5344CB8AC3E}">
        <p14:creationId xmlns:p14="http://schemas.microsoft.com/office/powerpoint/2010/main" val="28030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¿A </a:t>
            </a:r>
            <a:r>
              <a:rPr lang="en-US" b="1" dirty="0" err="1" smtClean="0">
                <a:latin typeface="+mn-lt"/>
              </a:rPr>
              <a:t>quiénes</a:t>
            </a:r>
            <a:r>
              <a:rPr lang="en-US" b="1" dirty="0" smtClean="0">
                <a:latin typeface="+mn-lt"/>
              </a:rPr>
              <a:t> </a:t>
            </a:r>
            <a:r>
              <a:rPr lang="en-US" b="1" dirty="0">
                <a:latin typeface="+mn-lt"/>
              </a:rPr>
              <a:t>se escribió Efesios?</a:t>
            </a:r>
          </a:p>
        </p:txBody>
      </p:sp>
      <p:sp>
        <p:nvSpPr>
          <p:cNvPr id="3" name="Content Placeholder 2"/>
          <p:cNvSpPr>
            <a:spLocks noGrp="1"/>
          </p:cNvSpPr>
          <p:nvPr>
            <p:ph idx="1"/>
          </p:nvPr>
        </p:nvSpPr>
        <p:spPr>
          <a:xfrm>
            <a:off x="628650" y="1521354"/>
            <a:ext cx="8214136" cy="3922015"/>
          </a:xfrm>
        </p:spPr>
        <p:txBody>
          <a:bodyPr>
            <a:normAutofit lnSpcReduction="10000"/>
          </a:bodyPr>
          <a:lstStyle/>
          <a:p>
            <a:pPr algn="l" rtl="0"/>
            <a:r>
              <a:rPr lang="en-US" dirty="0"/>
              <a:t>¿A Éfeso?</a:t>
            </a:r>
          </a:p>
          <a:p>
            <a:pPr lvl="1" algn="l" rtl="0"/>
            <a:r>
              <a:rPr lang="en-US" dirty="0"/>
              <a:t>Los primeros/mejores manuscritos omiten “en Éfeso” (1:2)</a:t>
            </a:r>
          </a:p>
          <a:p>
            <a:pPr lvl="1"/>
            <a:r>
              <a:rPr lang="en-US" dirty="0" smtClean="0"/>
              <a:t>“</a:t>
            </a:r>
            <a:r>
              <a:rPr lang="es-ES" dirty="0"/>
              <a:t>habiendo </a:t>
            </a:r>
            <a:r>
              <a:rPr lang="es-ES" dirty="0" err="1"/>
              <a:t>oido</a:t>
            </a:r>
            <a:r>
              <a:rPr lang="es-ES" dirty="0"/>
              <a:t> de la fe…que hay entre ustedes</a:t>
            </a:r>
            <a:r>
              <a:rPr lang="en-US" dirty="0" smtClean="0"/>
              <a:t>…” </a:t>
            </a:r>
            <a:r>
              <a:rPr lang="en-US" dirty="0"/>
              <a:t>(1:15) </a:t>
            </a:r>
            <a:r>
              <a:rPr lang="en-US" dirty="0" smtClean="0"/>
              <a:t>–</a:t>
            </a:r>
            <a:r>
              <a:rPr lang="en-US" b="1" i="1" dirty="0" smtClean="0"/>
              <a:t>¿No </a:t>
            </a:r>
            <a:r>
              <a:rPr lang="en-US" b="1" i="1" dirty="0"/>
              <a:t>había </a:t>
            </a:r>
            <a:r>
              <a:rPr lang="en-US" b="1" i="1" dirty="0" err="1"/>
              <a:t>vivido</a:t>
            </a:r>
            <a:r>
              <a:rPr lang="en-US" b="1" i="1" dirty="0"/>
              <a:t> </a:t>
            </a:r>
            <a:r>
              <a:rPr lang="en-US" b="1" i="1" dirty="0" smtClean="0"/>
              <a:t>Pablo con </a:t>
            </a:r>
            <a:r>
              <a:rPr lang="en-US" b="1" i="1" dirty="0" err="1" smtClean="0"/>
              <a:t>ella</a:t>
            </a:r>
            <a:r>
              <a:rPr lang="en-US" b="1" i="1" dirty="0" smtClean="0"/>
              <a:t>/la </a:t>
            </a:r>
            <a:r>
              <a:rPr lang="en-US" b="1" i="1" dirty="0"/>
              <a:t>había visto?</a:t>
            </a:r>
          </a:p>
          <a:p>
            <a:pPr lvl="1" algn="l" rtl="0"/>
            <a:r>
              <a:rPr lang="en-US" dirty="0"/>
              <a:t>Sin referencias personales al grupo donde Pablo tenía vínculos estrechos (Hechos 18b-20)</a:t>
            </a:r>
          </a:p>
          <a:p>
            <a:pPr lvl="1" algn="l" rtl="0"/>
            <a:r>
              <a:rPr lang="en-US" dirty="0"/>
              <a:t>Temas generales relevantes para la iglesia universal, no se discuten temas doctrinales o devocionales específicos</a:t>
            </a:r>
          </a:p>
          <a:p>
            <a:pPr lvl="1" algn="l" rtl="0"/>
            <a:r>
              <a:rPr lang="en-US" dirty="0"/>
              <a:t>“Carta perdida” a </a:t>
            </a:r>
            <a:r>
              <a:rPr lang="en-US" dirty="0" err="1" smtClean="0"/>
              <a:t>los</a:t>
            </a:r>
            <a:r>
              <a:rPr lang="en-US" dirty="0" smtClean="0"/>
              <a:t> </a:t>
            </a:r>
            <a:r>
              <a:rPr lang="en-US" dirty="0" err="1" smtClean="0"/>
              <a:t>laodicenses</a:t>
            </a:r>
            <a:r>
              <a:rPr lang="en-US" dirty="0"/>
              <a:t>? (ver Colosenses 4:16)</a:t>
            </a:r>
          </a:p>
          <a:p>
            <a:pPr algn="l" rtl="0"/>
            <a:r>
              <a:rPr lang="en-US" dirty="0"/>
              <a:t>Evidencia de </a:t>
            </a:r>
            <a:r>
              <a:rPr lang="en-US" dirty="0" err="1" smtClean="0"/>
              <a:t>recepción</a:t>
            </a:r>
            <a:r>
              <a:rPr lang="en-US" dirty="0" smtClean="0"/>
              <a:t> </a:t>
            </a:r>
            <a:r>
              <a:rPr lang="en-US" dirty="0" err="1" smtClean="0"/>
              <a:t>efesia</a:t>
            </a:r>
            <a:endParaRPr lang="en-US" dirty="0"/>
          </a:p>
          <a:p>
            <a:pPr lvl="1" algn="l" rtl="0"/>
            <a:r>
              <a:rPr lang="en-US" dirty="0"/>
              <a:t>Algunas indicaciones en contra, pero generalmente aceptadas históricamente como “a Éfeso”</a:t>
            </a:r>
          </a:p>
          <a:p>
            <a:pPr lvl="1" algn="l" rtl="0"/>
            <a:r>
              <a:rPr lang="en-US" dirty="0"/>
              <a:t>Las generalidades pueden haber tenido un propósito para permitir el uso general en el área asiática fuertemente influenciada por la iglesia de Éfeso (ver Hechos 19)</a:t>
            </a:r>
          </a:p>
        </p:txBody>
      </p:sp>
    </p:spTree>
    <p:extLst>
      <p:ext uri="{BB962C8B-B14F-4D97-AF65-F5344CB8AC3E}">
        <p14:creationId xmlns:p14="http://schemas.microsoft.com/office/powerpoint/2010/main" val="32310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884" y="258183"/>
            <a:ext cx="5117243" cy="5509200"/>
          </a:xfrm>
          <a:prstGeom prst="rect">
            <a:avLst/>
          </a:prstGeom>
          <a:noFill/>
        </p:spPr>
        <p:txBody>
          <a:bodyPr wrap="square" rtlCol="0">
            <a:spAutoFit/>
          </a:bodyPr>
          <a:lstStyle/>
          <a:p>
            <a:r>
              <a:rPr lang="es-ES" sz="2200" b="1" dirty="0"/>
              <a:t>15 Por esta razón también yo, habiendo oído de la fe en el Señor Jesús que hay entre ustedes, y de su amor por todos los santos,  16  no ceso de dar gracias por ustedes, mencionándolos en mis oraciones,  17  pido que el Dios de nuestro Señor Jesucristo, el Padre de gloria, les dé espíritu de sabiduría y de revelación en un mejor conocimiento de Él.  18  Mi oración es que los ojos de su corazón les sean iluminados, para que sepan cuál es la esperanza de Su llamamiento, cuáles son las riquezas de la gloria de Su herencia en los santos,  19  y cuál es la extraordinaria grandeza de Su poder para con nosotros los que creemos…</a:t>
            </a:r>
            <a:endParaRPr lang="en-US" sz="2200" b="1" dirty="0"/>
          </a:p>
        </p:txBody>
      </p:sp>
      <p:sp>
        <p:nvSpPr>
          <p:cNvPr id="3" name="TextBox 2"/>
          <p:cNvSpPr txBox="1"/>
          <p:nvPr/>
        </p:nvSpPr>
        <p:spPr>
          <a:xfrm>
            <a:off x="5604735" y="484094"/>
            <a:ext cx="3270324" cy="1154162"/>
          </a:xfrm>
          <a:prstGeom prst="rect">
            <a:avLst/>
          </a:prstGeom>
          <a:noFill/>
        </p:spPr>
        <p:txBody>
          <a:bodyPr wrap="square" rtlCol="0">
            <a:spAutoFit/>
          </a:bodyPr>
          <a:lstStyle/>
          <a:p>
            <a:pPr algn="l" rtl="0"/>
            <a:r>
              <a:rPr lang="en-US" sz="2300" b="1" i="1" dirty="0" smtClean="0">
                <a:solidFill>
                  <a:schemeClr val="accent2"/>
                </a:solidFill>
              </a:rPr>
              <a:t>*“</a:t>
            </a:r>
            <a:r>
              <a:rPr lang="en-US" sz="2300" b="1" i="1" dirty="0" err="1" smtClean="0">
                <a:solidFill>
                  <a:schemeClr val="accent2"/>
                </a:solidFill>
              </a:rPr>
              <a:t>habiendo</a:t>
            </a:r>
            <a:r>
              <a:rPr lang="en-US" sz="2300" b="1" i="1" dirty="0" smtClean="0">
                <a:solidFill>
                  <a:schemeClr val="accent2"/>
                </a:solidFill>
              </a:rPr>
              <a:t> </a:t>
            </a:r>
            <a:r>
              <a:rPr lang="en-US" sz="2300" b="1" i="1" dirty="0" err="1" smtClean="0">
                <a:solidFill>
                  <a:schemeClr val="accent2"/>
                </a:solidFill>
              </a:rPr>
              <a:t>oido</a:t>
            </a:r>
            <a:r>
              <a:rPr lang="en-US" sz="2300" b="1" i="1" dirty="0" smtClean="0">
                <a:solidFill>
                  <a:schemeClr val="accent2"/>
                </a:solidFill>
              </a:rPr>
              <a:t> de la </a:t>
            </a:r>
            <a:r>
              <a:rPr lang="en-US" sz="2300" b="1" i="1" dirty="0" err="1" smtClean="0">
                <a:solidFill>
                  <a:schemeClr val="accent2"/>
                </a:solidFill>
              </a:rPr>
              <a:t>fe</a:t>
            </a:r>
            <a:r>
              <a:rPr lang="en-US" sz="2300" b="1" i="1" dirty="0" smtClean="0">
                <a:solidFill>
                  <a:schemeClr val="accent2"/>
                </a:solidFill>
              </a:rPr>
              <a:t>…que hay entre </a:t>
            </a:r>
            <a:r>
              <a:rPr lang="en-US" sz="2300" b="1" i="1" dirty="0" err="1" smtClean="0">
                <a:solidFill>
                  <a:schemeClr val="accent2"/>
                </a:solidFill>
              </a:rPr>
              <a:t>ustedes</a:t>
            </a:r>
            <a:r>
              <a:rPr lang="en-US" sz="2300" b="1" i="1" dirty="0" smtClean="0">
                <a:solidFill>
                  <a:schemeClr val="accent2"/>
                </a:solidFill>
              </a:rPr>
              <a:t>”?</a:t>
            </a:r>
            <a:endParaRPr lang="en-US" sz="2300" b="1" i="1" dirty="0">
              <a:solidFill>
                <a:schemeClr val="accent2"/>
              </a:solidFill>
            </a:endParaRPr>
          </a:p>
        </p:txBody>
      </p:sp>
      <p:sp>
        <p:nvSpPr>
          <p:cNvPr id="4" name="Rectangle 3"/>
          <p:cNvSpPr/>
          <p:nvPr/>
        </p:nvSpPr>
        <p:spPr>
          <a:xfrm>
            <a:off x="5604734" y="1718084"/>
            <a:ext cx="3431689" cy="446276"/>
          </a:xfrm>
          <a:prstGeom prst="rect">
            <a:avLst/>
          </a:prstGeom>
        </p:spPr>
        <p:txBody>
          <a:bodyPr wrap="square">
            <a:spAutoFit/>
          </a:bodyPr>
          <a:lstStyle/>
          <a:p>
            <a:pPr algn="l" rtl="0"/>
            <a:r>
              <a:rPr lang="en-US" sz="2300" b="1" i="1" dirty="0">
                <a:solidFill>
                  <a:schemeClr val="accent1"/>
                </a:solidFill>
              </a:rPr>
              <a:t>*Oración: Qué, Cómo, Quién</a:t>
            </a:r>
          </a:p>
        </p:txBody>
      </p:sp>
      <p:sp>
        <p:nvSpPr>
          <p:cNvPr id="5" name="Rectangle 4"/>
          <p:cNvSpPr/>
          <p:nvPr/>
        </p:nvSpPr>
        <p:spPr>
          <a:xfrm>
            <a:off x="5604735" y="2589958"/>
            <a:ext cx="3270323" cy="800219"/>
          </a:xfrm>
          <a:prstGeom prst="rect">
            <a:avLst/>
          </a:prstGeom>
        </p:spPr>
        <p:txBody>
          <a:bodyPr wrap="square">
            <a:spAutoFit/>
          </a:bodyPr>
          <a:lstStyle/>
          <a:p>
            <a:pPr algn="l" rtl="0"/>
            <a:r>
              <a:rPr lang="en-US" sz="2300" b="1" i="1" dirty="0">
                <a:solidFill>
                  <a:schemeClr val="accent1"/>
                </a:solidFill>
              </a:rPr>
              <a:t>*Sabiduría, Revelación, Conocimiento</a:t>
            </a:r>
          </a:p>
        </p:txBody>
      </p:sp>
      <p:sp>
        <p:nvSpPr>
          <p:cNvPr id="6" name="Rectangle 5"/>
          <p:cNvSpPr/>
          <p:nvPr/>
        </p:nvSpPr>
        <p:spPr>
          <a:xfrm>
            <a:off x="5604735" y="3592637"/>
            <a:ext cx="2899186" cy="446276"/>
          </a:xfrm>
          <a:prstGeom prst="rect">
            <a:avLst/>
          </a:prstGeom>
        </p:spPr>
        <p:txBody>
          <a:bodyPr wrap="square">
            <a:spAutoFit/>
          </a:bodyPr>
          <a:lstStyle/>
          <a:p>
            <a:pPr algn="l" rtl="0"/>
            <a:r>
              <a:rPr lang="en-US" sz="2300" b="1" i="1" dirty="0">
                <a:solidFill>
                  <a:schemeClr val="accent1"/>
                </a:solidFill>
              </a:rPr>
              <a:t>*“ojos de </a:t>
            </a:r>
            <a:r>
              <a:rPr lang="en-US" sz="2300" b="1" i="1" dirty="0" err="1" smtClean="0">
                <a:solidFill>
                  <a:schemeClr val="accent1"/>
                </a:solidFill>
              </a:rPr>
              <a:t>su</a:t>
            </a:r>
            <a:r>
              <a:rPr lang="en-US" sz="2300" b="1" i="1" dirty="0" smtClean="0">
                <a:solidFill>
                  <a:schemeClr val="accent1"/>
                </a:solidFill>
              </a:rPr>
              <a:t> </a:t>
            </a:r>
            <a:r>
              <a:rPr lang="en-US" sz="2300" b="1" i="1" dirty="0">
                <a:solidFill>
                  <a:schemeClr val="accent1"/>
                </a:solidFill>
              </a:rPr>
              <a:t>corazón”</a:t>
            </a:r>
          </a:p>
        </p:txBody>
      </p:sp>
      <p:sp>
        <p:nvSpPr>
          <p:cNvPr id="7" name="Rectangle 6"/>
          <p:cNvSpPr/>
          <p:nvPr/>
        </p:nvSpPr>
        <p:spPr>
          <a:xfrm>
            <a:off x="5604735" y="4241373"/>
            <a:ext cx="3431689" cy="415498"/>
          </a:xfrm>
          <a:prstGeom prst="rect">
            <a:avLst/>
          </a:prstGeom>
        </p:spPr>
        <p:txBody>
          <a:bodyPr wrap="square">
            <a:spAutoFit/>
          </a:bodyPr>
          <a:lstStyle/>
          <a:p>
            <a:pPr algn="l" rtl="0"/>
            <a:r>
              <a:rPr lang="en-US" sz="2100" b="1" i="1" dirty="0">
                <a:solidFill>
                  <a:schemeClr val="accent2"/>
                </a:solidFill>
              </a:rPr>
              <a:t>*“para que </a:t>
            </a:r>
            <a:r>
              <a:rPr lang="en-US" sz="2100" b="1" i="1" dirty="0" err="1" smtClean="0">
                <a:solidFill>
                  <a:schemeClr val="accent2"/>
                </a:solidFill>
              </a:rPr>
              <a:t>sepán</a:t>
            </a:r>
            <a:r>
              <a:rPr lang="en-US" sz="2100" b="1" i="1" dirty="0" smtClean="0">
                <a:solidFill>
                  <a:schemeClr val="accent2"/>
                </a:solidFill>
              </a:rPr>
              <a:t>…” </a:t>
            </a:r>
            <a:r>
              <a:rPr lang="en-US" sz="2100" b="1" i="1" dirty="0">
                <a:solidFill>
                  <a:schemeClr val="accent2"/>
                </a:solidFill>
              </a:rPr>
              <a:t>???</a:t>
            </a:r>
          </a:p>
        </p:txBody>
      </p:sp>
    </p:spTree>
    <p:extLst>
      <p:ext uri="{BB962C8B-B14F-4D97-AF65-F5344CB8AC3E}">
        <p14:creationId xmlns:p14="http://schemas.microsoft.com/office/powerpoint/2010/main" val="4300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653160"/>
          </a:xfrm>
        </p:spPr>
        <p:txBody>
          <a:bodyPr/>
          <a:lstStyle/>
          <a:p>
            <a:pPr algn="ctr" rtl="0"/>
            <a:r>
              <a:rPr lang="en-US" b="1" dirty="0"/>
              <a:t>Importancia y necesidad del conocimiento</a:t>
            </a:r>
          </a:p>
        </p:txBody>
      </p:sp>
      <p:sp>
        <p:nvSpPr>
          <p:cNvPr id="3" name="Content Placeholder 2"/>
          <p:cNvSpPr>
            <a:spLocks noGrp="1"/>
          </p:cNvSpPr>
          <p:nvPr>
            <p:ph idx="1"/>
          </p:nvPr>
        </p:nvSpPr>
        <p:spPr>
          <a:xfrm>
            <a:off x="387275" y="1183341"/>
            <a:ext cx="8520057" cy="4227755"/>
          </a:xfrm>
        </p:spPr>
        <p:txBody>
          <a:bodyPr>
            <a:normAutofit fontScale="92500"/>
          </a:bodyPr>
          <a:lstStyle/>
          <a:p>
            <a:pPr algn="l" rtl="0"/>
            <a:r>
              <a:rPr lang="en-US" sz="2500" b="1" dirty="0"/>
              <a:t>Oraciones de </a:t>
            </a:r>
            <a:r>
              <a:rPr lang="en-US" sz="2500" b="1" dirty="0" smtClean="0"/>
              <a:t>“</a:t>
            </a:r>
            <a:r>
              <a:rPr lang="en-US" sz="2500" b="1" dirty="0" err="1" smtClean="0"/>
              <a:t>vocación</a:t>
            </a:r>
            <a:r>
              <a:rPr lang="en-US" sz="2500" b="1" dirty="0" smtClean="0"/>
              <a:t>” </a:t>
            </a:r>
            <a:r>
              <a:rPr lang="en-US" sz="2500" b="1" dirty="0" err="1" smtClean="0"/>
              <a:t>piden</a:t>
            </a:r>
            <a:r>
              <a:rPr lang="en-US" sz="2500" b="1" dirty="0" smtClean="0"/>
              <a:t> </a:t>
            </a:r>
            <a:r>
              <a:rPr lang="en-US" sz="2500" b="1" dirty="0" err="1" smtClean="0"/>
              <a:t>conocimiento</a:t>
            </a:r>
            <a:r>
              <a:rPr lang="en-US" sz="2500" b="1" dirty="0" smtClean="0"/>
              <a:t> </a:t>
            </a:r>
            <a:r>
              <a:rPr lang="en-US" sz="2500" b="1" dirty="0"/>
              <a:t>(1:15-23, 3:14-21)</a:t>
            </a:r>
          </a:p>
          <a:p>
            <a:pPr algn="l" rtl="0"/>
            <a:r>
              <a:rPr lang="en-US" sz="2500" b="1" dirty="0"/>
              <a:t>Conocimiento a lo largo de Efesios</a:t>
            </a:r>
          </a:p>
          <a:p>
            <a:pPr lvl="1" algn="l" rtl="0"/>
            <a:r>
              <a:rPr lang="en-US" sz="2200" b="1" dirty="0"/>
              <a:t>La voluntad de Dios, la sabiduría, </a:t>
            </a:r>
            <a:r>
              <a:rPr lang="en-US" sz="2200" b="1" dirty="0" smtClean="0"/>
              <a:t>el </a:t>
            </a:r>
            <a:r>
              <a:rPr lang="en-US" sz="2200" b="1" dirty="0" err="1" smtClean="0"/>
              <a:t>discernimiento</a:t>
            </a:r>
            <a:r>
              <a:rPr lang="en-US" sz="2200" b="1" dirty="0" smtClean="0"/>
              <a:t> dados a </a:t>
            </a:r>
            <a:r>
              <a:rPr lang="en-US" sz="2200" b="1" dirty="0" err="1" smtClean="0"/>
              <a:t>conocer</a:t>
            </a:r>
            <a:r>
              <a:rPr lang="en-US" sz="2200" b="1" dirty="0" smtClean="0"/>
              <a:t> </a:t>
            </a:r>
            <a:r>
              <a:rPr lang="en-US" sz="2200" b="1" dirty="0"/>
              <a:t>a nosotros (1:5, 8-10)</a:t>
            </a:r>
          </a:p>
          <a:p>
            <a:pPr lvl="1" algn="l" rtl="0"/>
            <a:r>
              <a:rPr lang="en-US" sz="2200" b="1" dirty="0"/>
              <a:t>Salvación y reconciliación posibles a través del </a:t>
            </a:r>
            <a:r>
              <a:rPr lang="en-US" sz="2200" b="1" dirty="0" err="1" smtClean="0"/>
              <a:t>evangelio</a:t>
            </a:r>
            <a:r>
              <a:rPr lang="en-US" sz="2200" b="1" dirty="0" smtClean="0"/>
              <a:t> </a:t>
            </a:r>
            <a:r>
              <a:rPr lang="en-US" sz="2200" b="1" dirty="0"/>
              <a:t>(1:13, 2:17)</a:t>
            </a:r>
          </a:p>
          <a:p>
            <a:pPr lvl="1" algn="l" rtl="0"/>
            <a:r>
              <a:rPr lang="en-US" sz="2200" b="1" dirty="0"/>
              <a:t>El ministerio de vida de Pablo se </a:t>
            </a:r>
            <a:r>
              <a:rPr lang="en-US" sz="2200" b="1" dirty="0" err="1" smtClean="0"/>
              <a:t>centraba</a:t>
            </a:r>
            <a:r>
              <a:rPr lang="en-US" sz="2200" b="1" dirty="0" smtClean="0"/>
              <a:t> </a:t>
            </a:r>
            <a:r>
              <a:rPr lang="en-US" sz="2200" b="1" dirty="0"/>
              <a:t>en proclamar el misterio (3:1-13)</a:t>
            </a:r>
          </a:p>
          <a:p>
            <a:pPr lvl="1" algn="l" rtl="0"/>
            <a:r>
              <a:rPr lang="en-US" sz="2200" b="1" dirty="0"/>
              <a:t>El crecimiento del </a:t>
            </a:r>
            <a:r>
              <a:rPr lang="en-US" sz="2200" b="1" dirty="0" err="1" smtClean="0"/>
              <a:t>cuerpo</a:t>
            </a:r>
            <a:r>
              <a:rPr lang="en-US" sz="2200" b="1" dirty="0" smtClean="0"/>
              <a:t> </a:t>
            </a:r>
            <a:r>
              <a:rPr lang="en-US" sz="2200" b="1" dirty="0"/>
              <a:t>ocurre a través del conocimiento (4:11-16)</a:t>
            </a:r>
          </a:p>
          <a:p>
            <a:pPr lvl="1" algn="l" rtl="0"/>
            <a:r>
              <a:rPr lang="en-US" sz="2200" b="1" dirty="0"/>
              <a:t>Cambio personal en el carácter arraigado en el conocimiento (4:17-24)</a:t>
            </a:r>
          </a:p>
          <a:p>
            <a:pPr lvl="1" algn="l" rtl="0"/>
            <a:r>
              <a:rPr lang="en-US" sz="2200" b="1" dirty="0"/>
              <a:t>Peligros y advertencias de desinformación, engaño, etc. (5:6-14)</a:t>
            </a:r>
          </a:p>
          <a:p>
            <a:pPr algn="l" rtl="0"/>
            <a:r>
              <a:rPr lang="en-US" sz="2500" b="1" i="1" dirty="0">
                <a:solidFill>
                  <a:schemeClr val="accent2"/>
                </a:solidFill>
              </a:rPr>
              <a:t>Oración por el conocimiento de qué específicamente?</a:t>
            </a:r>
          </a:p>
        </p:txBody>
      </p:sp>
    </p:spTree>
    <p:extLst>
      <p:ext uri="{BB962C8B-B14F-4D97-AF65-F5344CB8AC3E}">
        <p14:creationId xmlns:p14="http://schemas.microsoft.com/office/powerpoint/2010/main" val="134895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t>Lo que los </a:t>
            </a:r>
            <a:r>
              <a:rPr lang="en-US" b="1" dirty="0" err="1"/>
              <a:t>benditos</a:t>
            </a:r>
            <a:r>
              <a:rPr lang="en-US" b="1" dirty="0"/>
              <a:t> </a:t>
            </a:r>
            <a:r>
              <a:rPr lang="en-US" b="1" dirty="0" err="1" smtClean="0"/>
              <a:t>necesitamos</a:t>
            </a:r>
            <a:r>
              <a:rPr lang="en-US" b="1" dirty="0" smtClean="0"/>
              <a:t> </a:t>
            </a:r>
            <a:r>
              <a:rPr lang="en-US" b="1" dirty="0"/>
              <a:t>saber</a:t>
            </a:r>
          </a:p>
        </p:txBody>
      </p:sp>
      <p:sp>
        <p:nvSpPr>
          <p:cNvPr id="3" name="Content Placeholder 2"/>
          <p:cNvSpPr>
            <a:spLocks noGrp="1"/>
          </p:cNvSpPr>
          <p:nvPr>
            <p:ph idx="1"/>
          </p:nvPr>
        </p:nvSpPr>
        <p:spPr>
          <a:xfrm>
            <a:off x="306593" y="1408907"/>
            <a:ext cx="8530814" cy="3447761"/>
          </a:xfrm>
        </p:spPr>
        <p:txBody>
          <a:bodyPr>
            <a:noAutofit/>
          </a:bodyPr>
          <a:lstStyle/>
          <a:p>
            <a:pPr marL="0" indent="0" algn="ctr">
              <a:lnSpc>
                <a:spcPct val="200000"/>
              </a:lnSpc>
              <a:buNone/>
            </a:pPr>
            <a:r>
              <a:rPr lang="es-ES" sz="2500" dirty="0"/>
              <a:t>la </a:t>
            </a:r>
            <a:r>
              <a:rPr lang="es-ES" sz="2500" b="1" i="1" u="sng" dirty="0">
                <a:solidFill>
                  <a:schemeClr val="accent1"/>
                </a:solidFill>
              </a:rPr>
              <a:t>esperanza</a:t>
            </a:r>
            <a:r>
              <a:rPr lang="es-ES" sz="2500" dirty="0"/>
              <a:t> de Su </a:t>
            </a:r>
            <a:r>
              <a:rPr lang="es-ES" sz="2500" dirty="0" smtClean="0"/>
              <a:t>llamamiento</a:t>
            </a:r>
          </a:p>
          <a:p>
            <a:pPr marL="0" indent="0" algn="ctr">
              <a:lnSpc>
                <a:spcPct val="200000"/>
              </a:lnSpc>
              <a:buNone/>
            </a:pPr>
            <a:r>
              <a:rPr lang="es-ES" sz="2500" dirty="0"/>
              <a:t>las riquezas de la </a:t>
            </a:r>
            <a:r>
              <a:rPr lang="es-ES" sz="2500" b="1" i="1" u="sng" dirty="0">
                <a:solidFill>
                  <a:schemeClr val="accent1"/>
                </a:solidFill>
              </a:rPr>
              <a:t>gloria de Su herencia </a:t>
            </a:r>
            <a:r>
              <a:rPr lang="es-ES" sz="2500" dirty="0"/>
              <a:t>en los </a:t>
            </a:r>
            <a:r>
              <a:rPr lang="es-ES" sz="2500" dirty="0" smtClean="0"/>
              <a:t>santos</a:t>
            </a:r>
          </a:p>
          <a:p>
            <a:pPr marL="0" indent="0" algn="ctr">
              <a:lnSpc>
                <a:spcPct val="200000"/>
              </a:lnSpc>
              <a:buNone/>
            </a:pPr>
            <a:r>
              <a:rPr lang="es-ES" sz="2300" dirty="0"/>
              <a:t>la extraordinaria grandeza de Su </a:t>
            </a:r>
            <a:r>
              <a:rPr lang="es-ES" sz="2300" b="1" i="1" u="sng" dirty="0">
                <a:solidFill>
                  <a:schemeClr val="accent1"/>
                </a:solidFill>
              </a:rPr>
              <a:t>poder</a:t>
            </a:r>
            <a:r>
              <a:rPr lang="es-ES" sz="2300" dirty="0"/>
              <a:t> </a:t>
            </a:r>
            <a:r>
              <a:rPr lang="es-ES" sz="2300" dirty="0" smtClean="0"/>
              <a:t>para </a:t>
            </a:r>
            <a:r>
              <a:rPr lang="es-ES" sz="2300" dirty="0"/>
              <a:t>con nosotros los que </a:t>
            </a:r>
            <a:r>
              <a:rPr lang="es-ES" sz="2300" dirty="0" smtClean="0"/>
              <a:t>creemos</a:t>
            </a:r>
          </a:p>
          <a:p>
            <a:pPr marL="0" indent="0" algn="ctr">
              <a:lnSpc>
                <a:spcPct val="200000"/>
              </a:lnSpc>
              <a:buNone/>
            </a:pPr>
            <a:r>
              <a:rPr lang="en-US" sz="2500" b="1" i="1" dirty="0" smtClean="0">
                <a:solidFill>
                  <a:schemeClr val="accent2"/>
                </a:solidFill>
              </a:rPr>
              <a:t>¿</a:t>
            </a:r>
            <a:r>
              <a:rPr lang="en-US" sz="2500" b="1" i="1" dirty="0" err="1" smtClean="0">
                <a:solidFill>
                  <a:schemeClr val="accent2"/>
                </a:solidFill>
              </a:rPr>
              <a:t>Qué</a:t>
            </a:r>
            <a:r>
              <a:rPr lang="en-US" sz="2500" b="1" i="1" dirty="0" smtClean="0">
                <a:solidFill>
                  <a:schemeClr val="accent2"/>
                </a:solidFill>
              </a:rPr>
              <a:t> </a:t>
            </a:r>
            <a:r>
              <a:rPr lang="en-US" sz="2500" b="1" i="1" dirty="0">
                <a:solidFill>
                  <a:schemeClr val="accent2"/>
                </a:solidFill>
              </a:rPr>
              <a:t>significan estos? ¿Por qué son tan esenciales?</a:t>
            </a:r>
          </a:p>
        </p:txBody>
      </p:sp>
    </p:spTree>
    <p:extLst>
      <p:ext uri="{BB962C8B-B14F-4D97-AF65-F5344CB8AC3E}">
        <p14:creationId xmlns:p14="http://schemas.microsoft.com/office/powerpoint/2010/main" val="8525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35879"/>
            <a:ext cx="7886700" cy="1104636"/>
          </a:xfrm>
        </p:spPr>
        <p:txBody>
          <a:bodyPr/>
          <a:lstStyle/>
          <a:p>
            <a:pPr algn="ctr" rtl="0"/>
            <a:r>
              <a:rPr lang="en-US" b="1" dirty="0"/>
              <a:t>Resumen de Efesios</a:t>
            </a:r>
            <a:br>
              <a:rPr lang="en-US" b="1" dirty="0"/>
            </a:br>
            <a:r>
              <a:rPr lang="en-US" b="1" dirty="0">
                <a:solidFill>
                  <a:srgbClr val="92D050"/>
                </a:solidFill>
              </a:rPr>
              <a:t>Estructura</a:t>
            </a:r>
          </a:p>
        </p:txBody>
      </p:sp>
      <p:sp>
        <p:nvSpPr>
          <p:cNvPr id="4" name="Text Placeholder 3"/>
          <p:cNvSpPr>
            <a:spLocks noGrp="1"/>
          </p:cNvSpPr>
          <p:nvPr>
            <p:ph type="body" idx="1"/>
          </p:nvPr>
        </p:nvSpPr>
        <p:spPr>
          <a:xfrm>
            <a:off x="855747" y="1240515"/>
            <a:ext cx="3868340" cy="516945"/>
          </a:xfrm>
        </p:spPr>
        <p:txBody>
          <a:bodyPr>
            <a:normAutofit/>
          </a:bodyPr>
          <a:lstStyle/>
          <a:p>
            <a:pPr algn="ctr" rtl="0"/>
            <a:r>
              <a:rPr lang="en-US" sz="2800" u="sng" dirty="0">
                <a:solidFill>
                  <a:schemeClr val="accent4"/>
                </a:solidFill>
              </a:rPr>
              <a:t>La </a:t>
            </a:r>
            <a:r>
              <a:rPr lang="en-US" sz="2800" u="sng" dirty="0" err="1" smtClean="0">
                <a:solidFill>
                  <a:schemeClr val="accent4"/>
                </a:solidFill>
              </a:rPr>
              <a:t>vocación</a:t>
            </a:r>
            <a:endParaRPr lang="en-US" sz="2800" u="sng" dirty="0">
              <a:solidFill>
                <a:schemeClr val="accent4"/>
              </a:solidFill>
            </a:endParaRPr>
          </a:p>
        </p:txBody>
      </p:sp>
      <p:sp>
        <p:nvSpPr>
          <p:cNvPr id="5" name="Content Placeholder 4"/>
          <p:cNvSpPr>
            <a:spLocks noGrp="1"/>
          </p:cNvSpPr>
          <p:nvPr>
            <p:ph sz="half" idx="2"/>
          </p:nvPr>
        </p:nvSpPr>
        <p:spPr>
          <a:xfrm>
            <a:off x="718327" y="1861073"/>
            <a:ext cx="4143180" cy="3296979"/>
          </a:xfrm>
        </p:spPr>
        <p:txBody>
          <a:bodyPr/>
          <a:lstStyle/>
          <a:p>
            <a:pPr algn="l" rtl="0"/>
            <a:r>
              <a:rPr lang="en-US" b="1" dirty="0" err="1"/>
              <a:t>P</a:t>
            </a:r>
            <a:r>
              <a:rPr lang="en-US" b="1" dirty="0" err="1" smtClean="0"/>
              <a:t>ropósito</a:t>
            </a:r>
            <a:r>
              <a:rPr lang="en-US" b="1" dirty="0" smtClean="0"/>
              <a:t> </a:t>
            </a:r>
            <a:r>
              <a:rPr lang="en-US" b="1" dirty="0"/>
              <a:t>cristiano</a:t>
            </a:r>
          </a:p>
          <a:p>
            <a:pPr algn="l" rtl="0"/>
            <a:r>
              <a:rPr lang="en-US" b="1" dirty="0" err="1"/>
              <a:t>N</a:t>
            </a:r>
            <a:r>
              <a:rPr lang="en-US" b="1" dirty="0" err="1" smtClean="0"/>
              <a:t>osotros</a:t>
            </a:r>
            <a:r>
              <a:rPr lang="en-US" b="1" dirty="0" smtClean="0"/>
              <a:t> </a:t>
            </a:r>
            <a:r>
              <a:rPr lang="en-US" b="1" dirty="0" err="1"/>
              <a:t>en</a:t>
            </a:r>
            <a:r>
              <a:rPr lang="en-US" b="1" dirty="0"/>
              <a:t> </a:t>
            </a:r>
            <a:r>
              <a:rPr lang="en-US" b="1" dirty="0" smtClean="0"/>
              <a:t>Dios</a:t>
            </a:r>
            <a:endParaRPr lang="en-US" b="1" dirty="0"/>
          </a:p>
          <a:p>
            <a:pPr algn="l" rtl="0"/>
            <a:r>
              <a:rPr lang="en-US" b="1" dirty="0"/>
              <a:t>Salvación (obra de Dios)</a:t>
            </a:r>
          </a:p>
          <a:p>
            <a:pPr algn="l" rtl="0"/>
            <a:r>
              <a:rPr lang="en-US" b="1" dirty="0" err="1" smtClean="0"/>
              <a:t>Cómo</a:t>
            </a:r>
            <a:r>
              <a:rPr lang="en-US" b="1" dirty="0" smtClean="0"/>
              <a:t> </a:t>
            </a:r>
            <a:r>
              <a:rPr lang="en-US" b="1" dirty="0"/>
              <a:t>Dios </a:t>
            </a:r>
            <a:r>
              <a:rPr lang="en-US" b="1" dirty="0" smtClean="0"/>
              <a:t>me </a:t>
            </a:r>
            <a:r>
              <a:rPr lang="en-US" b="1" dirty="0" err="1"/>
              <a:t>b</a:t>
            </a:r>
            <a:r>
              <a:rPr lang="en-US" b="1" dirty="0" err="1" smtClean="0"/>
              <a:t>endice</a:t>
            </a:r>
            <a:endParaRPr lang="en-US" b="1" dirty="0"/>
          </a:p>
          <a:p>
            <a:pPr algn="l" rtl="0"/>
            <a:r>
              <a:rPr lang="en-US" b="1" dirty="0"/>
              <a:t>Glorificación de la </a:t>
            </a:r>
            <a:r>
              <a:rPr lang="en-US" b="1" dirty="0" err="1" smtClean="0"/>
              <a:t>iglesia</a:t>
            </a:r>
            <a:r>
              <a:rPr lang="en-US" b="1" dirty="0"/>
              <a:t>*</a:t>
            </a:r>
          </a:p>
          <a:p>
            <a:pPr algn="l" rtl="0"/>
            <a:r>
              <a:rPr lang="en-US" sz="2000" b="1" dirty="0"/>
              <a:t>Doctrinas y conceptos fundamentales</a:t>
            </a:r>
          </a:p>
        </p:txBody>
      </p:sp>
      <p:sp>
        <p:nvSpPr>
          <p:cNvPr id="6" name="Text Placeholder 5"/>
          <p:cNvSpPr>
            <a:spLocks noGrp="1"/>
          </p:cNvSpPr>
          <p:nvPr>
            <p:ph type="body" sz="quarter" idx="3"/>
          </p:nvPr>
        </p:nvSpPr>
        <p:spPr>
          <a:xfrm>
            <a:off x="4949993" y="1240515"/>
            <a:ext cx="3887391" cy="516945"/>
          </a:xfrm>
        </p:spPr>
        <p:txBody>
          <a:bodyPr>
            <a:normAutofit/>
          </a:bodyPr>
          <a:lstStyle/>
          <a:p>
            <a:pPr algn="ctr" rtl="0"/>
            <a:r>
              <a:rPr lang="en-US" sz="2800" u="sng" dirty="0" smtClean="0">
                <a:solidFill>
                  <a:schemeClr val="accent1">
                    <a:lumMod val="60000"/>
                    <a:lumOff val="40000"/>
                  </a:schemeClr>
                </a:solidFill>
              </a:rPr>
              <a:t>El </a:t>
            </a:r>
            <a:r>
              <a:rPr lang="en-US" sz="2800" u="sng" dirty="0" err="1" smtClean="0">
                <a:solidFill>
                  <a:schemeClr val="accent1">
                    <a:lumMod val="60000"/>
                    <a:lumOff val="40000"/>
                  </a:schemeClr>
                </a:solidFill>
              </a:rPr>
              <a:t>andar</a:t>
            </a:r>
            <a:endParaRPr lang="en-US" sz="2800" u="sng" dirty="0">
              <a:solidFill>
                <a:schemeClr val="accent1">
                  <a:lumMod val="60000"/>
                  <a:lumOff val="40000"/>
                </a:schemeClr>
              </a:solidFill>
            </a:endParaRPr>
          </a:p>
        </p:txBody>
      </p:sp>
      <p:sp>
        <p:nvSpPr>
          <p:cNvPr id="7" name="Content Placeholder 6"/>
          <p:cNvSpPr>
            <a:spLocks noGrp="1"/>
          </p:cNvSpPr>
          <p:nvPr>
            <p:ph sz="quarter" idx="4"/>
          </p:nvPr>
        </p:nvSpPr>
        <p:spPr>
          <a:xfrm>
            <a:off x="4994910" y="1861073"/>
            <a:ext cx="3887391" cy="3296979"/>
          </a:xfrm>
        </p:spPr>
        <p:txBody>
          <a:bodyPr/>
          <a:lstStyle/>
          <a:p>
            <a:pPr algn="l" rtl="0"/>
            <a:r>
              <a:rPr lang="en-US" b="1" dirty="0" err="1"/>
              <a:t>Práctica</a:t>
            </a:r>
            <a:r>
              <a:rPr lang="en-US" b="1" dirty="0"/>
              <a:t> </a:t>
            </a:r>
            <a:r>
              <a:rPr lang="en-US" b="1" dirty="0" err="1" smtClean="0"/>
              <a:t>cristiana</a:t>
            </a:r>
            <a:endParaRPr lang="en-US" b="1" dirty="0"/>
          </a:p>
          <a:p>
            <a:pPr algn="l" rtl="0"/>
            <a:r>
              <a:rPr lang="en-US" b="1" dirty="0"/>
              <a:t>Dios en nosotros</a:t>
            </a:r>
          </a:p>
          <a:p>
            <a:pPr algn="l" rtl="0"/>
            <a:r>
              <a:rPr lang="en-US" b="1" dirty="0" err="1"/>
              <a:t>Santificación</a:t>
            </a:r>
            <a:r>
              <a:rPr lang="en-US" b="1" dirty="0"/>
              <a:t> </a:t>
            </a:r>
            <a:r>
              <a:rPr lang="en-US" b="1" dirty="0" smtClean="0"/>
              <a:t>(</a:t>
            </a:r>
            <a:r>
              <a:rPr lang="en-US" b="1" dirty="0" err="1" smtClean="0"/>
              <a:t>nuestro</a:t>
            </a:r>
            <a:r>
              <a:rPr lang="en-US" b="1" dirty="0" smtClean="0"/>
              <a:t> </a:t>
            </a:r>
            <a:r>
              <a:rPr lang="en-US" b="1" dirty="0" err="1" smtClean="0"/>
              <a:t>andar</a:t>
            </a:r>
            <a:r>
              <a:rPr lang="en-US" b="1" dirty="0"/>
              <a:t>)</a:t>
            </a:r>
          </a:p>
          <a:p>
            <a:pPr algn="l" rtl="0"/>
            <a:r>
              <a:rPr lang="en-US" b="1" dirty="0" err="1" smtClean="0"/>
              <a:t>Cómo</a:t>
            </a:r>
            <a:r>
              <a:rPr lang="en-US" b="1" dirty="0" smtClean="0"/>
              <a:t> </a:t>
            </a:r>
            <a:r>
              <a:rPr lang="en-US" b="1" dirty="0"/>
              <a:t>bendigo a </a:t>
            </a:r>
            <a:r>
              <a:rPr lang="en-US" b="1" dirty="0" smtClean="0"/>
              <a:t>Dios</a:t>
            </a:r>
            <a:endParaRPr lang="en-US" b="1" dirty="0"/>
          </a:p>
          <a:p>
            <a:pPr algn="l" rtl="0"/>
            <a:r>
              <a:rPr lang="en-US" b="1" dirty="0"/>
              <a:t>Glorificación de Dios*</a:t>
            </a:r>
          </a:p>
          <a:p>
            <a:pPr algn="l" rtl="0"/>
            <a:r>
              <a:rPr lang="en-US" b="1" dirty="0"/>
              <a:t>Instrucciones prácticas y éticas</a:t>
            </a:r>
          </a:p>
        </p:txBody>
      </p:sp>
      <p:sp>
        <p:nvSpPr>
          <p:cNvPr id="8" name="TextBox 7"/>
          <p:cNvSpPr txBox="1"/>
          <p:nvPr/>
        </p:nvSpPr>
        <p:spPr>
          <a:xfrm>
            <a:off x="1602890" y="4588812"/>
            <a:ext cx="6357770" cy="923330"/>
          </a:xfrm>
          <a:prstGeom prst="rect">
            <a:avLst/>
          </a:prstGeom>
          <a:noFill/>
        </p:spPr>
        <p:txBody>
          <a:bodyPr wrap="square" rtlCol="0">
            <a:spAutoFit/>
          </a:bodyPr>
          <a:lstStyle/>
          <a:p>
            <a:r>
              <a:rPr lang="en-US" sz="1800" b="1" i="1" dirty="0"/>
              <a:t>“</a:t>
            </a:r>
            <a:r>
              <a:rPr lang="es-ES" sz="1800" b="1" i="1" dirty="0"/>
              <a:t>Yo pues, preso en el Señor, os ruego que </a:t>
            </a:r>
            <a:r>
              <a:rPr lang="es-ES" sz="1800" b="1" i="1" dirty="0">
                <a:solidFill>
                  <a:schemeClr val="accent1">
                    <a:lumMod val="60000"/>
                    <a:lumOff val="40000"/>
                  </a:schemeClr>
                </a:solidFill>
              </a:rPr>
              <a:t>andéis como es </a:t>
            </a:r>
            <a:r>
              <a:rPr lang="es-ES" sz="1800" b="1" i="1" dirty="0"/>
              <a:t>digno de </a:t>
            </a:r>
            <a:r>
              <a:rPr lang="es-ES" sz="1800" b="1" i="1" dirty="0">
                <a:solidFill>
                  <a:schemeClr val="accent4"/>
                </a:solidFill>
              </a:rPr>
              <a:t>la vocación </a:t>
            </a:r>
            <a:r>
              <a:rPr lang="es-ES" sz="1800" b="1" i="1" dirty="0"/>
              <a:t>con que fuisteis llamados</a:t>
            </a:r>
            <a:r>
              <a:rPr lang="en-US" sz="1800" b="1" i="1" dirty="0"/>
              <a:t>.”</a:t>
            </a:r>
          </a:p>
          <a:p>
            <a:pPr algn="r"/>
            <a:r>
              <a:rPr lang="en-US" sz="1800" b="1" i="1" dirty="0"/>
              <a:t>(</a:t>
            </a:r>
            <a:r>
              <a:rPr lang="en-US" sz="1800" b="1" i="1" dirty="0" err="1"/>
              <a:t>Efesios</a:t>
            </a:r>
            <a:r>
              <a:rPr lang="en-US" sz="1800" b="1" i="1" dirty="0"/>
              <a:t> 4:1)</a:t>
            </a:r>
          </a:p>
        </p:txBody>
      </p:sp>
    </p:spTree>
    <p:extLst>
      <p:ext uri="{BB962C8B-B14F-4D97-AF65-F5344CB8AC3E}">
        <p14:creationId xmlns:p14="http://schemas.microsoft.com/office/powerpoint/2010/main" val="10562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t>Lo que los </a:t>
            </a:r>
            <a:r>
              <a:rPr lang="en-US" b="1" dirty="0" err="1"/>
              <a:t>benditos</a:t>
            </a:r>
            <a:r>
              <a:rPr lang="en-US" b="1" dirty="0"/>
              <a:t> </a:t>
            </a:r>
            <a:r>
              <a:rPr lang="en-US" b="1" dirty="0" err="1" smtClean="0"/>
              <a:t>necesitamos</a:t>
            </a:r>
            <a:r>
              <a:rPr lang="en-US" b="1" dirty="0" smtClean="0"/>
              <a:t> </a:t>
            </a:r>
            <a:r>
              <a:rPr lang="en-US" b="1" dirty="0"/>
              <a:t>saber</a:t>
            </a:r>
          </a:p>
        </p:txBody>
      </p:sp>
      <p:sp>
        <p:nvSpPr>
          <p:cNvPr id="3" name="Content Placeholder 2"/>
          <p:cNvSpPr>
            <a:spLocks noGrp="1"/>
          </p:cNvSpPr>
          <p:nvPr>
            <p:ph idx="1"/>
          </p:nvPr>
        </p:nvSpPr>
        <p:spPr>
          <a:xfrm>
            <a:off x="505611" y="1408907"/>
            <a:ext cx="8396342" cy="3447761"/>
          </a:xfrm>
        </p:spPr>
        <p:txBody>
          <a:bodyPr>
            <a:noAutofit/>
          </a:bodyPr>
          <a:lstStyle/>
          <a:p>
            <a:pPr marL="0" indent="0" algn="ctr" rtl="0">
              <a:lnSpc>
                <a:spcPct val="150000"/>
              </a:lnSpc>
              <a:buNone/>
            </a:pPr>
            <a:r>
              <a:rPr lang="en-US" sz="2500" b="1" i="1" dirty="0">
                <a:solidFill>
                  <a:schemeClr val="accent1"/>
                </a:solidFill>
              </a:rPr>
              <a:t>Debemos conocer nuestro valor y propósito en Dios.</a:t>
            </a:r>
          </a:p>
          <a:p>
            <a:pPr algn="l" rtl="0">
              <a:lnSpc>
                <a:spcPct val="100000"/>
              </a:lnSpc>
            </a:pPr>
            <a:r>
              <a:rPr lang="en-US" sz="2500" b="1" dirty="0"/>
              <a:t>Tenemos esperanza arraigada en el </a:t>
            </a:r>
            <a:r>
              <a:rPr lang="en-US" sz="2500" b="1" dirty="0" err="1" smtClean="0"/>
              <a:t>llamamiento</a:t>
            </a:r>
            <a:r>
              <a:rPr lang="en-US" sz="2500" b="1" dirty="0" smtClean="0"/>
              <a:t> </a:t>
            </a:r>
            <a:r>
              <a:rPr lang="en-US" sz="2500" b="1" dirty="0"/>
              <a:t>de Dios, no en </a:t>
            </a:r>
            <a:r>
              <a:rPr lang="en-US" sz="2500" b="1" dirty="0" err="1"/>
              <a:t>nuestra</a:t>
            </a:r>
            <a:r>
              <a:rPr lang="en-US" sz="2500" b="1" dirty="0"/>
              <a:t> </a:t>
            </a:r>
            <a:r>
              <a:rPr lang="en-US" sz="2500" b="1" dirty="0" err="1" smtClean="0"/>
              <a:t>justicia</a:t>
            </a:r>
            <a:r>
              <a:rPr lang="en-US" sz="2500" b="1" dirty="0" smtClean="0"/>
              <a:t>.</a:t>
            </a:r>
            <a:endParaRPr lang="en-US" sz="2500" b="1" dirty="0"/>
          </a:p>
          <a:p>
            <a:pPr algn="l" rtl="0">
              <a:lnSpc>
                <a:spcPct val="200000"/>
              </a:lnSpc>
            </a:pPr>
            <a:r>
              <a:rPr lang="en-US" sz="2500" b="1" dirty="0"/>
              <a:t>Somos valorados como el mayor tesoro de Dios. (cf. 1:11, 14)</a:t>
            </a:r>
          </a:p>
          <a:p>
            <a:pPr marL="342900" lvl="1" indent="0" algn="l" rtl="0">
              <a:lnSpc>
                <a:spcPct val="100000"/>
              </a:lnSpc>
              <a:buNone/>
            </a:pPr>
            <a:r>
              <a:rPr lang="en-US" sz="2200" b="1" dirty="0">
                <a:solidFill>
                  <a:srgbClr val="FFFF00"/>
                </a:solidFill>
              </a:rPr>
              <a:t>“</a:t>
            </a:r>
            <a:r>
              <a:rPr lang="en-US" sz="2200" b="1" i="1" dirty="0">
                <a:solidFill>
                  <a:srgbClr val="FFFF00"/>
                </a:solidFill>
              </a:rPr>
              <a:t>para alabanza de su gloria”</a:t>
            </a:r>
            <a:r>
              <a:rPr lang="en-US" sz="2200" b="1" dirty="0">
                <a:solidFill>
                  <a:srgbClr val="FFFF00"/>
                </a:solidFill>
              </a:rPr>
              <a:t>(1:6, 12, 14)</a:t>
            </a:r>
          </a:p>
          <a:p>
            <a:pPr algn="l" rtl="0">
              <a:lnSpc>
                <a:spcPct val="100000"/>
              </a:lnSpc>
            </a:pPr>
            <a:r>
              <a:rPr lang="en-US" sz="2400" b="1" dirty="0"/>
              <a:t>¡Existimos y somos efectivos a través del poder de Dios en nosotros! (3:20-21)</a:t>
            </a:r>
          </a:p>
        </p:txBody>
      </p:sp>
    </p:spTree>
    <p:extLst>
      <p:ext uri="{BB962C8B-B14F-4D97-AF65-F5344CB8AC3E}">
        <p14:creationId xmlns:p14="http://schemas.microsoft.com/office/powerpoint/2010/main" val="25570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245" y="385487"/>
            <a:ext cx="5056094" cy="5262979"/>
          </a:xfrm>
          <a:prstGeom prst="rect">
            <a:avLst/>
          </a:prstGeom>
          <a:noFill/>
        </p:spPr>
        <p:txBody>
          <a:bodyPr wrap="square" rtlCol="0">
            <a:spAutoFit/>
          </a:bodyPr>
          <a:lstStyle/>
          <a:p>
            <a:r>
              <a:rPr lang="es-ES" sz="2400" b="1" dirty="0"/>
              <a:t>conforme a la eficacia de la fuerza de Su poder. </a:t>
            </a:r>
            <a:r>
              <a:rPr lang="es-ES" sz="2400" b="1" dirty="0" smtClean="0"/>
              <a:t>20</a:t>
            </a:r>
            <a:r>
              <a:rPr lang="es-ES" sz="2400" b="1" dirty="0"/>
              <a:t>  Ese poder obró en Cristo cuando lo resucitó de entre los muertos y lo sentó a Su diestra en los lugares celestiales, </a:t>
            </a:r>
            <a:r>
              <a:rPr lang="es-ES" sz="2400" b="1" dirty="0" smtClean="0"/>
              <a:t>21</a:t>
            </a:r>
            <a:r>
              <a:rPr lang="es-ES" sz="2400" b="1" dirty="0"/>
              <a:t>  muy por encima de todo principado, autoridad, poder, dominio y de todo nombre que se nombra, no solo en este siglo sino también en el venidero. </a:t>
            </a:r>
            <a:r>
              <a:rPr lang="es-ES" sz="2400" b="1" dirty="0" smtClean="0"/>
              <a:t>22</a:t>
            </a:r>
            <a:r>
              <a:rPr lang="es-ES" sz="2400" b="1" dirty="0"/>
              <a:t>  Y todo lo sometió bajo Sus pies, y a Él lo dio por cabeza sobre todas las cosas a la iglesia, </a:t>
            </a:r>
            <a:r>
              <a:rPr lang="es-ES" sz="2400" b="1" dirty="0" smtClean="0"/>
              <a:t>23</a:t>
            </a:r>
            <a:r>
              <a:rPr lang="es-ES" sz="2400" b="1" dirty="0"/>
              <a:t>  la cual es Su cuerpo, la plenitud de Aquel que lo llena todo en todo. </a:t>
            </a:r>
            <a:endParaRPr lang="en-US" sz="2400" b="1" dirty="0"/>
          </a:p>
        </p:txBody>
      </p:sp>
      <p:sp>
        <p:nvSpPr>
          <p:cNvPr id="3" name="TextBox 2"/>
          <p:cNvSpPr txBox="1"/>
          <p:nvPr/>
        </p:nvSpPr>
        <p:spPr>
          <a:xfrm>
            <a:off x="5841405" y="2417896"/>
            <a:ext cx="3270324" cy="477054"/>
          </a:xfrm>
          <a:prstGeom prst="rect">
            <a:avLst/>
          </a:prstGeom>
          <a:noFill/>
        </p:spPr>
        <p:txBody>
          <a:bodyPr wrap="square" rtlCol="0">
            <a:spAutoFit/>
          </a:bodyPr>
          <a:lstStyle/>
          <a:p>
            <a:pPr algn="l" rtl="0"/>
            <a:r>
              <a:rPr lang="en-US" sz="2500" b="1" i="1" dirty="0">
                <a:solidFill>
                  <a:schemeClr val="accent1"/>
                </a:solidFill>
              </a:rPr>
              <a:t>*Grandeza de Cristo</a:t>
            </a:r>
            <a:endParaRPr lang="en-US" b="1" dirty="0"/>
          </a:p>
        </p:txBody>
      </p:sp>
      <p:sp>
        <p:nvSpPr>
          <p:cNvPr id="4" name="TextBox 3"/>
          <p:cNvSpPr txBox="1"/>
          <p:nvPr/>
        </p:nvSpPr>
        <p:spPr>
          <a:xfrm>
            <a:off x="5841405" y="4143487"/>
            <a:ext cx="3270324" cy="477054"/>
          </a:xfrm>
          <a:prstGeom prst="rect">
            <a:avLst/>
          </a:prstGeom>
          <a:noFill/>
        </p:spPr>
        <p:txBody>
          <a:bodyPr wrap="square" rtlCol="0">
            <a:spAutoFit/>
          </a:bodyPr>
          <a:lstStyle/>
          <a:p>
            <a:pPr algn="l" rtl="0"/>
            <a:r>
              <a:rPr lang="en-US" sz="2500" b="1" i="1" dirty="0">
                <a:solidFill>
                  <a:schemeClr val="accent2"/>
                </a:solidFill>
              </a:rPr>
              <a:t>* </a:t>
            </a:r>
            <a:r>
              <a:rPr lang="en-US" sz="2500" b="1" i="1" dirty="0" smtClean="0">
                <a:solidFill>
                  <a:schemeClr val="accent2"/>
                </a:solidFill>
              </a:rPr>
              <a:t>“la </a:t>
            </a:r>
            <a:r>
              <a:rPr lang="en-US" sz="2500" b="1" i="1" dirty="0">
                <a:solidFill>
                  <a:schemeClr val="accent2"/>
                </a:solidFill>
              </a:rPr>
              <a:t>plenitud” = ¿</a:t>
            </a:r>
            <a:r>
              <a:rPr lang="en-US" sz="2500" b="1" i="1" dirty="0" smtClean="0">
                <a:solidFill>
                  <a:schemeClr val="accent2"/>
                </a:solidFill>
              </a:rPr>
              <a:t>?</a:t>
            </a:r>
            <a:endParaRPr lang="en-US" b="1" dirty="0"/>
          </a:p>
        </p:txBody>
      </p:sp>
      <p:sp>
        <p:nvSpPr>
          <p:cNvPr id="5" name="TextBox 4"/>
          <p:cNvSpPr txBox="1"/>
          <p:nvPr/>
        </p:nvSpPr>
        <p:spPr>
          <a:xfrm>
            <a:off x="5841405" y="752367"/>
            <a:ext cx="2861532" cy="861774"/>
          </a:xfrm>
          <a:prstGeom prst="rect">
            <a:avLst/>
          </a:prstGeom>
          <a:noFill/>
        </p:spPr>
        <p:txBody>
          <a:bodyPr wrap="square" rtlCol="0">
            <a:spAutoFit/>
          </a:bodyPr>
          <a:lstStyle/>
          <a:p>
            <a:pPr algn="l" rtl="0"/>
            <a:r>
              <a:rPr lang="en-US" sz="2500" b="1" i="1" dirty="0">
                <a:solidFill>
                  <a:schemeClr val="accent1"/>
                </a:solidFill>
              </a:rPr>
              <a:t>*El </a:t>
            </a:r>
            <a:r>
              <a:rPr lang="en-US" sz="2500" b="1" i="1" dirty="0" err="1" smtClean="0">
                <a:solidFill>
                  <a:schemeClr val="accent1"/>
                </a:solidFill>
              </a:rPr>
              <a:t>evangelio</a:t>
            </a:r>
            <a:r>
              <a:rPr lang="en-US" sz="2500" b="1" i="1" dirty="0" smtClean="0">
                <a:solidFill>
                  <a:schemeClr val="accent1"/>
                </a:solidFill>
              </a:rPr>
              <a:t> </a:t>
            </a:r>
            <a:r>
              <a:rPr lang="en-US" sz="2500" b="1" i="1" dirty="0">
                <a:solidFill>
                  <a:schemeClr val="accent1"/>
                </a:solidFill>
              </a:rPr>
              <a:t>y el </a:t>
            </a:r>
            <a:r>
              <a:rPr lang="en-US" sz="2500" b="1" i="1" dirty="0" err="1" smtClean="0">
                <a:solidFill>
                  <a:schemeClr val="accent1"/>
                </a:solidFill>
              </a:rPr>
              <a:t>poder</a:t>
            </a:r>
            <a:r>
              <a:rPr lang="en-US" sz="2500" b="1" i="1" dirty="0" smtClean="0">
                <a:solidFill>
                  <a:schemeClr val="accent1"/>
                </a:solidFill>
              </a:rPr>
              <a:t> </a:t>
            </a:r>
            <a:r>
              <a:rPr lang="en-US" sz="2500" b="1" i="1" dirty="0">
                <a:solidFill>
                  <a:schemeClr val="accent1"/>
                </a:solidFill>
              </a:rPr>
              <a:t>de Dios</a:t>
            </a:r>
            <a:endParaRPr lang="en-US" b="1" dirty="0"/>
          </a:p>
        </p:txBody>
      </p:sp>
    </p:spTree>
    <p:extLst>
      <p:ext uri="{BB962C8B-B14F-4D97-AF65-F5344CB8AC3E}">
        <p14:creationId xmlns:p14="http://schemas.microsoft.com/office/powerpoint/2010/main" val="34974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“Los lugares celestiales”</a:t>
            </a:r>
          </a:p>
        </p:txBody>
      </p:sp>
      <p:sp>
        <p:nvSpPr>
          <p:cNvPr id="3" name="Content Placeholder 2"/>
          <p:cNvSpPr>
            <a:spLocks noGrp="1"/>
          </p:cNvSpPr>
          <p:nvPr>
            <p:ph idx="1"/>
          </p:nvPr>
        </p:nvSpPr>
        <p:spPr>
          <a:xfrm>
            <a:off x="548640" y="1521354"/>
            <a:ext cx="7966710" cy="3626115"/>
          </a:xfrm>
        </p:spPr>
        <p:txBody>
          <a:bodyPr>
            <a:normAutofit fontScale="92500"/>
          </a:bodyPr>
          <a:lstStyle/>
          <a:p>
            <a:pPr algn="l" rtl="0"/>
            <a:r>
              <a:rPr lang="en-US" sz="2500" b="1" dirty="0"/>
              <a:t>5 Referencias en Efesios, ninguna en ninguna otra parte del NT</a:t>
            </a:r>
          </a:p>
          <a:p>
            <a:pPr algn="l" rtl="0"/>
            <a:r>
              <a:rPr lang="en-US" sz="2500" b="1" dirty="0"/>
              <a:t>Importancia de los lugares celestiales</a:t>
            </a:r>
          </a:p>
          <a:p>
            <a:pPr lvl="1" algn="l" rtl="0"/>
            <a:r>
              <a:rPr lang="en-US" sz="2200" b="1" dirty="0"/>
              <a:t>Ubicación de todas las bendiciones espirituales (1:3)</a:t>
            </a:r>
          </a:p>
          <a:p>
            <a:pPr lvl="1" algn="l" rtl="0"/>
            <a:r>
              <a:rPr lang="en-US" sz="2200" b="1" dirty="0"/>
              <a:t>Posición de Cristo </a:t>
            </a:r>
            <a:r>
              <a:rPr lang="en-US" sz="2200" b="1" dirty="0" err="1" smtClean="0"/>
              <a:t>resucitado</a:t>
            </a:r>
            <a:r>
              <a:rPr lang="en-US" sz="2200" b="1" dirty="0" smtClean="0"/>
              <a:t> </a:t>
            </a:r>
            <a:r>
              <a:rPr lang="en-US" sz="2200" b="1" dirty="0"/>
              <a:t>y </a:t>
            </a:r>
            <a:r>
              <a:rPr lang="en-US" sz="2200" b="1" dirty="0" err="1" smtClean="0"/>
              <a:t>exaltado</a:t>
            </a:r>
            <a:r>
              <a:rPr lang="en-US" sz="2200" b="1" dirty="0" smtClean="0"/>
              <a:t> </a:t>
            </a:r>
            <a:r>
              <a:rPr lang="en-US" sz="2200" b="1" dirty="0"/>
              <a:t>(1:20)</a:t>
            </a:r>
          </a:p>
          <a:p>
            <a:pPr lvl="1" algn="l" rtl="0"/>
            <a:r>
              <a:rPr lang="en-US" sz="2200" b="1" dirty="0"/>
              <a:t>Posición de los pecadores perdonados (2:6)</a:t>
            </a:r>
          </a:p>
          <a:p>
            <a:pPr lvl="1" algn="l" rtl="0"/>
            <a:r>
              <a:rPr lang="en-US" sz="2200" b="1" dirty="0"/>
              <a:t>Hogar de </a:t>
            </a:r>
            <a:r>
              <a:rPr lang="en-US" sz="2200" b="1" dirty="0" err="1" smtClean="0"/>
              <a:t>principados</a:t>
            </a:r>
            <a:r>
              <a:rPr lang="en-US" sz="2200" b="1" dirty="0" smtClean="0"/>
              <a:t> </a:t>
            </a:r>
            <a:r>
              <a:rPr lang="en-US" sz="2200" b="1" dirty="0"/>
              <a:t>y </a:t>
            </a:r>
            <a:r>
              <a:rPr lang="en-US" sz="2200" b="1" dirty="0" err="1" smtClean="0"/>
              <a:t>autoridades</a:t>
            </a:r>
            <a:r>
              <a:rPr lang="en-US" sz="2200" b="1" dirty="0" smtClean="0"/>
              <a:t> </a:t>
            </a:r>
            <a:r>
              <a:rPr lang="en-US" sz="2200" b="1" dirty="0" err="1"/>
              <a:t>u</a:t>
            </a:r>
            <a:r>
              <a:rPr lang="en-US" sz="2200" b="1" dirty="0" err="1" smtClean="0"/>
              <a:t>niversales</a:t>
            </a:r>
            <a:r>
              <a:rPr lang="en-US" sz="2200" b="1" dirty="0" smtClean="0"/>
              <a:t> </a:t>
            </a:r>
            <a:r>
              <a:rPr lang="en-US" sz="2200" b="1" dirty="0"/>
              <a:t>(3:10, 6:12)</a:t>
            </a:r>
          </a:p>
          <a:p>
            <a:pPr marL="0" indent="0" algn="l" rtl="0">
              <a:buNone/>
            </a:pPr>
            <a:endParaRPr lang="en-US" b="1" dirty="0"/>
          </a:p>
          <a:p>
            <a:pPr marL="0" indent="0" algn="l" rtl="0">
              <a:buNone/>
            </a:pPr>
            <a:r>
              <a:rPr lang="en-US" sz="2500" b="1" i="1" dirty="0">
                <a:solidFill>
                  <a:schemeClr val="accent1"/>
                </a:solidFill>
              </a:rPr>
              <a:t>“Los lugares celestiales” son el lugar donde existe toda bendición y gloria y el lugar que Dios nos ha traído a ser por medio de Cristo.</a:t>
            </a:r>
          </a:p>
        </p:txBody>
      </p:sp>
    </p:spTree>
    <p:extLst>
      <p:ext uri="{BB962C8B-B14F-4D97-AF65-F5344CB8AC3E}">
        <p14:creationId xmlns:p14="http://schemas.microsoft.com/office/powerpoint/2010/main" val="3167612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822" y="419547"/>
            <a:ext cx="4927002" cy="5262979"/>
          </a:xfrm>
          <a:prstGeom prst="rect">
            <a:avLst/>
          </a:prstGeom>
          <a:noFill/>
        </p:spPr>
        <p:txBody>
          <a:bodyPr wrap="square" rtlCol="0">
            <a:spAutoFit/>
          </a:bodyPr>
          <a:lstStyle/>
          <a:p>
            <a:r>
              <a:rPr lang="es-ES" sz="2400" dirty="0"/>
              <a:t>conforme a la eficacia de la fuerza de Su poder. 20  Ese poder obró en Cristo cuando lo resucitó de entre los muertos y lo sentó a Su diestra en los lugares celestiales, 21  muy por encima de todo principado, autoridad, poder, dominio y de todo nombre que se nombra, no solo en este siglo sino también en el venidero. 22  Y todo lo sometió bajo Sus pies, y a Él lo dio por cabeza sobre todas las cosas a la iglesia, 23  la cual es Su cuerpo, la plenitud de Aquel que lo llena todo en todo. </a:t>
            </a:r>
          </a:p>
        </p:txBody>
      </p:sp>
      <p:sp>
        <p:nvSpPr>
          <p:cNvPr id="3" name="TextBox 2"/>
          <p:cNvSpPr txBox="1"/>
          <p:nvPr/>
        </p:nvSpPr>
        <p:spPr>
          <a:xfrm>
            <a:off x="5604735" y="484094"/>
            <a:ext cx="3270324" cy="5278368"/>
          </a:xfrm>
          <a:prstGeom prst="rect">
            <a:avLst/>
          </a:prstGeom>
          <a:noFill/>
        </p:spPr>
        <p:txBody>
          <a:bodyPr wrap="square" rtlCol="0">
            <a:spAutoFit/>
          </a:bodyPr>
          <a:lstStyle/>
          <a:p>
            <a:pPr algn="l" rtl="0"/>
            <a:r>
              <a:rPr lang="en-US" b="1" u="sng" dirty="0"/>
              <a:t>Lecciones del texto</a:t>
            </a:r>
            <a:endParaRPr lang="en-US" dirty="0"/>
          </a:p>
          <a:p>
            <a:pPr marL="285750" indent="-285750" algn="l" rtl="0">
              <a:buFont typeface="Arial" panose="020B0604020202020204" pitchFamily="34" charset="0"/>
              <a:buChar char="•"/>
            </a:pPr>
            <a:r>
              <a:rPr lang="en-US" b="1" dirty="0"/>
              <a:t>El poder de Dios:</a:t>
            </a:r>
          </a:p>
          <a:p>
            <a:pPr marL="642366" lvl="1" indent="-285750" algn="l" rtl="0">
              <a:buFont typeface="Arial" panose="020B0604020202020204" pitchFamily="34" charset="0"/>
              <a:buChar char="•"/>
            </a:pPr>
            <a:r>
              <a:rPr lang="en-US" b="1" dirty="0" err="1" smtClean="0"/>
              <a:t>Obró</a:t>
            </a:r>
            <a:r>
              <a:rPr lang="en-US" b="1" dirty="0" smtClean="0"/>
              <a:t> </a:t>
            </a:r>
            <a:r>
              <a:rPr lang="en-US" b="1" dirty="0" err="1"/>
              <a:t>en</a:t>
            </a:r>
            <a:r>
              <a:rPr lang="en-US" b="1" dirty="0"/>
              <a:t> </a:t>
            </a:r>
            <a:r>
              <a:rPr lang="en-US" b="1" dirty="0" err="1" smtClean="0"/>
              <a:t>resurrección</a:t>
            </a:r>
            <a:r>
              <a:rPr lang="en-US" b="1" dirty="0" smtClean="0"/>
              <a:t> </a:t>
            </a:r>
            <a:r>
              <a:rPr lang="en-US" b="1" dirty="0"/>
              <a:t>y </a:t>
            </a:r>
            <a:r>
              <a:rPr lang="en-US" b="1" dirty="0" err="1" smtClean="0"/>
              <a:t>ascensión</a:t>
            </a:r>
            <a:endParaRPr lang="en-US" b="1" dirty="0"/>
          </a:p>
          <a:p>
            <a:pPr marL="642366" lvl="1" indent="-285750" algn="l" rtl="0">
              <a:buFont typeface="Arial" panose="020B0604020202020204" pitchFamily="34" charset="0"/>
              <a:buChar char="•"/>
            </a:pPr>
            <a:r>
              <a:rPr lang="en-US" b="1" dirty="0" err="1" smtClean="0"/>
              <a:t>Encima</a:t>
            </a:r>
            <a:r>
              <a:rPr lang="en-US" b="1" dirty="0" smtClean="0"/>
              <a:t> de </a:t>
            </a:r>
            <a:r>
              <a:rPr lang="en-US" b="1" dirty="0"/>
              <a:t>/ más grande que todo principado, autoridad, poder y dominio—todo nombre de todo lugar y todo tiempo</a:t>
            </a:r>
          </a:p>
          <a:p>
            <a:pPr marL="642366" lvl="1" indent="-285750" algn="l" rtl="0">
              <a:buFont typeface="Arial" panose="020B0604020202020204" pitchFamily="34" charset="0"/>
              <a:buChar char="•"/>
            </a:pPr>
            <a:r>
              <a:rPr lang="en-US" b="1" dirty="0"/>
              <a:t>¡El poder de Dios es el poder más grande! ¡Y </a:t>
            </a:r>
            <a:r>
              <a:rPr lang="en-US" b="1" dirty="0" err="1"/>
              <a:t>es</a:t>
            </a:r>
            <a:r>
              <a:rPr lang="en-US" b="1" dirty="0"/>
              <a:t> </a:t>
            </a:r>
            <a:r>
              <a:rPr lang="en-US" b="1" dirty="0" smtClean="0"/>
              <a:t>“para con </a:t>
            </a:r>
            <a:r>
              <a:rPr lang="en-US" b="1" dirty="0" err="1" smtClean="0"/>
              <a:t>nosotros</a:t>
            </a:r>
            <a:r>
              <a:rPr lang="en-US" b="1" dirty="0"/>
              <a:t>”!</a:t>
            </a:r>
          </a:p>
          <a:p>
            <a:pPr marL="285750" indent="-285750" algn="l" rtl="0">
              <a:buFont typeface="Arial" panose="020B0604020202020204" pitchFamily="34" charset="0"/>
              <a:buChar char="•"/>
            </a:pPr>
            <a:r>
              <a:rPr lang="en-US" b="1" dirty="0"/>
              <a:t>La herencia de Dios:</a:t>
            </a:r>
          </a:p>
          <a:p>
            <a:pPr marL="642366" lvl="1" indent="-285750" algn="l" rtl="0">
              <a:buFont typeface="Arial" panose="020B0604020202020204" pitchFamily="34" charset="0"/>
              <a:buChar char="•"/>
            </a:pPr>
            <a:r>
              <a:rPr lang="en-US" b="1" dirty="0"/>
              <a:t>Somos el regalo que Dios le ha dado a su Hijo (y a sí mismo)</a:t>
            </a:r>
          </a:p>
          <a:p>
            <a:pPr marL="642366" lvl="1" indent="-285750" algn="l" rtl="0">
              <a:buFont typeface="Arial" panose="020B0604020202020204" pitchFamily="34" charset="0"/>
              <a:buChar char="•"/>
            </a:pPr>
            <a:r>
              <a:rPr lang="en-US" b="1" dirty="0"/>
              <a:t>Él nos ha reunido como </a:t>
            </a:r>
            <a:r>
              <a:rPr lang="en-US" b="1" dirty="0" err="1"/>
              <a:t>su</a:t>
            </a:r>
            <a:r>
              <a:rPr lang="en-US" b="1" dirty="0"/>
              <a:t> </a:t>
            </a:r>
            <a:r>
              <a:rPr lang="en-US" b="1" dirty="0" err="1" smtClean="0"/>
              <a:t>cuerpo</a:t>
            </a:r>
            <a:r>
              <a:rPr lang="en-US" b="1" dirty="0"/>
              <a:t>, la forma más personal e íntima en que podemos ser descritos.</a:t>
            </a:r>
          </a:p>
          <a:p>
            <a:pPr marL="642366" lvl="1" indent="-285750" algn="l" rtl="0">
              <a:buFont typeface="Arial" panose="020B0604020202020204" pitchFamily="34" charset="0"/>
              <a:buChar char="•"/>
            </a:pPr>
            <a:r>
              <a:rPr lang="en-US" b="1" dirty="0" smtClean="0"/>
              <a:t>¡</a:t>
            </a:r>
            <a:r>
              <a:rPr lang="en-US" b="1" dirty="0" err="1" smtClean="0"/>
              <a:t>Somos</a:t>
            </a:r>
            <a:r>
              <a:rPr lang="en-US" b="1" dirty="0" smtClean="0"/>
              <a:t> </a:t>
            </a:r>
            <a:r>
              <a:rPr lang="en-US" b="1" dirty="0"/>
              <a:t>la plenitud (</a:t>
            </a:r>
            <a:r>
              <a:rPr lang="en-US" b="1" i="1" u="sng" dirty="0"/>
              <a:t>buscar definición de griego</a:t>
            </a:r>
            <a:r>
              <a:rPr lang="en-US" b="1" dirty="0"/>
              <a:t>) </a:t>
            </a:r>
            <a:r>
              <a:rPr lang="en-US" b="1" dirty="0" smtClean="0"/>
              <a:t>de </a:t>
            </a:r>
            <a:r>
              <a:rPr lang="en-US" b="1" dirty="0" err="1"/>
              <a:t>él</a:t>
            </a:r>
            <a:r>
              <a:rPr lang="en-US" b="1" dirty="0"/>
              <a:t>!</a:t>
            </a:r>
          </a:p>
          <a:p>
            <a:pPr marL="285750" indent="-285750" algn="l" rtl="0">
              <a:buFont typeface="Arial" panose="020B0604020202020204" pitchFamily="34" charset="0"/>
              <a:buChar char="•"/>
            </a:pPr>
            <a:r>
              <a:rPr lang="en-US" b="1" dirty="0" err="1" smtClean="0"/>
              <a:t>Estas</a:t>
            </a:r>
            <a:r>
              <a:rPr lang="en-US" b="1" dirty="0" smtClean="0"/>
              <a:t> cosas </a:t>
            </a:r>
            <a:r>
              <a:rPr lang="en-US" b="1" dirty="0"/>
              <a:t>son </a:t>
            </a:r>
            <a:r>
              <a:rPr lang="en-US" b="1" dirty="0" err="1" smtClean="0"/>
              <a:t>verdaderas</a:t>
            </a:r>
            <a:r>
              <a:rPr lang="en-US" b="1" dirty="0" smtClean="0"/>
              <a:t> </a:t>
            </a:r>
            <a:r>
              <a:rPr lang="en-US" b="1" dirty="0"/>
              <a:t>porque Dios es el que hace que suceda, ¡el que </a:t>
            </a:r>
            <a:r>
              <a:rPr lang="en-US" b="1" dirty="0" smtClean="0"/>
              <a:t>lo </a:t>
            </a:r>
            <a:r>
              <a:rPr lang="en-US" b="1" dirty="0" err="1" smtClean="0"/>
              <a:t>llena</a:t>
            </a:r>
            <a:r>
              <a:rPr lang="en-US" b="1" dirty="0" smtClean="0"/>
              <a:t> </a:t>
            </a:r>
            <a:r>
              <a:rPr lang="en-US" b="1" dirty="0"/>
              <a:t>todo en todo!</a:t>
            </a:r>
          </a:p>
          <a:p>
            <a:pPr marL="285750" indent="-285750" algn="l" rtl="0">
              <a:buFont typeface="Arial" panose="020B0604020202020204" pitchFamily="34" charset="0"/>
              <a:buChar char="•"/>
            </a:pPr>
            <a:endParaRPr lang="en-US" b="1" dirty="0"/>
          </a:p>
        </p:txBody>
      </p:sp>
    </p:spTree>
    <p:extLst>
      <p:ext uri="{BB962C8B-B14F-4D97-AF65-F5344CB8AC3E}">
        <p14:creationId xmlns:p14="http://schemas.microsoft.com/office/powerpoint/2010/main" val="9429385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Temas especiales</a:t>
            </a:r>
          </a:p>
        </p:txBody>
      </p:sp>
      <p:sp>
        <p:nvSpPr>
          <p:cNvPr id="3" name="Content Placeholder 2"/>
          <p:cNvSpPr>
            <a:spLocks noGrp="1"/>
          </p:cNvSpPr>
          <p:nvPr>
            <p:ph idx="1"/>
          </p:nvPr>
        </p:nvSpPr>
        <p:spPr/>
        <p:txBody>
          <a:bodyPr/>
          <a:lstStyle/>
          <a:p>
            <a:pPr algn="l" rtl="0"/>
            <a:r>
              <a:rPr lang="en-US" dirty="0" smtClean="0"/>
              <a:t>¿Los </a:t>
            </a:r>
            <a:r>
              <a:rPr lang="en-US" dirty="0" err="1" smtClean="0"/>
              <a:t>efesios</a:t>
            </a:r>
            <a:r>
              <a:rPr lang="en-US" dirty="0" smtClean="0"/>
              <a:t> </a:t>
            </a:r>
            <a:r>
              <a:rPr lang="en-US" dirty="0"/>
              <a:t>como los verdaderos destinatarios de la carta?</a:t>
            </a:r>
          </a:p>
          <a:p>
            <a:pPr algn="l" rtl="0"/>
            <a:r>
              <a:rPr lang="en-US" dirty="0"/>
              <a:t>Otorgado en “el Espíritu de…” o “un espíritu de…”</a:t>
            </a:r>
          </a:p>
          <a:p>
            <a:pPr algn="l" rtl="0"/>
            <a:r>
              <a:rPr lang="en-US" dirty="0"/>
              <a:t>Orando para ser “para alabanza de su gloria”</a:t>
            </a:r>
          </a:p>
          <a:p>
            <a:pPr algn="l" rtl="0"/>
            <a:r>
              <a:rPr lang="en-US" dirty="0"/>
              <a:t>"la esperanza" ???</a:t>
            </a:r>
          </a:p>
          <a:p>
            <a:pPr algn="l" rtl="0"/>
            <a:r>
              <a:rPr lang="en-US" dirty="0"/>
              <a:t>Entendiendo nuestra vida “en los lugares celestiales”</a:t>
            </a:r>
          </a:p>
          <a:p>
            <a:pPr algn="l" rtl="0"/>
            <a:endParaRPr lang="en-US" dirty="0"/>
          </a:p>
        </p:txBody>
      </p:sp>
    </p:spTree>
    <p:extLst>
      <p:ext uri="{BB962C8B-B14F-4D97-AF65-F5344CB8AC3E}">
        <p14:creationId xmlns:p14="http://schemas.microsoft.com/office/powerpoint/2010/main" val="4393958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1507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La gracia de Dios</a:t>
            </a:r>
            <a:br>
              <a:rPr lang="en-US" sz="3750" b="1" dirty="0"/>
            </a:br>
            <a:r>
              <a:rPr lang="en-US" sz="3750" b="1" dirty="0"/>
              <a:t>(Efesios 2:1-10)</a:t>
            </a:r>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13463621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0"/>
            <a:r>
              <a:rPr lang="en-US" sz="4000" b="1" dirty="0" err="1" smtClean="0">
                <a:latin typeface="+mn-lt"/>
              </a:rPr>
              <a:t>Repaso</a:t>
            </a:r>
            <a:r>
              <a:rPr lang="en-US" sz="4000" b="1" dirty="0">
                <a:latin typeface="+mn-lt"/>
              </a:rPr>
              <a:t/>
            </a:r>
            <a:br>
              <a:rPr lang="en-US" sz="4000" b="1" dirty="0">
                <a:latin typeface="+mn-lt"/>
              </a:rPr>
            </a:br>
            <a:r>
              <a:rPr lang="en-US" sz="3000" b="1" dirty="0">
                <a:latin typeface="+mn-lt"/>
              </a:rPr>
              <a:t>(</a:t>
            </a:r>
            <a:r>
              <a:rPr lang="en-US" sz="3000" b="1" i="1" dirty="0">
                <a:solidFill>
                  <a:srgbClr val="FFFF00"/>
                </a:solidFill>
                <a:latin typeface="+mn-lt"/>
              </a:rPr>
              <a:t>Esté preparado para responder </a:t>
            </a:r>
            <a:r>
              <a:rPr lang="en-US" sz="3000" b="1" i="1" dirty="0" smtClean="0">
                <a:solidFill>
                  <a:srgbClr val="FFFF00"/>
                </a:solidFill>
                <a:latin typeface="+mn-lt"/>
              </a:rPr>
              <a:t>al </a:t>
            </a:r>
            <a:r>
              <a:rPr lang="en-US" sz="3000" b="1" i="1" dirty="0">
                <a:solidFill>
                  <a:srgbClr val="FFFF00"/>
                </a:solidFill>
                <a:latin typeface="+mn-lt"/>
              </a:rPr>
              <a:t>comenzar nuestra discusión en </a:t>
            </a:r>
            <a:r>
              <a:rPr lang="en-US" sz="3000" b="1" i="1" dirty="0" err="1">
                <a:solidFill>
                  <a:srgbClr val="FFFF00"/>
                </a:solidFill>
                <a:latin typeface="+mn-lt"/>
              </a:rPr>
              <a:t>clase</a:t>
            </a:r>
            <a:r>
              <a:rPr lang="en-US" sz="3000" b="1" i="1" dirty="0" smtClean="0">
                <a:solidFill>
                  <a:srgbClr val="FFFF00"/>
                </a:solidFill>
                <a:latin typeface="+mn-lt"/>
              </a:rPr>
              <a:t>.</a:t>
            </a:r>
            <a:r>
              <a:rPr lang="en-US" sz="3000" b="1" dirty="0" smtClean="0">
                <a:latin typeface="+mn-lt"/>
              </a:rPr>
              <a:t>)</a:t>
            </a:r>
            <a:endParaRPr lang="en-US" sz="3000" b="1" dirty="0">
              <a:latin typeface="+mn-lt"/>
            </a:endParaRPr>
          </a:p>
        </p:txBody>
      </p:sp>
      <p:sp>
        <p:nvSpPr>
          <p:cNvPr id="5" name="Content Placeholder 4"/>
          <p:cNvSpPr>
            <a:spLocks noGrp="1"/>
          </p:cNvSpPr>
          <p:nvPr>
            <p:ph idx="1"/>
          </p:nvPr>
        </p:nvSpPr>
        <p:spPr/>
        <p:txBody>
          <a:bodyPr>
            <a:normAutofit/>
          </a:bodyPr>
          <a:lstStyle/>
          <a:p>
            <a:pPr algn="l" rtl="0">
              <a:lnSpc>
                <a:spcPct val="150000"/>
              </a:lnSpc>
            </a:pPr>
            <a:r>
              <a:rPr lang="en-US" sz="2500" b="1" dirty="0"/>
              <a:t>Según 4:1, ¿cuál es el enfoque de los capítulos 1-3? ¿</a:t>
            </a:r>
            <a:r>
              <a:rPr lang="en-US" sz="2500" b="1" dirty="0" smtClean="0"/>
              <a:t>4-6</a:t>
            </a:r>
            <a:r>
              <a:rPr lang="en-US" sz="2500" b="1" dirty="0"/>
              <a:t>?</a:t>
            </a:r>
          </a:p>
          <a:p>
            <a:pPr algn="l" rtl="0">
              <a:lnSpc>
                <a:spcPct val="150000"/>
              </a:lnSpc>
            </a:pPr>
            <a:r>
              <a:rPr lang="en-US" sz="2500" b="1" dirty="0"/>
              <a:t>¿Qué tema(s) de la carta se </a:t>
            </a:r>
            <a:r>
              <a:rPr lang="en-US" sz="2500" b="1" dirty="0" err="1" smtClean="0"/>
              <a:t>encuentra</a:t>
            </a:r>
            <a:r>
              <a:rPr lang="en-US" sz="2500" b="1" dirty="0" smtClean="0"/>
              <a:t>(n) </a:t>
            </a:r>
            <a:r>
              <a:rPr lang="en-US" sz="2500" b="1" dirty="0"/>
              <a:t>en 3:20-21?</a:t>
            </a:r>
          </a:p>
          <a:p>
            <a:pPr>
              <a:lnSpc>
                <a:spcPct val="150000"/>
              </a:lnSpc>
            </a:pPr>
            <a:r>
              <a:rPr lang="en-US" sz="2500" b="1" dirty="0"/>
              <a:t>¿</a:t>
            </a:r>
            <a:r>
              <a:rPr lang="en-US" sz="2500" b="1" dirty="0" err="1"/>
              <a:t>Cómo</a:t>
            </a:r>
            <a:r>
              <a:rPr lang="en-US" sz="2500" b="1" dirty="0"/>
              <a:t> (o </a:t>
            </a:r>
            <a:r>
              <a:rPr lang="en-US" sz="2500" b="1" dirty="0" err="1"/>
              <a:t>en</a:t>
            </a:r>
            <a:r>
              <a:rPr lang="en-US" sz="2500" b="1" dirty="0"/>
              <a:t> </a:t>
            </a:r>
            <a:r>
              <a:rPr lang="en-US" sz="2500" b="1" dirty="0" err="1"/>
              <a:t>qué</a:t>
            </a:r>
            <a:r>
              <a:rPr lang="en-US" sz="2500" b="1" dirty="0"/>
              <a:t>) se </a:t>
            </a:r>
            <a:r>
              <a:rPr lang="en-US" sz="2500" b="1" dirty="0" err="1"/>
              <a:t>encuentran</a:t>
            </a:r>
            <a:r>
              <a:rPr lang="en-US" sz="2500" b="1" dirty="0"/>
              <a:t> las </a:t>
            </a:r>
            <a:r>
              <a:rPr lang="en-US" sz="2500" b="1" dirty="0" err="1"/>
              <a:t>bendiciones</a:t>
            </a:r>
            <a:r>
              <a:rPr lang="en-US" sz="2500" b="1" dirty="0"/>
              <a:t> del </a:t>
            </a:r>
            <a:r>
              <a:rPr lang="en-US" sz="2500" b="1" dirty="0" err="1"/>
              <a:t>cristianismo</a:t>
            </a:r>
            <a:r>
              <a:rPr lang="en-US" sz="2500" b="1" dirty="0"/>
              <a:t>?</a:t>
            </a:r>
          </a:p>
          <a:p>
            <a:pPr>
              <a:lnSpc>
                <a:spcPct val="150000"/>
              </a:lnSpc>
            </a:pPr>
            <a:r>
              <a:rPr lang="en-US" sz="2500" b="1" dirty="0"/>
              <a:t>¿</a:t>
            </a:r>
            <a:r>
              <a:rPr lang="en-US" sz="2500" b="1" dirty="0" err="1"/>
              <a:t>Qué</a:t>
            </a:r>
            <a:r>
              <a:rPr lang="en-US" sz="2500" b="1" dirty="0"/>
              <a:t> </a:t>
            </a:r>
            <a:r>
              <a:rPr lang="en-US" sz="2500" b="1" dirty="0" err="1"/>
              <a:t>tres</a:t>
            </a:r>
            <a:r>
              <a:rPr lang="en-US" sz="2500" b="1" dirty="0"/>
              <a:t> cosas </a:t>
            </a:r>
            <a:r>
              <a:rPr lang="en-US" sz="2500" b="1" dirty="0" err="1"/>
              <a:t>oró</a:t>
            </a:r>
            <a:r>
              <a:rPr lang="en-US" sz="2500" b="1" dirty="0"/>
              <a:t> Pablo </a:t>
            </a:r>
            <a:r>
              <a:rPr lang="en-US" sz="2500" b="1" dirty="0" err="1"/>
              <a:t>por</a:t>
            </a:r>
            <a:r>
              <a:rPr lang="en-US" sz="2500" b="1" dirty="0"/>
              <a:t> </a:t>
            </a:r>
            <a:r>
              <a:rPr lang="en-US" sz="2500" b="1" dirty="0" err="1"/>
              <a:t>los</a:t>
            </a:r>
            <a:r>
              <a:rPr lang="en-US" sz="2500" b="1" dirty="0"/>
              <a:t> </a:t>
            </a:r>
            <a:r>
              <a:rPr lang="en-US" sz="2500" b="1" dirty="0" err="1"/>
              <a:t>efesios</a:t>
            </a:r>
            <a:r>
              <a:rPr lang="en-US" sz="2500" b="1" dirty="0"/>
              <a:t>?</a:t>
            </a:r>
          </a:p>
        </p:txBody>
      </p:sp>
    </p:spTree>
    <p:extLst>
      <p:ext uri="{BB962C8B-B14F-4D97-AF65-F5344CB8AC3E}">
        <p14:creationId xmlns:p14="http://schemas.microsoft.com/office/powerpoint/2010/main" val="20951180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Tree>
    <p:extLst>
      <p:ext uri="{BB962C8B-B14F-4D97-AF65-F5344CB8AC3E}">
        <p14:creationId xmlns:p14="http://schemas.microsoft.com/office/powerpoint/2010/main" val="26274426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87" y="0"/>
            <a:ext cx="8622975" cy="5716950"/>
          </a:xfrm>
          <a:prstGeom prst="rect">
            <a:avLst/>
          </a:prstGeom>
        </p:spPr>
        <p:txBody>
          <a:bodyPr wrap="square">
            <a:spAutoFit/>
          </a:bodyPr>
          <a:lstStyle/>
          <a:p>
            <a:r>
              <a:rPr lang="es-ES" sz="2150" b="1" dirty="0" smtClean="0"/>
              <a:t>2</a:t>
            </a:r>
            <a:r>
              <a:rPr lang="es-ES" sz="2150" dirty="0" smtClean="0"/>
              <a:t>:1 Y </a:t>
            </a:r>
            <a:r>
              <a:rPr lang="es-ES" sz="2150" dirty="0"/>
              <a:t>Él les dio vida a ustedes, que estaban muertos en sus delitos y pecados,  2  en los cuales anduvieron en otro tiempo según la corriente de este mundo, conforme al príncipe de la potestad del aire, el espíritu que ahora opera en los hijos de desobediencia.  3  Entre ellos también todos nosotros en otro tiempo vivíamos en las pasiones de nuestra carne, satisfaciendo los deseos de la carne y de la mente, y éramos por naturaleza hijos de ira, lo mismo que los demás.  4  Pero Dios, que es rico en misericordia, por causa del gran amor con que nos amó,  5  aun cuando estábamos muertos en nuestros delitos, nos dio vida juntamente con Cristo (por gracia ustedes han sido salvados),  6  y con Él nos resucitó y con Él nos sentó en los lugares celestiales en Cristo Jesús,  7  a fin de poder mostrar en los siglos venideros las sobreabundantes riquezas de Su gracia por Su bondad para con nosotros en Cristo Jesús.  8  Porque por gracia ustedes han sido salvados por medio de la fe, y esto no procede de ustedes, sino que es don de Dios;  9  no por obras, para que nadie se gloríe.  10  Porque somos hechura Suya, creados en Cristo Jesús para hacer buenas obras, las cuales Dios preparó de antemano para que anduviéramos en ellas.</a:t>
            </a:r>
            <a:endParaRPr lang="en-US" sz="2150" dirty="0"/>
          </a:p>
        </p:txBody>
      </p:sp>
    </p:spTree>
    <p:extLst>
      <p:ext uri="{BB962C8B-B14F-4D97-AF65-F5344CB8AC3E}">
        <p14:creationId xmlns:p14="http://schemas.microsoft.com/office/powerpoint/2010/main" val="355671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072708"/>
          </a:xfrm>
        </p:spPr>
        <p:txBody>
          <a:bodyPr>
            <a:normAutofit/>
          </a:bodyPr>
          <a:lstStyle/>
          <a:p>
            <a:pPr algn="ctr" rtl="0"/>
            <a:r>
              <a:rPr lang="en-US" b="1" dirty="0"/>
              <a:t>Resumen de Efesios</a:t>
            </a:r>
            <a:br>
              <a:rPr lang="en-US" b="1" dirty="0"/>
            </a:br>
            <a:r>
              <a:rPr lang="en-US" b="1" dirty="0">
                <a:solidFill>
                  <a:srgbClr val="92D050"/>
                </a:solidFill>
              </a:rPr>
              <a:t>Estructura</a:t>
            </a:r>
          </a:p>
        </p:txBody>
      </p:sp>
      <p:sp>
        <p:nvSpPr>
          <p:cNvPr id="7" name="Content Placeholder 6"/>
          <p:cNvSpPr>
            <a:spLocks noGrp="1"/>
          </p:cNvSpPr>
          <p:nvPr>
            <p:ph sz="half" idx="1"/>
          </p:nvPr>
        </p:nvSpPr>
        <p:spPr>
          <a:xfrm>
            <a:off x="628650" y="1543658"/>
            <a:ext cx="3886200" cy="3626115"/>
          </a:xfrm>
        </p:spPr>
        <p:txBody>
          <a:bodyPr>
            <a:normAutofit fontScale="92500"/>
          </a:bodyPr>
          <a:lstStyle/>
          <a:p>
            <a:r>
              <a:rPr lang="en-US" dirty="0" smtClean="0"/>
              <a:t>“</a:t>
            </a:r>
            <a:r>
              <a:rPr lang="es-ES" i="1" dirty="0" smtClean="0"/>
              <a:t>Dios </a:t>
            </a:r>
            <a:r>
              <a:rPr lang="es-ES" i="1" dirty="0"/>
              <a:t>nos escogió en </a:t>
            </a:r>
            <a:r>
              <a:rPr lang="es-ES" i="1" dirty="0" smtClean="0"/>
              <a:t>Cristo…para </a:t>
            </a:r>
            <a:r>
              <a:rPr lang="es-ES" i="1" dirty="0"/>
              <a:t>que fuéramos </a:t>
            </a:r>
            <a:r>
              <a:rPr lang="es-ES" b="1" i="1" dirty="0">
                <a:solidFill>
                  <a:srgbClr val="FFFF00"/>
                </a:solidFill>
              </a:rPr>
              <a:t>santos</a:t>
            </a:r>
            <a:r>
              <a:rPr lang="es-ES" i="1" dirty="0"/>
              <a:t> y </a:t>
            </a:r>
            <a:r>
              <a:rPr lang="es-ES" b="1" i="1" dirty="0">
                <a:solidFill>
                  <a:srgbClr val="FFFF00"/>
                </a:solidFill>
              </a:rPr>
              <a:t>sin mancha </a:t>
            </a:r>
            <a:r>
              <a:rPr lang="es-ES" i="1" dirty="0"/>
              <a:t>delante de Él. En </a:t>
            </a:r>
            <a:r>
              <a:rPr lang="es-ES" i="1" dirty="0" smtClean="0"/>
              <a:t>amor</a:t>
            </a:r>
            <a:r>
              <a:rPr lang="en-US" i="1" dirty="0" smtClean="0"/>
              <a:t>” </a:t>
            </a:r>
            <a:r>
              <a:rPr lang="en-US" dirty="0" smtClean="0"/>
              <a:t>(</a:t>
            </a:r>
            <a:r>
              <a:rPr lang="en-US" dirty="0"/>
              <a:t>1:4)</a:t>
            </a:r>
          </a:p>
          <a:p>
            <a:pPr algn="l" rtl="0"/>
            <a:r>
              <a:rPr lang="en-US" dirty="0"/>
              <a:t>“…</a:t>
            </a:r>
            <a:r>
              <a:rPr lang="en-US" i="1" dirty="0" err="1"/>
              <a:t>adopción</a:t>
            </a:r>
            <a:r>
              <a:rPr lang="en-US" i="1" dirty="0"/>
              <a:t> </a:t>
            </a:r>
            <a:r>
              <a:rPr lang="en-US" i="1" dirty="0" err="1" smtClean="0"/>
              <a:t>como</a:t>
            </a:r>
            <a:r>
              <a:rPr lang="en-US" i="1" dirty="0" smtClean="0"/>
              <a:t> </a:t>
            </a:r>
            <a:r>
              <a:rPr lang="en-US" b="1" i="1" dirty="0" err="1" smtClean="0">
                <a:solidFill>
                  <a:srgbClr val="FFFF00"/>
                </a:solidFill>
              </a:rPr>
              <a:t>hijos</a:t>
            </a:r>
            <a:r>
              <a:rPr lang="en-US" i="1" dirty="0" smtClean="0"/>
              <a:t>…” </a:t>
            </a:r>
            <a:r>
              <a:rPr lang="en-US" dirty="0" smtClean="0"/>
              <a:t>(</a:t>
            </a:r>
            <a:r>
              <a:rPr lang="en-US" dirty="0"/>
              <a:t>1:5)</a:t>
            </a:r>
          </a:p>
          <a:p>
            <a:pPr algn="l" rtl="0"/>
            <a:endParaRPr lang="en-US" dirty="0"/>
          </a:p>
          <a:p>
            <a:pPr algn="l" rtl="0"/>
            <a:r>
              <a:rPr lang="en-US" dirty="0"/>
              <a:t>“</a:t>
            </a:r>
            <a:r>
              <a:rPr lang="en-US" b="1" i="1" dirty="0" err="1" smtClean="0">
                <a:solidFill>
                  <a:srgbClr val="FFFF00"/>
                </a:solidFill>
              </a:rPr>
              <a:t>sellados</a:t>
            </a:r>
            <a:r>
              <a:rPr lang="en-US" i="1" dirty="0" smtClean="0">
                <a:solidFill>
                  <a:srgbClr val="FFFF00"/>
                </a:solidFill>
              </a:rPr>
              <a:t> </a:t>
            </a:r>
            <a:r>
              <a:rPr lang="en-US" i="1" dirty="0" err="1"/>
              <a:t>en</a:t>
            </a:r>
            <a:r>
              <a:rPr lang="en-US" i="1" dirty="0"/>
              <a:t> </a:t>
            </a:r>
            <a:r>
              <a:rPr lang="en-US" i="1" dirty="0" smtClean="0"/>
              <a:t>Él </a:t>
            </a:r>
            <a:r>
              <a:rPr lang="en-US" i="1" dirty="0"/>
              <a:t>con </a:t>
            </a:r>
            <a:r>
              <a:rPr lang="en-US" i="1" dirty="0" smtClean="0"/>
              <a:t>el </a:t>
            </a:r>
            <a:r>
              <a:rPr lang="en-US" b="1" i="1" dirty="0" err="1" smtClean="0">
                <a:solidFill>
                  <a:srgbClr val="FFFF00"/>
                </a:solidFill>
              </a:rPr>
              <a:t>Espíritu</a:t>
            </a:r>
            <a:r>
              <a:rPr lang="en-US" b="1" i="1" dirty="0" smtClean="0">
                <a:solidFill>
                  <a:srgbClr val="FFFF00"/>
                </a:solidFill>
              </a:rPr>
              <a:t> Santo </a:t>
            </a:r>
            <a:r>
              <a:rPr lang="en-US" i="1" dirty="0" smtClean="0"/>
              <a:t>de </a:t>
            </a:r>
            <a:r>
              <a:rPr lang="en-US" b="1" i="1" dirty="0" smtClean="0">
                <a:solidFill>
                  <a:srgbClr val="FFFF00"/>
                </a:solidFill>
              </a:rPr>
              <a:t>la </a:t>
            </a:r>
            <a:r>
              <a:rPr lang="en-US" b="1" i="1" dirty="0" err="1" smtClean="0">
                <a:solidFill>
                  <a:srgbClr val="FFFF00"/>
                </a:solidFill>
              </a:rPr>
              <a:t>promesa</a:t>
            </a:r>
            <a:r>
              <a:rPr lang="en-US" b="1" i="1" dirty="0" smtClean="0"/>
              <a:t>”</a:t>
            </a:r>
            <a:r>
              <a:rPr lang="en-US" b="1" i="1" dirty="0" smtClean="0">
                <a:solidFill>
                  <a:srgbClr val="FFFF00"/>
                </a:solidFill>
              </a:rPr>
              <a:t> </a:t>
            </a:r>
            <a:r>
              <a:rPr lang="en-US" dirty="0" smtClean="0"/>
              <a:t>(1:13</a:t>
            </a:r>
            <a:r>
              <a:rPr lang="en-US" dirty="0"/>
              <a:t>)</a:t>
            </a:r>
          </a:p>
          <a:p>
            <a:pPr algn="l" rtl="0"/>
            <a:endParaRPr lang="en-US" dirty="0"/>
          </a:p>
          <a:p>
            <a:pPr algn="l" rtl="0"/>
            <a:r>
              <a:rPr lang="en-US" dirty="0"/>
              <a:t>“</a:t>
            </a:r>
            <a:r>
              <a:rPr lang="en-US" i="1" dirty="0"/>
              <a:t>[Cristo es] muy por encima de </a:t>
            </a:r>
            <a:r>
              <a:rPr lang="en-US" i="1" dirty="0" err="1" smtClean="0"/>
              <a:t>todo</a:t>
            </a:r>
            <a:r>
              <a:rPr lang="en-US" i="1" dirty="0" smtClean="0"/>
              <a:t>  </a:t>
            </a:r>
            <a:r>
              <a:rPr lang="en-US" b="1" i="1" dirty="0" err="1" smtClean="0">
                <a:solidFill>
                  <a:srgbClr val="FFFF00"/>
                </a:solidFill>
              </a:rPr>
              <a:t>principado</a:t>
            </a:r>
            <a:r>
              <a:rPr lang="en-US" i="1" dirty="0" smtClean="0"/>
              <a:t>, </a:t>
            </a:r>
            <a:r>
              <a:rPr lang="en-US" b="1" i="1" dirty="0" err="1" smtClean="0">
                <a:solidFill>
                  <a:srgbClr val="FFFF00"/>
                </a:solidFill>
              </a:rPr>
              <a:t>autoridad</a:t>
            </a:r>
            <a:r>
              <a:rPr lang="en-US" i="1" dirty="0" smtClean="0">
                <a:solidFill>
                  <a:srgbClr val="FFFF00"/>
                </a:solidFill>
              </a:rPr>
              <a:t>, </a:t>
            </a:r>
            <a:r>
              <a:rPr lang="en-US" b="1" i="1" dirty="0" err="1" smtClean="0">
                <a:solidFill>
                  <a:srgbClr val="FFFF00"/>
                </a:solidFill>
              </a:rPr>
              <a:t>poder</a:t>
            </a:r>
            <a:r>
              <a:rPr lang="en-US" i="1" dirty="0" smtClean="0">
                <a:solidFill>
                  <a:srgbClr val="FFFF00"/>
                </a:solidFill>
              </a:rPr>
              <a:t>, </a:t>
            </a:r>
            <a:r>
              <a:rPr lang="en-US" b="1" i="1" dirty="0" err="1" smtClean="0">
                <a:solidFill>
                  <a:srgbClr val="FFFF00"/>
                </a:solidFill>
              </a:rPr>
              <a:t>dominio</a:t>
            </a:r>
            <a:r>
              <a:rPr lang="en-US" i="1" dirty="0" smtClean="0"/>
              <a:t>…” </a:t>
            </a:r>
            <a:r>
              <a:rPr lang="en-US" dirty="0" smtClean="0"/>
              <a:t>(</a:t>
            </a:r>
            <a:r>
              <a:rPr lang="en-US" dirty="0"/>
              <a:t>1:21)</a:t>
            </a:r>
          </a:p>
        </p:txBody>
      </p:sp>
      <p:sp>
        <p:nvSpPr>
          <p:cNvPr id="8" name="Content Placeholder 7"/>
          <p:cNvSpPr>
            <a:spLocks noGrp="1"/>
          </p:cNvSpPr>
          <p:nvPr>
            <p:ph sz="half" idx="2"/>
          </p:nvPr>
        </p:nvSpPr>
        <p:spPr>
          <a:xfrm>
            <a:off x="4629150" y="1543657"/>
            <a:ext cx="3886200" cy="3626115"/>
          </a:xfrm>
        </p:spPr>
        <p:txBody>
          <a:bodyPr>
            <a:normAutofit fontScale="92500"/>
          </a:bodyPr>
          <a:lstStyle/>
          <a:p>
            <a:pPr algn="l" rtl="0"/>
            <a:r>
              <a:rPr lang="en-US" i="1" dirty="0"/>
              <a:t>“para </a:t>
            </a:r>
            <a:r>
              <a:rPr lang="en-US" b="1" i="1" dirty="0" err="1" smtClean="0">
                <a:solidFill>
                  <a:srgbClr val="FFFF00"/>
                </a:solidFill>
              </a:rPr>
              <a:t>santificarla</a:t>
            </a:r>
            <a:r>
              <a:rPr lang="en-US" b="1" i="1" dirty="0" smtClean="0">
                <a:solidFill>
                  <a:srgbClr val="FFFF00"/>
                </a:solidFill>
              </a:rPr>
              <a:t>…</a:t>
            </a:r>
            <a:r>
              <a:rPr lang="en-US" b="1" i="1" dirty="0" err="1" smtClean="0">
                <a:solidFill>
                  <a:srgbClr val="FFFF00"/>
                </a:solidFill>
              </a:rPr>
              <a:t>santa</a:t>
            </a:r>
            <a:r>
              <a:rPr lang="en-US" b="1" i="1" dirty="0" smtClean="0">
                <a:solidFill>
                  <a:srgbClr val="FFFF00"/>
                </a:solidFill>
              </a:rPr>
              <a:t> e </a:t>
            </a:r>
            <a:r>
              <a:rPr lang="en-US" b="1" i="1" dirty="0" err="1" smtClean="0">
                <a:solidFill>
                  <a:srgbClr val="FFFF00"/>
                </a:solidFill>
              </a:rPr>
              <a:t>inmaculada</a:t>
            </a:r>
            <a:r>
              <a:rPr lang="en-US" b="1" i="1" dirty="0" smtClean="0">
                <a:solidFill>
                  <a:srgbClr val="FFFF00"/>
                </a:solidFill>
              </a:rPr>
              <a:t> </a:t>
            </a:r>
            <a:r>
              <a:rPr lang="en-US" dirty="0" smtClean="0"/>
              <a:t>(5:26-27</a:t>
            </a:r>
            <a:r>
              <a:rPr lang="en-US" dirty="0"/>
              <a:t>)</a:t>
            </a:r>
          </a:p>
          <a:p>
            <a:pPr algn="l" rtl="0"/>
            <a:r>
              <a:rPr lang="en-US" dirty="0"/>
              <a:t>“</a:t>
            </a:r>
            <a:r>
              <a:rPr lang="en-US" i="1" dirty="0"/>
              <a:t>imitadores de Dios </a:t>
            </a:r>
            <a:r>
              <a:rPr lang="en-US" i="1" dirty="0" err="1" smtClean="0"/>
              <a:t>como</a:t>
            </a:r>
            <a:r>
              <a:rPr lang="en-US" i="1" dirty="0" smtClean="0"/>
              <a:t> </a:t>
            </a:r>
            <a:r>
              <a:rPr lang="en-US" b="1" i="1" dirty="0" err="1" smtClean="0">
                <a:solidFill>
                  <a:srgbClr val="FFFF00"/>
                </a:solidFill>
              </a:rPr>
              <a:t>hijos</a:t>
            </a:r>
            <a:r>
              <a:rPr lang="en-US" b="1" i="1" dirty="0" smtClean="0">
                <a:solidFill>
                  <a:srgbClr val="FFFF00"/>
                </a:solidFill>
              </a:rPr>
              <a:t> </a:t>
            </a:r>
            <a:r>
              <a:rPr lang="en-US" b="1" i="1" dirty="0" err="1" smtClean="0">
                <a:solidFill>
                  <a:srgbClr val="FFFF00"/>
                </a:solidFill>
              </a:rPr>
              <a:t>amados</a:t>
            </a:r>
            <a:r>
              <a:rPr lang="en-US" b="1" i="1" dirty="0" smtClean="0">
                <a:solidFill>
                  <a:srgbClr val="FFFF00"/>
                </a:solidFill>
              </a:rPr>
              <a:t>” </a:t>
            </a:r>
            <a:r>
              <a:rPr lang="en-US" dirty="0" smtClean="0"/>
              <a:t>(</a:t>
            </a:r>
            <a:r>
              <a:rPr lang="en-US" dirty="0"/>
              <a:t>5:1)</a:t>
            </a:r>
          </a:p>
          <a:p>
            <a:pPr algn="l" rtl="0"/>
            <a:r>
              <a:rPr lang="en-US" dirty="0" smtClean="0"/>
              <a:t>“</a:t>
            </a:r>
            <a:r>
              <a:rPr lang="en-US" b="1" i="1" dirty="0" err="1">
                <a:solidFill>
                  <a:srgbClr val="FFFF00"/>
                </a:solidFill>
              </a:rPr>
              <a:t>E</a:t>
            </a:r>
            <a:r>
              <a:rPr lang="en-US" b="1" i="1" dirty="0" err="1" smtClean="0">
                <a:solidFill>
                  <a:srgbClr val="FFFF00"/>
                </a:solidFill>
              </a:rPr>
              <a:t>spíritu</a:t>
            </a:r>
            <a:r>
              <a:rPr lang="en-US" b="1" i="1" dirty="0" smtClean="0">
                <a:solidFill>
                  <a:srgbClr val="FFFF00"/>
                </a:solidFill>
              </a:rPr>
              <a:t> Santo </a:t>
            </a:r>
            <a:r>
              <a:rPr lang="en-US" i="1" dirty="0" smtClean="0"/>
              <a:t>de </a:t>
            </a:r>
            <a:r>
              <a:rPr lang="en-US" i="1" dirty="0"/>
              <a:t>Dios, </a:t>
            </a:r>
            <a:r>
              <a:rPr lang="en-US" i="1" dirty="0" err="1"/>
              <a:t>por</a:t>
            </a:r>
            <a:r>
              <a:rPr lang="en-US" i="1" dirty="0"/>
              <a:t> </a:t>
            </a:r>
            <a:r>
              <a:rPr lang="en-US" i="1" dirty="0" smtClean="0"/>
              <a:t>el </a:t>
            </a:r>
            <a:r>
              <a:rPr lang="en-US" i="1" dirty="0" err="1" smtClean="0"/>
              <a:t>cual</a:t>
            </a:r>
            <a:r>
              <a:rPr lang="en-US" i="1" dirty="0" smtClean="0"/>
              <a:t> </a:t>
            </a:r>
            <a:r>
              <a:rPr lang="en-US" i="1" dirty="0" err="1" smtClean="0"/>
              <a:t>fueron</a:t>
            </a:r>
            <a:r>
              <a:rPr lang="en-US" i="1" dirty="0" smtClean="0"/>
              <a:t> </a:t>
            </a:r>
            <a:r>
              <a:rPr lang="en-US" b="1" i="1" dirty="0" err="1" smtClean="0">
                <a:solidFill>
                  <a:srgbClr val="FFFF00"/>
                </a:solidFill>
              </a:rPr>
              <a:t>sellados</a:t>
            </a:r>
            <a:r>
              <a:rPr lang="en-US" i="1" dirty="0" smtClean="0">
                <a:solidFill>
                  <a:srgbClr val="FFFF00"/>
                </a:solidFill>
              </a:rPr>
              <a:t> </a:t>
            </a:r>
            <a:r>
              <a:rPr lang="en-US" i="1" dirty="0"/>
              <a:t>p</a:t>
            </a:r>
            <a:r>
              <a:rPr lang="en-US" i="1" dirty="0" smtClean="0"/>
              <a:t>ara el </a:t>
            </a:r>
            <a:r>
              <a:rPr lang="en-US" b="1" i="1" dirty="0" err="1" smtClean="0">
                <a:solidFill>
                  <a:srgbClr val="FFFF00"/>
                </a:solidFill>
              </a:rPr>
              <a:t>día</a:t>
            </a:r>
            <a:r>
              <a:rPr lang="en-US" b="1" i="1" dirty="0" smtClean="0">
                <a:solidFill>
                  <a:srgbClr val="FFFF00"/>
                </a:solidFill>
              </a:rPr>
              <a:t> </a:t>
            </a:r>
            <a:r>
              <a:rPr lang="en-US" b="1" i="1" dirty="0">
                <a:solidFill>
                  <a:srgbClr val="FFFF00"/>
                </a:solidFill>
              </a:rPr>
              <a:t>de la </a:t>
            </a:r>
            <a:r>
              <a:rPr lang="en-US" b="1" i="1" dirty="0" err="1">
                <a:solidFill>
                  <a:srgbClr val="FFFF00"/>
                </a:solidFill>
              </a:rPr>
              <a:t>redención</a:t>
            </a:r>
            <a:r>
              <a:rPr lang="en-US" i="1" dirty="0" smtClean="0"/>
              <a:t>” </a:t>
            </a:r>
            <a:r>
              <a:rPr lang="en-US" dirty="0" smtClean="0"/>
              <a:t>(</a:t>
            </a:r>
            <a:r>
              <a:rPr lang="en-US" dirty="0"/>
              <a:t>4:30)</a:t>
            </a:r>
          </a:p>
          <a:p>
            <a:pPr algn="l" rtl="0"/>
            <a:r>
              <a:rPr lang="en-US" dirty="0"/>
              <a:t>“</a:t>
            </a:r>
            <a:r>
              <a:rPr lang="en-US" i="1" dirty="0"/>
              <a:t>Nuestra lucha… contra </a:t>
            </a:r>
            <a:r>
              <a:rPr lang="en-US" b="1" i="1" dirty="0" err="1" smtClean="0">
                <a:solidFill>
                  <a:srgbClr val="FFFF00"/>
                </a:solidFill>
              </a:rPr>
              <a:t>principados</a:t>
            </a:r>
            <a:r>
              <a:rPr lang="en-US" b="1" i="1" dirty="0">
                <a:solidFill>
                  <a:srgbClr val="FFFF00"/>
                </a:solidFill>
              </a:rPr>
              <a:t>... potestades... </a:t>
            </a:r>
            <a:r>
              <a:rPr lang="en-US" b="1" i="1" dirty="0" err="1" smtClean="0">
                <a:solidFill>
                  <a:srgbClr val="FFFF00"/>
                </a:solidFill>
              </a:rPr>
              <a:t>poderes</a:t>
            </a:r>
            <a:r>
              <a:rPr lang="en-US" b="1" i="1" dirty="0" smtClean="0">
                <a:solidFill>
                  <a:srgbClr val="FFFF00"/>
                </a:solidFill>
              </a:rPr>
              <a:t> de </a:t>
            </a:r>
            <a:r>
              <a:rPr lang="en-US" b="1" i="1" dirty="0" err="1" smtClean="0">
                <a:solidFill>
                  <a:srgbClr val="FFFF00"/>
                </a:solidFill>
              </a:rPr>
              <a:t>este</a:t>
            </a:r>
            <a:r>
              <a:rPr lang="en-US" b="1" i="1" dirty="0" smtClean="0">
                <a:solidFill>
                  <a:srgbClr val="FFFF00"/>
                </a:solidFill>
              </a:rPr>
              <a:t> </a:t>
            </a:r>
            <a:r>
              <a:rPr lang="en-US" b="1" i="1" dirty="0" err="1" smtClean="0">
                <a:solidFill>
                  <a:srgbClr val="FFFF00"/>
                </a:solidFill>
              </a:rPr>
              <a:t>mundo</a:t>
            </a:r>
            <a:r>
              <a:rPr lang="en-US" b="1" i="1" dirty="0" smtClean="0">
                <a:solidFill>
                  <a:srgbClr val="FFFF00"/>
                </a:solidFill>
              </a:rPr>
              <a:t> </a:t>
            </a:r>
            <a:r>
              <a:rPr lang="en-US" i="1" dirty="0" smtClean="0"/>
              <a:t>de </a:t>
            </a:r>
            <a:r>
              <a:rPr lang="en-US" i="1" dirty="0" err="1" smtClean="0"/>
              <a:t>tinieblas</a:t>
            </a:r>
            <a:r>
              <a:rPr lang="en-US" i="1" dirty="0" smtClean="0"/>
              <a:t>…</a:t>
            </a:r>
            <a:r>
              <a:rPr lang="en-US" b="1" i="1" dirty="0" err="1" smtClean="0">
                <a:solidFill>
                  <a:srgbClr val="FFFF00"/>
                </a:solidFill>
              </a:rPr>
              <a:t>fuerzas</a:t>
            </a:r>
            <a:r>
              <a:rPr lang="en-US" i="1" dirty="0" smtClean="0"/>
              <a:t> </a:t>
            </a:r>
            <a:r>
              <a:rPr lang="en-US" i="1" dirty="0" err="1" smtClean="0"/>
              <a:t>espirituales</a:t>
            </a:r>
            <a:r>
              <a:rPr lang="en-US" i="1" dirty="0" smtClean="0"/>
              <a:t> de </a:t>
            </a:r>
            <a:r>
              <a:rPr lang="en-US" i="1" dirty="0"/>
              <a:t>maldad…</a:t>
            </a:r>
            <a:r>
              <a:rPr lang="en-US" dirty="0"/>
              <a:t>(6:12)</a:t>
            </a:r>
          </a:p>
        </p:txBody>
      </p:sp>
      <p:sp>
        <p:nvSpPr>
          <p:cNvPr id="3" name="TextBox 2"/>
          <p:cNvSpPr txBox="1"/>
          <p:nvPr/>
        </p:nvSpPr>
        <p:spPr>
          <a:xfrm>
            <a:off x="851871" y="1850102"/>
            <a:ext cx="7325958" cy="2785378"/>
          </a:xfrm>
          <a:prstGeom prst="rect">
            <a:avLst/>
          </a:prstGeom>
          <a:solidFill>
            <a:schemeClr val="accent5">
              <a:lumMod val="75000"/>
            </a:schemeClr>
          </a:solidFill>
          <a:ln w="25400">
            <a:solidFill>
              <a:schemeClr val="tx2"/>
            </a:solidFill>
          </a:ln>
        </p:spPr>
        <p:txBody>
          <a:bodyPr wrap="square" rtlCol="0">
            <a:spAutoFit/>
          </a:bodyPr>
          <a:lstStyle/>
          <a:p>
            <a:pPr algn="ctr" rtl="0"/>
            <a:endParaRPr lang="en-US" sz="2500" b="1" i="1" dirty="0"/>
          </a:p>
          <a:p>
            <a:pPr algn="ctr" rtl="0"/>
            <a:r>
              <a:rPr lang="en-US" sz="2500" b="1" i="1" dirty="0"/>
              <a:t>Todas las instrucciones de la segunda mitad dependen de los fundamentos de la primera mitad.</a:t>
            </a:r>
          </a:p>
          <a:p>
            <a:pPr algn="ctr" rtl="0"/>
            <a:endParaRPr lang="en-US" sz="2500" b="1" i="1" dirty="0"/>
          </a:p>
          <a:p>
            <a:pPr algn="ctr" rtl="0"/>
            <a:r>
              <a:rPr lang="en-US" sz="2500" b="1" i="1" dirty="0"/>
              <a:t>¡No </a:t>
            </a:r>
            <a:r>
              <a:rPr lang="en-US" sz="2500" b="1" i="1" dirty="0" err="1"/>
              <a:t>podemos</a:t>
            </a:r>
            <a:r>
              <a:rPr lang="en-US" sz="2500" b="1" i="1" dirty="0"/>
              <a:t> </a:t>
            </a:r>
            <a:r>
              <a:rPr lang="en-US" sz="2500" b="1" i="1" dirty="0" err="1" smtClean="0"/>
              <a:t>andar</a:t>
            </a:r>
            <a:r>
              <a:rPr lang="en-US" sz="2500" b="1" i="1" dirty="0" smtClean="0"/>
              <a:t> </a:t>
            </a:r>
            <a:r>
              <a:rPr lang="en-US" sz="2500" b="1" i="1" dirty="0" err="1" smtClean="0"/>
              <a:t>como</a:t>
            </a:r>
            <a:r>
              <a:rPr lang="en-US" sz="2500" b="1" i="1" dirty="0" smtClean="0"/>
              <a:t> </a:t>
            </a:r>
            <a:r>
              <a:rPr lang="en-US" sz="2500" b="1" i="1" dirty="0" err="1" smtClean="0"/>
              <a:t>es</a:t>
            </a:r>
            <a:r>
              <a:rPr lang="en-US" sz="2500" b="1" i="1" dirty="0" smtClean="0"/>
              <a:t> </a:t>
            </a:r>
            <a:r>
              <a:rPr lang="en-US" sz="2500" b="1" i="1" dirty="0" err="1" smtClean="0"/>
              <a:t>digno</a:t>
            </a:r>
            <a:r>
              <a:rPr lang="en-US" sz="2500" b="1" i="1" dirty="0" smtClean="0"/>
              <a:t> sin </a:t>
            </a:r>
            <a:r>
              <a:rPr lang="en-US" sz="2500" b="1" i="1" dirty="0" err="1"/>
              <a:t>conocer</a:t>
            </a:r>
            <a:r>
              <a:rPr lang="en-US" sz="2500" b="1" i="1" dirty="0"/>
              <a:t> </a:t>
            </a:r>
            <a:r>
              <a:rPr lang="en-US" sz="2500" b="1" i="1" dirty="0" smtClean="0"/>
              <a:t>la </a:t>
            </a:r>
            <a:r>
              <a:rPr lang="en-US" sz="2500" b="1" i="1" dirty="0" err="1" smtClean="0"/>
              <a:t>vocación</a:t>
            </a:r>
            <a:r>
              <a:rPr lang="en-US" sz="2500" b="1" i="1" dirty="0" smtClean="0"/>
              <a:t>!</a:t>
            </a:r>
            <a:endParaRPr lang="en-US" sz="2500" b="1" i="1" dirty="0"/>
          </a:p>
          <a:p>
            <a:pPr algn="ctr" rtl="0"/>
            <a:endParaRPr lang="en-US" sz="2500" b="1" i="1" dirty="0"/>
          </a:p>
        </p:txBody>
      </p:sp>
    </p:spTree>
    <p:extLst>
      <p:ext uri="{BB962C8B-B14F-4D97-AF65-F5344CB8AC3E}">
        <p14:creationId xmlns:p14="http://schemas.microsoft.com/office/powerpoint/2010/main" val="8506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5586145"/>
          </a:xfrm>
          <a:prstGeom prst="rect">
            <a:avLst/>
          </a:prstGeom>
        </p:spPr>
        <p:txBody>
          <a:bodyPr wrap="square">
            <a:spAutoFit/>
          </a:bodyPr>
          <a:lstStyle/>
          <a:p>
            <a:r>
              <a:rPr lang="es-ES" sz="1700" dirty="0"/>
              <a:t>2:1 Y Él les dio vida a ustedes, que estaban muertos en sus delitos y pecados,  2  en los cuales anduvieron en otro tiempo según la corriente de este mundo, conforme al príncipe de la potestad del aire, el espíritu que ahora opera en los hijos de desobediencia.  3  Entre ellos también todos nosotros en otro tiempo vivíamos en las pasiones de nuestra carne, satisfaciendo los deseos de la carne y de la mente, y éramos por naturaleza hijos de ira, lo mismo que los demás.  4  Pero Dios, que es rico en misericordia, por causa del gran amor con que nos amó,  5  aun cuando estábamos muertos en nuestros delitos, nos dio vida juntamente con Cristo (por gracia ustedes han sido salvados),  6  y con Él nos resucitó y con Él nos sentó en los lugares celestiales en Cristo Jesús,  7  a fin de poder mostrar en los siglos venideros las sobreabundantes riquezas de Su gracia por Su bondad para con nosotros en Cristo Jesús.  8  Porque por gracia ustedes han sido salvados por medio de la fe, y esto no procede de ustedes, sino que es don de Dios;  9  no por obras, para que nadie se gloríe.  10  Porque somos hechura Suya, creados en Cristo Jesús para hacer buenas obras, las cuales Dios preparó de antemano para que anduviéramos en ellas.</a:t>
            </a:r>
          </a:p>
        </p:txBody>
      </p:sp>
      <p:sp>
        <p:nvSpPr>
          <p:cNvPr id="2" name="TextBox 1"/>
          <p:cNvSpPr txBox="1"/>
          <p:nvPr/>
        </p:nvSpPr>
        <p:spPr>
          <a:xfrm>
            <a:off x="6325496" y="505609"/>
            <a:ext cx="2366683" cy="1015663"/>
          </a:xfrm>
          <a:prstGeom prst="rect">
            <a:avLst/>
          </a:prstGeom>
          <a:solidFill>
            <a:schemeClr val="bg2"/>
          </a:solidFill>
        </p:spPr>
        <p:txBody>
          <a:bodyPr wrap="square" rtlCol="0">
            <a:spAutoFit/>
          </a:bodyPr>
          <a:lstStyle/>
          <a:p>
            <a:pPr algn="ctr" rtl="0"/>
            <a:r>
              <a:rPr lang="en-US" sz="2000" b="1" u="sng" dirty="0"/>
              <a:t>La necesidad de la salvación por gracia</a:t>
            </a:r>
            <a:endParaRPr lang="en-US" sz="2000" b="1" dirty="0"/>
          </a:p>
          <a:p>
            <a:pPr algn="ctr" rtl="0"/>
            <a:r>
              <a:rPr lang="en-US" sz="2000" b="1" dirty="0"/>
              <a:t>(1-3)</a:t>
            </a:r>
          </a:p>
        </p:txBody>
      </p:sp>
      <p:sp>
        <p:nvSpPr>
          <p:cNvPr id="5" name="TextBox 4"/>
          <p:cNvSpPr txBox="1"/>
          <p:nvPr/>
        </p:nvSpPr>
        <p:spPr>
          <a:xfrm>
            <a:off x="6325496" y="2317949"/>
            <a:ext cx="2366683" cy="1015663"/>
          </a:xfrm>
          <a:prstGeom prst="rect">
            <a:avLst/>
          </a:prstGeom>
          <a:solidFill>
            <a:schemeClr val="bg2"/>
          </a:solidFill>
        </p:spPr>
        <p:txBody>
          <a:bodyPr wrap="square" rtlCol="0">
            <a:spAutoFit/>
          </a:bodyPr>
          <a:lstStyle/>
          <a:p>
            <a:pPr algn="ctr" rtl="0"/>
            <a:r>
              <a:rPr lang="en-US" sz="2000" b="1" u="sng" dirty="0"/>
              <a:t>La grandeza de la salvación por gracia</a:t>
            </a:r>
            <a:endParaRPr lang="en-US" sz="2000" b="1" dirty="0"/>
          </a:p>
          <a:p>
            <a:pPr algn="ctr" rtl="0"/>
            <a:r>
              <a:rPr lang="en-US" sz="2000" b="1" dirty="0"/>
              <a:t>(4-6)</a:t>
            </a:r>
          </a:p>
        </p:txBody>
      </p:sp>
      <p:sp>
        <p:nvSpPr>
          <p:cNvPr id="6" name="TextBox 5"/>
          <p:cNvSpPr txBox="1"/>
          <p:nvPr/>
        </p:nvSpPr>
        <p:spPr>
          <a:xfrm>
            <a:off x="6325496" y="4211295"/>
            <a:ext cx="2366683" cy="1015663"/>
          </a:xfrm>
          <a:prstGeom prst="rect">
            <a:avLst/>
          </a:prstGeom>
          <a:solidFill>
            <a:schemeClr val="bg2"/>
          </a:solidFill>
        </p:spPr>
        <p:txBody>
          <a:bodyPr wrap="square" rtlCol="0">
            <a:spAutoFit/>
          </a:bodyPr>
          <a:lstStyle/>
          <a:p>
            <a:pPr algn="ctr" rtl="0"/>
            <a:r>
              <a:rPr lang="en-US" sz="2000" b="1" u="sng" dirty="0"/>
              <a:t>El significado de la salvación por gracia</a:t>
            </a:r>
            <a:endParaRPr lang="en-US" sz="2000" b="1" dirty="0"/>
          </a:p>
          <a:p>
            <a:pPr algn="ctr" rtl="0"/>
            <a:r>
              <a:rPr lang="en-US" sz="2000" b="1" dirty="0"/>
              <a:t>(7-10)</a:t>
            </a:r>
          </a:p>
        </p:txBody>
      </p:sp>
    </p:spTree>
    <p:extLst>
      <p:ext uri="{BB962C8B-B14F-4D97-AF65-F5344CB8AC3E}">
        <p14:creationId xmlns:p14="http://schemas.microsoft.com/office/powerpoint/2010/main" val="28532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937"/>
            <a:ext cx="7886700" cy="384218"/>
          </a:xfrm>
        </p:spPr>
        <p:txBody>
          <a:bodyPr>
            <a:normAutofit fontScale="90000"/>
          </a:bodyPr>
          <a:lstStyle/>
          <a:p>
            <a:pPr algn="ctr" rtl="0"/>
            <a:r>
              <a:rPr lang="en-US" b="1" dirty="0">
                <a:latin typeface="+mn-lt"/>
              </a:rPr>
              <a:t>Conceptos erróneos de Efesios 2:1-10</a:t>
            </a:r>
          </a:p>
        </p:txBody>
      </p:sp>
      <p:sp>
        <p:nvSpPr>
          <p:cNvPr id="3" name="Content Placeholder 2"/>
          <p:cNvSpPr>
            <a:spLocks noGrp="1"/>
          </p:cNvSpPr>
          <p:nvPr>
            <p:ph idx="1"/>
          </p:nvPr>
        </p:nvSpPr>
        <p:spPr>
          <a:xfrm>
            <a:off x="398033" y="828340"/>
            <a:ext cx="8530814" cy="4754879"/>
          </a:xfrm>
        </p:spPr>
        <p:txBody>
          <a:bodyPr>
            <a:normAutofit/>
          </a:bodyPr>
          <a:lstStyle/>
          <a:p>
            <a:pPr algn="l" rtl="0"/>
            <a:r>
              <a:rPr lang="en-US" b="1" dirty="0"/>
              <a:t>Los seres humanos nacen pecadores y están muertos, incapaces de responder a Dios aparte de su soberana “vivificación” de ellos a la vida.</a:t>
            </a:r>
          </a:p>
          <a:p>
            <a:pPr lvl="1" algn="l" rtl="0"/>
            <a:r>
              <a:rPr lang="en-US" sz="2000" b="1" u="sng" dirty="0"/>
              <a:t>Evidencia</a:t>
            </a:r>
          </a:p>
          <a:p>
            <a:pPr lvl="2" algn="l" rtl="0"/>
            <a:r>
              <a:rPr lang="en-US" sz="2000" b="1" dirty="0"/>
              <a:t>“</a:t>
            </a:r>
            <a:r>
              <a:rPr lang="en-US" sz="2000" b="1" dirty="0" err="1" smtClean="0"/>
              <a:t>Estaban</a:t>
            </a:r>
            <a:r>
              <a:rPr lang="en-US" sz="2000" b="1" dirty="0" smtClean="0"/>
              <a:t> </a:t>
            </a:r>
            <a:r>
              <a:rPr lang="en-US" sz="2000" b="1" dirty="0" err="1" smtClean="0"/>
              <a:t>muertos</a:t>
            </a:r>
            <a:r>
              <a:rPr lang="en-US" sz="2000" b="1" dirty="0" smtClean="0"/>
              <a:t>”</a:t>
            </a:r>
            <a:endParaRPr lang="en-US" sz="2000" b="1" dirty="0"/>
          </a:p>
          <a:p>
            <a:pPr lvl="2" algn="l" rtl="0"/>
            <a:r>
              <a:rPr lang="en-US" sz="2000" b="1" dirty="0"/>
              <a:t>“por naturaleza hijos de la ira”</a:t>
            </a:r>
          </a:p>
          <a:p>
            <a:pPr lvl="2" algn="l" rtl="0"/>
            <a:r>
              <a:rPr lang="en-US" sz="2000" b="1" dirty="0"/>
              <a:t>“…por la fe, y esto no de vosotros; es el regalo de Dios”</a:t>
            </a:r>
          </a:p>
          <a:p>
            <a:pPr lvl="1" algn="l" rtl="0"/>
            <a:r>
              <a:rPr lang="en-US" sz="2000" b="1" u="sng" dirty="0">
                <a:solidFill>
                  <a:schemeClr val="accent1"/>
                </a:solidFill>
              </a:rPr>
              <a:t>Respuestas</a:t>
            </a:r>
          </a:p>
          <a:p>
            <a:pPr lvl="2" algn="l" rtl="0"/>
            <a:r>
              <a:rPr lang="en-US" sz="2000" b="1" dirty="0">
                <a:solidFill>
                  <a:schemeClr val="accent1"/>
                </a:solidFill>
              </a:rPr>
              <a:t>“Delitos y </a:t>
            </a:r>
            <a:r>
              <a:rPr lang="en-US" sz="2000" b="1" dirty="0" err="1" smtClean="0">
                <a:solidFill>
                  <a:schemeClr val="accent1"/>
                </a:solidFill>
              </a:rPr>
              <a:t>pecados</a:t>
            </a:r>
            <a:r>
              <a:rPr lang="en-US" sz="2000" b="1" dirty="0" smtClean="0">
                <a:solidFill>
                  <a:schemeClr val="accent1"/>
                </a:solidFill>
              </a:rPr>
              <a:t>, </a:t>
            </a:r>
            <a:r>
              <a:rPr lang="en-US" sz="2000" b="1" dirty="0" err="1">
                <a:solidFill>
                  <a:schemeClr val="accent1"/>
                </a:solidFill>
              </a:rPr>
              <a:t>en</a:t>
            </a:r>
            <a:r>
              <a:rPr lang="en-US" sz="2000" b="1" dirty="0">
                <a:solidFill>
                  <a:schemeClr val="accent1"/>
                </a:solidFill>
              </a:rPr>
              <a:t> </a:t>
            </a:r>
            <a:r>
              <a:rPr lang="en-US" sz="2000" b="1" dirty="0" err="1" smtClean="0">
                <a:solidFill>
                  <a:schemeClr val="accent1"/>
                </a:solidFill>
              </a:rPr>
              <a:t>los</a:t>
            </a:r>
            <a:r>
              <a:rPr lang="en-US" sz="2000" b="1" dirty="0" smtClean="0">
                <a:solidFill>
                  <a:schemeClr val="accent1"/>
                </a:solidFill>
              </a:rPr>
              <a:t> que </a:t>
            </a:r>
            <a:r>
              <a:rPr lang="en-US" sz="2000" b="1" dirty="0" err="1" smtClean="0">
                <a:solidFill>
                  <a:schemeClr val="accent1"/>
                </a:solidFill>
              </a:rPr>
              <a:t>anduvieron</a:t>
            </a:r>
            <a:r>
              <a:rPr lang="en-US" sz="2000" b="1" dirty="0" smtClean="0">
                <a:solidFill>
                  <a:schemeClr val="accent1"/>
                </a:solidFill>
              </a:rPr>
              <a:t> </a:t>
            </a:r>
            <a:r>
              <a:rPr lang="en-US" sz="2000" b="1" dirty="0">
                <a:solidFill>
                  <a:schemeClr val="accent1"/>
                </a:solidFill>
              </a:rPr>
              <a:t>en otro tiempo”</a:t>
            </a:r>
          </a:p>
          <a:p>
            <a:pPr lvl="2" algn="l" rtl="0"/>
            <a:r>
              <a:rPr lang="en-US" sz="2000" b="1" dirty="0">
                <a:solidFill>
                  <a:schemeClr val="accent1"/>
                </a:solidFill>
              </a:rPr>
              <a:t>“Naturaleza” = ¿inherente o naturalizada?</a:t>
            </a:r>
          </a:p>
          <a:p>
            <a:pPr algn="l" rtl="0"/>
            <a:endParaRPr lang="en-US" dirty="0"/>
          </a:p>
          <a:p>
            <a:pPr algn="l" rtl="0"/>
            <a:endParaRPr lang="en-US" dirty="0"/>
          </a:p>
        </p:txBody>
      </p:sp>
    </p:spTree>
    <p:extLst>
      <p:ext uri="{BB962C8B-B14F-4D97-AF65-F5344CB8AC3E}">
        <p14:creationId xmlns:p14="http://schemas.microsoft.com/office/powerpoint/2010/main" val="23624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937"/>
            <a:ext cx="7886700" cy="384218"/>
          </a:xfrm>
        </p:spPr>
        <p:txBody>
          <a:bodyPr>
            <a:normAutofit fontScale="90000"/>
          </a:bodyPr>
          <a:lstStyle/>
          <a:p>
            <a:pPr algn="ctr" rtl="0"/>
            <a:r>
              <a:rPr lang="en-US" b="1" dirty="0">
                <a:latin typeface="+mn-lt"/>
              </a:rPr>
              <a:t>Conceptos erróneos de Efesios 2:1-10</a:t>
            </a:r>
          </a:p>
        </p:txBody>
      </p:sp>
      <p:sp>
        <p:nvSpPr>
          <p:cNvPr id="3" name="Content Placeholder 2"/>
          <p:cNvSpPr>
            <a:spLocks noGrp="1"/>
          </p:cNvSpPr>
          <p:nvPr>
            <p:ph idx="1"/>
          </p:nvPr>
        </p:nvSpPr>
        <p:spPr>
          <a:xfrm>
            <a:off x="398033" y="828340"/>
            <a:ext cx="8530814" cy="4754879"/>
          </a:xfrm>
        </p:spPr>
        <p:txBody>
          <a:bodyPr>
            <a:normAutofit/>
          </a:bodyPr>
          <a:lstStyle/>
          <a:p>
            <a:pPr algn="l" rtl="0"/>
            <a:r>
              <a:rPr lang="en-US" b="1" dirty="0"/>
              <a:t>Los seres humanos nacen pecadores y están muertos, incapaces de responder a Dios aparte de su soberana “vivificación” de ellos a la vida.</a:t>
            </a:r>
          </a:p>
          <a:p>
            <a:pPr lvl="1"/>
            <a:r>
              <a:rPr lang="en-US" sz="2000" b="1" u="sng" dirty="0" err="1">
                <a:solidFill>
                  <a:schemeClr val="accent1"/>
                </a:solidFill>
              </a:rPr>
              <a:t>Respuestas</a:t>
            </a:r>
            <a:endParaRPr lang="en-US" sz="2000" b="1" u="sng" dirty="0">
              <a:solidFill>
                <a:schemeClr val="accent1"/>
              </a:solidFill>
            </a:endParaRPr>
          </a:p>
          <a:p>
            <a:pPr lvl="2"/>
            <a:r>
              <a:rPr lang="en-US" sz="2000" b="1" dirty="0">
                <a:solidFill>
                  <a:schemeClr val="accent1"/>
                </a:solidFill>
              </a:rPr>
              <a:t>“</a:t>
            </a:r>
            <a:r>
              <a:rPr lang="en-US" sz="2000" b="1" dirty="0" err="1">
                <a:solidFill>
                  <a:schemeClr val="accent1"/>
                </a:solidFill>
              </a:rPr>
              <a:t>Delitos</a:t>
            </a:r>
            <a:r>
              <a:rPr lang="en-US" sz="2000" b="1" dirty="0">
                <a:solidFill>
                  <a:schemeClr val="accent1"/>
                </a:solidFill>
              </a:rPr>
              <a:t> y </a:t>
            </a:r>
            <a:r>
              <a:rPr lang="en-US" sz="2000" b="1" dirty="0" err="1">
                <a:solidFill>
                  <a:schemeClr val="accent1"/>
                </a:solidFill>
              </a:rPr>
              <a:t>pecados</a:t>
            </a:r>
            <a:r>
              <a:rPr lang="en-US" sz="2000" b="1" dirty="0">
                <a:solidFill>
                  <a:schemeClr val="accent1"/>
                </a:solidFill>
              </a:rPr>
              <a:t>, </a:t>
            </a:r>
            <a:r>
              <a:rPr lang="en-US" sz="2000" b="1" dirty="0" err="1">
                <a:solidFill>
                  <a:schemeClr val="accent1"/>
                </a:solidFill>
              </a:rPr>
              <a:t>en</a:t>
            </a:r>
            <a:r>
              <a:rPr lang="en-US" sz="2000" b="1" dirty="0">
                <a:solidFill>
                  <a:schemeClr val="accent1"/>
                </a:solidFill>
              </a:rPr>
              <a:t> </a:t>
            </a:r>
            <a:r>
              <a:rPr lang="en-US" sz="2000" b="1" dirty="0" err="1">
                <a:solidFill>
                  <a:schemeClr val="accent1"/>
                </a:solidFill>
              </a:rPr>
              <a:t>los</a:t>
            </a:r>
            <a:r>
              <a:rPr lang="en-US" sz="2000" b="1" dirty="0">
                <a:solidFill>
                  <a:schemeClr val="accent1"/>
                </a:solidFill>
              </a:rPr>
              <a:t> que </a:t>
            </a:r>
            <a:r>
              <a:rPr lang="en-US" sz="2000" b="1" dirty="0" err="1">
                <a:solidFill>
                  <a:schemeClr val="accent1"/>
                </a:solidFill>
              </a:rPr>
              <a:t>anduvieron</a:t>
            </a:r>
            <a:r>
              <a:rPr lang="en-US" sz="2000" b="1" dirty="0">
                <a:solidFill>
                  <a:schemeClr val="accent1"/>
                </a:solidFill>
              </a:rPr>
              <a:t> </a:t>
            </a:r>
            <a:r>
              <a:rPr lang="en-US" sz="2000" b="1" dirty="0" err="1">
                <a:solidFill>
                  <a:schemeClr val="accent1"/>
                </a:solidFill>
              </a:rPr>
              <a:t>en</a:t>
            </a:r>
            <a:r>
              <a:rPr lang="en-US" sz="2000" b="1" dirty="0">
                <a:solidFill>
                  <a:schemeClr val="accent1"/>
                </a:solidFill>
              </a:rPr>
              <a:t> </a:t>
            </a:r>
            <a:r>
              <a:rPr lang="en-US" sz="2000" b="1" dirty="0" err="1">
                <a:solidFill>
                  <a:schemeClr val="accent1"/>
                </a:solidFill>
              </a:rPr>
              <a:t>otro</a:t>
            </a:r>
            <a:r>
              <a:rPr lang="en-US" sz="2000" b="1" dirty="0">
                <a:solidFill>
                  <a:schemeClr val="accent1"/>
                </a:solidFill>
              </a:rPr>
              <a:t> </a:t>
            </a:r>
            <a:r>
              <a:rPr lang="en-US" sz="2000" b="1" dirty="0" err="1">
                <a:solidFill>
                  <a:schemeClr val="accent1"/>
                </a:solidFill>
              </a:rPr>
              <a:t>tiempo</a:t>
            </a:r>
            <a:r>
              <a:rPr lang="en-US" sz="2000" b="1" dirty="0">
                <a:solidFill>
                  <a:schemeClr val="accent1"/>
                </a:solidFill>
              </a:rPr>
              <a:t>”</a:t>
            </a:r>
          </a:p>
          <a:p>
            <a:pPr lvl="2"/>
            <a:r>
              <a:rPr lang="en-US" sz="2000" b="1" dirty="0">
                <a:solidFill>
                  <a:schemeClr val="accent1"/>
                </a:solidFill>
              </a:rPr>
              <a:t>“</a:t>
            </a:r>
            <a:r>
              <a:rPr lang="en-US" sz="2000" b="1" dirty="0" err="1">
                <a:solidFill>
                  <a:schemeClr val="accent1"/>
                </a:solidFill>
              </a:rPr>
              <a:t>Naturaleza</a:t>
            </a:r>
            <a:r>
              <a:rPr lang="en-US" sz="2000" b="1" dirty="0">
                <a:solidFill>
                  <a:schemeClr val="accent1"/>
                </a:solidFill>
              </a:rPr>
              <a:t>” = ¿</a:t>
            </a:r>
            <a:r>
              <a:rPr lang="en-US" sz="2000" b="1" dirty="0" err="1">
                <a:solidFill>
                  <a:schemeClr val="accent1"/>
                </a:solidFill>
              </a:rPr>
              <a:t>inherente</a:t>
            </a:r>
            <a:r>
              <a:rPr lang="en-US" sz="2000" b="1" dirty="0">
                <a:solidFill>
                  <a:schemeClr val="accent1"/>
                </a:solidFill>
              </a:rPr>
              <a:t> o </a:t>
            </a:r>
            <a:r>
              <a:rPr lang="en-US" sz="2000" b="1" dirty="0" err="1">
                <a:solidFill>
                  <a:schemeClr val="accent1"/>
                </a:solidFill>
              </a:rPr>
              <a:t>naturalizada</a:t>
            </a:r>
            <a:r>
              <a:rPr lang="en-US" sz="2000" b="1" dirty="0">
                <a:solidFill>
                  <a:schemeClr val="accent1"/>
                </a:solidFill>
              </a:rPr>
              <a:t>?</a:t>
            </a:r>
          </a:p>
          <a:p>
            <a:pPr algn="l" rtl="0"/>
            <a:r>
              <a:rPr lang="en-US" b="1" dirty="0" smtClean="0"/>
              <a:t>Los </a:t>
            </a:r>
            <a:r>
              <a:rPr lang="en-US" b="1" dirty="0"/>
              <a:t>cristianos son salvos </a:t>
            </a:r>
            <a:r>
              <a:rPr lang="en-US" b="1" dirty="0" err="1" smtClean="0"/>
              <a:t>por</a:t>
            </a:r>
            <a:r>
              <a:rPr lang="en-US" b="1" dirty="0" smtClean="0"/>
              <a:t> la </a:t>
            </a:r>
            <a:r>
              <a:rPr lang="en-US" b="1" dirty="0" err="1" smtClean="0"/>
              <a:t>gracia</a:t>
            </a:r>
            <a:r>
              <a:rPr lang="en-US" b="1" dirty="0" smtClean="0"/>
              <a:t> sola </a:t>
            </a:r>
            <a:r>
              <a:rPr lang="en-US" b="1" dirty="0"/>
              <a:t>a través de la fe sola.</a:t>
            </a:r>
          </a:p>
          <a:p>
            <a:pPr lvl="1"/>
            <a:r>
              <a:rPr lang="en-US" sz="2000" b="1" u="sng" dirty="0"/>
              <a:t>Evidencia</a:t>
            </a:r>
            <a:r>
              <a:rPr lang="en-US" sz="2000" b="1" dirty="0"/>
              <a:t>: </a:t>
            </a:r>
            <a:r>
              <a:rPr lang="en-US" sz="2000" b="1" dirty="0" smtClean="0"/>
              <a:t>“</a:t>
            </a:r>
            <a:r>
              <a:rPr lang="es-ES" sz="2000" b="1" dirty="0"/>
              <a:t>Porque por gracia ustedes han sido salvados por medio de la fe, y esto no procede de ustedes, sino que es don de Dios;  9  no por obras, para que nadie se </a:t>
            </a:r>
            <a:r>
              <a:rPr lang="es-ES" sz="2000" b="1" dirty="0" smtClean="0"/>
              <a:t>gloríe</a:t>
            </a:r>
            <a:r>
              <a:rPr lang="en-US" sz="2000" b="1" dirty="0" smtClean="0"/>
              <a:t>”.</a:t>
            </a:r>
            <a:endParaRPr lang="en-US" sz="2000" b="1" dirty="0"/>
          </a:p>
          <a:p>
            <a:pPr lvl="1" algn="l" rtl="0"/>
            <a:r>
              <a:rPr lang="en-US" sz="2000" b="1" dirty="0">
                <a:solidFill>
                  <a:schemeClr val="accent1"/>
                </a:solidFill>
              </a:rPr>
              <a:t>Respuestas</a:t>
            </a:r>
          </a:p>
          <a:p>
            <a:pPr lvl="2" algn="l" rtl="0"/>
            <a:r>
              <a:rPr lang="en-US" sz="2000" b="1" dirty="0">
                <a:solidFill>
                  <a:schemeClr val="accent1"/>
                </a:solidFill>
              </a:rPr>
              <a:t>¿Dónde está “</a:t>
            </a:r>
            <a:r>
              <a:rPr lang="en-US" sz="2000" b="1" dirty="0" smtClean="0">
                <a:solidFill>
                  <a:schemeClr val="accent1"/>
                </a:solidFill>
              </a:rPr>
              <a:t>sola” </a:t>
            </a:r>
            <a:r>
              <a:rPr lang="en-US" sz="2000" b="1" dirty="0">
                <a:solidFill>
                  <a:schemeClr val="accent1"/>
                </a:solidFill>
              </a:rPr>
              <a:t>en el texto?</a:t>
            </a:r>
          </a:p>
          <a:p>
            <a:pPr lvl="2" algn="l" rtl="0"/>
            <a:r>
              <a:rPr lang="en-US" sz="2000" b="1" dirty="0">
                <a:solidFill>
                  <a:schemeClr val="accent1"/>
                </a:solidFill>
              </a:rPr>
              <a:t>Definición de términos: fe, obras</a:t>
            </a:r>
          </a:p>
          <a:p>
            <a:pPr lvl="2" algn="l" rtl="0"/>
            <a:r>
              <a:rPr lang="en-US" sz="2000" b="1" dirty="0">
                <a:solidFill>
                  <a:schemeClr val="accent1"/>
                </a:solidFill>
              </a:rPr>
              <a:t>Bautismo = </a:t>
            </a:r>
            <a:r>
              <a:rPr lang="en-US" sz="2000" b="1" dirty="0" smtClean="0">
                <a:solidFill>
                  <a:schemeClr val="accent1"/>
                </a:solidFill>
              </a:rPr>
              <a:t>¡</a:t>
            </a:r>
            <a:r>
              <a:rPr lang="en-US" sz="2000" b="1" dirty="0" err="1" smtClean="0">
                <a:solidFill>
                  <a:schemeClr val="accent1"/>
                </a:solidFill>
              </a:rPr>
              <a:t>obra</a:t>
            </a:r>
            <a:r>
              <a:rPr lang="en-US" sz="2000" b="1" dirty="0" smtClean="0">
                <a:solidFill>
                  <a:schemeClr val="accent1"/>
                </a:solidFill>
              </a:rPr>
              <a:t> </a:t>
            </a:r>
            <a:r>
              <a:rPr lang="en-US" sz="2000" b="1" dirty="0">
                <a:solidFill>
                  <a:schemeClr val="accent1"/>
                </a:solidFill>
              </a:rPr>
              <a:t>de Dios para resucitarnos con Cristo! (cf. </a:t>
            </a:r>
            <a:r>
              <a:rPr lang="en-US" sz="2000" b="1" dirty="0" smtClean="0">
                <a:solidFill>
                  <a:schemeClr val="accent1"/>
                </a:solidFill>
              </a:rPr>
              <a:t>Col. </a:t>
            </a:r>
            <a:r>
              <a:rPr lang="en-US" sz="2000" b="1" dirty="0">
                <a:solidFill>
                  <a:schemeClr val="accent1"/>
                </a:solidFill>
              </a:rPr>
              <a:t>2:9-3:4)</a:t>
            </a:r>
          </a:p>
          <a:p>
            <a:pPr algn="l" rtl="0"/>
            <a:endParaRPr lang="en-US" sz="2000" dirty="0"/>
          </a:p>
          <a:p>
            <a:pPr algn="l" rtl="0"/>
            <a:endParaRPr lang="en-US" dirty="0"/>
          </a:p>
        </p:txBody>
      </p:sp>
    </p:spTree>
    <p:extLst>
      <p:ext uri="{BB962C8B-B14F-4D97-AF65-F5344CB8AC3E}">
        <p14:creationId xmlns:p14="http://schemas.microsoft.com/office/powerpoint/2010/main" val="24024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dirty="0">
                <a:latin typeface="+mn-lt"/>
              </a:rPr>
              <a:t>¿Cómo es Dios?</a:t>
            </a:r>
            <a:br>
              <a:rPr lang="en-US" b="1" dirty="0">
                <a:latin typeface="+mn-lt"/>
              </a:rPr>
            </a:br>
            <a:r>
              <a:rPr lang="en-US" sz="2800" b="1" i="1" dirty="0">
                <a:solidFill>
                  <a:schemeClr val="accent2"/>
                </a:solidFill>
                <a:latin typeface="+mn-lt"/>
              </a:rPr>
              <a:t>¿Qué aprendemos </a:t>
            </a:r>
            <a:r>
              <a:rPr lang="en-US" sz="2800" b="1" i="1" dirty="0" err="1">
                <a:solidFill>
                  <a:schemeClr val="accent2"/>
                </a:solidFill>
                <a:latin typeface="+mn-lt"/>
              </a:rPr>
              <a:t>sobre</a:t>
            </a:r>
            <a:r>
              <a:rPr lang="en-US" sz="2800" b="1" i="1" dirty="0">
                <a:solidFill>
                  <a:schemeClr val="accent2"/>
                </a:solidFill>
                <a:latin typeface="+mn-lt"/>
              </a:rPr>
              <a:t> </a:t>
            </a:r>
            <a:r>
              <a:rPr lang="en-US" sz="2800" b="1" i="1" dirty="0" smtClean="0">
                <a:solidFill>
                  <a:schemeClr val="accent2"/>
                </a:solidFill>
                <a:latin typeface="+mn-lt"/>
              </a:rPr>
              <a:t>Su </a:t>
            </a:r>
            <a:r>
              <a:rPr lang="en-US" sz="2800" b="1" i="1" dirty="0" err="1">
                <a:solidFill>
                  <a:schemeClr val="accent2"/>
                </a:solidFill>
                <a:latin typeface="+mn-lt"/>
              </a:rPr>
              <a:t>carácter</a:t>
            </a:r>
            <a:r>
              <a:rPr lang="en-US" sz="2800" b="1" i="1" dirty="0">
                <a:solidFill>
                  <a:schemeClr val="accent2"/>
                </a:solidFill>
                <a:latin typeface="+mn-lt"/>
              </a:rPr>
              <a:t> </a:t>
            </a:r>
            <a:r>
              <a:rPr lang="en-US" sz="2800" b="1" i="1" dirty="0" smtClean="0">
                <a:solidFill>
                  <a:schemeClr val="accent2"/>
                </a:solidFill>
                <a:latin typeface="+mn-lt"/>
              </a:rPr>
              <a:t>de </a:t>
            </a:r>
            <a:r>
              <a:rPr lang="en-US" sz="2800" b="1" i="1" dirty="0">
                <a:solidFill>
                  <a:schemeClr val="accent2"/>
                </a:solidFill>
                <a:latin typeface="+mn-lt"/>
              </a:rPr>
              <a:t>este texto?</a:t>
            </a:r>
          </a:p>
        </p:txBody>
      </p:sp>
      <p:sp>
        <p:nvSpPr>
          <p:cNvPr id="3" name="Content Placeholder 2"/>
          <p:cNvSpPr>
            <a:spLocks noGrp="1"/>
          </p:cNvSpPr>
          <p:nvPr>
            <p:ph idx="1"/>
          </p:nvPr>
        </p:nvSpPr>
        <p:spPr/>
        <p:txBody>
          <a:bodyPr/>
          <a:lstStyle/>
          <a:p>
            <a:pPr algn="l" rtl="0">
              <a:lnSpc>
                <a:spcPct val="150000"/>
              </a:lnSpc>
            </a:pPr>
            <a:r>
              <a:rPr lang="en-US" b="1" dirty="0" err="1" smtClean="0"/>
              <a:t>Poderoso</a:t>
            </a:r>
            <a:r>
              <a:rPr lang="en-US" b="1" dirty="0" smtClean="0"/>
              <a:t> (</a:t>
            </a:r>
            <a:r>
              <a:rPr lang="en-US" b="1" dirty="0" err="1" smtClean="0"/>
              <a:t>por</a:t>
            </a:r>
            <a:r>
              <a:rPr lang="en-US" b="1" dirty="0" smtClean="0"/>
              <a:t> </a:t>
            </a:r>
            <a:r>
              <a:rPr lang="en-US" b="1" dirty="0" err="1" smtClean="0"/>
              <a:t>encima</a:t>
            </a:r>
            <a:r>
              <a:rPr lang="en-US" b="1" dirty="0" smtClean="0"/>
              <a:t> de </a:t>
            </a:r>
            <a:r>
              <a:rPr lang="en-US" b="1" dirty="0"/>
              <a:t>todos los demás)</a:t>
            </a:r>
          </a:p>
          <a:p>
            <a:pPr algn="l" rtl="0">
              <a:lnSpc>
                <a:spcPct val="150000"/>
              </a:lnSpc>
            </a:pPr>
            <a:r>
              <a:rPr lang="en-US" b="1" dirty="0" err="1" smtClean="0"/>
              <a:t>Atento</a:t>
            </a:r>
            <a:r>
              <a:rPr lang="en-US" b="1" dirty="0" smtClean="0"/>
              <a:t> </a:t>
            </a:r>
            <a:r>
              <a:rPr lang="en-US" b="1" dirty="0"/>
              <a:t>al comportamiento humano</a:t>
            </a:r>
          </a:p>
          <a:p>
            <a:pPr algn="l" rtl="0">
              <a:lnSpc>
                <a:spcPct val="150000"/>
              </a:lnSpc>
            </a:pPr>
            <a:r>
              <a:rPr lang="en-US" b="1" dirty="0" err="1" smtClean="0"/>
              <a:t>Actúa</a:t>
            </a:r>
            <a:r>
              <a:rPr lang="en-US" b="1" dirty="0" smtClean="0"/>
              <a:t> con </a:t>
            </a:r>
            <a:r>
              <a:rPr lang="en-US" b="1" dirty="0" err="1" smtClean="0"/>
              <a:t>ira</a:t>
            </a:r>
            <a:r>
              <a:rPr lang="en-US" b="1" dirty="0" smtClean="0"/>
              <a:t> </a:t>
            </a:r>
            <a:r>
              <a:rPr lang="en-US" b="1" dirty="0"/>
              <a:t>contra el pecado y los pecadores</a:t>
            </a:r>
          </a:p>
          <a:p>
            <a:pPr algn="l" rtl="0">
              <a:lnSpc>
                <a:spcPct val="150000"/>
              </a:lnSpc>
            </a:pPr>
            <a:r>
              <a:rPr lang="en-US" b="1" dirty="0"/>
              <a:t>Misericordioso, </a:t>
            </a:r>
            <a:r>
              <a:rPr lang="en-US" b="1" dirty="0" err="1" smtClean="0"/>
              <a:t>bondadoso</a:t>
            </a:r>
            <a:r>
              <a:rPr lang="en-US" b="1" dirty="0" smtClean="0"/>
              <a:t>, amoroso</a:t>
            </a:r>
            <a:r>
              <a:rPr lang="en-US" b="1" dirty="0"/>
              <a:t>, </a:t>
            </a:r>
            <a:r>
              <a:rPr lang="en-US" b="1" dirty="0" err="1" smtClean="0"/>
              <a:t>amable</a:t>
            </a:r>
            <a:r>
              <a:rPr lang="en-US" b="1" dirty="0" smtClean="0"/>
              <a:t> </a:t>
            </a:r>
            <a:r>
              <a:rPr lang="en-US" b="1" dirty="0"/>
              <a:t>(¡todo en riquezas!)</a:t>
            </a:r>
          </a:p>
          <a:p>
            <a:pPr algn="l" rtl="0">
              <a:lnSpc>
                <a:spcPct val="150000"/>
              </a:lnSpc>
            </a:pPr>
            <a:r>
              <a:rPr lang="en-US" b="1" dirty="0" err="1" smtClean="0"/>
              <a:t>Invita</a:t>
            </a:r>
            <a:r>
              <a:rPr lang="en-US" b="1" dirty="0" smtClean="0"/>
              <a:t> y </a:t>
            </a:r>
            <a:r>
              <a:rPr lang="en-US" b="1" dirty="0" err="1" smtClean="0"/>
              <a:t>acoge</a:t>
            </a:r>
            <a:endParaRPr lang="en-US" b="1" dirty="0"/>
          </a:p>
          <a:p>
            <a:pPr algn="l" rtl="0">
              <a:lnSpc>
                <a:spcPct val="150000"/>
              </a:lnSpc>
            </a:pPr>
            <a:r>
              <a:rPr lang="en-US" b="1" dirty="0" err="1" smtClean="0"/>
              <a:t>Actúa</a:t>
            </a:r>
            <a:r>
              <a:rPr lang="en-US" b="1" dirty="0" smtClean="0"/>
              <a:t> con </a:t>
            </a:r>
            <a:r>
              <a:rPr lang="en-US" b="1" dirty="0" err="1" smtClean="0"/>
              <a:t>propósito</a:t>
            </a:r>
            <a:endParaRPr lang="en-US" b="1" dirty="0"/>
          </a:p>
        </p:txBody>
      </p:sp>
    </p:spTree>
    <p:extLst>
      <p:ext uri="{BB962C8B-B14F-4D97-AF65-F5344CB8AC3E}">
        <p14:creationId xmlns:p14="http://schemas.microsoft.com/office/powerpoint/2010/main" val="41261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66" y="484094"/>
            <a:ext cx="5088369" cy="5262979"/>
          </a:xfrm>
          <a:prstGeom prst="rect">
            <a:avLst/>
          </a:prstGeom>
          <a:noFill/>
        </p:spPr>
        <p:txBody>
          <a:bodyPr wrap="square" rtlCol="0">
            <a:spAutoFit/>
          </a:bodyPr>
          <a:lstStyle/>
          <a:p>
            <a:r>
              <a:rPr lang="es-ES" sz="2400" b="1" dirty="0"/>
              <a:t>2:1 Y Él les dio vida a ustedes, que estaban muertos en sus delitos y pecados,  2  en los cuales anduvieron en otro tiempo según la corriente de este mundo, conforme al príncipe de la potestad del aire, el espíritu que ahora opera en los hijos de desobediencia.  3  Entre ellos también todos nosotros en otro tiempo vivíamos en las pasiones de nuestra carne, satisfaciendo los deseos de la carne y de la mente, y éramos por naturaleza hijos de ira, lo mismo que los demás.</a:t>
            </a:r>
            <a:endParaRPr lang="en-US" sz="2400" b="1" dirty="0"/>
          </a:p>
        </p:txBody>
      </p:sp>
      <p:sp>
        <p:nvSpPr>
          <p:cNvPr id="3" name="TextBox 2"/>
          <p:cNvSpPr txBox="1"/>
          <p:nvPr/>
        </p:nvSpPr>
        <p:spPr>
          <a:xfrm>
            <a:off x="5604735" y="2290191"/>
            <a:ext cx="3270324" cy="461665"/>
          </a:xfrm>
          <a:prstGeom prst="rect">
            <a:avLst/>
          </a:prstGeom>
          <a:noFill/>
        </p:spPr>
        <p:txBody>
          <a:bodyPr wrap="square" rtlCol="0">
            <a:spAutoFit/>
          </a:bodyPr>
          <a:lstStyle/>
          <a:p>
            <a:pPr algn="l" rtl="0"/>
            <a:r>
              <a:rPr lang="en-US" sz="2400" b="1" i="1" dirty="0">
                <a:solidFill>
                  <a:schemeClr val="accent1"/>
                </a:solidFill>
              </a:rPr>
              <a:t>* Naturaleza del mundo</a:t>
            </a:r>
            <a:endParaRPr lang="en-US" b="1" dirty="0"/>
          </a:p>
        </p:txBody>
      </p:sp>
      <p:sp>
        <p:nvSpPr>
          <p:cNvPr id="4" name="TextBox 3"/>
          <p:cNvSpPr txBox="1"/>
          <p:nvPr/>
        </p:nvSpPr>
        <p:spPr>
          <a:xfrm>
            <a:off x="5604735" y="3113211"/>
            <a:ext cx="3270324" cy="830997"/>
          </a:xfrm>
          <a:prstGeom prst="rect">
            <a:avLst/>
          </a:prstGeom>
          <a:noFill/>
        </p:spPr>
        <p:txBody>
          <a:bodyPr wrap="square" rtlCol="0">
            <a:spAutoFit/>
          </a:bodyPr>
          <a:lstStyle/>
          <a:p>
            <a:pPr algn="l" rtl="0"/>
            <a:r>
              <a:rPr lang="en-US" sz="2400" b="1" i="1" dirty="0">
                <a:solidFill>
                  <a:schemeClr val="accent1"/>
                </a:solidFill>
              </a:rPr>
              <a:t>*Necesitamos reconocer nuestra pecaminosidad</a:t>
            </a:r>
            <a:endParaRPr lang="en-US" b="1" dirty="0"/>
          </a:p>
        </p:txBody>
      </p:sp>
      <p:sp>
        <p:nvSpPr>
          <p:cNvPr id="5" name="TextBox 4"/>
          <p:cNvSpPr txBox="1"/>
          <p:nvPr/>
        </p:nvSpPr>
        <p:spPr>
          <a:xfrm>
            <a:off x="5604735" y="4305563"/>
            <a:ext cx="3270324" cy="830997"/>
          </a:xfrm>
          <a:prstGeom prst="rect">
            <a:avLst/>
          </a:prstGeom>
          <a:noFill/>
        </p:spPr>
        <p:txBody>
          <a:bodyPr wrap="square" rtlCol="0">
            <a:spAutoFit/>
          </a:bodyPr>
          <a:lstStyle/>
          <a:p>
            <a:pPr algn="l" rtl="0"/>
            <a:r>
              <a:rPr lang="en-US" sz="2400" b="1" i="1" dirty="0">
                <a:solidFill>
                  <a:schemeClr val="accent2"/>
                </a:solidFill>
              </a:rPr>
              <a:t>*¿De dónde viene el mal?</a:t>
            </a:r>
            <a:endParaRPr lang="en-US" b="1" dirty="0">
              <a:solidFill>
                <a:schemeClr val="accent2"/>
              </a:solidFill>
            </a:endParaRPr>
          </a:p>
        </p:txBody>
      </p:sp>
      <p:sp>
        <p:nvSpPr>
          <p:cNvPr id="6" name="TextBox 5"/>
          <p:cNvSpPr txBox="1"/>
          <p:nvPr/>
        </p:nvSpPr>
        <p:spPr>
          <a:xfrm>
            <a:off x="6056555" y="484094"/>
            <a:ext cx="2366683" cy="1015663"/>
          </a:xfrm>
          <a:prstGeom prst="rect">
            <a:avLst/>
          </a:prstGeom>
          <a:solidFill>
            <a:schemeClr val="bg2"/>
          </a:solidFill>
        </p:spPr>
        <p:txBody>
          <a:bodyPr wrap="square" rtlCol="0">
            <a:spAutoFit/>
          </a:bodyPr>
          <a:lstStyle/>
          <a:p>
            <a:pPr algn="ctr" rtl="0"/>
            <a:r>
              <a:rPr lang="en-US" sz="2000" b="1" u="sng" dirty="0"/>
              <a:t>La necesidad de la salvación por gracia</a:t>
            </a:r>
            <a:endParaRPr lang="en-US" sz="2000" b="1" dirty="0"/>
          </a:p>
          <a:p>
            <a:pPr algn="ctr" rtl="0"/>
            <a:r>
              <a:rPr lang="en-US" sz="2000" b="1" dirty="0"/>
              <a:t>(1-3)</a:t>
            </a:r>
          </a:p>
        </p:txBody>
      </p:sp>
    </p:spTree>
    <p:extLst>
      <p:ext uri="{BB962C8B-B14F-4D97-AF65-F5344CB8AC3E}">
        <p14:creationId xmlns:p14="http://schemas.microsoft.com/office/powerpoint/2010/main" val="24846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66" y="484094"/>
            <a:ext cx="5088369" cy="5262979"/>
          </a:xfrm>
          <a:prstGeom prst="rect">
            <a:avLst/>
          </a:prstGeom>
          <a:noFill/>
        </p:spPr>
        <p:txBody>
          <a:bodyPr wrap="square" rtlCol="0">
            <a:spAutoFit/>
          </a:bodyPr>
          <a:lstStyle/>
          <a:p>
            <a:r>
              <a:rPr lang="es-ES" sz="2400" b="1" dirty="0"/>
              <a:t>2:1 Y Él les dio vida a ustedes, que estaban muertos en sus delitos y pecados,  2  en los cuales anduvieron en otro tiempo según la corriente de este mundo, conforme al príncipe de la potestad del aire, el espíritu que ahora opera en los hijos de desobediencia.  3  Entre ellos también todos nosotros en otro tiempo vivíamos en las pasiones de nuestra carne, satisfaciendo los deseos de la carne y de la mente, y éramos por naturaleza hijos de ira, lo mismo que los demás.</a:t>
            </a:r>
            <a:endParaRPr lang="en-US" sz="2400" b="1" dirty="0"/>
          </a:p>
        </p:txBody>
      </p:sp>
      <p:sp>
        <p:nvSpPr>
          <p:cNvPr id="6" name="TextBox 5"/>
          <p:cNvSpPr txBox="1"/>
          <p:nvPr/>
        </p:nvSpPr>
        <p:spPr>
          <a:xfrm>
            <a:off x="5895190" y="1323191"/>
            <a:ext cx="2958353" cy="1200329"/>
          </a:xfrm>
          <a:prstGeom prst="rect">
            <a:avLst/>
          </a:prstGeom>
          <a:solidFill>
            <a:schemeClr val="bg2"/>
          </a:solidFill>
        </p:spPr>
        <p:txBody>
          <a:bodyPr wrap="square" rtlCol="0">
            <a:spAutoFit/>
          </a:bodyPr>
          <a:lstStyle/>
          <a:p>
            <a:pPr algn="ctr" rtl="0"/>
            <a:r>
              <a:rPr lang="en-US" sz="2400" b="1" u="sng" dirty="0"/>
              <a:t>La necesidad de la salvación por gracia</a:t>
            </a:r>
            <a:endParaRPr lang="en-US" sz="2400" b="1" dirty="0"/>
          </a:p>
          <a:p>
            <a:pPr algn="ctr" rtl="0"/>
            <a:r>
              <a:rPr lang="en-US" sz="2400" b="1" dirty="0"/>
              <a:t>(1-3)</a:t>
            </a:r>
          </a:p>
        </p:txBody>
      </p:sp>
    </p:spTree>
    <p:extLst>
      <p:ext uri="{BB962C8B-B14F-4D97-AF65-F5344CB8AC3E}">
        <p14:creationId xmlns:p14="http://schemas.microsoft.com/office/powerpoint/2010/main" val="9722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a:latin typeface="+mn-lt"/>
              </a:rPr>
              <a:t>Un mundo pecaminoso, </a:t>
            </a:r>
            <a:r>
              <a:rPr lang="en-US" b="1" dirty="0" err="1" smtClean="0">
                <a:latin typeface="+mn-lt"/>
              </a:rPr>
              <a:t>quebrantado</a:t>
            </a:r>
            <a:r>
              <a:rPr lang="en-US" b="1" dirty="0" smtClean="0">
                <a:latin typeface="+mn-lt"/>
              </a:rPr>
              <a:t> </a:t>
            </a:r>
            <a:r>
              <a:rPr lang="en-US" b="1" dirty="0">
                <a:latin typeface="+mn-lt"/>
              </a:rPr>
              <a:t>y malvado</a:t>
            </a:r>
            <a:br>
              <a:rPr lang="en-US" b="1" dirty="0">
                <a:latin typeface="+mn-lt"/>
              </a:rPr>
            </a:br>
            <a:r>
              <a:rPr lang="en-US" sz="2800" b="1" i="1" dirty="0">
                <a:solidFill>
                  <a:schemeClr val="accent2"/>
                </a:solidFill>
                <a:latin typeface="+mn-lt"/>
              </a:rPr>
              <a:t>¿Qué nos dice este texto acerca de las causas del mal?</a:t>
            </a:r>
            <a:endParaRPr lang="en-US" sz="2800" b="1" dirty="0">
              <a:solidFill>
                <a:schemeClr val="accent2"/>
              </a:solidFill>
              <a:latin typeface="+mn-lt"/>
            </a:endParaRPr>
          </a:p>
        </p:txBody>
      </p:sp>
      <p:sp>
        <p:nvSpPr>
          <p:cNvPr id="3" name="Content Placeholder 2"/>
          <p:cNvSpPr>
            <a:spLocks noGrp="1"/>
          </p:cNvSpPr>
          <p:nvPr>
            <p:ph idx="1"/>
          </p:nvPr>
        </p:nvSpPr>
        <p:spPr/>
        <p:txBody>
          <a:bodyPr>
            <a:normAutofit lnSpcReduction="10000"/>
          </a:bodyPr>
          <a:lstStyle/>
          <a:p>
            <a:pPr algn="l" rtl="0">
              <a:lnSpc>
                <a:spcPct val="100000"/>
              </a:lnSpc>
            </a:pPr>
            <a:r>
              <a:rPr lang="en-US" sz="2400" b="1" dirty="0"/>
              <a:t>Ambiente</a:t>
            </a:r>
          </a:p>
          <a:p>
            <a:pPr marL="342900" lvl="1" indent="0" algn="l" rtl="0">
              <a:lnSpc>
                <a:spcPct val="100000"/>
              </a:lnSpc>
              <a:buNone/>
            </a:pPr>
            <a:r>
              <a:rPr lang="en-US" sz="2400" b="1" i="1" dirty="0" smtClean="0"/>
              <a:t>“la </a:t>
            </a:r>
            <a:r>
              <a:rPr lang="en-US" sz="2400" b="1" i="1" dirty="0" err="1" smtClean="0"/>
              <a:t>corriente</a:t>
            </a:r>
            <a:r>
              <a:rPr lang="en-US" sz="2400" b="1" i="1" dirty="0" smtClean="0"/>
              <a:t> de </a:t>
            </a:r>
            <a:r>
              <a:rPr lang="en-US" sz="2400" b="1" i="1" dirty="0"/>
              <a:t>este mundo”</a:t>
            </a:r>
            <a:endParaRPr lang="en-US" sz="2400" b="1" dirty="0"/>
          </a:p>
          <a:p>
            <a:pPr algn="l" rtl="0">
              <a:lnSpc>
                <a:spcPct val="100000"/>
              </a:lnSpc>
            </a:pPr>
            <a:r>
              <a:rPr lang="en-US" sz="2400" b="1" dirty="0"/>
              <a:t>Satanás y </a:t>
            </a:r>
            <a:r>
              <a:rPr lang="en-US" sz="2400" b="1" dirty="0" err="1" smtClean="0"/>
              <a:t>sus</a:t>
            </a:r>
            <a:r>
              <a:rPr lang="en-US" sz="2400" b="1" dirty="0" smtClean="0"/>
              <a:t> </a:t>
            </a:r>
            <a:r>
              <a:rPr lang="en-US" sz="2400" b="1" dirty="0" err="1" smtClean="0"/>
              <a:t>siervos</a:t>
            </a:r>
            <a:endParaRPr lang="en-US" sz="2400" b="1" dirty="0"/>
          </a:p>
          <a:p>
            <a:pPr marL="342900" lvl="1" indent="0" algn="l" rtl="0">
              <a:lnSpc>
                <a:spcPct val="100000"/>
              </a:lnSpc>
              <a:buNone/>
            </a:pPr>
            <a:r>
              <a:rPr lang="en-US" sz="2400" b="1" i="1" dirty="0"/>
              <a:t>“el príncipe de la potestad del aire”</a:t>
            </a:r>
            <a:endParaRPr lang="en-US" sz="2400" b="1" dirty="0"/>
          </a:p>
          <a:p>
            <a:pPr algn="l" rtl="0">
              <a:lnSpc>
                <a:spcPct val="100000"/>
              </a:lnSpc>
            </a:pPr>
            <a:r>
              <a:rPr lang="en-US" sz="2400" b="1" dirty="0"/>
              <a:t>Elección humana</a:t>
            </a:r>
          </a:p>
          <a:p>
            <a:pPr marL="342900" lvl="1" indent="0" algn="l" rtl="0">
              <a:lnSpc>
                <a:spcPct val="100000"/>
              </a:lnSpc>
              <a:buNone/>
            </a:pPr>
            <a:r>
              <a:rPr lang="en-US" sz="2400" b="1" dirty="0"/>
              <a:t>“</a:t>
            </a:r>
            <a:r>
              <a:rPr lang="en-US" sz="2400" b="1" i="1" dirty="0"/>
              <a:t>hijos de desobediencia”</a:t>
            </a:r>
            <a:endParaRPr lang="en-US" sz="2400" b="1" dirty="0"/>
          </a:p>
          <a:p>
            <a:pPr algn="l" rtl="0">
              <a:lnSpc>
                <a:spcPct val="100000"/>
              </a:lnSpc>
            </a:pPr>
            <a:r>
              <a:rPr lang="en-US" sz="2400" b="1" dirty="0" smtClean="0"/>
              <a:t>Cuerpo y </a:t>
            </a:r>
            <a:r>
              <a:rPr lang="en-US" sz="2400" b="1" dirty="0" err="1" smtClean="0"/>
              <a:t>mente</a:t>
            </a:r>
            <a:endParaRPr lang="en-US" sz="2400" b="1" dirty="0"/>
          </a:p>
          <a:p>
            <a:pPr marL="342900" lvl="1" indent="0" algn="l" rtl="0">
              <a:lnSpc>
                <a:spcPct val="100000"/>
              </a:lnSpc>
              <a:buNone/>
            </a:pPr>
            <a:r>
              <a:rPr lang="en-US" sz="2400" b="1" i="1" dirty="0" smtClean="0"/>
              <a:t>“las </a:t>
            </a:r>
            <a:r>
              <a:rPr lang="en-US" sz="2400" b="1" i="1" dirty="0" err="1" smtClean="0"/>
              <a:t>pasiones</a:t>
            </a:r>
            <a:r>
              <a:rPr lang="en-US" sz="2400" b="1" i="1" dirty="0" smtClean="0"/>
              <a:t> de </a:t>
            </a:r>
            <a:r>
              <a:rPr lang="en-US" sz="2400" b="1" i="1" dirty="0"/>
              <a:t>nuestra carne…deseos de la carne y de la mente”</a:t>
            </a:r>
            <a:endParaRPr lang="en-US" sz="2400" b="1" dirty="0"/>
          </a:p>
        </p:txBody>
      </p:sp>
    </p:spTree>
    <p:extLst>
      <p:ext uri="{BB962C8B-B14F-4D97-AF65-F5344CB8AC3E}">
        <p14:creationId xmlns:p14="http://schemas.microsoft.com/office/powerpoint/2010/main" val="9418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8" y="263964"/>
            <a:ext cx="4550484" cy="3785652"/>
          </a:xfrm>
          <a:prstGeom prst="rect">
            <a:avLst/>
          </a:prstGeom>
          <a:noFill/>
        </p:spPr>
        <p:txBody>
          <a:bodyPr wrap="square" rtlCol="0">
            <a:spAutoFit/>
          </a:bodyPr>
          <a:lstStyle/>
          <a:p>
            <a:r>
              <a:rPr lang="es-ES" sz="2400" b="1" dirty="0" smtClean="0"/>
              <a:t>4</a:t>
            </a:r>
            <a:r>
              <a:rPr lang="es-ES" sz="2400" b="1" dirty="0"/>
              <a:t>  Pero Dios, que es rico en misericordia, por causa del gran amor con que nos amó, </a:t>
            </a:r>
            <a:r>
              <a:rPr lang="es-ES" sz="2400" b="1" dirty="0" smtClean="0"/>
              <a:t> 5</a:t>
            </a:r>
            <a:r>
              <a:rPr lang="es-ES" sz="2400" b="1" dirty="0"/>
              <a:t>  aun cuando estábamos muertos en nuestros delitos, nos dio vida juntamente con Cristo (por gracia ustedes han sido salvados), </a:t>
            </a:r>
            <a:r>
              <a:rPr lang="es-ES" sz="2400" b="1" dirty="0" smtClean="0"/>
              <a:t>6</a:t>
            </a:r>
            <a:r>
              <a:rPr lang="es-ES" sz="2400" b="1" dirty="0"/>
              <a:t>  y con Él nos resucitó y con Él nos sentó en los lugares celestiales en Cristo Jesús, </a:t>
            </a:r>
            <a:endParaRPr lang="en-US" sz="2400" b="1" dirty="0"/>
          </a:p>
        </p:txBody>
      </p:sp>
      <p:sp>
        <p:nvSpPr>
          <p:cNvPr id="3" name="TextBox 2"/>
          <p:cNvSpPr txBox="1"/>
          <p:nvPr/>
        </p:nvSpPr>
        <p:spPr>
          <a:xfrm>
            <a:off x="5013062" y="1762758"/>
            <a:ext cx="3861997" cy="769441"/>
          </a:xfrm>
          <a:prstGeom prst="rect">
            <a:avLst/>
          </a:prstGeom>
          <a:noFill/>
        </p:spPr>
        <p:txBody>
          <a:bodyPr wrap="square" rtlCol="0">
            <a:spAutoFit/>
          </a:bodyPr>
          <a:lstStyle/>
          <a:p>
            <a:pPr algn="l" rtl="0"/>
            <a:r>
              <a:rPr lang="en-US" sz="2200" b="1" i="1" dirty="0" smtClean="0">
                <a:solidFill>
                  <a:schemeClr val="accent2"/>
                </a:solidFill>
              </a:rPr>
              <a:t>*¿</a:t>
            </a:r>
            <a:r>
              <a:rPr lang="en-US" sz="2200" b="1" i="1" dirty="0" err="1" smtClean="0">
                <a:solidFill>
                  <a:schemeClr val="accent2"/>
                </a:solidFill>
              </a:rPr>
              <a:t>Grado</a:t>
            </a:r>
            <a:r>
              <a:rPr lang="en-US" sz="2200" b="1" i="1" dirty="0" smtClean="0">
                <a:solidFill>
                  <a:schemeClr val="accent2"/>
                </a:solidFill>
              </a:rPr>
              <a:t>(s</a:t>
            </a:r>
            <a:r>
              <a:rPr lang="en-US" sz="2200" b="1" i="1" dirty="0">
                <a:solidFill>
                  <a:schemeClr val="accent2"/>
                </a:solidFill>
              </a:rPr>
              <a:t>) de la bondad de Dios?</a:t>
            </a:r>
            <a:endParaRPr lang="en-US" sz="2200" b="1" dirty="0">
              <a:solidFill>
                <a:schemeClr val="accent2"/>
              </a:solidFill>
            </a:endParaRPr>
          </a:p>
        </p:txBody>
      </p:sp>
      <p:sp>
        <p:nvSpPr>
          <p:cNvPr id="4" name="TextBox 3"/>
          <p:cNvSpPr txBox="1"/>
          <p:nvPr/>
        </p:nvSpPr>
        <p:spPr>
          <a:xfrm>
            <a:off x="5013063" y="2801554"/>
            <a:ext cx="3861995" cy="446276"/>
          </a:xfrm>
          <a:prstGeom prst="rect">
            <a:avLst/>
          </a:prstGeom>
          <a:noFill/>
        </p:spPr>
        <p:txBody>
          <a:bodyPr wrap="square" rtlCol="0">
            <a:spAutoFit/>
          </a:bodyPr>
          <a:lstStyle/>
          <a:p>
            <a:pPr algn="l" rtl="0"/>
            <a:r>
              <a:rPr lang="en-US" sz="2300" b="1" i="1" dirty="0">
                <a:solidFill>
                  <a:schemeClr val="accent1"/>
                </a:solidFill>
              </a:rPr>
              <a:t>*Paralelo de 1:19-23 y 2:1-7</a:t>
            </a:r>
            <a:endParaRPr lang="en-US" sz="2300" b="1" dirty="0">
              <a:solidFill>
                <a:schemeClr val="accent1"/>
              </a:solidFill>
            </a:endParaRPr>
          </a:p>
        </p:txBody>
      </p:sp>
      <p:sp>
        <p:nvSpPr>
          <p:cNvPr id="5" name="TextBox 4"/>
          <p:cNvSpPr txBox="1"/>
          <p:nvPr/>
        </p:nvSpPr>
        <p:spPr>
          <a:xfrm>
            <a:off x="5013063" y="3855739"/>
            <a:ext cx="3861995" cy="446276"/>
          </a:xfrm>
          <a:prstGeom prst="rect">
            <a:avLst/>
          </a:prstGeom>
          <a:noFill/>
        </p:spPr>
        <p:txBody>
          <a:bodyPr wrap="square" rtlCol="0">
            <a:spAutoFit/>
          </a:bodyPr>
          <a:lstStyle/>
          <a:p>
            <a:pPr algn="l" rtl="0"/>
            <a:r>
              <a:rPr lang="en-US" sz="2300" b="1" i="1" dirty="0">
                <a:solidFill>
                  <a:schemeClr val="accent1"/>
                </a:solidFill>
              </a:rPr>
              <a:t>*Propósito de la </a:t>
            </a:r>
            <a:r>
              <a:rPr lang="en-US" sz="2300" b="1" i="1" dirty="0" err="1" smtClean="0">
                <a:solidFill>
                  <a:schemeClr val="accent1"/>
                </a:solidFill>
              </a:rPr>
              <a:t>salvación</a:t>
            </a:r>
            <a:endParaRPr lang="en-US" sz="2300" b="1" dirty="0">
              <a:solidFill>
                <a:schemeClr val="accent1"/>
              </a:solidFill>
            </a:endParaRPr>
          </a:p>
        </p:txBody>
      </p:sp>
      <p:sp>
        <p:nvSpPr>
          <p:cNvPr id="6" name="TextBox 5"/>
          <p:cNvSpPr txBox="1"/>
          <p:nvPr/>
        </p:nvSpPr>
        <p:spPr>
          <a:xfrm>
            <a:off x="5013062" y="663686"/>
            <a:ext cx="3861997" cy="769441"/>
          </a:xfrm>
          <a:prstGeom prst="rect">
            <a:avLst/>
          </a:prstGeom>
          <a:noFill/>
        </p:spPr>
        <p:txBody>
          <a:bodyPr wrap="square" rtlCol="0">
            <a:spAutoFit/>
          </a:bodyPr>
          <a:lstStyle/>
          <a:p>
            <a:pPr algn="l" rtl="0"/>
            <a:r>
              <a:rPr lang="en-US" sz="2200" b="1" i="1" dirty="0">
                <a:solidFill>
                  <a:schemeClr val="accent1"/>
                </a:solidFill>
              </a:rPr>
              <a:t>*Soluciones para un </a:t>
            </a:r>
            <a:r>
              <a:rPr lang="en-US" sz="2200" b="1" i="1" dirty="0" err="1">
                <a:solidFill>
                  <a:schemeClr val="accent1"/>
                </a:solidFill>
              </a:rPr>
              <a:t>mundo</a:t>
            </a:r>
            <a:r>
              <a:rPr lang="en-US" sz="2200" b="1" i="1" dirty="0">
                <a:solidFill>
                  <a:schemeClr val="accent1"/>
                </a:solidFill>
              </a:rPr>
              <a:t> </a:t>
            </a:r>
            <a:r>
              <a:rPr lang="en-US" sz="2200" b="1" i="1" dirty="0" err="1" smtClean="0">
                <a:solidFill>
                  <a:schemeClr val="accent1"/>
                </a:solidFill>
              </a:rPr>
              <a:t>quebrantado</a:t>
            </a:r>
            <a:endParaRPr lang="en-US" sz="2200" b="1" dirty="0">
              <a:solidFill>
                <a:schemeClr val="accent1"/>
              </a:solidFill>
            </a:endParaRPr>
          </a:p>
        </p:txBody>
      </p:sp>
    </p:spTree>
    <p:extLst>
      <p:ext uri="{BB962C8B-B14F-4D97-AF65-F5344CB8AC3E}">
        <p14:creationId xmlns:p14="http://schemas.microsoft.com/office/powerpoint/2010/main" val="20656764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155" y="671344"/>
            <a:ext cx="4948517" cy="4832092"/>
          </a:xfrm>
          <a:prstGeom prst="rect">
            <a:avLst/>
          </a:prstGeom>
          <a:noFill/>
        </p:spPr>
        <p:txBody>
          <a:bodyPr wrap="square" rtlCol="0">
            <a:spAutoFit/>
          </a:bodyPr>
          <a:lstStyle/>
          <a:p>
            <a:r>
              <a:rPr lang="es-ES" sz="2800" b="1" dirty="0"/>
              <a:t>4  Pero Dios, que es rico en misericordia, por causa del gran amor con que nos amó,  5  aun cuando estábamos muertos en nuestros delitos, nos dio vida juntamente con Cristo (por gracia ustedes han sido salvados), 6  y con Él nos resucitó y con Él nos sentó en los lugares celestiales en Cristo Jesús, </a:t>
            </a:r>
            <a:endParaRPr lang="en-US" sz="2800" b="1" dirty="0"/>
          </a:p>
        </p:txBody>
      </p:sp>
      <p:sp>
        <p:nvSpPr>
          <p:cNvPr id="7" name="TextBox 6"/>
          <p:cNvSpPr txBox="1"/>
          <p:nvPr/>
        </p:nvSpPr>
        <p:spPr>
          <a:xfrm>
            <a:off x="5884435" y="1742739"/>
            <a:ext cx="2979868" cy="1200329"/>
          </a:xfrm>
          <a:prstGeom prst="rect">
            <a:avLst/>
          </a:prstGeom>
          <a:solidFill>
            <a:schemeClr val="bg2"/>
          </a:solidFill>
        </p:spPr>
        <p:txBody>
          <a:bodyPr wrap="square" rtlCol="0">
            <a:spAutoFit/>
          </a:bodyPr>
          <a:lstStyle/>
          <a:p>
            <a:pPr algn="ctr" rtl="0"/>
            <a:r>
              <a:rPr lang="en-US" sz="2400" b="1" u="sng" dirty="0"/>
              <a:t>La grandeza de la salvación por gracia</a:t>
            </a:r>
            <a:endParaRPr lang="en-US" sz="2400" b="1" dirty="0"/>
          </a:p>
          <a:p>
            <a:pPr algn="ctr" rtl="0"/>
            <a:r>
              <a:rPr lang="en-US" sz="2400" b="1" dirty="0"/>
              <a:t>(4-6)</a:t>
            </a:r>
          </a:p>
        </p:txBody>
      </p:sp>
    </p:spTree>
    <p:extLst>
      <p:ext uri="{BB962C8B-B14F-4D97-AF65-F5344CB8AC3E}">
        <p14:creationId xmlns:p14="http://schemas.microsoft.com/office/powerpoint/2010/main" val="39433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“Los lugares celestiales”</a:t>
            </a:r>
          </a:p>
        </p:txBody>
      </p:sp>
      <p:sp>
        <p:nvSpPr>
          <p:cNvPr id="3" name="Content Placeholder 2"/>
          <p:cNvSpPr>
            <a:spLocks noGrp="1"/>
          </p:cNvSpPr>
          <p:nvPr>
            <p:ph idx="1"/>
          </p:nvPr>
        </p:nvSpPr>
        <p:spPr>
          <a:xfrm>
            <a:off x="548640" y="1521354"/>
            <a:ext cx="7966710" cy="3626115"/>
          </a:xfrm>
        </p:spPr>
        <p:txBody>
          <a:bodyPr>
            <a:normAutofit fontScale="92500"/>
          </a:bodyPr>
          <a:lstStyle/>
          <a:p>
            <a:pPr algn="l" rtl="0"/>
            <a:r>
              <a:rPr lang="en-US" sz="2500" b="1" dirty="0"/>
              <a:t>5 Referencias en Efesios, ninguna en ninguna otra parte del NT</a:t>
            </a:r>
          </a:p>
          <a:p>
            <a:pPr algn="l" rtl="0"/>
            <a:r>
              <a:rPr lang="en-US" sz="2500" b="1" dirty="0"/>
              <a:t>Importancia de los lugares celestiales</a:t>
            </a:r>
          </a:p>
          <a:p>
            <a:pPr lvl="1" algn="l" rtl="0"/>
            <a:r>
              <a:rPr lang="en-US" sz="2200" b="1" dirty="0"/>
              <a:t>Ubicación de todas las bendiciones espirituales (1:3)</a:t>
            </a:r>
          </a:p>
          <a:p>
            <a:pPr lvl="1" algn="l" rtl="0"/>
            <a:r>
              <a:rPr lang="en-US" sz="2200" b="1" dirty="0"/>
              <a:t>Posición de Cristo </a:t>
            </a:r>
            <a:r>
              <a:rPr lang="en-US" sz="2200" b="1" dirty="0" err="1" smtClean="0"/>
              <a:t>resucitado</a:t>
            </a:r>
            <a:r>
              <a:rPr lang="en-US" sz="2200" b="1" dirty="0" smtClean="0"/>
              <a:t> </a:t>
            </a:r>
            <a:r>
              <a:rPr lang="en-US" sz="2200" b="1" dirty="0"/>
              <a:t>y </a:t>
            </a:r>
            <a:r>
              <a:rPr lang="en-US" sz="2200" b="1" dirty="0" err="1" smtClean="0"/>
              <a:t>exaltado</a:t>
            </a:r>
            <a:r>
              <a:rPr lang="en-US" sz="2200" b="1" dirty="0" smtClean="0"/>
              <a:t> </a:t>
            </a:r>
            <a:r>
              <a:rPr lang="en-US" sz="2200" b="1" dirty="0"/>
              <a:t>(1:20)</a:t>
            </a:r>
          </a:p>
          <a:p>
            <a:pPr lvl="1" algn="l" rtl="0"/>
            <a:r>
              <a:rPr lang="en-US" sz="2200" b="1" dirty="0"/>
              <a:t>Posición de los pecadores perdonados (2:6)</a:t>
            </a:r>
          </a:p>
          <a:p>
            <a:pPr lvl="1" algn="l" rtl="0"/>
            <a:r>
              <a:rPr lang="en-US" sz="2200" b="1" dirty="0"/>
              <a:t>Hogar de </a:t>
            </a:r>
            <a:r>
              <a:rPr lang="en-US" sz="2200" b="1" dirty="0" err="1" smtClean="0"/>
              <a:t>principados</a:t>
            </a:r>
            <a:r>
              <a:rPr lang="en-US" sz="2200" b="1" dirty="0" smtClean="0"/>
              <a:t> </a:t>
            </a:r>
            <a:r>
              <a:rPr lang="en-US" sz="2200" b="1" dirty="0"/>
              <a:t>y </a:t>
            </a:r>
            <a:r>
              <a:rPr lang="en-US" sz="2200" b="1" dirty="0" err="1" smtClean="0"/>
              <a:t>autoridades</a:t>
            </a:r>
            <a:r>
              <a:rPr lang="en-US" sz="2200" b="1" dirty="0" smtClean="0"/>
              <a:t> </a:t>
            </a:r>
            <a:r>
              <a:rPr lang="en-US" sz="2200" b="1" dirty="0" err="1"/>
              <a:t>u</a:t>
            </a:r>
            <a:r>
              <a:rPr lang="en-US" sz="2200" b="1" dirty="0" err="1" smtClean="0"/>
              <a:t>niversales</a:t>
            </a:r>
            <a:r>
              <a:rPr lang="en-US" sz="2200" b="1" dirty="0" smtClean="0"/>
              <a:t> </a:t>
            </a:r>
            <a:r>
              <a:rPr lang="en-US" sz="2200" b="1" dirty="0"/>
              <a:t>(3:10, 6:12)</a:t>
            </a:r>
          </a:p>
          <a:p>
            <a:pPr marL="0" indent="0" algn="l" rtl="0">
              <a:buNone/>
            </a:pPr>
            <a:endParaRPr lang="en-US" b="1" dirty="0"/>
          </a:p>
          <a:p>
            <a:pPr marL="0" indent="0" algn="l" rtl="0">
              <a:buNone/>
            </a:pPr>
            <a:r>
              <a:rPr lang="en-US" sz="2500" b="1" i="1" dirty="0">
                <a:solidFill>
                  <a:schemeClr val="accent1"/>
                </a:solidFill>
              </a:rPr>
              <a:t>“Los lugares celestiales” son el lugar donde existe toda bendición y gloria y el lugar que Dios nos ha traído a ser por medio de Cristo.</a:t>
            </a:r>
          </a:p>
        </p:txBody>
      </p:sp>
    </p:spTree>
    <p:extLst>
      <p:ext uri="{BB962C8B-B14F-4D97-AF65-F5344CB8AC3E}">
        <p14:creationId xmlns:p14="http://schemas.microsoft.com/office/powerpoint/2010/main" val="247067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t>Resumen de Efesios</a:t>
            </a:r>
            <a:br>
              <a:rPr lang="en-US" b="1" dirty="0"/>
            </a:br>
            <a:r>
              <a:rPr lang="en-US" b="1" dirty="0">
                <a:solidFill>
                  <a:srgbClr val="92D050"/>
                </a:solidFill>
              </a:rPr>
              <a:t>Tema</a:t>
            </a:r>
          </a:p>
        </p:txBody>
      </p:sp>
      <p:sp>
        <p:nvSpPr>
          <p:cNvPr id="3" name="Content Placeholder 2"/>
          <p:cNvSpPr>
            <a:spLocks noGrp="1"/>
          </p:cNvSpPr>
          <p:nvPr>
            <p:ph idx="1"/>
          </p:nvPr>
        </p:nvSpPr>
        <p:spPr>
          <a:xfrm>
            <a:off x="819803" y="1413643"/>
            <a:ext cx="7889185" cy="3626115"/>
          </a:xfrm>
        </p:spPr>
        <p:txBody>
          <a:bodyPr/>
          <a:lstStyle/>
          <a:p>
            <a:pPr marL="0" indent="0">
              <a:buNone/>
            </a:pPr>
            <a:r>
              <a:rPr lang="en-US" b="1" dirty="0" smtClean="0"/>
              <a:t>“</a:t>
            </a:r>
            <a:r>
              <a:rPr lang="es-ES" b="1" i="1" dirty="0"/>
              <a:t>Y a Aquel que es poderoso para hacer todo mucho más </a:t>
            </a:r>
            <a:r>
              <a:rPr lang="es-ES" b="1" i="1" dirty="0" smtClean="0"/>
              <a:t>abundante-mente </a:t>
            </a:r>
            <a:r>
              <a:rPr lang="es-ES" b="1" i="1" dirty="0"/>
              <a:t>de lo que pedimos o entendemos, según el poder que obra en nosotros, </a:t>
            </a:r>
            <a:r>
              <a:rPr lang="es-ES" b="1" i="1" dirty="0" smtClean="0"/>
              <a:t> </a:t>
            </a:r>
            <a:r>
              <a:rPr lang="es-ES" b="1" i="1" dirty="0"/>
              <a:t>a Él sea la gloria en la iglesia y en Cristo Jesús por todas las generaciones, por los siglos de los siglos. Amén</a:t>
            </a:r>
            <a:r>
              <a:rPr lang="es-ES" b="1" i="1" dirty="0" smtClean="0"/>
              <a:t>. </a:t>
            </a:r>
            <a:r>
              <a:rPr lang="en-US" b="1" dirty="0" smtClean="0"/>
              <a:t>(</a:t>
            </a:r>
            <a:r>
              <a:rPr lang="en-US" b="1" dirty="0"/>
              <a:t>3:20-21)</a:t>
            </a:r>
          </a:p>
          <a:p>
            <a:pPr marL="0" indent="0" algn="l" rtl="0">
              <a:buNone/>
            </a:pPr>
            <a:endParaRPr lang="en-US" b="1" dirty="0"/>
          </a:p>
          <a:p>
            <a:pPr marL="0" indent="0" algn="l" rtl="0">
              <a:buNone/>
            </a:pPr>
            <a:r>
              <a:rPr lang="en-US" sz="2500" b="1" dirty="0"/>
              <a:t>Efesios </a:t>
            </a:r>
            <a:r>
              <a:rPr lang="en-US" sz="2500" b="1" dirty="0" err="1"/>
              <a:t>trata</a:t>
            </a:r>
            <a:r>
              <a:rPr lang="en-US" sz="2500" b="1" dirty="0"/>
              <a:t> </a:t>
            </a:r>
            <a:r>
              <a:rPr lang="en-US" sz="2500" b="1" dirty="0" smtClean="0"/>
              <a:t>del</a:t>
            </a:r>
            <a:r>
              <a:rPr lang="en-US" sz="2500" b="1" dirty="0" smtClean="0">
                <a:solidFill>
                  <a:srgbClr val="FFFF00"/>
                </a:solidFill>
              </a:rPr>
              <a:t> </a:t>
            </a:r>
            <a:r>
              <a:rPr lang="en-US" sz="2500" b="1" dirty="0">
                <a:solidFill>
                  <a:srgbClr val="FFFF00"/>
                </a:solidFill>
              </a:rPr>
              <a:t>poder de Dios obrando en su pueblo por medio de Cristo Jesús para la manifestación de su gloria</a:t>
            </a:r>
            <a:r>
              <a:rPr lang="en-US" sz="2500" b="1" dirty="0"/>
              <a:t>.</a:t>
            </a:r>
          </a:p>
          <a:p>
            <a:pPr marL="0" indent="0" algn="l" rtl="0">
              <a:buNone/>
            </a:pPr>
            <a:endParaRPr lang="en-US" dirty="0"/>
          </a:p>
        </p:txBody>
      </p:sp>
      <p:sp>
        <p:nvSpPr>
          <p:cNvPr id="8" name="Rounded Rectangular Callout 7"/>
          <p:cNvSpPr/>
          <p:nvPr/>
        </p:nvSpPr>
        <p:spPr>
          <a:xfrm>
            <a:off x="1462033" y="1751426"/>
            <a:ext cx="2092698" cy="1070474"/>
          </a:xfrm>
          <a:prstGeom prst="wedgeRoundRectCallout">
            <a:avLst>
              <a:gd name="adj1" fmla="val 43628"/>
              <a:gd name="adj2" fmla="val 76205"/>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800" b="1" dirty="0"/>
              <a:t>1:19-23, 2:6, 2:15-16, 3:7, 3:16, 3:20, 6:11, 6:13, 6:16</a:t>
            </a:r>
          </a:p>
        </p:txBody>
      </p:sp>
      <p:sp>
        <p:nvSpPr>
          <p:cNvPr id="9" name="Rounded Rectangular Callout 8"/>
          <p:cNvSpPr/>
          <p:nvPr/>
        </p:nvSpPr>
        <p:spPr>
          <a:xfrm>
            <a:off x="6934311" y="1408907"/>
            <a:ext cx="2092698" cy="1166818"/>
          </a:xfrm>
          <a:prstGeom prst="wedgeRoundRectCallout">
            <a:avLst>
              <a:gd name="adj1" fmla="val -33933"/>
              <a:gd name="adj2" fmla="val 100634"/>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800" b="1" dirty="0"/>
              <a:t>1:3…, 23, 2:5-6, 14-22, 3:6-10, 18-19, 4:1-16, 20-24, 5:8-9, 25-27, </a:t>
            </a:r>
            <a:r>
              <a:rPr lang="en-US" sz="1800" b="1" dirty="0" smtClean="0"/>
              <a:t>etc.</a:t>
            </a:r>
            <a:endParaRPr lang="en-US" sz="1800" b="1" dirty="0"/>
          </a:p>
        </p:txBody>
      </p:sp>
      <p:sp>
        <p:nvSpPr>
          <p:cNvPr id="10" name="Rounded Rectangular Callout 9"/>
          <p:cNvSpPr/>
          <p:nvPr/>
        </p:nvSpPr>
        <p:spPr>
          <a:xfrm>
            <a:off x="3894269" y="742278"/>
            <a:ext cx="2846404" cy="2046416"/>
          </a:xfrm>
          <a:prstGeom prst="wedgeRoundRectCallout">
            <a:avLst>
              <a:gd name="adj1" fmla="val 60768"/>
              <a:gd name="adj2" fmla="val 68847"/>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a:buFont typeface="Arial" panose="020B0604020202020204" pitchFamily="34" charset="0"/>
              <a:buChar char="•"/>
            </a:pPr>
            <a:r>
              <a:rPr lang="en-US" sz="1800" b="1" dirty="0">
                <a:solidFill>
                  <a:schemeClr val="tx1"/>
                </a:solidFill>
              </a:rPr>
              <a:t>Herencia (1:11, 14)</a:t>
            </a:r>
          </a:p>
          <a:p>
            <a:pPr marL="285750" indent="-285750" algn="l" rtl="0">
              <a:buFont typeface="Arial" panose="020B0604020202020204" pitchFamily="34" charset="0"/>
              <a:buChar char="•"/>
            </a:pPr>
            <a:r>
              <a:rPr lang="en-US" sz="1800" b="1" dirty="0" err="1" smtClean="0">
                <a:solidFill>
                  <a:schemeClr val="tx1"/>
                </a:solidFill>
              </a:rPr>
              <a:t>Hechura</a:t>
            </a:r>
            <a:r>
              <a:rPr lang="en-US" sz="1800" b="1" dirty="0" smtClean="0">
                <a:solidFill>
                  <a:schemeClr val="tx1"/>
                </a:solidFill>
              </a:rPr>
              <a:t> (2:10</a:t>
            </a:r>
            <a:r>
              <a:rPr lang="en-US" sz="1800" b="1" dirty="0">
                <a:solidFill>
                  <a:schemeClr val="tx1"/>
                </a:solidFill>
              </a:rPr>
              <a:t>)</a:t>
            </a:r>
          </a:p>
          <a:p>
            <a:pPr marL="285750" indent="-285750" algn="l" rtl="0">
              <a:buFont typeface="Arial" panose="020B0604020202020204" pitchFamily="34" charset="0"/>
              <a:buChar char="•"/>
            </a:pPr>
            <a:r>
              <a:rPr lang="en-US" sz="1800" b="1" dirty="0">
                <a:solidFill>
                  <a:schemeClr val="tx1"/>
                </a:solidFill>
              </a:rPr>
              <a:t>Templo (2:19-22)</a:t>
            </a:r>
          </a:p>
          <a:p>
            <a:pPr marL="285750" indent="-285750" algn="l" rtl="0">
              <a:buFont typeface="Arial" panose="020B0604020202020204" pitchFamily="34" charset="0"/>
              <a:buChar char="•"/>
            </a:pPr>
            <a:r>
              <a:rPr lang="en-US" sz="1800" b="1" dirty="0">
                <a:solidFill>
                  <a:schemeClr val="tx1"/>
                </a:solidFill>
              </a:rPr>
              <a:t>Cuerpo (1:22-23, 2:15-16, 4:4, 4:12, 4:16</a:t>
            </a:r>
            <a:r>
              <a:rPr lang="en-US" sz="1800" b="1" dirty="0" smtClean="0">
                <a:solidFill>
                  <a:schemeClr val="tx1"/>
                </a:solidFill>
              </a:rPr>
              <a:t>)</a:t>
            </a:r>
            <a:endParaRPr lang="en-US" sz="1800" b="1" dirty="0">
              <a:solidFill>
                <a:schemeClr val="tx1"/>
              </a:solidFill>
            </a:endParaRPr>
          </a:p>
          <a:p>
            <a:pPr marL="285750" indent="-285750" algn="l" rtl="0">
              <a:buFont typeface="Arial" panose="020B0604020202020204" pitchFamily="34" charset="0"/>
              <a:buChar char="•"/>
            </a:pPr>
            <a:r>
              <a:rPr lang="en-US" sz="1800" b="1" dirty="0">
                <a:solidFill>
                  <a:schemeClr val="tx1"/>
                </a:solidFill>
              </a:rPr>
              <a:t>Novia (5:25-33)</a:t>
            </a:r>
          </a:p>
        </p:txBody>
      </p:sp>
      <p:sp>
        <p:nvSpPr>
          <p:cNvPr id="11" name="Rounded Rectangular Callout 10"/>
          <p:cNvSpPr/>
          <p:nvPr/>
        </p:nvSpPr>
        <p:spPr>
          <a:xfrm>
            <a:off x="430306" y="4152450"/>
            <a:ext cx="2872292" cy="1353201"/>
          </a:xfrm>
          <a:prstGeom prst="wedgeRoundRectCallout">
            <a:avLst>
              <a:gd name="adj1" fmla="val 25543"/>
              <a:gd name="adj2" fmla="val -75583"/>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800" b="1" dirty="0"/>
              <a:t>1:1, 3, 4, 7, 9, 10, 12, 20, 2:6, 7, 10, 13, 3:6, 11, 12, 21, 4:21, 32, 5:2, 5, 20, 21, 22-33, 6:5, 6, 10, 24</a:t>
            </a:r>
          </a:p>
        </p:txBody>
      </p:sp>
      <p:sp>
        <p:nvSpPr>
          <p:cNvPr id="12" name="Rounded Rectangular Callout 11"/>
          <p:cNvSpPr/>
          <p:nvPr/>
        </p:nvSpPr>
        <p:spPr>
          <a:xfrm>
            <a:off x="5304526" y="4173966"/>
            <a:ext cx="3054166" cy="1353201"/>
          </a:xfrm>
          <a:prstGeom prst="wedgeRoundRectCallout">
            <a:avLst>
              <a:gd name="adj1" fmla="val 35450"/>
              <a:gd name="adj2" fmla="val -78158"/>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800" b="1" dirty="0"/>
              <a:t>1:6, 12, 14, 17, 18, 3:13, 16, 20, 5:27</a:t>
            </a:r>
          </a:p>
          <a:p>
            <a:pPr algn="l" rtl="0"/>
            <a:r>
              <a:rPr lang="en-US" sz="1800" b="1" dirty="0"/>
              <a:t>[</a:t>
            </a:r>
            <a:r>
              <a:rPr lang="en-US" sz="1800" b="1" dirty="0" err="1" smtClean="0"/>
              <a:t>Elevados</a:t>
            </a:r>
            <a:r>
              <a:rPr lang="en-US" sz="1800" b="1" dirty="0" smtClean="0"/>
              <a:t> </a:t>
            </a:r>
            <a:r>
              <a:rPr lang="en-US" sz="1800" b="1" dirty="0"/>
              <a:t>a </a:t>
            </a:r>
            <a:r>
              <a:rPr lang="en-US" sz="1800" b="1" dirty="0" err="1" smtClean="0"/>
              <a:t>lugares</a:t>
            </a:r>
            <a:r>
              <a:rPr lang="en-US" sz="1800" b="1" dirty="0" smtClean="0"/>
              <a:t> </a:t>
            </a:r>
            <a:r>
              <a:rPr lang="en-US" sz="1800" b="1" dirty="0" err="1"/>
              <a:t>c</a:t>
            </a:r>
            <a:r>
              <a:rPr lang="en-US" sz="1800" b="1" dirty="0" err="1" smtClean="0"/>
              <a:t>elestiales</a:t>
            </a:r>
            <a:r>
              <a:rPr lang="en-US" sz="1800" b="1" dirty="0"/>
              <a:t>, Cuerpo, Templo, Novia]</a:t>
            </a:r>
          </a:p>
        </p:txBody>
      </p:sp>
    </p:spTree>
    <p:extLst>
      <p:ext uri="{BB962C8B-B14F-4D97-AF65-F5344CB8AC3E}">
        <p14:creationId xmlns:p14="http://schemas.microsoft.com/office/powerpoint/2010/main" val="515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3700" b="1" dirty="0">
                <a:latin typeface="+mn-lt"/>
              </a:rPr>
              <a:t>La grandeza de la salvación por gracia</a:t>
            </a:r>
            <a:br>
              <a:rPr lang="en-US" sz="3700" b="1" dirty="0">
                <a:latin typeface="+mn-lt"/>
              </a:rPr>
            </a:br>
            <a:r>
              <a:rPr lang="en-US" sz="2800" b="1" i="1" dirty="0">
                <a:solidFill>
                  <a:schemeClr val="accent2"/>
                </a:solidFill>
                <a:latin typeface="+mn-lt"/>
              </a:rPr>
              <a:t>¿Cómo se describe en este texto nuestra salvación en Dios?</a:t>
            </a:r>
          </a:p>
        </p:txBody>
      </p:sp>
      <p:sp>
        <p:nvSpPr>
          <p:cNvPr id="3" name="Content Placeholder 2"/>
          <p:cNvSpPr>
            <a:spLocks noGrp="1"/>
          </p:cNvSpPr>
          <p:nvPr>
            <p:ph idx="1"/>
          </p:nvPr>
        </p:nvSpPr>
        <p:spPr>
          <a:xfrm>
            <a:off x="516367" y="1521354"/>
            <a:ext cx="8197327" cy="3626115"/>
          </a:xfrm>
        </p:spPr>
        <p:txBody>
          <a:bodyPr>
            <a:normAutofit/>
          </a:bodyPr>
          <a:lstStyle/>
          <a:p>
            <a:pPr algn="l" rtl="0">
              <a:lnSpc>
                <a:spcPct val="100000"/>
              </a:lnSpc>
            </a:pPr>
            <a:r>
              <a:rPr lang="en-US" sz="2300" b="1" dirty="0"/>
              <a:t>Riquezas de la </a:t>
            </a:r>
            <a:r>
              <a:rPr lang="en-US" sz="2300" b="1" dirty="0" err="1" smtClean="0"/>
              <a:t>misericordia</a:t>
            </a:r>
            <a:r>
              <a:rPr lang="en-US" sz="2300" b="1" dirty="0" smtClean="0"/>
              <a:t> </a:t>
            </a:r>
            <a:r>
              <a:rPr lang="en-US" sz="2300" b="1" dirty="0"/>
              <a:t>de Dios (del 'banco' de su gran amor) (v. 4)</a:t>
            </a:r>
          </a:p>
          <a:p>
            <a:pPr algn="l" rtl="0">
              <a:lnSpc>
                <a:spcPct val="150000"/>
              </a:lnSpc>
            </a:pPr>
            <a:r>
              <a:rPr lang="en-US" sz="2300" b="1" dirty="0"/>
              <a:t>Amor de Dios por los pecadores muertos (v. 4-5)</a:t>
            </a:r>
          </a:p>
          <a:p>
            <a:pPr algn="l" rtl="0">
              <a:lnSpc>
                <a:spcPct val="100000"/>
              </a:lnSpc>
            </a:pPr>
            <a:r>
              <a:rPr lang="en-US" sz="2300" b="1" dirty="0"/>
              <a:t>Resurrección y exaltación de Cristo compartida por los creyentes (v. 6)</a:t>
            </a:r>
          </a:p>
          <a:p>
            <a:pPr algn="l" rtl="0">
              <a:lnSpc>
                <a:spcPct val="150000"/>
              </a:lnSpc>
            </a:pPr>
            <a:r>
              <a:rPr lang="en-US" sz="2300" b="1" dirty="0"/>
              <a:t>Escapar del reino del mundo a los “lugares celestiales” (v. 6)</a:t>
            </a:r>
          </a:p>
          <a:p>
            <a:pPr algn="l" rtl="0"/>
            <a:endParaRPr lang="en-US" sz="2000" dirty="0"/>
          </a:p>
        </p:txBody>
      </p:sp>
    </p:spTree>
    <p:extLst>
      <p:ext uri="{BB962C8B-B14F-4D97-AF65-F5344CB8AC3E}">
        <p14:creationId xmlns:p14="http://schemas.microsoft.com/office/powerpoint/2010/main" val="25189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66" y="258183"/>
            <a:ext cx="4292300" cy="5170646"/>
          </a:xfrm>
          <a:prstGeom prst="rect">
            <a:avLst/>
          </a:prstGeom>
          <a:noFill/>
        </p:spPr>
        <p:txBody>
          <a:bodyPr wrap="square" rtlCol="0">
            <a:spAutoFit/>
          </a:bodyPr>
          <a:lstStyle/>
          <a:p>
            <a:r>
              <a:rPr lang="es-ES" sz="2200" b="1" dirty="0" smtClean="0"/>
              <a:t>7</a:t>
            </a:r>
            <a:r>
              <a:rPr lang="es-ES" sz="2200" b="1" dirty="0"/>
              <a:t>  a fin de poder mostrar en los siglos venideros las sobreabundantes riquezas de Su gracia por Su bondad para con nosotros en Cristo Jesús. </a:t>
            </a:r>
            <a:r>
              <a:rPr lang="es-ES" sz="2200" b="1" dirty="0" smtClean="0"/>
              <a:t>8</a:t>
            </a:r>
            <a:r>
              <a:rPr lang="es-ES" sz="2200" b="1" dirty="0"/>
              <a:t>  Porque por gracia ustedes han sido salvados por medio de la fe, y esto no procede de ustedes, sino que es don de Dios; </a:t>
            </a:r>
            <a:r>
              <a:rPr lang="es-ES" sz="2200" b="1" dirty="0" smtClean="0"/>
              <a:t>9</a:t>
            </a:r>
            <a:r>
              <a:rPr lang="es-ES" sz="2200" b="1" dirty="0"/>
              <a:t>  no por obras, para que nadie se gloríe. </a:t>
            </a:r>
            <a:r>
              <a:rPr lang="es-ES" sz="2200" b="1" dirty="0" smtClean="0"/>
              <a:t> 10</a:t>
            </a:r>
            <a:r>
              <a:rPr lang="es-ES" sz="2200" b="1" dirty="0"/>
              <a:t>  Porque somos hechura Suya, creados en Cristo Jesús para hacer buenas obras, las cuales Dios preparó de antemano para que anduviéramos en ellas. </a:t>
            </a:r>
            <a:endParaRPr lang="en-US" sz="2200" b="1" dirty="0"/>
          </a:p>
        </p:txBody>
      </p:sp>
      <p:sp>
        <p:nvSpPr>
          <p:cNvPr id="3" name="TextBox 2"/>
          <p:cNvSpPr txBox="1"/>
          <p:nvPr/>
        </p:nvSpPr>
        <p:spPr>
          <a:xfrm>
            <a:off x="5077609" y="742277"/>
            <a:ext cx="3797450" cy="800219"/>
          </a:xfrm>
          <a:prstGeom prst="rect">
            <a:avLst/>
          </a:prstGeom>
          <a:noFill/>
        </p:spPr>
        <p:txBody>
          <a:bodyPr wrap="square" rtlCol="0">
            <a:spAutoFit/>
          </a:bodyPr>
          <a:lstStyle/>
          <a:p>
            <a:pPr algn="l" rtl="0"/>
            <a:r>
              <a:rPr lang="en-US" sz="2300" b="1" i="1" dirty="0">
                <a:solidFill>
                  <a:schemeClr val="accent1"/>
                </a:solidFill>
              </a:rPr>
              <a:t>*Fuente y </a:t>
            </a:r>
            <a:r>
              <a:rPr lang="en-US" sz="2300" b="1" i="1" dirty="0" err="1" smtClean="0">
                <a:solidFill>
                  <a:schemeClr val="accent1"/>
                </a:solidFill>
              </a:rPr>
              <a:t>propósito</a:t>
            </a:r>
            <a:r>
              <a:rPr lang="en-US" sz="2300" b="1" i="1" dirty="0" smtClean="0">
                <a:solidFill>
                  <a:schemeClr val="accent1"/>
                </a:solidFill>
              </a:rPr>
              <a:t> </a:t>
            </a:r>
            <a:r>
              <a:rPr lang="en-US" sz="2300" b="1" i="1" dirty="0">
                <a:solidFill>
                  <a:schemeClr val="accent1"/>
                </a:solidFill>
              </a:rPr>
              <a:t>de la </a:t>
            </a:r>
            <a:r>
              <a:rPr lang="en-US" sz="2300" b="1" i="1" dirty="0" err="1" smtClean="0">
                <a:solidFill>
                  <a:schemeClr val="accent1"/>
                </a:solidFill>
              </a:rPr>
              <a:t>salvación</a:t>
            </a:r>
            <a:endParaRPr lang="en-US" sz="2300" i="1" dirty="0">
              <a:solidFill>
                <a:schemeClr val="accent1"/>
              </a:solidFill>
            </a:endParaRPr>
          </a:p>
        </p:txBody>
      </p:sp>
      <p:sp>
        <p:nvSpPr>
          <p:cNvPr id="4" name="TextBox 3"/>
          <p:cNvSpPr txBox="1"/>
          <p:nvPr/>
        </p:nvSpPr>
        <p:spPr>
          <a:xfrm>
            <a:off x="5077610" y="2425546"/>
            <a:ext cx="3797449" cy="800219"/>
          </a:xfrm>
          <a:prstGeom prst="rect">
            <a:avLst/>
          </a:prstGeom>
          <a:noFill/>
        </p:spPr>
        <p:txBody>
          <a:bodyPr wrap="square" rtlCol="0">
            <a:spAutoFit/>
          </a:bodyPr>
          <a:lstStyle/>
          <a:p>
            <a:pPr algn="l" rtl="0"/>
            <a:r>
              <a:rPr lang="en-US" sz="2300" b="1" i="1" dirty="0">
                <a:solidFill>
                  <a:schemeClr val="accent1"/>
                </a:solidFill>
              </a:rPr>
              <a:t>*</a:t>
            </a:r>
            <a:r>
              <a:rPr lang="en-US" sz="2300" b="1" i="1" dirty="0" err="1">
                <a:solidFill>
                  <a:schemeClr val="accent1"/>
                </a:solidFill>
              </a:rPr>
              <a:t>Actitudes</a:t>
            </a:r>
            <a:r>
              <a:rPr lang="en-US" sz="2300" b="1" i="1" dirty="0">
                <a:solidFill>
                  <a:schemeClr val="accent1"/>
                </a:solidFill>
              </a:rPr>
              <a:t> </a:t>
            </a:r>
            <a:r>
              <a:rPr lang="en-US" sz="2300" b="1" i="1" dirty="0" err="1" smtClean="0">
                <a:solidFill>
                  <a:schemeClr val="accent1"/>
                </a:solidFill>
              </a:rPr>
              <a:t>esenciales</a:t>
            </a:r>
            <a:r>
              <a:rPr lang="en-US" sz="2300" b="1" i="1" dirty="0" smtClean="0">
                <a:solidFill>
                  <a:schemeClr val="accent1"/>
                </a:solidFill>
              </a:rPr>
              <a:t> </a:t>
            </a:r>
            <a:r>
              <a:rPr lang="en-US" sz="2300" b="1" i="1" dirty="0">
                <a:solidFill>
                  <a:schemeClr val="accent1"/>
                </a:solidFill>
              </a:rPr>
              <a:t>de </a:t>
            </a:r>
            <a:r>
              <a:rPr lang="en-US" sz="2300" b="1" i="1" dirty="0" err="1" smtClean="0">
                <a:solidFill>
                  <a:schemeClr val="accent1"/>
                </a:solidFill>
              </a:rPr>
              <a:t>fe</a:t>
            </a:r>
            <a:r>
              <a:rPr lang="en-US" sz="2300" b="1" i="1" dirty="0" smtClean="0">
                <a:solidFill>
                  <a:schemeClr val="accent1"/>
                </a:solidFill>
              </a:rPr>
              <a:t> </a:t>
            </a:r>
            <a:r>
              <a:rPr lang="en-US" sz="2300" b="1" i="1" dirty="0">
                <a:solidFill>
                  <a:schemeClr val="accent1"/>
                </a:solidFill>
              </a:rPr>
              <a:t>y </a:t>
            </a:r>
            <a:r>
              <a:rPr lang="en-US" sz="2300" b="1" i="1" dirty="0" err="1" smtClean="0">
                <a:solidFill>
                  <a:schemeClr val="accent1"/>
                </a:solidFill>
              </a:rPr>
              <a:t>humildad</a:t>
            </a:r>
            <a:endParaRPr lang="en-US" sz="2300" i="1" dirty="0">
              <a:solidFill>
                <a:schemeClr val="accent1"/>
              </a:solidFill>
            </a:endParaRPr>
          </a:p>
        </p:txBody>
      </p:sp>
      <p:sp>
        <p:nvSpPr>
          <p:cNvPr id="5" name="TextBox 4"/>
          <p:cNvSpPr txBox="1"/>
          <p:nvPr/>
        </p:nvSpPr>
        <p:spPr>
          <a:xfrm>
            <a:off x="5077609" y="4009584"/>
            <a:ext cx="4066391" cy="800219"/>
          </a:xfrm>
          <a:prstGeom prst="rect">
            <a:avLst/>
          </a:prstGeom>
          <a:noFill/>
        </p:spPr>
        <p:txBody>
          <a:bodyPr wrap="square" rtlCol="0">
            <a:spAutoFit/>
          </a:bodyPr>
          <a:lstStyle/>
          <a:p>
            <a:pPr algn="l" rtl="0"/>
            <a:r>
              <a:rPr lang="en-US" sz="2300" b="1" i="1" dirty="0">
                <a:solidFill>
                  <a:schemeClr val="accent1"/>
                </a:solidFill>
              </a:rPr>
              <a:t>*Identidad cristiana: su hechura</a:t>
            </a:r>
            <a:endParaRPr lang="en-US" sz="2300" i="1" dirty="0">
              <a:solidFill>
                <a:schemeClr val="accent1"/>
              </a:solidFill>
            </a:endParaRPr>
          </a:p>
        </p:txBody>
      </p:sp>
    </p:spTree>
    <p:extLst>
      <p:ext uri="{BB962C8B-B14F-4D97-AF65-F5344CB8AC3E}">
        <p14:creationId xmlns:p14="http://schemas.microsoft.com/office/powerpoint/2010/main" val="2571085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031" y="215152"/>
            <a:ext cx="4927003" cy="5155257"/>
          </a:xfrm>
          <a:prstGeom prst="rect">
            <a:avLst/>
          </a:prstGeom>
          <a:noFill/>
        </p:spPr>
        <p:txBody>
          <a:bodyPr wrap="square" rtlCol="0">
            <a:spAutoFit/>
          </a:bodyPr>
          <a:lstStyle/>
          <a:p>
            <a:r>
              <a:rPr lang="es-ES" sz="2350" b="1" dirty="0"/>
              <a:t>7  a fin de poder mostrar en los siglos venideros las sobreabundantes riquezas de Su gracia por Su bondad para con nosotros en Cristo </a:t>
            </a:r>
            <a:r>
              <a:rPr lang="es-ES" sz="2350" b="1" dirty="0" smtClean="0"/>
              <a:t>Jesús</a:t>
            </a:r>
            <a:r>
              <a:rPr lang="es-ES" sz="2350" b="1" dirty="0"/>
              <a:t>. 8  Porque por gracia ustedes han sido salvados por medio de la fe, y esto no procede de ustedes, sino que es don de Dios; 9  no por obras, para que nadie se gloríe. </a:t>
            </a:r>
          </a:p>
          <a:p>
            <a:r>
              <a:rPr lang="es-ES" sz="2350" b="1" dirty="0"/>
              <a:t>10  Porque somos hechura Suya, creados en Cristo Jesús para hacer buenas obras, las cuales Dios preparó de antemano para que anduviéramos en ellas. </a:t>
            </a:r>
            <a:endParaRPr lang="en-US" sz="2350" b="1" dirty="0"/>
          </a:p>
        </p:txBody>
      </p:sp>
      <p:sp>
        <p:nvSpPr>
          <p:cNvPr id="6" name="TextBox 5"/>
          <p:cNvSpPr txBox="1"/>
          <p:nvPr/>
        </p:nvSpPr>
        <p:spPr>
          <a:xfrm>
            <a:off x="5529432" y="1613647"/>
            <a:ext cx="3291840" cy="1384995"/>
          </a:xfrm>
          <a:prstGeom prst="rect">
            <a:avLst/>
          </a:prstGeom>
          <a:solidFill>
            <a:schemeClr val="bg2"/>
          </a:solidFill>
        </p:spPr>
        <p:txBody>
          <a:bodyPr wrap="square" rtlCol="0">
            <a:spAutoFit/>
          </a:bodyPr>
          <a:lstStyle/>
          <a:p>
            <a:pPr algn="ctr" rtl="0"/>
            <a:r>
              <a:rPr lang="en-US" sz="2800" b="1" u="sng" dirty="0"/>
              <a:t>El significado de la salvación por gracia</a:t>
            </a:r>
            <a:endParaRPr lang="en-US" sz="2800" b="1" dirty="0"/>
          </a:p>
          <a:p>
            <a:pPr algn="ctr" rtl="0"/>
            <a:r>
              <a:rPr lang="en-US" sz="2800" b="1" dirty="0"/>
              <a:t>(7-10)</a:t>
            </a:r>
          </a:p>
        </p:txBody>
      </p:sp>
    </p:spTree>
    <p:extLst>
      <p:ext uri="{BB962C8B-B14F-4D97-AF65-F5344CB8AC3E}">
        <p14:creationId xmlns:p14="http://schemas.microsoft.com/office/powerpoint/2010/main" val="22466506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El </a:t>
            </a:r>
            <a:r>
              <a:rPr lang="en-US" b="1" dirty="0" err="1" smtClean="0">
                <a:latin typeface="+mn-lt"/>
              </a:rPr>
              <a:t>propósito</a:t>
            </a:r>
            <a:r>
              <a:rPr lang="en-US" b="1" dirty="0" smtClean="0">
                <a:latin typeface="+mn-lt"/>
              </a:rPr>
              <a:t> </a:t>
            </a:r>
            <a:r>
              <a:rPr lang="en-US" b="1" dirty="0">
                <a:latin typeface="+mn-lt"/>
              </a:rPr>
              <a:t>de Dios en la </a:t>
            </a:r>
            <a:r>
              <a:rPr lang="en-US" b="1" dirty="0" err="1" smtClean="0">
                <a:latin typeface="+mn-lt"/>
              </a:rPr>
              <a:t>salvación</a:t>
            </a:r>
            <a:r>
              <a:rPr lang="en-US" b="1" dirty="0">
                <a:latin typeface="+mn-lt"/>
              </a:rPr>
              <a:t/>
            </a:r>
            <a:br>
              <a:rPr lang="en-US" b="1" dirty="0">
                <a:latin typeface="+mn-lt"/>
              </a:rPr>
            </a:br>
            <a:r>
              <a:rPr lang="en-US" sz="2700" b="1" i="1" dirty="0">
                <a:solidFill>
                  <a:schemeClr val="accent2"/>
                </a:solidFill>
                <a:latin typeface="+mn-lt"/>
              </a:rPr>
              <a:t>¿Por qué Dios nos ha salvado por su gracia?</a:t>
            </a:r>
            <a:endParaRPr lang="en-US" sz="2700" b="1" dirty="0">
              <a:solidFill>
                <a:schemeClr val="accent2"/>
              </a:solidFill>
              <a:latin typeface="+mn-lt"/>
            </a:endParaRPr>
          </a:p>
        </p:txBody>
      </p:sp>
      <p:sp>
        <p:nvSpPr>
          <p:cNvPr id="3" name="Content Placeholder 2"/>
          <p:cNvSpPr>
            <a:spLocks noGrp="1"/>
          </p:cNvSpPr>
          <p:nvPr>
            <p:ph idx="1"/>
          </p:nvPr>
        </p:nvSpPr>
        <p:spPr/>
        <p:txBody>
          <a:bodyPr>
            <a:normAutofit/>
          </a:bodyPr>
          <a:lstStyle/>
          <a:p>
            <a:pPr algn="l" rtl="0"/>
            <a:r>
              <a:rPr lang="en-US" sz="2500" b="1" dirty="0"/>
              <a:t>Por Su </a:t>
            </a:r>
            <a:r>
              <a:rPr lang="en-US" sz="2500" b="1" dirty="0" smtClean="0"/>
              <a:t>gran </a:t>
            </a:r>
            <a:r>
              <a:rPr lang="en-US" sz="2500" b="1" dirty="0" err="1" smtClean="0"/>
              <a:t>amor</a:t>
            </a:r>
            <a:endParaRPr lang="en-US" sz="2500" b="1" dirty="0"/>
          </a:p>
          <a:p>
            <a:pPr algn="l" rtl="0"/>
            <a:endParaRPr lang="en-US" sz="2500" b="1" dirty="0"/>
          </a:p>
          <a:p>
            <a:pPr algn="l" rtl="0"/>
            <a:r>
              <a:rPr lang="en-US" sz="2500" b="1" dirty="0" err="1"/>
              <a:t>Mostrarse</a:t>
            </a:r>
            <a:r>
              <a:rPr lang="en-US" sz="2500" b="1" dirty="0"/>
              <a:t> </a:t>
            </a:r>
            <a:r>
              <a:rPr lang="en-US" sz="2500" b="1" dirty="0" err="1" smtClean="0"/>
              <a:t>misericordioso</a:t>
            </a:r>
            <a:r>
              <a:rPr lang="en-US" sz="2500" b="1" dirty="0" smtClean="0"/>
              <a:t> </a:t>
            </a:r>
            <a:r>
              <a:rPr lang="en-US" sz="2500" b="1" dirty="0"/>
              <a:t>(ver 1:6, 12, 14; 2:19-22; 3:10; 3:20-21)</a:t>
            </a:r>
          </a:p>
          <a:p>
            <a:pPr algn="l" rtl="0"/>
            <a:endParaRPr lang="en-US" sz="2500" b="1" dirty="0"/>
          </a:p>
          <a:p>
            <a:pPr algn="l" rtl="0"/>
            <a:r>
              <a:rPr lang="en-US" sz="2500" b="1" dirty="0"/>
              <a:t>Para que </a:t>
            </a:r>
            <a:r>
              <a:rPr lang="en-US" sz="2500" b="1" dirty="0" err="1" smtClean="0"/>
              <a:t>andemos</a:t>
            </a:r>
            <a:r>
              <a:rPr lang="en-US" sz="2500" b="1" dirty="0" smtClean="0"/>
              <a:t> </a:t>
            </a:r>
            <a:r>
              <a:rPr lang="en-US" sz="2500" b="1" dirty="0"/>
              <a:t>en buenas obras (</a:t>
            </a:r>
            <a:r>
              <a:rPr lang="en-US" sz="2500" b="1" dirty="0" err="1"/>
              <a:t>ver</a:t>
            </a:r>
            <a:r>
              <a:rPr lang="en-US" sz="2500" b="1" dirty="0"/>
              <a:t> </a:t>
            </a:r>
            <a:r>
              <a:rPr lang="en-US" sz="2500" b="1" dirty="0" smtClean="0"/>
              <a:t>“</a:t>
            </a:r>
            <a:r>
              <a:rPr lang="en-US" sz="2500" b="1" dirty="0" err="1" smtClean="0"/>
              <a:t>andar</a:t>
            </a:r>
            <a:r>
              <a:rPr lang="en-US" sz="2500" b="1" dirty="0" smtClean="0"/>
              <a:t>” de cap. 4-6)</a:t>
            </a:r>
            <a:endParaRPr lang="en-US" sz="2500" b="1" dirty="0"/>
          </a:p>
        </p:txBody>
      </p:sp>
    </p:spTree>
    <p:extLst>
      <p:ext uri="{BB962C8B-B14F-4D97-AF65-F5344CB8AC3E}">
        <p14:creationId xmlns:p14="http://schemas.microsoft.com/office/powerpoint/2010/main" val="31143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latin typeface="+mn-lt"/>
              </a:rPr>
              <a:t>Temas especiales</a:t>
            </a:r>
          </a:p>
        </p:txBody>
      </p:sp>
      <p:sp>
        <p:nvSpPr>
          <p:cNvPr id="3" name="Content Placeholder 2"/>
          <p:cNvSpPr>
            <a:spLocks noGrp="1"/>
          </p:cNvSpPr>
          <p:nvPr>
            <p:ph idx="1"/>
          </p:nvPr>
        </p:nvSpPr>
        <p:spPr/>
        <p:txBody>
          <a:bodyPr/>
          <a:lstStyle/>
          <a:p>
            <a:pPr algn="l" rtl="0"/>
            <a:r>
              <a:rPr lang="en-US" dirty="0"/>
              <a:t>Gracia, </a:t>
            </a:r>
            <a:r>
              <a:rPr lang="en-US" dirty="0" err="1" smtClean="0"/>
              <a:t>bautismo</a:t>
            </a:r>
            <a:r>
              <a:rPr lang="en-US" dirty="0" smtClean="0"/>
              <a:t> </a:t>
            </a:r>
            <a:r>
              <a:rPr lang="en-US" dirty="0"/>
              <a:t>y </a:t>
            </a:r>
            <a:r>
              <a:rPr lang="en-US" dirty="0" err="1" smtClean="0"/>
              <a:t>salvación</a:t>
            </a:r>
            <a:endParaRPr lang="en-US" dirty="0"/>
          </a:p>
          <a:p>
            <a:pPr algn="l" rtl="0"/>
            <a:r>
              <a:rPr lang="en-US" dirty="0"/>
              <a:t>Exaltación paralela de Cristo y su pueblo</a:t>
            </a:r>
          </a:p>
          <a:p>
            <a:pPr algn="l" rtl="0"/>
            <a:r>
              <a:rPr lang="en-US" dirty="0"/>
              <a:t>Carácter de Dios y el mundo</a:t>
            </a:r>
          </a:p>
          <a:p>
            <a:pPr algn="l" rtl="0"/>
            <a:r>
              <a:rPr lang="en-US" dirty="0"/>
              <a:t>El propósito de Dios al salvar a su pueblo</a:t>
            </a:r>
          </a:p>
          <a:p>
            <a:pPr algn="l" rtl="0"/>
            <a:endParaRPr lang="en-US" dirty="0"/>
          </a:p>
        </p:txBody>
      </p:sp>
    </p:spTree>
    <p:extLst>
      <p:ext uri="{BB962C8B-B14F-4D97-AF65-F5344CB8AC3E}">
        <p14:creationId xmlns:p14="http://schemas.microsoft.com/office/powerpoint/2010/main" val="33652932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1676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231" y="1615008"/>
            <a:ext cx="8235234" cy="1231118"/>
          </a:xfrm>
        </p:spPr>
        <p:txBody>
          <a:bodyPr>
            <a:noAutofit/>
          </a:bodyPr>
          <a:lstStyle/>
          <a:p>
            <a:pPr algn="ctr" rtl="0"/>
            <a:r>
              <a:rPr lang="en-US" sz="3750" b="1" dirty="0"/>
              <a:t>La obra de Cristo entre las naciones</a:t>
            </a:r>
            <a:br>
              <a:rPr lang="en-US" sz="3750" b="1" dirty="0"/>
            </a:br>
            <a:r>
              <a:rPr lang="en-US" sz="3750" b="1" dirty="0"/>
              <a:t>(</a:t>
            </a:r>
            <a:r>
              <a:rPr lang="en-US" sz="3750" b="1" dirty="0" err="1"/>
              <a:t>Efesios</a:t>
            </a:r>
            <a:r>
              <a:rPr lang="en-US" sz="3750" b="1" dirty="0"/>
              <a:t> </a:t>
            </a:r>
            <a:r>
              <a:rPr lang="en-US" sz="3750" b="1" dirty="0" smtClean="0"/>
              <a:t>2:11-3:7)</a:t>
            </a:r>
            <a:endParaRPr lang="en-US" sz="3750" b="1" dirty="0"/>
          </a:p>
        </p:txBody>
      </p:sp>
      <p:sp>
        <p:nvSpPr>
          <p:cNvPr id="3" name="Subtitle 2"/>
          <p:cNvSpPr>
            <a:spLocks noGrp="1"/>
          </p:cNvSpPr>
          <p:nvPr>
            <p:ph type="subTitle" idx="1"/>
          </p:nvPr>
        </p:nvSpPr>
        <p:spPr/>
        <p:txBody>
          <a:bodyPr/>
          <a:lstStyle/>
          <a:p>
            <a:pPr rtl="0"/>
            <a:r>
              <a:rPr lang="es-ES" dirty="0" smtClean="0"/>
              <a:t>Efesios: la gloria de Dios en Cristo y la iglesia</a:t>
            </a:r>
            <a:endParaRPr lang="en-US" dirty="0"/>
          </a:p>
        </p:txBody>
      </p:sp>
    </p:spTree>
    <p:extLst>
      <p:ext uri="{BB962C8B-B14F-4D97-AF65-F5344CB8AC3E}">
        <p14:creationId xmlns:p14="http://schemas.microsoft.com/office/powerpoint/2010/main" val="20037336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0"/>
            <a:r>
              <a:rPr lang="en-US" sz="4000" b="1" dirty="0" err="1" smtClean="0">
                <a:latin typeface="+mn-lt"/>
              </a:rPr>
              <a:t>Repaso</a:t>
            </a:r>
            <a:r>
              <a:rPr lang="en-US" sz="4000" b="1" dirty="0" smtClean="0">
                <a:latin typeface="+mn-lt"/>
              </a:rPr>
              <a:t/>
            </a:r>
            <a:br>
              <a:rPr lang="en-US" sz="4000" b="1" dirty="0" smtClean="0">
                <a:latin typeface="+mn-lt"/>
              </a:rPr>
            </a:br>
            <a:r>
              <a:rPr lang="en-US" sz="3000" b="1" dirty="0" smtClean="0">
                <a:latin typeface="+mn-lt"/>
              </a:rPr>
              <a:t>(</a:t>
            </a:r>
            <a:r>
              <a:rPr lang="en-US" sz="3000" b="1" i="1" dirty="0" smtClean="0">
                <a:solidFill>
                  <a:srgbClr val="FFFF00"/>
                </a:solidFill>
                <a:latin typeface="+mn-lt"/>
              </a:rPr>
              <a:t>Esté preparado para responder para comenzar nuestra discusión </a:t>
            </a:r>
            <a:r>
              <a:rPr lang="en-US" sz="3000" b="1" i="1" dirty="0" err="1" smtClean="0">
                <a:solidFill>
                  <a:srgbClr val="FFFF00"/>
                </a:solidFill>
                <a:latin typeface="+mn-lt"/>
              </a:rPr>
              <a:t>en</a:t>
            </a:r>
            <a:r>
              <a:rPr lang="en-US" sz="3000" b="1" i="1" dirty="0" smtClean="0">
                <a:solidFill>
                  <a:srgbClr val="FFFF00"/>
                </a:solidFill>
                <a:latin typeface="+mn-lt"/>
              </a:rPr>
              <a:t> </a:t>
            </a:r>
            <a:r>
              <a:rPr lang="en-US" sz="3000" b="1" i="1" dirty="0" err="1" smtClean="0">
                <a:solidFill>
                  <a:srgbClr val="FFFF00"/>
                </a:solidFill>
                <a:latin typeface="+mn-lt"/>
              </a:rPr>
              <a:t>clase</a:t>
            </a:r>
            <a:r>
              <a:rPr lang="en-US" sz="3000" b="1" dirty="0" smtClean="0">
                <a:solidFill>
                  <a:srgbClr val="FFFF00"/>
                </a:solidFill>
                <a:latin typeface="+mn-lt"/>
              </a:rPr>
              <a:t>.</a:t>
            </a:r>
            <a:r>
              <a:rPr lang="en-US" sz="3000" b="1" dirty="0" smtClean="0">
                <a:latin typeface="+mn-lt"/>
              </a:rPr>
              <a:t>)</a:t>
            </a:r>
            <a:endParaRPr lang="en-US" sz="3000" b="1" dirty="0">
              <a:latin typeface="+mn-lt"/>
            </a:endParaRPr>
          </a:p>
        </p:txBody>
      </p:sp>
      <p:sp>
        <p:nvSpPr>
          <p:cNvPr id="5" name="Content Placeholder 4"/>
          <p:cNvSpPr>
            <a:spLocks noGrp="1"/>
          </p:cNvSpPr>
          <p:nvPr>
            <p:ph idx="1"/>
          </p:nvPr>
        </p:nvSpPr>
        <p:spPr>
          <a:xfrm>
            <a:off x="500933" y="1521354"/>
            <a:ext cx="8317064" cy="3626115"/>
          </a:xfrm>
        </p:spPr>
        <p:txBody>
          <a:bodyPr>
            <a:normAutofit/>
          </a:bodyPr>
          <a:lstStyle/>
          <a:p>
            <a:pPr algn="l" rtl="0">
              <a:lnSpc>
                <a:spcPct val="150000"/>
              </a:lnSpc>
            </a:pPr>
            <a:r>
              <a:rPr lang="en-US" sz="2500" b="1" dirty="0" smtClean="0"/>
              <a:t>Según 4:1, ¿cuál es el enfoque de los capítulos 1-3? </a:t>
            </a:r>
            <a:r>
              <a:rPr lang="en-US" sz="2500" b="1" dirty="0"/>
              <a:t>¿</a:t>
            </a:r>
            <a:r>
              <a:rPr lang="en-US" sz="2500" b="1" dirty="0" smtClean="0"/>
              <a:t>4-6?</a:t>
            </a:r>
          </a:p>
          <a:p>
            <a:pPr algn="l" rtl="0">
              <a:lnSpc>
                <a:spcPct val="150000"/>
              </a:lnSpc>
            </a:pPr>
            <a:r>
              <a:rPr lang="en-US" sz="2500" b="1" dirty="0" smtClean="0"/>
              <a:t>¿Qué tema(s) de la carta se </a:t>
            </a:r>
            <a:r>
              <a:rPr lang="en-US" sz="2500" b="1" dirty="0" err="1" smtClean="0"/>
              <a:t>encuentra</a:t>
            </a:r>
            <a:r>
              <a:rPr lang="en-US" sz="2500" b="1" dirty="0" smtClean="0"/>
              <a:t>(n) en 3:20-21?</a:t>
            </a:r>
          </a:p>
          <a:p>
            <a:pPr algn="l" rtl="0">
              <a:lnSpc>
                <a:spcPct val="150000"/>
              </a:lnSpc>
            </a:pPr>
            <a:r>
              <a:rPr lang="en-US" sz="2500" b="1" dirty="0" smtClean="0"/>
              <a:t>¿Qué hizo Dios por nosotros a causa de su misericordia/amor (2:4-6)?</a:t>
            </a:r>
          </a:p>
          <a:p>
            <a:pPr algn="l" rtl="0">
              <a:lnSpc>
                <a:spcPct val="150000"/>
              </a:lnSpc>
            </a:pPr>
            <a:r>
              <a:rPr lang="en-US" sz="2500" b="1" dirty="0" smtClean="0"/>
              <a:t>¿Qué tres cosas oró Pablo por los efesios (1:18,19)?</a:t>
            </a:r>
            <a:endParaRPr lang="en-US" sz="2500" b="1" dirty="0"/>
          </a:p>
        </p:txBody>
      </p:sp>
    </p:spTree>
    <p:extLst>
      <p:ext uri="{BB962C8B-B14F-4D97-AF65-F5344CB8AC3E}">
        <p14:creationId xmlns:p14="http://schemas.microsoft.com/office/powerpoint/2010/main" val="18131625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513310"/>
          </a:xfrm>
        </p:spPr>
        <p:txBody>
          <a:bodyPr>
            <a:noAutofit/>
          </a:bodyPr>
          <a:lstStyle/>
          <a:p>
            <a:pPr algn="ctr" rtl="0"/>
            <a:r>
              <a:rPr lang="en-US" sz="3500" b="1" dirty="0" err="1" smtClean="0"/>
              <a:t>Calendario</a:t>
            </a:r>
            <a:endParaRPr lang="en-US" sz="3500" b="1" dirty="0"/>
          </a:p>
        </p:txBody>
      </p:sp>
      <p:sp>
        <p:nvSpPr>
          <p:cNvPr id="3" name="Content Placeholder 2"/>
          <p:cNvSpPr>
            <a:spLocks noGrp="1"/>
          </p:cNvSpPr>
          <p:nvPr>
            <p:ph idx="1"/>
          </p:nvPr>
        </p:nvSpPr>
        <p:spPr>
          <a:xfrm>
            <a:off x="333487" y="1011220"/>
            <a:ext cx="8731000" cy="4561242"/>
          </a:xfrm>
        </p:spPr>
        <p:txBody>
          <a:bodyPr>
            <a:normAutofit fontScale="92500" lnSpcReduction="10000"/>
          </a:bodyPr>
          <a:lstStyle/>
          <a:p>
            <a:pPr marL="457200" indent="-457200" algn="l" rtl="0" fontAlgn="base">
              <a:buFont typeface="+mj-lt"/>
              <a:buAutoNum type="arabicPeriod"/>
            </a:pPr>
            <a:r>
              <a:rPr lang="en-US" b="1" dirty="0">
                <a:solidFill>
                  <a:schemeClr val="tx1">
                    <a:lumMod val="65000"/>
                  </a:schemeClr>
                </a:solidFill>
              </a:rPr>
              <a:t>Domingo, </a:t>
            </a:r>
            <a:r>
              <a:rPr lang="en-US" b="1" dirty="0" smtClean="0">
                <a:solidFill>
                  <a:schemeClr val="tx1">
                    <a:lumMod val="65000"/>
                  </a:schemeClr>
                </a:solidFill>
              </a:rPr>
              <a:t>14/9/14 </a:t>
            </a:r>
            <a:r>
              <a:rPr lang="en-US" b="1" dirty="0">
                <a:solidFill>
                  <a:schemeClr val="tx1">
                    <a:lumMod val="65000"/>
                  </a:schemeClr>
                </a:solidFill>
              </a:rPr>
              <a:t>- Introducción, </a:t>
            </a:r>
            <a:r>
              <a:rPr lang="en-US" b="1" dirty="0" err="1" smtClean="0">
                <a:solidFill>
                  <a:schemeClr val="tx1">
                    <a:lumMod val="65000"/>
                  </a:schemeClr>
                </a:solidFill>
              </a:rPr>
              <a:t>trasfondo</a:t>
            </a:r>
            <a:r>
              <a:rPr lang="en-US" b="1" dirty="0" smtClean="0">
                <a:solidFill>
                  <a:schemeClr val="tx1">
                    <a:lumMod val="65000"/>
                  </a:schemeClr>
                </a:solidFill>
              </a:rPr>
              <a:t> y </a:t>
            </a:r>
            <a:r>
              <a:rPr lang="en-US" b="1" dirty="0" err="1" smtClean="0">
                <a:solidFill>
                  <a:schemeClr val="tx1">
                    <a:lumMod val="65000"/>
                  </a:schemeClr>
                </a:solidFill>
              </a:rPr>
              <a:t>resumen</a:t>
            </a:r>
            <a:r>
              <a:rPr lang="en-US" b="1" dirty="0" smtClean="0">
                <a:solidFill>
                  <a:schemeClr val="tx1">
                    <a:lumMod val="65000"/>
                  </a:schemeClr>
                </a:solidFill>
              </a:rPr>
              <a:t> de </a:t>
            </a:r>
            <a:r>
              <a:rPr lang="en-US" b="1" dirty="0">
                <a:solidFill>
                  <a:schemeClr val="tx1">
                    <a:lumMod val="65000"/>
                  </a:schemeClr>
                </a:solidFill>
              </a:rPr>
              <a:t>Efesios</a:t>
            </a:r>
          </a:p>
          <a:p>
            <a:pPr marL="457200" indent="-457200" algn="l" rtl="0" fontAlgn="base">
              <a:buFont typeface="+mj-lt"/>
              <a:buAutoNum type="arabicPeriod"/>
            </a:pPr>
            <a:r>
              <a:rPr lang="en-US" b="1" dirty="0">
                <a:solidFill>
                  <a:schemeClr val="tx2">
                    <a:lumMod val="75000"/>
                  </a:schemeClr>
                </a:solidFill>
              </a:rPr>
              <a:t>Miércoles, 17/9/14 – “Bendito sea Dios” </a:t>
            </a:r>
            <a:r>
              <a:rPr lang="en-US" b="1" dirty="0" smtClean="0">
                <a:solidFill>
                  <a:schemeClr val="tx2">
                    <a:lumMod val="75000"/>
                  </a:schemeClr>
                </a:solidFill>
              </a:rPr>
              <a:t>(1.1-14</a:t>
            </a:r>
            <a:r>
              <a:rPr lang="en-US" b="1" dirty="0">
                <a:solidFill>
                  <a:schemeClr val="tx2">
                    <a:lumMod val="75000"/>
                  </a:schemeClr>
                </a:solidFill>
              </a:rPr>
              <a:t>)</a:t>
            </a:r>
          </a:p>
          <a:p>
            <a:pPr marL="457200" indent="-457200" algn="l" rtl="0" fontAlgn="base">
              <a:buFont typeface="+mj-lt"/>
              <a:buAutoNum type="arabicPeriod"/>
            </a:pPr>
            <a:r>
              <a:rPr lang="en-US" b="1" dirty="0" smtClean="0">
                <a:solidFill>
                  <a:schemeClr val="tx1">
                    <a:lumMod val="75000"/>
                  </a:schemeClr>
                </a:solidFill>
              </a:rPr>
              <a:t>Dom. </a:t>
            </a:r>
            <a:r>
              <a:rPr lang="en-US" b="1" dirty="0">
                <a:solidFill>
                  <a:schemeClr val="tx1">
                    <a:lumMod val="75000"/>
                  </a:schemeClr>
                </a:solidFill>
              </a:rPr>
              <a:t>21/9/14 – Oración por </a:t>
            </a:r>
            <a:r>
              <a:rPr lang="en-US" b="1" dirty="0" err="1">
                <a:solidFill>
                  <a:schemeClr val="tx1">
                    <a:lumMod val="75000"/>
                  </a:schemeClr>
                </a:solidFill>
              </a:rPr>
              <a:t>los</a:t>
            </a:r>
            <a:r>
              <a:rPr lang="en-US" b="1" dirty="0">
                <a:solidFill>
                  <a:schemeClr val="tx1">
                    <a:lumMod val="75000"/>
                  </a:schemeClr>
                </a:solidFill>
              </a:rPr>
              <a:t> </a:t>
            </a:r>
            <a:r>
              <a:rPr lang="en-US" b="1" dirty="0" err="1" smtClean="0">
                <a:solidFill>
                  <a:schemeClr val="tx1">
                    <a:lumMod val="75000"/>
                  </a:schemeClr>
                </a:solidFill>
              </a:rPr>
              <a:t>santos</a:t>
            </a:r>
            <a:r>
              <a:rPr lang="en-US" b="1" dirty="0" smtClean="0">
                <a:solidFill>
                  <a:schemeClr val="tx1">
                    <a:lumMod val="75000"/>
                  </a:schemeClr>
                </a:solidFill>
              </a:rPr>
              <a:t> (1.15-23</a:t>
            </a:r>
            <a:r>
              <a:rPr lang="en-US" b="1" dirty="0">
                <a:solidFill>
                  <a:schemeClr val="tx1">
                    <a:lumMod val="75000"/>
                  </a:schemeClr>
                </a:solidFill>
              </a:rPr>
              <a:t>)</a:t>
            </a:r>
          </a:p>
          <a:p>
            <a:pPr marL="457200" indent="-457200" algn="l" rtl="0" fontAlgn="base">
              <a:buFont typeface="+mj-lt"/>
              <a:buAutoNum type="arabicPeriod"/>
            </a:pPr>
            <a:r>
              <a:rPr lang="en-US" b="1" dirty="0" err="1" smtClean="0">
                <a:solidFill>
                  <a:schemeClr val="tx1">
                    <a:lumMod val="75000"/>
                  </a:schemeClr>
                </a:solidFill>
              </a:rPr>
              <a:t>Miercoles</a:t>
            </a:r>
            <a:r>
              <a:rPr lang="en-US" b="1" dirty="0" smtClean="0">
                <a:solidFill>
                  <a:schemeClr val="tx1">
                    <a:lumMod val="75000"/>
                  </a:schemeClr>
                </a:solidFill>
              </a:rPr>
              <a:t> </a:t>
            </a:r>
            <a:r>
              <a:rPr lang="en-US" b="1" dirty="0">
                <a:solidFill>
                  <a:schemeClr val="tx1">
                    <a:lumMod val="75000"/>
                  </a:schemeClr>
                </a:solidFill>
              </a:rPr>
              <a:t>24/9/14 – “Y </a:t>
            </a:r>
            <a:r>
              <a:rPr lang="en-US" b="1" dirty="0" err="1" smtClean="0">
                <a:solidFill>
                  <a:schemeClr val="tx1">
                    <a:lumMod val="75000"/>
                  </a:schemeClr>
                </a:solidFill>
              </a:rPr>
              <a:t>ustedes</a:t>
            </a:r>
            <a:r>
              <a:rPr lang="en-US" b="1" dirty="0" smtClean="0">
                <a:solidFill>
                  <a:schemeClr val="tx1">
                    <a:lumMod val="75000"/>
                  </a:schemeClr>
                </a:solidFill>
              </a:rPr>
              <a:t> </a:t>
            </a:r>
            <a:r>
              <a:rPr lang="en-US" b="1" dirty="0" err="1" smtClean="0">
                <a:solidFill>
                  <a:schemeClr val="tx1">
                    <a:lumMod val="75000"/>
                  </a:schemeClr>
                </a:solidFill>
              </a:rPr>
              <a:t>estaban</a:t>
            </a:r>
            <a:r>
              <a:rPr lang="en-US" b="1" dirty="0" smtClean="0">
                <a:solidFill>
                  <a:schemeClr val="tx1">
                    <a:lumMod val="75000"/>
                  </a:schemeClr>
                </a:solidFill>
              </a:rPr>
              <a:t>…</a:t>
            </a:r>
            <a:r>
              <a:rPr lang="en-US" b="1" dirty="0" err="1" smtClean="0">
                <a:solidFill>
                  <a:schemeClr val="tx1">
                    <a:lumMod val="75000"/>
                  </a:schemeClr>
                </a:solidFill>
              </a:rPr>
              <a:t>pero</a:t>
            </a:r>
            <a:r>
              <a:rPr lang="en-US" b="1" dirty="0" smtClean="0">
                <a:solidFill>
                  <a:schemeClr val="tx1">
                    <a:lumMod val="75000"/>
                  </a:schemeClr>
                </a:solidFill>
              </a:rPr>
              <a:t> </a:t>
            </a:r>
            <a:r>
              <a:rPr lang="en-US" b="1" dirty="0">
                <a:solidFill>
                  <a:schemeClr val="tx1">
                    <a:lumMod val="75000"/>
                  </a:schemeClr>
                </a:solidFill>
              </a:rPr>
              <a:t>Dios” </a:t>
            </a:r>
            <a:r>
              <a:rPr lang="en-US" b="1" dirty="0" smtClean="0">
                <a:solidFill>
                  <a:schemeClr val="tx1">
                    <a:lumMod val="75000"/>
                  </a:schemeClr>
                </a:solidFill>
              </a:rPr>
              <a:t>(2.1-10</a:t>
            </a:r>
            <a:r>
              <a:rPr lang="en-US" b="1" dirty="0">
                <a:solidFill>
                  <a:schemeClr val="tx1">
                    <a:lumMod val="75000"/>
                  </a:schemeClr>
                </a:solidFill>
              </a:rPr>
              <a:t>)</a:t>
            </a:r>
          </a:p>
          <a:p>
            <a:pPr marL="457200" indent="-457200" fontAlgn="base">
              <a:buFont typeface="+mj-lt"/>
              <a:buAutoNum type="arabicPeriod"/>
            </a:pPr>
            <a:r>
              <a:rPr lang="en-US" b="1" dirty="0">
                <a:solidFill>
                  <a:srgbClr val="00B0F0"/>
                </a:solidFill>
              </a:rPr>
              <a:t>Dom. 28/9/14 – Unificación </a:t>
            </a:r>
            <a:r>
              <a:rPr lang="en-US" b="1" dirty="0" err="1">
                <a:solidFill>
                  <a:srgbClr val="00B0F0"/>
                </a:solidFill>
              </a:rPr>
              <a:t>en</a:t>
            </a:r>
            <a:r>
              <a:rPr lang="en-US" b="1" dirty="0">
                <a:solidFill>
                  <a:srgbClr val="00B0F0"/>
                </a:solidFill>
              </a:rPr>
              <a:t> </a:t>
            </a:r>
            <a:r>
              <a:rPr lang="en-US" b="1" dirty="0" smtClean="0">
                <a:solidFill>
                  <a:srgbClr val="00B0F0"/>
                </a:solidFill>
              </a:rPr>
              <a:t>Cristo y el </a:t>
            </a:r>
            <a:r>
              <a:rPr lang="en-US" b="1" dirty="0" err="1" smtClean="0">
                <a:solidFill>
                  <a:srgbClr val="00B0F0"/>
                </a:solidFill>
              </a:rPr>
              <a:t>misterio</a:t>
            </a:r>
            <a:r>
              <a:rPr lang="en-US" b="1" dirty="0" smtClean="0">
                <a:solidFill>
                  <a:srgbClr val="00B0F0"/>
                </a:solidFill>
              </a:rPr>
              <a:t> del </a:t>
            </a:r>
            <a:r>
              <a:rPr lang="en-US" b="1" dirty="0" err="1" smtClean="0">
                <a:solidFill>
                  <a:srgbClr val="00B0F0"/>
                </a:solidFill>
              </a:rPr>
              <a:t>evangelio</a:t>
            </a:r>
            <a:r>
              <a:rPr lang="en-US" b="1" dirty="0" smtClean="0">
                <a:solidFill>
                  <a:srgbClr val="00B0F0"/>
                </a:solidFill>
              </a:rPr>
              <a:t> (2.1-3:7)</a:t>
            </a:r>
            <a:endParaRPr lang="en-US" b="1" dirty="0">
              <a:solidFill>
                <a:srgbClr val="00B0F0"/>
              </a:solidFill>
            </a:endParaRPr>
          </a:p>
          <a:p>
            <a:pPr marL="457200" indent="-457200" algn="l" rtl="0" fontAlgn="base">
              <a:buFont typeface="+mj-lt"/>
              <a:buAutoNum type="arabicPeriod"/>
            </a:pPr>
            <a:r>
              <a:rPr lang="en-US" b="1" dirty="0" err="1"/>
              <a:t>M</a:t>
            </a:r>
            <a:r>
              <a:rPr lang="en-US" b="1" dirty="0" err="1" smtClean="0"/>
              <a:t>iercoles</a:t>
            </a:r>
            <a:r>
              <a:rPr lang="en-US" b="1" dirty="0" smtClean="0"/>
              <a:t> </a:t>
            </a:r>
            <a:r>
              <a:rPr lang="en-US" b="1" dirty="0"/>
              <a:t>1/10/14 – </a:t>
            </a:r>
            <a:r>
              <a:rPr lang="en-US" b="1" dirty="0" smtClean="0"/>
              <a:t>La </a:t>
            </a:r>
            <a:r>
              <a:rPr lang="en-US" b="1" dirty="0" err="1" smtClean="0"/>
              <a:t>gloria</a:t>
            </a:r>
            <a:r>
              <a:rPr lang="en-US" b="1" dirty="0" smtClean="0"/>
              <a:t> </a:t>
            </a:r>
            <a:r>
              <a:rPr lang="en-US" b="1" dirty="0"/>
              <a:t>de </a:t>
            </a:r>
            <a:r>
              <a:rPr lang="en-US" b="1" dirty="0" smtClean="0"/>
              <a:t>Dios (3.8-21</a:t>
            </a:r>
            <a:r>
              <a:rPr lang="en-US" b="1" dirty="0"/>
              <a:t>)</a:t>
            </a:r>
          </a:p>
          <a:p>
            <a:pPr marL="457200" indent="-457200" fontAlgn="base">
              <a:buFont typeface="+mj-lt"/>
              <a:buAutoNum type="arabicPeriod"/>
            </a:pPr>
            <a:r>
              <a:rPr lang="en-US" b="1" dirty="0"/>
              <a:t>Dom. 5/10/14 – Actitudes y fundamentos para la </a:t>
            </a:r>
            <a:r>
              <a:rPr lang="en-US" b="1" dirty="0" err="1"/>
              <a:t>unidad</a:t>
            </a:r>
            <a:r>
              <a:rPr lang="en-US" b="1" dirty="0"/>
              <a:t> </a:t>
            </a:r>
            <a:r>
              <a:rPr lang="en-US" b="1" dirty="0" smtClean="0"/>
              <a:t>(4.1-6</a:t>
            </a:r>
            <a:r>
              <a:rPr lang="en-US" b="1" dirty="0"/>
              <a:t>)</a:t>
            </a:r>
          </a:p>
          <a:p>
            <a:pPr marL="457200" indent="-457200" fontAlgn="base">
              <a:buFont typeface="+mj-lt"/>
              <a:buAutoNum type="arabicPeriod"/>
            </a:pPr>
            <a:r>
              <a:rPr lang="en-US" b="1" dirty="0"/>
              <a:t>Dom. 12/10/14 – “El crecimiento del </a:t>
            </a:r>
            <a:r>
              <a:rPr lang="en-US" b="1" dirty="0" err="1"/>
              <a:t>cuerpo</a:t>
            </a:r>
            <a:r>
              <a:rPr lang="en-US" b="1" dirty="0"/>
              <a:t>” </a:t>
            </a:r>
            <a:r>
              <a:rPr lang="en-US" b="1" dirty="0" smtClean="0"/>
              <a:t>(4.7-16</a:t>
            </a:r>
            <a:r>
              <a:rPr lang="en-US" b="1" dirty="0"/>
              <a:t>)</a:t>
            </a:r>
          </a:p>
          <a:p>
            <a:pPr marL="457200" indent="-457200" algn="l" rtl="0" fontAlgn="base">
              <a:buFont typeface="+mj-lt"/>
              <a:buAutoNum type="arabicPeriod"/>
            </a:pPr>
            <a:r>
              <a:rPr lang="en-US" b="1" dirty="0"/>
              <a:t>Miércoles 15/10/14 – “El </a:t>
            </a:r>
            <a:r>
              <a:rPr lang="en-US" b="1" dirty="0" err="1" smtClean="0"/>
              <a:t>nuevo</a:t>
            </a:r>
            <a:r>
              <a:rPr lang="en-US" b="1" dirty="0" smtClean="0"/>
              <a:t> </a:t>
            </a:r>
            <a:r>
              <a:rPr lang="en-US" b="1" dirty="0" err="1" smtClean="0"/>
              <a:t>ser</a:t>
            </a:r>
            <a:r>
              <a:rPr lang="en-US" b="1" dirty="0" smtClean="0"/>
              <a:t>” (4.17-32</a:t>
            </a:r>
            <a:r>
              <a:rPr lang="en-US" b="1" dirty="0"/>
              <a:t>)</a:t>
            </a:r>
          </a:p>
          <a:p>
            <a:pPr marL="457200" indent="-457200" fontAlgn="base">
              <a:buFont typeface="+mj-lt"/>
              <a:buAutoNum type="arabicPeriod"/>
            </a:pPr>
            <a:r>
              <a:rPr lang="en-US" b="1" dirty="0"/>
              <a:t>Dom. 19/10/14 – </a:t>
            </a:r>
            <a:r>
              <a:rPr lang="en-US" b="1" dirty="0" err="1" smtClean="0"/>
              <a:t>Andando</a:t>
            </a:r>
            <a:r>
              <a:rPr lang="en-US" b="1" dirty="0" smtClean="0"/>
              <a:t> </a:t>
            </a:r>
            <a:r>
              <a:rPr lang="en-US" b="1" dirty="0" err="1"/>
              <a:t>en</a:t>
            </a:r>
            <a:r>
              <a:rPr lang="en-US" b="1" dirty="0"/>
              <a:t> </a:t>
            </a:r>
            <a:r>
              <a:rPr lang="en-US" b="1" dirty="0" err="1" smtClean="0"/>
              <a:t>amor</a:t>
            </a:r>
            <a:r>
              <a:rPr lang="en-US" b="1" dirty="0"/>
              <a:t>, </a:t>
            </a:r>
            <a:r>
              <a:rPr lang="en-US" b="1" dirty="0" smtClean="0"/>
              <a:t>luz </a:t>
            </a:r>
            <a:r>
              <a:rPr lang="en-US" b="1" dirty="0"/>
              <a:t>y </a:t>
            </a:r>
            <a:r>
              <a:rPr lang="en-US" b="1" dirty="0" err="1" smtClean="0"/>
              <a:t>sabiduría</a:t>
            </a:r>
            <a:r>
              <a:rPr lang="en-US" b="1" dirty="0" smtClean="0"/>
              <a:t> (5.1-21</a:t>
            </a:r>
            <a:r>
              <a:rPr lang="en-US" b="1" dirty="0"/>
              <a:t>)</a:t>
            </a:r>
          </a:p>
          <a:p>
            <a:pPr marL="457200" indent="-457200" algn="l" rtl="0" fontAlgn="base">
              <a:buFont typeface="+mj-lt"/>
              <a:buAutoNum type="arabicPeriod"/>
            </a:pPr>
            <a:r>
              <a:rPr lang="en-US" b="1" dirty="0" err="1" smtClean="0"/>
              <a:t>Miércoles</a:t>
            </a:r>
            <a:r>
              <a:rPr lang="en-US" b="1" dirty="0" smtClean="0"/>
              <a:t> </a:t>
            </a:r>
            <a:r>
              <a:rPr lang="en-US" b="1" dirty="0"/>
              <a:t>22/10/14 – “Sométanse unos a otros” </a:t>
            </a:r>
            <a:r>
              <a:rPr lang="en-US" b="1" dirty="0" smtClean="0"/>
              <a:t>(5.22-6.9</a:t>
            </a:r>
            <a:r>
              <a:rPr lang="en-US" b="1" dirty="0"/>
              <a:t>)</a:t>
            </a:r>
          </a:p>
          <a:p>
            <a:pPr marL="457200" indent="-457200" fontAlgn="base">
              <a:buFont typeface="+mj-lt"/>
              <a:buAutoNum type="arabicPeriod"/>
            </a:pPr>
            <a:r>
              <a:rPr lang="en-US" b="1" dirty="0"/>
              <a:t>Dom. 26/10/14 – </a:t>
            </a:r>
            <a:r>
              <a:rPr lang="en-US" b="1" dirty="0" smtClean="0"/>
              <a:t>“</a:t>
            </a:r>
            <a:r>
              <a:rPr lang="en-US" b="1" dirty="0" err="1" smtClean="0"/>
              <a:t>Fortalézcanse</a:t>
            </a:r>
            <a:r>
              <a:rPr lang="en-US" b="1" dirty="0" smtClean="0"/>
              <a:t> </a:t>
            </a:r>
            <a:r>
              <a:rPr lang="en-US" b="1" dirty="0" err="1" smtClean="0"/>
              <a:t>en</a:t>
            </a:r>
            <a:r>
              <a:rPr lang="en-US" b="1" dirty="0" smtClean="0"/>
              <a:t> </a:t>
            </a:r>
            <a:r>
              <a:rPr lang="en-US" b="1" dirty="0"/>
              <a:t>el Señor” </a:t>
            </a:r>
            <a:r>
              <a:rPr lang="en-US" b="1" dirty="0" smtClean="0"/>
              <a:t>(6.10-23</a:t>
            </a:r>
            <a:r>
              <a:rPr lang="en-US" b="1" dirty="0"/>
              <a:t>)</a:t>
            </a:r>
          </a:p>
          <a:p>
            <a:pPr marL="457200" indent="-457200" algn="l" rtl="0" fontAlgn="base">
              <a:buFont typeface="+mj-lt"/>
              <a:buAutoNum type="arabicPeriod"/>
            </a:pPr>
            <a:r>
              <a:rPr lang="en-US" b="1" dirty="0" err="1" smtClean="0"/>
              <a:t>Miércoles</a:t>
            </a:r>
            <a:r>
              <a:rPr lang="en-US" b="1" dirty="0" smtClean="0"/>
              <a:t> </a:t>
            </a:r>
            <a:r>
              <a:rPr lang="en-US" b="1" dirty="0"/>
              <a:t>29/10/14 - </a:t>
            </a:r>
            <a:r>
              <a:rPr lang="en-US" b="1" dirty="0" err="1" smtClean="0"/>
              <a:t>Repaso</a:t>
            </a:r>
            <a:r>
              <a:rPr lang="en-US" b="1" dirty="0" smtClean="0"/>
              <a:t>, </a:t>
            </a:r>
            <a:r>
              <a:rPr lang="en-US" b="1" dirty="0" err="1" smtClean="0"/>
              <a:t>conclusión</a:t>
            </a:r>
            <a:r>
              <a:rPr lang="en-US" b="1" dirty="0"/>
              <a:t>, </a:t>
            </a:r>
            <a:r>
              <a:rPr lang="en-US" b="1" dirty="0" err="1" smtClean="0"/>
              <a:t>aplicaciones</a:t>
            </a:r>
            <a:endParaRPr lang="en-US" b="1" dirty="0"/>
          </a:p>
          <a:p>
            <a:pPr algn="l" rtl="0"/>
            <a:endParaRPr lang="en-US" dirty="0"/>
          </a:p>
        </p:txBody>
      </p:sp>
    </p:spTree>
    <p:extLst>
      <p:ext uri="{BB962C8B-B14F-4D97-AF65-F5344CB8AC3E}">
        <p14:creationId xmlns:p14="http://schemas.microsoft.com/office/powerpoint/2010/main" val="20033675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180"/>
            <a:ext cx="7886700" cy="1104636"/>
          </a:xfrm>
        </p:spPr>
        <p:txBody>
          <a:bodyPr>
            <a:normAutofit/>
          </a:bodyPr>
          <a:lstStyle/>
          <a:p>
            <a:pPr algn="ctr" rtl="0"/>
            <a:r>
              <a:rPr lang="en-US" b="1" dirty="0" smtClean="0">
                <a:latin typeface="+mn-lt"/>
              </a:rPr>
              <a:t>Estructura de la </a:t>
            </a:r>
            <a:r>
              <a:rPr lang="en-US" b="1" dirty="0" err="1" smtClean="0">
                <a:latin typeface="+mn-lt"/>
              </a:rPr>
              <a:t>clase</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2934375"/>
          </a:xfrm>
        </p:spPr>
        <p:txBody>
          <a:bodyPr>
            <a:noAutofit/>
          </a:bodyPr>
          <a:lstStyle/>
          <a:p>
            <a:pPr algn="l" rtl="0">
              <a:lnSpc>
                <a:spcPct val="150000"/>
              </a:lnSpc>
            </a:pPr>
            <a:r>
              <a:rPr lang="en-US" sz="2500" b="1" dirty="0" smtClean="0"/>
              <a:t>Leer el texto</a:t>
            </a:r>
          </a:p>
          <a:p>
            <a:pPr algn="l" rtl="0">
              <a:lnSpc>
                <a:spcPct val="150000"/>
              </a:lnSpc>
            </a:pPr>
            <a:r>
              <a:rPr lang="en-US" sz="2500" b="1" dirty="0" smtClean="0"/>
              <a:t>5 minutos para marcar el texto</a:t>
            </a:r>
          </a:p>
          <a:p>
            <a:pPr algn="l" rtl="0">
              <a:lnSpc>
                <a:spcPct val="150000"/>
              </a:lnSpc>
            </a:pPr>
            <a:r>
              <a:rPr lang="en-US" sz="2500" b="1" dirty="0" err="1" smtClean="0"/>
              <a:t>Comentar</a:t>
            </a:r>
            <a:r>
              <a:rPr lang="en-US" sz="2500" b="1" dirty="0" smtClean="0"/>
              <a:t> </a:t>
            </a:r>
            <a:r>
              <a:rPr lang="en-US" sz="2500" b="1" dirty="0" err="1" smtClean="0"/>
              <a:t>sus</a:t>
            </a:r>
            <a:r>
              <a:rPr lang="en-US" sz="2500" b="1" dirty="0" smtClean="0"/>
              <a:t> </a:t>
            </a:r>
            <a:r>
              <a:rPr lang="en-US" sz="2500" b="1" dirty="0" err="1" smtClean="0"/>
              <a:t>observaciones</a:t>
            </a:r>
            <a:r>
              <a:rPr lang="en-US" sz="2500" b="1" dirty="0" smtClean="0"/>
              <a:t> </a:t>
            </a:r>
            <a:r>
              <a:rPr lang="en-US" sz="2500" b="1" dirty="0" err="1" smtClean="0"/>
              <a:t>sobre</a:t>
            </a:r>
            <a:r>
              <a:rPr lang="en-US" sz="2500" b="1" dirty="0" smtClean="0"/>
              <a:t> el texto.</a:t>
            </a:r>
          </a:p>
          <a:p>
            <a:pPr algn="l" rtl="0">
              <a:lnSpc>
                <a:spcPct val="150000"/>
              </a:lnSpc>
            </a:pPr>
            <a:r>
              <a:rPr lang="en-US" sz="2500" b="1" dirty="0" err="1" smtClean="0"/>
              <a:t>Analizar</a:t>
            </a:r>
            <a:r>
              <a:rPr lang="en-US" sz="2500" b="1" dirty="0" smtClean="0"/>
              <a:t> el texto</a:t>
            </a:r>
          </a:p>
        </p:txBody>
      </p:sp>
    </p:spTree>
    <p:extLst>
      <p:ext uri="{BB962C8B-B14F-4D97-AF65-F5344CB8AC3E}">
        <p14:creationId xmlns:p14="http://schemas.microsoft.com/office/powerpoint/2010/main" val="287114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79"/>
            <a:ext cx="7886700" cy="1021977"/>
          </a:xfrm>
        </p:spPr>
        <p:txBody>
          <a:bodyPr>
            <a:normAutofit/>
          </a:bodyPr>
          <a:lstStyle/>
          <a:p>
            <a:pPr algn="ctr" rtl="0"/>
            <a:r>
              <a:rPr lang="en-US" b="1" dirty="0"/>
              <a:t>Resumen de Efesios</a:t>
            </a:r>
            <a:br>
              <a:rPr lang="en-US" b="1" dirty="0"/>
            </a:br>
            <a:r>
              <a:rPr lang="en-US" b="1" dirty="0">
                <a:solidFill>
                  <a:srgbClr val="92D050"/>
                </a:solidFill>
              </a:rPr>
              <a:t>Temas de apoyo</a:t>
            </a:r>
          </a:p>
        </p:txBody>
      </p:sp>
      <p:sp>
        <p:nvSpPr>
          <p:cNvPr id="3" name="Content Placeholder 2"/>
          <p:cNvSpPr>
            <a:spLocks noGrp="1"/>
          </p:cNvSpPr>
          <p:nvPr>
            <p:ph idx="1"/>
          </p:nvPr>
        </p:nvSpPr>
        <p:spPr>
          <a:xfrm>
            <a:off x="628649" y="1312432"/>
            <a:ext cx="8415959" cy="4293237"/>
          </a:xfrm>
        </p:spPr>
        <p:txBody>
          <a:bodyPr>
            <a:normAutofit/>
          </a:bodyPr>
          <a:lstStyle/>
          <a:p>
            <a:pPr algn="l" rtl="0"/>
            <a:r>
              <a:rPr lang="en-US" b="1" dirty="0" smtClean="0"/>
              <a:t>La </a:t>
            </a:r>
            <a:r>
              <a:rPr lang="en-US" b="1" dirty="0" err="1" smtClean="0"/>
              <a:t>reconciliación</a:t>
            </a:r>
            <a:r>
              <a:rPr lang="en-US" b="1" dirty="0" smtClean="0"/>
              <a:t> </a:t>
            </a:r>
            <a:r>
              <a:rPr lang="en-US" b="1" dirty="0" err="1" smtClean="0"/>
              <a:t>unificadora</a:t>
            </a:r>
            <a:endParaRPr lang="en-US" b="1" dirty="0"/>
          </a:p>
          <a:p>
            <a:pPr lvl="1" algn="l" rtl="0"/>
            <a:r>
              <a:rPr lang="en-US" b="1" dirty="0"/>
              <a:t>Dios con la humanidad por Cristo en el Espíritu</a:t>
            </a:r>
          </a:p>
          <a:p>
            <a:pPr lvl="1" algn="l" rtl="0"/>
            <a:r>
              <a:rPr lang="en-US" b="1" dirty="0"/>
              <a:t>Judío y gentil (y todos los grupos de personas)</a:t>
            </a:r>
          </a:p>
          <a:p>
            <a:pPr lvl="1"/>
            <a:r>
              <a:rPr lang="en-US" b="1" dirty="0" smtClean="0"/>
              <a:t>“</a:t>
            </a:r>
            <a:r>
              <a:rPr lang="es-ES" b="1" i="1" dirty="0"/>
              <a:t>las que están en los cielos, como las que están en la tierra</a:t>
            </a:r>
            <a:r>
              <a:rPr lang="en-US" b="1" i="1" dirty="0" smtClean="0"/>
              <a:t>” </a:t>
            </a:r>
            <a:r>
              <a:rPr lang="en-US" b="1" dirty="0" smtClean="0"/>
              <a:t>(</a:t>
            </a:r>
            <a:r>
              <a:rPr lang="en-US" b="1" dirty="0"/>
              <a:t>1:9-10)</a:t>
            </a:r>
          </a:p>
          <a:p>
            <a:pPr algn="l" rtl="0"/>
            <a:r>
              <a:rPr lang="en-US" b="1" dirty="0"/>
              <a:t>“</a:t>
            </a:r>
            <a:r>
              <a:rPr lang="en-US" b="1" dirty="0" err="1"/>
              <a:t>Lugares</a:t>
            </a:r>
            <a:r>
              <a:rPr lang="en-US" b="1" dirty="0"/>
              <a:t> </a:t>
            </a:r>
            <a:r>
              <a:rPr lang="en-US" b="1" dirty="0" err="1" smtClean="0"/>
              <a:t>celestiales</a:t>
            </a:r>
            <a:r>
              <a:rPr lang="en-US" b="1" dirty="0"/>
              <a:t>”</a:t>
            </a:r>
          </a:p>
          <a:p>
            <a:pPr lvl="1" algn="l" rtl="0"/>
            <a:r>
              <a:rPr lang="en-US" b="1" dirty="0"/>
              <a:t>Mencionado 5 veces en Efesios, en ninguna otra parte del NT</a:t>
            </a:r>
          </a:p>
          <a:p>
            <a:pPr algn="l" rtl="0"/>
            <a:r>
              <a:rPr lang="en-US" b="1" dirty="0" err="1"/>
              <a:t>M</a:t>
            </a:r>
            <a:r>
              <a:rPr lang="en-US" b="1" dirty="0" err="1" smtClean="0"/>
              <a:t>isterio</a:t>
            </a:r>
            <a:r>
              <a:rPr lang="en-US" b="1" dirty="0" smtClean="0"/>
              <a:t> </a:t>
            </a:r>
            <a:r>
              <a:rPr lang="en-US" b="1" dirty="0"/>
              <a:t>revelado</a:t>
            </a:r>
          </a:p>
          <a:p>
            <a:pPr lvl="1" algn="l" rtl="0"/>
            <a:r>
              <a:rPr lang="en-US" b="1" dirty="0"/>
              <a:t>A través del evangelio de Cristo</a:t>
            </a:r>
          </a:p>
          <a:p>
            <a:pPr lvl="1" algn="l" rtl="0"/>
            <a:r>
              <a:rPr lang="en-US" b="1" dirty="0"/>
              <a:t>Necesidad de conocimiento y comprensión</a:t>
            </a:r>
          </a:p>
          <a:p>
            <a:pPr algn="l" rtl="0"/>
            <a:r>
              <a:rPr lang="en-US" b="1" dirty="0" err="1" smtClean="0"/>
              <a:t>Andar</a:t>
            </a:r>
            <a:endParaRPr lang="en-US" b="1" dirty="0"/>
          </a:p>
          <a:p>
            <a:pPr lvl="1" algn="l" rtl="0"/>
            <a:r>
              <a:rPr lang="en-US" b="1" dirty="0"/>
              <a:t>6 </a:t>
            </a:r>
            <a:r>
              <a:rPr lang="en-US" b="1" dirty="0" smtClean="0"/>
              <a:t>“</a:t>
            </a:r>
            <a:r>
              <a:rPr lang="en-US" b="1" dirty="0" err="1" smtClean="0"/>
              <a:t>andares</a:t>
            </a:r>
            <a:r>
              <a:rPr lang="en-US" b="1" dirty="0" smtClean="0"/>
              <a:t>” </a:t>
            </a:r>
            <a:r>
              <a:rPr lang="en-US" b="1" dirty="0" err="1" smtClean="0"/>
              <a:t>explicados</a:t>
            </a:r>
            <a:r>
              <a:rPr lang="en-US" b="1" dirty="0" smtClean="0"/>
              <a:t> </a:t>
            </a:r>
            <a:r>
              <a:rPr lang="en-US" b="1" dirty="0"/>
              <a:t>a lo largo de la carta; algunos buenos, algunos malos</a:t>
            </a:r>
          </a:p>
          <a:p>
            <a:pPr algn="l" rtl="0"/>
            <a:r>
              <a:rPr lang="en-US" b="1" dirty="0"/>
              <a:t>Otras palabras y conceptos clave: Gracia, Plenitud, </a:t>
            </a:r>
            <a:r>
              <a:rPr lang="en-US" b="1" dirty="0" smtClean="0"/>
              <a:t>Padre / </a:t>
            </a:r>
            <a:r>
              <a:rPr lang="en-US" b="1" dirty="0" err="1" smtClean="0"/>
              <a:t>Hijo</a:t>
            </a:r>
            <a:r>
              <a:rPr lang="en-US" b="1" dirty="0" smtClean="0"/>
              <a:t> / </a:t>
            </a:r>
            <a:r>
              <a:rPr lang="en-US" b="1" dirty="0" err="1" smtClean="0"/>
              <a:t>Espíritu</a:t>
            </a:r>
            <a:endParaRPr lang="en-US" b="1" dirty="0"/>
          </a:p>
        </p:txBody>
      </p:sp>
    </p:spTree>
    <p:extLst>
      <p:ext uri="{BB962C8B-B14F-4D97-AF65-F5344CB8AC3E}">
        <p14:creationId xmlns:p14="http://schemas.microsoft.com/office/powerpoint/2010/main" val="1699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
                                            <p:txEl>
                                              <p:pRg st="4" end="4"/>
                                            </p:txEl>
                                          </p:spTgt>
                                        </p:tgtEl>
                                      </p:cBhvr>
                                    </p:animEffect>
                                    <p:animScale>
                                      <p:cBhvr>
                                        <p:cTn id="21" dur="250" autoRev="1" fill="hold"/>
                                        <p:tgtEl>
                                          <p:spTgt spid="3">
                                            <p:txEl>
                                              <p:pRg st="4" end="4"/>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
                                            <p:txEl>
                                              <p:pRg st="5" end="5"/>
                                            </p:txEl>
                                          </p:spTgt>
                                        </p:tgtEl>
                                      </p:cBhvr>
                                    </p:animEffect>
                                    <p:animScale>
                                      <p:cBhvr>
                                        <p:cTn id="24" dur="250" autoRev="1" fill="hold"/>
                                        <p:tgtEl>
                                          <p:spTgt spid="3">
                                            <p:txEl>
                                              <p:pRg st="5" end="5"/>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3">
                                            <p:txEl>
                                              <p:pRg st="6" end="6"/>
                                            </p:txEl>
                                          </p:spTgt>
                                        </p:tgtEl>
                                      </p:cBhvr>
                                    </p:animEffect>
                                    <p:animScale>
                                      <p:cBhvr>
                                        <p:cTn id="29" dur="250" autoRev="1" fill="hold"/>
                                        <p:tgtEl>
                                          <p:spTgt spid="3">
                                            <p:txEl>
                                              <p:pRg st="6" end="6"/>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3">
                                            <p:txEl>
                                              <p:pRg st="7" end="7"/>
                                            </p:txEl>
                                          </p:spTgt>
                                        </p:tgtEl>
                                      </p:cBhvr>
                                    </p:animEffect>
                                    <p:animScale>
                                      <p:cBhvr>
                                        <p:cTn id="32" dur="250" autoRev="1" fill="hold"/>
                                        <p:tgtEl>
                                          <p:spTgt spid="3">
                                            <p:txEl>
                                              <p:pRg st="7" end="7"/>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3">
                                            <p:txEl>
                                              <p:pRg st="8" end="8"/>
                                            </p:txEl>
                                          </p:spTgt>
                                        </p:tgtEl>
                                      </p:cBhvr>
                                    </p:animEffect>
                                    <p:animScale>
                                      <p:cBhvr>
                                        <p:cTn id="35" dur="250" autoRev="1" fill="hold"/>
                                        <p:tgtEl>
                                          <p:spTgt spid="3">
                                            <p:txEl>
                                              <p:pRg st="8" end="8"/>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3">
                                            <p:txEl>
                                              <p:pRg st="9" end="9"/>
                                            </p:txEl>
                                          </p:spTgt>
                                        </p:tgtEl>
                                      </p:cBhvr>
                                    </p:animEffect>
                                    <p:animScale>
                                      <p:cBhvr>
                                        <p:cTn id="40" dur="250" autoRev="1" fill="hold"/>
                                        <p:tgtEl>
                                          <p:spTgt spid="3">
                                            <p:txEl>
                                              <p:pRg st="9" end="9"/>
                                            </p:txEl>
                                          </p:spTgt>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3">
                                            <p:txEl>
                                              <p:pRg st="10" end="10"/>
                                            </p:txEl>
                                          </p:spTgt>
                                        </p:tgtEl>
                                      </p:cBhvr>
                                    </p:animEffect>
                                    <p:animScale>
                                      <p:cBhvr>
                                        <p:cTn id="43" dur="250" autoRev="1" fill="hold"/>
                                        <p:tgtEl>
                                          <p:spTgt spid="3">
                                            <p:txEl>
                                              <p:pRg st="10" end="10"/>
                                            </p:txEl>
                                          </p:spTgt>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3">
                                            <p:txEl>
                                              <p:pRg st="11" end="11"/>
                                            </p:txEl>
                                          </p:spTgt>
                                        </p:tgtEl>
                                      </p:cBhvr>
                                    </p:animEffect>
                                    <p:animScale>
                                      <p:cBhvr>
                                        <p:cTn id="48" dur="250" autoRev="1" fill="hold"/>
                                        <p:tgtEl>
                                          <p:spTgt spid="3">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3139321"/>
          </a:xfrm>
          <a:prstGeom prst="rect">
            <a:avLst/>
          </a:prstGeom>
        </p:spPr>
        <p:txBody>
          <a:bodyPr wrap="square">
            <a:spAutoFit/>
          </a:bodyPr>
          <a:lstStyle/>
          <a:p>
            <a:r>
              <a:rPr lang="es-ES" sz="2200" dirty="0" smtClean="0"/>
              <a:t>11</a:t>
            </a:r>
            <a:r>
              <a:rPr lang="es-ES" sz="2200" dirty="0"/>
              <a:t>  Por tanto, recuerden que en otro tiempo, ustedes los gentiles en la carne, que son llamados «</a:t>
            </a:r>
            <a:r>
              <a:rPr lang="es-ES" sz="2200" dirty="0" err="1"/>
              <a:t>Incircuncisión</a:t>
            </a:r>
            <a:r>
              <a:rPr lang="es-ES" sz="2200" dirty="0"/>
              <a:t>» por la tal llamada «Circuncisión», hecha en la carne por manos humanas, </a:t>
            </a:r>
            <a:r>
              <a:rPr lang="es-ES" sz="2200" dirty="0" smtClean="0"/>
              <a:t>12</a:t>
            </a:r>
            <a:r>
              <a:rPr lang="es-ES" sz="2200" dirty="0"/>
              <a:t>  recuerden que en ese tiempo ustedes estaban separados de Cristo, excluidos de la ciudadanía de Israel, extraños a los pactos de la promesa, sin tener esperanza y sin Dios en el mundo. </a:t>
            </a:r>
            <a:endParaRPr lang="en-US" sz="1800" dirty="0" smtClean="0"/>
          </a:p>
        </p:txBody>
      </p:sp>
      <p:sp>
        <p:nvSpPr>
          <p:cNvPr id="2" name="TextBox 1"/>
          <p:cNvSpPr txBox="1"/>
          <p:nvPr/>
        </p:nvSpPr>
        <p:spPr>
          <a:xfrm>
            <a:off x="6325496" y="998589"/>
            <a:ext cx="2366683" cy="1107996"/>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estado</a:t>
            </a:r>
            <a:r>
              <a:rPr lang="en-US" sz="2200" b="1" u="sng" dirty="0" smtClean="0"/>
              <a:t> anterior de </a:t>
            </a:r>
            <a:r>
              <a:rPr lang="en-US" sz="2200" b="1" u="sng" dirty="0" err="1" smtClean="0"/>
              <a:t>los</a:t>
            </a:r>
            <a:r>
              <a:rPr lang="en-US" sz="2200" b="1" u="sng" dirty="0" smtClean="0"/>
              <a:t> gentiles</a:t>
            </a:r>
            <a:endParaRPr lang="en-US" sz="2200" b="1" u="sng" dirty="0"/>
          </a:p>
          <a:p>
            <a:pPr algn="ctr" rtl="0"/>
            <a:r>
              <a:rPr lang="en-US" sz="2200" b="1" dirty="0" smtClean="0"/>
              <a:t>(11-12)</a:t>
            </a:r>
            <a:endParaRPr lang="en-US" sz="2200" b="1" dirty="0"/>
          </a:p>
        </p:txBody>
      </p:sp>
      <p:sp>
        <p:nvSpPr>
          <p:cNvPr id="6" name="Flowchart: Process 5"/>
          <p:cNvSpPr/>
          <p:nvPr/>
        </p:nvSpPr>
        <p:spPr>
          <a:xfrm>
            <a:off x="1780148" y="244178"/>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Flowchart: Process 6"/>
          <p:cNvSpPr/>
          <p:nvPr/>
        </p:nvSpPr>
        <p:spPr>
          <a:xfrm>
            <a:off x="1780148" y="1596841"/>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Oval 26"/>
          <p:cNvSpPr/>
          <p:nvPr/>
        </p:nvSpPr>
        <p:spPr>
          <a:xfrm>
            <a:off x="643111" y="144139"/>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8546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6124754"/>
          </a:xfrm>
          <a:prstGeom prst="rect">
            <a:avLst/>
          </a:prstGeom>
        </p:spPr>
        <p:txBody>
          <a:bodyPr wrap="square">
            <a:spAutoFit/>
          </a:bodyPr>
          <a:lstStyle/>
          <a:p>
            <a:pPr algn="l" rtl="0"/>
            <a:r>
              <a:rPr lang="en-US" sz="2200" baseline="30000" dirty="0" smtClean="0">
                <a:solidFill>
                  <a:srgbClr val="FFFF00"/>
                </a:solidFill>
              </a:rPr>
              <a:t>11 </a:t>
            </a:r>
            <a:r>
              <a:rPr lang="en-US" sz="2200" dirty="0" err="1" smtClean="0"/>
              <a:t>Por</a:t>
            </a:r>
            <a:r>
              <a:rPr lang="en-US" sz="2200" dirty="0" smtClean="0"/>
              <a:t> </a:t>
            </a:r>
            <a:r>
              <a:rPr lang="en-US" sz="2200" dirty="0" err="1" smtClean="0"/>
              <a:t>tanto</a:t>
            </a:r>
            <a:r>
              <a:rPr lang="en-US" sz="2200" dirty="0" smtClean="0"/>
              <a:t>, </a:t>
            </a:r>
            <a:r>
              <a:rPr lang="en-US" sz="2200" dirty="0" err="1" smtClean="0"/>
              <a:t>recuerden</a:t>
            </a:r>
            <a:endParaRPr lang="en-US" sz="2200" dirty="0" smtClean="0"/>
          </a:p>
          <a:p>
            <a:pPr algn="l" rtl="0"/>
            <a:endParaRPr lang="en-US" sz="2200" dirty="0" smtClean="0"/>
          </a:p>
          <a:p>
            <a:pPr algn="l" rtl="0"/>
            <a:r>
              <a:rPr lang="en-US" sz="1800" dirty="0" smtClean="0"/>
              <a:t>2:1-3</a:t>
            </a:r>
            <a:endParaRPr lang="en-US" sz="1800" dirty="0"/>
          </a:p>
          <a:p>
            <a:r>
              <a:rPr lang="es-ES" sz="1600" dirty="0" smtClean="0"/>
              <a:t>…muertos </a:t>
            </a:r>
            <a:r>
              <a:rPr lang="es-ES" sz="1600" dirty="0"/>
              <a:t>en sus delitos y pecados</a:t>
            </a:r>
            <a:r>
              <a:rPr lang="es-ES" sz="1600" dirty="0" smtClean="0"/>
              <a:t>, </a:t>
            </a:r>
            <a:r>
              <a:rPr lang="es-ES" sz="1600" dirty="0"/>
              <a:t>en los cuales anduvieron en otro tiempo según la corriente de este </a:t>
            </a:r>
            <a:r>
              <a:rPr lang="es-ES" sz="1600" dirty="0" smtClean="0"/>
              <a:t>mundo… </a:t>
            </a:r>
            <a:r>
              <a:rPr lang="es-ES" sz="1600" dirty="0"/>
              <a:t>satisfaciendo los deseos de la carne y de la mente, y éramos por naturaleza hijos de </a:t>
            </a:r>
            <a:r>
              <a:rPr lang="es-ES" sz="1600" dirty="0" smtClean="0"/>
              <a:t>ira…</a:t>
            </a:r>
          </a:p>
          <a:p>
            <a:endParaRPr lang="es-ES" sz="1600" dirty="0" smtClean="0"/>
          </a:p>
          <a:p>
            <a:r>
              <a:rPr lang="en-US" sz="1800" dirty="0" smtClean="0"/>
              <a:t>2:4-7</a:t>
            </a:r>
            <a:endParaRPr lang="en-US" sz="1800" dirty="0"/>
          </a:p>
          <a:p>
            <a:r>
              <a:rPr lang="es-ES" sz="1800" dirty="0" smtClean="0"/>
              <a:t>nos </a:t>
            </a:r>
            <a:r>
              <a:rPr lang="es-ES" sz="1800" dirty="0"/>
              <a:t>dio vida juntamente con </a:t>
            </a:r>
            <a:r>
              <a:rPr lang="es-ES" sz="1800" dirty="0" smtClean="0"/>
              <a:t>Cristo, </a:t>
            </a:r>
            <a:r>
              <a:rPr lang="es-ES" sz="1800" dirty="0"/>
              <a:t>con Él nos resucitó y con Él nos sentó en los lugares celestiales en Cristo Jesús, </a:t>
            </a:r>
          </a:p>
          <a:p>
            <a:r>
              <a:rPr lang="es-ES" sz="1800" dirty="0" smtClean="0"/>
              <a:t>riquezas </a:t>
            </a:r>
            <a:r>
              <a:rPr lang="es-ES" sz="1800" dirty="0"/>
              <a:t>de Su gracia por Su bondad para con nosotros en Cristo Jesús. </a:t>
            </a:r>
            <a:endParaRPr lang="en-US" sz="2000" dirty="0"/>
          </a:p>
          <a:p>
            <a:pPr algn="l" rtl="0"/>
            <a:endParaRPr lang="en-US" sz="1800" b="1" i="1" baseline="30000" dirty="0" smtClean="0"/>
          </a:p>
          <a:p>
            <a:r>
              <a:rPr lang="en-US" sz="1800" b="1" i="1" baseline="30000" dirty="0" smtClean="0"/>
              <a:t>8</a:t>
            </a:r>
            <a:r>
              <a:rPr lang="es-ES" sz="1800" i="1" dirty="0" smtClean="0"/>
              <a:t>Porque </a:t>
            </a:r>
            <a:r>
              <a:rPr lang="es-ES" sz="1800" i="1" dirty="0"/>
              <a:t>por gracia ustedes han sido salvados por medio de la fe, y esto no procede de ustedes, sino que es don de </a:t>
            </a:r>
            <a:r>
              <a:rPr lang="es-ES" sz="1800" i="1" dirty="0" smtClean="0"/>
              <a:t>Dios; 9</a:t>
            </a:r>
            <a:r>
              <a:rPr lang="es-ES" sz="1800" i="1" dirty="0"/>
              <a:t>  no por obras, para que nadie se gloríe. </a:t>
            </a:r>
            <a:r>
              <a:rPr lang="es-ES" sz="1800" i="1" dirty="0" smtClean="0"/>
              <a:t>10</a:t>
            </a:r>
            <a:r>
              <a:rPr lang="es-ES" sz="1800" i="1" dirty="0"/>
              <a:t>  Porque somos hechura Suya, creados en Cristo Jesús para hacer buenas obras, las cuales Dios preparó de antemano para que anduviéramos en </a:t>
            </a:r>
            <a:r>
              <a:rPr lang="es-ES" sz="1800" i="1" dirty="0" smtClean="0"/>
              <a:t>ellas…</a:t>
            </a:r>
            <a:r>
              <a:rPr lang="es-ES" sz="1800" i="1" dirty="0"/>
              <a:t> </a:t>
            </a:r>
            <a:endParaRPr lang="en-US" sz="2200" dirty="0"/>
          </a:p>
          <a:p>
            <a:pPr algn="l" rtl="0"/>
            <a:endParaRPr lang="en-US" sz="2200" dirty="0" smtClean="0"/>
          </a:p>
          <a:p>
            <a:pPr algn="l" rtl="0"/>
            <a:endParaRPr lang="en-US" sz="1800" dirty="0" smtClean="0"/>
          </a:p>
        </p:txBody>
      </p:sp>
      <p:sp>
        <p:nvSpPr>
          <p:cNvPr id="2" name="TextBox 1"/>
          <p:cNvSpPr txBox="1"/>
          <p:nvPr/>
        </p:nvSpPr>
        <p:spPr>
          <a:xfrm>
            <a:off x="6325496" y="998589"/>
            <a:ext cx="2366683" cy="1107996"/>
          </a:xfrm>
          <a:prstGeom prst="rect">
            <a:avLst/>
          </a:prstGeom>
          <a:solidFill>
            <a:schemeClr val="bg2"/>
          </a:solidFill>
        </p:spPr>
        <p:txBody>
          <a:bodyPr wrap="square" rtlCol="0">
            <a:spAutoFit/>
          </a:bodyPr>
          <a:lstStyle/>
          <a:p>
            <a:pPr algn="ctr"/>
            <a:r>
              <a:rPr lang="en-US" sz="2200" b="1" u="sng" dirty="0"/>
              <a:t>El </a:t>
            </a:r>
            <a:r>
              <a:rPr lang="en-US" sz="2200" b="1" u="sng" dirty="0" err="1"/>
              <a:t>estado</a:t>
            </a:r>
            <a:r>
              <a:rPr lang="en-US" sz="2200" b="1" u="sng" dirty="0"/>
              <a:t> anterior de </a:t>
            </a:r>
            <a:r>
              <a:rPr lang="en-US" sz="2200" b="1" u="sng" dirty="0" err="1"/>
              <a:t>los</a:t>
            </a:r>
            <a:r>
              <a:rPr lang="en-US" sz="2200" b="1" u="sng" dirty="0"/>
              <a:t> gentiles</a:t>
            </a:r>
          </a:p>
          <a:p>
            <a:pPr algn="ctr"/>
            <a:r>
              <a:rPr lang="en-US" sz="2200" b="1" dirty="0"/>
              <a:t>(11-12)</a:t>
            </a:r>
          </a:p>
        </p:txBody>
      </p:sp>
      <p:sp>
        <p:nvSpPr>
          <p:cNvPr id="6" name="Flowchart: Process 5"/>
          <p:cNvSpPr/>
          <p:nvPr/>
        </p:nvSpPr>
        <p:spPr>
          <a:xfrm>
            <a:off x="1653872" y="262392"/>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Oval 26"/>
          <p:cNvSpPr/>
          <p:nvPr/>
        </p:nvSpPr>
        <p:spPr>
          <a:xfrm>
            <a:off x="516835" y="170305"/>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732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fade">
                                      <p:cBhvr>
                                        <p:cTn id="1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3139321"/>
          </a:xfrm>
          <a:prstGeom prst="rect">
            <a:avLst/>
          </a:prstGeom>
        </p:spPr>
        <p:txBody>
          <a:bodyPr wrap="square">
            <a:spAutoFit/>
          </a:bodyPr>
          <a:lstStyle/>
          <a:p>
            <a:r>
              <a:rPr lang="es-ES" sz="2200" dirty="0" smtClean="0"/>
              <a:t>11</a:t>
            </a:r>
            <a:r>
              <a:rPr lang="es-ES" sz="2200" dirty="0"/>
              <a:t>  Por tanto, recuerden que en otro tiempo, ustedes los gentiles en la carne, que son llamados «</a:t>
            </a:r>
            <a:r>
              <a:rPr lang="es-ES" sz="2200" dirty="0" err="1"/>
              <a:t>Incircuncisión</a:t>
            </a:r>
            <a:r>
              <a:rPr lang="es-ES" sz="2200" dirty="0"/>
              <a:t>» por la tal llamada «Circuncisión», hecha en la carne por manos humanas, </a:t>
            </a:r>
            <a:r>
              <a:rPr lang="es-ES" sz="2200" dirty="0" smtClean="0"/>
              <a:t>12</a:t>
            </a:r>
            <a:r>
              <a:rPr lang="es-ES" sz="2200" dirty="0"/>
              <a:t>  recuerden que en ese tiempo ustedes estaban separados de Cristo, excluidos de la ciudadanía de Israel, extraños a los pactos de la promesa, sin tener esperanza y sin Dios en el mundo. </a:t>
            </a:r>
            <a:endParaRPr lang="en-US" sz="1800" dirty="0" smtClean="0"/>
          </a:p>
        </p:txBody>
      </p:sp>
      <p:sp>
        <p:nvSpPr>
          <p:cNvPr id="2" name="TextBox 1"/>
          <p:cNvSpPr txBox="1"/>
          <p:nvPr/>
        </p:nvSpPr>
        <p:spPr>
          <a:xfrm>
            <a:off x="6325496" y="998589"/>
            <a:ext cx="2366683" cy="1107996"/>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estado</a:t>
            </a:r>
            <a:r>
              <a:rPr lang="en-US" sz="2200" b="1" u="sng" dirty="0" smtClean="0"/>
              <a:t> anterior de </a:t>
            </a:r>
            <a:r>
              <a:rPr lang="en-US" sz="2200" b="1" u="sng" dirty="0" err="1" smtClean="0"/>
              <a:t>los</a:t>
            </a:r>
            <a:r>
              <a:rPr lang="en-US" sz="2200" b="1" u="sng" dirty="0" smtClean="0"/>
              <a:t> gentiles</a:t>
            </a:r>
            <a:endParaRPr lang="en-US" sz="2200" b="1" u="sng" dirty="0"/>
          </a:p>
          <a:p>
            <a:pPr algn="ctr" rtl="0"/>
            <a:r>
              <a:rPr lang="en-US" sz="2200" b="1" dirty="0" smtClean="0"/>
              <a:t>(11-12)</a:t>
            </a:r>
            <a:endParaRPr lang="en-US" sz="2200" b="1" dirty="0"/>
          </a:p>
        </p:txBody>
      </p:sp>
      <p:sp>
        <p:nvSpPr>
          <p:cNvPr id="6" name="Flowchart: Process 5"/>
          <p:cNvSpPr/>
          <p:nvPr/>
        </p:nvSpPr>
        <p:spPr>
          <a:xfrm>
            <a:off x="1780148" y="244178"/>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Flowchart: Process 6"/>
          <p:cNvSpPr/>
          <p:nvPr/>
        </p:nvSpPr>
        <p:spPr>
          <a:xfrm>
            <a:off x="1780148" y="1596841"/>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Oval 26"/>
          <p:cNvSpPr/>
          <p:nvPr/>
        </p:nvSpPr>
        <p:spPr>
          <a:xfrm>
            <a:off x="643111" y="144139"/>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8" name="Straight Connector 7"/>
          <p:cNvCxnSpPr/>
          <p:nvPr/>
        </p:nvCxnSpPr>
        <p:spPr>
          <a:xfrm>
            <a:off x="306126" y="1883088"/>
            <a:ext cx="1065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3475" y="1192696"/>
            <a:ext cx="4924508" cy="17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6301" y="1543973"/>
            <a:ext cx="4924508" cy="17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152939" y="1274290"/>
            <a:ext cx="1423284" cy="23117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 y="3511342"/>
            <a:ext cx="1445150" cy="461665"/>
          </a:xfrm>
          <a:prstGeom prst="rect">
            <a:avLst/>
          </a:prstGeom>
          <a:noFill/>
        </p:spPr>
        <p:txBody>
          <a:bodyPr wrap="square" rtlCol="0">
            <a:spAutoFit/>
          </a:bodyPr>
          <a:lstStyle/>
          <a:p>
            <a:pPr algn="l" rtl="0"/>
            <a:r>
              <a:rPr lang="en-US" sz="2400" dirty="0" err="1" smtClean="0">
                <a:solidFill>
                  <a:srgbClr val="FF0000"/>
                </a:solidFill>
              </a:rPr>
              <a:t>Expliquen</a:t>
            </a:r>
            <a:endParaRPr lang="en-US" sz="2400" dirty="0">
              <a:solidFill>
                <a:srgbClr val="FF0000"/>
              </a:solidFill>
            </a:endParaRPr>
          </a:p>
        </p:txBody>
      </p:sp>
    </p:spTree>
    <p:extLst>
      <p:ext uri="{BB962C8B-B14F-4D97-AF65-F5344CB8AC3E}">
        <p14:creationId xmlns:p14="http://schemas.microsoft.com/office/powerpoint/2010/main" val="30417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7" grpId="0" animBg="1"/>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180"/>
            <a:ext cx="7886700" cy="1104636"/>
          </a:xfrm>
        </p:spPr>
        <p:txBody>
          <a:bodyPr>
            <a:normAutofit fontScale="90000"/>
          </a:bodyPr>
          <a:lstStyle/>
          <a:p>
            <a:pPr algn="ctr" rtl="0"/>
            <a:r>
              <a:rPr lang="en-US" b="1" dirty="0" smtClean="0">
                <a:latin typeface="+mn-lt"/>
              </a:rPr>
              <a:t>¿El estado de los gentiles (2:11,12)?</a:t>
            </a:r>
            <a:br>
              <a:rPr lang="en-US" b="1" dirty="0" smtClean="0">
                <a:latin typeface="+mn-lt"/>
              </a:rPr>
            </a:br>
            <a:r>
              <a:rPr lang="en-US" sz="2800" b="1" i="1" dirty="0" smtClean="0">
                <a:solidFill>
                  <a:schemeClr val="accent2"/>
                </a:solidFill>
                <a:latin typeface="+mn-lt"/>
              </a:rPr>
              <a:t>¿Qué aprendemos acerca de su situación en este texto?</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2934375"/>
          </a:xfrm>
        </p:spPr>
        <p:txBody>
          <a:bodyPr>
            <a:noAutofit/>
          </a:bodyPr>
          <a:lstStyle/>
          <a:p>
            <a:pPr algn="l" rtl="0">
              <a:lnSpc>
                <a:spcPct val="150000"/>
              </a:lnSpc>
            </a:pPr>
            <a:r>
              <a:rPr lang="en-US" sz="2500" b="1" dirty="0" err="1" smtClean="0"/>
              <a:t>Separados</a:t>
            </a:r>
            <a:r>
              <a:rPr lang="en-US" sz="2500" b="1" dirty="0" smtClean="0"/>
              <a:t> de Cristo</a:t>
            </a:r>
          </a:p>
          <a:p>
            <a:pPr algn="l" rtl="0">
              <a:lnSpc>
                <a:spcPct val="150000"/>
              </a:lnSpc>
            </a:pPr>
            <a:r>
              <a:rPr lang="en-US" sz="2500" b="1" dirty="0" err="1" smtClean="0"/>
              <a:t>Exluidos</a:t>
            </a:r>
            <a:r>
              <a:rPr lang="en-US" sz="2500" b="1" dirty="0" smtClean="0"/>
              <a:t> de la </a:t>
            </a:r>
            <a:r>
              <a:rPr lang="en-US" sz="2500" b="1" dirty="0" err="1" smtClean="0"/>
              <a:t>ciudadan</a:t>
            </a:r>
            <a:r>
              <a:rPr lang="es-ES" sz="2500" b="1" dirty="0" err="1" smtClean="0"/>
              <a:t>ía</a:t>
            </a:r>
            <a:r>
              <a:rPr lang="es-ES" sz="2500" b="1" dirty="0" smtClean="0"/>
              <a:t> </a:t>
            </a:r>
            <a:r>
              <a:rPr lang="en-US" sz="2500" b="1" dirty="0" smtClean="0"/>
              <a:t>de </a:t>
            </a:r>
            <a:r>
              <a:rPr lang="en-US" sz="2500" b="1" dirty="0"/>
              <a:t>Israel</a:t>
            </a:r>
            <a:endParaRPr lang="en-US" sz="2500" b="1" dirty="0" smtClean="0"/>
          </a:p>
          <a:p>
            <a:pPr algn="l" rtl="0">
              <a:lnSpc>
                <a:spcPct val="150000"/>
              </a:lnSpc>
            </a:pPr>
            <a:r>
              <a:rPr lang="en-US" sz="2500" b="1" dirty="0" err="1"/>
              <a:t>E</a:t>
            </a:r>
            <a:r>
              <a:rPr lang="en-US" sz="2500" b="1" dirty="0" err="1" smtClean="0"/>
              <a:t>xtraños</a:t>
            </a:r>
            <a:r>
              <a:rPr lang="en-US" sz="2500" b="1" dirty="0" smtClean="0"/>
              <a:t> </a:t>
            </a:r>
            <a:r>
              <a:rPr lang="en-US" sz="2500" b="1" dirty="0"/>
              <a:t>a los pactos de la promesa</a:t>
            </a:r>
            <a:endParaRPr lang="en-US" sz="2500" b="1" dirty="0" smtClean="0"/>
          </a:p>
          <a:p>
            <a:pPr algn="l" rtl="0">
              <a:lnSpc>
                <a:spcPct val="150000"/>
              </a:lnSpc>
            </a:pPr>
            <a:r>
              <a:rPr lang="en-US" sz="2500" b="1" dirty="0" smtClean="0"/>
              <a:t>Sin </a:t>
            </a:r>
            <a:r>
              <a:rPr lang="en-US" sz="2500" b="1" dirty="0"/>
              <a:t>esperanza y </a:t>
            </a:r>
            <a:r>
              <a:rPr lang="en-US" sz="2500" b="1" dirty="0" smtClean="0"/>
              <a:t>sin Dios</a:t>
            </a:r>
          </a:p>
        </p:txBody>
      </p:sp>
    </p:spTree>
    <p:extLst>
      <p:ext uri="{BB962C8B-B14F-4D97-AF65-F5344CB8AC3E}">
        <p14:creationId xmlns:p14="http://schemas.microsoft.com/office/powerpoint/2010/main" val="101847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3139321"/>
          </a:xfrm>
          <a:prstGeom prst="rect">
            <a:avLst/>
          </a:prstGeom>
        </p:spPr>
        <p:txBody>
          <a:bodyPr wrap="square">
            <a:spAutoFit/>
          </a:bodyPr>
          <a:lstStyle/>
          <a:p>
            <a:r>
              <a:rPr lang="es-ES" sz="2200" dirty="0" smtClean="0"/>
              <a:t>11</a:t>
            </a:r>
            <a:r>
              <a:rPr lang="es-ES" sz="2200" dirty="0"/>
              <a:t>  Por tanto, recuerden que en otro tiempo, ustedes los gentiles en la carne, que son llamados «</a:t>
            </a:r>
            <a:r>
              <a:rPr lang="es-ES" sz="2200" dirty="0" err="1"/>
              <a:t>Incircuncisión</a:t>
            </a:r>
            <a:r>
              <a:rPr lang="es-ES" sz="2200" dirty="0"/>
              <a:t>» por la tal llamada «Circuncisión», hecha en la carne por manos humanas, </a:t>
            </a:r>
            <a:r>
              <a:rPr lang="es-ES" sz="2200" dirty="0" smtClean="0"/>
              <a:t>12</a:t>
            </a:r>
            <a:r>
              <a:rPr lang="es-ES" sz="2200" dirty="0"/>
              <a:t>  recuerden que en ese tiempo ustedes estaban separados de Cristo, excluidos de la ciudadanía de Israel, extraños a los pactos de la promesa, sin tener esperanza y sin Dios en el mundo. </a:t>
            </a:r>
            <a:endParaRPr lang="en-US" sz="1800" dirty="0" smtClean="0"/>
          </a:p>
        </p:txBody>
      </p:sp>
      <p:sp>
        <p:nvSpPr>
          <p:cNvPr id="2" name="TextBox 1"/>
          <p:cNvSpPr txBox="1"/>
          <p:nvPr/>
        </p:nvSpPr>
        <p:spPr>
          <a:xfrm>
            <a:off x="6325496" y="998589"/>
            <a:ext cx="2366683" cy="1107996"/>
          </a:xfrm>
          <a:prstGeom prst="rect">
            <a:avLst/>
          </a:prstGeom>
          <a:solidFill>
            <a:schemeClr val="bg2"/>
          </a:solidFill>
        </p:spPr>
        <p:txBody>
          <a:bodyPr wrap="square" rtlCol="0">
            <a:spAutoFit/>
          </a:bodyPr>
          <a:lstStyle/>
          <a:p>
            <a:pPr algn="ctr" rtl="0"/>
            <a:r>
              <a:rPr lang="en-US" sz="2200" b="1" u="sng" dirty="0"/>
              <a:t>El </a:t>
            </a:r>
            <a:r>
              <a:rPr lang="en-US" sz="2200" b="1" u="sng" dirty="0" err="1" smtClean="0"/>
              <a:t>estado</a:t>
            </a:r>
            <a:r>
              <a:rPr lang="en-US" sz="2200" b="1" u="sng" dirty="0" smtClean="0"/>
              <a:t> anterior de </a:t>
            </a:r>
            <a:r>
              <a:rPr lang="en-US" sz="2200" b="1" u="sng" dirty="0" err="1" smtClean="0"/>
              <a:t>los</a:t>
            </a:r>
            <a:r>
              <a:rPr lang="en-US" sz="2200" b="1" u="sng" dirty="0" smtClean="0"/>
              <a:t> gentiles</a:t>
            </a:r>
            <a:endParaRPr lang="en-US" sz="2200" b="1" u="sng" dirty="0"/>
          </a:p>
          <a:p>
            <a:pPr algn="ctr" rtl="0"/>
            <a:r>
              <a:rPr lang="en-US" sz="2200" b="1" dirty="0" smtClean="0"/>
              <a:t>(11-12)</a:t>
            </a:r>
            <a:endParaRPr lang="en-US" sz="2200" b="1" dirty="0"/>
          </a:p>
        </p:txBody>
      </p:sp>
      <p:sp>
        <p:nvSpPr>
          <p:cNvPr id="6" name="Flowchart: Process 5"/>
          <p:cNvSpPr/>
          <p:nvPr/>
        </p:nvSpPr>
        <p:spPr>
          <a:xfrm>
            <a:off x="1780148" y="244178"/>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Flowchart: Process 6"/>
          <p:cNvSpPr/>
          <p:nvPr/>
        </p:nvSpPr>
        <p:spPr>
          <a:xfrm>
            <a:off x="1780148" y="1596841"/>
            <a:ext cx="1288110" cy="28624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Oval 26"/>
          <p:cNvSpPr/>
          <p:nvPr/>
        </p:nvSpPr>
        <p:spPr>
          <a:xfrm>
            <a:off x="643111" y="144139"/>
            <a:ext cx="1137037"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8" name="Straight Connector 7"/>
          <p:cNvCxnSpPr/>
          <p:nvPr/>
        </p:nvCxnSpPr>
        <p:spPr>
          <a:xfrm>
            <a:off x="306126" y="1883088"/>
            <a:ext cx="1065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3475" y="1192696"/>
            <a:ext cx="4924508" cy="17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6301" y="1543973"/>
            <a:ext cx="4924508" cy="17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3475" y="2226365"/>
            <a:ext cx="5302195" cy="9277"/>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3475" y="2538976"/>
            <a:ext cx="5302195" cy="9277"/>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3475" y="2899530"/>
            <a:ext cx="5007334" cy="1"/>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62754" y="3498574"/>
            <a:ext cx="3116912" cy="923330"/>
          </a:xfrm>
          <a:prstGeom prst="rect">
            <a:avLst/>
          </a:prstGeom>
          <a:noFill/>
        </p:spPr>
        <p:txBody>
          <a:bodyPr wrap="square" rtlCol="0">
            <a:spAutoFit/>
          </a:bodyPr>
          <a:lstStyle/>
          <a:p>
            <a:pPr algn="l" rtl="0"/>
            <a:r>
              <a:rPr lang="en-US" sz="1800" dirty="0" smtClean="0">
                <a:solidFill>
                  <a:srgbClr val="FFFF00"/>
                </a:solidFill>
              </a:rPr>
              <a:t>Superlativo, énfasis en el estado desesperado de los gentiles sin Dios</a:t>
            </a:r>
            <a:endParaRPr lang="en-US" sz="1800" dirty="0">
              <a:solidFill>
                <a:srgbClr val="FFFF00"/>
              </a:solidFill>
            </a:endParaRPr>
          </a:p>
        </p:txBody>
      </p:sp>
    </p:spTree>
    <p:extLst>
      <p:ext uri="{BB962C8B-B14F-4D97-AF65-F5344CB8AC3E}">
        <p14:creationId xmlns:p14="http://schemas.microsoft.com/office/powerpoint/2010/main" val="26824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7" grpId="0" animBg="1"/>
      <p:bldP spid="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24315"/>
          </a:xfrm>
          <a:prstGeom prst="rect">
            <a:avLst/>
          </a:prstGeom>
        </p:spPr>
        <p:txBody>
          <a:bodyPr wrap="square">
            <a:spAutoFit/>
          </a:bodyPr>
          <a:lstStyle/>
          <a:p>
            <a:r>
              <a:rPr lang="es-ES" sz="2200" dirty="0" smtClean="0"/>
              <a:t>13  </a:t>
            </a:r>
            <a:r>
              <a:rPr lang="es-ES" sz="2200" dirty="0"/>
              <a:t>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400" dirty="0"/>
          </a:p>
          <a:p>
            <a:pPr algn="l" rtl="0"/>
            <a:endParaRPr lang="en-US" sz="2400" dirty="0"/>
          </a:p>
        </p:txBody>
      </p:sp>
      <p:sp>
        <p:nvSpPr>
          <p:cNvPr id="6" name="Oval 5"/>
          <p:cNvSpPr/>
          <p:nvPr/>
        </p:nvSpPr>
        <p:spPr>
          <a:xfrm>
            <a:off x="618215" y="170302"/>
            <a:ext cx="1329855"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Flowchart: Process 7"/>
          <p:cNvSpPr/>
          <p:nvPr/>
        </p:nvSpPr>
        <p:spPr>
          <a:xfrm>
            <a:off x="2607081" y="597336"/>
            <a:ext cx="773168" cy="29320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Flowchart: Process 8"/>
          <p:cNvSpPr/>
          <p:nvPr/>
        </p:nvSpPr>
        <p:spPr>
          <a:xfrm>
            <a:off x="4293704" y="590378"/>
            <a:ext cx="1363400" cy="300165"/>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p:cNvSpPr txBox="1"/>
          <p:nvPr/>
        </p:nvSpPr>
        <p:spPr>
          <a:xfrm>
            <a:off x="2617967" y="4007457"/>
            <a:ext cx="1457076" cy="461665"/>
          </a:xfrm>
          <a:prstGeom prst="rect">
            <a:avLst/>
          </a:prstGeom>
          <a:noFill/>
        </p:spPr>
        <p:txBody>
          <a:bodyPr wrap="square" rtlCol="0">
            <a:spAutoFit/>
          </a:bodyPr>
          <a:lstStyle/>
          <a:p>
            <a:pPr algn="l" rtl="0"/>
            <a:r>
              <a:rPr lang="en-US" sz="2400" dirty="0" smtClean="0">
                <a:solidFill>
                  <a:srgbClr val="FFFF00"/>
                </a:solidFill>
              </a:rPr>
              <a:t>Contraste</a:t>
            </a:r>
            <a:endParaRPr lang="en-US" sz="2400" dirty="0">
              <a:solidFill>
                <a:srgbClr val="FFFF00"/>
              </a:solidFill>
            </a:endParaRPr>
          </a:p>
        </p:txBody>
      </p:sp>
      <p:cxnSp>
        <p:nvCxnSpPr>
          <p:cNvPr id="12" name="Straight Arrow Connector 11"/>
          <p:cNvCxnSpPr/>
          <p:nvPr/>
        </p:nvCxnSpPr>
        <p:spPr>
          <a:xfrm flipH="1" flipV="1">
            <a:off x="2872409" y="1003852"/>
            <a:ext cx="195849" cy="3003606"/>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58817" y="1077644"/>
            <a:ext cx="1054035" cy="2929813"/>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64243" y="4469122"/>
            <a:ext cx="3892861" cy="369332"/>
          </a:xfrm>
          <a:prstGeom prst="rect">
            <a:avLst/>
          </a:prstGeom>
          <a:noFill/>
        </p:spPr>
        <p:txBody>
          <a:bodyPr wrap="none" rtlCol="0">
            <a:spAutoFit/>
          </a:bodyPr>
          <a:lstStyle/>
          <a:p>
            <a:pPr algn="l" rtl="0"/>
            <a:r>
              <a:rPr lang="en-US" sz="1800" dirty="0" smtClean="0">
                <a:solidFill>
                  <a:srgbClr val="FFFF00"/>
                </a:solidFill>
              </a:rPr>
              <a:t>¿Qué cambió? ¿Cuál es la diferencia?</a:t>
            </a:r>
            <a:endParaRPr lang="en-US" sz="1800" dirty="0">
              <a:solidFill>
                <a:srgbClr val="FFFF00"/>
              </a:solidFill>
            </a:endParaRPr>
          </a:p>
        </p:txBody>
      </p:sp>
      <p:sp>
        <p:nvSpPr>
          <p:cNvPr id="20" name="TextBox 19"/>
          <p:cNvSpPr txBox="1"/>
          <p:nvPr/>
        </p:nvSpPr>
        <p:spPr>
          <a:xfrm>
            <a:off x="6325493" y="1831416"/>
            <a:ext cx="2366683" cy="1107996"/>
          </a:xfrm>
          <a:prstGeom prst="rect">
            <a:avLst/>
          </a:prstGeom>
          <a:solidFill>
            <a:schemeClr val="bg2"/>
          </a:solidFill>
        </p:spPr>
        <p:txBody>
          <a:bodyPr wrap="square" rtlCol="0">
            <a:spAutoFit/>
          </a:bodyPr>
          <a:lstStyle/>
          <a:p>
            <a:pPr algn="ctr" rtl="0"/>
            <a:r>
              <a:rPr lang="en-US" sz="2200" b="1" u="sng" dirty="0" smtClean="0"/>
              <a:t>Las dos </a:t>
            </a:r>
            <a:r>
              <a:rPr lang="en-US" sz="2200" b="1" u="sng" dirty="0" err="1" smtClean="0"/>
              <a:t>reconciliaciones</a:t>
            </a:r>
            <a:r>
              <a:rPr lang="en-US" sz="2200" b="1" u="sng" dirty="0" smtClean="0"/>
              <a:t/>
            </a:r>
            <a:br>
              <a:rPr lang="en-US" sz="2200" b="1" u="sng" dirty="0" smtClean="0"/>
            </a:br>
            <a:r>
              <a:rPr lang="en-US" sz="2200" b="1" dirty="0" smtClean="0"/>
              <a:t>(13-16)</a:t>
            </a:r>
            <a:endParaRPr lang="en-US" sz="2200" b="1" dirty="0"/>
          </a:p>
        </p:txBody>
      </p:sp>
    </p:spTree>
    <p:extLst>
      <p:ext uri="{BB962C8B-B14F-4D97-AF65-F5344CB8AC3E}">
        <p14:creationId xmlns:p14="http://schemas.microsoft.com/office/powerpoint/2010/main" val="17394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 grpId="0"/>
      <p:bldP spid="19" grpId="0"/>
      <p:bldP spid="2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24315"/>
          </a:xfrm>
          <a:prstGeom prst="rect">
            <a:avLst/>
          </a:prstGeom>
        </p:spPr>
        <p:txBody>
          <a:bodyPr wrap="square">
            <a:spAutoFit/>
          </a:bodyPr>
          <a:lstStyle/>
          <a:p>
            <a:r>
              <a:rPr lang="es-ES" sz="2200" dirty="0" smtClean="0"/>
              <a:t>13  </a:t>
            </a:r>
            <a:r>
              <a:rPr lang="es-ES" sz="2200" dirty="0"/>
              <a:t>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400" dirty="0"/>
          </a:p>
          <a:p>
            <a:pPr algn="l" rtl="0"/>
            <a:endParaRPr lang="en-US" sz="2400" dirty="0"/>
          </a:p>
        </p:txBody>
      </p:sp>
      <p:sp>
        <p:nvSpPr>
          <p:cNvPr id="6" name="Oval 5"/>
          <p:cNvSpPr/>
          <p:nvPr/>
        </p:nvSpPr>
        <p:spPr>
          <a:xfrm>
            <a:off x="618215" y="170302"/>
            <a:ext cx="1329855" cy="43399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Flowchart: Process 7"/>
          <p:cNvSpPr/>
          <p:nvPr/>
        </p:nvSpPr>
        <p:spPr>
          <a:xfrm>
            <a:off x="2607081" y="597336"/>
            <a:ext cx="773168" cy="29320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Flowchart: Process 8"/>
          <p:cNvSpPr/>
          <p:nvPr/>
        </p:nvSpPr>
        <p:spPr>
          <a:xfrm>
            <a:off x="4293704" y="590378"/>
            <a:ext cx="1363400" cy="300165"/>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p:cNvSpPr txBox="1"/>
          <p:nvPr/>
        </p:nvSpPr>
        <p:spPr>
          <a:xfrm>
            <a:off x="2617967" y="4007457"/>
            <a:ext cx="1457076" cy="461665"/>
          </a:xfrm>
          <a:prstGeom prst="rect">
            <a:avLst/>
          </a:prstGeom>
          <a:noFill/>
        </p:spPr>
        <p:txBody>
          <a:bodyPr wrap="square" rtlCol="0">
            <a:spAutoFit/>
          </a:bodyPr>
          <a:lstStyle/>
          <a:p>
            <a:pPr algn="l" rtl="0"/>
            <a:r>
              <a:rPr lang="en-US" sz="2400" dirty="0" smtClean="0">
                <a:solidFill>
                  <a:srgbClr val="FFFF00"/>
                </a:solidFill>
              </a:rPr>
              <a:t>Contraste</a:t>
            </a:r>
            <a:endParaRPr lang="en-US" sz="2400" dirty="0">
              <a:solidFill>
                <a:srgbClr val="FFFF00"/>
              </a:solidFill>
            </a:endParaRPr>
          </a:p>
        </p:txBody>
      </p:sp>
      <p:sp>
        <p:nvSpPr>
          <p:cNvPr id="19" name="TextBox 18"/>
          <p:cNvSpPr txBox="1"/>
          <p:nvPr/>
        </p:nvSpPr>
        <p:spPr>
          <a:xfrm>
            <a:off x="1764243" y="4469122"/>
            <a:ext cx="3892861" cy="369332"/>
          </a:xfrm>
          <a:prstGeom prst="rect">
            <a:avLst/>
          </a:prstGeom>
          <a:noFill/>
        </p:spPr>
        <p:txBody>
          <a:bodyPr wrap="none" rtlCol="0">
            <a:spAutoFit/>
          </a:bodyPr>
          <a:lstStyle/>
          <a:p>
            <a:pPr algn="l" rtl="0"/>
            <a:r>
              <a:rPr lang="en-US" sz="1800" dirty="0" smtClean="0">
                <a:solidFill>
                  <a:srgbClr val="FFFF00"/>
                </a:solidFill>
              </a:rPr>
              <a:t>¿Qué cambió? ¿Cuál es la diferencia?</a:t>
            </a:r>
            <a:endParaRPr lang="en-US" sz="1800" dirty="0">
              <a:solidFill>
                <a:srgbClr val="FFFF00"/>
              </a:solidFill>
            </a:endParaRPr>
          </a:p>
        </p:txBody>
      </p:sp>
      <p:sp>
        <p:nvSpPr>
          <p:cNvPr id="20" name="TextBox 19"/>
          <p:cNvSpPr txBox="1"/>
          <p:nvPr/>
        </p:nvSpPr>
        <p:spPr>
          <a:xfrm>
            <a:off x="6325493" y="1831416"/>
            <a:ext cx="2366683" cy="1107996"/>
          </a:xfrm>
          <a:prstGeom prst="rect">
            <a:avLst/>
          </a:prstGeom>
          <a:solidFill>
            <a:schemeClr val="bg2"/>
          </a:solidFill>
        </p:spPr>
        <p:txBody>
          <a:bodyPr wrap="square" rtlCol="0">
            <a:spAutoFit/>
          </a:bodyPr>
          <a:lstStyle/>
          <a:p>
            <a:pPr algn="ctr" rtl="0"/>
            <a:r>
              <a:rPr lang="en-US" sz="2200" b="1" u="sng" dirty="0" smtClean="0"/>
              <a:t>Las dos </a:t>
            </a:r>
            <a:r>
              <a:rPr lang="en-US" sz="2200" b="1" u="sng" dirty="0" err="1" smtClean="0"/>
              <a:t>reconciliaciones</a:t>
            </a:r>
            <a:r>
              <a:rPr lang="en-US" sz="2200" b="1" u="sng" dirty="0" smtClean="0"/>
              <a:t/>
            </a:r>
            <a:br>
              <a:rPr lang="en-US" sz="2200" b="1" u="sng" dirty="0" smtClean="0"/>
            </a:br>
            <a:r>
              <a:rPr lang="en-US" sz="2200" b="1" dirty="0" smtClean="0"/>
              <a:t>(13-16)</a:t>
            </a:r>
            <a:endParaRPr lang="en-US" sz="2200" b="1" dirty="0"/>
          </a:p>
        </p:txBody>
      </p:sp>
      <p:cxnSp>
        <p:nvCxnSpPr>
          <p:cNvPr id="11" name="Straight Connector 10"/>
          <p:cNvCxnSpPr/>
          <p:nvPr/>
        </p:nvCxnSpPr>
        <p:spPr>
          <a:xfrm>
            <a:off x="2034872" y="502255"/>
            <a:ext cx="15005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8601" y="1212574"/>
            <a:ext cx="2643808" cy="158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 grpId="0"/>
      <p:bldP spid="19" grpId="0"/>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55093"/>
          </a:xfrm>
          <a:prstGeom prst="rect">
            <a:avLst/>
          </a:prstGeom>
        </p:spPr>
        <p:txBody>
          <a:bodyPr wrap="square">
            <a:spAutoFit/>
          </a:bodyPr>
          <a:lstStyle/>
          <a:p>
            <a:r>
              <a:rPr lang="es-ES" sz="2200" dirty="0"/>
              <a:t>13  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400" dirty="0"/>
          </a:p>
          <a:p>
            <a:endParaRPr lang="en-US" sz="2400" dirty="0"/>
          </a:p>
        </p:txBody>
      </p:sp>
      <p:sp>
        <p:nvSpPr>
          <p:cNvPr id="5" name="TextBox 4"/>
          <p:cNvSpPr txBox="1"/>
          <p:nvPr/>
        </p:nvSpPr>
        <p:spPr>
          <a:xfrm>
            <a:off x="6325493" y="1831416"/>
            <a:ext cx="2366683" cy="1107996"/>
          </a:xfrm>
          <a:prstGeom prst="rect">
            <a:avLst/>
          </a:prstGeom>
          <a:solidFill>
            <a:schemeClr val="bg2"/>
          </a:solidFill>
        </p:spPr>
        <p:txBody>
          <a:bodyPr wrap="square" rtlCol="0">
            <a:spAutoFit/>
          </a:bodyPr>
          <a:lstStyle/>
          <a:p>
            <a:pPr algn="ctr"/>
            <a:r>
              <a:rPr lang="en-US" sz="2200" b="1" u="sng" dirty="0"/>
              <a:t>Las dos </a:t>
            </a:r>
            <a:r>
              <a:rPr lang="en-US" sz="2200" b="1" u="sng" dirty="0" err="1"/>
              <a:t>reconciliaciones</a:t>
            </a:r>
            <a:r>
              <a:rPr lang="en-US" sz="2200" b="1" u="sng" dirty="0"/>
              <a:t/>
            </a:r>
            <a:br>
              <a:rPr lang="en-US" sz="2200" b="1" u="sng" dirty="0"/>
            </a:br>
            <a:r>
              <a:rPr lang="en-US" sz="2200" b="1" dirty="0"/>
              <a:t>(13-16)</a:t>
            </a:r>
          </a:p>
        </p:txBody>
      </p:sp>
      <p:sp>
        <p:nvSpPr>
          <p:cNvPr id="11" name="Flowchart: Process 10"/>
          <p:cNvSpPr/>
          <p:nvPr/>
        </p:nvSpPr>
        <p:spPr>
          <a:xfrm>
            <a:off x="4263886" y="924596"/>
            <a:ext cx="1628029" cy="29791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Box 1"/>
          <p:cNvSpPr txBox="1"/>
          <p:nvPr/>
        </p:nvSpPr>
        <p:spPr>
          <a:xfrm>
            <a:off x="6130455" y="516835"/>
            <a:ext cx="2655736" cy="400110"/>
          </a:xfrm>
          <a:prstGeom prst="rect">
            <a:avLst/>
          </a:prstGeom>
          <a:noFill/>
        </p:spPr>
        <p:txBody>
          <a:bodyPr wrap="square" rtlCol="0">
            <a:spAutoFit/>
          </a:bodyPr>
          <a:lstStyle/>
          <a:p>
            <a:pPr algn="l" rtl="0"/>
            <a:r>
              <a:rPr lang="en-US" sz="2000" dirty="0" smtClean="0">
                <a:solidFill>
                  <a:srgbClr val="FF0000"/>
                </a:solidFill>
              </a:rPr>
              <a:t>¿Cómo es esto cierto?</a:t>
            </a:r>
            <a:endParaRPr lang="en-US" sz="2000" dirty="0">
              <a:solidFill>
                <a:srgbClr val="FF0000"/>
              </a:solidFill>
            </a:endParaRPr>
          </a:p>
        </p:txBody>
      </p:sp>
      <p:cxnSp>
        <p:nvCxnSpPr>
          <p:cNvPr id="16" name="Straight Arrow Connector 15"/>
          <p:cNvCxnSpPr>
            <a:stCxn id="2" idx="1"/>
          </p:cNvCxnSpPr>
          <p:nvPr/>
        </p:nvCxnSpPr>
        <p:spPr>
          <a:xfrm flipH="1">
            <a:off x="4353339" y="716890"/>
            <a:ext cx="1777116" cy="3962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ocess 8"/>
          <p:cNvSpPr/>
          <p:nvPr/>
        </p:nvSpPr>
        <p:spPr>
          <a:xfrm>
            <a:off x="198295" y="1251315"/>
            <a:ext cx="1628029" cy="29791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1256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175180"/>
            <a:ext cx="8253454" cy="1104636"/>
          </a:xfrm>
        </p:spPr>
        <p:txBody>
          <a:bodyPr>
            <a:normAutofit fontScale="90000"/>
          </a:bodyPr>
          <a:lstStyle/>
          <a:p>
            <a:pPr algn="ctr" rtl="0"/>
            <a:r>
              <a:rPr lang="en-US" b="1" dirty="0" smtClean="0">
                <a:latin typeface="+mn-lt"/>
              </a:rPr>
              <a:t>Las dos reconciliaciones</a:t>
            </a:r>
            <a:br>
              <a:rPr lang="en-US" b="1" dirty="0" smtClean="0">
                <a:latin typeface="+mn-lt"/>
              </a:rPr>
            </a:br>
            <a:r>
              <a:rPr lang="en-US" sz="2800" b="1" i="1" dirty="0" smtClean="0">
                <a:solidFill>
                  <a:schemeClr val="accent2"/>
                </a:solidFill>
                <a:latin typeface="+mn-lt"/>
              </a:rPr>
              <a:t>¿Qué dice este versículo acerca de la reconciliación de Dios?</a:t>
            </a:r>
            <a:endParaRPr lang="en-US" sz="2800" b="1" i="1" dirty="0">
              <a:solidFill>
                <a:schemeClr val="accent2"/>
              </a:solidFill>
              <a:latin typeface="+mn-lt"/>
            </a:endParaRPr>
          </a:p>
        </p:txBody>
      </p:sp>
      <p:sp>
        <p:nvSpPr>
          <p:cNvPr id="3" name="Content Placeholder 2"/>
          <p:cNvSpPr>
            <a:spLocks noGrp="1"/>
          </p:cNvSpPr>
          <p:nvPr>
            <p:ph idx="1"/>
          </p:nvPr>
        </p:nvSpPr>
        <p:spPr>
          <a:xfrm>
            <a:off x="628650" y="1279816"/>
            <a:ext cx="7886700" cy="3665895"/>
          </a:xfrm>
        </p:spPr>
        <p:txBody>
          <a:bodyPr>
            <a:noAutofit/>
          </a:bodyPr>
          <a:lstStyle/>
          <a:p>
            <a:pPr algn="l" rtl="0">
              <a:lnSpc>
                <a:spcPct val="100000"/>
              </a:lnSpc>
            </a:pPr>
            <a:r>
              <a:rPr lang="en-US" sz="2500" b="1" dirty="0" err="1" smtClean="0"/>
              <a:t>Hizo</a:t>
            </a:r>
            <a:r>
              <a:rPr lang="en-US" sz="2500" b="1" dirty="0" smtClean="0"/>
              <a:t> de </a:t>
            </a:r>
            <a:r>
              <a:rPr lang="en-US" sz="2500" b="1" dirty="0" err="1"/>
              <a:t>los</a:t>
            </a:r>
            <a:r>
              <a:rPr lang="en-US" sz="2500" b="1" dirty="0"/>
              <a:t> </a:t>
            </a:r>
            <a:r>
              <a:rPr lang="en-US" sz="2500" b="1" dirty="0" smtClean="0"/>
              <a:t>dos </a:t>
            </a:r>
            <a:r>
              <a:rPr lang="en-US" sz="2500" b="1" dirty="0" err="1" smtClean="0"/>
              <a:t>uno</a:t>
            </a:r>
            <a:r>
              <a:rPr lang="en-US" sz="2500" b="1" dirty="0" smtClean="0"/>
              <a:t> solo (</a:t>
            </a:r>
            <a:r>
              <a:rPr lang="en-US" sz="2500" b="1" i="1" dirty="0" smtClean="0"/>
              <a:t>a diferencia de dos separados en paz</a:t>
            </a:r>
            <a:r>
              <a:rPr lang="en-US" sz="2500" b="1" dirty="0" smtClean="0"/>
              <a:t>)</a:t>
            </a:r>
          </a:p>
          <a:p>
            <a:pPr algn="l" rtl="0">
              <a:lnSpc>
                <a:spcPct val="150000"/>
              </a:lnSpc>
            </a:pPr>
            <a:r>
              <a:rPr lang="en-US" sz="2500" b="1" dirty="0" err="1" smtClean="0"/>
              <a:t>Derribó</a:t>
            </a:r>
            <a:r>
              <a:rPr lang="en-US" sz="2500" b="1" dirty="0" smtClean="0"/>
              <a:t> </a:t>
            </a:r>
            <a:r>
              <a:rPr lang="en-US" sz="2500" b="1" i="1" u="sng" dirty="0" err="1" smtClean="0"/>
              <a:t>en</a:t>
            </a:r>
            <a:r>
              <a:rPr lang="en-US" sz="2500" b="1" i="1" u="sng" dirty="0" smtClean="0"/>
              <a:t> </a:t>
            </a:r>
            <a:r>
              <a:rPr lang="en-US" sz="2500" b="1" i="1" u="sng" dirty="0" err="1" smtClean="0"/>
              <a:t>su</a:t>
            </a:r>
            <a:r>
              <a:rPr lang="en-US" sz="2500" b="1" i="1" u="sng" dirty="0" smtClean="0"/>
              <a:t> carne</a:t>
            </a:r>
            <a:r>
              <a:rPr lang="en-US" sz="2500" b="1" dirty="0" smtClean="0"/>
              <a:t> </a:t>
            </a:r>
            <a:r>
              <a:rPr lang="en-US" sz="2500" b="1" dirty="0"/>
              <a:t>la pared </a:t>
            </a:r>
            <a:r>
              <a:rPr lang="en-US" sz="2500" b="1" dirty="0" smtClean="0"/>
              <a:t>intermedia de </a:t>
            </a:r>
            <a:r>
              <a:rPr lang="en-US" sz="2500" b="1" dirty="0" err="1" smtClean="0"/>
              <a:t>enemistad</a:t>
            </a:r>
            <a:endParaRPr lang="en-US" sz="2500" b="1" dirty="0" smtClean="0"/>
          </a:p>
          <a:p>
            <a:pPr algn="l" rtl="0">
              <a:lnSpc>
                <a:spcPct val="150000"/>
              </a:lnSpc>
            </a:pPr>
            <a:r>
              <a:rPr lang="en-US" sz="2500" b="1" dirty="0" err="1" smtClean="0"/>
              <a:t>Abolió</a:t>
            </a:r>
            <a:r>
              <a:rPr lang="en-US" sz="2500" b="1" dirty="0" smtClean="0"/>
              <a:t> </a:t>
            </a:r>
            <a:r>
              <a:rPr lang="en-US" sz="2500" b="1" dirty="0"/>
              <a:t>la ley de los mandamientos</a:t>
            </a:r>
            <a:endParaRPr lang="en-US" sz="2500" b="1" dirty="0" smtClean="0"/>
          </a:p>
          <a:p>
            <a:pPr algn="l" rtl="0">
              <a:lnSpc>
                <a:spcPct val="150000"/>
              </a:lnSpc>
            </a:pPr>
            <a:r>
              <a:rPr lang="en-US" sz="2500" b="1" dirty="0" err="1" smtClean="0"/>
              <a:t>Creó</a:t>
            </a:r>
            <a:r>
              <a:rPr lang="en-US" sz="2500" b="1" dirty="0" smtClean="0"/>
              <a:t> </a:t>
            </a:r>
            <a:r>
              <a:rPr lang="en-US" sz="2500" b="1" dirty="0" err="1"/>
              <a:t>en</a:t>
            </a:r>
            <a:r>
              <a:rPr lang="en-US" sz="2500" b="1" dirty="0"/>
              <a:t> </a:t>
            </a:r>
            <a:r>
              <a:rPr lang="en-US" sz="2500" b="1" dirty="0" err="1" smtClean="0"/>
              <a:t>Él</a:t>
            </a:r>
            <a:r>
              <a:rPr lang="en-US" sz="2500" b="1" dirty="0" smtClean="0"/>
              <a:t> </a:t>
            </a:r>
            <a:r>
              <a:rPr lang="en-US" sz="2500" b="1" dirty="0" err="1" smtClean="0"/>
              <a:t>mismo</a:t>
            </a:r>
            <a:r>
              <a:rPr lang="en-US" sz="2500" b="1" dirty="0" smtClean="0"/>
              <a:t> </a:t>
            </a:r>
            <a:r>
              <a:rPr lang="en-US" sz="2500" b="1" dirty="0"/>
              <a:t>un </a:t>
            </a:r>
            <a:r>
              <a:rPr lang="en-US" sz="2500" b="1" dirty="0" err="1" smtClean="0"/>
              <a:t>nuevo</a:t>
            </a:r>
            <a:r>
              <a:rPr lang="en-US" sz="2500" b="1" dirty="0" smtClean="0"/>
              <a:t> hombre </a:t>
            </a:r>
            <a:r>
              <a:rPr lang="en-US" sz="2500" b="1" dirty="0" err="1" smtClean="0"/>
              <a:t>en</a:t>
            </a:r>
            <a:r>
              <a:rPr lang="en-US" sz="2500" b="1" dirty="0" smtClean="0"/>
              <a:t> </a:t>
            </a:r>
            <a:r>
              <a:rPr lang="en-US" sz="2500" b="1" dirty="0" err="1"/>
              <a:t>lugar</a:t>
            </a:r>
            <a:r>
              <a:rPr lang="en-US" sz="2500" b="1" dirty="0"/>
              <a:t> </a:t>
            </a:r>
            <a:r>
              <a:rPr lang="en-US" sz="2500" b="1" dirty="0" smtClean="0"/>
              <a:t>de dos</a:t>
            </a:r>
          </a:p>
          <a:p>
            <a:pPr algn="l" rtl="0">
              <a:lnSpc>
                <a:spcPct val="100000"/>
              </a:lnSpc>
            </a:pPr>
            <a:r>
              <a:rPr lang="en-US" sz="2500" b="1" dirty="0" err="1" smtClean="0"/>
              <a:t>Reconcilió</a:t>
            </a:r>
            <a:r>
              <a:rPr lang="en-US" sz="2500" b="1" dirty="0" smtClean="0"/>
              <a:t> </a:t>
            </a:r>
            <a:r>
              <a:rPr lang="en-US" sz="2500" b="1" dirty="0"/>
              <a:t>a </a:t>
            </a:r>
            <a:r>
              <a:rPr lang="en-US" sz="2500" b="1" dirty="0" err="1" smtClean="0"/>
              <a:t>los</a:t>
            </a:r>
            <a:r>
              <a:rPr lang="en-US" sz="2500" b="1" dirty="0" smtClean="0"/>
              <a:t> dos </a:t>
            </a:r>
            <a:r>
              <a:rPr lang="en-US" sz="2500" b="1" dirty="0"/>
              <a:t>con Dios en un solo </a:t>
            </a:r>
            <a:r>
              <a:rPr lang="en-US" sz="2500" b="1" dirty="0" err="1" smtClean="0"/>
              <a:t>cuerpo</a:t>
            </a:r>
            <a:r>
              <a:rPr lang="en-US" sz="2500" b="1" dirty="0" smtClean="0"/>
              <a:t> </a:t>
            </a:r>
            <a:r>
              <a:rPr lang="en-US" sz="2500" b="1" i="1" u="sng" dirty="0" err="1" smtClean="0"/>
              <a:t>por</a:t>
            </a:r>
            <a:r>
              <a:rPr lang="en-US" sz="2500" b="1" i="1" u="sng" dirty="0" smtClean="0"/>
              <a:t> </a:t>
            </a:r>
            <a:r>
              <a:rPr lang="en-US" sz="2500" b="1" i="1" u="sng" dirty="0" err="1" smtClean="0"/>
              <a:t>medio</a:t>
            </a:r>
            <a:r>
              <a:rPr lang="en-US" sz="2500" b="1" i="1" u="sng" dirty="0" smtClean="0"/>
              <a:t> </a:t>
            </a:r>
            <a:r>
              <a:rPr lang="en-US" sz="2500" b="1" i="1" u="sng" dirty="0"/>
              <a:t>de la cruz</a:t>
            </a:r>
            <a:endParaRPr lang="en-US" sz="2500" b="1" i="1" u="sng" dirty="0" smtClean="0"/>
          </a:p>
          <a:p>
            <a:pPr algn="l" rtl="0">
              <a:lnSpc>
                <a:spcPct val="150000"/>
              </a:lnSpc>
            </a:pPr>
            <a:endParaRPr lang="en-US" sz="2500" b="1" dirty="0" smtClean="0"/>
          </a:p>
        </p:txBody>
      </p:sp>
    </p:spTree>
    <p:extLst>
      <p:ext uri="{BB962C8B-B14F-4D97-AF65-F5344CB8AC3E}">
        <p14:creationId xmlns:p14="http://schemas.microsoft.com/office/powerpoint/2010/main" val="167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295" y="170305"/>
            <a:ext cx="5739926" cy="4555093"/>
          </a:xfrm>
          <a:prstGeom prst="rect">
            <a:avLst/>
          </a:prstGeom>
        </p:spPr>
        <p:txBody>
          <a:bodyPr wrap="square">
            <a:spAutoFit/>
          </a:bodyPr>
          <a:lstStyle/>
          <a:p>
            <a:r>
              <a:rPr lang="es-ES" sz="2200" dirty="0"/>
              <a:t>13  Pero ahora en Cristo Jesús, ustedes, que en otro tiempo estaban lejos, han sido acercados por la sangre de Cristo.  14  Porque Él mismo es nuestra paz, y de ambos pueblos hizo uno, derribando la pared intermedia de separación,  15  poniendo fin a la enemistad en Su carne, la ley de los mandamientos expresados en ordenanzas, para crear en Él mismo de los dos un nuevo hombre, estableciendo así la paz,  16  y para reconciliar con Dios a los dos en un cuerpo por medio de la cruz, habiendo dado muerte en ella a la enemistad.</a:t>
            </a:r>
            <a:endParaRPr lang="en-US" sz="2400" dirty="0"/>
          </a:p>
          <a:p>
            <a:endParaRPr lang="en-US" sz="2400" dirty="0"/>
          </a:p>
        </p:txBody>
      </p:sp>
      <p:sp>
        <p:nvSpPr>
          <p:cNvPr id="5" name="TextBox 4"/>
          <p:cNvSpPr txBox="1"/>
          <p:nvPr/>
        </p:nvSpPr>
        <p:spPr>
          <a:xfrm>
            <a:off x="6325493" y="1831416"/>
            <a:ext cx="2366683" cy="1107996"/>
          </a:xfrm>
          <a:prstGeom prst="rect">
            <a:avLst/>
          </a:prstGeom>
          <a:solidFill>
            <a:schemeClr val="bg2"/>
          </a:solidFill>
        </p:spPr>
        <p:txBody>
          <a:bodyPr wrap="square" rtlCol="0">
            <a:spAutoFit/>
          </a:bodyPr>
          <a:lstStyle/>
          <a:p>
            <a:pPr algn="ctr"/>
            <a:r>
              <a:rPr lang="en-US" sz="2200" b="1" u="sng" dirty="0"/>
              <a:t>Las dos </a:t>
            </a:r>
            <a:r>
              <a:rPr lang="en-US" sz="2200" b="1" u="sng" dirty="0" err="1"/>
              <a:t>reconciliaciones</a:t>
            </a:r>
            <a:r>
              <a:rPr lang="en-US" sz="2200" b="1" u="sng" dirty="0"/>
              <a:t/>
            </a:r>
            <a:br>
              <a:rPr lang="en-US" sz="2200" b="1" u="sng" dirty="0"/>
            </a:br>
            <a:r>
              <a:rPr lang="en-US" sz="2200" b="1" dirty="0"/>
              <a:t>(13-16)</a:t>
            </a:r>
          </a:p>
        </p:txBody>
      </p:sp>
      <p:sp>
        <p:nvSpPr>
          <p:cNvPr id="11" name="Flowchart: Process 10"/>
          <p:cNvSpPr/>
          <p:nvPr/>
        </p:nvSpPr>
        <p:spPr>
          <a:xfrm>
            <a:off x="4263886" y="924596"/>
            <a:ext cx="1628029" cy="29791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Flowchart: Process 8"/>
          <p:cNvSpPr/>
          <p:nvPr/>
        </p:nvSpPr>
        <p:spPr>
          <a:xfrm>
            <a:off x="198295" y="1251315"/>
            <a:ext cx="1628029" cy="297917"/>
          </a:xfrm>
          <a:prstGeom prst="flowChartProcess">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Oval 7"/>
          <p:cNvSpPr/>
          <p:nvPr/>
        </p:nvSpPr>
        <p:spPr>
          <a:xfrm>
            <a:off x="198295" y="1190665"/>
            <a:ext cx="1004340" cy="433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0000"/>
              </a:solidFill>
            </a:endParaRPr>
          </a:p>
        </p:txBody>
      </p:sp>
      <p:sp>
        <p:nvSpPr>
          <p:cNvPr id="10" name="Oval 9"/>
          <p:cNvSpPr/>
          <p:nvPr/>
        </p:nvSpPr>
        <p:spPr>
          <a:xfrm>
            <a:off x="4521308" y="1183276"/>
            <a:ext cx="573993" cy="433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0000"/>
              </a:solidFill>
            </a:endParaRPr>
          </a:p>
        </p:txBody>
      </p:sp>
      <p:sp>
        <p:nvSpPr>
          <p:cNvPr id="12" name="Oval 11"/>
          <p:cNvSpPr/>
          <p:nvPr/>
        </p:nvSpPr>
        <p:spPr>
          <a:xfrm>
            <a:off x="4355656" y="3214172"/>
            <a:ext cx="603970" cy="433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0000"/>
              </a:solidFill>
            </a:endParaRPr>
          </a:p>
        </p:txBody>
      </p:sp>
      <p:cxnSp>
        <p:nvCxnSpPr>
          <p:cNvPr id="13" name="Straight Connector 12"/>
          <p:cNvCxnSpPr/>
          <p:nvPr/>
        </p:nvCxnSpPr>
        <p:spPr>
          <a:xfrm>
            <a:off x="310938" y="1914939"/>
            <a:ext cx="5185401" cy="331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0938" y="2267649"/>
            <a:ext cx="5185401" cy="331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938" y="2543999"/>
            <a:ext cx="2786390" cy="4468"/>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04133" y="2930823"/>
            <a:ext cx="3792206" cy="858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10938" y="3251200"/>
            <a:ext cx="1983529" cy="972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65435" y="3599273"/>
            <a:ext cx="4773365" cy="1"/>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41138" y="3911061"/>
            <a:ext cx="1983529" cy="972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52492" y="4383219"/>
            <a:ext cx="3943847" cy="707886"/>
          </a:xfrm>
          <a:prstGeom prst="rect">
            <a:avLst/>
          </a:prstGeom>
          <a:noFill/>
        </p:spPr>
        <p:txBody>
          <a:bodyPr wrap="square" rtlCol="0">
            <a:spAutoFit/>
          </a:bodyPr>
          <a:lstStyle/>
          <a:p>
            <a:pPr algn="l" rtl="0"/>
            <a:r>
              <a:rPr lang="en-US" sz="2000" dirty="0" smtClean="0">
                <a:solidFill>
                  <a:srgbClr val="FFFF00"/>
                </a:solidFill>
              </a:rPr>
              <a:t>¿Qué dos reconciliaciones ha realizado Dios en Cristo?</a:t>
            </a:r>
            <a:endParaRPr lang="en-US" sz="2000" dirty="0">
              <a:solidFill>
                <a:srgbClr val="FFFF00"/>
              </a:solidFill>
            </a:endParaRPr>
          </a:p>
        </p:txBody>
      </p:sp>
    </p:spTree>
    <p:extLst>
      <p:ext uri="{BB962C8B-B14F-4D97-AF65-F5344CB8AC3E}">
        <p14:creationId xmlns:p14="http://schemas.microsoft.com/office/powerpoint/2010/main" val="14708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animBg="1"/>
      <p:bldP spid="10" grpId="0" animBg="1"/>
      <p:bldP spid="12" grpId="0" animBg="1"/>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7572</TotalTime>
  <Words>25759</Words>
  <Application>Microsoft Office PowerPoint</Application>
  <PresentationFormat>On-screen Show (16:10)</PresentationFormat>
  <Paragraphs>1547</Paragraphs>
  <Slides>256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256</vt:i4>
      </vt:variant>
    </vt:vector>
  </HeadingPairs>
  <TitlesOfParts>
    <vt:vector size="261" baseType="lpstr">
      <vt:lpstr>Arial</vt:lpstr>
      <vt:lpstr>Calibri</vt:lpstr>
      <vt:lpstr>Times New Roman</vt:lpstr>
      <vt:lpstr>Wingdings</vt:lpstr>
      <vt:lpstr>Office Theme</vt:lpstr>
      <vt:lpstr>Introducción, trasfondo y resumen de Efesios</vt:lpstr>
      <vt:lpstr>La historia detrás de Efesios</vt:lpstr>
      <vt:lpstr>Escenario de Efesios</vt:lpstr>
      <vt:lpstr>PowerPoint Presentation</vt:lpstr>
      <vt:lpstr>Resumen de Efesios Estructura</vt:lpstr>
      <vt:lpstr>Resumen de Efesios Estructura</vt:lpstr>
      <vt:lpstr>Resumen de Efesios Estructura</vt:lpstr>
      <vt:lpstr>Resumen de Efesios Tema</vt:lpstr>
      <vt:lpstr>Resumen de Efesios Temas de apoyo</vt:lpstr>
      <vt:lpstr>Enfoque de este estudio de Efesios</vt:lpstr>
      <vt:lpstr>PowerPoint Presentation</vt:lpstr>
      <vt:lpstr>PowerPoint Presentation</vt:lpstr>
      <vt:lpstr>PowerPoint Presentation</vt:lpstr>
      <vt:lpstr>PowerPoint Presentation</vt:lpstr>
      <vt:lpstr>PowerPoint Presentation</vt:lpstr>
      <vt:lpstr>PowerPoint Presentation</vt:lpstr>
      <vt:lpstr>Calendario tentativo del curso</vt:lpstr>
      <vt:lpstr>PowerPoint Presentation</vt:lpstr>
      <vt:lpstr>“Bendito sea Dios” (Efesios 1:1-14)</vt:lpstr>
      <vt:lpstr>Calendario</vt:lpstr>
      <vt:lpstr>PowerPoint Presentation</vt:lpstr>
      <vt:lpstr>PowerPoint Presentation</vt:lpstr>
      <vt:lpstr>“Bendito sea Dios… que nos ha bendecido…”</vt:lpstr>
      <vt:lpstr>PowerPoint Presentation</vt:lpstr>
      <vt:lpstr>“Bendito sea Dios…que nos ha bendecido…”</vt:lpstr>
      <vt:lpstr>“Bendito sea Dios…que nos ha bendecido…”</vt:lpstr>
      <vt:lpstr>“Bendito sea Dios…que nos ha bendecido…”</vt:lpstr>
      <vt:lpstr>“Bendito sea Dios…que nos ha bendecido…”</vt:lpstr>
      <vt:lpstr>Propósito, elección, predestinación</vt:lpstr>
      <vt:lpstr>“Bendito sea Dios…que nos ha bendecido…”</vt:lpstr>
      <vt:lpstr>“Bendito sea Dios…que nos ha bendecido…”</vt:lpstr>
      <vt:lpstr>“Bendito sea Dios…que nos ha bendecido…”</vt:lpstr>
      <vt:lpstr>“Bendito sea Dios…que nos ha bendecido…”</vt:lpstr>
      <vt:lpstr>“Bendito sea Dios…que nos ha bendecido…”</vt:lpstr>
      <vt:lpstr>“Bendito sea Dios…que nos ha bendecido…”</vt:lpstr>
      <vt:lpstr>“Bendito sea Dios…que nos ha bendecido…”</vt:lpstr>
      <vt:lpstr>“Bendito sea Dios…que nos ha bendecido…”</vt:lpstr>
      <vt:lpstr>PowerPoint Presentation</vt:lpstr>
      <vt:lpstr>Identidad en Cristo</vt:lpstr>
      <vt:lpstr>Nuestro valor para Dios</vt:lpstr>
      <vt:lpstr>Motivo y propósito de Dios al bendecirnos</vt:lpstr>
      <vt:lpstr>Principios clave y lecciones</vt:lpstr>
      <vt:lpstr>PowerPoint Presentation</vt:lpstr>
      <vt:lpstr>Una oración por los santos (Efesios 1:15-23)</vt:lpstr>
      <vt:lpstr>Repaso (Esté preparado para responder al comenzar nuestra discusión en clase.)</vt:lpstr>
      <vt:lpstr>“Bendito sea Dios…que nos ha bendecido…”</vt:lpstr>
      <vt:lpstr>Nuestro valor para Dios</vt:lpstr>
      <vt:lpstr>Identidad en Cristo</vt:lpstr>
      <vt:lpstr>Motivo y propósito de Dios al bendecirnos</vt:lpstr>
      <vt:lpstr>PowerPoint Presentation</vt:lpstr>
      <vt:lpstr>PowerPoint Presentation</vt:lpstr>
      <vt:lpstr>PowerPoint Presentation</vt:lpstr>
      <vt:lpstr>Calendario</vt:lpstr>
      <vt:lpstr>PowerPoint Presentation</vt:lpstr>
      <vt:lpstr>PowerPoint Presentation</vt:lpstr>
      <vt:lpstr>¿A quiénes se escribió Efesios?</vt:lpstr>
      <vt:lpstr>PowerPoint Presentation</vt:lpstr>
      <vt:lpstr>Importancia y necesidad del conocimiento</vt:lpstr>
      <vt:lpstr>Lo que los benditos necesitamos saber</vt:lpstr>
      <vt:lpstr>Lo que los benditos necesitamos saber</vt:lpstr>
      <vt:lpstr>PowerPoint Presentation</vt:lpstr>
      <vt:lpstr>“Los lugares celestiales”</vt:lpstr>
      <vt:lpstr>PowerPoint Presentation</vt:lpstr>
      <vt:lpstr>Temas especiales</vt:lpstr>
      <vt:lpstr>PowerPoint Presentation</vt:lpstr>
      <vt:lpstr>La gracia de Dios (Efesios 2:1-10)</vt:lpstr>
      <vt:lpstr>Repaso (Esté preparado para responder al comenzar nuestra discusión en clase.)</vt:lpstr>
      <vt:lpstr>PowerPoint Presentation</vt:lpstr>
      <vt:lpstr>PowerPoint Presentation</vt:lpstr>
      <vt:lpstr>PowerPoint Presentation</vt:lpstr>
      <vt:lpstr>Conceptos erróneos de Efesios 2:1-10</vt:lpstr>
      <vt:lpstr>Conceptos erróneos de Efesios 2:1-10</vt:lpstr>
      <vt:lpstr>¿Cómo es Dios? ¿Qué aprendemos sobre Su carácter de este texto?</vt:lpstr>
      <vt:lpstr>PowerPoint Presentation</vt:lpstr>
      <vt:lpstr>PowerPoint Presentation</vt:lpstr>
      <vt:lpstr>Un mundo pecaminoso, quebrantado y malvado ¿Qué nos dice este texto acerca de las causas del mal?</vt:lpstr>
      <vt:lpstr>PowerPoint Presentation</vt:lpstr>
      <vt:lpstr>PowerPoint Presentation</vt:lpstr>
      <vt:lpstr>“Los lugares celestiales”</vt:lpstr>
      <vt:lpstr>La grandeza de la salvación por gracia ¿Cómo se describe en este texto nuestra salvación en Dios?</vt:lpstr>
      <vt:lpstr>PowerPoint Presentation</vt:lpstr>
      <vt:lpstr>PowerPoint Presentation</vt:lpstr>
      <vt:lpstr>El propósito de Dios en la salvación ¿Por qué Dios nos ha salvado por su gracia?</vt:lpstr>
      <vt:lpstr>Temas especiales</vt:lpstr>
      <vt:lpstr>PowerPoint Presentation</vt:lpstr>
      <vt:lpstr>La obra de Cristo entre las naciones (Efesios 2:11-3:7)</vt:lpstr>
      <vt:lpstr>Repaso (Esté preparado para responder para comenzar nuestra discusión en clase.)</vt:lpstr>
      <vt:lpstr>Calendario</vt:lpstr>
      <vt:lpstr>Estructura de la clase</vt:lpstr>
      <vt:lpstr>PowerPoint Presentation</vt:lpstr>
      <vt:lpstr>PowerPoint Presentation</vt:lpstr>
      <vt:lpstr>PowerPoint Presentation</vt:lpstr>
      <vt:lpstr>¿El estado de los gentiles (2:11,12)? ¿Qué aprendemos acerca de su situación en este texto?</vt:lpstr>
      <vt:lpstr>PowerPoint Presentation</vt:lpstr>
      <vt:lpstr>PowerPoint Presentation</vt:lpstr>
      <vt:lpstr>PowerPoint Presentation</vt:lpstr>
      <vt:lpstr>PowerPoint Presentation</vt:lpstr>
      <vt:lpstr>Las dos reconciliaciones ¿Qué dice este versículo acerca de la reconciliación de Dios?</vt:lpstr>
      <vt:lpstr>PowerPoint Presentation</vt:lpstr>
      <vt:lpstr>PowerPoint Presentation</vt:lpstr>
      <vt:lpstr>PowerPoint Presentation</vt:lpstr>
      <vt:lpstr>PowerPoint Presentation</vt:lpstr>
      <vt:lpstr>PowerPoint Presentation</vt:lpstr>
      <vt:lpstr>PowerPoint Presentation</vt:lpstr>
      <vt:lpstr>…ustedes ya no son extraños ni extranjeros, sino que son conciudadanos de los santos y son de la familia de Dios</vt:lpstr>
      <vt:lpstr>PowerPoint Presentation</vt:lpstr>
      <vt:lpstr>PowerPoint Presentation</vt:lpstr>
      <vt:lpstr>PowerPoint Presentation</vt:lpstr>
      <vt:lpstr>PowerPoint Presentation</vt:lpstr>
      <vt:lpstr>El misterio revelado ¿Qué dice este versículo acerca de este misterio?</vt:lpstr>
      <vt:lpstr>PowerPoint Presentation</vt:lpstr>
      <vt:lpstr>PowerPoint Presentation</vt:lpstr>
      <vt:lpstr>Una oración por poder (Efesios 3:8-21)</vt:lpstr>
      <vt:lpstr>Calendario</vt:lpstr>
      <vt:lpstr>PowerPoint Presentation</vt:lpstr>
      <vt:lpstr>El estado de los gentiles (2:11,12)</vt:lpstr>
      <vt:lpstr>PowerPoint Presentation</vt:lpstr>
      <vt:lpstr>PowerPoint Presentation</vt:lpstr>
      <vt:lpstr>PowerPoint Presentation</vt:lpstr>
      <vt:lpstr>PowerPoint Presentation</vt:lpstr>
      <vt:lpstr>PowerPoint Presentation</vt:lpstr>
      <vt:lpstr>El misterio revelado ¿Qué dice este versículo acerca de este misterio?</vt:lpstr>
      <vt:lpstr>El misterio revelado ¿Qué dice este versículo acerca de este misterio?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Andando como uno solo (Efesios 4:1-6)</vt:lpstr>
      <vt:lpstr>Repaso (Esté preparado para responder al comenzar nuestra discusión en clase.)</vt:lpstr>
      <vt:lpstr>PowerPoint Presentation</vt:lpstr>
      <vt:lpstr>PowerPoint Presentation</vt:lpstr>
      <vt:lpstr>PowerPoint Presentation</vt:lpstr>
      <vt:lpstr>PowerPoint Presentation</vt:lpstr>
      <vt:lpstr>PowerPoint Presentation</vt:lpstr>
      <vt:lpstr>"La vocación" Entendiendo nuestro propósito en Cristo</vt:lpstr>
      <vt:lpstr>Andar de manera digna de la vocación</vt:lpstr>
      <vt:lpstr>El andar digno</vt:lpstr>
      <vt:lpstr>Andando como uno</vt:lpstr>
      <vt:lpstr>Solo hay un…</vt:lpstr>
      <vt:lpstr>Solo hay un…</vt:lpstr>
      <vt:lpstr>PowerPoint Presentation</vt:lpstr>
      <vt:lpstr>PowerPoint Presentation</vt:lpstr>
      <vt:lpstr>Andando como Uno (Cont.) (Efesios 4:7-16)</vt:lpstr>
      <vt:lpstr>Repaso (Esté preparado para comenzar la clase con una breve discusión de Ef. 4:4-6)</vt:lpstr>
      <vt:lpstr>Solo hay un…</vt:lpstr>
      <vt:lpstr>PowerPoint Presentation</vt:lpstr>
      <vt:lpstr>PowerPoint Presentation</vt:lpstr>
      <vt:lpstr>Llenos y creciendo como el cuerpo de Cristo</vt:lpstr>
      <vt:lpstr>PowerPoint Presentation</vt:lpstr>
      <vt:lpstr>Llenos y creciendo como el cuerpo de Cristo</vt:lpstr>
      <vt:lpstr>Lo que significa el crecimiento</vt:lpstr>
      <vt:lpstr>Principios para la unidad de Efesios 4</vt:lpstr>
      <vt:lpstr>Preservando y buscando la unidad</vt:lpstr>
      <vt:lpstr>En busca de la unidad ¿En cuál de los siguientes tenemos 100% de unidad?</vt:lpstr>
      <vt:lpstr>En busca de la unidad ¿Cómo buscamos en la práctica la unidad de la fe?</vt:lpstr>
      <vt:lpstr>PowerPoint Presentation</vt:lpstr>
      <vt:lpstr>PowerPoint Presentation</vt:lpstr>
      <vt:lpstr>PowerPoint Presentation</vt:lpstr>
      <vt:lpstr>Andando en novedad (Efesios 4:17-32)</vt:lpstr>
      <vt:lpstr>PowerPoint Presentation</vt:lpstr>
      <vt:lpstr>Andando en amor, luz y sabiduría (Efesios 5:1-21)</vt:lpstr>
      <vt:lpstr>Repaso (Esté preparado para comenzar la clase con una breve discusión de Ef. 4:25-32)</vt:lpstr>
      <vt:lpstr>Repaso (Esté preparado para comenzar la clase con una breve discusión de Ef. 4:25-32)</vt:lpstr>
      <vt:lpstr>PowerPoint Presentation</vt:lpstr>
      <vt:lpstr>PowerPoint Presentation</vt:lpstr>
      <vt:lpstr>PowerPoint Presentation</vt:lpstr>
      <vt:lpstr>El modelo y la meta de nuestro andar</vt:lpstr>
      <vt:lpstr>PowerPoint Presentation</vt:lpstr>
      <vt:lpstr>Andando en tres direcciones</vt:lpstr>
      <vt:lpstr>PowerPoint Presentation</vt:lpstr>
      <vt:lpstr>PowerPoint Presentation</vt:lpstr>
      <vt:lpstr>PowerPoint Presentation</vt:lpstr>
      <vt:lpstr>Andando con cuidado</vt:lpstr>
      <vt:lpstr>PowerPoint Presentation</vt:lpstr>
      <vt:lpstr>PowerPoint Presentation</vt:lpstr>
      <vt:lpstr>PowerPoint Presentation</vt:lpstr>
      <vt:lpstr>Campos de entrenamiento  para el andar digno (Efesios 5:22-6:9)</vt:lpstr>
      <vt:lpstr>Repaso (Esté preparado para comenzar la clase con una breve discusión de Ef. 5:1-17) Complete los siguientes comandos “no-sino" de Efesios 5 </vt:lpstr>
      <vt:lpstr>PowerPoint Presentation</vt:lpstr>
      <vt:lpstr>PowerPoint Presentation</vt:lpstr>
      <vt:lpstr>PowerPoint Presentation</vt:lpstr>
      <vt:lpstr>Entendiendo la voluntad del Señor</vt:lpstr>
      <vt:lpstr>Resumen de las relaciones familiares (Efesios 5:22-6:9)</vt:lpstr>
      <vt:lpstr>PowerPoint Presentation</vt:lpstr>
      <vt:lpstr>Andando en la voluntad de Dios:  El matrimonio</vt:lpstr>
      <vt:lpstr>PowerPoint Presentation</vt:lpstr>
      <vt:lpstr>Andando en la voluntad de Dios: La familia</vt:lpstr>
      <vt:lpstr>PowerPoint Presentation</vt:lpstr>
      <vt:lpstr>Andando en la voluntad de Dios: El trabajo</vt:lpstr>
      <vt:lpstr>PowerPoint Presentation</vt:lpstr>
      <vt:lpstr>PowerPoint Presentation</vt:lpstr>
      <vt:lpstr>Estén firmes en el Señor (Efesios 6:10-24)</vt:lpstr>
      <vt:lpstr>Calendario</vt:lpstr>
      <vt:lpstr>Resumen de las relaciones familiares (Efesios 5:22-6:9)</vt:lpstr>
      <vt:lpstr>Andando en la voluntad de Dios: El matrimonio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fin de Éfeso (Apocalipsis 2:1-7)</vt:lpstr>
      <vt:lpstr>Calendario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Resumen de Efesios Estructura</vt:lpstr>
      <vt:lpstr>Resumen de Efesios Estructura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Background &amp; Overview  of Ephesians</dc:title>
  <dc:creator>Owner</dc:creator>
  <cp:lastModifiedBy>Esther Eubanks</cp:lastModifiedBy>
  <cp:revision>91</cp:revision>
  <dcterms:created xsi:type="dcterms:W3CDTF">2014-09-08T15:26:18Z</dcterms:created>
  <dcterms:modified xsi:type="dcterms:W3CDTF">2022-11-16T14:06:30Z</dcterms:modified>
</cp:coreProperties>
</file>