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Lst>
  <p:notesMasterIdLst>
    <p:notesMasterId r:id="rId156"/>
  </p:notesMasterIdLst>
  <p:sldIdLst>
    <p:sldId id="276" r:id="rId3"/>
    <p:sldId id="256" r:id="rId4"/>
    <p:sldId id="278" r:id="rId5"/>
    <p:sldId id="281" r:id="rId6"/>
    <p:sldId id="280" r:id="rId7"/>
    <p:sldId id="277" r:id="rId8"/>
    <p:sldId id="273" r:id="rId9"/>
    <p:sldId id="275" r:id="rId10"/>
    <p:sldId id="274" r:id="rId11"/>
    <p:sldId id="267" r:id="rId12"/>
    <p:sldId id="271" r:id="rId13"/>
    <p:sldId id="257" r:id="rId14"/>
    <p:sldId id="261" r:id="rId15"/>
    <p:sldId id="258" r:id="rId16"/>
    <p:sldId id="282" r:id="rId17"/>
    <p:sldId id="283" r:id="rId18"/>
    <p:sldId id="284" r:id="rId19"/>
    <p:sldId id="454" r:id="rId20"/>
    <p:sldId id="455" r:id="rId21"/>
    <p:sldId id="456" r:id="rId22"/>
    <p:sldId id="457" r:id="rId23"/>
    <p:sldId id="420" r:id="rId24"/>
    <p:sldId id="421" r:id="rId25"/>
    <p:sldId id="296" r:id="rId26"/>
    <p:sldId id="259" r:id="rId27"/>
    <p:sldId id="285" r:id="rId28"/>
    <p:sldId id="288" r:id="rId29"/>
    <p:sldId id="286" r:id="rId30"/>
    <p:sldId id="290" r:id="rId31"/>
    <p:sldId id="262" r:id="rId32"/>
    <p:sldId id="260" r:id="rId33"/>
    <p:sldId id="297" r:id="rId34"/>
    <p:sldId id="264" r:id="rId35"/>
    <p:sldId id="291" r:id="rId36"/>
    <p:sldId id="265" r:id="rId37"/>
    <p:sldId id="292" r:id="rId38"/>
    <p:sldId id="322" r:id="rId39"/>
    <p:sldId id="409" r:id="rId40"/>
    <p:sldId id="422" r:id="rId41"/>
    <p:sldId id="423" r:id="rId42"/>
    <p:sldId id="424" r:id="rId43"/>
    <p:sldId id="425" r:id="rId44"/>
    <p:sldId id="426" r:id="rId45"/>
    <p:sldId id="427" r:id="rId46"/>
    <p:sldId id="266" r:id="rId47"/>
    <p:sldId id="309" r:id="rId48"/>
    <p:sldId id="302" r:id="rId49"/>
    <p:sldId id="321" r:id="rId50"/>
    <p:sldId id="325" r:id="rId51"/>
    <p:sldId id="410" r:id="rId52"/>
    <p:sldId id="428" r:id="rId53"/>
    <p:sldId id="429" r:id="rId54"/>
    <p:sldId id="430" r:id="rId55"/>
    <p:sldId id="431" r:id="rId56"/>
    <p:sldId id="432" r:id="rId57"/>
    <p:sldId id="268" r:id="rId58"/>
    <p:sldId id="319" r:id="rId59"/>
    <p:sldId id="320" r:id="rId60"/>
    <p:sldId id="323" r:id="rId61"/>
    <p:sldId id="324" r:id="rId62"/>
    <p:sldId id="332" r:id="rId63"/>
    <p:sldId id="434" r:id="rId64"/>
    <p:sldId id="336" r:id="rId65"/>
    <p:sldId id="411" r:id="rId66"/>
    <p:sldId id="433" r:id="rId67"/>
    <p:sldId id="328" r:id="rId68"/>
    <p:sldId id="270" r:id="rId69"/>
    <p:sldId id="329" r:id="rId70"/>
    <p:sldId id="436" r:id="rId71"/>
    <p:sldId id="341" r:id="rId72"/>
    <p:sldId id="437" r:id="rId73"/>
    <p:sldId id="438" r:id="rId74"/>
    <p:sldId id="458" r:id="rId75"/>
    <p:sldId id="462" r:id="rId76"/>
    <p:sldId id="459" r:id="rId77"/>
    <p:sldId id="460" r:id="rId78"/>
    <p:sldId id="461" r:id="rId79"/>
    <p:sldId id="334" r:id="rId80"/>
    <p:sldId id="435" r:id="rId81"/>
    <p:sldId id="340" r:id="rId82"/>
    <p:sldId id="465" r:id="rId83"/>
    <p:sldId id="476" r:id="rId84"/>
    <p:sldId id="470" r:id="rId85"/>
    <p:sldId id="471" r:id="rId86"/>
    <p:sldId id="469" r:id="rId87"/>
    <p:sldId id="475" r:id="rId88"/>
    <p:sldId id="474" r:id="rId89"/>
    <p:sldId id="473" r:id="rId90"/>
    <p:sldId id="466" r:id="rId91"/>
    <p:sldId id="477" r:id="rId92"/>
    <p:sldId id="467" r:id="rId93"/>
    <p:sldId id="468" r:id="rId94"/>
    <p:sldId id="349" r:id="rId95"/>
    <p:sldId id="348" r:id="rId96"/>
    <p:sldId id="464" r:id="rId97"/>
    <p:sldId id="472" r:id="rId98"/>
    <p:sldId id="463" r:id="rId99"/>
    <p:sldId id="440" r:id="rId100"/>
    <p:sldId id="439" r:id="rId101"/>
    <p:sldId id="441" r:id="rId102"/>
    <p:sldId id="442" r:id="rId103"/>
    <p:sldId id="353" r:id="rId104"/>
    <p:sldId id="368" r:id="rId105"/>
    <p:sldId id="444" r:id="rId106"/>
    <p:sldId id="355" r:id="rId107"/>
    <p:sldId id="362" r:id="rId108"/>
    <p:sldId id="491" r:id="rId109"/>
    <p:sldId id="356" r:id="rId110"/>
    <p:sldId id="358" r:id="rId111"/>
    <p:sldId id="445" r:id="rId112"/>
    <p:sldId id="310" r:id="rId113"/>
    <p:sldId id="378" r:id="rId114"/>
    <p:sldId id="481" r:id="rId115"/>
    <p:sldId id="448" r:id="rId116"/>
    <p:sldId id="413" r:id="rId117"/>
    <p:sldId id="443" r:id="rId118"/>
    <p:sldId id="480" r:id="rId119"/>
    <p:sldId id="479" r:id="rId120"/>
    <p:sldId id="365" r:id="rId121"/>
    <p:sldId id="374" r:id="rId122"/>
    <p:sldId id="478" r:id="rId123"/>
    <p:sldId id="483" r:id="rId124"/>
    <p:sldId id="482" r:id="rId125"/>
    <p:sldId id="390" r:id="rId126"/>
    <p:sldId id="379" r:id="rId127"/>
    <p:sldId id="381" r:id="rId128"/>
    <p:sldId id="382" r:id="rId129"/>
    <p:sldId id="385" r:id="rId130"/>
    <p:sldId id="384" r:id="rId131"/>
    <p:sldId id="386" r:id="rId132"/>
    <p:sldId id="387" r:id="rId133"/>
    <p:sldId id="388" r:id="rId134"/>
    <p:sldId id="389" r:id="rId135"/>
    <p:sldId id="376" r:id="rId136"/>
    <p:sldId id="484" r:id="rId137"/>
    <p:sldId id="485" r:id="rId138"/>
    <p:sldId id="392" r:id="rId139"/>
    <p:sldId id="399" r:id="rId140"/>
    <p:sldId id="486" r:id="rId141"/>
    <p:sldId id="447" r:id="rId142"/>
    <p:sldId id="449" r:id="rId143"/>
    <p:sldId id="393" r:id="rId144"/>
    <p:sldId id="400" r:id="rId145"/>
    <p:sldId id="403" r:id="rId146"/>
    <p:sldId id="397" r:id="rId147"/>
    <p:sldId id="416" r:id="rId148"/>
    <p:sldId id="451" r:id="rId149"/>
    <p:sldId id="490" r:id="rId150"/>
    <p:sldId id="489" r:id="rId151"/>
    <p:sldId id="488" r:id="rId152"/>
    <p:sldId id="487" r:id="rId153"/>
    <p:sldId id="452" r:id="rId154"/>
    <p:sldId id="453" r:id="rId1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4EC"/>
    <a:srgbClr val="BFBFA5"/>
    <a:srgbClr val="6C9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9" d="100"/>
          <a:sy n="69" d="100"/>
        </p:scale>
        <p:origin x="564"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6B579-494F-41C3-A5AE-546972AE105F}"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31889-5B86-434A-8B49-5007B1EEEC01}" type="slidenum">
              <a:rPr lang="en-US" smtClean="0"/>
              <a:t>‹#›</a:t>
            </a:fld>
            <a:endParaRPr lang="en-US"/>
          </a:p>
        </p:txBody>
      </p:sp>
    </p:spTree>
    <p:extLst>
      <p:ext uri="{BB962C8B-B14F-4D97-AF65-F5344CB8AC3E}">
        <p14:creationId xmlns:p14="http://schemas.microsoft.com/office/powerpoint/2010/main" val="385311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2a6345d51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2a6345d51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2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a6345d51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a6345d51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34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99050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66763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59414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054755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45571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760202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92707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15579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299358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376575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8716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2/23/2024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9554223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Calentamiento</a:t>
            </a:r>
            <a:endParaRPr lang="en-US" dirty="0"/>
          </a:p>
        </p:txBody>
      </p:sp>
      <p:sp>
        <p:nvSpPr>
          <p:cNvPr id="3" name="Subtitle 2"/>
          <p:cNvSpPr>
            <a:spLocks noGrp="1"/>
          </p:cNvSpPr>
          <p:nvPr>
            <p:ph type="subTitle" idx="1"/>
          </p:nvPr>
        </p:nvSpPr>
        <p:spPr>
          <a:xfrm>
            <a:off x="629920" y="2509520"/>
            <a:ext cx="10942320" cy="3698240"/>
          </a:xfrm>
        </p:spPr>
        <p:txBody>
          <a:bodyPr>
            <a:normAutofit fontScale="92500"/>
          </a:bodyPr>
          <a:lstStyle/>
          <a:p>
            <a:pPr marL="457200" indent="-457200" algn="l" rtl="0">
              <a:buFont typeface="+mj-lt"/>
              <a:buAutoNum type="arabicPeriod"/>
            </a:pPr>
            <a:r>
              <a:rPr lang="en-US" sz="2800" cap="none" dirty="0" err="1" smtClean="0"/>
              <a:t>Enumere</a:t>
            </a:r>
            <a:r>
              <a:rPr lang="en-US" sz="2800" cap="none" dirty="0" smtClean="0"/>
              <a:t> los libros del Nuevo Testamento que escribió Pablo.</a:t>
            </a:r>
          </a:p>
          <a:p>
            <a:pPr marL="457200" indent="-457200" algn="l" rtl="0">
              <a:buFont typeface="+mj-lt"/>
              <a:buAutoNum type="arabicPeriod"/>
            </a:pPr>
            <a:r>
              <a:rPr lang="en-US" sz="2800" cap="none" dirty="0" smtClean="0"/>
              <a:t>Verdadero o falso: Pablo escribió la mitad del Nuevo Testamento.</a:t>
            </a:r>
          </a:p>
          <a:p>
            <a:pPr marL="457200" indent="-457200" algn="l" rtl="0">
              <a:buFont typeface="+mj-lt"/>
              <a:buAutoNum type="arabicPeriod"/>
            </a:pPr>
            <a:r>
              <a:rPr lang="es-ES" sz="2800" cap="none" dirty="0" smtClean="0"/>
              <a:t>¿Cuántos viajes misioneros hizo Pablo?</a:t>
            </a:r>
          </a:p>
          <a:p>
            <a:pPr marL="457200" indent="-457200" algn="l" rtl="0">
              <a:buFont typeface="+mj-lt"/>
              <a:buAutoNum type="arabicPeriod"/>
            </a:pPr>
            <a:r>
              <a:rPr lang="es-ES" sz="2800" cap="none" dirty="0" smtClean="0"/>
              <a:t>¿Cuál fue la última carta que escribió Pablo?</a:t>
            </a:r>
            <a:endParaRPr lang="en-US" sz="2800" cap="none" dirty="0" smtClean="0"/>
          </a:p>
          <a:p>
            <a:pPr marL="457200" indent="-457200" algn="l" rtl="0">
              <a:buFont typeface="+mj-lt"/>
              <a:buAutoNum type="arabicPeriod"/>
            </a:pPr>
            <a:r>
              <a:rPr lang="en-US" sz="2800" cap="none" dirty="0" smtClean="0"/>
              <a:t>¿Cuáles son </a:t>
            </a:r>
            <a:r>
              <a:rPr lang="en-US" sz="2800" cap="none" dirty="0" err="1" smtClean="0"/>
              <a:t>algunas</a:t>
            </a:r>
            <a:r>
              <a:rPr lang="en-US" sz="2800" cap="none" dirty="0" smtClean="0"/>
              <a:t> </a:t>
            </a:r>
            <a:r>
              <a:rPr lang="en-US" sz="2800" cap="none" dirty="0" err="1" smtClean="0"/>
              <a:t>características</a:t>
            </a:r>
            <a:r>
              <a:rPr lang="en-US" sz="2800" cap="none" dirty="0" smtClean="0"/>
              <a:t> de Pablo que a </a:t>
            </a:r>
            <a:r>
              <a:rPr lang="en-US" sz="2800" cap="none" dirty="0" err="1" smtClean="0"/>
              <a:t>usted</a:t>
            </a:r>
            <a:r>
              <a:rPr lang="en-US" sz="2800" cap="none" dirty="0" smtClean="0"/>
              <a:t> le gustaría tener?</a:t>
            </a:r>
            <a:endParaRPr lang="en-US" sz="2800" cap="none" dirty="0"/>
          </a:p>
        </p:txBody>
      </p:sp>
    </p:spTree>
    <p:extLst>
      <p:ext uri="{BB962C8B-B14F-4D97-AF65-F5344CB8AC3E}">
        <p14:creationId xmlns:p14="http://schemas.microsoft.com/office/powerpoint/2010/main" val="3781502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493" y="0"/>
            <a:ext cx="9905998" cy="1055579"/>
          </a:xfrm>
        </p:spPr>
        <p:txBody>
          <a:bodyPr>
            <a:normAutofit fontScale="90000"/>
          </a:bodyPr>
          <a:lstStyle/>
          <a:p>
            <a:pPr algn="ctr"/>
            <a:r>
              <a:rPr lang="en-US" dirty="0" err="1" smtClean="0">
                <a:solidFill>
                  <a:schemeClr val="bg1"/>
                </a:solidFill>
              </a:rPr>
              <a:t>cronología</a:t>
            </a:r>
            <a:r>
              <a:rPr lang="en-US" dirty="0" smtClean="0">
                <a:solidFill>
                  <a:schemeClr val="bg1"/>
                </a:solidFill>
              </a:rPr>
              <a:t> de la vida de Pablo (UN </a:t>
            </a:r>
            <a:r>
              <a:rPr lang="en-US" dirty="0" err="1" smtClean="0">
                <a:solidFill>
                  <a:schemeClr val="bg1"/>
                </a:solidFill>
              </a:rPr>
              <a:t>intento</a:t>
            </a:r>
            <a:r>
              <a:rPr lang="en-US" dirty="0">
                <a:solidFill>
                  <a:schemeClr val="bg1"/>
                </a:solidFill>
              </a:rPr>
              <a:t>) </a:t>
            </a:r>
          </a:p>
        </p:txBody>
      </p:sp>
      <p:sp>
        <p:nvSpPr>
          <p:cNvPr id="3" name="Rectangle 2"/>
          <p:cNvSpPr/>
          <p:nvPr/>
        </p:nvSpPr>
        <p:spPr>
          <a:xfrm>
            <a:off x="6619240" y="1502688"/>
            <a:ext cx="6075680" cy="4801314"/>
          </a:xfrm>
          <a:prstGeom prst="rect">
            <a:avLst/>
          </a:prstGeom>
        </p:spPr>
        <p:txBody>
          <a:bodyPr wrap="square">
            <a:spAutoFit/>
          </a:bodyPr>
          <a:lstStyle/>
          <a:p>
            <a:pPr algn="l" rtl="0"/>
            <a:r>
              <a:rPr lang="en-US" b="1" dirty="0" smtClean="0">
                <a:solidFill>
                  <a:schemeClr val="bg1"/>
                </a:solidFill>
                <a:cs typeface="Arial" panose="020B0604020202020204" pitchFamily="34" charset="0"/>
              </a:rPr>
              <a:t>C. 4 </a:t>
            </a:r>
            <a:r>
              <a:rPr lang="en-US" b="1" dirty="0" err="1" smtClean="0">
                <a:solidFill>
                  <a:schemeClr val="bg1"/>
                </a:solidFill>
                <a:cs typeface="Arial" panose="020B0604020202020204" pitchFamily="34" charset="0"/>
              </a:rPr>
              <a:t>a.C</a:t>
            </a:r>
            <a:r>
              <a:rPr lang="en-US" b="1" dirty="0" smtClean="0">
                <a:solidFill>
                  <a:schemeClr val="bg1"/>
                </a:solidFill>
                <a:cs typeface="Arial" panose="020B0604020202020204" pitchFamily="34" charset="0"/>
              </a:rPr>
              <a:t>. 	</a:t>
            </a:r>
            <a:r>
              <a:rPr lang="en-US" b="1" i="1" dirty="0" err="1" smtClean="0">
                <a:solidFill>
                  <a:schemeClr val="bg1"/>
                </a:solidFill>
                <a:cs typeface="Arial" panose="020B0604020202020204" pitchFamily="34" charset="0"/>
              </a:rPr>
              <a:t>Nace</a:t>
            </a:r>
            <a:r>
              <a:rPr lang="en-US" b="1" i="1" dirty="0" smtClean="0">
                <a:solidFill>
                  <a:schemeClr val="bg1"/>
                </a:solidFill>
                <a:cs typeface="Arial" panose="020B0604020202020204" pitchFamily="34" charset="0"/>
              </a:rPr>
              <a:t> </a:t>
            </a:r>
            <a:r>
              <a:rPr lang="en-US" b="1" i="1" dirty="0" err="1" smtClean="0">
                <a:solidFill>
                  <a:schemeClr val="bg1"/>
                </a:solidFill>
                <a:cs typeface="Arial" panose="020B0604020202020204" pitchFamily="34" charset="0"/>
              </a:rPr>
              <a:t>Jesús</a:t>
            </a:r>
            <a:endParaRPr lang="en-US" b="1" dirty="0" smtClean="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C. 0 </a:t>
            </a:r>
            <a:r>
              <a:rPr lang="en-US" b="1" dirty="0" err="1" smtClean="0">
                <a:solidFill>
                  <a:schemeClr val="bg1"/>
                </a:solidFill>
                <a:cs typeface="Arial" panose="020B0604020202020204" pitchFamily="34" charset="0"/>
              </a:rPr>
              <a:t>d.C.</a:t>
            </a:r>
            <a:r>
              <a:rPr lang="en-US" b="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Nace</a:t>
            </a:r>
            <a:r>
              <a:rPr lang="en-US" b="1" dirty="0" smtClean="0">
                <a:solidFill>
                  <a:schemeClr val="bg1"/>
                </a:solidFill>
                <a:cs typeface="Arial" panose="020B0604020202020204" pitchFamily="34" charset="0"/>
              </a:rPr>
              <a:t> Pablo</a:t>
            </a:r>
          </a:p>
          <a:p>
            <a:pPr algn="l" rtl="0"/>
            <a:r>
              <a:rPr lang="en-US" b="1" dirty="0" smtClean="0">
                <a:solidFill>
                  <a:schemeClr val="bg1"/>
                </a:solidFill>
                <a:cs typeface="Arial" panose="020B0604020202020204" pitchFamily="34" charset="0"/>
              </a:rPr>
              <a:t>30 			</a:t>
            </a:r>
            <a:r>
              <a:rPr lang="en-US" b="1" i="1" dirty="0" err="1" smtClean="0">
                <a:solidFill>
                  <a:schemeClr val="bg1"/>
                </a:solidFill>
                <a:cs typeface="Arial" panose="020B0604020202020204" pitchFamily="34" charset="0"/>
              </a:rPr>
              <a:t>Jesús</a:t>
            </a:r>
            <a:r>
              <a:rPr lang="en-US" b="1" i="1" dirty="0" smtClean="0">
                <a:solidFill>
                  <a:schemeClr val="bg1"/>
                </a:solidFill>
                <a:cs typeface="Arial" panose="020B0604020202020204" pitchFamily="34" charset="0"/>
              </a:rPr>
              <a:t> </a:t>
            </a:r>
            <a:r>
              <a:rPr lang="en-US" b="1" i="1" dirty="0" err="1" smtClean="0">
                <a:solidFill>
                  <a:schemeClr val="bg1"/>
                </a:solidFill>
                <a:cs typeface="Arial" panose="020B0604020202020204" pitchFamily="34" charset="0"/>
              </a:rPr>
              <a:t>muere</a:t>
            </a:r>
            <a:r>
              <a:rPr lang="en-US" b="1" i="1" dirty="0" smtClean="0">
                <a:solidFill>
                  <a:schemeClr val="bg1"/>
                </a:solidFill>
                <a:cs typeface="Arial" panose="020B0604020202020204" pitchFamily="34" charset="0"/>
              </a:rPr>
              <a:t>, Pentecostés</a:t>
            </a:r>
            <a:endParaRPr lang="en-US" b="1" dirty="0" smtClean="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31 			</a:t>
            </a:r>
            <a:r>
              <a:rPr lang="en-US" b="1" dirty="0" err="1" smtClean="0">
                <a:solidFill>
                  <a:schemeClr val="bg1"/>
                </a:solidFill>
                <a:cs typeface="Arial" panose="020B0604020202020204" pitchFamily="34" charset="0"/>
              </a:rPr>
              <a:t>Apedreamiento</a:t>
            </a:r>
            <a:r>
              <a:rPr lang="en-US" b="1" dirty="0" smtClean="0">
                <a:solidFill>
                  <a:schemeClr val="bg1"/>
                </a:solidFill>
                <a:cs typeface="Arial" panose="020B0604020202020204" pitchFamily="34" charset="0"/>
              </a:rPr>
              <a:t> de Esteban</a:t>
            </a:r>
          </a:p>
          <a:p>
            <a:pPr algn="l" rtl="0"/>
            <a:r>
              <a:rPr lang="en-US" b="1" dirty="0" smtClean="0">
                <a:solidFill>
                  <a:schemeClr val="bg1"/>
                </a:solidFill>
                <a:cs typeface="Arial" panose="020B0604020202020204" pitchFamily="34" charset="0"/>
              </a:rPr>
              <a:t>34 			Pablo se convierte en Damasco</a:t>
            </a:r>
          </a:p>
          <a:p>
            <a:pPr algn="l" rtl="0"/>
            <a:r>
              <a:rPr lang="en-US" b="1" dirty="0">
                <a:solidFill>
                  <a:schemeClr val="bg1"/>
                </a:solidFill>
                <a:cs typeface="Arial" panose="020B0604020202020204" pitchFamily="34" charset="0"/>
              </a:rPr>
              <a:t> </a:t>
            </a:r>
            <a:r>
              <a:rPr lang="en-US" b="1" dirty="0" smtClean="0">
                <a:solidFill>
                  <a:schemeClr val="bg1"/>
                </a:solidFill>
                <a:cs typeface="Arial" panose="020B0604020202020204" pitchFamily="34" charset="0"/>
              </a:rPr>
              <a:t>			Pablo va a Arabia</a:t>
            </a:r>
          </a:p>
          <a:p>
            <a:pPr algn="l" rtl="0"/>
            <a:r>
              <a:rPr lang="en-US" b="1" dirty="0" smtClean="0">
                <a:solidFill>
                  <a:schemeClr val="bg1"/>
                </a:solidFill>
                <a:cs typeface="Arial" panose="020B0604020202020204" pitchFamily="34" charset="0"/>
              </a:rPr>
              <a:t>35 			Pablo regresa a Damasco</a:t>
            </a:r>
          </a:p>
          <a:p>
            <a:pPr algn="l" rtl="0"/>
            <a:r>
              <a:rPr lang="en-US" b="1" dirty="0" smtClean="0">
                <a:solidFill>
                  <a:schemeClr val="bg1"/>
                </a:solidFill>
                <a:cs typeface="Arial" panose="020B0604020202020204" pitchFamily="34" charset="0"/>
              </a:rPr>
              <a:t>36 			Pablo va a Jerusalén – 2 semanas</a:t>
            </a:r>
          </a:p>
          <a:p>
            <a:pPr algn="l" rtl="0"/>
            <a:r>
              <a:rPr lang="en-US" b="1" dirty="0" smtClean="0">
                <a:solidFill>
                  <a:schemeClr val="bg1"/>
                </a:solidFill>
                <a:cs typeface="Arial" panose="020B0604020202020204" pitchFamily="34" charset="0"/>
              </a:rPr>
              <a:t>			Pablo va a Tarso</a:t>
            </a:r>
          </a:p>
          <a:p>
            <a:pPr algn="l" rtl="0"/>
            <a:r>
              <a:rPr lang="en-US" b="1" dirty="0" smtClean="0">
                <a:solidFill>
                  <a:schemeClr val="bg1"/>
                </a:solidFill>
                <a:cs typeface="Arial" panose="020B0604020202020204" pitchFamily="34" charset="0"/>
              </a:rPr>
              <a:t>45 			Pablo llevado a Antioquía</a:t>
            </a:r>
          </a:p>
          <a:p>
            <a:pPr algn="l" rtl="0"/>
            <a:r>
              <a:rPr lang="en-US" b="1" dirty="0" smtClean="0">
                <a:solidFill>
                  <a:schemeClr val="bg1"/>
                </a:solidFill>
                <a:cs typeface="Arial" panose="020B0604020202020204" pitchFamily="34" charset="0"/>
              </a:rPr>
              <a:t>46 			2</a:t>
            </a:r>
            <a:r>
              <a:rPr lang="en-US" b="1" baseline="30000" dirty="0" smtClean="0">
                <a:solidFill>
                  <a:schemeClr val="bg1"/>
                </a:solidFill>
                <a:cs typeface="Arial" panose="020B0604020202020204" pitchFamily="34" charset="0"/>
              </a:rPr>
              <a:t>da </a:t>
            </a:r>
            <a:r>
              <a:rPr lang="en-US" b="1" dirty="0" err="1" smtClean="0">
                <a:solidFill>
                  <a:schemeClr val="bg1"/>
                </a:solidFill>
                <a:cs typeface="Arial" panose="020B0604020202020204" pitchFamily="34" charset="0"/>
              </a:rPr>
              <a:t>visita</a:t>
            </a:r>
            <a:r>
              <a:rPr lang="en-US" b="1" dirty="0" smtClean="0">
                <a:solidFill>
                  <a:schemeClr val="bg1"/>
                </a:solidFill>
                <a:cs typeface="Arial" panose="020B0604020202020204" pitchFamily="34" charset="0"/>
              </a:rPr>
              <a:t> a Jerusalén. </a:t>
            </a:r>
            <a:r>
              <a:rPr lang="en-US" b="1" dirty="0" err="1" smtClean="0">
                <a:solidFill>
                  <a:schemeClr val="bg1"/>
                </a:solidFill>
                <a:cs typeface="Arial" panose="020B0604020202020204" pitchFamily="34" charset="0"/>
              </a:rPr>
              <a:t>Hch</a:t>
            </a:r>
            <a:r>
              <a:rPr lang="en-US" b="1" dirty="0" smtClean="0">
                <a:solidFill>
                  <a:schemeClr val="bg1"/>
                </a:solidFill>
                <a:cs typeface="Arial" panose="020B0604020202020204" pitchFamily="34" charset="0"/>
              </a:rPr>
              <a:t> 11,</a:t>
            </a:r>
            <a:r>
              <a:rPr lang="en-US" b="1" dirty="0" smtClean="0">
                <a:solidFill>
                  <a:srgbClr val="FF0000"/>
                </a:solidFill>
                <a:cs typeface="Arial" panose="020B0604020202020204" pitchFamily="34" charset="0"/>
              </a:rPr>
              <a:t>Gál. 2?</a:t>
            </a:r>
          </a:p>
          <a:p>
            <a:pPr algn="l" rtl="0"/>
            <a:r>
              <a:rPr lang="en-US" b="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Visita</a:t>
            </a:r>
            <a:r>
              <a:rPr lang="en-US" b="1" dirty="0" smtClean="0">
                <a:solidFill>
                  <a:schemeClr val="bg1"/>
                </a:solidFill>
                <a:cs typeface="Arial" panose="020B0604020202020204" pitchFamily="34" charset="0"/>
              </a:rPr>
              <a:t> de Pedro a Antioquía</a:t>
            </a:r>
          </a:p>
          <a:p>
            <a:pPr algn="l" rtl="0"/>
            <a:r>
              <a:rPr lang="en-US" b="1" dirty="0">
                <a:solidFill>
                  <a:schemeClr val="bg1"/>
                </a:solidFill>
                <a:cs typeface="Arial" panose="020B0604020202020204" pitchFamily="34" charset="0"/>
              </a:rPr>
              <a:t> </a:t>
            </a:r>
            <a:r>
              <a:rPr lang="en-US" b="1" dirty="0" smtClean="0">
                <a:solidFill>
                  <a:schemeClr val="bg1"/>
                </a:solidFill>
                <a:cs typeface="Arial" panose="020B0604020202020204" pitchFamily="34" charset="0"/>
              </a:rPr>
              <a:t> 			</a:t>
            </a:r>
            <a:r>
              <a:rPr lang="en-US" b="1" i="1" dirty="0" smtClean="0">
                <a:solidFill>
                  <a:schemeClr val="bg1"/>
                </a:solidFill>
                <a:cs typeface="Arial" panose="020B0604020202020204" pitchFamily="34" charset="0"/>
              </a:rPr>
              <a:t>Pedro encarcelado, </a:t>
            </a:r>
            <a:r>
              <a:rPr lang="en-US" b="1" i="1" dirty="0" err="1" smtClean="0">
                <a:solidFill>
                  <a:schemeClr val="bg1"/>
                </a:solidFill>
                <a:cs typeface="Arial" panose="020B0604020202020204" pitchFamily="34" charset="0"/>
              </a:rPr>
              <a:t>Jacobo</a:t>
            </a:r>
            <a:r>
              <a:rPr lang="en-US" b="1" i="1" dirty="0" smtClean="0">
                <a:solidFill>
                  <a:schemeClr val="bg1"/>
                </a:solidFill>
                <a:cs typeface="Arial" panose="020B0604020202020204" pitchFamily="34" charset="0"/>
              </a:rPr>
              <a:t> </a:t>
            </a:r>
            <a:r>
              <a:rPr lang="en-US" b="1" i="1" dirty="0" err="1" smtClean="0">
                <a:solidFill>
                  <a:schemeClr val="bg1"/>
                </a:solidFill>
                <a:cs typeface="Arial" panose="020B0604020202020204" pitchFamily="34" charset="0"/>
              </a:rPr>
              <a:t>muerto</a:t>
            </a:r>
            <a:endParaRPr lang="en-US" b="1" i="1" dirty="0" smtClean="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47-48 		1</a:t>
            </a:r>
            <a:r>
              <a:rPr lang="en-US" b="1" baseline="30000" dirty="0" smtClean="0">
                <a:solidFill>
                  <a:schemeClr val="bg1"/>
                </a:solidFill>
                <a:cs typeface="Arial" panose="020B0604020202020204" pitchFamily="34" charset="0"/>
              </a:rPr>
              <a:t>er </a:t>
            </a:r>
            <a:r>
              <a:rPr lang="en-US" b="1" dirty="0" err="1" smtClean="0">
                <a:solidFill>
                  <a:schemeClr val="bg1"/>
                </a:solidFill>
                <a:cs typeface="Arial" panose="020B0604020202020204" pitchFamily="34" charset="0"/>
              </a:rPr>
              <a:t>viaje</a:t>
            </a:r>
            <a:endParaRPr lang="en-US" b="1" dirty="0" smtClean="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a:t>
            </a:r>
            <a:r>
              <a:rPr lang="en-US" b="1" i="1" dirty="0" smtClean="0">
                <a:solidFill>
                  <a:schemeClr val="bg1"/>
                </a:solidFill>
                <a:cs typeface="Arial" panose="020B0604020202020204" pitchFamily="34" charset="0"/>
              </a:rPr>
              <a:t>¿			¿Carta a los Gálatas?</a:t>
            </a:r>
            <a:endParaRPr lang="en-US" b="1" dirty="0" smtClean="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49 			</a:t>
            </a:r>
            <a:r>
              <a:rPr lang="en-US" b="1" dirty="0" err="1" smtClean="0">
                <a:solidFill>
                  <a:schemeClr val="bg1"/>
                </a:solidFill>
                <a:cs typeface="Arial" panose="020B0604020202020204" pitchFamily="34" charset="0"/>
              </a:rPr>
              <a:t>Visita</a:t>
            </a:r>
            <a:r>
              <a:rPr lang="en-US" b="1" dirty="0" smtClean="0">
                <a:solidFill>
                  <a:schemeClr val="bg1"/>
                </a:solidFill>
                <a:cs typeface="Arial" panose="020B0604020202020204" pitchFamily="34" charset="0"/>
              </a:rPr>
              <a:t> Jerusalén – </a:t>
            </a:r>
            <a:r>
              <a:rPr lang="en-US" b="1" dirty="0" err="1" smtClean="0">
                <a:solidFill>
                  <a:schemeClr val="bg1"/>
                </a:solidFill>
                <a:cs typeface="Arial" panose="020B0604020202020204" pitchFamily="34" charset="0"/>
              </a:rPr>
              <a:t>concilio</a:t>
            </a:r>
            <a:r>
              <a:rPr lang="en-US" b="1" dirty="0" smtClean="0">
                <a:solidFill>
                  <a:schemeClr val="bg1"/>
                </a:solidFill>
                <a:cs typeface="Arial" panose="020B0604020202020204" pitchFamily="34" charset="0"/>
              </a:rPr>
              <a:t>. </a:t>
            </a:r>
            <a:r>
              <a:rPr lang="en-US" b="1" dirty="0" err="1" smtClean="0">
                <a:solidFill>
                  <a:srgbClr val="FF0000"/>
                </a:solidFill>
                <a:cs typeface="Arial" panose="020B0604020202020204" pitchFamily="34" charset="0"/>
              </a:rPr>
              <a:t>Gál</a:t>
            </a:r>
            <a:r>
              <a:rPr lang="en-US" b="1" dirty="0" smtClean="0">
                <a:solidFill>
                  <a:srgbClr val="FF0000"/>
                </a:solidFill>
                <a:cs typeface="Arial" panose="020B0604020202020204" pitchFamily="34" charset="0"/>
              </a:rPr>
              <a:t>. 2?</a:t>
            </a:r>
          </a:p>
          <a:p>
            <a:pPr algn="l" rtl="0"/>
            <a:r>
              <a:rPr lang="en-US" b="1" dirty="0" smtClean="0">
                <a:solidFill>
                  <a:schemeClr val="bg1"/>
                </a:solidFill>
                <a:cs typeface="Arial" panose="020B0604020202020204" pitchFamily="34" charset="0"/>
              </a:rPr>
              <a:t>50 			Pablo en Antioquía, 15:36</a:t>
            </a:r>
            <a:endParaRPr lang="en-US" b="1" dirty="0">
              <a:solidFill>
                <a:schemeClr val="bg1"/>
              </a:solidFill>
              <a:cs typeface="Arial" panose="020B0604020202020204" pitchFamily="34" charset="0"/>
            </a:endParaRPr>
          </a:p>
        </p:txBody>
      </p:sp>
      <p:sp>
        <p:nvSpPr>
          <p:cNvPr id="4" name="Rectangle 3"/>
          <p:cNvSpPr/>
          <p:nvPr/>
        </p:nvSpPr>
        <p:spPr>
          <a:xfrm>
            <a:off x="5354320" y="1497018"/>
            <a:ext cx="6096000" cy="4524315"/>
          </a:xfrm>
          <a:prstGeom prst="rect">
            <a:avLst/>
          </a:prstGeom>
        </p:spPr>
        <p:txBody>
          <a:bodyPr>
            <a:spAutoFit/>
          </a:bodyPr>
          <a:lstStyle/>
          <a:p>
            <a:pPr algn="l" rtl="0"/>
            <a:endParaRPr lang="en-US" dirty="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30</a:t>
            </a: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33</a:t>
            </a:r>
          </a:p>
          <a:p>
            <a:pPr algn="l" rtl="0"/>
            <a:endParaRPr lang="en-US" dirty="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35</a:t>
            </a:r>
          </a:p>
          <a:p>
            <a:pPr algn="l" rtl="0"/>
            <a:r>
              <a:rPr lang="en-US" dirty="0" smtClean="0">
                <a:solidFill>
                  <a:schemeClr val="bg1"/>
                </a:solidFill>
                <a:cs typeface="Arial" panose="020B0604020202020204" pitchFamily="34" charset="0"/>
              </a:rPr>
              <a:t>35-46</a:t>
            </a: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46</a:t>
            </a:r>
          </a:p>
          <a:p>
            <a:pPr algn="l" rtl="0"/>
            <a:endParaRPr lang="en-US" dirty="0" smtClean="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47-48</a:t>
            </a:r>
          </a:p>
          <a:p>
            <a:pPr algn="l" rtl="0"/>
            <a:r>
              <a:rPr lang="en-US" dirty="0" smtClean="0">
                <a:solidFill>
                  <a:schemeClr val="bg1"/>
                </a:solidFill>
                <a:cs typeface="Arial" panose="020B0604020202020204" pitchFamily="34" charset="0"/>
              </a:rPr>
              <a:t>48?</a:t>
            </a:r>
          </a:p>
          <a:p>
            <a:pPr algn="l" rtl="0"/>
            <a:r>
              <a:rPr lang="en-US" dirty="0" smtClean="0">
                <a:solidFill>
                  <a:schemeClr val="bg1"/>
                </a:solidFill>
                <a:cs typeface="Arial" panose="020B0604020202020204" pitchFamily="34" charset="0"/>
              </a:rPr>
              <a:t>49</a:t>
            </a:r>
            <a:endParaRPr lang="en-US" dirty="0">
              <a:solidFill>
                <a:schemeClr val="bg1"/>
              </a:solidFill>
              <a:cs typeface="Arial" panose="020B0604020202020204" pitchFamily="34" charset="0"/>
            </a:endParaRPr>
          </a:p>
        </p:txBody>
      </p:sp>
      <p:sp>
        <p:nvSpPr>
          <p:cNvPr id="5" name="Rectangle 4"/>
          <p:cNvSpPr/>
          <p:nvPr/>
        </p:nvSpPr>
        <p:spPr>
          <a:xfrm>
            <a:off x="5233720" y="1229458"/>
            <a:ext cx="924256" cy="369332"/>
          </a:xfrm>
          <a:prstGeom prst="rect">
            <a:avLst/>
          </a:prstGeom>
        </p:spPr>
        <p:txBody>
          <a:bodyPr wrap="square">
            <a:spAutoFit/>
          </a:bodyPr>
          <a:lstStyle/>
          <a:p>
            <a:pPr algn="l" rtl="0"/>
            <a:r>
              <a:rPr lang="en-US" dirty="0" smtClean="0">
                <a:solidFill>
                  <a:schemeClr val="bg1"/>
                </a:solidFill>
                <a:cs typeface="Arial" panose="020B0604020202020204" pitchFamily="34" charset="0"/>
              </a:rPr>
              <a:t>Bruce</a:t>
            </a:r>
            <a:endParaRPr lang="en-US" dirty="0">
              <a:solidFill>
                <a:schemeClr val="bg1"/>
              </a:solidFill>
              <a:cs typeface="Arial" panose="020B0604020202020204" pitchFamily="34" charset="0"/>
            </a:endParaRPr>
          </a:p>
        </p:txBody>
      </p:sp>
      <p:sp>
        <p:nvSpPr>
          <p:cNvPr id="7" name="Rectangle 6"/>
          <p:cNvSpPr/>
          <p:nvPr/>
        </p:nvSpPr>
        <p:spPr>
          <a:xfrm>
            <a:off x="4196080" y="1779687"/>
            <a:ext cx="6096000" cy="4247317"/>
          </a:xfrm>
          <a:prstGeom prst="rect">
            <a:avLst/>
          </a:prstGeom>
        </p:spPr>
        <p:txBody>
          <a:bodyPr>
            <a:spAutoFit/>
          </a:bodyPr>
          <a:lstStyle/>
          <a:p>
            <a:pPr algn="l" rtl="0"/>
            <a:endParaRPr lang="en-US" dirty="0" smtClean="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30</a:t>
            </a:r>
          </a:p>
          <a:p>
            <a:pPr algn="l" rtl="0"/>
            <a:r>
              <a:rPr lang="en-US" dirty="0" smtClean="0">
                <a:solidFill>
                  <a:schemeClr val="bg1"/>
                </a:solidFill>
                <a:cs typeface="Arial" panose="020B0604020202020204" pitchFamily="34" charset="0"/>
              </a:rPr>
              <a:t>35</a:t>
            </a: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35-37</a:t>
            </a: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38-43</a:t>
            </a:r>
          </a:p>
          <a:p>
            <a:pPr algn="l" rtl="0"/>
            <a:endParaRPr lang="en-US" dirty="0" smtClean="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44</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46-47</a:t>
            </a:r>
          </a:p>
          <a:p>
            <a:pPr algn="l" rtl="0"/>
            <a:r>
              <a:rPr lang="en-US" i="1" dirty="0" smtClean="0">
                <a:solidFill>
                  <a:schemeClr val="bg1"/>
                </a:solidFill>
                <a:cs typeface="Arial" panose="020B0604020202020204" pitchFamily="34" charset="0"/>
              </a:rPr>
              <a:t>51</a:t>
            </a:r>
          </a:p>
          <a:p>
            <a:pPr algn="l" rtl="0"/>
            <a:r>
              <a:rPr lang="en-US" dirty="0" smtClean="0">
                <a:solidFill>
                  <a:schemeClr val="bg1"/>
                </a:solidFill>
                <a:cs typeface="Arial" panose="020B0604020202020204" pitchFamily="34" charset="0"/>
              </a:rPr>
              <a:t>50</a:t>
            </a:r>
            <a:endParaRPr lang="en-US" dirty="0">
              <a:solidFill>
                <a:schemeClr val="bg1"/>
              </a:solidFill>
              <a:cs typeface="Arial" panose="020B0604020202020204" pitchFamily="34" charset="0"/>
            </a:endParaRPr>
          </a:p>
        </p:txBody>
      </p:sp>
      <p:sp>
        <p:nvSpPr>
          <p:cNvPr id="8" name="Rectangle 7"/>
          <p:cNvSpPr/>
          <p:nvPr/>
        </p:nvSpPr>
        <p:spPr>
          <a:xfrm>
            <a:off x="4142740" y="1229458"/>
            <a:ext cx="1053306" cy="369332"/>
          </a:xfrm>
          <a:prstGeom prst="rect">
            <a:avLst/>
          </a:prstGeom>
        </p:spPr>
        <p:txBody>
          <a:bodyPr wrap="square">
            <a:spAutoFit/>
          </a:bodyPr>
          <a:lstStyle/>
          <a:p>
            <a:pPr algn="l" rtl="0"/>
            <a:r>
              <a:rPr lang="en-US" dirty="0" smtClean="0">
                <a:solidFill>
                  <a:schemeClr val="bg1"/>
                </a:solidFill>
                <a:cs typeface="Arial" panose="020B0604020202020204" pitchFamily="34" charset="0"/>
              </a:rPr>
              <a:t>Stalker</a:t>
            </a:r>
            <a:endParaRPr lang="en-US" dirty="0">
              <a:solidFill>
                <a:schemeClr val="bg1"/>
              </a:solidFill>
              <a:cs typeface="Arial" panose="020B0604020202020204" pitchFamily="34" charset="0"/>
            </a:endParaRPr>
          </a:p>
        </p:txBody>
      </p:sp>
      <p:sp>
        <p:nvSpPr>
          <p:cNvPr id="9" name="Rectangle 8"/>
          <p:cNvSpPr/>
          <p:nvPr/>
        </p:nvSpPr>
        <p:spPr>
          <a:xfrm>
            <a:off x="3037840" y="1774017"/>
            <a:ext cx="929640" cy="4247317"/>
          </a:xfrm>
          <a:prstGeom prst="rect">
            <a:avLst/>
          </a:prstGeom>
        </p:spPr>
        <p:txBody>
          <a:bodyPr wrap="square">
            <a:spAutoFit/>
          </a:bodyPr>
          <a:lstStyle/>
          <a:p>
            <a:pPr algn="l" rtl="0"/>
            <a:endParaRPr lang="en-US" dirty="0" smtClean="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30</a:t>
            </a:r>
          </a:p>
          <a:p>
            <a:pPr algn="l" rtl="0"/>
            <a:r>
              <a:rPr lang="en-US" dirty="0" smtClean="0">
                <a:solidFill>
                  <a:schemeClr val="bg1"/>
                </a:solidFill>
                <a:cs typeface="Arial" panose="020B0604020202020204" pitchFamily="34" charset="0"/>
              </a:rPr>
              <a:t>36</a:t>
            </a:r>
            <a:endParaRPr lang="en-US" dirty="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37</a:t>
            </a:r>
          </a:p>
          <a:p>
            <a:pPr algn="l" rtl="0"/>
            <a:r>
              <a:rPr lang="en-US" dirty="0" smtClean="0">
                <a:solidFill>
                  <a:schemeClr val="bg1"/>
                </a:solidFill>
                <a:cs typeface="Arial" panose="020B0604020202020204" pitchFamily="34" charset="0"/>
              </a:rPr>
              <a:t>38</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39-43</a:t>
            </a:r>
          </a:p>
          <a:p>
            <a:pPr algn="l" rtl="0"/>
            <a:r>
              <a:rPr lang="en-US" dirty="0" smtClean="0">
                <a:solidFill>
                  <a:schemeClr val="bg1"/>
                </a:solidFill>
                <a:cs typeface="Arial" panose="020B0604020202020204" pitchFamily="34" charset="0"/>
              </a:rPr>
              <a:t>44</a:t>
            </a:r>
          </a:p>
          <a:p>
            <a:pPr algn="l" rtl="0"/>
            <a:r>
              <a:rPr lang="en-US" dirty="0" smtClean="0">
                <a:solidFill>
                  <a:schemeClr val="bg1"/>
                </a:solidFill>
                <a:cs typeface="Arial" panose="020B0604020202020204" pitchFamily="34" charset="0"/>
              </a:rPr>
              <a:t>45</a:t>
            </a:r>
            <a:endParaRPr lang="en-US" dirty="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48-49</a:t>
            </a: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50</a:t>
            </a:r>
            <a:endParaRPr lang="en-US" dirty="0">
              <a:solidFill>
                <a:schemeClr val="bg1"/>
              </a:solidFill>
              <a:cs typeface="Arial" panose="020B0604020202020204" pitchFamily="34" charset="0"/>
            </a:endParaRPr>
          </a:p>
        </p:txBody>
      </p:sp>
      <p:sp>
        <p:nvSpPr>
          <p:cNvPr id="10" name="Rectangle 9"/>
          <p:cNvSpPr/>
          <p:nvPr/>
        </p:nvSpPr>
        <p:spPr>
          <a:xfrm>
            <a:off x="2428240" y="1088798"/>
            <a:ext cx="1767840" cy="646331"/>
          </a:xfrm>
          <a:prstGeom prst="rect">
            <a:avLst/>
          </a:prstGeom>
        </p:spPr>
        <p:txBody>
          <a:bodyPr wrap="square">
            <a:spAutoFit/>
          </a:bodyPr>
          <a:lstStyle/>
          <a:p>
            <a:pPr algn="ctr" rtl="0"/>
            <a:r>
              <a:rPr lang="en-US" dirty="0" err="1" smtClean="0">
                <a:solidFill>
                  <a:schemeClr val="bg1"/>
                </a:solidFill>
                <a:cs typeface="Arial" panose="020B0604020202020204" pitchFamily="34" charset="0"/>
              </a:rPr>
              <a:t>Conybeare</a:t>
            </a:r>
            <a:r>
              <a:rPr lang="en-US" dirty="0" smtClean="0">
                <a:solidFill>
                  <a:schemeClr val="bg1"/>
                </a:solidFill>
                <a:cs typeface="Arial" panose="020B0604020202020204" pitchFamily="34" charset="0"/>
              </a:rPr>
              <a:t> </a:t>
            </a:r>
            <a:br>
              <a:rPr lang="en-US" dirty="0" smtClean="0">
                <a:solidFill>
                  <a:schemeClr val="bg1"/>
                </a:solidFill>
                <a:cs typeface="Arial" panose="020B0604020202020204" pitchFamily="34" charset="0"/>
              </a:rPr>
            </a:br>
            <a:r>
              <a:rPr lang="en-US" dirty="0" smtClean="0">
                <a:solidFill>
                  <a:schemeClr val="bg1"/>
                </a:solidFill>
                <a:cs typeface="Arial" panose="020B0604020202020204" pitchFamily="34" charset="0"/>
              </a:rPr>
              <a:t>y Howson</a:t>
            </a:r>
            <a:endParaRPr lang="en-US" dirty="0">
              <a:solidFill>
                <a:schemeClr val="bg1"/>
              </a:solidFill>
              <a:cs typeface="Arial" panose="020B0604020202020204" pitchFamily="34" charset="0"/>
            </a:endParaRPr>
          </a:p>
        </p:txBody>
      </p:sp>
      <p:sp>
        <p:nvSpPr>
          <p:cNvPr id="11" name="Rectangle 10"/>
          <p:cNvSpPr/>
          <p:nvPr/>
        </p:nvSpPr>
        <p:spPr>
          <a:xfrm>
            <a:off x="6619240" y="1203916"/>
            <a:ext cx="913339" cy="369332"/>
          </a:xfrm>
          <a:prstGeom prst="rect">
            <a:avLst/>
          </a:prstGeom>
        </p:spPr>
        <p:txBody>
          <a:bodyPr wrap="square">
            <a:spAutoFit/>
          </a:bodyPr>
          <a:lstStyle/>
          <a:p>
            <a:pPr algn="l" rtl="0"/>
            <a:r>
              <a:rPr lang="en-US" b="1" dirty="0" smtClean="0">
                <a:solidFill>
                  <a:schemeClr val="bg1"/>
                </a:solidFill>
                <a:cs typeface="Arial" panose="020B0604020202020204" pitchFamily="34" charset="0"/>
              </a:rPr>
              <a:t>BEE</a:t>
            </a:r>
            <a:endParaRPr lang="en-US" b="1" dirty="0">
              <a:solidFill>
                <a:schemeClr val="bg1"/>
              </a:solidFill>
              <a:cs typeface="Arial" panose="020B0604020202020204" pitchFamily="34" charset="0"/>
            </a:endParaRPr>
          </a:p>
        </p:txBody>
      </p:sp>
      <p:sp>
        <p:nvSpPr>
          <p:cNvPr id="12" name="Rectangle 11"/>
          <p:cNvSpPr/>
          <p:nvPr/>
        </p:nvSpPr>
        <p:spPr>
          <a:xfrm>
            <a:off x="1521460" y="1779687"/>
            <a:ext cx="929640" cy="4247317"/>
          </a:xfrm>
          <a:prstGeom prst="rect">
            <a:avLst/>
          </a:prstGeom>
        </p:spPr>
        <p:txBody>
          <a:bodyPr wrap="square">
            <a:spAutoFit/>
          </a:bodyPr>
          <a:lstStyle/>
          <a:p>
            <a:pPr algn="l" rtl="0"/>
            <a:r>
              <a:rPr lang="en-US" dirty="0" smtClean="0">
                <a:solidFill>
                  <a:schemeClr val="bg1"/>
                </a:solidFill>
                <a:cs typeface="Arial" panose="020B0604020202020204" pitchFamily="34" charset="0"/>
              </a:rPr>
              <a:t>C. 5</a:t>
            </a:r>
            <a:endParaRPr lang="en-US" dirty="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32</a:t>
            </a:r>
          </a:p>
          <a:p>
            <a:pPr algn="l" rtl="0"/>
            <a:r>
              <a:rPr lang="en-US" dirty="0" smtClean="0">
                <a:solidFill>
                  <a:schemeClr val="bg1"/>
                </a:solidFill>
                <a:cs typeface="Arial" panose="020B0604020202020204" pitchFamily="34" charset="0"/>
              </a:rPr>
              <a:t>34</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34-37</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37</a:t>
            </a:r>
          </a:p>
          <a:p>
            <a:pPr algn="l" rtl="0"/>
            <a:r>
              <a:rPr lang="en-US" dirty="0" smtClean="0">
                <a:solidFill>
                  <a:schemeClr val="bg1"/>
                </a:solidFill>
                <a:cs typeface="Arial" panose="020B0604020202020204" pitchFamily="34" charset="0"/>
              </a:rPr>
              <a:t>37</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37-46</a:t>
            </a:r>
          </a:p>
          <a:p>
            <a:pPr algn="l" rtl="0"/>
            <a:r>
              <a:rPr lang="en-US" dirty="0" smtClean="0">
                <a:solidFill>
                  <a:schemeClr val="bg1"/>
                </a:solidFill>
                <a:cs typeface="Arial" panose="020B0604020202020204" pitchFamily="34" charset="0"/>
              </a:rPr>
              <a:t>47</a:t>
            </a:r>
          </a:p>
          <a:p>
            <a:pPr algn="l" rtl="0"/>
            <a:r>
              <a:rPr lang="en-US" dirty="0" smtClean="0">
                <a:solidFill>
                  <a:schemeClr val="bg1"/>
                </a:solidFill>
                <a:cs typeface="Arial" panose="020B0604020202020204" pitchFamily="34" charset="0"/>
              </a:rPr>
              <a:t>47</a:t>
            </a:r>
            <a:endParaRPr lang="en-US" dirty="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48-49</a:t>
            </a:r>
          </a:p>
          <a:p>
            <a:pPr algn="l" rtl="0"/>
            <a:r>
              <a:rPr lang="en-US" i="1" dirty="0" smtClean="0">
                <a:solidFill>
                  <a:schemeClr val="bg1"/>
                </a:solidFill>
                <a:cs typeface="Arial" panose="020B0604020202020204" pitchFamily="34" charset="0"/>
              </a:rPr>
              <a:t>51</a:t>
            </a:r>
          </a:p>
          <a:p>
            <a:pPr algn="l" rtl="0"/>
            <a:r>
              <a:rPr lang="en-US" dirty="0" smtClean="0">
                <a:solidFill>
                  <a:schemeClr val="bg1"/>
                </a:solidFill>
                <a:cs typeface="Arial" panose="020B0604020202020204" pitchFamily="34" charset="0"/>
              </a:rPr>
              <a:t>49</a:t>
            </a:r>
            <a:endParaRPr lang="en-US" dirty="0">
              <a:solidFill>
                <a:schemeClr val="bg1"/>
              </a:solidFill>
              <a:cs typeface="Arial" panose="020B0604020202020204" pitchFamily="34" charset="0"/>
            </a:endParaRPr>
          </a:p>
        </p:txBody>
      </p:sp>
      <p:sp>
        <p:nvSpPr>
          <p:cNvPr id="13" name="Rectangle 12"/>
          <p:cNvSpPr/>
          <p:nvPr/>
        </p:nvSpPr>
        <p:spPr>
          <a:xfrm>
            <a:off x="911860" y="1094468"/>
            <a:ext cx="1767840" cy="646331"/>
          </a:xfrm>
          <a:prstGeom prst="rect">
            <a:avLst/>
          </a:prstGeom>
        </p:spPr>
        <p:txBody>
          <a:bodyPr wrap="square">
            <a:spAutoFit/>
          </a:bodyPr>
          <a:lstStyle/>
          <a:p>
            <a:pPr algn="ctr" rtl="0"/>
            <a:r>
              <a:rPr lang="en-US" dirty="0" smtClean="0">
                <a:solidFill>
                  <a:schemeClr val="bg1"/>
                </a:solidFill>
                <a:cs typeface="Arial" panose="020B0604020202020204" pitchFamily="34" charset="0"/>
              </a:rPr>
              <a:t>Blue Letter Bible</a:t>
            </a:r>
            <a:endParaRPr lang="en-US" dirty="0">
              <a:solidFill>
                <a:schemeClr val="bg1"/>
              </a:solidFill>
              <a:cs typeface="Arial" panose="020B0604020202020204" pitchFamily="34" charset="0"/>
            </a:endParaRPr>
          </a:p>
        </p:txBody>
      </p:sp>
      <p:sp>
        <p:nvSpPr>
          <p:cNvPr id="14" name="Rectangle 13"/>
          <p:cNvSpPr/>
          <p:nvPr/>
        </p:nvSpPr>
        <p:spPr>
          <a:xfrm>
            <a:off x="344170" y="1774017"/>
            <a:ext cx="929640" cy="4247317"/>
          </a:xfrm>
          <a:prstGeom prst="rect">
            <a:avLst/>
          </a:prstGeom>
        </p:spPr>
        <p:txBody>
          <a:bodyPr wrap="square">
            <a:spAutoFit/>
          </a:bodyPr>
          <a:lstStyle/>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34</a:t>
            </a:r>
          </a:p>
          <a:p>
            <a:pPr algn="l" rtl="0"/>
            <a:r>
              <a:rPr lang="en-US" dirty="0" smtClean="0">
                <a:solidFill>
                  <a:schemeClr val="bg1"/>
                </a:solidFill>
                <a:cs typeface="Arial" panose="020B0604020202020204" pitchFamily="34" charset="0"/>
              </a:rPr>
              <a:t>34</a:t>
            </a:r>
          </a:p>
          <a:p>
            <a:pPr algn="l" rtl="0"/>
            <a:r>
              <a:rPr lang="en-US" dirty="0" smtClean="0">
                <a:solidFill>
                  <a:schemeClr val="bg1"/>
                </a:solidFill>
                <a:cs typeface="Arial" panose="020B0604020202020204" pitchFamily="34" charset="0"/>
              </a:rPr>
              <a:t>36</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36</a:t>
            </a:r>
            <a:endParaRPr lang="en-US" dirty="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39</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40-42</a:t>
            </a:r>
          </a:p>
          <a:p>
            <a:pPr algn="l" rtl="0"/>
            <a:r>
              <a:rPr lang="en-US" dirty="0" smtClean="0">
                <a:solidFill>
                  <a:schemeClr val="bg1"/>
                </a:solidFill>
                <a:cs typeface="Arial" panose="020B0604020202020204" pitchFamily="34" charset="0"/>
              </a:rPr>
              <a:t>43</a:t>
            </a:r>
          </a:p>
          <a:p>
            <a:pPr algn="l" rtl="0"/>
            <a:r>
              <a:rPr lang="en-US" dirty="0" smtClean="0">
                <a:solidFill>
                  <a:schemeClr val="bg1"/>
                </a:solidFill>
                <a:cs typeface="Arial" panose="020B0604020202020204" pitchFamily="34" charset="0"/>
              </a:rPr>
              <a:t>44</a:t>
            </a:r>
            <a:endParaRPr lang="en-US" dirty="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44</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46-49</a:t>
            </a:r>
          </a:p>
          <a:p>
            <a:pPr algn="l" rtl="0"/>
            <a:r>
              <a:rPr lang="en-US" i="1"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50</a:t>
            </a:r>
            <a:endParaRPr lang="en-US" dirty="0">
              <a:solidFill>
                <a:schemeClr val="bg1"/>
              </a:solidFill>
              <a:cs typeface="Arial" panose="020B0604020202020204" pitchFamily="34" charset="0"/>
            </a:endParaRPr>
          </a:p>
        </p:txBody>
      </p:sp>
      <p:sp>
        <p:nvSpPr>
          <p:cNvPr id="15" name="Rectangle 14"/>
          <p:cNvSpPr/>
          <p:nvPr/>
        </p:nvSpPr>
        <p:spPr>
          <a:xfrm>
            <a:off x="-295008" y="1203916"/>
            <a:ext cx="1767840" cy="369332"/>
          </a:xfrm>
          <a:prstGeom prst="rect">
            <a:avLst/>
          </a:prstGeom>
        </p:spPr>
        <p:txBody>
          <a:bodyPr wrap="square">
            <a:spAutoFit/>
          </a:bodyPr>
          <a:lstStyle/>
          <a:p>
            <a:pPr algn="ctr" rtl="0"/>
            <a:r>
              <a:rPr lang="en-US" dirty="0" smtClean="0">
                <a:solidFill>
                  <a:schemeClr val="bg1"/>
                </a:solidFill>
                <a:cs typeface="Arial" panose="020B0604020202020204" pitchFamily="34" charset="0"/>
              </a:rPr>
              <a:t>S. Hall</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22703988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306663" y="937870"/>
            <a:ext cx="6075680" cy="5632311"/>
          </a:xfrm>
          <a:prstGeom prst="rect">
            <a:avLst/>
          </a:prstGeom>
        </p:spPr>
        <p:txBody>
          <a:bodyPr wrap="square">
            <a:spAutoFit/>
          </a:bodyPr>
          <a:lstStyle/>
          <a:p>
            <a:r>
              <a:rPr lang="en-US" b="1" dirty="0" smtClean="0">
                <a:solidFill>
                  <a:prstClr val="black"/>
                </a:solidFill>
                <a:cs typeface="Arial" panose="020B0604020202020204" pitchFamily="34" charset="0"/>
              </a:rPr>
              <a:t>2</a:t>
            </a:r>
            <a:r>
              <a:rPr lang="en-US" b="1" baseline="30000" dirty="0" smtClean="0">
                <a:solidFill>
                  <a:prstClr val="black"/>
                </a:solidFill>
                <a:cs typeface="Arial" panose="020B0604020202020204" pitchFamily="34" charset="0"/>
              </a:rPr>
              <a:t>do</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viaje</a:t>
            </a:r>
            <a:r>
              <a:rPr lang="en-US" b="1" dirty="0" smtClean="0">
                <a:solidFill>
                  <a:prstClr val="black"/>
                </a:solidFill>
                <a:cs typeface="Arial" panose="020B0604020202020204" pitchFamily="34" charset="0"/>
              </a:rPr>
              <a:t> comienza</a:t>
            </a:r>
          </a:p>
          <a:p>
            <a:r>
              <a:rPr lang="en-US" b="1" i="1" dirty="0" smtClean="0">
                <a:solidFill>
                  <a:prstClr val="black"/>
                </a:solidFill>
                <a:cs typeface="Arial" panose="020B0604020202020204" pitchFamily="34" charset="0"/>
              </a:rPr>
              <a:t>1 </a:t>
            </a:r>
            <a:r>
              <a:rPr lang="en-US" b="1" i="1" dirty="0" err="1" smtClean="0">
                <a:solidFill>
                  <a:prstClr val="black"/>
                </a:solidFill>
                <a:cs typeface="Arial" panose="020B0604020202020204" pitchFamily="34" charset="0"/>
              </a:rPr>
              <a:t>Tesalonicenses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Corinto</a:t>
            </a:r>
          </a:p>
          <a:p>
            <a:r>
              <a:rPr lang="en-US" b="1" i="1" dirty="0" smtClean="0">
                <a:solidFill>
                  <a:prstClr val="black"/>
                </a:solidFill>
                <a:cs typeface="Arial" panose="020B0604020202020204" pitchFamily="34" charset="0"/>
              </a:rPr>
              <a:t>2 </a:t>
            </a:r>
            <a:r>
              <a:rPr lang="en-US" b="1" i="1" dirty="0" err="1" smtClean="0">
                <a:solidFill>
                  <a:prstClr val="black"/>
                </a:solidFill>
                <a:cs typeface="Arial" panose="020B0604020202020204" pitchFamily="34" charset="0"/>
              </a:rPr>
              <a:t>Tesalonicenses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Corinto</a:t>
            </a:r>
          </a:p>
          <a:p>
            <a:r>
              <a:rPr lang="en-US" b="1" i="1" dirty="0" smtClean="0">
                <a:solidFill>
                  <a:prstClr val="black"/>
                </a:solidFill>
                <a:cs typeface="Arial" panose="020B0604020202020204" pitchFamily="34" charset="0"/>
              </a:rPr>
              <a:t>¿Gálatas?</a:t>
            </a:r>
          </a:p>
          <a:p>
            <a:r>
              <a:rPr lang="en-US" b="1" dirty="0" smtClean="0">
                <a:solidFill>
                  <a:prstClr val="black"/>
                </a:solidFill>
                <a:cs typeface="Arial" panose="020B0604020202020204" pitchFamily="34" charset="0"/>
              </a:rPr>
              <a:t>Se </a:t>
            </a:r>
            <a:r>
              <a:rPr lang="en-US" b="1" dirty="0" err="1" smtClean="0">
                <a:solidFill>
                  <a:prstClr val="black"/>
                </a:solidFill>
                <a:cs typeface="Arial" panose="020B0604020202020204" pitchFamily="34" charset="0"/>
              </a:rPr>
              <a:t>va</a:t>
            </a:r>
            <a:r>
              <a:rPr lang="en-US" b="1" dirty="0" smtClean="0">
                <a:solidFill>
                  <a:prstClr val="black"/>
                </a:solidFill>
                <a:cs typeface="Arial" panose="020B0604020202020204" pitchFamily="34" charset="0"/>
              </a:rPr>
              <a:t> de Corinto</a:t>
            </a:r>
          </a:p>
          <a:p>
            <a:r>
              <a:rPr lang="en-US" b="1" dirty="0" smtClean="0">
                <a:solidFill>
                  <a:prstClr val="black"/>
                </a:solidFill>
                <a:cs typeface="Arial" panose="020B0604020202020204" pitchFamily="34" charset="0"/>
              </a:rPr>
              <a:t>Jerusalén en Pentecostés</a:t>
            </a:r>
          </a:p>
          <a:p>
            <a:r>
              <a:rPr lang="en-US" b="1" dirty="0" smtClean="0">
                <a:solidFill>
                  <a:prstClr val="black"/>
                </a:solidFill>
                <a:cs typeface="Arial" panose="020B0604020202020204" pitchFamily="34" charset="0"/>
              </a:rPr>
              <a:t>3</a:t>
            </a:r>
            <a:r>
              <a:rPr lang="en-US" b="1" baseline="30000" dirty="0" smtClean="0">
                <a:solidFill>
                  <a:prstClr val="black"/>
                </a:solidFill>
                <a:cs typeface="Arial" panose="020B0604020202020204" pitchFamily="34" charset="0"/>
              </a:rPr>
              <a:t>er </a:t>
            </a:r>
            <a:r>
              <a:rPr lang="en-US" b="1" dirty="0" err="1" smtClean="0">
                <a:solidFill>
                  <a:prstClr val="black"/>
                </a:solidFill>
                <a:cs typeface="Arial" panose="020B0604020202020204" pitchFamily="34" charset="0"/>
              </a:rPr>
              <a:t>viaje</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comienza</a:t>
            </a:r>
            <a:endParaRPr lang="en-US" b="1" dirty="0" smtClean="0">
              <a:solidFill>
                <a:prstClr val="black"/>
              </a:solidFill>
              <a:cs typeface="Arial" panose="020B0604020202020204" pitchFamily="34" charset="0"/>
            </a:endParaRPr>
          </a:p>
          <a:p>
            <a:r>
              <a:rPr lang="en-US" b="1" i="1" dirty="0" smtClean="0">
                <a:solidFill>
                  <a:prstClr val="black"/>
                </a:solidFill>
                <a:cs typeface="Arial" panose="020B0604020202020204" pitchFamily="34" charset="0"/>
              </a:rPr>
              <a:t>1 </a:t>
            </a:r>
            <a:r>
              <a:rPr lang="en-US" b="1" i="1" dirty="0" err="1" smtClean="0">
                <a:solidFill>
                  <a:prstClr val="black"/>
                </a:solidFill>
                <a:cs typeface="Arial" panose="020B0604020202020204" pitchFamily="34" charset="0"/>
              </a:rPr>
              <a:t>Corintios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Éfeso</a:t>
            </a:r>
            <a:endParaRPr lang="en-US" b="1" i="1" dirty="0" smtClean="0">
              <a:solidFill>
                <a:prstClr val="black"/>
              </a:solidFill>
              <a:cs typeface="Arial" panose="020B0604020202020204" pitchFamily="34" charset="0"/>
            </a:endParaRPr>
          </a:p>
          <a:p>
            <a:r>
              <a:rPr lang="en-US" b="1" i="1" dirty="0" smtClean="0">
                <a:solidFill>
                  <a:prstClr val="black"/>
                </a:solidFill>
                <a:cs typeface="Arial" panose="020B0604020202020204" pitchFamily="34" charset="0"/>
              </a:rPr>
              <a:t>2 </a:t>
            </a:r>
            <a:r>
              <a:rPr lang="en-US" b="1" i="1" dirty="0" err="1" smtClean="0">
                <a:solidFill>
                  <a:prstClr val="black"/>
                </a:solidFill>
                <a:cs typeface="Arial" panose="020B0604020202020204" pitchFamily="34" charset="0"/>
              </a:rPr>
              <a:t>Corintios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Éfeso</a:t>
            </a:r>
          </a:p>
          <a:p>
            <a:r>
              <a:rPr lang="en-US" b="1" dirty="0" smtClean="0">
                <a:solidFill>
                  <a:prstClr val="black"/>
                </a:solidFill>
                <a:cs typeface="Arial" panose="020B0604020202020204" pitchFamily="34" charset="0"/>
              </a:rPr>
              <a:t>Aterriza en Cesarea y </a:t>
            </a:r>
            <a:r>
              <a:rPr lang="en-US" b="1" dirty="0" err="1" smtClean="0">
                <a:solidFill>
                  <a:prstClr val="black"/>
                </a:solidFill>
                <a:cs typeface="Arial" panose="020B0604020202020204" pitchFamily="34" charset="0"/>
              </a:rPr>
              <a:t>va</a:t>
            </a:r>
            <a:r>
              <a:rPr lang="en-US" b="1" dirty="0" smtClean="0">
                <a:solidFill>
                  <a:prstClr val="black"/>
                </a:solidFill>
                <a:cs typeface="Arial" panose="020B0604020202020204" pitchFamily="34" charset="0"/>
              </a:rPr>
              <a:t> a Jerusalén</a:t>
            </a:r>
          </a:p>
          <a:p>
            <a:r>
              <a:rPr lang="en-US" b="1" dirty="0" smtClean="0">
                <a:solidFill>
                  <a:prstClr val="black"/>
                </a:solidFill>
                <a:cs typeface="Arial" panose="020B0604020202020204" pitchFamily="34" charset="0"/>
              </a:rPr>
              <a:t>Félix</a:t>
            </a:r>
          </a:p>
          <a:p>
            <a:r>
              <a:rPr lang="en-US" b="1" dirty="0" smtClean="0">
                <a:solidFill>
                  <a:prstClr val="black"/>
                </a:solidFill>
                <a:cs typeface="Arial" panose="020B0604020202020204" pitchFamily="34" charset="0"/>
              </a:rPr>
              <a:t>Festo</a:t>
            </a:r>
          </a:p>
          <a:p>
            <a:r>
              <a:rPr lang="en-US" b="1" dirty="0" smtClean="0">
                <a:solidFill>
                  <a:prstClr val="black"/>
                </a:solidFill>
                <a:cs typeface="Arial" panose="020B0604020202020204" pitchFamily="34" charset="0"/>
              </a:rPr>
              <a:t>Llega a Roma. Encarcelado.</a:t>
            </a:r>
            <a:br>
              <a:rPr lang="en-US" b="1" dirty="0" smtClean="0">
                <a:solidFill>
                  <a:prstClr val="black"/>
                </a:solidFill>
                <a:cs typeface="Arial" panose="020B0604020202020204" pitchFamily="34" charset="0"/>
              </a:rPr>
            </a:br>
            <a:r>
              <a:rPr lang="en-US" b="1" i="1" dirty="0" err="1" smtClean="0">
                <a:solidFill>
                  <a:prstClr val="black"/>
                </a:solidFill>
                <a:cs typeface="Arial" panose="020B0604020202020204" pitchFamily="34" charset="0"/>
              </a:rPr>
              <a:t>Flmn</a:t>
            </a:r>
            <a:r>
              <a:rPr lang="en-US" b="1" i="1" dirty="0" smtClean="0">
                <a:solidFill>
                  <a:prstClr val="black"/>
                </a:solidFill>
                <a:cs typeface="Arial" panose="020B0604020202020204" pitchFamily="34" charset="0"/>
              </a:rPr>
              <a:t>, Col, </a:t>
            </a:r>
            <a:r>
              <a:rPr lang="en-US" b="1" i="1" dirty="0" err="1" smtClean="0">
                <a:solidFill>
                  <a:prstClr val="black"/>
                </a:solidFill>
                <a:cs typeface="Arial" panose="020B0604020202020204" pitchFamily="34" charset="0"/>
              </a:rPr>
              <a:t>Ef</a:t>
            </a:r>
            <a:r>
              <a:rPr lang="en-US" b="1" i="1" dirty="0" smtClean="0">
                <a:solidFill>
                  <a:prstClr val="black"/>
                </a:solidFill>
                <a:cs typeface="Arial" panose="020B0604020202020204" pitchFamily="34" charset="0"/>
              </a:rPr>
              <a:t>, Fil.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Roma</a:t>
            </a:r>
            <a:endParaRPr lang="en-US" b="1" i="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Liberado del encarcelamiento romano</a:t>
            </a:r>
          </a:p>
          <a:p>
            <a:r>
              <a:rPr lang="en-US" b="1" dirty="0" err="1" smtClean="0">
                <a:solidFill>
                  <a:prstClr val="black"/>
                </a:solidFill>
                <a:cs typeface="Arial" panose="020B0604020202020204" pitchFamily="34" charset="0"/>
              </a:rPr>
              <a:t>Más</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trabajo</a:t>
            </a:r>
            <a:r>
              <a:rPr lang="en-US" b="1" dirty="0" smtClean="0">
                <a:solidFill>
                  <a:prstClr val="black"/>
                </a:solidFill>
                <a:cs typeface="Arial" panose="020B0604020202020204" pitchFamily="34" charset="0"/>
              </a:rPr>
              <a:t> misionero (¿Macedonia, Asia, España?)</a:t>
            </a:r>
          </a:p>
          <a:p>
            <a:r>
              <a:rPr lang="en-US" b="1" i="1" dirty="0" smtClean="0">
                <a:solidFill>
                  <a:prstClr val="black"/>
                </a:solidFill>
                <a:cs typeface="Arial" panose="020B0604020202020204" pitchFamily="34" charset="0"/>
              </a:rPr>
              <a:t>1 Timoteo</a:t>
            </a:r>
            <a:r>
              <a:rPr lang="en-US" b="1" dirty="0" smtClean="0">
                <a:solidFill>
                  <a:prstClr val="black"/>
                </a:solidFill>
                <a:cs typeface="Arial" panose="020B0604020202020204" pitchFamily="34" charset="0"/>
              </a:rPr>
              <a:t>, de Macedonia. </a:t>
            </a:r>
            <a:r>
              <a:rPr lang="en-US" b="1" i="1" dirty="0" smtClean="0">
                <a:solidFill>
                  <a:prstClr val="black"/>
                </a:solidFill>
                <a:cs typeface="Arial" panose="020B0604020202020204" pitchFamily="34" charset="0"/>
              </a:rPr>
              <a:t>Tito</a:t>
            </a:r>
            <a:r>
              <a:rPr lang="en-US" b="1" dirty="0" smtClean="0">
                <a:solidFill>
                  <a:prstClr val="black"/>
                </a:solidFill>
                <a:cs typeface="Arial" panose="020B0604020202020204" pitchFamily="34" charset="0"/>
              </a:rPr>
              <a:t>, de Éfeso.</a:t>
            </a:r>
            <a:br>
              <a:rPr lang="en-US" b="1" dirty="0" smtClean="0">
                <a:solidFill>
                  <a:prstClr val="black"/>
                </a:solidFill>
                <a:cs typeface="Arial" panose="020B0604020202020204" pitchFamily="34" charset="0"/>
              </a:rPr>
            </a:br>
            <a:r>
              <a:rPr lang="en-US" b="1" dirty="0" smtClean="0">
                <a:solidFill>
                  <a:prstClr val="black"/>
                </a:solidFill>
                <a:cs typeface="Arial" panose="020B0604020202020204" pitchFamily="34" charset="0"/>
              </a:rPr>
              <a:t>2</a:t>
            </a:r>
            <a:r>
              <a:rPr lang="en-US" b="1" baseline="30000" dirty="0" smtClean="0">
                <a:solidFill>
                  <a:prstClr val="black"/>
                </a:solidFill>
                <a:cs typeface="Arial" panose="020B0604020202020204" pitchFamily="34" charset="0"/>
              </a:rPr>
              <a:t>do </a:t>
            </a:r>
            <a:r>
              <a:rPr lang="en-US" b="1" dirty="0" err="1" smtClean="0">
                <a:solidFill>
                  <a:prstClr val="black"/>
                </a:solidFill>
                <a:cs typeface="Arial" panose="020B0604020202020204" pitchFamily="34" charset="0"/>
              </a:rPr>
              <a:t>encarcelamiento</a:t>
            </a:r>
            <a:r>
              <a:rPr lang="en-US" b="1" dirty="0" smtClean="0">
                <a:solidFill>
                  <a:prstClr val="black"/>
                </a:solidFill>
                <a:cs typeface="Arial" panose="020B0604020202020204" pitchFamily="34" charset="0"/>
              </a:rPr>
              <a:t> y martirio bajo Nerón</a:t>
            </a:r>
          </a:p>
          <a:p>
            <a:r>
              <a:rPr lang="en-US" b="1" i="1" dirty="0">
                <a:solidFill>
                  <a:prstClr val="black"/>
                </a:solidFill>
                <a:cs typeface="Arial" panose="020B0604020202020204" pitchFamily="34" charset="0"/>
              </a:rPr>
              <a:t>2 </a:t>
            </a:r>
            <a:r>
              <a:rPr lang="en-US" b="1" i="1" dirty="0" err="1">
                <a:solidFill>
                  <a:prstClr val="black"/>
                </a:solidFill>
                <a:cs typeface="Arial" panose="020B0604020202020204" pitchFamily="34" charset="0"/>
              </a:rPr>
              <a:t>Timoteo</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desde</a:t>
            </a:r>
            <a:r>
              <a:rPr lang="en-US" b="1" dirty="0" smtClean="0">
                <a:solidFill>
                  <a:prstClr val="black"/>
                </a:solidFill>
                <a:cs typeface="Arial" panose="020B0604020202020204" pitchFamily="34" charset="0"/>
              </a:rPr>
              <a:t> </a:t>
            </a:r>
            <a:r>
              <a:rPr lang="en-US" b="1" dirty="0">
                <a:solidFill>
                  <a:prstClr val="black"/>
                </a:solidFill>
                <a:cs typeface="Arial" panose="020B0604020202020204" pitchFamily="34" charset="0"/>
              </a:rPr>
              <a:t>Roma</a:t>
            </a:r>
            <a:endParaRPr lang="en-US" b="1" i="1" dirty="0">
              <a:solidFill>
                <a:prstClr val="black"/>
              </a:solidFill>
              <a:cs typeface="Arial" panose="020B0604020202020204" pitchFamily="34" charset="0"/>
            </a:endParaRPr>
          </a:p>
          <a:p>
            <a:endParaRPr lang="en-US" b="1" dirty="0">
              <a:solidFill>
                <a:prstClr val="black"/>
              </a:solidFill>
              <a:cs typeface="Arial" panose="020B0604020202020204" pitchFamily="34" charset="0"/>
            </a:endParaRPr>
          </a:p>
        </p:txBody>
      </p:sp>
      <p:sp>
        <p:nvSpPr>
          <p:cNvPr id="5" name="Rectangle 4"/>
          <p:cNvSpPr/>
          <p:nvPr/>
        </p:nvSpPr>
        <p:spPr>
          <a:xfrm>
            <a:off x="4858327" y="390063"/>
            <a:ext cx="2529840" cy="369332"/>
          </a:xfrm>
          <a:prstGeom prst="rect">
            <a:avLst/>
          </a:prstGeom>
        </p:spPr>
        <p:txBody>
          <a:bodyPr wrap="square">
            <a:spAutoFit/>
          </a:bodyPr>
          <a:lstStyle/>
          <a:p>
            <a:r>
              <a:rPr lang="en-US" b="1" dirty="0" smtClean="0">
                <a:solidFill>
                  <a:prstClr val="black"/>
                </a:solidFill>
                <a:cs typeface="Arial" panose="020B0604020202020204" pitchFamily="34" charset="0"/>
              </a:rPr>
              <a:t>BEE</a:t>
            </a:r>
            <a:endParaRPr lang="en-US" b="1" dirty="0">
              <a:solidFill>
                <a:prstClr val="black"/>
              </a:solidFill>
              <a:cs typeface="Arial" panose="020B0604020202020204" pitchFamily="34" charset="0"/>
            </a:endParaRPr>
          </a:p>
        </p:txBody>
      </p:sp>
      <p:sp>
        <p:nvSpPr>
          <p:cNvPr id="7" name="Rectangle 6"/>
          <p:cNvSpPr/>
          <p:nvPr/>
        </p:nvSpPr>
        <p:spPr>
          <a:xfrm>
            <a:off x="4004656" y="970453"/>
            <a:ext cx="973744" cy="5632311"/>
          </a:xfrm>
          <a:prstGeom prst="rect">
            <a:avLst/>
          </a:prstGeom>
        </p:spPr>
        <p:txBody>
          <a:bodyPr wrap="square">
            <a:spAutoFit/>
          </a:bodyPr>
          <a:lstStyle/>
          <a:p>
            <a:r>
              <a:rPr lang="en-US" dirty="0" smtClean="0">
                <a:solidFill>
                  <a:prstClr val="black"/>
                </a:solidFill>
                <a:cs typeface="Arial" panose="020B0604020202020204" pitchFamily="34" charset="0"/>
              </a:rPr>
              <a:t>50</a:t>
            </a:r>
          </a:p>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51</a:t>
            </a:r>
          </a:p>
          <a:p>
            <a:endParaRPr lang="en-US" dirty="0" smtClean="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53</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58</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61-62</a:t>
            </a:r>
          </a:p>
          <a:p>
            <a:r>
              <a:rPr lang="en-US" dirty="0" smtClean="0">
                <a:solidFill>
                  <a:prstClr val="black"/>
                </a:solidFill>
                <a:cs typeface="Arial" panose="020B0604020202020204" pitchFamily="34" charset="0"/>
              </a:rPr>
              <a:t>62</a:t>
            </a:r>
          </a:p>
          <a:p>
            <a:r>
              <a:rPr lang="en-US" dirty="0" smtClean="0">
                <a:solidFill>
                  <a:prstClr val="black"/>
                </a:solidFill>
                <a:cs typeface="Arial" panose="020B0604020202020204" pitchFamily="34" charset="0"/>
              </a:rPr>
              <a:t>62-67</a:t>
            </a:r>
          </a:p>
          <a:p>
            <a:r>
              <a:rPr lang="en-US" dirty="0" smtClean="0">
                <a:solidFill>
                  <a:prstClr val="black"/>
                </a:solidFill>
                <a:cs typeface="Arial" panose="020B0604020202020204" pitchFamily="34" charset="0"/>
              </a:rPr>
              <a:t>63</a:t>
            </a:r>
          </a:p>
          <a:p>
            <a:r>
              <a:rPr lang="en-US" dirty="0" smtClean="0">
                <a:solidFill>
                  <a:prstClr val="black"/>
                </a:solidFill>
                <a:cs typeface="Arial" panose="020B0604020202020204" pitchFamily="34" charset="0"/>
              </a:rPr>
              <a:t>67-69</a:t>
            </a:r>
          </a:p>
          <a:p>
            <a:r>
              <a:rPr lang="en-US" dirty="0" smtClean="0">
                <a:solidFill>
                  <a:prstClr val="black"/>
                </a:solidFill>
                <a:cs typeface="Arial" panose="020B0604020202020204" pitchFamily="34" charset="0"/>
              </a:rPr>
              <a:t>68</a:t>
            </a:r>
          </a:p>
          <a:p>
            <a:r>
              <a:rPr lang="en-US" dirty="0" smtClean="0">
                <a:solidFill>
                  <a:prstClr val="black"/>
                </a:solidFill>
                <a:cs typeface="Arial" panose="020B0604020202020204" pitchFamily="34" charset="0"/>
              </a:rPr>
              <a:t> </a:t>
            </a:r>
            <a:endParaRPr lang="en-US" dirty="0">
              <a:solidFill>
                <a:prstClr val="black"/>
              </a:solidFill>
              <a:cs typeface="Arial" panose="020B0604020202020204" pitchFamily="34" charset="0"/>
            </a:endParaRPr>
          </a:p>
        </p:txBody>
      </p:sp>
      <p:sp>
        <p:nvSpPr>
          <p:cNvPr id="8" name="Rectangle 7"/>
          <p:cNvSpPr/>
          <p:nvPr/>
        </p:nvSpPr>
        <p:spPr>
          <a:xfrm>
            <a:off x="3771994" y="390063"/>
            <a:ext cx="2529840" cy="369332"/>
          </a:xfrm>
          <a:prstGeom prst="rect">
            <a:avLst/>
          </a:prstGeom>
        </p:spPr>
        <p:txBody>
          <a:bodyPr wrap="square">
            <a:spAutoFit/>
          </a:bodyPr>
          <a:lstStyle/>
          <a:p>
            <a:r>
              <a:rPr lang="en-US" dirty="0" smtClean="0">
                <a:solidFill>
                  <a:prstClr val="black"/>
                </a:solidFill>
                <a:cs typeface="Arial" panose="020B0604020202020204" pitchFamily="34" charset="0"/>
              </a:rPr>
              <a:t>Stalker</a:t>
            </a:r>
            <a:endParaRPr lang="en-US" dirty="0">
              <a:solidFill>
                <a:prstClr val="black"/>
              </a:solidFill>
              <a:cs typeface="Arial" panose="020B0604020202020204" pitchFamily="34" charset="0"/>
            </a:endParaRPr>
          </a:p>
        </p:txBody>
      </p:sp>
      <p:sp>
        <p:nvSpPr>
          <p:cNvPr id="10" name="Rectangle 9"/>
          <p:cNvSpPr/>
          <p:nvPr/>
        </p:nvSpPr>
        <p:spPr>
          <a:xfrm>
            <a:off x="2780838" y="970453"/>
            <a:ext cx="991156" cy="5632311"/>
          </a:xfrm>
          <a:prstGeom prst="rect">
            <a:avLst/>
          </a:prstGeom>
        </p:spPr>
        <p:txBody>
          <a:bodyPr wrap="square">
            <a:spAutoFit/>
          </a:bodyPr>
          <a:lstStyle/>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52</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54 </a:t>
            </a:r>
            <a:r>
              <a:rPr lang="en-US" dirty="0" err="1" smtClean="0">
                <a:solidFill>
                  <a:prstClr val="black"/>
                </a:solidFill>
                <a:cs typeface="Arial" panose="020B0604020202020204" pitchFamily="34" charset="0"/>
              </a:rPr>
              <a:t>pri</a:t>
            </a:r>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54 </a:t>
            </a:r>
            <a:r>
              <a:rPr lang="en-US" dirty="0" err="1" smtClean="0">
                <a:solidFill>
                  <a:prstClr val="black"/>
                </a:solidFill>
                <a:cs typeface="Arial" panose="020B0604020202020204" pitchFamily="34" charset="0"/>
              </a:rPr>
              <a:t>ver</a:t>
            </a:r>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54 </a:t>
            </a:r>
            <a:r>
              <a:rPr lang="en-US" dirty="0" err="1" smtClean="0">
                <a:solidFill>
                  <a:prstClr val="black"/>
                </a:solidFill>
                <a:cs typeface="Arial" panose="020B0604020202020204" pitchFamily="34" charset="0"/>
              </a:rPr>
              <a:t>oto</a:t>
            </a:r>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58</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60</a:t>
            </a:r>
          </a:p>
          <a:p>
            <a:r>
              <a:rPr lang="en-US" dirty="0" smtClean="0">
                <a:solidFill>
                  <a:prstClr val="black"/>
                </a:solidFill>
                <a:cs typeface="Arial" panose="020B0604020202020204" pitchFamily="34" charset="0"/>
              </a:rPr>
              <a:t>61</a:t>
            </a:r>
          </a:p>
          <a:p>
            <a:r>
              <a:rPr lang="en-US" dirty="0" smtClean="0">
                <a:solidFill>
                  <a:prstClr val="black"/>
                </a:solidFill>
                <a:cs typeface="Arial" panose="020B0604020202020204" pitchFamily="34" charset="0"/>
              </a:rPr>
              <a:t>62</a:t>
            </a:r>
          </a:p>
          <a:p>
            <a:r>
              <a:rPr lang="en-US" dirty="0" smtClean="0">
                <a:solidFill>
                  <a:prstClr val="black"/>
                </a:solidFill>
                <a:cs typeface="Arial" panose="020B0604020202020204" pitchFamily="34" charset="0"/>
              </a:rPr>
              <a:t>63</a:t>
            </a:r>
          </a:p>
          <a:p>
            <a:r>
              <a:rPr lang="en-US" dirty="0" smtClean="0">
                <a:solidFill>
                  <a:prstClr val="black"/>
                </a:solidFill>
                <a:cs typeface="Arial" panose="020B0604020202020204" pitchFamily="34" charset="0"/>
              </a:rPr>
              <a:t>63-66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68</a:t>
            </a:r>
          </a:p>
          <a:p>
            <a:r>
              <a:rPr lang="en-US" dirty="0" smtClean="0">
                <a:solidFill>
                  <a:prstClr val="black"/>
                </a:solidFill>
                <a:cs typeface="Arial" panose="020B0604020202020204" pitchFamily="34" charset="0"/>
              </a:rPr>
              <a:t> </a:t>
            </a:r>
          </a:p>
          <a:p>
            <a:r>
              <a:rPr lang="en-US" dirty="0" smtClean="0">
                <a:solidFill>
                  <a:prstClr val="black"/>
                </a:solidFill>
                <a:cs typeface="Arial" panose="020B0604020202020204" pitchFamily="34" charset="0"/>
              </a:rPr>
              <a:t> </a:t>
            </a:r>
            <a:endParaRPr lang="en-US" dirty="0">
              <a:solidFill>
                <a:prstClr val="black"/>
              </a:solidFill>
              <a:cs typeface="Arial" panose="020B0604020202020204" pitchFamily="34" charset="0"/>
            </a:endParaRPr>
          </a:p>
        </p:txBody>
      </p:sp>
      <p:sp>
        <p:nvSpPr>
          <p:cNvPr id="11" name="Rectangle 10"/>
          <p:cNvSpPr/>
          <p:nvPr/>
        </p:nvSpPr>
        <p:spPr>
          <a:xfrm>
            <a:off x="2383790" y="261852"/>
            <a:ext cx="1470429" cy="646331"/>
          </a:xfrm>
          <a:prstGeom prst="rect">
            <a:avLst/>
          </a:prstGeom>
        </p:spPr>
        <p:txBody>
          <a:bodyPr wrap="square">
            <a:spAutoFit/>
          </a:bodyPr>
          <a:lstStyle/>
          <a:p>
            <a:pPr algn="ctr"/>
            <a:r>
              <a:rPr lang="en-US" dirty="0" err="1" smtClean="0">
                <a:solidFill>
                  <a:prstClr val="black"/>
                </a:solidFill>
                <a:cs typeface="Arial" panose="020B0604020202020204" pitchFamily="34" charset="0"/>
              </a:rPr>
              <a:t>Conybearey</a:t>
            </a:r>
            <a:r>
              <a:rPr lang="en-US" dirty="0" smtClean="0">
                <a:solidFill>
                  <a:prstClr val="black"/>
                </a:solidFill>
                <a:cs typeface="Arial" panose="020B0604020202020204" pitchFamily="34" charset="0"/>
              </a:rPr>
              <a:t> Howson</a:t>
            </a:r>
            <a:endParaRPr lang="en-US" dirty="0">
              <a:solidFill>
                <a:prstClr val="black"/>
              </a:solidFill>
              <a:cs typeface="Arial" panose="020B0604020202020204" pitchFamily="34" charset="0"/>
            </a:endParaRPr>
          </a:p>
        </p:txBody>
      </p:sp>
      <p:sp>
        <p:nvSpPr>
          <p:cNvPr id="9" name="Rectangle 8"/>
          <p:cNvSpPr/>
          <p:nvPr/>
        </p:nvSpPr>
        <p:spPr>
          <a:xfrm>
            <a:off x="1521460" y="976123"/>
            <a:ext cx="929640" cy="5078313"/>
          </a:xfrm>
          <a:prstGeom prst="rect">
            <a:avLst/>
          </a:prstGeom>
        </p:spPr>
        <p:txBody>
          <a:bodyPr wrap="square">
            <a:spAutoFit/>
          </a:bodyPr>
          <a:lstStyle/>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51</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52</a:t>
            </a:r>
          </a:p>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56</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60</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62</a:t>
            </a:r>
          </a:p>
          <a:p>
            <a:r>
              <a:rPr lang="en-US" dirty="0" smtClean="0">
                <a:solidFill>
                  <a:prstClr val="black"/>
                </a:solidFill>
                <a:cs typeface="Arial" panose="020B0604020202020204" pitchFamily="34" charset="0"/>
              </a:rPr>
              <a:t>63</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66</a:t>
            </a:r>
          </a:p>
        </p:txBody>
      </p:sp>
      <p:sp>
        <p:nvSpPr>
          <p:cNvPr id="12" name="Rectangle 11"/>
          <p:cNvSpPr/>
          <p:nvPr/>
        </p:nvSpPr>
        <p:spPr>
          <a:xfrm>
            <a:off x="854573" y="290152"/>
            <a:ext cx="1767840" cy="646331"/>
          </a:xfrm>
          <a:prstGeom prst="rect">
            <a:avLst/>
          </a:prstGeom>
        </p:spPr>
        <p:txBody>
          <a:bodyPr wrap="square">
            <a:spAutoFit/>
          </a:bodyPr>
          <a:lstStyle/>
          <a:p>
            <a:pPr algn="ctr"/>
            <a:r>
              <a:rPr lang="en-US" dirty="0" smtClean="0">
                <a:solidFill>
                  <a:prstClr val="black"/>
                </a:solidFill>
                <a:cs typeface="Arial" panose="020B0604020202020204" pitchFamily="34" charset="0"/>
              </a:rPr>
              <a:t>Blue Letter Bible</a:t>
            </a:r>
            <a:endParaRPr lang="en-US" dirty="0">
              <a:solidFill>
                <a:prstClr val="black"/>
              </a:solidFill>
              <a:cs typeface="Arial" panose="020B0604020202020204" pitchFamily="34" charset="0"/>
            </a:endParaRPr>
          </a:p>
        </p:txBody>
      </p:sp>
      <p:sp>
        <p:nvSpPr>
          <p:cNvPr id="13" name="Rectangle 12"/>
          <p:cNvSpPr/>
          <p:nvPr/>
        </p:nvSpPr>
        <p:spPr>
          <a:xfrm>
            <a:off x="344170" y="970453"/>
            <a:ext cx="929640" cy="5078313"/>
          </a:xfrm>
          <a:prstGeom prst="rect">
            <a:avLst/>
          </a:prstGeom>
        </p:spPr>
        <p:txBody>
          <a:bodyPr wrap="square">
            <a:spAutoFit/>
          </a:bodyPr>
          <a:lstStyle/>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52</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58</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61</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63</a:t>
            </a:r>
          </a:p>
          <a:p>
            <a:r>
              <a:rPr lang="en-US" dirty="0" smtClean="0">
                <a:solidFill>
                  <a:prstClr val="black"/>
                </a:solidFill>
                <a:cs typeface="Arial" panose="020B0604020202020204" pitchFamily="34" charset="0"/>
              </a:rPr>
              <a:t>63-66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67</a:t>
            </a:r>
            <a:endParaRPr lang="en-US" dirty="0">
              <a:solidFill>
                <a:prstClr val="black"/>
              </a:solidFill>
              <a:cs typeface="Arial" panose="020B0604020202020204" pitchFamily="34" charset="0"/>
            </a:endParaRPr>
          </a:p>
        </p:txBody>
      </p:sp>
      <p:sp>
        <p:nvSpPr>
          <p:cNvPr id="14" name="Rectangle 13"/>
          <p:cNvSpPr/>
          <p:nvPr/>
        </p:nvSpPr>
        <p:spPr>
          <a:xfrm>
            <a:off x="-295008" y="400352"/>
            <a:ext cx="1767840" cy="369332"/>
          </a:xfrm>
          <a:prstGeom prst="rect">
            <a:avLst/>
          </a:prstGeom>
        </p:spPr>
        <p:txBody>
          <a:bodyPr wrap="square">
            <a:spAutoFit/>
          </a:bodyPr>
          <a:lstStyle/>
          <a:p>
            <a:pPr algn="ctr"/>
            <a:r>
              <a:rPr lang="en-US" dirty="0" smtClean="0">
                <a:solidFill>
                  <a:prstClr val="black"/>
                </a:solidFill>
                <a:cs typeface="Arial" panose="020B0604020202020204" pitchFamily="34" charset="0"/>
              </a:rPr>
              <a:t>S. Hall</a:t>
            </a:r>
            <a:endParaRPr lang="en-US" dirty="0">
              <a:solidFill>
                <a:prstClr val="black"/>
              </a:solidFill>
              <a:cs typeface="Arial" panose="020B0604020202020204" pitchFamily="34" charset="0"/>
            </a:endParaRPr>
          </a:p>
        </p:txBody>
      </p:sp>
      <p:sp>
        <p:nvSpPr>
          <p:cNvPr id="15" name="Rectangle 14"/>
          <p:cNvSpPr/>
          <p:nvPr/>
        </p:nvSpPr>
        <p:spPr>
          <a:xfrm>
            <a:off x="4959790" y="970452"/>
            <a:ext cx="973744" cy="5632311"/>
          </a:xfrm>
          <a:prstGeom prst="rect">
            <a:avLst/>
          </a:prstGeom>
        </p:spPr>
        <p:txBody>
          <a:bodyPr wrap="square">
            <a:spAutoFit/>
          </a:bodyPr>
          <a:lstStyle/>
          <a:p>
            <a:r>
              <a:rPr lang="en-US" b="1" dirty="0" smtClean="0">
                <a:solidFill>
                  <a:prstClr val="black"/>
                </a:solidFill>
                <a:cs typeface="Arial" panose="020B0604020202020204" pitchFamily="34" charset="0"/>
              </a:rPr>
              <a:t>50</a:t>
            </a:r>
          </a:p>
          <a:p>
            <a:r>
              <a:rPr lang="en-US" b="1" dirty="0" smtClean="0">
                <a:solidFill>
                  <a:prstClr val="black"/>
                </a:solidFill>
                <a:cs typeface="Arial" panose="020B0604020202020204" pitchFamily="34" charset="0"/>
              </a:rPr>
              <a:t>51</a:t>
            </a:r>
          </a:p>
          <a:p>
            <a:r>
              <a:rPr lang="en-US" b="1" dirty="0" smtClean="0">
                <a:solidFill>
                  <a:prstClr val="black"/>
                </a:solidFill>
                <a:cs typeface="Arial" panose="020B0604020202020204" pitchFamily="34" charset="0"/>
              </a:rPr>
              <a:t>52</a:t>
            </a:r>
          </a:p>
          <a:p>
            <a:r>
              <a:rPr lang="en-US" b="1" dirty="0" smtClean="0">
                <a:solidFill>
                  <a:prstClr val="black"/>
                </a:solidFill>
                <a:cs typeface="Arial" panose="020B0604020202020204" pitchFamily="34" charset="0"/>
              </a:rPr>
              <a:t>?</a:t>
            </a:r>
          </a:p>
          <a:p>
            <a:r>
              <a:rPr lang="en-US" b="1" dirty="0" smtClean="0">
                <a:solidFill>
                  <a:prstClr val="black"/>
                </a:solidFill>
                <a:cs typeface="Arial" panose="020B0604020202020204" pitchFamily="34" charset="0"/>
              </a:rPr>
              <a:t>53</a:t>
            </a:r>
          </a:p>
          <a:p>
            <a:r>
              <a:rPr lang="en-US" b="1" dirty="0" smtClean="0">
                <a:solidFill>
                  <a:prstClr val="black"/>
                </a:solidFill>
                <a:cs typeface="Arial" panose="020B0604020202020204" pitchFamily="34" charset="0"/>
              </a:rPr>
              <a:t>53</a:t>
            </a:r>
          </a:p>
          <a:p>
            <a:r>
              <a:rPr lang="en-US" b="1" dirty="0" smtClean="0">
                <a:solidFill>
                  <a:prstClr val="black"/>
                </a:solidFill>
                <a:cs typeface="Arial" panose="020B0604020202020204" pitchFamily="34" charset="0"/>
              </a:rPr>
              <a:t>54</a:t>
            </a:r>
            <a:endParaRPr lang="en-US" b="1" dirty="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54</a:t>
            </a:r>
          </a:p>
          <a:p>
            <a:r>
              <a:rPr lang="en-US" b="1" dirty="0" smtClean="0">
                <a:solidFill>
                  <a:prstClr val="black"/>
                </a:solidFill>
                <a:cs typeface="Arial" panose="020B0604020202020204" pitchFamily="34" charset="0"/>
              </a:rPr>
              <a:t>54</a:t>
            </a:r>
          </a:p>
          <a:p>
            <a:r>
              <a:rPr lang="en-US" b="1" dirty="0" smtClean="0">
                <a:solidFill>
                  <a:prstClr val="black"/>
                </a:solidFill>
                <a:cs typeface="Arial" panose="020B0604020202020204" pitchFamily="34" charset="0"/>
              </a:rPr>
              <a:t>57</a:t>
            </a:r>
          </a:p>
          <a:p>
            <a:r>
              <a:rPr lang="en-US" b="1" dirty="0" smtClean="0">
                <a:solidFill>
                  <a:prstClr val="black"/>
                </a:solidFill>
                <a:cs typeface="Arial" panose="020B0604020202020204" pitchFamily="34" charset="0"/>
              </a:rPr>
              <a:t>57</a:t>
            </a:r>
          </a:p>
          <a:p>
            <a:r>
              <a:rPr lang="en-US" b="1" dirty="0" smtClean="0">
                <a:solidFill>
                  <a:prstClr val="black"/>
                </a:solidFill>
                <a:cs typeface="Arial" panose="020B0604020202020204" pitchFamily="34" charset="0"/>
              </a:rPr>
              <a:t>59</a:t>
            </a:r>
            <a:endParaRPr lang="en-US" b="1" dirty="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60</a:t>
            </a:r>
          </a:p>
          <a:p>
            <a:r>
              <a:rPr lang="en-US" b="1" dirty="0" smtClean="0">
                <a:solidFill>
                  <a:prstClr val="black"/>
                </a:solidFill>
                <a:cs typeface="Arial" panose="020B0604020202020204" pitchFamily="34" charset="0"/>
              </a:rPr>
              <a:t>61-62</a:t>
            </a:r>
          </a:p>
          <a:p>
            <a:r>
              <a:rPr lang="en-US" b="1" dirty="0" smtClean="0">
                <a:solidFill>
                  <a:prstClr val="black"/>
                </a:solidFill>
                <a:cs typeface="Arial" panose="020B0604020202020204" pitchFamily="34" charset="0"/>
              </a:rPr>
              <a:t>63</a:t>
            </a:r>
          </a:p>
          <a:p>
            <a:r>
              <a:rPr lang="en-US" b="1" dirty="0" smtClean="0">
                <a:solidFill>
                  <a:prstClr val="black"/>
                </a:solidFill>
                <a:cs typeface="Arial" panose="020B0604020202020204" pitchFamily="34" charset="0"/>
              </a:rPr>
              <a:t>63-67</a:t>
            </a:r>
          </a:p>
          <a:p>
            <a:r>
              <a:rPr lang="en-US" b="1" dirty="0" smtClean="0">
                <a:solidFill>
                  <a:prstClr val="black"/>
                </a:solidFill>
                <a:cs typeface="Arial" panose="020B0604020202020204" pitchFamily="34" charset="0"/>
              </a:rPr>
              <a:t>63</a:t>
            </a:r>
          </a:p>
          <a:p>
            <a:r>
              <a:rPr lang="en-US" b="1" dirty="0" smtClean="0">
                <a:solidFill>
                  <a:prstClr val="black"/>
                </a:solidFill>
                <a:cs typeface="Arial" panose="020B0604020202020204" pitchFamily="34" charset="0"/>
              </a:rPr>
              <a:t>67-68</a:t>
            </a:r>
          </a:p>
          <a:p>
            <a:r>
              <a:rPr lang="en-US" b="1" dirty="0" smtClean="0">
                <a:solidFill>
                  <a:prstClr val="black"/>
                </a:solidFill>
                <a:cs typeface="Arial" panose="020B0604020202020204" pitchFamily="34" charset="0"/>
              </a:rPr>
              <a:t>68</a:t>
            </a:r>
          </a:p>
          <a:p>
            <a:r>
              <a:rPr lang="en-US" b="1" dirty="0" smtClean="0">
                <a:solidFill>
                  <a:prstClr val="black"/>
                </a:solidFill>
                <a:cs typeface="Arial" panose="020B0604020202020204" pitchFamily="34" charset="0"/>
              </a:rPr>
              <a:t> </a:t>
            </a: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4251285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559" y="0"/>
            <a:ext cx="12759559" cy="6898136"/>
          </a:xfrm>
          <a:prstGeom prst="rect">
            <a:avLst/>
          </a:prstGeom>
        </p:spPr>
      </p:pic>
      <p:sp>
        <p:nvSpPr>
          <p:cNvPr id="6" name="Rectangle 5"/>
          <p:cNvSpPr/>
          <p:nvPr/>
        </p:nvSpPr>
        <p:spPr>
          <a:xfrm>
            <a:off x="8869680" y="1519481"/>
            <a:ext cx="2135475" cy="369332"/>
          </a:xfrm>
          <a:prstGeom prst="rect">
            <a:avLst/>
          </a:prstGeom>
        </p:spPr>
        <p:txBody>
          <a:bodyPr wrap="square">
            <a:spAutoFit/>
          </a:bodyPr>
          <a:lstStyle/>
          <a:p>
            <a:r>
              <a:rPr lang="en-US" b="1" i="1" dirty="0" smtClean="0">
                <a:solidFill>
                  <a:srgbClr val="FF0000"/>
                </a:solidFill>
                <a:cs typeface="Arial" panose="020B0604020202020204" pitchFamily="34" charset="0"/>
              </a:rPr>
              <a:t>Fortalecimiento</a:t>
            </a:r>
            <a:endParaRPr lang="en-US" b="1" i="1" dirty="0">
              <a:solidFill>
                <a:srgbClr val="FF0000"/>
              </a:solidFill>
              <a:cs typeface="Arial" panose="020B0604020202020204" pitchFamily="34" charset="0"/>
            </a:endParaRPr>
          </a:p>
        </p:txBody>
      </p:sp>
      <p:sp>
        <p:nvSpPr>
          <p:cNvPr id="7" name="Rectangle 6"/>
          <p:cNvSpPr/>
          <p:nvPr/>
        </p:nvSpPr>
        <p:spPr>
          <a:xfrm>
            <a:off x="497875" y="2429781"/>
            <a:ext cx="1986482" cy="3139321"/>
          </a:xfrm>
          <a:prstGeom prst="rect">
            <a:avLst/>
          </a:prstGeom>
        </p:spPr>
        <p:txBody>
          <a:bodyPr wrap="square">
            <a:spAutoFit/>
          </a:bodyPr>
          <a:lstStyle/>
          <a:p>
            <a:r>
              <a:rPr lang="en-US" b="1" i="1" dirty="0" smtClean="0">
                <a:solidFill>
                  <a:srgbClr val="FF0000"/>
                </a:solidFill>
                <a:cs typeface="Arial" panose="020B0604020202020204" pitchFamily="34" charset="0"/>
              </a:rPr>
              <a:t>ÉFESO</a:t>
            </a:r>
          </a:p>
          <a:p>
            <a:pPr marL="285750" indent="-285750">
              <a:buFont typeface="Arial" panose="020B0604020202020204" pitchFamily="34" charset="0"/>
              <a:buChar char="•"/>
            </a:pPr>
            <a:r>
              <a:rPr lang="en-US" b="1" i="1" dirty="0" smtClean="0">
                <a:solidFill>
                  <a:srgbClr val="FF0000"/>
                </a:solidFill>
                <a:cs typeface="Arial" panose="020B0604020202020204" pitchFamily="34" charset="0"/>
              </a:rPr>
              <a:t>Apolos</a:t>
            </a:r>
          </a:p>
          <a:p>
            <a:pPr marL="285750" indent="-285750">
              <a:buFont typeface="Arial" panose="020B0604020202020204" pitchFamily="34" charset="0"/>
              <a:buChar char="•"/>
            </a:pPr>
            <a:r>
              <a:rPr lang="en-US" b="1" i="1" dirty="0" smtClean="0">
                <a:solidFill>
                  <a:srgbClr val="FF0000"/>
                </a:solidFill>
                <a:cs typeface="Arial" panose="020B0604020202020204" pitchFamily="34" charset="0"/>
              </a:rPr>
              <a:t>12 discípulos de Juan</a:t>
            </a:r>
          </a:p>
          <a:p>
            <a:pPr marL="285750" indent="-285750">
              <a:buFont typeface="Arial" panose="020B0604020202020204" pitchFamily="34" charset="0"/>
              <a:buChar char="•"/>
            </a:pPr>
            <a:r>
              <a:rPr lang="en-US" b="1" i="1" dirty="0" smtClean="0">
                <a:solidFill>
                  <a:srgbClr val="FF0000"/>
                </a:solidFill>
                <a:cs typeface="Arial" panose="020B0604020202020204" pitchFamily="34" charset="0"/>
              </a:rPr>
              <a:t>Quema de libros</a:t>
            </a:r>
          </a:p>
          <a:p>
            <a:pPr marL="285750" indent="-285750">
              <a:buFont typeface="Arial" panose="020B0604020202020204" pitchFamily="34" charset="0"/>
              <a:buChar char="•"/>
            </a:pPr>
            <a:r>
              <a:rPr lang="en-US" b="1" i="1" dirty="0" smtClean="0">
                <a:solidFill>
                  <a:srgbClr val="FF0000"/>
                </a:solidFill>
                <a:cs typeface="Arial" panose="020B0604020202020204" pitchFamily="34" charset="0"/>
              </a:rPr>
              <a:t>Planes</a:t>
            </a:r>
            <a:endParaRPr lang="en-US" b="1" i="1" dirty="0">
              <a:solidFill>
                <a:srgbClr val="FF0000"/>
              </a:solidFill>
              <a:cs typeface="Arial" panose="020B0604020202020204" pitchFamily="34" charset="0"/>
            </a:endParaRPr>
          </a:p>
          <a:p>
            <a:pPr marL="285750" indent="-285750">
              <a:buFont typeface="Arial" panose="020B0604020202020204" pitchFamily="34" charset="0"/>
              <a:buChar char="•"/>
            </a:pPr>
            <a:r>
              <a:rPr lang="en-US" b="1" i="1" dirty="0" err="1" smtClean="0">
                <a:solidFill>
                  <a:srgbClr val="FF0000"/>
                </a:solidFill>
                <a:cs typeface="Arial" panose="020B0604020202020204" pitchFamily="34" charset="0"/>
              </a:rPr>
              <a:t>Disturbio</a:t>
            </a:r>
            <a:r>
              <a:rPr lang="en-US" b="1" i="1" dirty="0" smtClean="0">
                <a:solidFill>
                  <a:srgbClr val="FF0000"/>
                </a:solidFill>
                <a:cs typeface="Arial" panose="020B0604020202020204" pitchFamily="34" charset="0"/>
              </a:rPr>
              <a:t> de Diana</a:t>
            </a:r>
          </a:p>
          <a:p>
            <a:pPr marL="285750" indent="-285750">
              <a:buFontTx/>
              <a:buChar char="-"/>
            </a:pPr>
            <a:endParaRPr lang="en-US" b="1" i="1" dirty="0" smtClean="0">
              <a:solidFill>
                <a:srgbClr val="FF0000"/>
              </a:solidFill>
              <a:cs typeface="Arial" panose="020B0604020202020204" pitchFamily="34" charset="0"/>
            </a:endParaRPr>
          </a:p>
          <a:p>
            <a:pPr marL="285750" indent="-285750">
              <a:buFontTx/>
              <a:buChar char="-"/>
            </a:pPr>
            <a:endParaRPr lang="en-US" b="1" i="1" dirty="0">
              <a:solidFill>
                <a:srgbClr val="FF0000"/>
              </a:solidFill>
              <a:cs typeface="Arial" panose="020B0604020202020204" pitchFamily="34" charset="0"/>
            </a:endParaRPr>
          </a:p>
        </p:txBody>
      </p:sp>
      <p:sp>
        <p:nvSpPr>
          <p:cNvPr id="8" name="Rectangle 7"/>
          <p:cNvSpPr/>
          <p:nvPr/>
        </p:nvSpPr>
        <p:spPr>
          <a:xfrm>
            <a:off x="4549761" y="157033"/>
            <a:ext cx="2723616" cy="369332"/>
          </a:xfrm>
          <a:prstGeom prst="rect">
            <a:avLst/>
          </a:prstGeom>
        </p:spPr>
        <p:txBody>
          <a:bodyPr wrap="square">
            <a:spAutoFit/>
          </a:bodyPr>
          <a:lstStyle/>
          <a:p>
            <a:r>
              <a:rPr lang="en-US" b="1" i="1" dirty="0" smtClean="0">
                <a:solidFill>
                  <a:srgbClr val="FF0000"/>
                </a:solidFill>
                <a:cs typeface="Arial" panose="020B0604020202020204" pitchFamily="34" charset="0"/>
              </a:rPr>
              <a:t>Mucho ánimo</a:t>
            </a:r>
            <a:endParaRPr lang="en-US" b="1" i="1" dirty="0">
              <a:solidFill>
                <a:srgbClr val="FF0000"/>
              </a:solidFill>
              <a:cs typeface="Arial" panose="020B0604020202020204" pitchFamily="34" charset="0"/>
            </a:endParaRPr>
          </a:p>
        </p:txBody>
      </p:sp>
      <p:sp>
        <p:nvSpPr>
          <p:cNvPr id="9" name="Rectangle 8"/>
          <p:cNvSpPr/>
          <p:nvPr/>
        </p:nvSpPr>
        <p:spPr>
          <a:xfrm>
            <a:off x="3705432" y="2685532"/>
            <a:ext cx="1294866" cy="646331"/>
          </a:xfrm>
          <a:prstGeom prst="rect">
            <a:avLst/>
          </a:prstGeom>
        </p:spPr>
        <p:txBody>
          <a:bodyPr wrap="square">
            <a:spAutoFit/>
          </a:bodyPr>
          <a:lstStyle/>
          <a:p>
            <a:r>
              <a:rPr lang="en-US" b="1" i="1" dirty="0" smtClean="0">
                <a:solidFill>
                  <a:srgbClr val="FF0000"/>
                </a:solidFill>
                <a:cs typeface="Arial" panose="020B0604020202020204" pitchFamily="34" charset="0"/>
              </a:rPr>
              <a:t>3 meses, complot</a:t>
            </a:r>
            <a:endParaRPr lang="en-US" b="1" i="1" dirty="0">
              <a:solidFill>
                <a:srgbClr val="FF0000"/>
              </a:solidFill>
              <a:cs typeface="Arial" panose="020B0604020202020204" pitchFamily="34" charset="0"/>
            </a:endParaRPr>
          </a:p>
        </p:txBody>
      </p:sp>
      <p:sp>
        <p:nvSpPr>
          <p:cNvPr id="10" name="Rectangle 9"/>
          <p:cNvSpPr/>
          <p:nvPr/>
        </p:nvSpPr>
        <p:spPr>
          <a:xfrm>
            <a:off x="5446026" y="526365"/>
            <a:ext cx="1921725" cy="646331"/>
          </a:xfrm>
          <a:prstGeom prst="rect">
            <a:avLst/>
          </a:prstGeom>
        </p:spPr>
        <p:txBody>
          <a:bodyPr wrap="square">
            <a:spAutoFit/>
          </a:bodyPr>
          <a:lstStyle/>
          <a:p>
            <a:r>
              <a:rPr lang="en-US" b="1" i="1" dirty="0" smtClean="0">
                <a:solidFill>
                  <a:srgbClr val="FF0000"/>
                </a:solidFill>
                <a:cs typeface="Arial" panose="020B0604020202020204" pitchFamily="34" charset="0"/>
              </a:rPr>
              <a:t>Partir el pan, </a:t>
            </a:r>
            <a:r>
              <a:rPr lang="en-US" b="1" i="1" dirty="0" err="1" smtClean="0">
                <a:solidFill>
                  <a:srgbClr val="FF0000"/>
                </a:solidFill>
                <a:cs typeface="Arial" panose="020B0604020202020204" pitchFamily="34" charset="0"/>
              </a:rPr>
              <a:t>Eutico</a:t>
            </a:r>
            <a:endParaRPr lang="en-US" b="1" i="1" dirty="0">
              <a:solidFill>
                <a:srgbClr val="FF0000"/>
              </a:solidFill>
              <a:cs typeface="Arial" panose="020B0604020202020204" pitchFamily="34" charset="0"/>
            </a:endParaRPr>
          </a:p>
        </p:txBody>
      </p:sp>
      <p:sp>
        <p:nvSpPr>
          <p:cNvPr id="11" name="Rectangle 10"/>
          <p:cNvSpPr/>
          <p:nvPr/>
        </p:nvSpPr>
        <p:spPr>
          <a:xfrm>
            <a:off x="6867771" y="2465755"/>
            <a:ext cx="1456422" cy="646331"/>
          </a:xfrm>
          <a:prstGeom prst="rect">
            <a:avLst/>
          </a:prstGeom>
        </p:spPr>
        <p:txBody>
          <a:bodyPr wrap="square">
            <a:spAutoFit/>
          </a:bodyPr>
          <a:lstStyle/>
          <a:p>
            <a:r>
              <a:rPr lang="en-US" b="1" i="1" dirty="0" err="1" smtClean="0">
                <a:solidFill>
                  <a:srgbClr val="FF0000"/>
                </a:solidFill>
                <a:cs typeface="Arial" panose="020B0604020202020204" pitchFamily="34" charset="0"/>
              </a:rPr>
              <a:t>Habla</a:t>
            </a:r>
            <a:r>
              <a:rPr lang="en-US" b="1" i="1" dirty="0" smtClean="0">
                <a:solidFill>
                  <a:srgbClr val="FF0000"/>
                </a:solidFill>
                <a:cs typeface="Arial" panose="020B0604020202020204" pitchFamily="34" charset="0"/>
              </a:rPr>
              <a:t> con </a:t>
            </a:r>
            <a:r>
              <a:rPr lang="en-US" b="1" i="1" dirty="0" err="1" smtClean="0">
                <a:solidFill>
                  <a:srgbClr val="FF0000"/>
                </a:solidFill>
                <a:cs typeface="Arial" panose="020B0604020202020204" pitchFamily="34" charset="0"/>
              </a:rPr>
              <a:t>ancianos</a:t>
            </a:r>
            <a:endParaRPr lang="en-US"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261837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541" y="147145"/>
            <a:ext cx="3744309" cy="798786"/>
          </a:xfrm>
        </p:spPr>
        <p:txBody>
          <a:bodyPr/>
          <a:lstStyle/>
          <a:p>
            <a:pPr algn="ctr" rtl="0"/>
            <a:r>
              <a:rPr lang="en-US" dirty="0" smtClean="0">
                <a:solidFill>
                  <a:schemeClr val="accent5"/>
                </a:solidFill>
              </a:rPr>
              <a:t>¿Quién es?</a:t>
            </a:r>
            <a:endParaRPr lang="en-US" dirty="0">
              <a:solidFill>
                <a:schemeClr val="accent5"/>
              </a:solidFill>
            </a:endParaRPr>
          </a:p>
        </p:txBody>
      </p:sp>
      <p:sp>
        <p:nvSpPr>
          <p:cNvPr id="3" name="Content Placeholder 2"/>
          <p:cNvSpPr>
            <a:spLocks noGrp="1"/>
          </p:cNvSpPr>
          <p:nvPr>
            <p:ph idx="1"/>
          </p:nvPr>
        </p:nvSpPr>
        <p:spPr>
          <a:xfrm>
            <a:off x="0" y="0"/>
            <a:ext cx="5743074" cy="6978316"/>
          </a:xfrm>
        </p:spPr>
        <p:txBody>
          <a:bodyPr>
            <a:normAutofit/>
          </a:bodyPr>
          <a:lstStyle/>
          <a:p>
            <a:pPr algn="l" rtl="0"/>
            <a:r>
              <a:rPr lang="en-US" cap="none" dirty="0" smtClean="0">
                <a:solidFill>
                  <a:schemeClr val="tx1"/>
                </a:solidFill>
                <a:cs typeface="Arial" panose="020B0604020202020204" pitchFamily="34" charset="0"/>
              </a:rPr>
              <a:t>Tres años de ministerio</a:t>
            </a:r>
          </a:p>
          <a:p>
            <a:pPr lvl="1" algn="l" rtl="0"/>
            <a:r>
              <a:rPr lang="en-US" cap="none" dirty="0" smtClean="0">
                <a:solidFill>
                  <a:schemeClr val="tx1"/>
                </a:solidFill>
                <a:cs typeface="Arial" panose="020B0604020202020204" pitchFamily="34" charset="0"/>
              </a:rPr>
              <a:t>Cumplió la tarea que Dios le </a:t>
            </a:r>
            <a:br>
              <a:rPr lang="en-US" cap="none" dirty="0" smtClean="0">
                <a:solidFill>
                  <a:schemeClr val="tx1"/>
                </a:solidFill>
                <a:cs typeface="Arial" panose="020B0604020202020204" pitchFamily="34" charset="0"/>
              </a:rPr>
            </a:br>
            <a:r>
              <a:rPr lang="en-US" cap="none" dirty="0" err="1" smtClean="0">
                <a:solidFill>
                  <a:schemeClr val="tx1"/>
                </a:solidFill>
                <a:cs typeface="Arial" panose="020B0604020202020204" pitchFamily="34" charset="0"/>
              </a:rPr>
              <a:t>encargó</a:t>
            </a:r>
            <a:r>
              <a:rPr lang="en-US" cap="none" dirty="0" smtClean="0">
                <a:solidFill>
                  <a:schemeClr val="tx1"/>
                </a:solidFill>
                <a:cs typeface="Arial" panose="020B0604020202020204" pitchFamily="34" charset="0"/>
              </a:rPr>
              <a:t>, declaró la palabra </a:t>
            </a:r>
            <a:br>
              <a:rPr lang="en-US" cap="none" dirty="0" smtClean="0">
                <a:solidFill>
                  <a:schemeClr val="tx1"/>
                </a:solidFill>
                <a:cs typeface="Arial" panose="020B0604020202020204" pitchFamily="34" charset="0"/>
              </a:rPr>
            </a:br>
            <a:r>
              <a:rPr lang="en-US" cap="none" dirty="0" smtClean="0">
                <a:solidFill>
                  <a:schemeClr val="tx1"/>
                </a:solidFill>
                <a:cs typeface="Arial" panose="020B0604020202020204" pitchFamily="34" charset="0"/>
              </a:rPr>
              <a:t>de Dios, sirvió humildemente</a:t>
            </a:r>
          </a:p>
          <a:p>
            <a:pPr lvl="1" algn="l" rtl="0"/>
            <a:r>
              <a:rPr lang="en-US" cap="none" dirty="0" smtClean="0">
                <a:solidFill>
                  <a:schemeClr val="tx1"/>
                </a:solidFill>
                <a:cs typeface="Arial" panose="020B0604020202020204" pitchFamily="34" charset="0"/>
              </a:rPr>
              <a:t>Inocente, 20:26</a:t>
            </a:r>
          </a:p>
          <a:p>
            <a:pPr lvl="1" algn="l" rtl="0"/>
            <a:r>
              <a:rPr lang="en-US" cap="none" dirty="0" smtClean="0">
                <a:solidFill>
                  <a:schemeClr val="tx1"/>
                </a:solidFill>
                <a:cs typeface="Arial" panose="020B0604020202020204" pitchFamily="34" charset="0"/>
              </a:rPr>
              <a:t>Conspiraciones de </a:t>
            </a:r>
            <a:r>
              <a:rPr lang="en-US" cap="none" dirty="0" err="1">
                <a:solidFill>
                  <a:schemeClr val="tx1"/>
                </a:solidFill>
                <a:cs typeface="Arial" panose="020B0604020202020204" pitchFamily="34" charset="0"/>
              </a:rPr>
              <a:t>l</a:t>
            </a:r>
            <a:r>
              <a:rPr lang="en-US" cap="none" dirty="0" err="1" smtClean="0">
                <a:solidFill>
                  <a:schemeClr val="tx1"/>
                </a:solidFill>
                <a:cs typeface="Arial" panose="020B0604020202020204" pitchFamily="34" charset="0"/>
              </a:rPr>
              <a:t>os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Hch</a:t>
            </a:r>
            <a:r>
              <a:rPr lang="en-US" cap="none" dirty="0" smtClean="0">
                <a:solidFill>
                  <a:schemeClr val="tx1"/>
                </a:solidFill>
                <a:cs typeface="Arial" panose="020B0604020202020204" pitchFamily="34" charset="0"/>
              </a:rPr>
              <a:t> 20:19</a:t>
            </a:r>
          </a:p>
          <a:p>
            <a:pPr algn="l" rtl="0"/>
            <a:r>
              <a:rPr lang="en-US" cap="none" dirty="0" smtClean="0">
                <a:solidFill>
                  <a:schemeClr val="tx1"/>
                </a:solidFill>
                <a:cs typeface="Arial" panose="020B0604020202020204" pitchFamily="34" charset="0"/>
              </a:rPr>
              <a:t>Movimiento a Jerusalén</a:t>
            </a:r>
          </a:p>
          <a:p>
            <a:pPr lvl="1" algn="l" rtl="0"/>
            <a:r>
              <a:rPr lang="en-US" cap="none" dirty="0">
                <a:solidFill>
                  <a:schemeClr val="tx1"/>
                </a:solidFill>
                <a:cs typeface="Arial" panose="020B0604020202020204" pitchFamily="34" charset="0"/>
              </a:rPr>
              <a:t>En una misión de misericordia y generosidad</a:t>
            </a:r>
          </a:p>
          <a:p>
            <a:pPr lvl="1" algn="l" rtl="0"/>
            <a:r>
              <a:rPr lang="en-US" cap="none" dirty="0" smtClean="0">
                <a:solidFill>
                  <a:schemeClr val="tx1"/>
                </a:solidFill>
                <a:cs typeface="Arial" panose="020B0604020202020204" pitchFamily="34" charset="0"/>
              </a:rPr>
              <a:t>Sabiendo que habrá persecución y arresto, 20:22-23</a:t>
            </a:r>
          </a:p>
          <a:p>
            <a:pPr lvl="1" algn="l" rtl="0"/>
            <a:r>
              <a:rPr lang="en-US" cap="none" dirty="0" smtClean="0">
                <a:solidFill>
                  <a:schemeClr val="tx1"/>
                </a:solidFill>
                <a:cs typeface="Arial" panose="020B0604020202020204" pitchFamily="34" charset="0"/>
              </a:rPr>
              <a:t>Los discípulos, al escuchar la advertencia, intentan impedirle ir.</a:t>
            </a:r>
          </a:p>
          <a:p>
            <a:pPr lvl="1" algn="l" rtl="0"/>
            <a:r>
              <a:rPr lang="en-US" cap="none" dirty="0" err="1" smtClean="0">
                <a:solidFill>
                  <a:schemeClr val="tx1"/>
                </a:solidFill>
                <a:cs typeface="Arial" panose="020B0604020202020204" pitchFamily="34" charset="0"/>
              </a:rPr>
              <a:t>Decidido</a:t>
            </a:r>
            <a:r>
              <a:rPr lang="en-US" cap="none" dirty="0" smtClean="0">
                <a:solidFill>
                  <a:schemeClr val="tx1"/>
                </a:solidFill>
                <a:cs typeface="Arial" panose="020B0604020202020204" pitchFamily="34" charset="0"/>
              </a:rPr>
              <a:t> </a:t>
            </a:r>
            <a:r>
              <a:rPr lang="en-US" cap="none" dirty="0">
                <a:solidFill>
                  <a:schemeClr val="tx1"/>
                </a:solidFill>
                <a:cs typeface="Arial" panose="020B0604020202020204" pitchFamily="34" charset="0"/>
              </a:rPr>
              <a:t>a hacer la voluntad de Dios, Hechos 20:24; 21:14</a:t>
            </a:r>
          </a:p>
          <a:p>
            <a:pPr lvl="1" algn="l" rtl="0"/>
            <a:r>
              <a:rPr lang="en-US" cap="none" dirty="0" err="1" smtClean="0">
                <a:solidFill>
                  <a:schemeClr val="tx1"/>
                </a:solidFill>
                <a:cs typeface="Arial" panose="020B0604020202020204" pitchFamily="34" charset="0"/>
              </a:rPr>
              <a:t>Prepara</a:t>
            </a:r>
            <a:r>
              <a:rPr lang="en-US" cap="none" dirty="0" smtClean="0">
                <a:solidFill>
                  <a:schemeClr val="tx1"/>
                </a:solidFill>
                <a:cs typeface="Arial" panose="020B0604020202020204" pitchFamily="34" charset="0"/>
              </a:rPr>
              <a:t> a los discípulos para </a:t>
            </a:r>
            <a:r>
              <a:rPr lang="en-US" cap="none" dirty="0" err="1" smtClean="0">
                <a:solidFill>
                  <a:schemeClr val="tx1"/>
                </a:solidFill>
                <a:cs typeface="Arial" panose="020B0604020202020204" pitchFamily="34" charset="0"/>
              </a:rPr>
              <a:t>su</a:t>
            </a:r>
            <a:r>
              <a:rPr lang="en-US" cap="none" dirty="0" smtClean="0">
                <a:solidFill>
                  <a:schemeClr val="tx1"/>
                </a:solidFill>
                <a:cs typeface="Arial" panose="020B0604020202020204" pitchFamily="34" charset="0"/>
              </a:rPr>
              <a:t> partida</a:t>
            </a:r>
          </a:p>
          <a:p>
            <a:pPr lvl="1" algn="l" rtl="0"/>
            <a:r>
              <a:rPr lang="en-US" cap="none" dirty="0" smtClean="0">
                <a:solidFill>
                  <a:schemeClr val="tx1"/>
                </a:solidFill>
                <a:cs typeface="Arial" panose="020B0604020202020204" pitchFamily="34" charset="0"/>
              </a:rPr>
              <a:t>Tiempo íntimo con los hermanos antes del sufrimiento</a:t>
            </a:r>
          </a:p>
          <a:p>
            <a:pPr lvl="1" algn="l" rtl="0"/>
            <a:endParaRPr lang="en-US" cap="none" dirty="0">
              <a:solidFill>
                <a:schemeClr val="tx1"/>
              </a:solidFill>
              <a:cs typeface="Arial" panose="020B0604020202020204" pitchFamily="34" charset="0"/>
            </a:endParaRPr>
          </a:p>
        </p:txBody>
      </p:sp>
      <p:sp>
        <p:nvSpPr>
          <p:cNvPr id="4" name="Content Placeholder 2"/>
          <p:cNvSpPr txBox="1">
            <a:spLocks/>
          </p:cNvSpPr>
          <p:nvPr/>
        </p:nvSpPr>
        <p:spPr>
          <a:xfrm>
            <a:off x="6040273" y="945932"/>
            <a:ext cx="5952030" cy="5812222"/>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cap="none" dirty="0" smtClean="0">
                <a:solidFill>
                  <a:schemeClr val="tx1"/>
                </a:solidFill>
                <a:cs typeface="Arial" panose="020B0604020202020204" pitchFamily="34" charset="0"/>
              </a:rPr>
              <a:t>Controversia en el </a:t>
            </a:r>
            <a:r>
              <a:rPr lang="en-US" cap="none" dirty="0" err="1" smtClean="0">
                <a:solidFill>
                  <a:schemeClr val="tx1"/>
                </a:solidFill>
                <a:cs typeface="Arial" panose="020B0604020202020204" pitchFamily="34" charset="0"/>
              </a:rPr>
              <a:t>templo</a:t>
            </a:r>
            <a:r>
              <a:rPr lang="en-US" cap="none" dirty="0" smtClean="0">
                <a:solidFill>
                  <a:schemeClr val="tx1"/>
                </a:solidFill>
                <a:cs typeface="Arial" panose="020B0604020202020204" pitchFamily="34" charset="0"/>
              </a:rPr>
              <a:t>, 21:27</a:t>
            </a:r>
          </a:p>
          <a:p>
            <a:pPr algn="l" rtl="0"/>
            <a:r>
              <a:rPr lang="en-US" cap="none" dirty="0" smtClean="0">
                <a:solidFill>
                  <a:schemeClr val="tx1"/>
                </a:solidFill>
                <a:cs typeface="Arial" panose="020B0604020202020204" pitchFamily="34" charset="0"/>
              </a:rPr>
              <a:t>Arresto – le </a:t>
            </a:r>
            <a:r>
              <a:rPr lang="en-US" cap="none" dirty="0" err="1" smtClean="0">
                <a:solidFill>
                  <a:schemeClr val="tx1"/>
                </a:solidFill>
                <a:cs typeface="Arial" panose="020B0604020202020204" pitchFamily="34" charset="0"/>
              </a:rPr>
              <a:t>echaron</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manos</a:t>
            </a:r>
            <a:r>
              <a:rPr lang="en-US" cap="none" dirty="0" smtClean="0">
                <a:solidFill>
                  <a:schemeClr val="tx1"/>
                </a:solidFill>
                <a:cs typeface="Arial" panose="020B0604020202020204" pitchFamily="34" charset="0"/>
              </a:rPr>
              <a:t>, 21:27</a:t>
            </a:r>
          </a:p>
          <a:p>
            <a:pPr algn="l" rtl="0"/>
            <a:r>
              <a:rPr lang="en-US" cap="none" dirty="0" smtClean="0">
                <a:solidFill>
                  <a:schemeClr val="tx1"/>
                </a:solidFill>
                <a:cs typeface="Arial" panose="020B0604020202020204" pitchFamily="34" charset="0"/>
              </a:rPr>
              <a:t>Turba </a:t>
            </a:r>
            <a:r>
              <a:rPr lang="en-US" cap="none" dirty="0" err="1" smtClean="0">
                <a:solidFill>
                  <a:schemeClr val="tx1"/>
                </a:solidFill>
                <a:cs typeface="Arial" panose="020B0604020202020204" pitchFamily="34" charset="0"/>
              </a:rPr>
              <a:t>judía</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clamando</a:t>
            </a:r>
            <a:r>
              <a:rPr lang="en-US" cap="none" dirty="0" smtClean="0">
                <a:solidFill>
                  <a:schemeClr val="tx1"/>
                </a:solidFill>
                <a:cs typeface="Arial" panose="020B0604020202020204" pitchFamily="34" charset="0"/>
              </a:rPr>
              <a:t> por su muerte.</a:t>
            </a:r>
          </a:p>
          <a:p>
            <a:pPr algn="l" rtl="0"/>
            <a:r>
              <a:rPr lang="en-US" cap="none" dirty="0" smtClean="0">
                <a:solidFill>
                  <a:schemeClr val="tx1"/>
                </a:solidFill>
                <a:cs typeface="Arial" panose="020B0604020202020204" pitchFamily="34" charset="0"/>
              </a:rPr>
              <a:t>Entregado a los gentiles (Hechos 21:11 con Lucas 9:44), acusaciones falsas que tienen que ver con el templo, 24:13</a:t>
            </a:r>
          </a:p>
          <a:p>
            <a:pPr algn="l" rtl="0"/>
            <a:r>
              <a:rPr lang="en-US" cap="none" dirty="0" smtClean="0">
                <a:solidFill>
                  <a:schemeClr val="tx1"/>
                </a:solidFill>
                <a:cs typeface="Arial" panose="020B0604020202020204" pitchFamily="34" charset="0"/>
              </a:rPr>
              <a:t>Juicios – múltiples, ante judíos, gentiles (gobernador romano) y el rey Herodes</a:t>
            </a:r>
          </a:p>
          <a:p>
            <a:pPr lvl="1" algn="l" rtl="0"/>
            <a:r>
              <a:rPr lang="en-US" cap="none" dirty="0" smtClean="0">
                <a:solidFill>
                  <a:schemeClr val="tx1"/>
                </a:solidFill>
                <a:cs typeface="Arial" panose="020B0604020202020204" pitchFamily="34" charset="0"/>
              </a:rPr>
              <a:t>El Sumo Sacerdote y el Consejo están involucrados; </a:t>
            </a:r>
            <a:r>
              <a:rPr lang="en-US" cap="none" dirty="0">
                <a:solidFill>
                  <a:schemeClr val="tx1"/>
                </a:solidFill>
                <a:cs typeface="Arial" panose="020B0604020202020204" pitchFamily="34" charset="0"/>
              </a:rPr>
              <a:t>e</a:t>
            </a:r>
            <a:r>
              <a:rPr lang="en-US" cap="none" dirty="0" smtClean="0">
                <a:solidFill>
                  <a:schemeClr val="tx1"/>
                </a:solidFill>
                <a:cs typeface="Arial" panose="020B0604020202020204" pitchFamily="34" charset="0"/>
              </a:rPr>
              <a:t>l SS lo </a:t>
            </a:r>
            <a:r>
              <a:rPr lang="en-US" cap="none" dirty="0" err="1" smtClean="0">
                <a:solidFill>
                  <a:schemeClr val="tx1"/>
                </a:solidFill>
                <a:cs typeface="Arial" panose="020B0604020202020204" pitchFamily="34" charset="0"/>
              </a:rPr>
              <a:t>tiene</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decidido</a:t>
            </a:r>
            <a:r>
              <a:rPr lang="en-US" cap="none" dirty="0" smtClean="0">
                <a:solidFill>
                  <a:schemeClr val="tx1"/>
                </a:solidFill>
                <a:cs typeface="Arial" panose="020B0604020202020204" pitchFamily="34" charset="0"/>
              </a:rPr>
              <a:t> desde el principio.</a:t>
            </a:r>
          </a:p>
          <a:p>
            <a:pPr lvl="1" algn="l" rtl="0"/>
            <a:r>
              <a:rPr lang="en-US" cap="none" dirty="0" smtClean="0">
                <a:solidFill>
                  <a:schemeClr val="tx1"/>
                </a:solidFill>
                <a:cs typeface="Arial" panose="020B0604020202020204" pitchFamily="34" charset="0"/>
              </a:rPr>
              <a:t>Lo </a:t>
            </a:r>
            <a:r>
              <a:rPr lang="en-US" cap="none" dirty="0" err="1" smtClean="0">
                <a:solidFill>
                  <a:schemeClr val="tx1"/>
                </a:solidFill>
                <a:cs typeface="Arial" panose="020B0604020202020204" pitchFamily="34" charset="0"/>
              </a:rPr>
              <a:t>golpean</a:t>
            </a:r>
            <a:r>
              <a:rPr lang="en-US" cap="none" dirty="0" smtClean="0">
                <a:solidFill>
                  <a:schemeClr val="tx1"/>
                </a:solidFill>
                <a:cs typeface="Arial" panose="020B0604020202020204" pitchFamily="34" charset="0"/>
              </a:rPr>
              <a:t> antes de </a:t>
            </a:r>
            <a:r>
              <a:rPr lang="en-US" cap="none" dirty="0" err="1" smtClean="0">
                <a:solidFill>
                  <a:schemeClr val="tx1"/>
                </a:solidFill>
                <a:cs typeface="Arial" panose="020B0604020202020204" pitchFamily="34" charset="0"/>
              </a:rPr>
              <a:t>cualquier</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condena</a:t>
            </a:r>
            <a:r>
              <a:rPr lang="en-US" cap="none" dirty="0" smtClean="0">
                <a:solidFill>
                  <a:schemeClr val="tx1"/>
                </a:solidFill>
                <a:cs typeface="Arial" panose="020B0604020202020204" pitchFamily="34" charset="0"/>
              </a:rPr>
              <a:t>, en violación de la ley.</a:t>
            </a:r>
          </a:p>
          <a:p>
            <a:pPr lvl="1" algn="l" rtl="0"/>
            <a:r>
              <a:rPr lang="en-US" cap="none" dirty="0" smtClean="0">
                <a:solidFill>
                  <a:schemeClr val="tx1"/>
                </a:solidFill>
                <a:cs typeface="Arial" panose="020B0604020202020204" pitchFamily="34" charset="0"/>
              </a:rPr>
              <a:t>Los gentiles </a:t>
            </a:r>
            <a:r>
              <a:rPr lang="en-US" cap="none" dirty="0" err="1" smtClean="0">
                <a:solidFill>
                  <a:schemeClr val="tx1"/>
                </a:solidFill>
                <a:cs typeface="Arial" panose="020B0604020202020204" pitchFamily="34" charset="0"/>
              </a:rPr>
              <a:t>intentan</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tácticas</a:t>
            </a:r>
            <a:r>
              <a:rPr lang="en-US" cap="none" dirty="0" smtClean="0">
                <a:solidFill>
                  <a:schemeClr val="tx1"/>
                </a:solidFill>
                <a:cs typeface="Arial" panose="020B0604020202020204" pitchFamily="34" charset="0"/>
              </a:rPr>
              <a:t> para </a:t>
            </a:r>
            <a:r>
              <a:rPr lang="en-US" cap="none" dirty="0" err="1" smtClean="0">
                <a:solidFill>
                  <a:schemeClr val="tx1"/>
                </a:solidFill>
                <a:cs typeface="Arial" panose="020B0604020202020204" pitchFamily="34" charset="0"/>
              </a:rPr>
              <a:t>aplazar</a:t>
            </a:r>
            <a:r>
              <a:rPr lang="en-US" cap="none" dirty="0" smtClean="0">
                <a:solidFill>
                  <a:schemeClr val="tx1"/>
                </a:solidFill>
                <a:cs typeface="Arial" panose="020B0604020202020204" pitchFamily="34" charset="0"/>
              </a:rPr>
              <a:t> (24:22), </a:t>
            </a:r>
            <a:r>
              <a:rPr lang="en-US" cap="none" dirty="0" err="1" smtClean="0">
                <a:solidFill>
                  <a:schemeClr val="tx1"/>
                </a:solidFill>
                <a:cs typeface="Arial" panose="020B0604020202020204" pitchFamily="34" charset="0"/>
              </a:rPr>
              <a:t>pasándolo</a:t>
            </a:r>
            <a:r>
              <a:rPr lang="en-US" cap="none" dirty="0" smtClean="0">
                <a:solidFill>
                  <a:schemeClr val="tx1"/>
                </a:solidFill>
                <a:cs typeface="Arial" panose="020B0604020202020204" pitchFamily="34" charset="0"/>
              </a:rPr>
              <a:t> de persona </a:t>
            </a:r>
            <a:r>
              <a:rPr lang="en-US" cap="none" dirty="0" err="1" smtClean="0">
                <a:solidFill>
                  <a:schemeClr val="tx1"/>
                </a:solidFill>
                <a:cs typeface="Arial" panose="020B0604020202020204" pitchFamily="34" charset="0"/>
              </a:rPr>
              <a:t>en</a:t>
            </a:r>
            <a:r>
              <a:rPr lang="en-US" cap="none" dirty="0" smtClean="0">
                <a:solidFill>
                  <a:schemeClr val="tx1"/>
                </a:solidFill>
                <a:cs typeface="Arial" panose="020B0604020202020204" pitchFamily="34" charset="0"/>
              </a:rPr>
              <a:t> persona </a:t>
            </a:r>
            <a:r>
              <a:rPr lang="en-US" cap="none" dirty="0" err="1" smtClean="0">
                <a:solidFill>
                  <a:schemeClr val="tx1"/>
                </a:solidFill>
                <a:cs typeface="Arial" panose="020B0604020202020204" pitchFamily="34" charset="0"/>
              </a:rPr>
              <a:t>porque</a:t>
            </a:r>
            <a:r>
              <a:rPr lang="en-US" cap="none" dirty="0" smtClean="0">
                <a:solidFill>
                  <a:schemeClr val="tx1"/>
                </a:solidFill>
                <a:cs typeface="Arial" panose="020B0604020202020204" pitchFamily="34" charset="0"/>
              </a:rPr>
              <a:t> reconocen que es inocente.</a:t>
            </a:r>
          </a:p>
          <a:p>
            <a:pPr lvl="1" algn="l" rtl="0"/>
            <a:r>
              <a:rPr lang="en-US" cap="none" dirty="0" smtClean="0">
                <a:solidFill>
                  <a:schemeClr val="tx1"/>
                </a:solidFill>
                <a:cs typeface="Arial" panose="020B0604020202020204" pitchFamily="34" charset="0"/>
              </a:rPr>
              <a:t>Pero al final lo castigan </a:t>
            </a:r>
            <a:r>
              <a:rPr lang="en-US" cap="none" dirty="0" err="1" smtClean="0">
                <a:solidFill>
                  <a:schemeClr val="tx1"/>
                </a:solidFill>
                <a:cs typeface="Arial" panose="020B0604020202020204" pitchFamily="34" charset="0"/>
              </a:rPr>
              <a:t>porque</a:t>
            </a:r>
            <a:r>
              <a:rPr lang="en-US" cap="none" dirty="0" smtClean="0">
                <a:solidFill>
                  <a:schemeClr val="tx1"/>
                </a:solidFill>
                <a:cs typeface="Arial" panose="020B0604020202020204" pitchFamily="34" charset="0"/>
              </a:rPr>
              <a:t> quieren hacer un favor a los judíos, 24:27; 25:9</a:t>
            </a:r>
          </a:p>
          <a:p>
            <a:pPr lvl="1" algn="l" rtl="0"/>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11526594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359" y="252497"/>
            <a:ext cx="4814341" cy="504994"/>
          </a:xfrm>
          <a:solidFill>
            <a:schemeClr val="tx2"/>
          </a:solidFill>
        </p:spPr>
        <p:txBody>
          <a:bodyPr>
            <a:normAutofit fontScale="90000"/>
          </a:bodyPr>
          <a:lstStyle/>
          <a:p>
            <a:pPr algn="ctr" rtl="0"/>
            <a:r>
              <a:rPr lang="en-US" dirty="0" smtClean="0">
                <a:solidFill>
                  <a:schemeClr val="bg1"/>
                </a:solidFill>
              </a:rPr>
              <a:t>DISCUSIÓN EN GRUPOS</a:t>
            </a:r>
            <a:endParaRPr lang="en-US" dirty="0">
              <a:solidFill>
                <a:schemeClr val="bg1"/>
              </a:solidFill>
            </a:endParaRPr>
          </a:p>
        </p:txBody>
      </p:sp>
      <p:sp>
        <p:nvSpPr>
          <p:cNvPr id="3" name="Content Placeholder 2"/>
          <p:cNvSpPr>
            <a:spLocks noGrp="1"/>
          </p:cNvSpPr>
          <p:nvPr>
            <p:ph idx="1"/>
          </p:nvPr>
        </p:nvSpPr>
        <p:spPr>
          <a:xfrm>
            <a:off x="0" y="977854"/>
            <a:ext cx="12192000" cy="1251334"/>
          </a:xfrm>
        </p:spPr>
        <p:txBody>
          <a:bodyPr>
            <a:normAutofit lnSpcReduction="10000"/>
          </a:bodyPr>
          <a:lstStyle/>
          <a:p>
            <a:pPr algn="l" rtl="0"/>
            <a:r>
              <a:rPr lang="es-ES" cap="none" dirty="0" smtClean="0">
                <a:solidFill>
                  <a:schemeClr val="tx1"/>
                </a:solidFill>
                <a:cs typeface="Arial" panose="020B0604020202020204" pitchFamily="34" charset="0"/>
              </a:rPr>
              <a:t>Cuéntenos un poco acerca de usted</a:t>
            </a:r>
          </a:p>
          <a:p>
            <a:pPr algn="l" rtl="0"/>
            <a:r>
              <a:rPr lang="es-ES" cap="none" dirty="0" smtClean="0">
                <a:solidFill>
                  <a:schemeClr val="tx1"/>
                </a:solidFill>
                <a:cs typeface="Arial" panose="020B0604020202020204" pitchFamily="34" charset="0"/>
              </a:rPr>
              <a:t>Cuente la historia de lo que pasó con Pablo desde la perspectiva de usted</a:t>
            </a:r>
            <a:endParaRPr lang="en-US" cap="none" dirty="0" smtClean="0">
              <a:solidFill>
                <a:schemeClr val="tx1"/>
              </a:solidFill>
              <a:cs typeface="Arial" panose="020B0604020202020204" pitchFamily="34" charset="0"/>
            </a:endParaRPr>
          </a:p>
          <a:p>
            <a:pPr algn="l" rtl="0"/>
            <a:r>
              <a:rPr lang="en-US" cap="none" dirty="0" smtClean="0">
                <a:solidFill>
                  <a:schemeClr val="tx1"/>
                </a:solidFill>
                <a:cs typeface="Arial" panose="020B0604020202020204" pitchFamily="34" charset="0"/>
              </a:rPr>
              <a:t>¿</a:t>
            </a:r>
            <a:r>
              <a:rPr lang="en-US" cap="none" dirty="0" err="1" smtClean="0">
                <a:solidFill>
                  <a:schemeClr val="tx1"/>
                </a:solidFill>
                <a:cs typeface="Arial" panose="020B0604020202020204" pitchFamily="34" charset="0"/>
              </a:rPr>
              <a:t>Hizo</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Ud</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algún</a:t>
            </a:r>
            <a:r>
              <a:rPr lang="en-US" cap="none" dirty="0" smtClean="0">
                <a:solidFill>
                  <a:schemeClr val="tx1"/>
                </a:solidFill>
                <a:cs typeface="Arial" panose="020B0604020202020204" pitchFamily="34" charset="0"/>
              </a:rPr>
              <a:t> cambio religioso como resultado de esta experiencia? ¿Por qué o por qué no?</a:t>
            </a:r>
            <a:endParaRPr lang="en-US" cap="none" dirty="0">
              <a:solidFill>
                <a:schemeClr val="tx1"/>
              </a:solidFill>
              <a:cs typeface="Arial" panose="020B0604020202020204" pitchFamily="34" charset="0"/>
            </a:endParaRPr>
          </a:p>
        </p:txBody>
      </p:sp>
      <p:sp>
        <p:nvSpPr>
          <p:cNvPr id="4" name="Content Placeholder 2"/>
          <p:cNvSpPr txBox="1">
            <a:spLocks/>
          </p:cNvSpPr>
          <p:nvPr/>
        </p:nvSpPr>
        <p:spPr>
          <a:xfrm rot="10800000" flipV="1">
            <a:off x="545123" y="4664875"/>
            <a:ext cx="3321237" cy="1953245"/>
          </a:xfrm>
          <a:prstGeom prst="rect">
            <a:avLst/>
          </a:prstGeom>
          <a:solidFill>
            <a:schemeClr val="tx1">
              <a:lumMod val="6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FÉLIX</a:t>
            </a:r>
          </a:p>
          <a:p>
            <a:pPr algn="l" rtl="0"/>
            <a:r>
              <a:rPr lang="en-US" cap="none" dirty="0" smtClean="0">
                <a:solidFill>
                  <a:schemeClr val="tx1"/>
                </a:solidFill>
                <a:cs typeface="Arial" panose="020B0604020202020204" pitchFamily="34" charset="0"/>
              </a:rPr>
              <a:t>Hechos 23:32 – 24:27</a:t>
            </a:r>
          </a:p>
        </p:txBody>
      </p:sp>
      <p:sp>
        <p:nvSpPr>
          <p:cNvPr id="5" name="Content Placeholder 2"/>
          <p:cNvSpPr txBox="1">
            <a:spLocks/>
          </p:cNvSpPr>
          <p:nvPr/>
        </p:nvSpPr>
        <p:spPr>
          <a:xfrm rot="10800000" flipV="1">
            <a:off x="569922" y="2354530"/>
            <a:ext cx="3271641" cy="2082201"/>
          </a:xfrm>
          <a:prstGeom prst="rect">
            <a:avLst/>
          </a:prstGeom>
          <a:solidFill>
            <a:schemeClr val="accent3">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CLAUDIO LISIAS</a:t>
            </a:r>
          </a:p>
          <a:p>
            <a:pPr algn="l" rtl="0"/>
            <a:r>
              <a:rPr lang="en-US" cap="none" dirty="0" smtClean="0">
                <a:solidFill>
                  <a:schemeClr val="tx1"/>
                </a:solidFill>
                <a:cs typeface="Arial" panose="020B0604020202020204" pitchFamily="34" charset="0"/>
              </a:rPr>
              <a:t>Hechos 22:22 – 23:31</a:t>
            </a:r>
          </a:p>
        </p:txBody>
      </p:sp>
      <p:sp>
        <p:nvSpPr>
          <p:cNvPr id="6" name="Content Placeholder 2"/>
          <p:cNvSpPr txBox="1">
            <a:spLocks/>
          </p:cNvSpPr>
          <p:nvPr/>
        </p:nvSpPr>
        <p:spPr>
          <a:xfrm rot="10800000" flipV="1">
            <a:off x="4520988" y="2354531"/>
            <a:ext cx="3333081" cy="2082201"/>
          </a:xfrm>
          <a:prstGeom prst="rect">
            <a:avLst/>
          </a:prstGeom>
          <a:solidFill>
            <a:schemeClr val="bg2">
              <a:lumMod val="60000"/>
              <a:lumOff val="40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FESTO</a:t>
            </a:r>
          </a:p>
          <a:p>
            <a:pPr algn="l" rtl="0"/>
            <a:r>
              <a:rPr lang="en-US" cap="none" dirty="0" smtClean="0">
                <a:solidFill>
                  <a:schemeClr val="tx1"/>
                </a:solidFill>
                <a:cs typeface="Arial" panose="020B0604020202020204" pitchFamily="34" charset="0"/>
              </a:rPr>
              <a:t>Hechos 25:1 – 26:32</a:t>
            </a:r>
          </a:p>
        </p:txBody>
      </p:sp>
      <p:sp>
        <p:nvSpPr>
          <p:cNvPr id="7" name="Content Placeholder 2"/>
          <p:cNvSpPr txBox="1">
            <a:spLocks/>
          </p:cNvSpPr>
          <p:nvPr/>
        </p:nvSpPr>
        <p:spPr>
          <a:xfrm rot="10800000" flipV="1">
            <a:off x="4520987" y="4664876"/>
            <a:ext cx="3321237" cy="1953245"/>
          </a:xfrm>
          <a:prstGeom prst="rect">
            <a:avLst/>
          </a:prstGeom>
          <a:solidFill>
            <a:schemeClr val="accent4">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AGRIPA</a:t>
            </a:r>
          </a:p>
          <a:p>
            <a:pPr algn="l" rtl="0"/>
            <a:r>
              <a:rPr lang="en-US" cap="none" dirty="0" smtClean="0">
                <a:solidFill>
                  <a:schemeClr val="tx1"/>
                </a:solidFill>
                <a:cs typeface="Arial" panose="020B0604020202020204" pitchFamily="34" charset="0"/>
              </a:rPr>
              <a:t>Hechos 25:13 – 26:32</a:t>
            </a:r>
            <a:endParaRPr lang="en-US" cap="none" dirty="0">
              <a:solidFill>
                <a:schemeClr val="tx1"/>
              </a:solidFill>
              <a:cs typeface="Arial" panose="020B0604020202020204" pitchFamily="34" charset="0"/>
            </a:endParaRPr>
          </a:p>
        </p:txBody>
      </p:sp>
      <p:sp>
        <p:nvSpPr>
          <p:cNvPr id="8" name="Content Placeholder 2"/>
          <p:cNvSpPr txBox="1">
            <a:spLocks/>
          </p:cNvSpPr>
          <p:nvPr/>
        </p:nvSpPr>
        <p:spPr>
          <a:xfrm rot="10800000" flipV="1">
            <a:off x="8354826" y="2354530"/>
            <a:ext cx="3333081" cy="2082201"/>
          </a:xfrm>
          <a:prstGeom prst="rect">
            <a:avLst/>
          </a:prstGeom>
          <a:solidFill>
            <a:schemeClr val="accent6">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JULIO</a:t>
            </a:r>
          </a:p>
          <a:p>
            <a:pPr algn="l" rtl="0"/>
            <a:r>
              <a:rPr lang="en-US" cap="none" dirty="0" smtClean="0">
                <a:solidFill>
                  <a:schemeClr val="tx1"/>
                </a:solidFill>
                <a:cs typeface="Arial" panose="020B0604020202020204" pitchFamily="34" charset="0"/>
              </a:rPr>
              <a:t>Hechos 27:1 – 28:16</a:t>
            </a:r>
          </a:p>
        </p:txBody>
      </p:sp>
      <p:sp>
        <p:nvSpPr>
          <p:cNvPr id="9" name="Content Placeholder 2"/>
          <p:cNvSpPr txBox="1">
            <a:spLocks/>
          </p:cNvSpPr>
          <p:nvPr/>
        </p:nvSpPr>
        <p:spPr>
          <a:xfrm rot="10800000" flipV="1">
            <a:off x="8354825" y="4664875"/>
            <a:ext cx="3333081" cy="1979398"/>
          </a:xfrm>
          <a:prstGeom prst="rect">
            <a:avLst/>
          </a:prstGeom>
          <a:solidFill>
            <a:schemeClr val="accent2">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ANANÍAS EL SUMO SACERDOTE</a:t>
            </a:r>
          </a:p>
          <a:p>
            <a:pPr algn="l" rtl="0"/>
            <a:r>
              <a:rPr lang="en-US" cap="none" dirty="0" err="1" smtClean="0">
                <a:solidFill>
                  <a:schemeClr val="tx1"/>
                </a:solidFill>
                <a:cs typeface="Arial" panose="020B0604020202020204" pitchFamily="34" charset="0"/>
              </a:rPr>
              <a:t>Aparece</a:t>
            </a:r>
            <a:r>
              <a:rPr lang="en-US" cap="none" dirty="0" smtClean="0">
                <a:solidFill>
                  <a:schemeClr val="tx1"/>
                </a:solidFill>
                <a:cs typeface="Arial" panose="020B0604020202020204" pitchFamily="34" charset="0"/>
              </a:rPr>
              <a:t> en 23, 24, ¿</a:t>
            </a:r>
            <a:r>
              <a:rPr lang="en-US" cap="none" dirty="0" err="1" smtClean="0">
                <a:solidFill>
                  <a:schemeClr val="tx1"/>
                </a:solidFill>
                <a:cs typeface="Arial" panose="020B0604020202020204" pitchFamily="34" charset="0"/>
              </a:rPr>
              <a:t>tal</a:t>
            </a:r>
            <a:r>
              <a:rPr lang="en-US" cap="none" dirty="0" smtClean="0">
                <a:solidFill>
                  <a:schemeClr val="tx1"/>
                </a:solidFill>
                <a:cs typeface="Arial" panose="020B0604020202020204" pitchFamily="34" charset="0"/>
              </a:rPr>
              <a:t> vez 25?</a:t>
            </a:r>
          </a:p>
        </p:txBody>
      </p:sp>
    </p:spTree>
    <p:extLst>
      <p:ext uri="{BB962C8B-B14F-4D97-AF65-F5344CB8AC3E}">
        <p14:creationId xmlns:p14="http://schemas.microsoft.com/office/powerpoint/2010/main" val="17018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447" y="297586"/>
            <a:ext cx="7737231" cy="1635759"/>
          </a:xfrm>
        </p:spPr>
        <p:txBody>
          <a:bodyPr/>
          <a:lstStyle/>
          <a:p>
            <a:pPr rtl="0"/>
            <a:r>
              <a:rPr lang="en-US" dirty="0" smtClean="0"/>
              <a:t>PROYECTO </a:t>
            </a:r>
            <a:br>
              <a:rPr lang="en-US" dirty="0" smtClean="0"/>
            </a:br>
            <a:r>
              <a:rPr lang="en-US" dirty="0" smtClean="0"/>
              <a:t>A LARGO PLAZO</a:t>
            </a:r>
            <a:endParaRPr lang="en-US" dirty="0"/>
          </a:p>
        </p:txBody>
      </p:sp>
      <p:sp>
        <p:nvSpPr>
          <p:cNvPr id="3" name="Subtitle 2"/>
          <p:cNvSpPr>
            <a:spLocks noGrp="1"/>
          </p:cNvSpPr>
          <p:nvPr>
            <p:ph type="subTitle" idx="1"/>
          </p:nvPr>
        </p:nvSpPr>
        <p:spPr>
          <a:xfrm>
            <a:off x="539927" y="2089220"/>
            <a:ext cx="10872269" cy="1132038"/>
          </a:xfrm>
        </p:spPr>
        <p:txBody>
          <a:bodyPr>
            <a:normAutofit/>
          </a:bodyPr>
          <a:lstStyle/>
          <a:p>
            <a:pPr algn="l" rtl="0"/>
            <a:r>
              <a:rPr lang="es-ES" sz="2800" cap="none" dirty="0" smtClean="0"/>
              <a:t>Reúna la información disponible sobre un compañero de Pablo para crear una breve biografía.</a:t>
            </a:r>
            <a:endParaRPr lang="en-US" sz="2800" cap="none" dirty="0" smtClean="0"/>
          </a:p>
        </p:txBody>
      </p:sp>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rtl="0">
              <a:buFont typeface="+mj-lt"/>
              <a:buAutoNum type="arabicPeriod"/>
            </a:pPr>
            <a:endParaRPr lang="en-US" sz="2800" cap="none" dirty="0" smtClean="0"/>
          </a:p>
        </p:txBody>
      </p:sp>
    </p:spTree>
    <p:extLst>
      <p:ext uri="{BB962C8B-B14F-4D97-AF65-F5344CB8AC3E}">
        <p14:creationId xmlns:p14="http://schemas.microsoft.com/office/powerpoint/2010/main" val="37195543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7145"/>
            <a:ext cx="11918761" cy="798786"/>
          </a:xfrm>
        </p:spPr>
        <p:txBody>
          <a:bodyPr>
            <a:normAutofit/>
          </a:bodyPr>
          <a:lstStyle/>
          <a:p>
            <a:pPr algn="ctr" rtl="0"/>
            <a:r>
              <a:rPr lang="en-US" dirty="0" smtClean="0">
                <a:solidFill>
                  <a:schemeClr val="accent5"/>
                </a:solidFill>
              </a:rPr>
              <a:t>“Has DE testificar </a:t>
            </a:r>
            <a:r>
              <a:rPr lang="en-US" dirty="0" err="1" smtClean="0">
                <a:solidFill>
                  <a:schemeClr val="accent5"/>
                </a:solidFill>
              </a:rPr>
              <a:t>también</a:t>
            </a:r>
            <a:r>
              <a:rPr lang="en-US" dirty="0" smtClean="0">
                <a:solidFill>
                  <a:schemeClr val="accent5"/>
                </a:solidFill>
              </a:rPr>
              <a:t> </a:t>
            </a:r>
            <a:r>
              <a:rPr lang="en-US" dirty="0" err="1" smtClean="0">
                <a:solidFill>
                  <a:schemeClr val="accent5"/>
                </a:solidFill>
              </a:rPr>
              <a:t>en</a:t>
            </a:r>
            <a:r>
              <a:rPr lang="en-US" dirty="0" smtClean="0">
                <a:solidFill>
                  <a:schemeClr val="accent5"/>
                </a:solidFill>
              </a:rPr>
              <a:t> Roma” – Hechos 23:11</a:t>
            </a:r>
            <a:endParaRPr lang="en-US" dirty="0">
              <a:solidFill>
                <a:schemeClr val="accent5"/>
              </a:solidFill>
            </a:endParaRPr>
          </a:p>
        </p:txBody>
      </p:sp>
      <p:sp>
        <p:nvSpPr>
          <p:cNvPr id="3" name="Content Placeholder 2"/>
          <p:cNvSpPr>
            <a:spLocks noGrp="1"/>
          </p:cNvSpPr>
          <p:nvPr>
            <p:ph idx="1"/>
          </p:nvPr>
        </p:nvSpPr>
        <p:spPr>
          <a:xfrm>
            <a:off x="152400" y="945931"/>
            <a:ext cx="11918761" cy="5812222"/>
          </a:xfrm>
        </p:spPr>
        <p:txBody>
          <a:bodyPr>
            <a:normAutofit fontScale="92500" lnSpcReduction="10000"/>
          </a:bodyPr>
          <a:lstStyle/>
          <a:p>
            <a:pPr algn="l" rtl="0"/>
            <a:r>
              <a:rPr lang="en-US" cap="none" dirty="0" err="1" smtClean="0">
                <a:solidFill>
                  <a:schemeClr val="tx1"/>
                </a:solidFill>
                <a:cs typeface="Arial" panose="020B0604020202020204" pitchFamily="34" charset="0"/>
              </a:rPr>
              <a:t>Hechos</a:t>
            </a:r>
            <a:r>
              <a:rPr lang="en-US" cap="none" dirty="0" smtClean="0">
                <a:solidFill>
                  <a:schemeClr val="tx1"/>
                </a:solidFill>
                <a:cs typeface="Arial" panose="020B0604020202020204" pitchFamily="34" charset="0"/>
              </a:rPr>
              <a:t> 21</a:t>
            </a:r>
          </a:p>
          <a:p>
            <a:pPr lvl="1" algn="l" rtl="0"/>
            <a:r>
              <a:rPr lang="en-US" cap="none" dirty="0" smtClean="0">
                <a:solidFill>
                  <a:schemeClr val="tx1"/>
                </a:solidFill>
                <a:cs typeface="Arial" panose="020B0604020202020204" pitchFamily="34" charset="0"/>
              </a:rPr>
              <a:t>Llegada a Jerusalén</a:t>
            </a:r>
          </a:p>
          <a:p>
            <a:pPr lvl="1" algn="l" rtl="0"/>
            <a:r>
              <a:rPr lang="en-US" cap="none" dirty="0" smtClean="0">
                <a:solidFill>
                  <a:schemeClr val="tx1"/>
                </a:solidFill>
                <a:cs typeface="Arial" panose="020B0604020202020204" pitchFamily="34" charset="0"/>
              </a:rPr>
              <a:t>Pablo – rito de </a:t>
            </a:r>
            <a:r>
              <a:rPr lang="en-US" cap="none" dirty="0" err="1" smtClean="0">
                <a:solidFill>
                  <a:schemeClr val="tx1"/>
                </a:solidFill>
                <a:cs typeface="Arial" panose="020B0604020202020204" pitchFamily="34" charset="0"/>
              </a:rPr>
              <a:t>purificación</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en</a:t>
            </a:r>
            <a:r>
              <a:rPr lang="en-US" cap="none" dirty="0" smtClean="0">
                <a:solidFill>
                  <a:schemeClr val="tx1"/>
                </a:solidFill>
                <a:cs typeface="Arial" panose="020B0604020202020204" pitchFamily="34" charset="0"/>
              </a:rPr>
              <a:t> el templo y paga los gastos de 4 hombres bajo voto. PROPÓSITO: Demostrar que no enseña a los judíos a abandonar a Moisés y que él mismo vive en observancia de la ley (20-25)</a:t>
            </a:r>
          </a:p>
          <a:p>
            <a:pPr lvl="1" algn="l" rtl="0"/>
            <a:r>
              <a:rPr lang="en-US" cap="none" dirty="0" smtClean="0">
                <a:solidFill>
                  <a:schemeClr val="tx1"/>
                </a:solidFill>
                <a:cs typeface="Arial" panose="020B0604020202020204" pitchFamily="34" charset="0"/>
              </a:rPr>
              <a:t>Los judíos de Asia lo acusan, irónicamente, de enseñar “contra el pueblo, la ley y este lugar” (28; cf. 6:13).</a:t>
            </a:r>
          </a:p>
          <a:p>
            <a:pPr lvl="1" algn="l" rtl="0"/>
            <a:r>
              <a:rPr lang="en-US" cap="none" dirty="0" smtClean="0">
                <a:solidFill>
                  <a:schemeClr val="tx1"/>
                </a:solidFill>
                <a:cs typeface="Arial" panose="020B0604020202020204" pitchFamily="34" charset="0"/>
              </a:rPr>
              <a:t>Multitud – a punto de ser asesinado (23:27) – tribuno (Claudio </a:t>
            </a:r>
            <a:r>
              <a:rPr lang="en-US" cap="none" dirty="0" err="1" smtClean="0">
                <a:solidFill>
                  <a:schemeClr val="tx1"/>
                </a:solidFill>
                <a:cs typeface="Arial" panose="020B0604020202020204" pitchFamily="34" charset="0"/>
              </a:rPr>
              <a:t>Lisias</a:t>
            </a:r>
            <a:r>
              <a:rPr lang="en-US" cap="none" dirty="0" smtClean="0">
                <a:solidFill>
                  <a:schemeClr val="tx1"/>
                </a:solidFill>
                <a:cs typeface="Arial" panose="020B0604020202020204" pitchFamily="34" charset="0"/>
              </a:rPr>
              <a:t>)</a:t>
            </a:r>
            <a:r>
              <a:rPr lang="en-US" cap="none" dirty="0" err="1" smtClean="0">
                <a:solidFill>
                  <a:schemeClr val="tx1"/>
                </a:solidFill>
                <a:cs typeface="Arial" panose="020B0604020202020204" pitchFamily="34" charset="0"/>
              </a:rPr>
              <a:t>confundido</a:t>
            </a:r>
            <a:r>
              <a:rPr lang="en-US" cap="none" dirty="0" smtClean="0">
                <a:solidFill>
                  <a:schemeClr val="tx1"/>
                </a:solidFill>
                <a:cs typeface="Arial" panose="020B0604020202020204" pitchFamily="34" charset="0"/>
              </a:rPr>
              <a:t> – </a:t>
            </a:r>
            <a:r>
              <a:rPr lang="en-US" cap="none" dirty="0" err="1" smtClean="0">
                <a:solidFill>
                  <a:schemeClr val="tx1"/>
                </a:solidFill>
                <a:cs typeface="Arial" panose="020B0604020202020204" pitchFamily="34" charset="0"/>
              </a:rPr>
              <a:t>permite</a:t>
            </a:r>
            <a:r>
              <a:rPr lang="en-US" cap="none" dirty="0">
                <a:solidFill>
                  <a:schemeClr val="tx1"/>
                </a:solidFill>
                <a:cs typeface="Arial" panose="020B0604020202020204" pitchFamily="34" charset="0"/>
              </a:rPr>
              <a:t> </a:t>
            </a:r>
            <a:r>
              <a:rPr lang="en-US" cap="none" dirty="0" smtClean="0">
                <a:solidFill>
                  <a:schemeClr val="tx1"/>
                </a:solidFill>
                <a:cs typeface="Arial" panose="020B0604020202020204" pitchFamily="34" charset="0"/>
              </a:rPr>
              <a:t>que se </a:t>
            </a:r>
            <a:r>
              <a:rPr lang="en-US" cap="none" dirty="0" err="1" smtClean="0">
                <a:solidFill>
                  <a:schemeClr val="tx1"/>
                </a:solidFill>
                <a:cs typeface="Arial" panose="020B0604020202020204" pitchFamily="34" charset="0"/>
              </a:rPr>
              <a:t>dirija</a:t>
            </a:r>
            <a:r>
              <a:rPr lang="en-US" cap="none" dirty="0" smtClean="0">
                <a:solidFill>
                  <a:schemeClr val="tx1"/>
                </a:solidFill>
                <a:cs typeface="Arial" panose="020B0604020202020204" pitchFamily="34" charset="0"/>
              </a:rPr>
              <a:t> a la multitud desde los escalones</a:t>
            </a:r>
          </a:p>
          <a:p>
            <a:pPr algn="l" rtl="0"/>
            <a:r>
              <a:rPr lang="en-US" cap="none" dirty="0" smtClean="0">
                <a:solidFill>
                  <a:schemeClr val="tx1"/>
                </a:solidFill>
                <a:cs typeface="Arial" panose="020B0604020202020204" pitchFamily="34" charset="0"/>
              </a:rPr>
              <a:t>Hechos 22</a:t>
            </a:r>
          </a:p>
          <a:p>
            <a:pPr lvl="1" algn="l" rtl="0"/>
            <a:r>
              <a:rPr lang="en-US" cap="none" dirty="0" smtClean="0">
                <a:solidFill>
                  <a:schemeClr val="tx1"/>
                </a:solidFill>
                <a:cs typeface="Arial" panose="020B0604020202020204" pitchFamily="34" charset="0"/>
              </a:rPr>
              <a:t>Defensa: soy uno de ustedes. </a:t>
            </a:r>
            <a:r>
              <a:rPr lang="en-US" cap="none" dirty="0" err="1" smtClean="0">
                <a:solidFill>
                  <a:schemeClr val="tx1"/>
                </a:solidFill>
                <a:cs typeface="Arial" panose="020B0604020202020204" pitchFamily="34" charset="0"/>
              </a:rPr>
              <a:t>Por</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esta</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razón</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yo</a:t>
            </a:r>
            <a:r>
              <a:rPr lang="en-US" cap="none" dirty="0" smtClean="0">
                <a:solidFill>
                  <a:schemeClr val="tx1"/>
                </a:solidFill>
                <a:cs typeface="Arial" panose="020B0604020202020204" pitchFamily="34" charset="0"/>
              </a:rPr>
              <a:t> cambié. La orden de Jesús de ir a los gentiles</a:t>
            </a:r>
          </a:p>
          <a:p>
            <a:pPr lvl="1" algn="l" rtl="0"/>
            <a:r>
              <a:rPr lang="en-US" cap="none" dirty="0" smtClean="0">
                <a:solidFill>
                  <a:schemeClr val="tx1"/>
                </a:solidFill>
                <a:cs typeface="Arial" panose="020B0604020202020204" pitchFamily="34" charset="0"/>
              </a:rPr>
              <a:t>Revelación de </a:t>
            </a:r>
            <a:r>
              <a:rPr lang="en-US" cap="none" dirty="0" err="1" smtClean="0">
                <a:solidFill>
                  <a:schemeClr val="tx1"/>
                </a:solidFill>
                <a:cs typeface="Arial" panose="020B0604020202020204" pitchFamily="34" charset="0"/>
              </a:rPr>
              <a:t>ciudadanía</a:t>
            </a:r>
            <a:r>
              <a:rPr lang="en-US" cap="none" dirty="0" smtClean="0">
                <a:solidFill>
                  <a:schemeClr val="tx1"/>
                </a:solidFill>
                <a:cs typeface="Arial" panose="020B0604020202020204" pitchFamily="34" charset="0"/>
              </a:rPr>
              <a:t> romana</a:t>
            </a:r>
          </a:p>
          <a:p>
            <a:pPr algn="l" rtl="0"/>
            <a:r>
              <a:rPr lang="en-US" cap="none" dirty="0" smtClean="0">
                <a:solidFill>
                  <a:schemeClr val="tx1"/>
                </a:solidFill>
                <a:cs typeface="Arial" panose="020B0604020202020204" pitchFamily="34" charset="0"/>
              </a:rPr>
              <a:t>Hechos 23</a:t>
            </a:r>
          </a:p>
          <a:p>
            <a:pPr lvl="1" algn="l" rtl="0"/>
            <a:r>
              <a:rPr lang="en-US" cap="none" dirty="0" smtClean="0">
                <a:solidFill>
                  <a:schemeClr val="tx1"/>
                </a:solidFill>
                <a:cs typeface="Arial" panose="020B0604020202020204" pitchFamily="34" charset="0"/>
              </a:rPr>
              <a:t>Juicio de investigación ante el Consejo. A Pablo se le </a:t>
            </a:r>
            <a:r>
              <a:rPr lang="en-US" cap="none" dirty="0" err="1" smtClean="0">
                <a:solidFill>
                  <a:schemeClr val="tx1"/>
                </a:solidFill>
                <a:cs typeface="Arial" panose="020B0604020202020204" pitchFamily="34" charset="0"/>
              </a:rPr>
              <a:t>permitió</a:t>
            </a:r>
            <a:r>
              <a:rPr lang="en-US" cap="none" dirty="0" smtClean="0">
                <a:solidFill>
                  <a:schemeClr val="tx1"/>
                </a:solidFill>
                <a:cs typeface="Arial" panose="020B0604020202020204" pitchFamily="34" charset="0"/>
              </a:rPr>
              <a:t> una defensa de </a:t>
            </a:r>
            <a:r>
              <a:rPr lang="en-US" cap="none" dirty="0" err="1" smtClean="0">
                <a:solidFill>
                  <a:schemeClr val="tx1"/>
                </a:solidFill>
                <a:cs typeface="Arial" panose="020B0604020202020204" pitchFamily="34" charset="0"/>
              </a:rPr>
              <a:t>una</a:t>
            </a:r>
            <a:r>
              <a:rPr lang="en-US" cap="none" dirty="0" smtClean="0">
                <a:solidFill>
                  <a:schemeClr val="tx1"/>
                </a:solidFill>
                <a:cs typeface="Arial" panose="020B0604020202020204" pitchFamily="34" charset="0"/>
              </a:rPr>
              <a:t> sola </a:t>
            </a:r>
            <a:r>
              <a:rPr lang="en-US" cap="none" dirty="0" err="1" smtClean="0">
                <a:solidFill>
                  <a:schemeClr val="tx1"/>
                </a:solidFill>
                <a:cs typeface="Arial" panose="020B0604020202020204" pitchFamily="34" charset="0"/>
              </a:rPr>
              <a:t>frase</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Apenas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salió</a:t>
            </a:r>
            <a:r>
              <a:rPr lang="en-US" cap="none" dirty="0" smtClean="0">
                <a:solidFill>
                  <a:schemeClr val="tx1"/>
                </a:solidFill>
                <a:cs typeface="Arial" panose="020B0604020202020204" pitchFamily="34" charset="0"/>
              </a:rPr>
              <a:t> con </a:t>
            </a:r>
            <a:r>
              <a:rPr lang="en-US" cap="none" dirty="0" err="1" smtClean="0">
                <a:solidFill>
                  <a:schemeClr val="tx1"/>
                </a:solidFill>
                <a:cs typeface="Arial" panose="020B0604020202020204" pitchFamily="34" charset="0"/>
              </a:rPr>
              <a:t>vida</a:t>
            </a:r>
            <a:endParaRPr lang="en-US" cap="none" dirty="0" smtClean="0">
              <a:solidFill>
                <a:schemeClr val="tx1"/>
              </a:solidFill>
              <a:cs typeface="Arial" panose="020B0604020202020204" pitchFamily="34" charset="0"/>
            </a:endParaRPr>
          </a:p>
          <a:p>
            <a:pPr lvl="1" algn="l" rtl="0"/>
            <a:r>
              <a:rPr lang="en-US" cap="none" dirty="0" smtClean="0">
                <a:solidFill>
                  <a:schemeClr val="tx1"/>
                </a:solidFill>
                <a:cs typeface="Arial" panose="020B0604020202020204" pitchFamily="34" charset="0"/>
              </a:rPr>
              <a:t>Jesús – promesa alentadora</a:t>
            </a:r>
          </a:p>
          <a:p>
            <a:pPr lvl="1" algn="l" rtl="0"/>
            <a:r>
              <a:rPr lang="en-US" cap="none" dirty="0" smtClean="0">
                <a:solidFill>
                  <a:schemeClr val="tx1"/>
                </a:solidFill>
                <a:cs typeface="Arial" panose="020B0604020202020204" pitchFamily="34" charset="0"/>
              </a:rPr>
              <a:t>Complot de 40 judíos –</a:t>
            </a:r>
            <a:r>
              <a:rPr lang="en-US" cap="none" dirty="0" err="1" smtClean="0">
                <a:solidFill>
                  <a:schemeClr val="tx1"/>
                </a:solidFill>
                <a:cs typeface="Arial" panose="020B0604020202020204" pitchFamily="34" charset="0"/>
              </a:rPr>
              <a:t>Lisias</a:t>
            </a:r>
            <a:r>
              <a:rPr lang="en-US" cap="none" dirty="0" smtClean="0">
                <a:solidFill>
                  <a:schemeClr val="tx1"/>
                </a:solidFill>
                <a:cs typeface="Arial" panose="020B0604020202020204" pitchFamily="34" charset="0"/>
              </a:rPr>
              <a:t> lo envía a Cesarea con </a:t>
            </a:r>
            <a:r>
              <a:rPr lang="en-US" cap="none" dirty="0" err="1" smtClean="0">
                <a:solidFill>
                  <a:schemeClr val="tx1"/>
                </a:solidFill>
                <a:cs typeface="Arial" panose="020B0604020202020204" pitchFamily="34" charset="0"/>
              </a:rPr>
              <a:t>una</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fuerte</a:t>
            </a:r>
            <a:r>
              <a:rPr lang="en-US" cap="none" dirty="0" smtClean="0">
                <a:solidFill>
                  <a:schemeClr val="tx1"/>
                </a:solidFill>
                <a:cs typeface="Arial" panose="020B0604020202020204" pitchFamily="34" charset="0"/>
              </a:rPr>
              <a:t> escolta y una carta a Félix (gobernador)</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32136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LAS TURBAS EN HECHOS</a:t>
            </a:r>
            <a:endParaRPr lang="en-US" dirty="0">
              <a:solidFill>
                <a:schemeClr val="bg1"/>
              </a:solidFill>
            </a:endParaRPr>
          </a:p>
        </p:txBody>
      </p:sp>
      <p:sp>
        <p:nvSpPr>
          <p:cNvPr id="3" name="Content Placeholder 2"/>
          <p:cNvSpPr>
            <a:spLocks noGrp="1"/>
          </p:cNvSpPr>
          <p:nvPr>
            <p:ph idx="1"/>
          </p:nvPr>
        </p:nvSpPr>
        <p:spPr>
          <a:xfrm>
            <a:off x="152400" y="1995055"/>
            <a:ext cx="11887199" cy="4710545"/>
          </a:xfrm>
        </p:spPr>
        <p:txBody>
          <a:bodyPr>
            <a:normAutofit/>
          </a:bodyPr>
          <a:lstStyle/>
          <a:p>
            <a:pPr algn="l" rtl="0"/>
            <a:r>
              <a:rPr lang="en-US" cap="none" dirty="0" smtClean="0">
                <a:solidFill>
                  <a:schemeClr val="tx1"/>
                </a:solidFill>
                <a:cs typeface="Arial" panose="020B0604020202020204" pitchFamily="34" charset="0"/>
              </a:rPr>
              <a:t>6:12, 7:57 – Esteban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 Jerusalén</a:t>
            </a:r>
          </a:p>
          <a:p>
            <a:pPr algn="l" rtl="0"/>
            <a:r>
              <a:rPr lang="en-US" cap="none" dirty="0" smtClean="0">
                <a:solidFill>
                  <a:schemeClr val="tx1"/>
                </a:solidFill>
                <a:cs typeface="Arial" panose="020B0604020202020204" pitchFamily="34" charset="0"/>
              </a:rPr>
              <a:t>14:19 – Pablo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y gentiles – </a:t>
            </a:r>
            <a:r>
              <a:rPr lang="en-US" cap="none" dirty="0" err="1" smtClean="0">
                <a:solidFill>
                  <a:schemeClr val="tx1"/>
                </a:solidFill>
                <a:cs typeface="Arial" panose="020B0604020202020204" pitchFamily="34" charset="0"/>
              </a:rPr>
              <a:t>Listra</a:t>
            </a:r>
            <a:r>
              <a:rPr lang="en-US" cap="none" dirty="0" smtClean="0">
                <a:solidFill>
                  <a:schemeClr val="tx1"/>
                </a:solidFill>
                <a:cs typeface="Arial" panose="020B0604020202020204" pitchFamily="34" charset="0"/>
              </a:rPr>
              <a:t> </a:t>
            </a:r>
          </a:p>
          <a:p>
            <a:pPr algn="l" rtl="0"/>
            <a:r>
              <a:rPr lang="en-US" cap="none" dirty="0" smtClean="0">
                <a:solidFill>
                  <a:schemeClr val="tx1"/>
                </a:solidFill>
                <a:cs typeface="Arial" panose="020B0604020202020204" pitchFamily="34" charset="0"/>
              </a:rPr>
              <a:t>16:22 – Pablo y Silas – gentiles – Filipos</a:t>
            </a:r>
          </a:p>
          <a:p>
            <a:pPr algn="l" rtl="0"/>
            <a:r>
              <a:rPr lang="en-US" cap="none" dirty="0" smtClean="0">
                <a:solidFill>
                  <a:schemeClr val="tx1"/>
                </a:solidFill>
                <a:cs typeface="Arial" panose="020B0604020202020204" pitchFamily="34" charset="0"/>
              </a:rPr>
              <a:t>17:5 – Pablo y </a:t>
            </a:r>
            <a:r>
              <a:rPr lang="en-US" cap="none" dirty="0" err="1" smtClean="0">
                <a:solidFill>
                  <a:schemeClr val="tx1"/>
                </a:solidFill>
                <a:cs typeface="Arial" panose="020B0604020202020204" pitchFamily="34" charset="0"/>
              </a:rPr>
              <a:t>los</a:t>
            </a:r>
            <a:r>
              <a:rPr lang="en-US" cap="none" dirty="0" smtClean="0">
                <a:solidFill>
                  <a:schemeClr val="tx1"/>
                </a:solidFill>
                <a:cs typeface="Arial" panose="020B0604020202020204" pitchFamily="34" charset="0"/>
              </a:rPr>
              <a:t> discípulos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 Tesalónica</a:t>
            </a:r>
          </a:p>
          <a:p>
            <a:pPr algn="l" rtl="0"/>
            <a:r>
              <a:rPr lang="en-US" cap="none" dirty="0" smtClean="0">
                <a:solidFill>
                  <a:schemeClr val="tx1"/>
                </a:solidFill>
                <a:cs typeface="Arial" panose="020B0604020202020204" pitchFamily="34" charset="0"/>
              </a:rPr>
              <a:t>17:13 – Pablo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y gentiles – Berea</a:t>
            </a:r>
          </a:p>
          <a:p>
            <a:pPr algn="l" rtl="0"/>
            <a:r>
              <a:rPr lang="en-US" cap="none" dirty="0" smtClean="0">
                <a:solidFill>
                  <a:schemeClr val="tx1"/>
                </a:solidFill>
                <a:cs typeface="Arial" panose="020B0604020202020204" pitchFamily="34" charset="0"/>
              </a:rPr>
              <a:t>19:29 – Pablo – gentiles – Éfeso</a:t>
            </a:r>
          </a:p>
          <a:p>
            <a:pPr algn="l" rtl="0"/>
            <a:r>
              <a:rPr lang="en-US" cap="none" dirty="0" smtClean="0">
                <a:solidFill>
                  <a:schemeClr val="tx1"/>
                </a:solidFill>
                <a:cs typeface="Arial" panose="020B0604020202020204" pitchFamily="34" charset="0"/>
              </a:rPr>
              <a:t>21:27 – Pablo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 Jerusalén</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3681412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47781"/>
            <a:ext cx="8676222" cy="1722583"/>
          </a:xfrm>
        </p:spPr>
        <p:txBody>
          <a:bodyPr/>
          <a:lstStyle/>
          <a:p>
            <a:r>
              <a:rPr lang="es-ES" dirty="0" smtClean="0"/>
              <a:t>Instrucciones a los discípulos</a:t>
            </a:r>
            <a:endParaRPr lang="en-US" dirty="0"/>
          </a:p>
        </p:txBody>
      </p:sp>
      <p:sp>
        <p:nvSpPr>
          <p:cNvPr id="3" name="Subtitle 2"/>
          <p:cNvSpPr>
            <a:spLocks noGrp="1"/>
          </p:cNvSpPr>
          <p:nvPr>
            <p:ph type="subTitle" idx="1"/>
          </p:nvPr>
        </p:nvSpPr>
        <p:spPr>
          <a:xfrm>
            <a:off x="267855" y="2041236"/>
            <a:ext cx="11711709" cy="4516582"/>
          </a:xfrm>
        </p:spPr>
        <p:txBody>
          <a:bodyPr>
            <a:noAutofit/>
          </a:bodyPr>
          <a:lstStyle/>
          <a:p>
            <a:r>
              <a:rPr lang="es-ES" sz="2350" cap="none" dirty="0"/>
              <a:t>Mat 10:16  Miren, Yo los envío como ovejas en medio de lobos; por tanto, sean astutos como las serpientes e inocentes como las palomas. </a:t>
            </a:r>
            <a:r>
              <a:rPr lang="es-ES" sz="2350" cap="none" dirty="0" smtClean="0"/>
              <a:t>17</a:t>
            </a:r>
            <a:r>
              <a:rPr lang="es-ES" sz="2350" cap="none" dirty="0"/>
              <a:t>  Pero cuídense de los hombres, porque los entregarán a los tribunales y los azotarán en sus sinagogas; </a:t>
            </a:r>
            <a:r>
              <a:rPr lang="es-ES" sz="2350" cap="none" dirty="0" smtClean="0"/>
              <a:t>18</a:t>
            </a:r>
            <a:r>
              <a:rPr lang="es-ES" sz="2350" cap="none" dirty="0"/>
              <a:t>  y hasta serán llevados delante de gobernadores y reyes por Mi causa, como un testimonio a ellos y a los gentiles. </a:t>
            </a:r>
            <a:r>
              <a:rPr lang="es-ES" sz="2350" cap="none" dirty="0" smtClean="0"/>
              <a:t>19</a:t>
            </a:r>
            <a:r>
              <a:rPr lang="es-ES" sz="2350" cap="none" dirty="0"/>
              <a:t>  Pero cuando los entreguen, no se preocupen de cómo o qué hablarán; porque a esa hora se les dará lo que habrán de hablar. </a:t>
            </a:r>
            <a:r>
              <a:rPr lang="es-ES" sz="2350" cap="none" dirty="0" smtClean="0"/>
              <a:t>20</a:t>
            </a:r>
            <a:r>
              <a:rPr lang="es-ES" sz="2350" cap="none" dirty="0"/>
              <a:t>  Porque no son ustedes los que hablan, sino el Espíritu de su Padre que habla en ustedes. </a:t>
            </a:r>
            <a:r>
              <a:rPr lang="es-ES" sz="2350" cap="none" dirty="0" smtClean="0"/>
              <a:t>21</a:t>
            </a:r>
            <a:r>
              <a:rPr lang="es-ES" sz="2350" cap="none" dirty="0"/>
              <a:t>  El hermano entregará a la muerte al hermano, y el padre al hijo; y los hijos se levantarán contra los padres, y les causarán la muerte. </a:t>
            </a:r>
            <a:r>
              <a:rPr lang="es-ES" sz="2350" cap="none" dirty="0" smtClean="0"/>
              <a:t>22</a:t>
            </a:r>
            <a:r>
              <a:rPr lang="es-ES" sz="2350" cap="none" dirty="0"/>
              <a:t>  Y serán odiados de todos por causa de Mi nombre, pero el que persevere hasta el fin, ese será salvo. </a:t>
            </a:r>
            <a:r>
              <a:rPr lang="es-ES" sz="2350" cap="none" dirty="0" smtClean="0"/>
              <a:t>23</a:t>
            </a:r>
            <a:r>
              <a:rPr lang="es-ES" sz="2350" cap="none" dirty="0"/>
              <a:t>  Pero cuando los persigan en esta ciudad, huyan a la </a:t>
            </a:r>
            <a:r>
              <a:rPr lang="es-ES" sz="2350" cap="none" dirty="0" smtClean="0"/>
              <a:t>otra…</a:t>
            </a:r>
            <a:endParaRPr lang="en-US" sz="2350" cap="none" dirty="0"/>
          </a:p>
        </p:txBody>
      </p:sp>
    </p:spTree>
    <p:extLst>
      <p:ext uri="{BB962C8B-B14F-4D97-AF65-F5344CB8AC3E}">
        <p14:creationId xmlns:p14="http://schemas.microsoft.com/office/powerpoint/2010/main" val="6782581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7145"/>
            <a:ext cx="11918761" cy="798786"/>
          </a:xfrm>
        </p:spPr>
        <p:txBody>
          <a:bodyPr>
            <a:normAutofit/>
          </a:bodyPr>
          <a:lstStyle/>
          <a:p>
            <a:pPr algn="ctr" rtl="0"/>
            <a:r>
              <a:rPr lang="en-US" dirty="0" smtClean="0">
                <a:solidFill>
                  <a:schemeClr val="accent5"/>
                </a:solidFill>
              </a:rPr>
              <a:t>“HAS DE testificar </a:t>
            </a:r>
            <a:r>
              <a:rPr lang="en-US" dirty="0" err="1" smtClean="0">
                <a:solidFill>
                  <a:schemeClr val="accent5"/>
                </a:solidFill>
              </a:rPr>
              <a:t>también</a:t>
            </a:r>
            <a:r>
              <a:rPr lang="en-US" dirty="0" smtClean="0">
                <a:solidFill>
                  <a:schemeClr val="accent5"/>
                </a:solidFill>
              </a:rPr>
              <a:t> </a:t>
            </a:r>
            <a:r>
              <a:rPr lang="en-US" dirty="0" err="1" smtClean="0">
                <a:solidFill>
                  <a:schemeClr val="accent5"/>
                </a:solidFill>
              </a:rPr>
              <a:t>en</a:t>
            </a:r>
            <a:r>
              <a:rPr lang="en-US" dirty="0" smtClean="0">
                <a:solidFill>
                  <a:schemeClr val="accent5"/>
                </a:solidFill>
              </a:rPr>
              <a:t> Roma” – Hechos 23:11</a:t>
            </a:r>
            <a:endParaRPr lang="en-US" dirty="0">
              <a:solidFill>
                <a:schemeClr val="accent5"/>
              </a:solidFill>
            </a:endParaRPr>
          </a:p>
        </p:txBody>
      </p:sp>
      <p:sp>
        <p:nvSpPr>
          <p:cNvPr id="3" name="Content Placeholder 2"/>
          <p:cNvSpPr>
            <a:spLocks noGrp="1"/>
          </p:cNvSpPr>
          <p:nvPr>
            <p:ph idx="1"/>
          </p:nvPr>
        </p:nvSpPr>
        <p:spPr>
          <a:xfrm>
            <a:off x="152400" y="945931"/>
            <a:ext cx="11918761" cy="5812222"/>
          </a:xfrm>
        </p:spPr>
        <p:txBody>
          <a:bodyPr>
            <a:normAutofit/>
          </a:bodyPr>
          <a:lstStyle/>
          <a:p>
            <a:pPr algn="l" rtl="0"/>
            <a:r>
              <a:rPr lang="en-US" cap="none" dirty="0" err="1" smtClean="0">
                <a:solidFill>
                  <a:schemeClr val="tx1"/>
                </a:solidFill>
                <a:cs typeface="Arial" panose="020B0604020202020204" pitchFamily="34" charset="0"/>
              </a:rPr>
              <a:t>Hechos</a:t>
            </a:r>
            <a:r>
              <a:rPr lang="en-US" cap="none" dirty="0" smtClean="0">
                <a:solidFill>
                  <a:schemeClr val="tx1"/>
                </a:solidFill>
                <a:cs typeface="Arial" panose="020B0604020202020204" pitchFamily="34" charset="0"/>
              </a:rPr>
              <a:t> 24</a:t>
            </a:r>
          </a:p>
          <a:p>
            <a:pPr lvl="1" algn="l" rtl="0"/>
            <a:r>
              <a:rPr lang="en-US" cap="none" dirty="0" smtClean="0">
                <a:solidFill>
                  <a:schemeClr val="tx1"/>
                </a:solidFill>
                <a:cs typeface="Arial" panose="020B0604020202020204" pitchFamily="34" charset="0"/>
              </a:rPr>
              <a:t>Sumo sacerdote y ancianos – demostrando importancia</a:t>
            </a:r>
          </a:p>
          <a:p>
            <a:pPr lvl="1" algn="l" rtl="0"/>
            <a:r>
              <a:rPr lang="en-US" cap="none" dirty="0" smtClean="0">
                <a:solidFill>
                  <a:schemeClr val="tx1"/>
                </a:solidFill>
                <a:cs typeface="Arial" panose="020B0604020202020204" pitchFamily="34" charset="0"/>
              </a:rPr>
              <a:t>Fiscal romano (</a:t>
            </a:r>
            <a:r>
              <a:rPr lang="en-US" cap="none" dirty="0" err="1" smtClean="0">
                <a:solidFill>
                  <a:schemeClr val="tx1"/>
                </a:solidFill>
                <a:cs typeface="Arial" panose="020B0604020202020204" pitchFamily="34" charset="0"/>
              </a:rPr>
              <a:t>Tértulo</a:t>
            </a:r>
            <a:r>
              <a:rPr lang="en-US" cap="none" dirty="0" smtClean="0">
                <a:solidFill>
                  <a:schemeClr val="tx1"/>
                </a:solidFill>
                <a:cs typeface="Arial" panose="020B0604020202020204" pitchFamily="34" charset="0"/>
              </a:rPr>
              <a:t>): plaga, </a:t>
            </a:r>
            <a:r>
              <a:rPr lang="en-US" cap="none" dirty="0" err="1" smtClean="0">
                <a:solidFill>
                  <a:schemeClr val="tx1"/>
                </a:solidFill>
                <a:cs typeface="Arial" panose="020B0604020202020204" pitchFamily="34" charset="0"/>
              </a:rPr>
              <a:t>provoca</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alborotos</a:t>
            </a:r>
            <a:r>
              <a:rPr lang="en-US" cap="none" dirty="0" smtClean="0">
                <a:solidFill>
                  <a:schemeClr val="tx1"/>
                </a:solidFill>
                <a:cs typeface="Arial" panose="020B0604020202020204" pitchFamily="34" charset="0"/>
              </a:rPr>
              <a:t> en todo el mundo (17:6), cabecilla de una secta, intentó profanar el templo</a:t>
            </a:r>
          </a:p>
          <a:p>
            <a:pPr lvl="1" algn="l" rtl="0"/>
            <a:r>
              <a:rPr lang="en-US" cap="none" dirty="0" smtClean="0">
                <a:solidFill>
                  <a:schemeClr val="tx1"/>
                </a:solidFill>
                <a:cs typeface="Arial" panose="020B0604020202020204" pitchFamily="34" charset="0"/>
              </a:rPr>
              <a:t>Pablo – Jerusalén para traer limosna, templo para adorar, no </a:t>
            </a:r>
            <a:r>
              <a:rPr lang="en-US" cap="none" dirty="0" err="1" smtClean="0">
                <a:solidFill>
                  <a:schemeClr val="tx1"/>
                </a:solidFill>
                <a:cs typeface="Arial" panose="020B0604020202020204" pitchFamily="34" charset="0"/>
              </a:rPr>
              <a:t>disputó</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ni</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agitó</a:t>
            </a:r>
            <a:r>
              <a:rPr lang="en-US" cap="none" dirty="0" smtClean="0">
                <a:solidFill>
                  <a:schemeClr val="tx1"/>
                </a:solidFill>
                <a:cs typeface="Arial" panose="020B0604020202020204" pitchFamily="34" charset="0"/>
              </a:rPr>
              <a:t> multitudes, no se pueden probar acusaciones (¿testigos?). Pero </a:t>
            </a:r>
            <a:r>
              <a:rPr lang="en-US" cap="none" dirty="0" err="1" smtClean="0">
                <a:solidFill>
                  <a:schemeClr val="tx1"/>
                </a:solidFill>
                <a:cs typeface="Arial" panose="020B0604020202020204" pitchFamily="34" charset="0"/>
              </a:rPr>
              <a:t>sí</a:t>
            </a:r>
            <a:r>
              <a:rPr lang="en-US" cap="none" dirty="0" smtClean="0">
                <a:solidFill>
                  <a:schemeClr val="tx1"/>
                </a:solidFill>
                <a:cs typeface="Arial" panose="020B0604020202020204" pitchFamily="34" charset="0"/>
              </a:rPr>
              <a:t> soy cristiano, pero sólo </a:t>
            </a:r>
            <a:r>
              <a:rPr lang="en-US" cap="none" dirty="0" err="1" smtClean="0">
                <a:solidFill>
                  <a:schemeClr val="tx1"/>
                </a:solidFill>
                <a:cs typeface="Arial" panose="020B0604020202020204" pitchFamily="34" charset="0"/>
              </a:rPr>
              <a:t>porque</a:t>
            </a:r>
            <a:r>
              <a:rPr lang="en-US" cap="none" dirty="0" smtClean="0">
                <a:solidFill>
                  <a:schemeClr val="tx1"/>
                </a:solidFill>
                <a:cs typeface="Arial" panose="020B0604020202020204" pitchFamily="34" charset="0"/>
              </a:rPr>
              <a:t> creo lo que ellos dicen creer (el mismo Dios, las </a:t>
            </a:r>
            <a:r>
              <a:rPr lang="en-US" cap="none" dirty="0" err="1" smtClean="0">
                <a:solidFill>
                  <a:schemeClr val="tx1"/>
                </a:solidFill>
                <a:cs typeface="Arial" panose="020B0604020202020204" pitchFamily="34" charset="0"/>
              </a:rPr>
              <a:t>escrituras</a:t>
            </a:r>
            <a:r>
              <a:rPr lang="en-US" cap="none" dirty="0" smtClean="0">
                <a:solidFill>
                  <a:schemeClr val="tx1"/>
                </a:solidFill>
                <a:cs typeface="Arial" panose="020B0604020202020204" pitchFamily="34" charset="0"/>
              </a:rPr>
              <a:t> y la esperanza). También ha habido juicio previo.</a:t>
            </a:r>
          </a:p>
          <a:p>
            <a:pPr lvl="1" algn="l" rtl="0"/>
            <a:r>
              <a:rPr lang="en-US" cap="none" dirty="0" smtClean="0">
                <a:solidFill>
                  <a:schemeClr val="tx1"/>
                </a:solidFill>
                <a:cs typeface="Arial" panose="020B0604020202020204" pitchFamily="34" charset="0"/>
              </a:rPr>
              <a:t>Félix – ha oído hablar del cristianismo. Táctica dilatoria. Amabilidad. Entrevista privada. Miedo al mensaje. Esperando un soborno. Lo escucha a menudo. “</a:t>
            </a:r>
            <a:r>
              <a:rPr lang="en-US" cap="none" dirty="0" err="1" smtClean="0">
                <a:solidFill>
                  <a:schemeClr val="tx1"/>
                </a:solidFill>
                <a:cs typeface="Arial" panose="020B0604020202020204" pitchFamily="34" charset="0"/>
              </a:rPr>
              <a:t>Por</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ahora</a:t>
            </a:r>
            <a:r>
              <a:rPr lang="en-US" cap="none" dirty="0" smtClean="0">
                <a:solidFill>
                  <a:schemeClr val="tx1"/>
                </a:solidFill>
                <a:cs typeface="Arial" panose="020B0604020202020204" pitchFamily="34" charset="0"/>
              </a:rPr>
              <a:t>” se </a:t>
            </a:r>
            <a:r>
              <a:rPr lang="en-US" cap="none" dirty="0" err="1" smtClean="0">
                <a:solidFill>
                  <a:schemeClr val="tx1"/>
                </a:solidFill>
                <a:cs typeface="Arial" panose="020B0604020202020204" pitchFamily="34" charset="0"/>
              </a:rPr>
              <a:t>vuelve</a:t>
            </a:r>
            <a:r>
              <a:rPr lang="en-US" cap="none" dirty="0" smtClean="0">
                <a:solidFill>
                  <a:schemeClr val="tx1"/>
                </a:solidFill>
                <a:cs typeface="Arial" panose="020B0604020202020204" pitchFamily="34" charset="0"/>
              </a:rPr>
              <a:t> 2 años. Deja a Pablo en prisión como favor a los judíos.</a:t>
            </a:r>
          </a:p>
          <a:p>
            <a:pPr algn="l" rtl="0"/>
            <a:r>
              <a:rPr lang="en-US" cap="none" dirty="0" smtClean="0">
                <a:solidFill>
                  <a:schemeClr val="tx1"/>
                </a:solidFill>
                <a:cs typeface="Arial" panose="020B0604020202020204" pitchFamily="34" charset="0"/>
              </a:rPr>
              <a:t>Hechos 25</a:t>
            </a:r>
          </a:p>
          <a:p>
            <a:pPr lvl="1" algn="l" rtl="0"/>
            <a:r>
              <a:rPr lang="en-US" cap="none" dirty="0" smtClean="0">
                <a:solidFill>
                  <a:schemeClr val="tx1"/>
                </a:solidFill>
                <a:cs typeface="Arial" panose="020B0604020202020204" pitchFamily="34" charset="0"/>
              </a:rPr>
              <a:t>Dos años no han disminuido la intención judía de matar. </a:t>
            </a:r>
            <a:r>
              <a:rPr lang="en-US" cap="none" dirty="0" err="1" smtClean="0">
                <a:solidFill>
                  <a:schemeClr val="tx1"/>
                </a:solidFill>
                <a:cs typeface="Arial" panose="020B0604020202020204" pitchFamily="34" charset="0"/>
              </a:rPr>
              <a:t>Reconocen</a:t>
            </a:r>
            <a:r>
              <a:rPr lang="en-US" cap="none" dirty="0" smtClean="0">
                <a:solidFill>
                  <a:schemeClr val="tx1"/>
                </a:solidFill>
                <a:cs typeface="Arial" panose="020B0604020202020204" pitchFamily="34" charset="0"/>
              </a:rPr>
              <a:t> que es injusto: no </a:t>
            </a:r>
            <a:r>
              <a:rPr lang="en-US" cap="none" dirty="0" err="1" smtClean="0">
                <a:solidFill>
                  <a:schemeClr val="tx1"/>
                </a:solidFill>
                <a:cs typeface="Arial" panose="020B0604020202020204" pitchFamily="34" charset="0"/>
              </a:rPr>
              <a:t>lograrán</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su</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objetivo</a:t>
            </a:r>
            <a:r>
              <a:rPr lang="en-US" cap="none" dirty="0" smtClean="0">
                <a:solidFill>
                  <a:schemeClr val="tx1"/>
                </a:solidFill>
                <a:cs typeface="Arial" panose="020B0604020202020204" pitchFamily="34" charset="0"/>
              </a:rPr>
              <a:t> en un juicio legítimo.</a:t>
            </a:r>
          </a:p>
          <a:p>
            <a:pPr lvl="1" algn="l" rtl="0"/>
            <a:r>
              <a:rPr lang="en-US" cap="none" dirty="0" smtClean="0">
                <a:solidFill>
                  <a:schemeClr val="tx1"/>
                </a:solidFill>
                <a:cs typeface="Arial" panose="020B0604020202020204" pitchFamily="34" charset="0"/>
              </a:rPr>
              <a:t>Festo, nuevo gobernador, conoce la verdad (25), está confundido (20), pero </a:t>
            </a:r>
            <a:r>
              <a:rPr lang="en-US" cap="none" dirty="0" err="1" smtClean="0">
                <a:solidFill>
                  <a:schemeClr val="tx1"/>
                </a:solidFill>
                <a:cs typeface="Arial" panose="020B0604020202020204" pitchFamily="34" charset="0"/>
              </a:rPr>
              <a:t>quiere</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hacerles</a:t>
            </a:r>
            <a:r>
              <a:rPr lang="en-US" cap="none" dirty="0" smtClean="0">
                <a:solidFill>
                  <a:schemeClr val="tx1"/>
                </a:solidFill>
                <a:cs typeface="Arial" panose="020B0604020202020204" pitchFamily="34" charset="0"/>
              </a:rPr>
              <a:t> un favor a los judíos. Pablo sabe lo que sucederá si tiene que ir a Jerusalén. </a:t>
            </a:r>
            <a:r>
              <a:rPr lang="en-US" cap="none" dirty="0" err="1" smtClean="0">
                <a:solidFill>
                  <a:schemeClr val="tx1"/>
                </a:solidFill>
                <a:cs typeface="Arial" panose="020B0604020202020204" pitchFamily="34" charset="0"/>
              </a:rPr>
              <a:t>Apela</a:t>
            </a:r>
            <a:r>
              <a:rPr lang="en-US" cap="none" dirty="0" smtClean="0">
                <a:solidFill>
                  <a:schemeClr val="tx1"/>
                </a:solidFill>
                <a:cs typeface="Arial" panose="020B0604020202020204" pitchFamily="34" charset="0"/>
              </a:rPr>
              <a:t> al César.</a:t>
            </a:r>
          </a:p>
          <a:p>
            <a:pPr lvl="1" algn="l" rtl="0"/>
            <a:r>
              <a:rPr lang="en-US" cap="none" dirty="0" smtClean="0">
                <a:solidFill>
                  <a:schemeClr val="tx1"/>
                </a:solidFill>
                <a:cs typeface="Arial" panose="020B0604020202020204" pitchFamily="34" charset="0"/>
              </a:rPr>
              <a:t>Punto de curiosidad al visitar Agripa (22)</a:t>
            </a:r>
          </a:p>
          <a:p>
            <a:pPr lvl="1" algn="l" rtl="0"/>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93973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7145"/>
            <a:ext cx="11918761" cy="798786"/>
          </a:xfrm>
        </p:spPr>
        <p:txBody>
          <a:bodyPr>
            <a:normAutofit/>
          </a:bodyPr>
          <a:lstStyle/>
          <a:p>
            <a:pPr algn="ctr" rtl="0"/>
            <a:r>
              <a:rPr lang="en-US" dirty="0" smtClean="0">
                <a:solidFill>
                  <a:schemeClr val="accent5"/>
                </a:solidFill>
              </a:rPr>
              <a:t>“HAS DE </a:t>
            </a:r>
            <a:r>
              <a:rPr lang="en-US" dirty="0" err="1" smtClean="0">
                <a:solidFill>
                  <a:schemeClr val="accent5"/>
                </a:solidFill>
              </a:rPr>
              <a:t>testificar</a:t>
            </a:r>
            <a:r>
              <a:rPr lang="en-US" dirty="0" smtClean="0">
                <a:solidFill>
                  <a:schemeClr val="accent5"/>
                </a:solidFill>
              </a:rPr>
              <a:t> </a:t>
            </a:r>
            <a:r>
              <a:rPr lang="en-US" dirty="0" err="1" smtClean="0">
                <a:solidFill>
                  <a:schemeClr val="accent5"/>
                </a:solidFill>
              </a:rPr>
              <a:t>también</a:t>
            </a:r>
            <a:r>
              <a:rPr lang="en-US" dirty="0" smtClean="0">
                <a:solidFill>
                  <a:schemeClr val="accent5"/>
                </a:solidFill>
              </a:rPr>
              <a:t> </a:t>
            </a:r>
            <a:r>
              <a:rPr lang="en-US" dirty="0" err="1" smtClean="0">
                <a:solidFill>
                  <a:schemeClr val="accent5"/>
                </a:solidFill>
              </a:rPr>
              <a:t>en</a:t>
            </a:r>
            <a:r>
              <a:rPr lang="en-US" dirty="0" smtClean="0">
                <a:solidFill>
                  <a:schemeClr val="accent5"/>
                </a:solidFill>
              </a:rPr>
              <a:t> Roma” – Hechos 23:11</a:t>
            </a:r>
            <a:endParaRPr lang="en-US" dirty="0">
              <a:solidFill>
                <a:schemeClr val="accent5"/>
              </a:solidFill>
            </a:endParaRPr>
          </a:p>
        </p:txBody>
      </p:sp>
      <p:sp>
        <p:nvSpPr>
          <p:cNvPr id="3" name="Content Placeholder 2"/>
          <p:cNvSpPr>
            <a:spLocks noGrp="1"/>
          </p:cNvSpPr>
          <p:nvPr>
            <p:ph idx="1"/>
          </p:nvPr>
        </p:nvSpPr>
        <p:spPr>
          <a:xfrm>
            <a:off x="152400" y="945931"/>
            <a:ext cx="11918761" cy="5812222"/>
          </a:xfrm>
        </p:spPr>
        <p:txBody>
          <a:bodyPr>
            <a:normAutofit/>
          </a:bodyPr>
          <a:lstStyle/>
          <a:p>
            <a:pPr algn="l" rtl="0"/>
            <a:r>
              <a:rPr lang="en-US" cap="none" dirty="0" smtClean="0">
                <a:solidFill>
                  <a:schemeClr val="tx1"/>
                </a:solidFill>
                <a:cs typeface="Arial" panose="020B0604020202020204" pitchFamily="34" charset="0"/>
              </a:rPr>
              <a:t>HECHOS 26</a:t>
            </a:r>
          </a:p>
          <a:p>
            <a:pPr lvl="1" algn="l" rtl="0"/>
            <a:r>
              <a:rPr lang="en-US" cap="none" dirty="0" smtClean="0">
                <a:solidFill>
                  <a:schemeClr val="tx1"/>
                </a:solidFill>
                <a:cs typeface="Arial" panose="020B0604020202020204" pitchFamily="34" charset="0"/>
              </a:rPr>
              <a:t>Agripa conoce a los judíos – v. 3 – y cree en los profetas 26:27</a:t>
            </a:r>
          </a:p>
          <a:p>
            <a:pPr lvl="1" algn="l" rtl="0"/>
            <a:r>
              <a:rPr lang="en-US" cap="none" dirty="0" smtClean="0">
                <a:solidFill>
                  <a:schemeClr val="tx1"/>
                </a:solidFill>
                <a:cs typeface="Arial" panose="020B0604020202020204" pitchFamily="34" charset="0"/>
              </a:rPr>
              <a:t>La idea de la </a:t>
            </a:r>
            <a:r>
              <a:rPr lang="en-US" cap="none" dirty="0" err="1" smtClean="0">
                <a:solidFill>
                  <a:schemeClr val="tx1"/>
                </a:solidFill>
                <a:cs typeface="Arial" panose="020B0604020202020204" pitchFamily="34" charset="0"/>
              </a:rPr>
              <a:t>resurrección</a:t>
            </a:r>
            <a:r>
              <a:rPr lang="en-US" cap="none" dirty="0" smtClean="0">
                <a:solidFill>
                  <a:schemeClr val="tx1"/>
                </a:solidFill>
                <a:cs typeface="Arial" panose="020B0604020202020204" pitchFamily="34" charset="0"/>
              </a:rPr>
              <a:t> deja estupefacto a Festo, </a:t>
            </a:r>
            <a:r>
              <a:rPr lang="en-US" cap="none" dirty="0" err="1" smtClean="0">
                <a:solidFill>
                  <a:schemeClr val="tx1"/>
                </a:solidFill>
                <a:cs typeface="Arial" panose="020B0604020202020204" pitchFamily="34" charset="0"/>
              </a:rPr>
              <a:t>aunque</a:t>
            </a:r>
            <a:r>
              <a:rPr lang="en-US" cap="none" dirty="0" smtClean="0">
                <a:solidFill>
                  <a:schemeClr val="tx1"/>
                </a:solidFill>
                <a:cs typeface="Arial" panose="020B0604020202020204" pitchFamily="34" charset="0"/>
              </a:rPr>
              <a:t> la </a:t>
            </a:r>
            <a:r>
              <a:rPr lang="en-US" cap="none" dirty="0" err="1" smtClean="0">
                <a:solidFill>
                  <a:schemeClr val="tx1"/>
                </a:solidFill>
                <a:cs typeface="Arial" panose="020B0604020202020204" pitchFamily="34" charset="0"/>
              </a:rPr>
              <a:t>erudici</a:t>
            </a:r>
            <a:r>
              <a:rPr lang="es-ES" cap="none" dirty="0" err="1" smtClean="0">
                <a:solidFill>
                  <a:schemeClr val="tx1"/>
                </a:solidFill>
                <a:cs typeface="Arial" panose="020B0604020202020204" pitchFamily="34" charset="0"/>
              </a:rPr>
              <a:t>ón</a:t>
            </a:r>
            <a:r>
              <a:rPr lang="en-US" cap="none" dirty="0" smtClean="0">
                <a:solidFill>
                  <a:schemeClr val="tx1"/>
                </a:solidFill>
                <a:cs typeface="Arial" panose="020B0604020202020204" pitchFamily="34" charset="0"/>
              </a:rPr>
              <a:t> de Pablo es evidente. Pero v. 8.</a:t>
            </a:r>
          </a:p>
          <a:p>
            <a:pPr lvl="1" algn="l" rtl="0"/>
            <a:r>
              <a:rPr lang="en-US" cap="none" dirty="0" smtClean="0">
                <a:solidFill>
                  <a:schemeClr val="tx1"/>
                </a:solidFill>
                <a:cs typeface="Arial" panose="020B0604020202020204" pitchFamily="34" charset="0"/>
              </a:rPr>
              <a:t>Agripa </a:t>
            </a:r>
            <a:r>
              <a:rPr lang="en-US" cap="none" dirty="0" err="1" smtClean="0">
                <a:solidFill>
                  <a:schemeClr val="tx1"/>
                </a:solidFill>
                <a:cs typeface="Arial" panose="020B0604020202020204" pitchFamily="34" charset="0"/>
              </a:rPr>
              <a:t>prácticamente</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siendo</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juzgado</a:t>
            </a:r>
            <a:r>
              <a:rPr lang="en-US" cap="none" dirty="0" smtClean="0">
                <a:solidFill>
                  <a:schemeClr val="tx1"/>
                </a:solidFill>
                <a:cs typeface="Arial" panose="020B0604020202020204" pitchFamily="34" charset="0"/>
              </a:rPr>
              <a:t>. Evasivo.</a:t>
            </a:r>
          </a:p>
          <a:p>
            <a:pPr lvl="1" algn="l" rtl="0"/>
            <a:r>
              <a:rPr lang="en-US" cap="none" dirty="0" smtClean="0">
                <a:solidFill>
                  <a:schemeClr val="tx1"/>
                </a:solidFill>
                <a:cs typeface="Arial" panose="020B0604020202020204" pitchFamily="34" charset="0"/>
              </a:rPr>
              <a:t>Inocencia evidente – 31-32. La condena implícita de Agripa a Festo.</a:t>
            </a:r>
          </a:p>
          <a:p>
            <a:pPr algn="l" rtl="0"/>
            <a:r>
              <a:rPr lang="en-US" cap="none" dirty="0" smtClean="0">
                <a:solidFill>
                  <a:schemeClr val="tx1"/>
                </a:solidFill>
                <a:cs typeface="Arial" panose="020B0604020202020204" pitchFamily="34" charset="0"/>
              </a:rPr>
              <a:t>HECHOS 27-28</a:t>
            </a:r>
          </a:p>
          <a:p>
            <a:pPr lvl="1" algn="l" rtl="0"/>
            <a:r>
              <a:rPr lang="en-US" cap="none" dirty="0" smtClean="0">
                <a:solidFill>
                  <a:schemeClr val="tx1"/>
                </a:solidFill>
                <a:cs typeface="Arial" panose="020B0604020202020204" pitchFamily="34" charset="0"/>
              </a:rPr>
              <a:t>El consejo de Pablo no </a:t>
            </a:r>
            <a:r>
              <a:rPr lang="en-US" cap="none" dirty="0" err="1" smtClean="0">
                <a:solidFill>
                  <a:schemeClr val="tx1"/>
                </a:solidFill>
                <a:cs typeface="Arial" panose="020B0604020202020204" pitchFamily="34" charset="0"/>
              </a:rPr>
              <a:t>fue</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escuchado</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Tormenta</a:t>
            </a:r>
            <a:r>
              <a:rPr lang="en-US" cap="none" dirty="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fuere</a:t>
            </a:r>
            <a:r>
              <a:rPr lang="en-US" cap="none" dirty="0" smtClean="0">
                <a:solidFill>
                  <a:schemeClr val="tx1"/>
                </a:solidFill>
                <a:cs typeface="Arial" panose="020B0604020202020204" pitchFamily="34" charset="0"/>
              </a:rPr>
              <a:t>. La visión de Pablo. Naufragio. </a:t>
            </a:r>
            <a:r>
              <a:rPr lang="en-US" cap="none" dirty="0" err="1" smtClean="0">
                <a:solidFill>
                  <a:schemeClr val="tx1"/>
                </a:solidFill>
                <a:cs typeface="Arial" panose="020B0604020202020204" pitchFamily="34" charset="0"/>
              </a:rPr>
              <a:t>En</a:t>
            </a:r>
            <a:r>
              <a:rPr lang="en-US" cap="none" dirty="0" smtClean="0">
                <a:solidFill>
                  <a:schemeClr val="tx1"/>
                </a:solidFill>
                <a:cs typeface="Arial" panose="020B0604020202020204" pitchFamily="34" charset="0"/>
              </a:rPr>
              <a:t> Malta: milagros. </a:t>
            </a:r>
            <a:r>
              <a:rPr lang="en-US" cap="none" dirty="0" err="1" smtClean="0">
                <a:solidFill>
                  <a:schemeClr val="tx1"/>
                </a:solidFill>
                <a:cs typeface="Arial" panose="020B0604020202020204" pitchFamily="34" charset="0"/>
              </a:rPr>
              <a:t>Hermanos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en</a:t>
            </a:r>
            <a:r>
              <a:rPr lang="en-US" cap="none" dirty="0" smtClean="0">
                <a:solidFill>
                  <a:schemeClr val="tx1"/>
                </a:solidFill>
                <a:cs typeface="Arial" panose="020B0604020202020204" pitchFamily="34" charset="0"/>
              </a:rPr>
              <a:t> camino a Roma. </a:t>
            </a:r>
            <a:r>
              <a:rPr lang="en-US" cap="none" dirty="0" err="1" smtClean="0">
                <a:solidFill>
                  <a:schemeClr val="tx1"/>
                </a:solidFill>
                <a:cs typeface="Arial" panose="020B0604020202020204" pitchFamily="34" charset="0"/>
              </a:rPr>
              <a:t>Reunión</a:t>
            </a:r>
            <a:r>
              <a:rPr lang="en-US" cap="none" dirty="0" smtClean="0">
                <a:solidFill>
                  <a:schemeClr val="tx1"/>
                </a:solidFill>
                <a:cs typeface="Arial" panose="020B0604020202020204" pitchFamily="34" charset="0"/>
              </a:rPr>
              <a:t> con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2 </a:t>
            </a:r>
            <a:r>
              <a:rPr lang="en-US" cap="none" dirty="0" err="1" smtClean="0">
                <a:solidFill>
                  <a:schemeClr val="tx1"/>
                </a:solidFill>
                <a:cs typeface="Arial" panose="020B0604020202020204" pitchFamily="34" charset="0"/>
              </a:rPr>
              <a:t>años</a:t>
            </a:r>
            <a:r>
              <a:rPr lang="en-US" cap="none" dirty="0" smtClean="0">
                <a:solidFill>
                  <a:schemeClr val="tx1"/>
                </a:solidFill>
                <a:cs typeface="Arial" panose="020B0604020202020204" pitchFamily="34" charset="0"/>
              </a:rPr>
              <a:t>.</a:t>
            </a:r>
          </a:p>
          <a:p>
            <a:pPr lvl="1" algn="l" rtl="0"/>
            <a:endParaRPr lang="en-US" cap="none" dirty="0" smtClean="0">
              <a:solidFill>
                <a:schemeClr val="tx1"/>
              </a:solidFill>
              <a:cs typeface="Arial" panose="020B0604020202020204" pitchFamily="34" charset="0"/>
            </a:endParaRPr>
          </a:p>
          <a:p>
            <a:pPr lvl="1" algn="l" rtl="0"/>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344891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306663" y="937870"/>
            <a:ext cx="6075680" cy="5632311"/>
          </a:xfrm>
          <a:prstGeom prst="rect">
            <a:avLst/>
          </a:prstGeom>
        </p:spPr>
        <p:txBody>
          <a:bodyPr wrap="square">
            <a:spAutoFit/>
          </a:bodyPr>
          <a:lstStyle/>
          <a:p>
            <a:pPr algn="l" rtl="0"/>
            <a:r>
              <a:rPr lang="en-US" b="1" dirty="0" smtClean="0">
                <a:solidFill>
                  <a:schemeClr val="bg1"/>
                </a:solidFill>
                <a:cs typeface="Arial" panose="020B0604020202020204" pitchFamily="34" charset="0"/>
              </a:rPr>
              <a:t>2</a:t>
            </a:r>
            <a:r>
              <a:rPr lang="en-US" b="1" baseline="30000" dirty="0" smtClean="0">
                <a:solidFill>
                  <a:schemeClr val="bg1"/>
                </a:solidFill>
                <a:cs typeface="Arial" panose="020B0604020202020204" pitchFamily="34" charset="0"/>
              </a:rPr>
              <a:t>do</a:t>
            </a:r>
            <a:r>
              <a:rPr lang="en-US" b="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viaje</a:t>
            </a:r>
            <a:r>
              <a:rPr lang="en-US" b="1" dirty="0" smtClean="0">
                <a:solidFill>
                  <a:schemeClr val="bg1"/>
                </a:solidFill>
                <a:cs typeface="Arial" panose="020B0604020202020204" pitchFamily="34" charset="0"/>
              </a:rPr>
              <a:t> comienza</a:t>
            </a:r>
          </a:p>
          <a:p>
            <a:pPr algn="l" rtl="0"/>
            <a:r>
              <a:rPr lang="en-US" b="1" i="1" dirty="0" smtClean="0">
                <a:solidFill>
                  <a:schemeClr val="bg1"/>
                </a:solidFill>
                <a:cs typeface="Arial" panose="020B0604020202020204" pitchFamily="34" charset="0"/>
              </a:rPr>
              <a:t>1 </a:t>
            </a:r>
            <a:r>
              <a:rPr lang="en-US" b="1" i="1" dirty="0" err="1" smtClean="0">
                <a:solidFill>
                  <a:schemeClr val="bg1"/>
                </a:solidFill>
                <a:cs typeface="Arial" panose="020B0604020202020204" pitchFamily="34" charset="0"/>
              </a:rPr>
              <a:t>Tesalonicenses</a:t>
            </a:r>
            <a:r>
              <a:rPr lang="en-US" b="1" i="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En</a:t>
            </a:r>
            <a:r>
              <a:rPr lang="en-US" b="1" dirty="0" smtClean="0">
                <a:solidFill>
                  <a:schemeClr val="bg1"/>
                </a:solidFill>
                <a:cs typeface="Arial" panose="020B0604020202020204" pitchFamily="34" charset="0"/>
              </a:rPr>
              <a:t> Corinto</a:t>
            </a:r>
          </a:p>
          <a:p>
            <a:pPr algn="l" rtl="0"/>
            <a:r>
              <a:rPr lang="en-US" b="1" i="1" dirty="0" smtClean="0">
                <a:solidFill>
                  <a:schemeClr val="bg1"/>
                </a:solidFill>
                <a:cs typeface="Arial" panose="020B0604020202020204" pitchFamily="34" charset="0"/>
              </a:rPr>
              <a:t>2 </a:t>
            </a:r>
            <a:r>
              <a:rPr lang="en-US" b="1" i="1" dirty="0" err="1" smtClean="0">
                <a:solidFill>
                  <a:schemeClr val="bg1"/>
                </a:solidFill>
                <a:cs typeface="Arial" panose="020B0604020202020204" pitchFamily="34" charset="0"/>
              </a:rPr>
              <a:t>Tesalonicenses</a:t>
            </a:r>
            <a:r>
              <a:rPr lang="en-US" b="1" i="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En</a:t>
            </a:r>
            <a:r>
              <a:rPr lang="en-US" b="1" dirty="0" smtClean="0">
                <a:solidFill>
                  <a:schemeClr val="bg1"/>
                </a:solidFill>
                <a:cs typeface="Arial" panose="020B0604020202020204" pitchFamily="34" charset="0"/>
              </a:rPr>
              <a:t> Corinto</a:t>
            </a:r>
          </a:p>
          <a:p>
            <a:pPr algn="l" rtl="0"/>
            <a:r>
              <a:rPr lang="en-US" b="1" i="1" dirty="0" smtClean="0">
                <a:solidFill>
                  <a:schemeClr val="bg1"/>
                </a:solidFill>
                <a:cs typeface="Arial" panose="020B0604020202020204" pitchFamily="34" charset="0"/>
              </a:rPr>
              <a:t>¿Gálatas?</a:t>
            </a:r>
          </a:p>
          <a:p>
            <a:pPr algn="l" rtl="0"/>
            <a:r>
              <a:rPr lang="en-US" b="1" dirty="0" smtClean="0">
                <a:solidFill>
                  <a:schemeClr val="bg1"/>
                </a:solidFill>
                <a:cs typeface="Arial" panose="020B0604020202020204" pitchFamily="34" charset="0"/>
              </a:rPr>
              <a:t>Se </a:t>
            </a:r>
            <a:r>
              <a:rPr lang="en-US" b="1" dirty="0" err="1" smtClean="0">
                <a:solidFill>
                  <a:schemeClr val="bg1"/>
                </a:solidFill>
                <a:cs typeface="Arial" panose="020B0604020202020204" pitchFamily="34" charset="0"/>
              </a:rPr>
              <a:t>va</a:t>
            </a:r>
            <a:r>
              <a:rPr lang="en-US" b="1" dirty="0" smtClean="0">
                <a:solidFill>
                  <a:schemeClr val="bg1"/>
                </a:solidFill>
                <a:cs typeface="Arial" panose="020B0604020202020204" pitchFamily="34" charset="0"/>
              </a:rPr>
              <a:t> de Corinto</a:t>
            </a:r>
          </a:p>
          <a:p>
            <a:pPr algn="l" rtl="0"/>
            <a:r>
              <a:rPr lang="en-US" b="1" dirty="0" smtClean="0">
                <a:solidFill>
                  <a:schemeClr val="bg1"/>
                </a:solidFill>
                <a:cs typeface="Arial" panose="020B0604020202020204" pitchFamily="34" charset="0"/>
              </a:rPr>
              <a:t>Jerusalén en Pentecostés</a:t>
            </a:r>
          </a:p>
          <a:p>
            <a:pPr algn="l" rtl="0"/>
            <a:r>
              <a:rPr lang="en-US" b="1" dirty="0" smtClean="0">
                <a:solidFill>
                  <a:schemeClr val="bg1"/>
                </a:solidFill>
                <a:cs typeface="Arial" panose="020B0604020202020204" pitchFamily="34" charset="0"/>
              </a:rPr>
              <a:t>3</a:t>
            </a:r>
            <a:r>
              <a:rPr lang="en-US" b="1" baseline="30000" dirty="0" smtClean="0">
                <a:solidFill>
                  <a:schemeClr val="bg1"/>
                </a:solidFill>
                <a:cs typeface="Arial" panose="020B0604020202020204" pitchFamily="34" charset="0"/>
              </a:rPr>
              <a:t>er </a:t>
            </a:r>
            <a:r>
              <a:rPr lang="en-US" b="1" dirty="0" err="1" smtClean="0">
                <a:solidFill>
                  <a:schemeClr val="bg1"/>
                </a:solidFill>
                <a:cs typeface="Arial" panose="020B0604020202020204" pitchFamily="34" charset="0"/>
              </a:rPr>
              <a:t>viaje</a:t>
            </a:r>
            <a:r>
              <a:rPr lang="en-US" b="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comienza</a:t>
            </a:r>
            <a:endParaRPr lang="en-US" b="1" dirty="0" smtClean="0">
              <a:solidFill>
                <a:schemeClr val="bg1"/>
              </a:solidFill>
              <a:cs typeface="Arial" panose="020B0604020202020204" pitchFamily="34" charset="0"/>
            </a:endParaRPr>
          </a:p>
          <a:p>
            <a:pPr algn="l" rtl="0"/>
            <a:r>
              <a:rPr lang="en-US" b="1" i="1" dirty="0" smtClean="0">
                <a:solidFill>
                  <a:schemeClr val="bg1"/>
                </a:solidFill>
                <a:cs typeface="Arial" panose="020B0604020202020204" pitchFamily="34" charset="0"/>
              </a:rPr>
              <a:t>1 </a:t>
            </a:r>
            <a:r>
              <a:rPr lang="en-US" b="1" i="1" dirty="0" err="1" smtClean="0">
                <a:solidFill>
                  <a:schemeClr val="bg1"/>
                </a:solidFill>
                <a:cs typeface="Arial" panose="020B0604020202020204" pitchFamily="34" charset="0"/>
              </a:rPr>
              <a:t>Corintios</a:t>
            </a:r>
            <a:r>
              <a:rPr lang="en-US" b="1" i="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En</a:t>
            </a:r>
            <a:r>
              <a:rPr lang="en-US" b="1" dirty="0" smtClean="0">
                <a:solidFill>
                  <a:schemeClr val="bg1"/>
                </a:solidFill>
                <a:cs typeface="Arial" panose="020B0604020202020204" pitchFamily="34" charset="0"/>
              </a:rPr>
              <a:t> Éfeso</a:t>
            </a:r>
            <a:endParaRPr lang="en-US" b="1" i="1" dirty="0" smtClean="0">
              <a:solidFill>
                <a:schemeClr val="bg1"/>
              </a:solidFill>
              <a:cs typeface="Arial" panose="020B0604020202020204" pitchFamily="34" charset="0"/>
            </a:endParaRPr>
          </a:p>
          <a:p>
            <a:pPr algn="l" rtl="0"/>
            <a:r>
              <a:rPr lang="en-US" b="1" i="1" dirty="0" smtClean="0">
                <a:solidFill>
                  <a:schemeClr val="bg1"/>
                </a:solidFill>
                <a:cs typeface="Arial" panose="020B0604020202020204" pitchFamily="34" charset="0"/>
              </a:rPr>
              <a:t>2 </a:t>
            </a:r>
            <a:r>
              <a:rPr lang="en-US" b="1" i="1" dirty="0" err="1" smtClean="0">
                <a:solidFill>
                  <a:schemeClr val="bg1"/>
                </a:solidFill>
                <a:cs typeface="Arial" panose="020B0604020202020204" pitchFamily="34" charset="0"/>
              </a:rPr>
              <a:t>Corintios</a:t>
            </a:r>
            <a:r>
              <a:rPr lang="en-US" b="1" i="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En</a:t>
            </a:r>
            <a:r>
              <a:rPr lang="en-US" b="1" dirty="0" smtClean="0">
                <a:solidFill>
                  <a:schemeClr val="bg1"/>
                </a:solidFill>
                <a:cs typeface="Arial" panose="020B0604020202020204" pitchFamily="34" charset="0"/>
              </a:rPr>
              <a:t> Éfeso</a:t>
            </a:r>
          </a:p>
          <a:p>
            <a:pPr algn="l" rtl="0"/>
            <a:r>
              <a:rPr lang="en-US" b="1" dirty="0" smtClean="0">
                <a:solidFill>
                  <a:schemeClr val="bg1"/>
                </a:solidFill>
                <a:cs typeface="Arial" panose="020B0604020202020204" pitchFamily="34" charset="0"/>
              </a:rPr>
              <a:t>Aterriza en Cesarea y </a:t>
            </a:r>
            <a:r>
              <a:rPr lang="en-US" b="1" dirty="0" err="1" smtClean="0">
                <a:solidFill>
                  <a:schemeClr val="bg1"/>
                </a:solidFill>
                <a:cs typeface="Arial" panose="020B0604020202020204" pitchFamily="34" charset="0"/>
              </a:rPr>
              <a:t>va</a:t>
            </a:r>
            <a:r>
              <a:rPr lang="en-US" b="1" dirty="0" smtClean="0">
                <a:solidFill>
                  <a:schemeClr val="bg1"/>
                </a:solidFill>
                <a:cs typeface="Arial" panose="020B0604020202020204" pitchFamily="34" charset="0"/>
              </a:rPr>
              <a:t> a Jerusalén</a:t>
            </a:r>
          </a:p>
          <a:p>
            <a:pPr algn="l" rtl="0"/>
            <a:r>
              <a:rPr lang="en-US" b="1" dirty="0" smtClean="0">
                <a:solidFill>
                  <a:schemeClr val="bg1"/>
                </a:solidFill>
                <a:cs typeface="Arial" panose="020B0604020202020204" pitchFamily="34" charset="0"/>
              </a:rPr>
              <a:t>Félix</a:t>
            </a:r>
          </a:p>
          <a:p>
            <a:pPr algn="l" rtl="0"/>
            <a:r>
              <a:rPr lang="en-US" b="1" dirty="0" smtClean="0">
                <a:solidFill>
                  <a:schemeClr val="bg1"/>
                </a:solidFill>
                <a:cs typeface="Arial" panose="020B0604020202020204" pitchFamily="34" charset="0"/>
              </a:rPr>
              <a:t>Festo</a:t>
            </a:r>
          </a:p>
          <a:p>
            <a:pPr algn="l" rtl="0"/>
            <a:r>
              <a:rPr lang="en-US" b="1" dirty="0" smtClean="0">
                <a:solidFill>
                  <a:schemeClr val="bg1"/>
                </a:solidFill>
                <a:cs typeface="Arial" panose="020B0604020202020204" pitchFamily="34" charset="0"/>
              </a:rPr>
              <a:t>Llega a Roma. Encarcelado.</a:t>
            </a:r>
            <a:br>
              <a:rPr lang="en-US" b="1" dirty="0" smtClean="0">
                <a:solidFill>
                  <a:schemeClr val="bg1"/>
                </a:solidFill>
                <a:cs typeface="Arial" panose="020B0604020202020204" pitchFamily="34" charset="0"/>
              </a:rPr>
            </a:br>
            <a:r>
              <a:rPr lang="en-US" b="1" i="1" dirty="0" err="1" smtClean="0">
                <a:solidFill>
                  <a:schemeClr val="bg1"/>
                </a:solidFill>
                <a:cs typeface="Arial" panose="020B0604020202020204" pitchFamily="34" charset="0"/>
              </a:rPr>
              <a:t>Flmn</a:t>
            </a:r>
            <a:r>
              <a:rPr lang="en-US" b="1" i="1" dirty="0" smtClean="0">
                <a:solidFill>
                  <a:schemeClr val="bg1"/>
                </a:solidFill>
                <a:cs typeface="Arial" panose="020B0604020202020204" pitchFamily="34" charset="0"/>
              </a:rPr>
              <a:t>, Col, </a:t>
            </a:r>
            <a:r>
              <a:rPr lang="en-US" b="1" i="1" dirty="0" err="1" smtClean="0">
                <a:solidFill>
                  <a:schemeClr val="bg1"/>
                </a:solidFill>
                <a:cs typeface="Arial" panose="020B0604020202020204" pitchFamily="34" charset="0"/>
              </a:rPr>
              <a:t>Ef</a:t>
            </a:r>
            <a:r>
              <a:rPr lang="en-US" b="1" i="1" dirty="0" smtClean="0">
                <a:solidFill>
                  <a:schemeClr val="bg1"/>
                </a:solidFill>
                <a:cs typeface="Arial" panose="020B0604020202020204" pitchFamily="34" charset="0"/>
              </a:rPr>
              <a:t>, Fil. </a:t>
            </a:r>
            <a:r>
              <a:rPr lang="en-US" b="1" dirty="0" err="1" smtClean="0">
                <a:solidFill>
                  <a:schemeClr val="bg1"/>
                </a:solidFill>
                <a:cs typeface="Arial" panose="020B0604020202020204" pitchFamily="34" charset="0"/>
              </a:rPr>
              <a:t>En</a:t>
            </a:r>
            <a:r>
              <a:rPr lang="en-US" b="1" dirty="0" smtClean="0">
                <a:solidFill>
                  <a:schemeClr val="bg1"/>
                </a:solidFill>
                <a:cs typeface="Arial" panose="020B0604020202020204" pitchFamily="34" charset="0"/>
              </a:rPr>
              <a:t> Roma</a:t>
            </a:r>
            <a:endParaRPr lang="en-US" b="1" i="1" dirty="0" smtClean="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Liberado del encarcelamiento romano</a:t>
            </a:r>
          </a:p>
          <a:p>
            <a:pPr algn="l" rtl="0"/>
            <a:r>
              <a:rPr lang="en-US" b="1" dirty="0" err="1" smtClean="0">
                <a:solidFill>
                  <a:schemeClr val="bg1"/>
                </a:solidFill>
                <a:cs typeface="Arial" panose="020B0604020202020204" pitchFamily="34" charset="0"/>
              </a:rPr>
              <a:t>Más</a:t>
            </a:r>
            <a:r>
              <a:rPr lang="en-US" b="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trabajo</a:t>
            </a:r>
            <a:r>
              <a:rPr lang="en-US" b="1" dirty="0" smtClean="0">
                <a:solidFill>
                  <a:schemeClr val="bg1"/>
                </a:solidFill>
                <a:cs typeface="Arial" panose="020B0604020202020204" pitchFamily="34" charset="0"/>
              </a:rPr>
              <a:t> misionero (¿Macedonia, Asia, España?)</a:t>
            </a:r>
          </a:p>
          <a:p>
            <a:pPr algn="l" rtl="0"/>
            <a:r>
              <a:rPr lang="en-US" b="1" i="1" dirty="0" smtClean="0">
                <a:solidFill>
                  <a:schemeClr val="bg1"/>
                </a:solidFill>
                <a:cs typeface="Arial" panose="020B0604020202020204" pitchFamily="34" charset="0"/>
              </a:rPr>
              <a:t>1 Timoteo</a:t>
            </a:r>
            <a:r>
              <a:rPr lang="en-US" b="1" dirty="0" smtClean="0">
                <a:solidFill>
                  <a:schemeClr val="bg1"/>
                </a:solidFill>
                <a:cs typeface="Arial" panose="020B0604020202020204" pitchFamily="34" charset="0"/>
              </a:rPr>
              <a:t>, de Macedonia. </a:t>
            </a:r>
            <a:r>
              <a:rPr lang="en-US" b="1" i="1" dirty="0" smtClean="0">
                <a:solidFill>
                  <a:schemeClr val="bg1"/>
                </a:solidFill>
                <a:cs typeface="Arial" panose="020B0604020202020204" pitchFamily="34" charset="0"/>
              </a:rPr>
              <a:t>Tito</a:t>
            </a:r>
            <a:r>
              <a:rPr lang="en-US" b="1" dirty="0" smtClean="0">
                <a:solidFill>
                  <a:schemeClr val="bg1"/>
                </a:solidFill>
                <a:cs typeface="Arial" panose="020B0604020202020204" pitchFamily="34" charset="0"/>
              </a:rPr>
              <a:t>, de Éfeso.</a:t>
            </a:r>
            <a:br>
              <a:rPr lang="en-US" b="1" dirty="0" smtClean="0">
                <a:solidFill>
                  <a:schemeClr val="bg1"/>
                </a:solidFill>
                <a:cs typeface="Arial" panose="020B0604020202020204" pitchFamily="34" charset="0"/>
              </a:rPr>
            </a:br>
            <a:r>
              <a:rPr lang="en-US" b="1" dirty="0" smtClean="0">
                <a:solidFill>
                  <a:schemeClr val="bg1"/>
                </a:solidFill>
                <a:cs typeface="Arial" panose="020B0604020202020204" pitchFamily="34" charset="0"/>
              </a:rPr>
              <a:t>2</a:t>
            </a:r>
            <a:r>
              <a:rPr lang="en-US" b="1" baseline="30000" dirty="0" smtClean="0">
                <a:solidFill>
                  <a:schemeClr val="bg1"/>
                </a:solidFill>
                <a:cs typeface="Arial" panose="020B0604020202020204" pitchFamily="34" charset="0"/>
              </a:rPr>
              <a:t>do </a:t>
            </a:r>
            <a:r>
              <a:rPr lang="en-US" b="1" dirty="0" err="1" smtClean="0">
                <a:solidFill>
                  <a:schemeClr val="bg1"/>
                </a:solidFill>
                <a:cs typeface="Arial" panose="020B0604020202020204" pitchFamily="34" charset="0"/>
              </a:rPr>
              <a:t>encarcelamiento</a:t>
            </a:r>
            <a:r>
              <a:rPr lang="en-US" b="1" dirty="0" smtClean="0">
                <a:solidFill>
                  <a:schemeClr val="bg1"/>
                </a:solidFill>
                <a:cs typeface="Arial" panose="020B0604020202020204" pitchFamily="34" charset="0"/>
              </a:rPr>
              <a:t> y martirio bajo Nerón</a:t>
            </a:r>
          </a:p>
          <a:p>
            <a:pPr algn="l" rtl="0"/>
            <a:r>
              <a:rPr lang="en-US" b="1" i="1" dirty="0">
                <a:solidFill>
                  <a:schemeClr val="bg1"/>
                </a:solidFill>
                <a:cs typeface="Arial" panose="020B0604020202020204" pitchFamily="34" charset="0"/>
              </a:rPr>
              <a:t>2 </a:t>
            </a:r>
            <a:r>
              <a:rPr lang="en-US" b="1" i="1" dirty="0" err="1">
                <a:solidFill>
                  <a:schemeClr val="bg1"/>
                </a:solidFill>
                <a:cs typeface="Arial" panose="020B0604020202020204" pitchFamily="34" charset="0"/>
              </a:rPr>
              <a:t>Timoteo</a:t>
            </a:r>
            <a:r>
              <a:rPr lang="en-US" b="1" i="1" dirty="0" smtClean="0">
                <a:solidFill>
                  <a:schemeClr val="bg1"/>
                </a:solidFill>
                <a:cs typeface="Arial" panose="020B0604020202020204" pitchFamily="34" charset="0"/>
              </a:rPr>
              <a:t>, </a:t>
            </a:r>
            <a:r>
              <a:rPr lang="en-US" b="1" dirty="0" err="1" smtClean="0">
                <a:solidFill>
                  <a:schemeClr val="bg1"/>
                </a:solidFill>
                <a:cs typeface="Arial" panose="020B0604020202020204" pitchFamily="34" charset="0"/>
              </a:rPr>
              <a:t>desde</a:t>
            </a:r>
            <a:r>
              <a:rPr lang="en-US" b="1" dirty="0" smtClean="0">
                <a:solidFill>
                  <a:schemeClr val="bg1"/>
                </a:solidFill>
                <a:cs typeface="Arial" panose="020B0604020202020204" pitchFamily="34" charset="0"/>
              </a:rPr>
              <a:t> </a:t>
            </a:r>
            <a:r>
              <a:rPr lang="en-US" b="1" dirty="0">
                <a:solidFill>
                  <a:schemeClr val="bg1"/>
                </a:solidFill>
                <a:cs typeface="Arial" panose="020B0604020202020204" pitchFamily="34" charset="0"/>
              </a:rPr>
              <a:t>Roma</a:t>
            </a:r>
            <a:endParaRPr lang="en-US" b="1" i="1" dirty="0">
              <a:solidFill>
                <a:schemeClr val="bg1"/>
              </a:solidFill>
              <a:cs typeface="Arial" panose="020B0604020202020204" pitchFamily="34" charset="0"/>
            </a:endParaRPr>
          </a:p>
          <a:p>
            <a:pPr algn="l" rtl="0"/>
            <a:endParaRPr lang="en-US" b="1" dirty="0">
              <a:solidFill>
                <a:schemeClr val="bg1"/>
              </a:solidFill>
              <a:cs typeface="Arial" panose="020B0604020202020204" pitchFamily="34" charset="0"/>
            </a:endParaRPr>
          </a:p>
        </p:txBody>
      </p:sp>
      <p:sp>
        <p:nvSpPr>
          <p:cNvPr id="5" name="Rectangle 4"/>
          <p:cNvSpPr/>
          <p:nvPr/>
        </p:nvSpPr>
        <p:spPr>
          <a:xfrm>
            <a:off x="4858327" y="390063"/>
            <a:ext cx="2529840" cy="369332"/>
          </a:xfrm>
          <a:prstGeom prst="rect">
            <a:avLst/>
          </a:prstGeom>
        </p:spPr>
        <p:txBody>
          <a:bodyPr wrap="square">
            <a:spAutoFit/>
          </a:bodyPr>
          <a:lstStyle/>
          <a:p>
            <a:pPr algn="l" rtl="0"/>
            <a:r>
              <a:rPr lang="en-US" b="1" dirty="0" smtClean="0">
                <a:solidFill>
                  <a:schemeClr val="bg1"/>
                </a:solidFill>
                <a:cs typeface="Arial" panose="020B0604020202020204" pitchFamily="34" charset="0"/>
              </a:rPr>
              <a:t>BEE</a:t>
            </a:r>
            <a:endParaRPr lang="en-US" b="1" dirty="0">
              <a:solidFill>
                <a:schemeClr val="bg1"/>
              </a:solidFill>
              <a:cs typeface="Arial" panose="020B0604020202020204" pitchFamily="34" charset="0"/>
            </a:endParaRPr>
          </a:p>
        </p:txBody>
      </p:sp>
      <p:sp>
        <p:nvSpPr>
          <p:cNvPr id="7" name="Rectangle 6"/>
          <p:cNvSpPr/>
          <p:nvPr/>
        </p:nvSpPr>
        <p:spPr>
          <a:xfrm>
            <a:off x="4004656" y="970453"/>
            <a:ext cx="973744" cy="5632311"/>
          </a:xfrm>
          <a:prstGeom prst="rect">
            <a:avLst/>
          </a:prstGeom>
        </p:spPr>
        <p:txBody>
          <a:bodyPr wrap="square">
            <a:spAutoFit/>
          </a:bodyPr>
          <a:lstStyle/>
          <a:p>
            <a:pPr algn="l" rtl="0"/>
            <a:r>
              <a:rPr lang="en-US" dirty="0" smtClean="0">
                <a:solidFill>
                  <a:schemeClr val="bg1"/>
                </a:solidFill>
                <a:cs typeface="Arial" panose="020B0604020202020204" pitchFamily="34" charset="0"/>
              </a:rPr>
              <a:t>50</a:t>
            </a:r>
          </a:p>
          <a:p>
            <a:pPr algn="l" rtl="0"/>
            <a:r>
              <a:rPr lang="en-US" dirty="0" smtClean="0">
                <a:solidFill>
                  <a:schemeClr val="bg1"/>
                </a:solidFill>
                <a:cs typeface="Arial" panose="020B0604020202020204" pitchFamily="34" charset="0"/>
              </a:rPr>
              <a:t>51</a:t>
            </a:r>
          </a:p>
          <a:p>
            <a:pPr algn="l" rtl="0"/>
            <a:r>
              <a:rPr lang="en-US" dirty="0" smtClean="0">
                <a:solidFill>
                  <a:schemeClr val="bg1"/>
                </a:solidFill>
                <a:cs typeface="Arial" panose="020B0604020202020204" pitchFamily="34" charset="0"/>
              </a:rPr>
              <a:t>51</a:t>
            </a:r>
          </a:p>
          <a:p>
            <a:pPr algn="l" rtl="0"/>
            <a:r>
              <a:rPr lang="en-US" dirty="0" smtClean="0">
                <a:solidFill>
                  <a:schemeClr val="bg1"/>
                </a:solidFill>
                <a:cs typeface="Arial" panose="020B0604020202020204" pitchFamily="34" charset="0"/>
              </a:rPr>
              <a:t>51</a:t>
            </a:r>
          </a:p>
          <a:p>
            <a:pPr algn="l" rtl="0"/>
            <a:endParaRPr lang="en-US" dirty="0" smtClean="0">
              <a:solidFill>
                <a:schemeClr val="bg1"/>
              </a:solidFill>
              <a:cs typeface="Arial" panose="020B0604020202020204" pitchFamily="34" charset="0"/>
            </a:endParaRP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53</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54</a:t>
            </a:r>
          </a:p>
          <a:p>
            <a:pPr algn="l" rtl="0"/>
            <a:r>
              <a:rPr lang="en-US" dirty="0" smtClean="0">
                <a:solidFill>
                  <a:schemeClr val="bg1"/>
                </a:solidFill>
                <a:cs typeface="Arial" panose="020B0604020202020204" pitchFamily="34" charset="0"/>
              </a:rPr>
              <a:t>54</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58</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59</a:t>
            </a:r>
          </a:p>
          <a:p>
            <a:pPr algn="l" rtl="0"/>
            <a:r>
              <a:rPr lang="en-US" dirty="0" smtClean="0">
                <a:solidFill>
                  <a:schemeClr val="bg1"/>
                </a:solidFill>
                <a:cs typeface="Arial" panose="020B0604020202020204" pitchFamily="34" charset="0"/>
              </a:rPr>
              <a:t>61-62</a:t>
            </a:r>
          </a:p>
          <a:p>
            <a:pPr algn="l" rtl="0"/>
            <a:r>
              <a:rPr lang="en-US" dirty="0" smtClean="0">
                <a:solidFill>
                  <a:schemeClr val="bg1"/>
                </a:solidFill>
                <a:cs typeface="Arial" panose="020B0604020202020204" pitchFamily="34" charset="0"/>
              </a:rPr>
              <a:t>62</a:t>
            </a:r>
          </a:p>
          <a:p>
            <a:pPr algn="l" rtl="0"/>
            <a:r>
              <a:rPr lang="en-US" dirty="0" smtClean="0">
                <a:solidFill>
                  <a:schemeClr val="bg1"/>
                </a:solidFill>
                <a:cs typeface="Arial" panose="020B0604020202020204" pitchFamily="34" charset="0"/>
              </a:rPr>
              <a:t>62-67</a:t>
            </a:r>
          </a:p>
          <a:p>
            <a:pPr algn="l" rtl="0"/>
            <a:r>
              <a:rPr lang="en-US" dirty="0" smtClean="0">
                <a:solidFill>
                  <a:schemeClr val="bg1"/>
                </a:solidFill>
                <a:cs typeface="Arial" panose="020B0604020202020204" pitchFamily="34" charset="0"/>
              </a:rPr>
              <a:t>63</a:t>
            </a:r>
          </a:p>
          <a:p>
            <a:pPr algn="l" rtl="0"/>
            <a:r>
              <a:rPr lang="en-US" dirty="0" smtClean="0">
                <a:solidFill>
                  <a:schemeClr val="bg1"/>
                </a:solidFill>
                <a:cs typeface="Arial" panose="020B0604020202020204" pitchFamily="34" charset="0"/>
              </a:rPr>
              <a:t>67-69</a:t>
            </a:r>
          </a:p>
          <a:p>
            <a:pPr algn="l" rtl="0"/>
            <a:r>
              <a:rPr lang="en-US" dirty="0" smtClean="0">
                <a:solidFill>
                  <a:schemeClr val="bg1"/>
                </a:solidFill>
                <a:cs typeface="Arial" panose="020B0604020202020204" pitchFamily="34" charset="0"/>
              </a:rPr>
              <a:t>68</a:t>
            </a:r>
          </a:p>
          <a:p>
            <a:pPr algn="l" rtl="0"/>
            <a:r>
              <a:rPr lang="en-US" dirty="0" smtClean="0">
                <a:solidFill>
                  <a:schemeClr val="bg1"/>
                </a:solidFill>
                <a:cs typeface="Arial" panose="020B0604020202020204" pitchFamily="34" charset="0"/>
              </a:rPr>
              <a:t> </a:t>
            </a:r>
            <a:endParaRPr lang="en-US" dirty="0">
              <a:solidFill>
                <a:schemeClr val="bg1"/>
              </a:solidFill>
              <a:cs typeface="Arial" panose="020B0604020202020204" pitchFamily="34" charset="0"/>
            </a:endParaRPr>
          </a:p>
        </p:txBody>
      </p:sp>
      <p:sp>
        <p:nvSpPr>
          <p:cNvPr id="8" name="Rectangle 7"/>
          <p:cNvSpPr/>
          <p:nvPr/>
        </p:nvSpPr>
        <p:spPr>
          <a:xfrm>
            <a:off x="3771994" y="390063"/>
            <a:ext cx="2529840" cy="369332"/>
          </a:xfrm>
          <a:prstGeom prst="rect">
            <a:avLst/>
          </a:prstGeom>
        </p:spPr>
        <p:txBody>
          <a:bodyPr wrap="square">
            <a:spAutoFit/>
          </a:bodyPr>
          <a:lstStyle/>
          <a:p>
            <a:pPr algn="l" rtl="0"/>
            <a:r>
              <a:rPr lang="en-US" dirty="0" smtClean="0">
                <a:solidFill>
                  <a:schemeClr val="bg1"/>
                </a:solidFill>
                <a:cs typeface="Arial" panose="020B0604020202020204" pitchFamily="34" charset="0"/>
              </a:rPr>
              <a:t>Stalker</a:t>
            </a:r>
            <a:endParaRPr lang="en-US" dirty="0">
              <a:solidFill>
                <a:schemeClr val="bg1"/>
              </a:solidFill>
              <a:cs typeface="Arial" panose="020B0604020202020204" pitchFamily="34" charset="0"/>
            </a:endParaRPr>
          </a:p>
        </p:txBody>
      </p:sp>
      <p:sp>
        <p:nvSpPr>
          <p:cNvPr id="10" name="Rectangle 9"/>
          <p:cNvSpPr/>
          <p:nvPr/>
        </p:nvSpPr>
        <p:spPr>
          <a:xfrm>
            <a:off x="2780838" y="970453"/>
            <a:ext cx="991156" cy="5632311"/>
          </a:xfrm>
          <a:prstGeom prst="rect">
            <a:avLst/>
          </a:prstGeom>
        </p:spPr>
        <p:txBody>
          <a:bodyPr wrap="square">
            <a:spAutoFit/>
          </a:bodyPr>
          <a:lstStyle/>
          <a:p>
            <a:pPr algn="l" rtl="0"/>
            <a:r>
              <a:rPr lang="en-US" dirty="0" smtClean="0">
                <a:solidFill>
                  <a:schemeClr val="bg1"/>
                </a:solidFill>
                <a:cs typeface="Arial" panose="020B0604020202020204" pitchFamily="34" charset="0"/>
              </a:rPr>
              <a:t>51</a:t>
            </a:r>
          </a:p>
          <a:p>
            <a:pPr algn="l" rtl="0"/>
            <a:r>
              <a:rPr lang="en-US" dirty="0" smtClean="0">
                <a:solidFill>
                  <a:schemeClr val="bg1"/>
                </a:solidFill>
                <a:cs typeface="Arial" panose="020B0604020202020204" pitchFamily="34" charset="0"/>
              </a:rPr>
              <a:t>52</a:t>
            </a:r>
          </a:p>
          <a:p>
            <a:pPr algn="l" rtl="0"/>
            <a:r>
              <a:rPr lang="en-US" dirty="0" smtClean="0">
                <a:solidFill>
                  <a:schemeClr val="bg1"/>
                </a:solidFill>
                <a:cs typeface="Arial" panose="020B0604020202020204" pitchFamily="34" charset="0"/>
              </a:rPr>
              <a:t>53</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54 </a:t>
            </a:r>
            <a:r>
              <a:rPr lang="en-US" dirty="0" err="1" smtClean="0">
                <a:solidFill>
                  <a:schemeClr val="bg1"/>
                </a:solidFill>
                <a:cs typeface="Arial" panose="020B0604020202020204" pitchFamily="34" charset="0"/>
              </a:rPr>
              <a:t>pri</a:t>
            </a:r>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54 </a:t>
            </a:r>
            <a:r>
              <a:rPr lang="en-US" dirty="0" err="1" smtClean="0">
                <a:solidFill>
                  <a:schemeClr val="bg1"/>
                </a:solidFill>
                <a:cs typeface="Arial" panose="020B0604020202020204" pitchFamily="34" charset="0"/>
              </a:rPr>
              <a:t>ver</a:t>
            </a:r>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54 </a:t>
            </a:r>
            <a:r>
              <a:rPr lang="en-US" dirty="0" err="1" smtClean="0">
                <a:solidFill>
                  <a:schemeClr val="bg1"/>
                </a:solidFill>
                <a:cs typeface="Arial" panose="020B0604020202020204" pitchFamily="34" charset="0"/>
              </a:rPr>
              <a:t>oto</a:t>
            </a:r>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58</a:t>
            </a:r>
          </a:p>
          <a:p>
            <a:pPr algn="l" rtl="0"/>
            <a:r>
              <a:rPr lang="en-US" dirty="0" smtClean="0">
                <a:solidFill>
                  <a:schemeClr val="bg1"/>
                </a:solidFill>
                <a:cs typeface="Arial" panose="020B0604020202020204" pitchFamily="34" charset="0"/>
              </a:rPr>
              <a:t>59</a:t>
            </a:r>
          </a:p>
          <a:p>
            <a:pPr algn="l" rtl="0"/>
            <a:r>
              <a:rPr lang="en-US" dirty="0" smtClean="0">
                <a:solidFill>
                  <a:schemeClr val="bg1"/>
                </a:solidFill>
                <a:cs typeface="Arial" panose="020B0604020202020204" pitchFamily="34" charset="0"/>
              </a:rPr>
              <a:t>60</a:t>
            </a:r>
          </a:p>
          <a:p>
            <a:pPr algn="l" rtl="0"/>
            <a:r>
              <a:rPr lang="en-US" dirty="0" smtClean="0">
                <a:solidFill>
                  <a:schemeClr val="bg1"/>
                </a:solidFill>
                <a:cs typeface="Arial" panose="020B0604020202020204" pitchFamily="34" charset="0"/>
              </a:rPr>
              <a:t>61</a:t>
            </a:r>
          </a:p>
          <a:p>
            <a:pPr algn="l" rtl="0"/>
            <a:r>
              <a:rPr lang="en-US" dirty="0" smtClean="0">
                <a:solidFill>
                  <a:schemeClr val="bg1"/>
                </a:solidFill>
                <a:cs typeface="Arial" panose="020B0604020202020204" pitchFamily="34" charset="0"/>
              </a:rPr>
              <a:t>62</a:t>
            </a:r>
          </a:p>
          <a:p>
            <a:pPr algn="l" rtl="0"/>
            <a:r>
              <a:rPr lang="en-US" dirty="0" smtClean="0">
                <a:solidFill>
                  <a:schemeClr val="bg1"/>
                </a:solidFill>
                <a:cs typeface="Arial" panose="020B0604020202020204" pitchFamily="34" charset="0"/>
              </a:rPr>
              <a:t>63</a:t>
            </a:r>
          </a:p>
          <a:p>
            <a:pPr algn="l" rtl="0"/>
            <a:r>
              <a:rPr lang="en-US" dirty="0" smtClean="0">
                <a:solidFill>
                  <a:schemeClr val="bg1"/>
                </a:solidFill>
                <a:cs typeface="Arial" panose="020B0604020202020204" pitchFamily="34" charset="0"/>
              </a:rPr>
              <a:t>63-66</a:t>
            </a: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68</a:t>
            </a:r>
          </a:p>
          <a:p>
            <a:pPr algn="l" rtl="0"/>
            <a:r>
              <a:rPr lang="en-US" dirty="0" smtClean="0">
                <a:solidFill>
                  <a:schemeClr val="bg1"/>
                </a:solidFill>
                <a:cs typeface="Arial" panose="020B0604020202020204" pitchFamily="34" charset="0"/>
              </a:rPr>
              <a:t> </a:t>
            </a:r>
          </a:p>
          <a:p>
            <a:pPr algn="l" rtl="0"/>
            <a:r>
              <a:rPr lang="en-US" dirty="0" smtClean="0">
                <a:solidFill>
                  <a:schemeClr val="bg1"/>
                </a:solidFill>
                <a:cs typeface="Arial" panose="020B0604020202020204" pitchFamily="34" charset="0"/>
              </a:rPr>
              <a:t> </a:t>
            </a:r>
            <a:endParaRPr lang="en-US" dirty="0">
              <a:solidFill>
                <a:schemeClr val="bg1"/>
              </a:solidFill>
              <a:cs typeface="Arial" panose="020B0604020202020204" pitchFamily="34" charset="0"/>
            </a:endParaRPr>
          </a:p>
        </p:txBody>
      </p:sp>
      <p:sp>
        <p:nvSpPr>
          <p:cNvPr id="11" name="Rectangle 10"/>
          <p:cNvSpPr/>
          <p:nvPr/>
        </p:nvSpPr>
        <p:spPr>
          <a:xfrm>
            <a:off x="2383790" y="261852"/>
            <a:ext cx="1470429" cy="646331"/>
          </a:xfrm>
          <a:prstGeom prst="rect">
            <a:avLst/>
          </a:prstGeom>
        </p:spPr>
        <p:txBody>
          <a:bodyPr wrap="square">
            <a:spAutoFit/>
          </a:bodyPr>
          <a:lstStyle/>
          <a:p>
            <a:pPr algn="ctr" rtl="0"/>
            <a:r>
              <a:rPr lang="en-US" dirty="0" err="1" smtClean="0">
                <a:solidFill>
                  <a:schemeClr val="bg1"/>
                </a:solidFill>
                <a:cs typeface="Arial" panose="020B0604020202020204" pitchFamily="34" charset="0"/>
              </a:rPr>
              <a:t>Conybearey</a:t>
            </a:r>
            <a:r>
              <a:rPr lang="en-US" dirty="0" smtClean="0">
                <a:solidFill>
                  <a:schemeClr val="bg1"/>
                </a:solidFill>
                <a:cs typeface="Arial" panose="020B0604020202020204" pitchFamily="34" charset="0"/>
              </a:rPr>
              <a:t> Howson</a:t>
            </a:r>
            <a:endParaRPr lang="en-US" dirty="0">
              <a:solidFill>
                <a:schemeClr val="bg1"/>
              </a:solidFill>
              <a:cs typeface="Arial" panose="020B0604020202020204" pitchFamily="34" charset="0"/>
            </a:endParaRPr>
          </a:p>
        </p:txBody>
      </p:sp>
      <p:sp>
        <p:nvSpPr>
          <p:cNvPr id="9" name="Rectangle 8"/>
          <p:cNvSpPr/>
          <p:nvPr/>
        </p:nvSpPr>
        <p:spPr>
          <a:xfrm>
            <a:off x="1521460" y="976123"/>
            <a:ext cx="929640" cy="5078313"/>
          </a:xfrm>
          <a:prstGeom prst="rect">
            <a:avLst/>
          </a:prstGeom>
        </p:spPr>
        <p:txBody>
          <a:bodyPr wrap="square">
            <a:spAutoFit/>
          </a:bodyPr>
          <a:lstStyle/>
          <a:p>
            <a:pPr algn="l" rtl="0"/>
            <a:r>
              <a:rPr lang="en-US" dirty="0" smtClean="0">
                <a:solidFill>
                  <a:schemeClr val="bg1"/>
                </a:solidFill>
                <a:cs typeface="Arial" panose="020B0604020202020204" pitchFamily="34" charset="0"/>
              </a:rPr>
              <a:t>49</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51</a:t>
            </a:r>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52</a:t>
            </a:r>
          </a:p>
          <a:p>
            <a:pPr algn="l" rtl="0"/>
            <a:r>
              <a:rPr lang="en-US" dirty="0" smtClean="0">
                <a:solidFill>
                  <a:schemeClr val="bg1"/>
                </a:solidFill>
                <a:cs typeface="Arial" panose="020B0604020202020204" pitchFamily="34" charset="0"/>
              </a:rPr>
              <a:t>51</a:t>
            </a:r>
          </a:p>
          <a:p>
            <a:pPr algn="l" rtl="0"/>
            <a:r>
              <a:rPr lang="en-US" dirty="0" smtClean="0">
                <a:solidFill>
                  <a:schemeClr val="bg1"/>
                </a:solidFill>
                <a:cs typeface="Arial" panose="020B0604020202020204" pitchFamily="34" charset="0"/>
              </a:rPr>
              <a:t>53</a:t>
            </a:r>
          </a:p>
          <a:p>
            <a:pPr algn="l" rtl="0"/>
            <a:r>
              <a:rPr lang="en-US" dirty="0" smtClean="0">
                <a:solidFill>
                  <a:schemeClr val="bg1"/>
                </a:solidFill>
                <a:cs typeface="Arial" panose="020B0604020202020204" pitchFamily="34" charset="0"/>
              </a:rPr>
              <a:t>53</a:t>
            </a:r>
          </a:p>
          <a:p>
            <a:pPr algn="l" rtl="0"/>
            <a:r>
              <a:rPr lang="en-US" dirty="0" smtClean="0">
                <a:solidFill>
                  <a:schemeClr val="bg1"/>
                </a:solidFill>
                <a:cs typeface="Arial" panose="020B0604020202020204" pitchFamily="34" charset="0"/>
              </a:rPr>
              <a:t>53</a:t>
            </a:r>
          </a:p>
          <a:p>
            <a:pPr algn="l" rtl="0"/>
            <a:r>
              <a:rPr lang="en-US" dirty="0" smtClean="0">
                <a:solidFill>
                  <a:schemeClr val="bg1"/>
                </a:solidFill>
                <a:cs typeface="Arial" panose="020B0604020202020204" pitchFamily="34" charset="0"/>
              </a:rPr>
              <a:t>54</a:t>
            </a:r>
          </a:p>
          <a:p>
            <a:pPr algn="l" rtl="0"/>
            <a:r>
              <a:rPr lang="en-US" dirty="0" smtClean="0">
                <a:solidFill>
                  <a:schemeClr val="bg1"/>
                </a:solidFill>
                <a:cs typeface="Arial" panose="020B0604020202020204" pitchFamily="34" charset="0"/>
              </a:rPr>
              <a:t>56</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59</a:t>
            </a:r>
          </a:p>
          <a:p>
            <a:pPr algn="l" rtl="0"/>
            <a:r>
              <a:rPr lang="en-US" dirty="0" smtClean="0">
                <a:solidFill>
                  <a:schemeClr val="bg1"/>
                </a:solidFill>
                <a:cs typeface="Arial" panose="020B0604020202020204" pitchFamily="34" charset="0"/>
              </a:rPr>
              <a:t>60</a:t>
            </a: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62</a:t>
            </a:r>
          </a:p>
          <a:p>
            <a:pPr algn="l" rtl="0"/>
            <a:r>
              <a:rPr lang="en-US" dirty="0" smtClean="0">
                <a:solidFill>
                  <a:schemeClr val="bg1"/>
                </a:solidFill>
                <a:cs typeface="Arial" panose="020B0604020202020204" pitchFamily="34" charset="0"/>
              </a:rPr>
              <a:t>63</a:t>
            </a: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66</a:t>
            </a:r>
          </a:p>
        </p:txBody>
      </p:sp>
      <p:sp>
        <p:nvSpPr>
          <p:cNvPr id="12" name="Rectangle 11"/>
          <p:cNvSpPr/>
          <p:nvPr/>
        </p:nvSpPr>
        <p:spPr>
          <a:xfrm>
            <a:off x="854573" y="290152"/>
            <a:ext cx="1767840" cy="646331"/>
          </a:xfrm>
          <a:prstGeom prst="rect">
            <a:avLst/>
          </a:prstGeom>
        </p:spPr>
        <p:txBody>
          <a:bodyPr wrap="square">
            <a:spAutoFit/>
          </a:bodyPr>
          <a:lstStyle/>
          <a:p>
            <a:pPr algn="ctr" rtl="0"/>
            <a:r>
              <a:rPr lang="en-US" dirty="0" smtClean="0">
                <a:solidFill>
                  <a:schemeClr val="bg1"/>
                </a:solidFill>
                <a:cs typeface="Arial" panose="020B0604020202020204" pitchFamily="34" charset="0"/>
              </a:rPr>
              <a:t>Blue Letter Bible</a:t>
            </a:r>
            <a:endParaRPr lang="en-US" dirty="0">
              <a:solidFill>
                <a:schemeClr val="bg1"/>
              </a:solidFill>
              <a:cs typeface="Arial" panose="020B0604020202020204" pitchFamily="34" charset="0"/>
            </a:endParaRPr>
          </a:p>
        </p:txBody>
      </p:sp>
      <p:sp>
        <p:nvSpPr>
          <p:cNvPr id="13" name="Rectangle 12"/>
          <p:cNvSpPr/>
          <p:nvPr/>
        </p:nvSpPr>
        <p:spPr>
          <a:xfrm>
            <a:off x="344170" y="970453"/>
            <a:ext cx="929640" cy="5078313"/>
          </a:xfrm>
          <a:prstGeom prst="rect">
            <a:avLst/>
          </a:prstGeom>
        </p:spPr>
        <p:txBody>
          <a:bodyPr wrap="square">
            <a:spAutoFit/>
          </a:bodyPr>
          <a:lstStyle/>
          <a:p>
            <a:pPr algn="l" rtl="0"/>
            <a:r>
              <a:rPr lang="en-US" dirty="0" smtClean="0">
                <a:solidFill>
                  <a:schemeClr val="bg1"/>
                </a:solidFill>
                <a:cs typeface="Arial" panose="020B0604020202020204" pitchFamily="34" charset="0"/>
              </a:rPr>
              <a:t>51</a:t>
            </a:r>
          </a:p>
          <a:p>
            <a:pPr algn="l" rtl="0"/>
            <a:r>
              <a:rPr lang="en-US" dirty="0" smtClean="0">
                <a:solidFill>
                  <a:schemeClr val="bg1"/>
                </a:solidFill>
                <a:cs typeface="Arial" panose="020B0604020202020204" pitchFamily="34" charset="0"/>
              </a:rPr>
              <a:t>52</a:t>
            </a:r>
          </a:p>
          <a:p>
            <a:pPr algn="l" rtl="0"/>
            <a:r>
              <a:rPr lang="en-US" dirty="0" smtClean="0">
                <a:solidFill>
                  <a:schemeClr val="bg1"/>
                </a:solidFill>
                <a:cs typeface="Arial" panose="020B0604020202020204" pitchFamily="34" charset="0"/>
              </a:rPr>
              <a:t>53</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54</a:t>
            </a:r>
          </a:p>
          <a:p>
            <a:pPr algn="l" rtl="0"/>
            <a:r>
              <a:rPr lang="en-US" dirty="0" smtClean="0">
                <a:solidFill>
                  <a:schemeClr val="bg1"/>
                </a:solidFill>
                <a:cs typeface="Arial" panose="020B0604020202020204" pitchFamily="34" charset="0"/>
              </a:rPr>
              <a:t>54</a:t>
            </a:r>
          </a:p>
          <a:p>
            <a:pPr algn="l" rtl="0"/>
            <a:r>
              <a:rPr lang="en-US" dirty="0" smtClean="0">
                <a:solidFill>
                  <a:schemeClr val="bg1"/>
                </a:solidFill>
                <a:cs typeface="Arial" panose="020B0604020202020204" pitchFamily="34" charset="0"/>
              </a:rPr>
              <a:t>54</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57</a:t>
            </a:r>
          </a:p>
          <a:p>
            <a:pPr algn="l" rtl="0"/>
            <a:r>
              <a:rPr lang="en-US" dirty="0" smtClean="0">
                <a:solidFill>
                  <a:schemeClr val="bg1"/>
                </a:solidFill>
                <a:cs typeface="Arial" panose="020B0604020202020204" pitchFamily="34" charset="0"/>
              </a:rPr>
              <a:t>58</a:t>
            </a:r>
          </a:p>
          <a:p>
            <a:pPr algn="l" rtl="0"/>
            <a:r>
              <a:rPr lang="en-US" dirty="0" smtClean="0">
                <a:solidFill>
                  <a:schemeClr val="bg1"/>
                </a:solidFill>
                <a:cs typeface="Arial" panose="020B0604020202020204" pitchFamily="34" charset="0"/>
              </a:rPr>
              <a:t>59</a:t>
            </a:r>
          </a:p>
          <a:p>
            <a:pPr algn="l" rtl="0"/>
            <a:r>
              <a:rPr lang="en-US" dirty="0" smtClean="0">
                <a:solidFill>
                  <a:schemeClr val="bg1"/>
                </a:solidFill>
                <a:cs typeface="Arial" panose="020B0604020202020204" pitchFamily="34" charset="0"/>
              </a:rPr>
              <a:t>59</a:t>
            </a:r>
          </a:p>
          <a:p>
            <a:pPr algn="l" rtl="0"/>
            <a:r>
              <a:rPr lang="en-US" dirty="0" smtClean="0">
                <a:solidFill>
                  <a:schemeClr val="bg1"/>
                </a:solidFill>
                <a:cs typeface="Arial" panose="020B0604020202020204" pitchFamily="34" charset="0"/>
              </a:rPr>
              <a:t>61</a:t>
            </a:r>
          </a:p>
          <a:p>
            <a:pPr algn="l" rtl="0"/>
            <a:endParaRPr lang="en-US" dirty="0" smtClean="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63</a:t>
            </a:r>
          </a:p>
          <a:p>
            <a:pPr algn="l" rtl="0"/>
            <a:r>
              <a:rPr lang="en-US" dirty="0" smtClean="0">
                <a:solidFill>
                  <a:schemeClr val="bg1"/>
                </a:solidFill>
                <a:cs typeface="Arial" panose="020B0604020202020204" pitchFamily="34" charset="0"/>
              </a:rPr>
              <a:t>63-66</a:t>
            </a:r>
          </a:p>
          <a:p>
            <a:pPr algn="l" rtl="0"/>
            <a:endParaRPr lang="en-US" dirty="0">
              <a:solidFill>
                <a:schemeClr val="bg1"/>
              </a:solidFill>
              <a:cs typeface="Arial" panose="020B0604020202020204" pitchFamily="34" charset="0"/>
            </a:endParaRPr>
          </a:p>
          <a:p>
            <a:pPr algn="l" rtl="0"/>
            <a:r>
              <a:rPr lang="en-US" dirty="0" smtClean="0">
                <a:solidFill>
                  <a:schemeClr val="bg1"/>
                </a:solidFill>
                <a:cs typeface="Arial" panose="020B0604020202020204" pitchFamily="34" charset="0"/>
              </a:rPr>
              <a:t>67</a:t>
            </a:r>
            <a:endParaRPr lang="en-US" dirty="0">
              <a:solidFill>
                <a:schemeClr val="bg1"/>
              </a:solidFill>
              <a:cs typeface="Arial" panose="020B0604020202020204" pitchFamily="34" charset="0"/>
            </a:endParaRPr>
          </a:p>
        </p:txBody>
      </p:sp>
      <p:sp>
        <p:nvSpPr>
          <p:cNvPr id="14" name="Rectangle 13"/>
          <p:cNvSpPr/>
          <p:nvPr/>
        </p:nvSpPr>
        <p:spPr>
          <a:xfrm>
            <a:off x="-295008" y="400352"/>
            <a:ext cx="1767840" cy="369332"/>
          </a:xfrm>
          <a:prstGeom prst="rect">
            <a:avLst/>
          </a:prstGeom>
        </p:spPr>
        <p:txBody>
          <a:bodyPr wrap="square">
            <a:spAutoFit/>
          </a:bodyPr>
          <a:lstStyle/>
          <a:p>
            <a:pPr algn="ctr" rtl="0"/>
            <a:r>
              <a:rPr lang="en-US" dirty="0" smtClean="0">
                <a:solidFill>
                  <a:schemeClr val="bg1"/>
                </a:solidFill>
                <a:cs typeface="Arial" panose="020B0604020202020204" pitchFamily="34" charset="0"/>
              </a:rPr>
              <a:t>S. Hall</a:t>
            </a:r>
            <a:endParaRPr lang="en-US" dirty="0">
              <a:solidFill>
                <a:schemeClr val="bg1"/>
              </a:solidFill>
              <a:cs typeface="Arial" panose="020B0604020202020204" pitchFamily="34" charset="0"/>
            </a:endParaRPr>
          </a:p>
        </p:txBody>
      </p:sp>
      <p:sp>
        <p:nvSpPr>
          <p:cNvPr id="15" name="Rectangle 14"/>
          <p:cNvSpPr/>
          <p:nvPr/>
        </p:nvSpPr>
        <p:spPr>
          <a:xfrm>
            <a:off x="4959790" y="970452"/>
            <a:ext cx="973744" cy="5632311"/>
          </a:xfrm>
          <a:prstGeom prst="rect">
            <a:avLst/>
          </a:prstGeom>
        </p:spPr>
        <p:txBody>
          <a:bodyPr wrap="square">
            <a:spAutoFit/>
          </a:bodyPr>
          <a:lstStyle/>
          <a:p>
            <a:pPr algn="l" rtl="0"/>
            <a:r>
              <a:rPr lang="en-US" b="1" dirty="0" smtClean="0">
                <a:solidFill>
                  <a:schemeClr val="bg1"/>
                </a:solidFill>
                <a:cs typeface="Arial" panose="020B0604020202020204" pitchFamily="34" charset="0"/>
              </a:rPr>
              <a:t>50</a:t>
            </a:r>
          </a:p>
          <a:p>
            <a:pPr algn="l" rtl="0"/>
            <a:r>
              <a:rPr lang="en-US" b="1" dirty="0" smtClean="0">
                <a:solidFill>
                  <a:schemeClr val="bg1"/>
                </a:solidFill>
                <a:cs typeface="Arial" panose="020B0604020202020204" pitchFamily="34" charset="0"/>
              </a:rPr>
              <a:t>51</a:t>
            </a:r>
          </a:p>
          <a:p>
            <a:pPr algn="l" rtl="0"/>
            <a:r>
              <a:rPr lang="en-US" b="1" dirty="0" smtClean="0">
                <a:solidFill>
                  <a:schemeClr val="bg1"/>
                </a:solidFill>
                <a:cs typeface="Arial" panose="020B0604020202020204" pitchFamily="34" charset="0"/>
              </a:rPr>
              <a:t>52</a:t>
            </a:r>
          </a:p>
          <a:p>
            <a:pPr algn="l" rtl="0"/>
            <a:r>
              <a:rPr lang="en-US" b="1" dirty="0" smtClean="0">
                <a:solidFill>
                  <a:schemeClr val="bg1"/>
                </a:solidFill>
                <a:cs typeface="Arial" panose="020B0604020202020204" pitchFamily="34" charset="0"/>
              </a:rPr>
              <a:t>?</a:t>
            </a:r>
          </a:p>
          <a:p>
            <a:pPr algn="l" rtl="0"/>
            <a:r>
              <a:rPr lang="en-US" b="1" dirty="0" smtClean="0">
                <a:solidFill>
                  <a:schemeClr val="bg1"/>
                </a:solidFill>
                <a:cs typeface="Arial" panose="020B0604020202020204" pitchFamily="34" charset="0"/>
              </a:rPr>
              <a:t>53</a:t>
            </a:r>
          </a:p>
          <a:p>
            <a:pPr algn="l" rtl="0"/>
            <a:r>
              <a:rPr lang="en-US" b="1" dirty="0" smtClean="0">
                <a:solidFill>
                  <a:schemeClr val="bg1"/>
                </a:solidFill>
                <a:cs typeface="Arial" panose="020B0604020202020204" pitchFamily="34" charset="0"/>
              </a:rPr>
              <a:t>53</a:t>
            </a:r>
          </a:p>
          <a:p>
            <a:pPr algn="l" rtl="0"/>
            <a:r>
              <a:rPr lang="en-US" b="1" dirty="0" smtClean="0">
                <a:solidFill>
                  <a:schemeClr val="bg1"/>
                </a:solidFill>
                <a:cs typeface="Arial" panose="020B0604020202020204" pitchFamily="34" charset="0"/>
              </a:rPr>
              <a:t>54</a:t>
            </a:r>
            <a:endParaRPr lang="en-US" b="1" dirty="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54</a:t>
            </a:r>
          </a:p>
          <a:p>
            <a:pPr algn="l" rtl="0"/>
            <a:r>
              <a:rPr lang="en-US" b="1" dirty="0" smtClean="0">
                <a:solidFill>
                  <a:schemeClr val="bg1"/>
                </a:solidFill>
                <a:cs typeface="Arial" panose="020B0604020202020204" pitchFamily="34" charset="0"/>
              </a:rPr>
              <a:t>54</a:t>
            </a:r>
          </a:p>
          <a:p>
            <a:pPr algn="l" rtl="0"/>
            <a:r>
              <a:rPr lang="en-US" b="1" dirty="0" smtClean="0">
                <a:solidFill>
                  <a:schemeClr val="bg1"/>
                </a:solidFill>
                <a:cs typeface="Arial" panose="020B0604020202020204" pitchFamily="34" charset="0"/>
              </a:rPr>
              <a:t>57</a:t>
            </a:r>
          </a:p>
          <a:p>
            <a:pPr algn="l" rtl="0"/>
            <a:r>
              <a:rPr lang="en-US" b="1" dirty="0" smtClean="0">
                <a:solidFill>
                  <a:schemeClr val="bg1"/>
                </a:solidFill>
                <a:cs typeface="Arial" panose="020B0604020202020204" pitchFamily="34" charset="0"/>
              </a:rPr>
              <a:t>57</a:t>
            </a:r>
          </a:p>
          <a:p>
            <a:pPr algn="l" rtl="0"/>
            <a:r>
              <a:rPr lang="en-US" b="1" dirty="0" smtClean="0">
                <a:solidFill>
                  <a:schemeClr val="bg1"/>
                </a:solidFill>
                <a:cs typeface="Arial" panose="020B0604020202020204" pitchFamily="34" charset="0"/>
              </a:rPr>
              <a:t>59</a:t>
            </a:r>
            <a:endParaRPr lang="en-US" b="1" dirty="0">
              <a:solidFill>
                <a:schemeClr val="bg1"/>
              </a:solidFill>
              <a:cs typeface="Arial" panose="020B0604020202020204" pitchFamily="34" charset="0"/>
            </a:endParaRPr>
          </a:p>
          <a:p>
            <a:pPr algn="l" rtl="0"/>
            <a:r>
              <a:rPr lang="en-US" b="1" dirty="0" smtClean="0">
                <a:solidFill>
                  <a:schemeClr val="bg1"/>
                </a:solidFill>
                <a:cs typeface="Arial" panose="020B0604020202020204" pitchFamily="34" charset="0"/>
              </a:rPr>
              <a:t>60</a:t>
            </a:r>
          </a:p>
          <a:p>
            <a:pPr algn="l" rtl="0"/>
            <a:r>
              <a:rPr lang="en-US" b="1" dirty="0" smtClean="0">
                <a:solidFill>
                  <a:schemeClr val="bg1"/>
                </a:solidFill>
                <a:cs typeface="Arial" panose="020B0604020202020204" pitchFamily="34" charset="0"/>
              </a:rPr>
              <a:t>61-62</a:t>
            </a:r>
          </a:p>
          <a:p>
            <a:pPr algn="l" rtl="0"/>
            <a:r>
              <a:rPr lang="en-US" b="1" dirty="0" smtClean="0">
                <a:solidFill>
                  <a:schemeClr val="bg1"/>
                </a:solidFill>
                <a:cs typeface="Arial" panose="020B0604020202020204" pitchFamily="34" charset="0"/>
              </a:rPr>
              <a:t>63</a:t>
            </a:r>
          </a:p>
          <a:p>
            <a:pPr algn="l" rtl="0"/>
            <a:r>
              <a:rPr lang="en-US" b="1" dirty="0" smtClean="0">
                <a:solidFill>
                  <a:schemeClr val="bg1"/>
                </a:solidFill>
                <a:cs typeface="Arial" panose="020B0604020202020204" pitchFamily="34" charset="0"/>
              </a:rPr>
              <a:t>63-67</a:t>
            </a:r>
          </a:p>
          <a:p>
            <a:pPr algn="l" rtl="0"/>
            <a:r>
              <a:rPr lang="en-US" b="1" dirty="0" smtClean="0">
                <a:solidFill>
                  <a:schemeClr val="bg1"/>
                </a:solidFill>
                <a:cs typeface="Arial" panose="020B0604020202020204" pitchFamily="34" charset="0"/>
              </a:rPr>
              <a:t>63</a:t>
            </a:r>
          </a:p>
          <a:p>
            <a:pPr algn="l" rtl="0"/>
            <a:r>
              <a:rPr lang="en-US" b="1" dirty="0" smtClean="0">
                <a:solidFill>
                  <a:schemeClr val="bg1"/>
                </a:solidFill>
                <a:cs typeface="Arial" panose="020B0604020202020204" pitchFamily="34" charset="0"/>
              </a:rPr>
              <a:t>67-68</a:t>
            </a:r>
          </a:p>
          <a:p>
            <a:pPr algn="l" rtl="0"/>
            <a:r>
              <a:rPr lang="en-US" b="1" dirty="0" smtClean="0">
                <a:solidFill>
                  <a:schemeClr val="bg1"/>
                </a:solidFill>
                <a:cs typeface="Arial" panose="020B0604020202020204" pitchFamily="34" charset="0"/>
              </a:rPr>
              <a:t>68</a:t>
            </a:r>
          </a:p>
          <a:p>
            <a:pPr algn="l" rtl="0"/>
            <a:r>
              <a:rPr lang="en-US" b="1" dirty="0" smtClean="0">
                <a:solidFill>
                  <a:schemeClr val="bg1"/>
                </a:solidFill>
                <a:cs typeface="Arial" panose="020B0604020202020204" pitchFamily="34" charset="0"/>
              </a:rPr>
              <a:t> </a:t>
            </a:r>
            <a:endParaRPr lang="en-US" b="1" dirty="0">
              <a:solidFill>
                <a:schemeClr val="bg1"/>
              </a:solidFill>
              <a:cs typeface="Arial" panose="020B0604020202020204" pitchFamily="34" charset="0"/>
            </a:endParaRPr>
          </a:p>
        </p:txBody>
      </p:sp>
    </p:spTree>
    <p:extLst>
      <p:ext uri="{BB962C8B-B14F-4D97-AF65-F5344CB8AC3E}">
        <p14:creationId xmlns:p14="http://schemas.microsoft.com/office/powerpoint/2010/main" val="3097678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5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9329" y="914838"/>
            <a:ext cx="5625278" cy="869950"/>
          </a:xfrm>
          <a:solidFill>
            <a:schemeClr val="accent3">
              <a:lumMod val="60000"/>
              <a:lumOff val="40000"/>
            </a:schemeClr>
          </a:solidFill>
        </p:spPr>
        <p:txBody>
          <a:bodyPr>
            <a:normAutofit fontScale="90000"/>
          </a:bodyPr>
          <a:lstStyle/>
          <a:p>
            <a:pPr algn="ctr" rtl="0"/>
            <a:r>
              <a:rPr lang="en-US" dirty="0" smtClean="0">
                <a:solidFill>
                  <a:schemeClr val="bg1"/>
                </a:solidFill>
              </a:rPr>
              <a:t>ACTOS OBEDECIBLES - PABLO</a:t>
            </a:r>
            <a:endParaRPr lang="en-US" dirty="0">
              <a:solidFill>
                <a:schemeClr val="bg1"/>
              </a:solidFill>
            </a:endParaRPr>
          </a:p>
        </p:txBody>
      </p:sp>
      <p:sp>
        <p:nvSpPr>
          <p:cNvPr id="3" name="Content Placeholder 2"/>
          <p:cNvSpPr>
            <a:spLocks noGrp="1"/>
          </p:cNvSpPr>
          <p:nvPr>
            <p:ph idx="1"/>
          </p:nvPr>
        </p:nvSpPr>
        <p:spPr>
          <a:xfrm>
            <a:off x="577850" y="2292350"/>
            <a:ext cx="9925049" cy="3967595"/>
          </a:xfrm>
          <a:solidFill>
            <a:schemeClr val="bg1"/>
          </a:solidFill>
        </p:spPr>
        <p:txBody>
          <a:bodyPr>
            <a:normAutofit/>
          </a:bodyPr>
          <a:lstStyle/>
          <a:p>
            <a:r>
              <a:rPr lang="es-ES" cap="none" dirty="0">
                <a:solidFill>
                  <a:schemeClr val="tx1"/>
                </a:solidFill>
                <a:cs typeface="Arial" panose="020B0604020202020204" pitchFamily="34" charset="0"/>
              </a:rPr>
              <a:t>Metas </a:t>
            </a:r>
            <a:r>
              <a:rPr lang="es-ES" cap="none" dirty="0" err="1">
                <a:solidFill>
                  <a:schemeClr val="tx1"/>
                </a:solidFill>
                <a:cs typeface="Arial" panose="020B0604020202020204" pitchFamily="34" charset="0"/>
              </a:rPr>
              <a:t>evangelísticas</a:t>
            </a:r>
            <a:r>
              <a:rPr lang="es-ES" cap="none" dirty="0">
                <a:solidFill>
                  <a:schemeClr val="tx1"/>
                </a:solidFill>
                <a:cs typeface="Arial" panose="020B0604020202020204" pitchFamily="34" charset="0"/>
              </a:rPr>
              <a:t>:</a:t>
            </a:r>
          </a:p>
          <a:p>
            <a:r>
              <a:rPr lang="es-ES" cap="none" dirty="0">
                <a:solidFill>
                  <a:schemeClr val="tx1"/>
                </a:solidFill>
                <a:cs typeface="Arial" panose="020B0604020202020204" pitchFamily="34" charset="0"/>
              </a:rPr>
              <a:t>Metas de oración (y ayuno):</a:t>
            </a:r>
          </a:p>
          <a:p>
            <a:r>
              <a:rPr lang="es-ES" cap="none" dirty="0">
                <a:solidFill>
                  <a:schemeClr val="tx1"/>
                </a:solidFill>
                <a:cs typeface="Arial" panose="020B0604020202020204" pitchFamily="34" charset="0"/>
              </a:rPr>
              <a:t>Metas del amor fraternal:</a:t>
            </a:r>
          </a:p>
          <a:p>
            <a:r>
              <a:rPr lang="es-ES" cap="none" dirty="0">
                <a:solidFill>
                  <a:schemeClr val="tx1"/>
                </a:solidFill>
                <a:cs typeface="Arial" panose="020B0604020202020204" pitchFamily="34" charset="0"/>
              </a:rPr>
              <a:t>Metas de </a:t>
            </a:r>
            <a:r>
              <a:rPr lang="es-ES" cap="none" dirty="0" err="1" smtClean="0">
                <a:solidFill>
                  <a:schemeClr val="tx1"/>
                </a:solidFill>
                <a:cs typeface="Arial" panose="020B0604020202020204" pitchFamily="34" charset="0"/>
              </a:rPr>
              <a:t>mentoría</a:t>
            </a:r>
            <a:r>
              <a:rPr lang="es-ES" cap="none" dirty="0" smtClean="0">
                <a:solidFill>
                  <a:schemeClr val="tx1"/>
                </a:solidFill>
                <a:cs typeface="Arial" panose="020B0604020202020204" pitchFamily="34" charset="0"/>
              </a:rPr>
              <a:t>:</a:t>
            </a:r>
            <a:endParaRPr lang="es-ES" cap="none" dirty="0">
              <a:solidFill>
                <a:schemeClr val="tx1"/>
              </a:solidFill>
              <a:cs typeface="Arial" panose="020B0604020202020204" pitchFamily="34" charset="0"/>
            </a:endParaRPr>
          </a:p>
          <a:p>
            <a:r>
              <a:rPr lang="es-ES" cap="none" dirty="0">
                <a:solidFill>
                  <a:schemeClr val="tx1"/>
                </a:solidFill>
                <a:cs typeface="Arial" panose="020B0604020202020204" pitchFamily="34" charset="0"/>
              </a:rPr>
              <a:t>Metas de enseñanza:</a:t>
            </a:r>
          </a:p>
          <a:p>
            <a:r>
              <a:rPr lang="es-ES" cap="none" dirty="0">
                <a:solidFill>
                  <a:schemeClr val="tx1"/>
                </a:solidFill>
                <a:cs typeface="Arial" panose="020B0604020202020204" pitchFamily="34" charset="0"/>
              </a:rPr>
              <a:t>Metas de santidad:</a:t>
            </a:r>
          </a:p>
          <a:p>
            <a:r>
              <a:rPr lang="es-ES" cap="none" dirty="0">
                <a:solidFill>
                  <a:schemeClr val="tx1"/>
                </a:solidFill>
                <a:cs typeface="Arial" panose="020B0604020202020204" pitchFamily="34" charset="0"/>
              </a:rPr>
              <a:t>Metas en cuanto a la iglesia:</a:t>
            </a:r>
          </a:p>
          <a:p>
            <a:r>
              <a:rPr lang="es-ES" cap="none" dirty="0">
                <a:solidFill>
                  <a:schemeClr val="tx1"/>
                </a:solidFill>
                <a:cs typeface="Arial" panose="020B0604020202020204" pitchFamily="34" charset="0"/>
              </a:rPr>
              <a:t>Metas de conocimiento:</a:t>
            </a:r>
          </a:p>
        </p:txBody>
      </p:sp>
    </p:spTree>
    <p:extLst>
      <p:ext uri="{BB962C8B-B14F-4D97-AF65-F5344CB8AC3E}">
        <p14:creationId xmlns:p14="http://schemas.microsoft.com/office/powerpoint/2010/main" val="29223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PABLO / </a:t>
            </a:r>
            <a:r>
              <a:rPr lang="en-US" dirty="0" err="1" smtClean="0">
                <a:solidFill>
                  <a:schemeClr val="bg1"/>
                </a:solidFill>
              </a:rPr>
              <a:t>versÍCULos</a:t>
            </a:r>
            <a:r>
              <a:rPr lang="en-US" dirty="0" smtClean="0">
                <a:solidFill>
                  <a:schemeClr val="bg1"/>
                </a:solidFill>
              </a:rPr>
              <a:t> para recordar</a:t>
            </a:r>
            <a:endParaRPr lang="en-US" dirty="0">
              <a:solidFill>
                <a:schemeClr val="bg1"/>
              </a:solidFill>
            </a:endParaRPr>
          </a:p>
        </p:txBody>
      </p:sp>
      <p:sp>
        <p:nvSpPr>
          <p:cNvPr id="3" name="Content Placeholder 2"/>
          <p:cNvSpPr>
            <a:spLocks noGrp="1"/>
          </p:cNvSpPr>
          <p:nvPr>
            <p:ph idx="1"/>
          </p:nvPr>
        </p:nvSpPr>
        <p:spPr>
          <a:xfrm>
            <a:off x="152400" y="1995055"/>
            <a:ext cx="11887199" cy="4710545"/>
          </a:xfrm>
        </p:spPr>
        <p:txBody>
          <a:bodyPr>
            <a:normAutofit/>
          </a:bodyPr>
          <a:lstStyle/>
          <a:p>
            <a:pPr algn="l" rtl="0"/>
            <a:r>
              <a:rPr lang="en-US" cap="none" dirty="0" smtClean="0">
                <a:solidFill>
                  <a:schemeClr val="tx1"/>
                </a:solidFill>
                <a:cs typeface="Arial" panose="020B0604020202020204" pitchFamily="34" charset="0"/>
              </a:rPr>
              <a:t>Versículo que dice donde comienza la historia de Pablo</a:t>
            </a:r>
          </a:p>
          <a:p>
            <a:pPr algn="l" rtl="0"/>
            <a:r>
              <a:rPr lang="en-US" cap="none" dirty="0" smtClean="0">
                <a:solidFill>
                  <a:schemeClr val="tx1"/>
                </a:solidFill>
                <a:cs typeface="Arial" panose="020B0604020202020204" pitchFamily="34" charset="0"/>
              </a:rPr>
              <a:t>La gran lección de la vida de Pablo</a:t>
            </a:r>
          </a:p>
          <a:p>
            <a:pPr algn="l" rtl="0"/>
            <a:r>
              <a:rPr lang="en-US" cap="none" dirty="0" smtClean="0">
                <a:solidFill>
                  <a:schemeClr val="tx1"/>
                </a:solidFill>
                <a:cs typeface="Arial" panose="020B0604020202020204" pitchFamily="34" charset="0"/>
              </a:rPr>
              <a:t>Primera descripción de Pablo/contraste con el versículo de cómo Pablo se veía a sí mismo</a:t>
            </a:r>
          </a:p>
          <a:p>
            <a:pPr algn="l" rtl="0"/>
            <a:r>
              <a:rPr lang="en-US" cap="none" dirty="0" smtClean="0">
                <a:solidFill>
                  <a:schemeClr val="tx1"/>
                </a:solidFill>
                <a:cs typeface="Arial" panose="020B0604020202020204" pitchFamily="34" charset="0"/>
              </a:rPr>
              <a:t>Resumen de Jesús de cómo pasó Pablo su juventud</a:t>
            </a:r>
          </a:p>
          <a:p>
            <a:pPr algn="l" rtl="0"/>
            <a:r>
              <a:rPr lang="en-US" cap="none" dirty="0" smtClean="0">
                <a:solidFill>
                  <a:schemeClr val="tx1"/>
                </a:solidFill>
                <a:cs typeface="Arial" panose="020B0604020202020204" pitchFamily="34" charset="0"/>
              </a:rPr>
              <a:t>Resumen del mensaje de Pablo a los judíos</a:t>
            </a:r>
          </a:p>
          <a:p>
            <a:pPr algn="l" rtl="0"/>
            <a:r>
              <a:rPr lang="es-ES" cap="none" dirty="0" smtClean="0">
                <a:solidFill>
                  <a:schemeClr val="tx1"/>
                </a:solidFill>
                <a:cs typeface="Arial" panose="020B0604020202020204" pitchFamily="34" charset="0"/>
              </a:rPr>
              <a:t>Resumen de</a:t>
            </a:r>
            <a:r>
              <a:rPr lang="en-US" cap="none" dirty="0" smtClean="0">
                <a:solidFill>
                  <a:schemeClr val="tx1"/>
                </a:solidFill>
                <a:cs typeface="Arial" panose="020B0604020202020204" pitchFamily="34" charset="0"/>
              </a:rPr>
              <a:t>l </a:t>
            </a:r>
            <a:r>
              <a:rPr lang="en-US" cap="none" dirty="0" err="1" smtClean="0">
                <a:solidFill>
                  <a:schemeClr val="tx1"/>
                </a:solidFill>
                <a:cs typeface="Arial" panose="020B0604020202020204" pitchFamily="34" charset="0"/>
              </a:rPr>
              <a:t>mensaje</a:t>
            </a:r>
            <a:r>
              <a:rPr lang="en-US" cap="none" dirty="0" smtClean="0">
                <a:solidFill>
                  <a:schemeClr val="tx1"/>
                </a:solidFill>
                <a:cs typeface="Arial" panose="020B0604020202020204" pitchFamily="34" charset="0"/>
              </a:rPr>
              <a:t> de Pablo a los gentiles.</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1081538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805" y="579777"/>
            <a:ext cx="9221788" cy="1635759"/>
          </a:xfrm>
        </p:spPr>
        <p:txBody>
          <a:bodyPr/>
          <a:lstStyle/>
          <a:p>
            <a:pPr algn="l" rtl="0"/>
            <a:r>
              <a:rPr lang="en-US" dirty="0" smtClean="0"/>
              <a:t>Calentamiento - RELACIONE</a:t>
            </a:r>
            <a:endParaRPr lang="en-US" dirty="0"/>
          </a:p>
        </p:txBody>
      </p:sp>
      <p:sp>
        <p:nvSpPr>
          <p:cNvPr id="3" name="Subtitle 2"/>
          <p:cNvSpPr>
            <a:spLocks noGrp="1"/>
          </p:cNvSpPr>
          <p:nvPr>
            <p:ph type="subTitle" idx="1"/>
          </p:nvPr>
        </p:nvSpPr>
        <p:spPr>
          <a:xfrm>
            <a:off x="629920" y="2509520"/>
            <a:ext cx="6731462" cy="3698240"/>
          </a:xfrm>
        </p:spPr>
        <p:txBody>
          <a:bodyPr>
            <a:normAutofit fontScale="92500" lnSpcReduction="10000"/>
          </a:bodyPr>
          <a:lstStyle/>
          <a:p>
            <a:pPr algn="l" rtl="0"/>
            <a:r>
              <a:rPr lang="en-US" sz="2400" cap="none" dirty="0" smtClean="0">
                <a:solidFill>
                  <a:schemeClr val="tx1"/>
                </a:solidFill>
                <a:cs typeface="Arial" panose="020B0604020202020204" pitchFamily="34" charset="0"/>
              </a:rPr>
              <a:t>“Los que </a:t>
            </a:r>
            <a:r>
              <a:rPr lang="en-US" sz="2400" cap="none" dirty="0" err="1" smtClean="0">
                <a:solidFill>
                  <a:schemeClr val="tx1"/>
                </a:solidFill>
                <a:cs typeface="Arial" panose="020B0604020202020204" pitchFamily="34" charset="0"/>
              </a:rPr>
              <a:t>sepan</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nadar</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arr</a:t>
            </a:r>
            <a:r>
              <a:rPr lang="es-ES" sz="2400" cap="none" dirty="0" err="1" smtClean="0">
                <a:solidFill>
                  <a:schemeClr val="tx1"/>
                </a:solidFill>
                <a:cs typeface="Arial" panose="020B0604020202020204" pitchFamily="34" charset="0"/>
              </a:rPr>
              <a:t>ójense</a:t>
            </a:r>
            <a:r>
              <a:rPr lang="es-ES" sz="2400" cap="none" dirty="0" smtClean="0">
                <a:solidFill>
                  <a:schemeClr val="tx1"/>
                </a:solidFill>
                <a:cs typeface="Arial" panose="020B0604020202020204" pitchFamily="34" charset="0"/>
              </a:rPr>
              <a:t> </a:t>
            </a:r>
            <a:r>
              <a:rPr lang="en-US" sz="2400" cap="none" dirty="0" smtClean="0">
                <a:solidFill>
                  <a:schemeClr val="tx1"/>
                </a:solidFill>
                <a:cs typeface="Arial" panose="020B0604020202020204" pitchFamily="34" charset="0"/>
              </a:rPr>
              <a:t>primero </a:t>
            </a:r>
            <a:r>
              <a:rPr lang="en-US" sz="2400" cap="none" dirty="0" err="1" smtClean="0">
                <a:solidFill>
                  <a:schemeClr val="tx1"/>
                </a:solidFill>
                <a:cs typeface="Arial" panose="020B0604020202020204" pitchFamily="34" charset="0"/>
              </a:rPr>
              <a:t>por</a:t>
            </a:r>
            <a:r>
              <a:rPr lang="en-US" sz="2400" cap="none" dirty="0" smtClean="0">
                <a:solidFill>
                  <a:schemeClr val="tx1"/>
                </a:solidFill>
                <a:cs typeface="Arial" panose="020B0604020202020204" pitchFamily="34" charset="0"/>
              </a:rPr>
              <a:t> la </a:t>
            </a:r>
            <a:r>
              <a:rPr lang="en-US" sz="2400" cap="none" dirty="0" err="1" smtClean="0">
                <a:solidFill>
                  <a:schemeClr val="tx1"/>
                </a:solidFill>
                <a:cs typeface="Arial" panose="020B0604020202020204" pitchFamily="34" charset="0"/>
              </a:rPr>
              <a:t>borda</a:t>
            </a:r>
            <a:r>
              <a:rPr lang="en-US" sz="2400" cap="none" dirty="0" smtClean="0">
                <a:solidFill>
                  <a:schemeClr val="tx1"/>
                </a:solidFill>
                <a:cs typeface="Arial" panose="020B0604020202020204" pitchFamily="34" charset="0"/>
              </a:rPr>
              <a:t>”</a:t>
            </a:r>
            <a:endParaRPr lang="en-US" sz="2400" cap="none" dirty="0">
              <a:solidFill>
                <a:schemeClr val="tx1"/>
              </a:solidFill>
              <a:cs typeface="Arial" panose="020B0604020202020204" pitchFamily="34" charset="0"/>
            </a:endParaRPr>
          </a:p>
          <a:p>
            <a:pPr algn="l"/>
            <a:r>
              <a:rPr lang="en-US" sz="2400" cap="none" dirty="0" smtClean="0">
                <a:solidFill>
                  <a:schemeClr val="tx1"/>
                </a:solidFill>
                <a:cs typeface="Arial" panose="020B0604020202020204" pitchFamily="34" charset="0"/>
              </a:rPr>
              <a:t>“</a:t>
            </a:r>
            <a:r>
              <a:rPr lang="es-ES" sz="2400" cap="none" dirty="0" smtClean="0">
                <a:solidFill>
                  <a:schemeClr val="tx1"/>
                </a:solidFill>
                <a:cs typeface="Arial" panose="020B0604020202020204" pitchFamily="34" charset="0"/>
              </a:rPr>
              <a:t>En </a:t>
            </a:r>
            <a:r>
              <a:rPr lang="es-ES" sz="2400" cap="none" dirty="0">
                <a:solidFill>
                  <a:schemeClr val="tx1"/>
                </a:solidFill>
                <a:cs typeface="Arial" panose="020B0604020202020204" pitchFamily="34" charset="0"/>
              </a:rPr>
              <a:t>poco tiempo me persuadirás a que me haga </a:t>
            </a:r>
            <a:r>
              <a:rPr lang="es-ES" sz="2400" cap="none" dirty="0" smtClean="0">
                <a:solidFill>
                  <a:schemeClr val="tx1"/>
                </a:solidFill>
                <a:cs typeface="Arial" panose="020B0604020202020204" pitchFamily="34" charset="0"/>
              </a:rPr>
              <a:t>cristiano</a:t>
            </a:r>
            <a:r>
              <a:rPr lang="en-US" sz="2400" cap="none" dirty="0" smtClean="0">
                <a:solidFill>
                  <a:schemeClr val="tx1"/>
                </a:solidFill>
                <a:cs typeface="Arial" panose="020B0604020202020204" pitchFamily="34" charset="0"/>
              </a:rPr>
              <a:t>”</a:t>
            </a:r>
          </a:p>
          <a:p>
            <a:pPr algn="l"/>
            <a:r>
              <a:rPr lang="en-US" sz="2400" cap="none" dirty="0" smtClean="0">
                <a:solidFill>
                  <a:schemeClr val="tx1"/>
                </a:solidFill>
                <a:cs typeface="Arial" panose="020B0604020202020204" pitchFamily="34" charset="0"/>
              </a:rPr>
              <a:t>“</a:t>
            </a:r>
            <a:r>
              <a:rPr lang="es-ES" sz="2400" cap="none" dirty="0" smtClean="0">
                <a:solidFill>
                  <a:schemeClr val="tx1"/>
                </a:solidFill>
                <a:cs typeface="Arial" panose="020B0604020202020204" pitchFamily="34" charset="0"/>
              </a:rPr>
              <a:t>Al </a:t>
            </a:r>
            <a:r>
              <a:rPr lang="es-ES" sz="2400" cap="none" dirty="0">
                <a:solidFill>
                  <a:schemeClr val="tx1"/>
                </a:solidFill>
                <a:cs typeface="Arial" panose="020B0604020202020204" pitchFamily="34" charset="0"/>
              </a:rPr>
              <a:t>saber que era romano, fui con las tropas y lo </a:t>
            </a:r>
            <a:r>
              <a:rPr lang="es-ES" sz="2400" cap="none" dirty="0" smtClean="0">
                <a:solidFill>
                  <a:schemeClr val="tx1"/>
                </a:solidFill>
                <a:cs typeface="Arial" panose="020B0604020202020204" pitchFamily="34" charset="0"/>
              </a:rPr>
              <a:t>rescaté</a:t>
            </a:r>
            <a:r>
              <a:rPr lang="en-US" sz="2400" cap="none" dirty="0" smtClean="0">
                <a:solidFill>
                  <a:schemeClr val="tx1"/>
                </a:solidFill>
                <a:cs typeface="Arial" panose="020B0604020202020204" pitchFamily="34" charset="0"/>
              </a:rPr>
              <a:t>”</a:t>
            </a:r>
          </a:p>
          <a:p>
            <a:pPr algn="l"/>
            <a:r>
              <a:rPr lang="en-US" sz="2400" cap="none" dirty="0" smtClean="0">
                <a:solidFill>
                  <a:schemeClr val="tx1"/>
                </a:solidFill>
                <a:cs typeface="Arial" panose="020B0604020202020204" pitchFamily="34" charset="0"/>
              </a:rPr>
              <a:t>“</a:t>
            </a:r>
            <a:r>
              <a:rPr lang="es-ES" sz="2400" cap="none" dirty="0">
                <a:solidFill>
                  <a:schemeClr val="tx1"/>
                </a:solidFill>
                <a:cs typeface="Arial" panose="020B0604020202020204" pitchFamily="34" charset="0"/>
              </a:rPr>
              <a:t>Vete por ahora, pero cuando tenga tiempo te mandaré llamar</a:t>
            </a:r>
            <a:r>
              <a:rPr lang="en-US" sz="2400" cap="none" dirty="0" smtClean="0">
                <a:solidFill>
                  <a:schemeClr val="tx1"/>
                </a:solidFill>
                <a:cs typeface="Arial" panose="020B0604020202020204" pitchFamily="34" charset="0"/>
              </a:rPr>
              <a:t>”.</a:t>
            </a:r>
          </a:p>
          <a:p>
            <a:pPr algn="l"/>
            <a:r>
              <a:rPr lang="en-US" sz="2400" cap="none" dirty="0" smtClean="0">
                <a:solidFill>
                  <a:schemeClr val="tx1"/>
                </a:solidFill>
                <a:cs typeface="Arial" panose="020B0604020202020204" pitchFamily="34" charset="0"/>
              </a:rPr>
              <a:t>“</a:t>
            </a:r>
            <a:r>
              <a:rPr lang="es-ES" sz="2400" cap="none" dirty="0">
                <a:solidFill>
                  <a:schemeClr val="tx1"/>
                </a:solidFill>
                <a:cs typeface="Arial" panose="020B0604020202020204" pitchFamily="34" charset="0"/>
              </a:rPr>
              <a:t>¡Pablo, estás loco! ¡Tu mucho saber te está haciendo perder la cabeza!</a:t>
            </a:r>
            <a:r>
              <a:rPr lang="en-US" sz="2400" cap="none" dirty="0" smtClean="0">
                <a:solidFill>
                  <a:schemeClr val="tx1"/>
                </a:solidFill>
                <a:cs typeface="Arial" panose="020B0604020202020204" pitchFamily="34" charset="0"/>
              </a:rPr>
              <a:t>”.</a:t>
            </a:r>
            <a:endParaRPr lang="en-US" sz="2400" cap="none" dirty="0">
              <a:solidFill>
                <a:schemeClr val="tx1"/>
              </a:solidFill>
              <a:cs typeface="Arial" panose="020B0604020202020204" pitchFamily="34" charset="0"/>
            </a:endParaRPr>
          </a:p>
        </p:txBody>
      </p:sp>
      <p:sp>
        <p:nvSpPr>
          <p:cNvPr id="4" name="Subtitle 2"/>
          <p:cNvSpPr txBox="1">
            <a:spLocks/>
          </p:cNvSpPr>
          <p:nvPr/>
        </p:nvSpPr>
        <p:spPr>
          <a:xfrm>
            <a:off x="7980710" y="2509520"/>
            <a:ext cx="3666344" cy="369824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400" cap="none" dirty="0" smtClean="0">
                <a:solidFill>
                  <a:schemeClr val="tx1"/>
                </a:solidFill>
                <a:cs typeface="Arial" panose="020B0604020202020204" pitchFamily="34" charset="0"/>
              </a:rPr>
              <a:t>Claudio </a:t>
            </a:r>
            <a:r>
              <a:rPr lang="en-US" sz="2400" cap="none" dirty="0" err="1" smtClean="0">
                <a:solidFill>
                  <a:schemeClr val="tx1"/>
                </a:solidFill>
                <a:cs typeface="Arial" panose="020B0604020202020204" pitchFamily="34" charset="0"/>
              </a:rPr>
              <a:t>Lisias</a:t>
            </a:r>
            <a:endParaRPr lang="en-US" sz="2400" cap="none" dirty="0" smtClean="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Félix</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Festo</a:t>
            </a:r>
          </a:p>
          <a:p>
            <a:pPr algn="l" rtl="0"/>
            <a:r>
              <a:rPr lang="en-US" sz="2400" cap="none" dirty="0" smtClean="0">
                <a:solidFill>
                  <a:schemeClr val="tx1"/>
                </a:solidFill>
                <a:cs typeface="Arial" panose="020B0604020202020204" pitchFamily="34" charset="0"/>
              </a:rPr>
              <a:t>Agripa</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julio</a:t>
            </a:r>
            <a:endParaRPr lang="en-US" sz="2400" cap="none" dirty="0">
              <a:solidFill>
                <a:schemeClr val="tx1"/>
              </a:solidFill>
              <a:cs typeface="Arial" panose="020B0604020202020204" pitchFamily="34" charset="0"/>
            </a:endParaRPr>
          </a:p>
          <a:p>
            <a:pPr algn="l" rtl="0"/>
            <a:endParaRPr lang="en-US" sz="2400" cap="none" dirty="0" smtClean="0">
              <a:solidFill>
                <a:schemeClr val="tx1"/>
              </a:solidFill>
              <a:cs typeface="Arial" panose="020B0604020202020204" pitchFamily="34" charset="0"/>
            </a:endParaRPr>
          </a:p>
        </p:txBody>
      </p:sp>
      <p:cxnSp>
        <p:nvCxnSpPr>
          <p:cNvPr id="6" name="Straight Connector 5"/>
          <p:cNvCxnSpPr>
            <a:endCxn id="4" idx="1"/>
          </p:cNvCxnSpPr>
          <p:nvPr/>
        </p:nvCxnSpPr>
        <p:spPr>
          <a:xfrm>
            <a:off x="2992090" y="3821085"/>
            <a:ext cx="4988620" cy="53755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a:off x="6747082" y="2803239"/>
            <a:ext cx="1150008" cy="203569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V="1">
            <a:off x="2123090" y="2803239"/>
            <a:ext cx="5774000" cy="169518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flipV="1">
            <a:off x="3668110" y="3388361"/>
            <a:ext cx="4228980" cy="18878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flipV="1">
            <a:off x="6628047" y="3886201"/>
            <a:ext cx="1269043" cy="1919427"/>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00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ACTOS OBEDECIBLES</a:t>
            </a:r>
            <a:endParaRPr lang="en-US" dirty="0"/>
          </a:p>
        </p:txBody>
      </p:sp>
      <p:sp>
        <p:nvSpPr>
          <p:cNvPr id="3" name="Subtitle 2"/>
          <p:cNvSpPr>
            <a:spLocks noGrp="1"/>
          </p:cNvSpPr>
          <p:nvPr>
            <p:ph type="subTitle" idx="1"/>
          </p:nvPr>
        </p:nvSpPr>
        <p:spPr>
          <a:xfrm>
            <a:off x="629919" y="2509520"/>
            <a:ext cx="11181531" cy="3698240"/>
          </a:xfrm>
        </p:spPr>
        <p:txBody>
          <a:bodyPr>
            <a:normAutofit/>
          </a:bodyPr>
          <a:lstStyle/>
          <a:p>
            <a:pPr algn="l" rtl="0"/>
            <a:r>
              <a:rPr lang="en-US" sz="2400" cap="none" dirty="0" smtClean="0">
                <a:solidFill>
                  <a:schemeClr val="bg1"/>
                </a:solidFill>
                <a:cs typeface="Arial" panose="020B0604020202020204" pitchFamily="34" charset="0"/>
              </a:rPr>
              <a:t>¿Qué categorías (por ejemplo, evangelismo, oración) podemos </a:t>
            </a:r>
            <a:r>
              <a:rPr lang="en-US" sz="2400" cap="none" dirty="0" err="1" smtClean="0">
                <a:solidFill>
                  <a:schemeClr val="bg1"/>
                </a:solidFill>
                <a:cs typeface="Arial" panose="020B0604020202020204" pitchFamily="34" charset="0"/>
              </a:rPr>
              <a:t>usar</a:t>
            </a:r>
            <a:r>
              <a:rPr lang="en-US" sz="2400" cap="none" dirty="0" smtClean="0">
                <a:solidFill>
                  <a:schemeClr val="bg1"/>
                </a:solidFill>
                <a:cs typeface="Arial" panose="020B0604020202020204" pitchFamily="34" charset="0"/>
              </a:rPr>
              <a:t> para “</a:t>
            </a:r>
            <a:r>
              <a:rPr lang="en-US" sz="2400" cap="none" dirty="0" err="1" smtClean="0">
                <a:solidFill>
                  <a:schemeClr val="bg1"/>
                </a:solidFill>
                <a:cs typeface="Arial" panose="020B0604020202020204" pitchFamily="34" charset="0"/>
              </a:rPr>
              <a:t>actos</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obedecibles</a:t>
            </a:r>
            <a:r>
              <a:rPr lang="en-US" sz="2400" cap="none" dirty="0" smtClean="0">
                <a:solidFill>
                  <a:schemeClr val="bg1"/>
                </a:solidFill>
                <a:cs typeface="Arial" panose="020B0604020202020204" pitchFamily="34" charset="0"/>
              </a:rPr>
              <a:t>” para imitar a Pablo? En otras palabras, ¿qué aspectos generales de su vida te impresionan?</a:t>
            </a:r>
          </a:p>
        </p:txBody>
      </p:sp>
    </p:spTree>
    <p:extLst>
      <p:ext uri="{BB962C8B-B14F-4D97-AF65-F5344CB8AC3E}">
        <p14:creationId xmlns:p14="http://schemas.microsoft.com/office/powerpoint/2010/main" val="15613490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5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9329" y="914838"/>
            <a:ext cx="5625278" cy="869950"/>
          </a:xfrm>
          <a:solidFill>
            <a:schemeClr val="accent3">
              <a:lumMod val="60000"/>
              <a:lumOff val="40000"/>
            </a:schemeClr>
          </a:solidFill>
        </p:spPr>
        <p:txBody>
          <a:bodyPr>
            <a:normAutofit fontScale="90000"/>
          </a:bodyPr>
          <a:lstStyle/>
          <a:p>
            <a:pPr algn="ctr" rtl="0"/>
            <a:r>
              <a:rPr lang="en-US" dirty="0" smtClean="0">
                <a:solidFill>
                  <a:schemeClr val="bg1"/>
                </a:solidFill>
              </a:rPr>
              <a:t>ACTOS OBEDECIBLES - PABLO</a:t>
            </a:r>
            <a:endParaRPr lang="en-US" dirty="0">
              <a:solidFill>
                <a:schemeClr val="bg1"/>
              </a:solidFill>
            </a:endParaRPr>
          </a:p>
        </p:txBody>
      </p:sp>
      <p:sp>
        <p:nvSpPr>
          <p:cNvPr id="3" name="Content Placeholder 2"/>
          <p:cNvSpPr>
            <a:spLocks noGrp="1"/>
          </p:cNvSpPr>
          <p:nvPr>
            <p:ph idx="1"/>
          </p:nvPr>
        </p:nvSpPr>
        <p:spPr>
          <a:xfrm>
            <a:off x="577850" y="2292350"/>
            <a:ext cx="9925049" cy="3967595"/>
          </a:xfrm>
          <a:solidFill>
            <a:schemeClr val="bg1"/>
          </a:solidFill>
        </p:spPr>
        <p:txBody>
          <a:bodyPr>
            <a:normAutofit fontScale="92500" lnSpcReduction="10000"/>
          </a:bodyPr>
          <a:lstStyle/>
          <a:p>
            <a:r>
              <a:rPr lang="es-ES" cap="none" dirty="0">
                <a:solidFill>
                  <a:schemeClr val="tx1"/>
                </a:solidFill>
                <a:cs typeface="Arial" panose="020B0604020202020204" pitchFamily="34" charset="0"/>
              </a:rPr>
              <a:t>Metas </a:t>
            </a:r>
            <a:r>
              <a:rPr lang="es-ES" cap="none" dirty="0" err="1">
                <a:solidFill>
                  <a:schemeClr val="tx1"/>
                </a:solidFill>
                <a:cs typeface="Arial" panose="020B0604020202020204" pitchFamily="34" charset="0"/>
              </a:rPr>
              <a:t>evangelísticas</a:t>
            </a:r>
            <a:r>
              <a:rPr lang="es-ES" cap="none" dirty="0">
                <a:solidFill>
                  <a:schemeClr val="tx1"/>
                </a:solidFill>
                <a:cs typeface="Arial" panose="020B0604020202020204" pitchFamily="34" charset="0"/>
              </a:rPr>
              <a:t>:</a:t>
            </a:r>
          </a:p>
          <a:p>
            <a:r>
              <a:rPr lang="es-ES" cap="none" dirty="0">
                <a:solidFill>
                  <a:schemeClr val="tx1"/>
                </a:solidFill>
                <a:cs typeface="Arial" panose="020B0604020202020204" pitchFamily="34" charset="0"/>
              </a:rPr>
              <a:t>Metas de oración (y ayuno):</a:t>
            </a:r>
          </a:p>
          <a:p>
            <a:r>
              <a:rPr lang="es-ES" cap="none" dirty="0">
                <a:solidFill>
                  <a:schemeClr val="tx1"/>
                </a:solidFill>
                <a:cs typeface="Arial" panose="020B0604020202020204" pitchFamily="34" charset="0"/>
              </a:rPr>
              <a:t>Metas del amor fraternal:</a:t>
            </a:r>
          </a:p>
          <a:p>
            <a:r>
              <a:rPr lang="es-ES" cap="none" dirty="0">
                <a:solidFill>
                  <a:schemeClr val="tx1"/>
                </a:solidFill>
                <a:cs typeface="Arial" panose="020B0604020202020204" pitchFamily="34" charset="0"/>
              </a:rPr>
              <a:t>Metas de </a:t>
            </a:r>
            <a:r>
              <a:rPr lang="es-ES" cap="none" dirty="0" err="1" smtClean="0">
                <a:solidFill>
                  <a:schemeClr val="tx1"/>
                </a:solidFill>
                <a:cs typeface="Arial" panose="020B0604020202020204" pitchFamily="34" charset="0"/>
              </a:rPr>
              <a:t>mentoría</a:t>
            </a:r>
            <a:r>
              <a:rPr lang="es-ES" cap="none" dirty="0" smtClean="0">
                <a:solidFill>
                  <a:schemeClr val="tx1"/>
                </a:solidFill>
                <a:cs typeface="Arial" panose="020B0604020202020204" pitchFamily="34" charset="0"/>
              </a:rPr>
              <a:t>:</a:t>
            </a:r>
            <a:endParaRPr lang="es-ES" cap="none" dirty="0">
              <a:solidFill>
                <a:schemeClr val="tx1"/>
              </a:solidFill>
              <a:cs typeface="Arial" panose="020B0604020202020204" pitchFamily="34" charset="0"/>
            </a:endParaRPr>
          </a:p>
          <a:p>
            <a:r>
              <a:rPr lang="es-ES" cap="none" dirty="0">
                <a:solidFill>
                  <a:schemeClr val="tx1"/>
                </a:solidFill>
                <a:cs typeface="Arial" panose="020B0604020202020204" pitchFamily="34" charset="0"/>
              </a:rPr>
              <a:t>Metas de enseñanza:</a:t>
            </a:r>
          </a:p>
          <a:p>
            <a:r>
              <a:rPr lang="es-ES" cap="none" dirty="0">
                <a:solidFill>
                  <a:schemeClr val="tx1"/>
                </a:solidFill>
                <a:cs typeface="Arial" panose="020B0604020202020204" pitchFamily="34" charset="0"/>
              </a:rPr>
              <a:t>Metas de santidad:</a:t>
            </a:r>
          </a:p>
          <a:p>
            <a:r>
              <a:rPr lang="es-ES" cap="none" dirty="0">
                <a:solidFill>
                  <a:schemeClr val="tx1"/>
                </a:solidFill>
                <a:cs typeface="Arial" panose="020B0604020202020204" pitchFamily="34" charset="0"/>
              </a:rPr>
              <a:t>Metas en cuanto a la iglesia:</a:t>
            </a:r>
          </a:p>
          <a:p>
            <a:r>
              <a:rPr lang="es-ES" cap="none" dirty="0">
                <a:solidFill>
                  <a:schemeClr val="tx1"/>
                </a:solidFill>
                <a:cs typeface="Arial" panose="020B0604020202020204" pitchFamily="34" charset="0"/>
              </a:rPr>
              <a:t>Metas de conocimiento</a:t>
            </a:r>
            <a:r>
              <a:rPr lang="es-ES" cap="none" dirty="0" smtClean="0">
                <a:solidFill>
                  <a:schemeClr val="tx1"/>
                </a:solidFill>
                <a:cs typeface="Arial" panose="020B0604020202020204" pitchFamily="34" charset="0"/>
              </a:rPr>
              <a:t>:</a:t>
            </a:r>
          </a:p>
          <a:p>
            <a:r>
              <a:rPr lang="es-ES" cap="none" dirty="0" smtClean="0">
                <a:solidFill>
                  <a:schemeClr val="tx1"/>
                </a:solidFill>
                <a:cs typeface="Arial" panose="020B0604020202020204" pitchFamily="34" charset="0"/>
              </a:rPr>
              <a:t>Metas de actitud:</a:t>
            </a:r>
          </a:p>
          <a:p>
            <a:r>
              <a:rPr lang="en-US" cap="none" dirty="0" smtClean="0">
                <a:solidFill>
                  <a:schemeClr val="tx1"/>
                </a:solidFill>
                <a:cs typeface="Arial" panose="020B0604020202020204" pitchFamily="34" charset="0"/>
              </a:rPr>
              <a:t>¿?</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3688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6520872" y="3886200"/>
            <a:ext cx="3906361" cy="2443018"/>
          </a:xfrm>
        </p:spPr>
        <p:txBody>
          <a:bodyPr>
            <a:normAutofit/>
          </a:bodyPr>
          <a:lstStyle/>
          <a:p>
            <a:pPr rtl="0"/>
            <a:r>
              <a:rPr lang="en-US" cap="none" dirty="0" smtClean="0"/>
              <a:t>Embry Hills</a:t>
            </a:r>
          </a:p>
          <a:p>
            <a:pPr rtl="0"/>
            <a:r>
              <a:rPr lang="en-US" cap="none" dirty="0" err="1" smtClean="0"/>
              <a:t>Invierno</a:t>
            </a:r>
            <a:r>
              <a:rPr lang="en-US" cap="none" dirty="0" smtClean="0"/>
              <a:t> 2023-24</a:t>
            </a:r>
          </a:p>
          <a:p>
            <a:r>
              <a:rPr lang="en-US" cap="none" dirty="0"/>
              <a:t>LECCIÓN </a:t>
            </a:r>
            <a:r>
              <a:rPr lang="en-US" cap="none" dirty="0" smtClean="0"/>
              <a:t>10-11</a:t>
            </a:r>
            <a:endParaRPr lang="en-US" cap="none" dirty="0"/>
          </a:p>
          <a:p>
            <a:r>
              <a:rPr lang="es-ES" cap="none" dirty="0"/>
              <a:t>Viaje a Roma; epístolas de la </a:t>
            </a:r>
            <a:r>
              <a:rPr lang="es-ES" cap="none" dirty="0" smtClean="0"/>
              <a:t>cárcel</a:t>
            </a:r>
            <a:endParaRPr lang="es-ES" cap="none" dirty="0"/>
          </a:p>
          <a:p>
            <a:pPr rtl="0"/>
            <a:endParaRPr lang="en-US" cap="none" dirty="0"/>
          </a:p>
        </p:txBody>
      </p:sp>
      <p:sp>
        <p:nvSpPr>
          <p:cNvPr id="6" name="Subtitle 2"/>
          <p:cNvSpPr txBox="1">
            <a:spLocks/>
          </p:cNvSpPr>
          <p:nvPr/>
        </p:nvSpPr>
        <p:spPr>
          <a:xfrm>
            <a:off x="465668" y="4948382"/>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Source: https</a:t>
            </a:r>
            <a:r>
              <a:rPr lang="en-US" cap="none" dirty="0"/>
              <a:t>://</a:t>
            </a:r>
            <a:r>
              <a:rPr lang="en-US" cap="none" dirty="0" smtClean="0"/>
              <a:t>lastapostle.me/2016/02/19/apostle-Pablo-black-history</a:t>
            </a:r>
            <a:r>
              <a:rPr lang="en-US" cap="none" dirty="0"/>
              <a:t>/</a:t>
            </a:r>
            <a:endParaRPr lang="en-US" sz="1800" cap="none" dirty="0"/>
          </a:p>
        </p:txBody>
      </p:sp>
      <p:pic>
        <p:nvPicPr>
          <p:cNvPr id="7" name="Picture 2" descr="the-apostle-pa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06" y="836612"/>
            <a:ext cx="459105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837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Conferencia de Jerusalén; 2do viaje de predicación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2do viaje de predicación (parte 2);  epístolas del 2do viaje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0" y="4822658"/>
            <a:ext cx="12192000" cy="1161047"/>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54531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541" y="147145"/>
            <a:ext cx="3744309" cy="798786"/>
          </a:xfrm>
        </p:spPr>
        <p:txBody>
          <a:bodyPr/>
          <a:lstStyle/>
          <a:p>
            <a:pPr algn="ctr" rtl="0"/>
            <a:r>
              <a:rPr lang="en-US" dirty="0" smtClean="0">
                <a:solidFill>
                  <a:schemeClr val="accent5"/>
                </a:solidFill>
              </a:rPr>
              <a:t>¿Quién es?</a:t>
            </a:r>
            <a:endParaRPr lang="en-US" dirty="0">
              <a:solidFill>
                <a:schemeClr val="accent5"/>
              </a:solidFill>
            </a:endParaRPr>
          </a:p>
        </p:txBody>
      </p:sp>
      <p:sp>
        <p:nvSpPr>
          <p:cNvPr id="3" name="Content Placeholder 2"/>
          <p:cNvSpPr>
            <a:spLocks noGrp="1"/>
          </p:cNvSpPr>
          <p:nvPr>
            <p:ph idx="1"/>
          </p:nvPr>
        </p:nvSpPr>
        <p:spPr>
          <a:xfrm>
            <a:off x="0" y="0"/>
            <a:ext cx="5743074" cy="6978316"/>
          </a:xfrm>
        </p:spPr>
        <p:txBody>
          <a:bodyPr>
            <a:normAutofit/>
          </a:bodyPr>
          <a:lstStyle/>
          <a:p>
            <a:pPr algn="l" rtl="0"/>
            <a:r>
              <a:rPr lang="en-US" cap="none" dirty="0" smtClean="0">
                <a:solidFill>
                  <a:schemeClr val="tx1"/>
                </a:solidFill>
                <a:cs typeface="Arial" panose="020B0604020202020204" pitchFamily="34" charset="0"/>
              </a:rPr>
              <a:t>Tres años de ministerio</a:t>
            </a:r>
          </a:p>
          <a:p>
            <a:pPr lvl="1" algn="l" rtl="0"/>
            <a:r>
              <a:rPr lang="en-US" cap="none" dirty="0" smtClean="0">
                <a:solidFill>
                  <a:schemeClr val="tx1"/>
                </a:solidFill>
                <a:cs typeface="Arial" panose="020B0604020202020204" pitchFamily="34" charset="0"/>
              </a:rPr>
              <a:t>Cumplió la tarea que Dios le </a:t>
            </a:r>
            <a:br>
              <a:rPr lang="en-US" cap="none" dirty="0" smtClean="0">
                <a:solidFill>
                  <a:schemeClr val="tx1"/>
                </a:solidFill>
                <a:cs typeface="Arial" panose="020B0604020202020204" pitchFamily="34" charset="0"/>
              </a:rPr>
            </a:br>
            <a:r>
              <a:rPr lang="en-US" cap="none" dirty="0" err="1" smtClean="0">
                <a:solidFill>
                  <a:schemeClr val="tx1"/>
                </a:solidFill>
                <a:cs typeface="Arial" panose="020B0604020202020204" pitchFamily="34" charset="0"/>
              </a:rPr>
              <a:t>encargó</a:t>
            </a:r>
            <a:r>
              <a:rPr lang="en-US" cap="none" dirty="0" smtClean="0">
                <a:solidFill>
                  <a:schemeClr val="tx1"/>
                </a:solidFill>
                <a:cs typeface="Arial" panose="020B0604020202020204" pitchFamily="34" charset="0"/>
              </a:rPr>
              <a:t>, declaró la palabra </a:t>
            </a:r>
            <a:br>
              <a:rPr lang="en-US" cap="none" dirty="0" smtClean="0">
                <a:solidFill>
                  <a:schemeClr val="tx1"/>
                </a:solidFill>
                <a:cs typeface="Arial" panose="020B0604020202020204" pitchFamily="34" charset="0"/>
              </a:rPr>
            </a:br>
            <a:r>
              <a:rPr lang="en-US" cap="none" dirty="0" smtClean="0">
                <a:solidFill>
                  <a:schemeClr val="tx1"/>
                </a:solidFill>
                <a:cs typeface="Arial" panose="020B0604020202020204" pitchFamily="34" charset="0"/>
              </a:rPr>
              <a:t>de Dios, sirvió humildemente</a:t>
            </a:r>
          </a:p>
          <a:p>
            <a:pPr lvl="1" algn="l" rtl="0"/>
            <a:r>
              <a:rPr lang="en-US" cap="none" dirty="0" smtClean="0">
                <a:solidFill>
                  <a:schemeClr val="tx1"/>
                </a:solidFill>
                <a:cs typeface="Arial" panose="020B0604020202020204" pitchFamily="34" charset="0"/>
              </a:rPr>
              <a:t>Inocente, 20:26</a:t>
            </a:r>
          </a:p>
          <a:p>
            <a:pPr lvl="1" algn="l" rtl="0"/>
            <a:r>
              <a:rPr lang="en-US" cap="none" dirty="0" smtClean="0">
                <a:solidFill>
                  <a:schemeClr val="tx1"/>
                </a:solidFill>
                <a:cs typeface="Arial" panose="020B0604020202020204" pitchFamily="34" charset="0"/>
              </a:rPr>
              <a:t>Conspiraciones de </a:t>
            </a:r>
            <a:r>
              <a:rPr lang="en-US" cap="none" dirty="0" err="1">
                <a:solidFill>
                  <a:schemeClr val="tx1"/>
                </a:solidFill>
                <a:cs typeface="Arial" panose="020B0604020202020204" pitchFamily="34" charset="0"/>
              </a:rPr>
              <a:t>l</a:t>
            </a:r>
            <a:r>
              <a:rPr lang="en-US" cap="none" dirty="0" err="1" smtClean="0">
                <a:solidFill>
                  <a:schemeClr val="tx1"/>
                </a:solidFill>
                <a:cs typeface="Arial" panose="020B0604020202020204" pitchFamily="34" charset="0"/>
              </a:rPr>
              <a:t>os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Hch</a:t>
            </a:r>
            <a:r>
              <a:rPr lang="en-US" cap="none" dirty="0" smtClean="0">
                <a:solidFill>
                  <a:schemeClr val="tx1"/>
                </a:solidFill>
                <a:cs typeface="Arial" panose="020B0604020202020204" pitchFamily="34" charset="0"/>
              </a:rPr>
              <a:t> 20:19</a:t>
            </a:r>
          </a:p>
          <a:p>
            <a:pPr algn="l" rtl="0"/>
            <a:r>
              <a:rPr lang="en-US" cap="none" dirty="0" smtClean="0">
                <a:solidFill>
                  <a:schemeClr val="tx1"/>
                </a:solidFill>
                <a:cs typeface="Arial" panose="020B0604020202020204" pitchFamily="34" charset="0"/>
              </a:rPr>
              <a:t>Movimiento a Jerusalén</a:t>
            </a:r>
          </a:p>
          <a:p>
            <a:pPr lvl="1" algn="l" rtl="0"/>
            <a:r>
              <a:rPr lang="en-US" cap="none" dirty="0">
                <a:solidFill>
                  <a:schemeClr val="tx1"/>
                </a:solidFill>
                <a:cs typeface="Arial" panose="020B0604020202020204" pitchFamily="34" charset="0"/>
              </a:rPr>
              <a:t>En una misión de misericordia y generosidad</a:t>
            </a:r>
          </a:p>
          <a:p>
            <a:pPr lvl="1" algn="l" rtl="0"/>
            <a:r>
              <a:rPr lang="en-US" cap="none" dirty="0" smtClean="0">
                <a:solidFill>
                  <a:schemeClr val="tx1"/>
                </a:solidFill>
                <a:cs typeface="Arial" panose="020B0604020202020204" pitchFamily="34" charset="0"/>
              </a:rPr>
              <a:t>Sabiendo que habrá persecución y arresto, 20:22-23</a:t>
            </a:r>
          </a:p>
          <a:p>
            <a:pPr lvl="1" algn="l" rtl="0"/>
            <a:r>
              <a:rPr lang="en-US" cap="none" dirty="0" smtClean="0">
                <a:solidFill>
                  <a:schemeClr val="tx1"/>
                </a:solidFill>
                <a:cs typeface="Arial" panose="020B0604020202020204" pitchFamily="34" charset="0"/>
              </a:rPr>
              <a:t>Los discípulos, al escuchar la advertencia, intentan impedirle ir.</a:t>
            </a:r>
          </a:p>
          <a:p>
            <a:pPr lvl="1" algn="l" rtl="0"/>
            <a:r>
              <a:rPr lang="en-US" cap="none" dirty="0" err="1" smtClean="0">
                <a:solidFill>
                  <a:schemeClr val="tx1"/>
                </a:solidFill>
                <a:cs typeface="Arial" panose="020B0604020202020204" pitchFamily="34" charset="0"/>
              </a:rPr>
              <a:t>Decidido</a:t>
            </a:r>
            <a:r>
              <a:rPr lang="en-US" cap="none" dirty="0" smtClean="0">
                <a:solidFill>
                  <a:schemeClr val="tx1"/>
                </a:solidFill>
                <a:cs typeface="Arial" panose="020B0604020202020204" pitchFamily="34" charset="0"/>
              </a:rPr>
              <a:t> </a:t>
            </a:r>
            <a:r>
              <a:rPr lang="en-US" cap="none" dirty="0">
                <a:solidFill>
                  <a:schemeClr val="tx1"/>
                </a:solidFill>
                <a:cs typeface="Arial" panose="020B0604020202020204" pitchFamily="34" charset="0"/>
              </a:rPr>
              <a:t>a hacer la voluntad de Dios, Hechos 20:24; 21:14</a:t>
            </a:r>
          </a:p>
          <a:p>
            <a:pPr lvl="1" algn="l" rtl="0"/>
            <a:r>
              <a:rPr lang="en-US" cap="none" dirty="0" err="1" smtClean="0">
                <a:solidFill>
                  <a:schemeClr val="tx1"/>
                </a:solidFill>
                <a:cs typeface="Arial" panose="020B0604020202020204" pitchFamily="34" charset="0"/>
              </a:rPr>
              <a:t>Prepara</a:t>
            </a:r>
            <a:r>
              <a:rPr lang="en-US" cap="none" dirty="0" smtClean="0">
                <a:solidFill>
                  <a:schemeClr val="tx1"/>
                </a:solidFill>
                <a:cs typeface="Arial" panose="020B0604020202020204" pitchFamily="34" charset="0"/>
              </a:rPr>
              <a:t> a los discípulos para </a:t>
            </a:r>
            <a:r>
              <a:rPr lang="en-US" cap="none" dirty="0" err="1" smtClean="0">
                <a:solidFill>
                  <a:schemeClr val="tx1"/>
                </a:solidFill>
                <a:cs typeface="Arial" panose="020B0604020202020204" pitchFamily="34" charset="0"/>
              </a:rPr>
              <a:t>su</a:t>
            </a:r>
            <a:r>
              <a:rPr lang="en-US" cap="none" dirty="0" smtClean="0">
                <a:solidFill>
                  <a:schemeClr val="tx1"/>
                </a:solidFill>
                <a:cs typeface="Arial" panose="020B0604020202020204" pitchFamily="34" charset="0"/>
              </a:rPr>
              <a:t> partida</a:t>
            </a:r>
          </a:p>
          <a:p>
            <a:pPr lvl="1" algn="l" rtl="0"/>
            <a:r>
              <a:rPr lang="en-US" cap="none" dirty="0" smtClean="0">
                <a:solidFill>
                  <a:schemeClr val="tx1"/>
                </a:solidFill>
                <a:cs typeface="Arial" panose="020B0604020202020204" pitchFamily="34" charset="0"/>
              </a:rPr>
              <a:t>Tiempo íntimo con los hermanos antes del sufrimiento</a:t>
            </a:r>
          </a:p>
          <a:p>
            <a:pPr lvl="1" algn="l" rtl="0"/>
            <a:endParaRPr lang="en-US" cap="none" dirty="0">
              <a:solidFill>
                <a:schemeClr val="tx1"/>
              </a:solidFill>
              <a:cs typeface="Arial" panose="020B0604020202020204" pitchFamily="34" charset="0"/>
            </a:endParaRPr>
          </a:p>
        </p:txBody>
      </p:sp>
      <p:sp>
        <p:nvSpPr>
          <p:cNvPr id="4" name="Content Placeholder 2"/>
          <p:cNvSpPr txBox="1">
            <a:spLocks/>
          </p:cNvSpPr>
          <p:nvPr/>
        </p:nvSpPr>
        <p:spPr>
          <a:xfrm>
            <a:off x="6040273" y="945932"/>
            <a:ext cx="5952030" cy="5812222"/>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Controversia en el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templo</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21:27</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Arresto – le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echaron</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manos</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21:27</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Turba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judía</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clamando</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por su muerte.</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Entregado a los gentiles (Hechos 21:11 con Lucas 9:44), acusaciones falsas que tienen que ver con el templo, 24:13</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Juicios – múltiples, ante judíos, gentiles (gobernador romano) y el rey Herodes</a:t>
            </a:r>
          </a:p>
          <a:p>
            <a:pPr lvl="1">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El Sumo Sacerdote y el Consejo están involucrados; </a:t>
            </a:r>
            <a:r>
              <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 SS lo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tiene</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decidido</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desde el principio.</a:t>
            </a:r>
          </a:p>
          <a:p>
            <a:pPr lvl="1">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Lo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golpean</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antes de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cualquier</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condena</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en violación de la ley.</a:t>
            </a:r>
          </a:p>
          <a:p>
            <a:pPr lvl="1">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Los gentiles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intentan</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tácticas</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para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aplazar</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(24:22),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pasándolo</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de persona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persona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porque</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reconocen que es inocente.</a:t>
            </a:r>
          </a:p>
          <a:p>
            <a:pPr lvl="1">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Pero al final lo castigan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porque</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quieren hacer un favor a los judíos, 24:27; 25:9</a:t>
            </a:r>
          </a:p>
          <a:p>
            <a:pPr lvl="1">
              <a:buClr>
                <a:prstClr val="white"/>
              </a:buClr>
            </a:pP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Tree>
    <p:extLst>
      <p:ext uri="{BB962C8B-B14F-4D97-AF65-F5344CB8AC3E}">
        <p14:creationId xmlns:p14="http://schemas.microsoft.com/office/powerpoint/2010/main" val="12271326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359" y="252497"/>
            <a:ext cx="4814341" cy="504994"/>
          </a:xfrm>
          <a:solidFill>
            <a:schemeClr val="tx2"/>
          </a:solidFill>
        </p:spPr>
        <p:txBody>
          <a:bodyPr>
            <a:normAutofit fontScale="90000"/>
          </a:bodyPr>
          <a:lstStyle/>
          <a:p>
            <a:pPr algn="ctr" rtl="0"/>
            <a:r>
              <a:rPr lang="en-US" dirty="0" smtClean="0">
                <a:solidFill>
                  <a:schemeClr val="bg1"/>
                </a:solidFill>
              </a:rPr>
              <a:t>DISCUSIÓN EN GRUPOS</a:t>
            </a:r>
            <a:endParaRPr lang="en-US" dirty="0">
              <a:solidFill>
                <a:schemeClr val="bg1"/>
              </a:solidFill>
            </a:endParaRPr>
          </a:p>
        </p:txBody>
      </p:sp>
      <p:sp>
        <p:nvSpPr>
          <p:cNvPr id="3" name="Content Placeholder 2"/>
          <p:cNvSpPr>
            <a:spLocks noGrp="1"/>
          </p:cNvSpPr>
          <p:nvPr>
            <p:ph idx="1"/>
          </p:nvPr>
        </p:nvSpPr>
        <p:spPr>
          <a:xfrm>
            <a:off x="0" y="977854"/>
            <a:ext cx="12192000" cy="1251334"/>
          </a:xfrm>
        </p:spPr>
        <p:txBody>
          <a:bodyPr>
            <a:normAutofit lnSpcReduction="10000"/>
          </a:bodyPr>
          <a:lstStyle/>
          <a:p>
            <a:pPr algn="l" rtl="0"/>
            <a:r>
              <a:rPr lang="es-ES" cap="none" dirty="0" smtClean="0">
                <a:solidFill>
                  <a:schemeClr val="tx1"/>
                </a:solidFill>
                <a:cs typeface="Arial" panose="020B0604020202020204" pitchFamily="34" charset="0"/>
              </a:rPr>
              <a:t>Cuéntenos un poco acerca de usted</a:t>
            </a:r>
          </a:p>
          <a:p>
            <a:pPr algn="l" rtl="0"/>
            <a:r>
              <a:rPr lang="es-ES" cap="none" dirty="0" smtClean="0">
                <a:solidFill>
                  <a:schemeClr val="tx1"/>
                </a:solidFill>
                <a:cs typeface="Arial" panose="020B0604020202020204" pitchFamily="34" charset="0"/>
              </a:rPr>
              <a:t>Cuente la historia de lo que pasó con Pablo desde la perspectiva de usted</a:t>
            </a:r>
            <a:endParaRPr lang="en-US" cap="none" dirty="0" smtClean="0">
              <a:solidFill>
                <a:schemeClr val="tx1"/>
              </a:solidFill>
              <a:cs typeface="Arial" panose="020B0604020202020204" pitchFamily="34" charset="0"/>
            </a:endParaRPr>
          </a:p>
          <a:p>
            <a:pPr algn="l" rtl="0"/>
            <a:r>
              <a:rPr lang="en-US" cap="none" dirty="0" smtClean="0">
                <a:solidFill>
                  <a:schemeClr val="tx1"/>
                </a:solidFill>
                <a:cs typeface="Arial" panose="020B0604020202020204" pitchFamily="34" charset="0"/>
              </a:rPr>
              <a:t>¿</a:t>
            </a:r>
            <a:r>
              <a:rPr lang="en-US" cap="none" dirty="0" err="1" smtClean="0">
                <a:solidFill>
                  <a:schemeClr val="tx1"/>
                </a:solidFill>
                <a:cs typeface="Arial" panose="020B0604020202020204" pitchFamily="34" charset="0"/>
              </a:rPr>
              <a:t>Hizo</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Ud</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algún</a:t>
            </a:r>
            <a:r>
              <a:rPr lang="en-US" cap="none" dirty="0" smtClean="0">
                <a:solidFill>
                  <a:schemeClr val="tx1"/>
                </a:solidFill>
                <a:cs typeface="Arial" panose="020B0604020202020204" pitchFamily="34" charset="0"/>
              </a:rPr>
              <a:t> cambio religioso como resultado de esta experiencia? ¿Por qué o por qué no?</a:t>
            </a:r>
            <a:endParaRPr lang="en-US" cap="none" dirty="0">
              <a:solidFill>
                <a:schemeClr val="tx1"/>
              </a:solidFill>
              <a:cs typeface="Arial" panose="020B0604020202020204" pitchFamily="34" charset="0"/>
            </a:endParaRPr>
          </a:p>
        </p:txBody>
      </p:sp>
      <p:sp>
        <p:nvSpPr>
          <p:cNvPr id="4" name="Content Placeholder 2"/>
          <p:cNvSpPr txBox="1">
            <a:spLocks/>
          </p:cNvSpPr>
          <p:nvPr/>
        </p:nvSpPr>
        <p:spPr>
          <a:xfrm rot="10800000" flipV="1">
            <a:off x="545123" y="4664875"/>
            <a:ext cx="3321237" cy="1953245"/>
          </a:xfrm>
          <a:prstGeom prst="rect">
            <a:avLst/>
          </a:prstGeom>
          <a:solidFill>
            <a:schemeClr val="tx1">
              <a:lumMod val="6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FÉLIX</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23:32 – 24:27</a:t>
            </a:r>
          </a:p>
        </p:txBody>
      </p:sp>
      <p:sp>
        <p:nvSpPr>
          <p:cNvPr id="5" name="Content Placeholder 2"/>
          <p:cNvSpPr txBox="1">
            <a:spLocks/>
          </p:cNvSpPr>
          <p:nvPr/>
        </p:nvSpPr>
        <p:spPr>
          <a:xfrm rot="10800000" flipV="1">
            <a:off x="569922" y="2354530"/>
            <a:ext cx="3271641" cy="2082201"/>
          </a:xfrm>
          <a:prstGeom prst="rect">
            <a:avLst/>
          </a:prstGeom>
          <a:solidFill>
            <a:schemeClr val="accent3">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CLAUDIO LISIAS</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22:22 – 23:31</a:t>
            </a:r>
          </a:p>
        </p:txBody>
      </p:sp>
      <p:sp>
        <p:nvSpPr>
          <p:cNvPr id="6" name="Content Placeholder 2"/>
          <p:cNvSpPr txBox="1">
            <a:spLocks/>
          </p:cNvSpPr>
          <p:nvPr/>
        </p:nvSpPr>
        <p:spPr>
          <a:xfrm rot="10800000" flipV="1">
            <a:off x="4520988" y="2354531"/>
            <a:ext cx="3333081" cy="2082201"/>
          </a:xfrm>
          <a:prstGeom prst="rect">
            <a:avLst/>
          </a:prstGeom>
          <a:solidFill>
            <a:schemeClr val="bg2">
              <a:lumMod val="60000"/>
              <a:lumOff val="40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FESTO</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25:1 – 26:32</a:t>
            </a:r>
          </a:p>
        </p:txBody>
      </p:sp>
      <p:sp>
        <p:nvSpPr>
          <p:cNvPr id="7" name="Content Placeholder 2"/>
          <p:cNvSpPr txBox="1">
            <a:spLocks/>
          </p:cNvSpPr>
          <p:nvPr/>
        </p:nvSpPr>
        <p:spPr>
          <a:xfrm rot="10800000" flipV="1">
            <a:off x="4520987" y="4664876"/>
            <a:ext cx="3321237" cy="1953245"/>
          </a:xfrm>
          <a:prstGeom prst="rect">
            <a:avLst/>
          </a:prstGeom>
          <a:solidFill>
            <a:schemeClr val="accent4">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AGRIPA</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25:13 – 26:32</a:t>
            </a: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8" name="Content Placeholder 2"/>
          <p:cNvSpPr txBox="1">
            <a:spLocks/>
          </p:cNvSpPr>
          <p:nvPr/>
        </p:nvSpPr>
        <p:spPr>
          <a:xfrm rot="10800000" flipV="1">
            <a:off x="8354826" y="2354530"/>
            <a:ext cx="3333081" cy="2082201"/>
          </a:xfrm>
          <a:prstGeom prst="rect">
            <a:avLst/>
          </a:prstGeom>
          <a:solidFill>
            <a:schemeClr val="accent6">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JULIO</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27:1 – 28:16</a:t>
            </a:r>
          </a:p>
        </p:txBody>
      </p:sp>
      <p:sp>
        <p:nvSpPr>
          <p:cNvPr id="9" name="Content Placeholder 2"/>
          <p:cNvSpPr txBox="1">
            <a:spLocks/>
          </p:cNvSpPr>
          <p:nvPr/>
        </p:nvSpPr>
        <p:spPr>
          <a:xfrm rot="10800000" flipV="1">
            <a:off x="8354825" y="4664875"/>
            <a:ext cx="3333081" cy="1979398"/>
          </a:xfrm>
          <a:prstGeom prst="rect">
            <a:avLst/>
          </a:prstGeom>
          <a:solidFill>
            <a:schemeClr val="accent2">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ANANÍAS EL SUMO SACERDOTE</a:t>
            </a:r>
          </a:p>
          <a:p>
            <a:pPr>
              <a:buClr>
                <a:prstClr val="white"/>
              </a:buClr>
            </a:pP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Aparece</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en 23, 24,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tal</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vez 25?</a:t>
            </a:r>
          </a:p>
        </p:txBody>
      </p:sp>
    </p:spTree>
    <p:extLst>
      <p:ext uri="{BB962C8B-B14F-4D97-AF65-F5344CB8AC3E}">
        <p14:creationId xmlns:p14="http://schemas.microsoft.com/office/powerpoint/2010/main" val="24961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err="1" smtClean="0"/>
              <a:t>Viaje</a:t>
            </a:r>
            <a:r>
              <a:rPr lang="en-US" dirty="0" smtClean="0"/>
              <a:t> a Roma</a:t>
            </a:r>
            <a:endParaRPr lang="en-US" dirty="0"/>
          </a:p>
        </p:txBody>
      </p:sp>
      <p:sp>
        <p:nvSpPr>
          <p:cNvPr id="3" name="Subtitle 2"/>
          <p:cNvSpPr>
            <a:spLocks noGrp="1"/>
          </p:cNvSpPr>
          <p:nvPr>
            <p:ph type="subTitle" idx="1"/>
          </p:nvPr>
        </p:nvSpPr>
        <p:spPr>
          <a:xfrm>
            <a:off x="629919" y="2509520"/>
            <a:ext cx="11181531" cy="3698240"/>
          </a:xfrm>
        </p:spPr>
        <p:txBody>
          <a:bodyPr>
            <a:normAutofit/>
          </a:bodyPr>
          <a:lstStyle/>
          <a:p>
            <a:pPr rtl="0"/>
            <a:r>
              <a:rPr lang="en-US" sz="2400" cap="none" dirty="0" err="1" smtClean="0">
                <a:solidFill>
                  <a:schemeClr val="bg1"/>
                </a:solidFill>
                <a:cs typeface="Arial" panose="020B0604020202020204" pitchFamily="34" charset="0"/>
              </a:rPr>
              <a:t>Cuente</a:t>
            </a:r>
            <a:r>
              <a:rPr lang="en-US" sz="2400" cap="none" dirty="0" smtClean="0">
                <a:solidFill>
                  <a:schemeClr val="bg1"/>
                </a:solidFill>
                <a:cs typeface="Arial" panose="020B0604020202020204" pitchFamily="34" charset="0"/>
              </a:rPr>
              <a:t> la </a:t>
            </a:r>
            <a:r>
              <a:rPr lang="en-US" sz="2400" cap="none" dirty="0" err="1" smtClean="0">
                <a:solidFill>
                  <a:schemeClr val="bg1"/>
                </a:solidFill>
                <a:cs typeface="Arial" panose="020B0604020202020204" pitchFamily="34" charset="0"/>
              </a:rPr>
              <a:t>historia</a:t>
            </a:r>
            <a:r>
              <a:rPr lang="en-US" sz="2400" cap="none" dirty="0" smtClean="0">
                <a:solidFill>
                  <a:schemeClr val="bg1"/>
                </a:solidFill>
                <a:cs typeface="Arial" panose="020B0604020202020204" pitchFamily="34" charset="0"/>
              </a:rPr>
              <a:t> del </a:t>
            </a:r>
            <a:r>
              <a:rPr lang="en-US" sz="2400" cap="none" dirty="0" err="1" smtClean="0">
                <a:solidFill>
                  <a:schemeClr val="bg1"/>
                </a:solidFill>
                <a:cs typeface="Arial" panose="020B0604020202020204" pitchFamily="34" charset="0"/>
              </a:rPr>
              <a:t>viaje</a:t>
            </a:r>
            <a:r>
              <a:rPr lang="en-US" sz="2400" cap="none" dirty="0" smtClean="0">
                <a:solidFill>
                  <a:schemeClr val="bg1"/>
                </a:solidFill>
                <a:cs typeface="Arial" panose="020B0604020202020204" pitchFamily="34" charset="0"/>
              </a:rPr>
              <a:t> a Roma (</a:t>
            </a:r>
            <a:r>
              <a:rPr lang="en-US" sz="2400" cap="none" dirty="0" err="1" smtClean="0">
                <a:solidFill>
                  <a:schemeClr val="bg1"/>
                </a:solidFill>
                <a:cs typeface="Arial" panose="020B0604020202020204" pitchFamily="34" charset="0"/>
              </a:rPr>
              <a:t>Hechos</a:t>
            </a:r>
            <a:r>
              <a:rPr lang="en-US" sz="2400" cap="none" dirty="0" smtClean="0">
                <a:solidFill>
                  <a:schemeClr val="bg1"/>
                </a:solidFill>
                <a:cs typeface="Arial" panose="020B0604020202020204" pitchFamily="34" charset="0"/>
              </a:rPr>
              <a:t> 27-28)</a:t>
            </a:r>
          </a:p>
        </p:txBody>
      </p:sp>
    </p:spTree>
    <p:extLst>
      <p:ext uri="{BB962C8B-B14F-4D97-AF65-F5344CB8AC3E}">
        <p14:creationId xmlns:p14="http://schemas.microsoft.com/office/powerpoint/2010/main" val="1809532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6">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162560"/>
            <a:ext cx="9905998" cy="1005840"/>
          </a:xfrm>
          <a:solidFill>
            <a:schemeClr val="accent1"/>
          </a:solidFill>
        </p:spPr>
        <p:txBody>
          <a:bodyPr/>
          <a:lstStyle/>
          <a:p>
            <a:pPr algn="ctr" rtl="0"/>
            <a:r>
              <a:rPr lang="en-US" dirty="0" smtClean="0"/>
              <a:t>la juventud de pablo</a:t>
            </a:r>
            <a:endParaRPr lang="en-US" dirty="0"/>
          </a:p>
        </p:txBody>
      </p:sp>
      <p:sp>
        <p:nvSpPr>
          <p:cNvPr id="3" name="Content Placeholder 2"/>
          <p:cNvSpPr>
            <a:spLocks noGrp="1"/>
          </p:cNvSpPr>
          <p:nvPr>
            <p:ph idx="1"/>
          </p:nvPr>
        </p:nvSpPr>
        <p:spPr>
          <a:xfrm>
            <a:off x="193040" y="1330960"/>
            <a:ext cx="11765280" cy="5323839"/>
          </a:xfrm>
        </p:spPr>
        <p:style>
          <a:lnRef idx="2">
            <a:schemeClr val="accent6">
              <a:shade val="50000"/>
            </a:schemeClr>
          </a:lnRef>
          <a:fillRef idx="1">
            <a:schemeClr val="accent6"/>
          </a:fillRef>
          <a:effectRef idx="0">
            <a:schemeClr val="accent6"/>
          </a:effectRef>
          <a:fontRef idx="minor">
            <a:schemeClr val="lt1"/>
          </a:fontRef>
        </p:style>
        <p:txBody>
          <a:bodyPr>
            <a:normAutofit fontScale="92500" lnSpcReduction="10000"/>
          </a:bodyPr>
          <a:lstStyle/>
          <a:p>
            <a:pPr algn="l" rtl="0"/>
            <a:r>
              <a:rPr lang="en-US" cap="none" dirty="0" err="1" smtClean="0">
                <a:solidFill>
                  <a:schemeClr val="bg1"/>
                </a:solidFill>
                <a:cs typeface="Arial" panose="020B0604020202020204" pitchFamily="34" charset="0"/>
              </a:rPr>
              <a:t>Apartado</a:t>
            </a:r>
            <a:r>
              <a:rPr lang="en-US" cap="none" dirty="0" smtClean="0">
                <a:solidFill>
                  <a:schemeClr val="bg1"/>
                </a:solidFill>
                <a:cs typeface="Arial" panose="020B0604020202020204" pitchFamily="34" charset="0"/>
              </a:rPr>
              <a:t> antes del nacimiento (Gálatas 1:15)</a:t>
            </a:r>
          </a:p>
          <a:p>
            <a:pPr algn="l" rtl="0"/>
            <a:r>
              <a:rPr lang="en-US" cap="none" dirty="0" smtClean="0">
                <a:solidFill>
                  <a:schemeClr val="bg1"/>
                </a:solidFill>
                <a:cs typeface="Arial" panose="020B0604020202020204" pitchFamily="34" charset="0"/>
              </a:rPr>
              <a:t>Nacido en Tarso</a:t>
            </a:r>
          </a:p>
          <a:p>
            <a:pPr algn="l" rtl="0"/>
            <a:r>
              <a:rPr lang="en-US" cap="none" dirty="0" smtClean="0">
                <a:solidFill>
                  <a:schemeClr val="bg1"/>
                </a:solidFill>
                <a:cs typeface="Arial" panose="020B0604020202020204" pitchFamily="34" charset="0"/>
              </a:rPr>
              <a:t>Probablemente unos años más joven que Jesús.</a:t>
            </a:r>
          </a:p>
          <a:p>
            <a:pPr lvl="1" algn="l" rtl="0"/>
            <a:r>
              <a:rPr lang="en-US" cap="none" dirty="0" err="1" smtClean="0">
                <a:solidFill>
                  <a:schemeClr val="bg1"/>
                </a:solidFill>
                <a:cs typeface="Arial" panose="020B0604020202020204" pitchFamily="34" charset="0"/>
              </a:rPr>
              <a:t>Descrito</a:t>
            </a:r>
            <a:r>
              <a:rPr lang="en-US" cap="none" dirty="0" smtClean="0">
                <a:solidFill>
                  <a:schemeClr val="bg1"/>
                </a:solidFill>
                <a:cs typeface="Arial" panose="020B0604020202020204" pitchFamily="34" charset="0"/>
              </a:rPr>
              <a:t> </a:t>
            </a:r>
            <a:r>
              <a:rPr lang="en-US" cap="none" dirty="0" err="1" smtClean="0">
                <a:solidFill>
                  <a:schemeClr val="bg1"/>
                </a:solidFill>
                <a:cs typeface="Arial" panose="020B0604020202020204" pitchFamily="34" charset="0"/>
              </a:rPr>
              <a:t>como</a:t>
            </a:r>
            <a:r>
              <a:rPr lang="en-US" cap="none" dirty="0" smtClean="0">
                <a:solidFill>
                  <a:schemeClr val="bg1"/>
                </a:solidFill>
                <a:cs typeface="Arial" panose="020B0604020202020204" pitchFamily="34" charset="0"/>
              </a:rPr>
              <a:t> joven en Hechos 7:58</a:t>
            </a:r>
          </a:p>
          <a:p>
            <a:pPr lvl="1" algn="l" rtl="0"/>
            <a:r>
              <a:rPr lang="en-US" cap="none" dirty="0" err="1" smtClean="0">
                <a:solidFill>
                  <a:schemeClr val="bg1"/>
                </a:solidFill>
                <a:cs typeface="Arial" panose="020B0604020202020204" pitchFamily="34" charset="0"/>
              </a:rPr>
              <a:t>Descrito</a:t>
            </a:r>
            <a:r>
              <a:rPr lang="en-US" cap="none" dirty="0" smtClean="0">
                <a:solidFill>
                  <a:schemeClr val="bg1"/>
                </a:solidFill>
                <a:cs typeface="Arial" panose="020B0604020202020204" pitchFamily="34" charset="0"/>
              </a:rPr>
              <a:t> </a:t>
            </a:r>
            <a:r>
              <a:rPr lang="en-US" cap="none" dirty="0" err="1" smtClean="0">
                <a:solidFill>
                  <a:schemeClr val="bg1"/>
                </a:solidFill>
                <a:cs typeface="Arial" panose="020B0604020202020204" pitchFamily="34" charset="0"/>
              </a:rPr>
              <a:t>como</a:t>
            </a:r>
            <a:r>
              <a:rPr lang="en-US" cap="none" dirty="0" smtClean="0">
                <a:solidFill>
                  <a:schemeClr val="bg1"/>
                </a:solidFill>
                <a:cs typeface="Arial" panose="020B0604020202020204" pitchFamily="34" charset="0"/>
              </a:rPr>
              <a:t> anciano en Filemón 1:9</a:t>
            </a:r>
          </a:p>
          <a:p>
            <a:pPr algn="l" rtl="0"/>
            <a:r>
              <a:rPr lang="en-US" cap="none" dirty="0">
                <a:solidFill>
                  <a:schemeClr val="bg1"/>
                </a:solidFill>
                <a:cs typeface="Arial" panose="020B0604020202020204" pitchFamily="34" charset="0"/>
              </a:rPr>
              <a:t>P</a:t>
            </a:r>
            <a:r>
              <a:rPr lang="en-US" cap="none" dirty="0" smtClean="0">
                <a:solidFill>
                  <a:schemeClr val="bg1"/>
                </a:solidFill>
                <a:cs typeface="Arial" panose="020B0604020202020204" pitchFamily="34" charset="0"/>
              </a:rPr>
              <a:t>adres eran ciudadanos romanos (Hechos 22:25-28)</a:t>
            </a:r>
          </a:p>
          <a:p>
            <a:pPr algn="l" rtl="0"/>
            <a:r>
              <a:rPr lang="en-US" cap="none" dirty="0" smtClean="0">
                <a:solidFill>
                  <a:schemeClr val="bg1"/>
                </a:solidFill>
                <a:cs typeface="Arial" panose="020B0604020202020204" pitchFamily="34" charset="0"/>
              </a:rPr>
              <a:t>Tarso era una ciudad importante (Hechos 21:39) en Cilicia</a:t>
            </a:r>
          </a:p>
          <a:p>
            <a:pPr algn="l" rtl="0"/>
            <a:r>
              <a:rPr lang="en-US" cap="none" dirty="0" smtClean="0">
                <a:solidFill>
                  <a:schemeClr val="bg1"/>
                </a:solidFill>
                <a:cs typeface="Arial" panose="020B0604020202020204" pitchFamily="34" charset="0"/>
              </a:rPr>
              <a:t>Padres eran judíos estrictos (Filipenses 3:5)</a:t>
            </a:r>
          </a:p>
          <a:p>
            <a:pPr algn="l" rtl="0"/>
            <a:r>
              <a:rPr lang="en-US" cap="none" dirty="0" smtClean="0">
                <a:solidFill>
                  <a:schemeClr val="bg1"/>
                </a:solidFill>
                <a:cs typeface="Arial" panose="020B0604020202020204" pitchFamily="34" charset="0"/>
              </a:rPr>
              <a:t>Aprendió el oficio de fabricante de tiendas (Hechos 18:3)</a:t>
            </a:r>
          </a:p>
          <a:p>
            <a:pPr algn="l" rtl="0"/>
            <a:r>
              <a:rPr lang="en-US" cap="none" dirty="0" smtClean="0">
                <a:solidFill>
                  <a:schemeClr val="bg1"/>
                </a:solidFill>
                <a:cs typeface="Arial" panose="020B0604020202020204" pitchFamily="34" charset="0"/>
              </a:rPr>
              <a:t>Enviado a ser educado en Jerusalén, escuela de Gamaliel (Hechos 22:3)</a:t>
            </a:r>
          </a:p>
          <a:p>
            <a:pPr lvl="1" algn="l" rtl="0"/>
            <a:r>
              <a:rPr lang="en-US" cap="none" dirty="0" smtClean="0">
                <a:solidFill>
                  <a:schemeClr val="bg1"/>
                </a:solidFill>
                <a:cs typeface="Arial" panose="020B0604020202020204" pitchFamily="34" charset="0"/>
              </a:rPr>
              <a:t>Fariseo (Hechos 26:4-5)</a:t>
            </a:r>
          </a:p>
          <a:p>
            <a:pPr algn="l" rtl="0"/>
            <a:r>
              <a:rPr lang="en-US" cap="none" dirty="0" smtClean="0">
                <a:solidFill>
                  <a:schemeClr val="bg1"/>
                </a:solidFill>
                <a:cs typeface="Arial" panose="020B0604020202020204" pitchFamily="34" charset="0"/>
              </a:rPr>
              <a:t>¿Qué significa su nombre? El era </a:t>
            </a:r>
            <a:r>
              <a:rPr lang="en-US" cap="none" dirty="0" err="1" smtClean="0">
                <a:solidFill>
                  <a:schemeClr val="bg1"/>
                </a:solidFill>
                <a:cs typeface="Arial" panose="020B0604020202020204" pitchFamily="34" charset="0"/>
              </a:rPr>
              <a:t>benjamita</a:t>
            </a:r>
            <a:r>
              <a:rPr lang="en-US" cap="none" dirty="0" smtClean="0">
                <a:solidFill>
                  <a:schemeClr val="bg1"/>
                </a:solidFill>
                <a:cs typeface="Arial" panose="020B0604020202020204" pitchFamily="34" charset="0"/>
              </a:rPr>
              <a:t> (</a:t>
            </a:r>
            <a:r>
              <a:rPr lang="en-US" cap="none" dirty="0" err="1" smtClean="0">
                <a:solidFill>
                  <a:schemeClr val="bg1"/>
                </a:solidFill>
                <a:cs typeface="Arial" panose="020B0604020202020204" pitchFamily="34" charset="0"/>
              </a:rPr>
              <a:t>Filipenses</a:t>
            </a:r>
            <a:r>
              <a:rPr lang="en-US" cap="none" dirty="0" smtClean="0">
                <a:solidFill>
                  <a:schemeClr val="bg1"/>
                </a:solidFill>
                <a:cs typeface="Arial" panose="020B0604020202020204" pitchFamily="34" charset="0"/>
              </a:rPr>
              <a:t> 3), persiguiendo al Mesías</a:t>
            </a:r>
          </a:p>
          <a:p>
            <a:pPr algn="l" rtl="0"/>
            <a:r>
              <a:rPr lang="en-US" cap="none" dirty="0" smtClean="0">
                <a:solidFill>
                  <a:schemeClr val="bg1"/>
                </a:solidFill>
                <a:cs typeface="Arial" panose="020B0604020202020204" pitchFamily="34" charset="0"/>
              </a:rPr>
              <a:t>Parece que no estaba en </a:t>
            </a:r>
            <a:r>
              <a:rPr lang="en-US" cap="none" dirty="0" err="1" smtClean="0">
                <a:solidFill>
                  <a:schemeClr val="bg1"/>
                </a:solidFill>
                <a:cs typeface="Arial" panose="020B0604020202020204" pitchFamily="34" charset="0"/>
              </a:rPr>
              <a:t>Jerusalén</a:t>
            </a:r>
            <a:r>
              <a:rPr lang="en-US" cap="none" dirty="0" smtClean="0">
                <a:solidFill>
                  <a:schemeClr val="bg1"/>
                </a:solidFill>
                <a:cs typeface="Arial" panose="020B0604020202020204" pitchFamily="34" charset="0"/>
              </a:rPr>
              <a:t> </a:t>
            </a:r>
            <a:r>
              <a:rPr lang="en-US" cap="none" dirty="0" err="1" smtClean="0">
                <a:solidFill>
                  <a:schemeClr val="bg1"/>
                </a:solidFill>
                <a:cs typeface="Arial" panose="020B0604020202020204" pitchFamily="34" charset="0"/>
              </a:rPr>
              <a:t>durante</a:t>
            </a:r>
            <a:r>
              <a:rPr lang="en-US" cap="none" dirty="0" smtClean="0">
                <a:solidFill>
                  <a:schemeClr val="bg1"/>
                </a:solidFill>
                <a:cs typeface="Arial" panose="020B0604020202020204" pitchFamily="34" charset="0"/>
              </a:rPr>
              <a:t> el ministerio de Jesús.</a:t>
            </a:r>
            <a:endParaRPr lang="en-US"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40310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7145"/>
            <a:ext cx="11918761" cy="798786"/>
          </a:xfrm>
        </p:spPr>
        <p:txBody>
          <a:bodyPr>
            <a:normAutofit/>
          </a:bodyPr>
          <a:lstStyle/>
          <a:p>
            <a:pPr algn="ctr" rtl="0"/>
            <a:r>
              <a:rPr lang="en-US" dirty="0" err="1" smtClean="0">
                <a:solidFill>
                  <a:schemeClr val="accent5"/>
                </a:solidFill>
              </a:rPr>
              <a:t>Roma</a:t>
            </a:r>
            <a:endParaRPr lang="en-US" dirty="0">
              <a:solidFill>
                <a:schemeClr val="accent5"/>
              </a:solidFill>
            </a:endParaRPr>
          </a:p>
        </p:txBody>
      </p:sp>
      <p:sp>
        <p:nvSpPr>
          <p:cNvPr id="3" name="Content Placeholder 2"/>
          <p:cNvSpPr>
            <a:spLocks noGrp="1"/>
          </p:cNvSpPr>
          <p:nvPr>
            <p:ph idx="1"/>
          </p:nvPr>
        </p:nvSpPr>
        <p:spPr>
          <a:xfrm>
            <a:off x="152400" y="945931"/>
            <a:ext cx="11918761" cy="5812222"/>
          </a:xfrm>
        </p:spPr>
        <p:txBody>
          <a:bodyPr>
            <a:normAutofit/>
          </a:bodyPr>
          <a:lstStyle/>
          <a:p>
            <a:pPr algn="l" rtl="0"/>
            <a:r>
              <a:rPr lang="en-US" cap="none" dirty="0" smtClean="0">
                <a:solidFill>
                  <a:schemeClr val="tx1"/>
                </a:solidFill>
                <a:cs typeface="Arial" panose="020B0604020202020204" pitchFamily="34" charset="0"/>
              </a:rPr>
              <a:t>EL DESEO DE PABLO</a:t>
            </a:r>
          </a:p>
          <a:p>
            <a:pPr lvl="1" algn="l" rtl="0"/>
            <a:r>
              <a:rPr lang="en-US" cap="none" dirty="0" smtClean="0">
                <a:solidFill>
                  <a:schemeClr val="tx1"/>
                </a:solidFill>
                <a:cs typeface="Arial" panose="020B0604020202020204" pitchFamily="34" charset="0"/>
              </a:rPr>
              <a:t>Hechos 19:21</a:t>
            </a:r>
          </a:p>
          <a:p>
            <a:pPr lvl="1" algn="l" rtl="0"/>
            <a:r>
              <a:rPr lang="en-US" cap="none" dirty="0" smtClean="0">
                <a:solidFill>
                  <a:schemeClr val="tx1"/>
                </a:solidFill>
                <a:cs typeface="Arial" panose="020B0604020202020204" pitchFamily="34" charset="0"/>
              </a:rPr>
              <a:t>Rom. 1:11-15</a:t>
            </a:r>
          </a:p>
          <a:p>
            <a:pPr lvl="1" algn="l" rtl="0"/>
            <a:r>
              <a:rPr lang="en-US" cap="none" dirty="0" smtClean="0">
                <a:solidFill>
                  <a:schemeClr val="tx1"/>
                </a:solidFill>
                <a:cs typeface="Arial" panose="020B0604020202020204" pitchFamily="34" charset="0"/>
              </a:rPr>
              <a:t>Rom. 15:22-24</a:t>
            </a:r>
            <a:r>
              <a:rPr lang="en-US" cap="none" dirty="0">
                <a:solidFill>
                  <a:schemeClr val="tx1"/>
                </a:solidFill>
                <a:cs typeface="Arial" panose="020B0604020202020204" pitchFamily="34" charset="0"/>
              </a:rPr>
              <a:t> </a:t>
            </a:r>
            <a:endParaRPr lang="en-US" cap="none" dirty="0" smtClean="0">
              <a:solidFill>
                <a:schemeClr val="tx1"/>
              </a:solidFill>
              <a:cs typeface="Arial" panose="020B0604020202020204" pitchFamily="34" charset="0"/>
            </a:endParaRPr>
          </a:p>
          <a:p>
            <a:pPr algn="l" rtl="0"/>
            <a:r>
              <a:rPr lang="en-US" cap="none" dirty="0" smtClean="0">
                <a:solidFill>
                  <a:schemeClr val="tx1"/>
                </a:solidFill>
                <a:cs typeface="Arial" panose="020B0604020202020204" pitchFamily="34" charset="0"/>
              </a:rPr>
              <a:t>LA PROMESA DE JESÚS</a:t>
            </a:r>
          </a:p>
          <a:p>
            <a:pPr lvl="1" algn="l" rtl="0"/>
            <a:r>
              <a:rPr lang="en-US" cap="none" dirty="0" smtClean="0">
                <a:solidFill>
                  <a:schemeClr val="tx1"/>
                </a:solidFill>
                <a:cs typeface="Arial" panose="020B0604020202020204" pitchFamily="34" charset="0"/>
              </a:rPr>
              <a:t>Hechos 23:11</a:t>
            </a:r>
          </a:p>
          <a:p>
            <a:pPr lvl="1" algn="l" rtl="0"/>
            <a:r>
              <a:rPr lang="en-US" cap="none" dirty="0" smtClean="0">
                <a:solidFill>
                  <a:schemeClr val="tx1"/>
                </a:solidFill>
                <a:cs typeface="Arial" panose="020B0604020202020204" pitchFamily="34" charset="0"/>
              </a:rPr>
              <a:t>Hechos 27:24</a:t>
            </a:r>
          </a:p>
          <a:p>
            <a:pPr algn="l" rtl="0"/>
            <a:r>
              <a:rPr lang="en-US" cap="none" dirty="0" smtClean="0">
                <a:solidFill>
                  <a:schemeClr val="tx1"/>
                </a:solidFill>
                <a:cs typeface="Arial" panose="020B0604020202020204" pitchFamily="34" charset="0"/>
              </a:rPr>
              <a:t>LLEGADA</a:t>
            </a:r>
          </a:p>
          <a:p>
            <a:pPr lvl="1" algn="l" rtl="0"/>
            <a:r>
              <a:rPr lang="en-US" cap="none" dirty="0" smtClean="0">
                <a:solidFill>
                  <a:schemeClr val="tx1"/>
                </a:solidFill>
                <a:cs typeface="Arial" panose="020B0604020202020204" pitchFamily="34" charset="0"/>
              </a:rPr>
              <a:t>Hermanos - Hechos 28:14-15</a:t>
            </a:r>
          </a:p>
          <a:p>
            <a:pPr lvl="1" algn="l" rtl="0"/>
            <a:r>
              <a:rPr lang="en-US" cap="none" dirty="0" smtClean="0">
                <a:solidFill>
                  <a:schemeClr val="tx1"/>
                </a:solidFill>
                <a:cs typeface="Arial" panose="020B0604020202020204" pitchFamily="34" charset="0"/>
              </a:rPr>
              <a:t>Judíos – Hechos 28:23-28</a:t>
            </a:r>
          </a:p>
          <a:p>
            <a:pPr lvl="1" algn="l" rtl="0"/>
            <a:r>
              <a:rPr lang="en-US" cap="none" dirty="0" smtClean="0">
                <a:solidFill>
                  <a:schemeClr val="tx1"/>
                </a:solidFill>
                <a:cs typeface="Arial" panose="020B0604020202020204" pitchFamily="34" charset="0"/>
              </a:rPr>
              <a:t>Gentiles y todos – Hechos 28:31; Fi. 1:12ss; 4:22</a:t>
            </a:r>
          </a:p>
          <a:p>
            <a:pPr lvl="1" algn="l" rtl="0"/>
            <a:endParaRPr lang="en-US" cap="none" dirty="0" smtClean="0">
              <a:solidFill>
                <a:schemeClr val="tx1"/>
              </a:solidFill>
              <a:cs typeface="Arial" panose="020B0604020202020204" pitchFamily="34" charset="0"/>
            </a:endParaRPr>
          </a:p>
          <a:p>
            <a:pPr lvl="1" algn="l" rtl="0"/>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17461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PABLO / </a:t>
            </a:r>
            <a:r>
              <a:rPr lang="en-US" dirty="0" err="1" smtClean="0">
                <a:solidFill>
                  <a:schemeClr val="bg1"/>
                </a:solidFill>
              </a:rPr>
              <a:t>versÍCULos</a:t>
            </a:r>
            <a:r>
              <a:rPr lang="en-US" dirty="0" smtClean="0">
                <a:solidFill>
                  <a:schemeClr val="bg1"/>
                </a:solidFill>
              </a:rPr>
              <a:t> para recordar</a:t>
            </a:r>
            <a:endParaRPr lang="en-US" dirty="0">
              <a:solidFill>
                <a:schemeClr val="bg1"/>
              </a:solidFill>
            </a:endParaRPr>
          </a:p>
        </p:txBody>
      </p:sp>
      <p:sp>
        <p:nvSpPr>
          <p:cNvPr id="3" name="Content Placeholder 2"/>
          <p:cNvSpPr>
            <a:spLocks noGrp="1"/>
          </p:cNvSpPr>
          <p:nvPr>
            <p:ph idx="1"/>
          </p:nvPr>
        </p:nvSpPr>
        <p:spPr>
          <a:xfrm>
            <a:off x="152400" y="1995055"/>
            <a:ext cx="11887199" cy="4710545"/>
          </a:xfrm>
        </p:spPr>
        <p:txBody>
          <a:bodyPr>
            <a:normAutofit/>
          </a:bodyPr>
          <a:lstStyle/>
          <a:p>
            <a:pPr algn="l" rtl="0"/>
            <a:r>
              <a:rPr lang="en-US" cap="none" dirty="0" smtClean="0">
                <a:solidFill>
                  <a:schemeClr val="tx1"/>
                </a:solidFill>
                <a:cs typeface="Arial" panose="020B0604020202020204" pitchFamily="34" charset="0"/>
              </a:rPr>
              <a:t>Versículo que dice donde comienza la historia de Pablo</a:t>
            </a:r>
          </a:p>
          <a:p>
            <a:pPr algn="l" rtl="0"/>
            <a:r>
              <a:rPr lang="en-US" cap="none" dirty="0" smtClean="0">
                <a:solidFill>
                  <a:schemeClr val="tx1"/>
                </a:solidFill>
                <a:cs typeface="Arial" panose="020B0604020202020204" pitchFamily="34" charset="0"/>
              </a:rPr>
              <a:t>La gran lección de la vida de Pablo</a:t>
            </a:r>
          </a:p>
          <a:p>
            <a:pPr algn="l" rtl="0"/>
            <a:r>
              <a:rPr lang="en-US" cap="none" dirty="0" smtClean="0">
                <a:solidFill>
                  <a:schemeClr val="tx1"/>
                </a:solidFill>
                <a:cs typeface="Arial" panose="020B0604020202020204" pitchFamily="34" charset="0"/>
              </a:rPr>
              <a:t>Primera descripción de Pablo/contraste con el versículo de cómo Pablo se veía a sí mismo</a:t>
            </a:r>
          </a:p>
          <a:p>
            <a:pPr algn="l" rtl="0"/>
            <a:r>
              <a:rPr lang="en-US" cap="none" dirty="0" smtClean="0">
                <a:solidFill>
                  <a:schemeClr val="tx1"/>
                </a:solidFill>
                <a:cs typeface="Arial" panose="020B0604020202020204" pitchFamily="34" charset="0"/>
              </a:rPr>
              <a:t>Resumen de Jesús de cómo pasó Pablo su juventud</a:t>
            </a:r>
          </a:p>
          <a:p>
            <a:pPr algn="l" rtl="0"/>
            <a:r>
              <a:rPr lang="en-US" cap="none" dirty="0" smtClean="0">
                <a:solidFill>
                  <a:schemeClr val="tx1"/>
                </a:solidFill>
                <a:cs typeface="Arial" panose="020B0604020202020204" pitchFamily="34" charset="0"/>
              </a:rPr>
              <a:t>Resumen del mensaje de Pablo a los judíos</a:t>
            </a:r>
          </a:p>
          <a:p>
            <a:pPr algn="l" rtl="0"/>
            <a:r>
              <a:rPr lang="es-ES" cap="none" dirty="0" smtClean="0">
                <a:solidFill>
                  <a:schemeClr val="tx1"/>
                </a:solidFill>
                <a:cs typeface="Arial" panose="020B0604020202020204" pitchFamily="34" charset="0"/>
              </a:rPr>
              <a:t>Resumen de</a:t>
            </a:r>
            <a:r>
              <a:rPr lang="en-US" cap="none" dirty="0" smtClean="0">
                <a:solidFill>
                  <a:schemeClr val="tx1"/>
                </a:solidFill>
                <a:cs typeface="Arial" panose="020B0604020202020204" pitchFamily="34" charset="0"/>
              </a:rPr>
              <a:t>l </a:t>
            </a:r>
            <a:r>
              <a:rPr lang="en-US" cap="none" dirty="0" err="1" smtClean="0">
                <a:solidFill>
                  <a:schemeClr val="tx1"/>
                </a:solidFill>
                <a:cs typeface="Arial" panose="020B0604020202020204" pitchFamily="34" charset="0"/>
              </a:rPr>
              <a:t>mensaje</a:t>
            </a:r>
            <a:r>
              <a:rPr lang="en-US" cap="none" dirty="0" smtClean="0">
                <a:solidFill>
                  <a:schemeClr val="tx1"/>
                </a:solidFill>
                <a:cs typeface="Arial" panose="020B0604020202020204" pitchFamily="34" charset="0"/>
              </a:rPr>
              <a:t> de Pablo a los gentiles.</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21039264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PABLO / </a:t>
            </a:r>
            <a:r>
              <a:rPr lang="en-US" dirty="0" err="1" smtClean="0">
                <a:solidFill>
                  <a:schemeClr val="bg1"/>
                </a:solidFill>
              </a:rPr>
              <a:t>versÍCULos</a:t>
            </a:r>
            <a:r>
              <a:rPr lang="en-US" dirty="0" smtClean="0">
                <a:solidFill>
                  <a:schemeClr val="bg1"/>
                </a:solidFill>
              </a:rPr>
              <a:t> para recordar</a:t>
            </a:r>
            <a:endParaRPr lang="en-US" dirty="0">
              <a:solidFill>
                <a:schemeClr val="bg1"/>
              </a:solidFill>
            </a:endParaRPr>
          </a:p>
        </p:txBody>
      </p:sp>
      <p:sp>
        <p:nvSpPr>
          <p:cNvPr id="3" name="Content Placeholder 2"/>
          <p:cNvSpPr>
            <a:spLocks noGrp="1"/>
          </p:cNvSpPr>
          <p:nvPr>
            <p:ph idx="1"/>
          </p:nvPr>
        </p:nvSpPr>
        <p:spPr>
          <a:xfrm>
            <a:off x="152400" y="1995055"/>
            <a:ext cx="6830291" cy="4710545"/>
          </a:xfrm>
        </p:spPr>
        <p:txBody>
          <a:bodyPr>
            <a:normAutofit/>
          </a:bodyPr>
          <a:lstStyle/>
          <a:p>
            <a:pPr algn="l" rtl="0"/>
            <a:r>
              <a:rPr lang="en-US" cap="none" dirty="0" smtClean="0">
                <a:solidFill>
                  <a:schemeClr val="tx1"/>
                </a:solidFill>
                <a:cs typeface="Arial" panose="020B0604020202020204" pitchFamily="34" charset="0"/>
              </a:rPr>
              <a:t>Versículo que dice donde comienza la historia de Pablo</a:t>
            </a:r>
          </a:p>
          <a:p>
            <a:pPr algn="l" rtl="0"/>
            <a:r>
              <a:rPr lang="en-US" cap="none" dirty="0" smtClean="0">
                <a:solidFill>
                  <a:schemeClr val="tx1"/>
                </a:solidFill>
                <a:cs typeface="Arial" panose="020B0604020202020204" pitchFamily="34" charset="0"/>
              </a:rPr>
              <a:t>La gran lección de la vida de Pablo</a:t>
            </a:r>
          </a:p>
          <a:p>
            <a:pPr algn="l" rtl="0"/>
            <a:r>
              <a:rPr lang="en-US" cap="none" dirty="0" smtClean="0">
                <a:solidFill>
                  <a:schemeClr val="tx1"/>
                </a:solidFill>
                <a:cs typeface="Arial" panose="020B0604020202020204" pitchFamily="34" charset="0"/>
              </a:rPr>
              <a:t>Primera descripción de Pablo/contraste con el versículo de cómo Pablo se veía a sí mismo</a:t>
            </a:r>
          </a:p>
          <a:p>
            <a:pPr algn="l" rtl="0"/>
            <a:r>
              <a:rPr lang="en-US" cap="none" dirty="0" smtClean="0">
                <a:solidFill>
                  <a:schemeClr val="tx1"/>
                </a:solidFill>
                <a:cs typeface="Arial" panose="020B0604020202020204" pitchFamily="34" charset="0"/>
              </a:rPr>
              <a:t>Resumen de Jesús de cómo pasó Pablo su juventud</a:t>
            </a:r>
          </a:p>
          <a:p>
            <a:pPr algn="l" rtl="0"/>
            <a:r>
              <a:rPr lang="en-US" cap="none" dirty="0" smtClean="0">
                <a:solidFill>
                  <a:schemeClr val="tx1"/>
                </a:solidFill>
                <a:cs typeface="Arial" panose="020B0604020202020204" pitchFamily="34" charset="0"/>
              </a:rPr>
              <a:t>Resumen del mensaje de Pablo a los judíos</a:t>
            </a:r>
          </a:p>
          <a:p>
            <a:pPr algn="l" rtl="0"/>
            <a:r>
              <a:rPr lang="es-ES" cap="none" dirty="0" smtClean="0">
                <a:solidFill>
                  <a:schemeClr val="tx1"/>
                </a:solidFill>
                <a:cs typeface="Arial" panose="020B0604020202020204" pitchFamily="34" charset="0"/>
              </a:rPr>
              <a:t>Resumen de</a:t>
            </a:r>
            <a:r>
              <a:rPr lang="en-US" cap="none" dirty="0" smtClean="0">
                <a:solidFill>
                  <a:schemeClr val="tx1"/>
                </a:solidFill>
                <a:cs typeface="Arial" panose="020B0604020202020204" pitchFamily="34" charset="0"/>
              </a:rPr>
              <a:t>l </a:t>
            </a:r>
            <a:r>
              <a:rPr lang="en-US" cap="none" dirty="0" err="1" smtClean="0">
                <a:solidFill>
                  <a:schemeClr val="tx1"/>
                </a:solidFill>
                <a:cs typeface="Arial" panose="020B0604020202020204" pitchFamily="34" charset="0"/>
              </a:rPr>
              <a:t>mensaje</a:t>
            </a:r>
            <a:r>
              <a:rPr lang="en-US" cap="none" dirty="0" smtClean="0">
                <a:solidFill>
                  <a:schemeClr val="tx1"/>
                </a:solidFill>
                <a:cs typeface="Arial" panose="020B0604020202020204" pitchFamily="34" charset="0"/>
              </a:rPr>
              <a:t> de Pablo a los gentiles.</a:t>
            </a:r>
            <a:endParaRPr lang="en-US" cap="none" dirty="0">
              <a:solidFill>
                <a:schemeClr val="tx1"/>
              </a:solidFill>
              <a:cs typeface="Arial" panose="020B0604020202020204" pitchFamily="34" charset="0"/>
            </a:endParaRPr>
          </a:p>
        </p:txBody>
      </p:sp>
      <p:sp>
        <p:nvSpPr>
          <p:cNvPr id="4" name="Subtitle 2"/>
          <p:cNvSpPr txBox="1">
            <a:spLocks/>
          </p:cNvSpPr>
          <p:nvPr/>
        </p:nvSpPr>
        <p:spPr>
          <a:xfrm>
            <a:off x="7980710" y="2509520"/>
            <a:ext cx="3666344" cy="369824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400" cap="none" dirty="0" err="1" smtClean="0">
                <a:solidFill>
                  <a:schemeClr val="tx1"/>
                </a:solidFill>
                <a:cs typeface="Arial" panose="020B0604020202020204" pitchFamily="34" charset="0"/>
              </a:rPr>
              <a:t>Hch</a:t>
            </a:r>
            <a:r>
              <a:rPr lang="en-US" sz="2400" cap="none" dirty="0" smtClean="0">
                <a:solidFill>
                  <a:schemeClr val="tx1"/>
                </a:solidFill>
                <a:cs typeface="Arial" panose="020B0604020202020204" pitchFamily="34" charset="0"/>
              </a:rPr>
              <a:t>. 7:51-53; Fil 3:4-6</a:t>
            </a:r>
          </a:p>
          <a:p>
            <a:pPr algn="l" rtl="0"/>
            <a:r>
              <a:rPr lang="en-US" sz="2400" cap="none" dirty="0" err="1" smtClean="0">
                <a:solidFill>
                  <a:schemeClr val="tx1"/>
                </a:solidFill>
                <a:cs typeface="Arial" panose="020B0604020202020204" pitchFamily="34" charset="0"/>
              </a:rPr>
              <a:t>Hch</a:t>
            </a:r>
            <a:r>
              <a:rPr lang="en-US" sz="2400" cap="none" dirty="0" smtClean="0">
                <a:solidFill>
                  <a:schemeClr val="tx1"/>
                </a:solidFill>
                <a:cs typeface="Arial" panose="020B0604020202020204" pitchFamily="34" charset="0"/>
              </a:rPr>
              <a:t>. 26:14</a:t>
            </a:r>
            <a:endParaRPr lang="en-US" sz="2400" cap="none" dirty="0">
              <a:solidFill>
                <a:schemeClr val="tx1"/>
              </a:solidFill>
              <a:cs typeface="Arial" panose="020B0604020202020204" pitchFamily="34" charset="0"/>
            </a:endParaRPr>
          </a:p>
          <a:p>
            <a:pPr algn="l" rtl="0"/>
            <a:r>
              <a:rPr lang="en-US" sz="2400" cap="none" dirty="0" err="1" smtClean="0">
                <a:solidFill>
                  <a:schemeClr val="tx1"/>
                </a:solidFill>
                <a:cs typeface="Arial" panose="020B0604020202020204" pitchFamily="34" charset="0"/>
              </a:rPr>
              <a:t>Hch</a:t>
            </a:r>
            <a:r>
              <a:rPr lang="en-US" sz="2400" cap="none" dirty="0" smtClean="0">
                <a:solidFill>
                  <a:schemeClr val="tx1"/>
                </a:solidFill>
                <a:cs typeface="Arial" panose="020B0604020202020204" pitchFamily="34" charset="0"/>
              </a:rPr>
              <a:t>. 17:22-31</a:t>
            </a:r>
          </a:p>
          <a:p>
            <a:pPr algn="l" rtl="0"/>
            <a:r>
              <a:rPr lang="en-US" sz="2400" cap="none" dirty="0" smtClean="0">
                <a:solidFill>
                  <a:schemeClr val="tx1"/>
                </a:solidFill>
                <a:cs typeface="Arial" panose="020B0604020202020204" pitchFamily="34" charset="0"/>
              </a:rPr>
              <a:t>1 Tim. 1:16</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G</a:t>
            </a:r>
            <a:r>
              <a:rPr lang="es-ES" sz="2400" cap="none" dirty="0" err="1" smtClean="0">
                <a:solidFill>
                  <a:schemeClr val="tx1"/>
                </a:solidFill>
                <a:cs typeface="Arial" panose="020B0604020202020204" pitchFamily="34" charset="0"/>
              </a:rPr>
              <a:t>ál</a:t>
            </a:r>
            <a:r>
              <a:rPr lang="es-ES" sz="2400" cap="none" dirty="0" smtClean="0">
                <a:solidFill>
                  <a:schemeClr val="tx1"/>
                </a:solidFill>
                <a:cs typeface="Arial" panose="020B0604020202020204" pitchFamily="34" charset="0"/>
              </a:rPr>
              <a:t> 1:15</a:t>
            </a:r>
          </a:p>
          <a:p>
            <a:pPr algn="l"/>
            <a:r>
              <a:rPr lang="en-US" sz="2400" cap="none" dirty="0" err="1">
                <a:solidFill>
                  <a:schemeClr val="tx1"/>
                </a:solidFill>
                <a:cs typeface="Arial" panose="020B0604020202020204" pitchFamily="34" charset="0"/>
              </a:rPr>
              <a:t>Hch</a:t>
            </a:r>
            <a:r>
              <a:rPr lang="en-US" sz="2400" cap="none" dirty="0">
                <a:solidFill>
                  <a:schemeClr val="tx1"/>
                </a:solidFill>
                <a:cs typeface="Arial" panose="020B0604020202020204" pitchFamily="34" charset="0"/>
              </a:rPr>
              <a:t>. </a:t>
            </a:r>
            <a:r>
              <a:rPr lang="en-US" sz="2400" cap="none" dirty="0" smtClean="0">
                <a:solidFill>
                  <a:schemeClr val="tx1"/>
                </a:solidFill>
                <a:cs typeface="Arial" panose="020B0604020202020204" pitchFamily="34" charset="0"/>
              </a:rPr>
              <a:t>13:13-41</a:t>
            </a:r>
            <a:endParaRPr lang="en-US" sz="2400" cap="none" dirty="0">
              <a:solidFill>
                <a:schemeClr val="tx1"/>
              </a:solidFill>
              <a:cs typeface="Arial" panose="020B0604020202020204" pitchFamily="34" charset="0"/>
            </a:endParaRPr>
          </a:p>
          <a:p>
            <a:pPr algn="l" rtl="0"/>
            <a:endParaRPr lang="en-US" sz="2400" cap="none" dirty="0">
              <a:solidFill>
                <a:schemeClr val="tx1"/>
              </a:solidFill>
              <a:cs typeface="Arial" panose="020B0604020202020204" pitchFamily="34" charset="0"/>
            </a:endParaRPr>
          </a:p>
          <a:p>
            <a:pPr algn="l" rtl="0"/>
            <a:endParaRPr lang="en-US" sz="2400" cap="none" dirty="0" smtClean="0">
              <a:solidFill>
                <a:schemeClr val="tx1"/>
              </a:solidFill>
              <a:cs typeface="Arial" panose="020B0604020202020204" pitchFamily="34" charset="0"/>
            </a:endParaRPr>
          </a:p>
        </p:txBody>
      </p:sp>
      <p:cxnSp>
        <p:nvCxnSpPr>
          <p:cNvPr id="5" name="Straight Connector 4"/>
          <p:cNvCxnSpPr>
            <a:endCxn id="4" idx="1"/>
          </p:cNvCxnSpPr>
          <p:nvPr/>
        </p:nvCxnSpPr>
        <p:spPr>
          <a:xfrm>
            <a:off x="5107709" y="3611418"/>
            <a:ext cx="2873001" cy="74722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 name="Straight Connector 5"/>
          <p:cNvCxnSpPr/>
          <p:nvPr/>
        </p:nvCxnSpPr>
        <p:spPr>
          <a:xfrm>
            <a:off x="6747082" y="2803239"/>
            <a:ext cx="1150008" cy="203569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V="1">
            <a:off x="6280727" y="2803240"/>
            <a:ext cx="1616363" cy="99290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flipV="1">
            <a:off x="5874327" y="3388361"/>
            <a:ext cx="2022763" cy="12852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V="1">
            <a:off x="6280727" y="3886202"/>
            <a:ext cx="1616363" cy="2043543"/>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flipV="1">
            <a:off x="5975927" y="5283200"/>
            <a:ext cx="2004783" cy="267855"/>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373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447" y="297586"/>
            <a:ext cx="7737231" cy="1635759"/>
          </a:xfrm>
        </p:spPr>
        <p:txBody>
          <a:bodyPr/>
          <a:lstStyle/>
          <a:p>
            <a:pPr rtl="0"/>
            <a:r>
              <a:rPr lang="en-US" dirty="0" smtClean="0"/>
              <a:t>PROYECTO </a:t>
            </a:r>
            <a:br>
              <a:rPr lang="en-US" dirty="0" smtClean="0"/>
            </a:br>
            <a:r>
              <a:rPr lang="en-US" dirty="0" smtClean="0"/>
              <a:t>A LARGO PLAZO</a:t>
            </a:r>
            <a:endParaRPr lang="en-US" dirty="0"/>
          </a:p>
        </p:txBody>
      </p:sp>
      <p:sp>
        <p:nvSpPr>
          <p:cNvPr id="3" name="Subtitle 2"/>
          <p:cNvSpPr>
            <a:spLocks noGrp="1"/>
          </p:cNvSpPr>
          <p:nvPr>
            <p:ph type="subTitle" idx="1"/>
          </p:nvPr>
        </p:nvSpPr>
        <p:spPr>
          <a:xfrm>
            <a:off x="539927" y="2089220"/>
            <a:ext cx="10872269" cy="1132038"/>
          </a:xfrm>
        </p:spPr>
        <p:txBody>
          <a:bodyPr>
            <a:normAutofit/>
          </a:bodyPr>
          <a:lstStyle/>
          <a:p>
            <a:pPr algn="l" rtl="0"/>
            <a:r>
              <a:rPr lang="es-ES" sz="2800" cap="none" dirty="0" smtClean="0"/>
              <a:t>Reúna la información disponible sobre un compañero de Pablo para crear una breve biografía </a:t>
            </a:r>
            <a:r>
              <a:rPr lang="es-ES" sz="2800" cap="none" smtClean="0"/>
              <a:t>(diapositiva </a:t>
            </a:r>
            <a:r>
              <a:rPr lang="es-ES" sz="2800" cap="none" dirty="0" smtClean="0"/>
              <a:t>6)</a:t>
            </a:r>
            <a:endParaRPr lang="en-US" sz="2800" cap="none" dirty="0" smtClean="0"/>
          </a:p>
        </p:txBody>
      </p:sp>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rtl="0">
              <a:buFont typeface="+mj-lt"/>
              <a:buAutoNum type="arabicPeriod"/>
            </a:pPr>
            <a:endParaRPr lang="en-US" sz="2800" cap="none" dirty="0" smtClean="0"/>
          </a:p>
        </p:txBody>
      </p:sp>
    </p:spTree>
    <p:extLst>
      <p:ext uri="{BB962C8B-B14F-4D97-AF65-F5344CB8AC3E}">
        <p14:creationId xmlns:p14="http://schemas.microsoft.com/office/powerpoint/2010/main" val="36840003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7145"/>
            <a:ext cx="11918761" cy="798786"/>
          </a:xfrm>
        </p:spPr>
        <p:txBody>
          <a:bodyPr>
            <a:normAutofit/>
          </a:bodyPr>
          <a:lstStyle/>
          <a:p>
            <a:pPr algn="ctr" rtl="0"/>
            <a:r>
              <a:rPr lang="en-US" dirty="0" smtClean="0">
                <a:solidFill>
                  <a:schemeClr val="accent5"/>
                </a:solidFill>
              </a:rPr>
              <a:t>EPÍSTOLAS DE LA CÁRCEL</a:t>
            </a:r>
            <a:endParaRPr lang="en-US" dirty="0">
              <a:solidFill>
                <a:schemeClr val="accent5"/>
              </a:solidFill>
            </a:endParaRPr>
          </a:p>
        </p:txBody>
      </p:sp>
      <p:sp>
        <p:nvSpPr>
          <p:cNvPr id="4" name="Content Placeholder 3"/>
          <p:cNvSpPr>
            <a:spLocks noGrp="1"/>
          </p:cNvSpPr>
          <p:nvPr>
            <p:ph idx="1"/>
          </p:nvPr>
        </p:nvSpPr>
        <p:spPr/>
        <p:txBody>
          <a:bodyPr/>
          <a:lstStyle/>
          <a:p>
            <a:pPr algn="l" rtl="0"/>
            <a:endParaRPr lang="en-US"/>
          </a:p>
        </p:txBody>
      </p:sp>
      <p:pic>
        <p:nvPicPr>
          <p:cNvPr id="5" name="Picture 2" descr="https://slideplayer.com/slide/244795/1/images/1/The+Prison+Epistles+Ephesians+Colossians+Philemon+Philippi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508" y="160284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82425" y="1957589"/>
            <a:ext cx="6264166" cy="646331"/>
          </a:xfrm>
          <a:prstGeom prst="rect">
            <a:avLst/>
          </a:prstGeom>
          <a:solidFill>
            <a:schemeClr val="accent1"/>
          </a:solidFill>
        </p:spPr>
        <p:txBody>
          <a:bodyPr wrap="square" rtlCol="0">
            <a:spAutoFit/>
          </a:bodyPr>
          <a:lstStyle/>
          <a:p>
            <a:pPr algn="ctr"/>
            <a:r>
              <a:rPr lang="es-ES" sz="3600" b="1" dirty="0" smtClean="0">
                <a:effectLst>
                  <a:outerShdw blurRad="38100" dist="38100" dir="2700000" algn="tl">
                    <a:srgbClr val="000000">
                      <a:alpha val="43137"/>
                    </a:srgbClr>
                  </a:outerShdw>
                </a:effectLst>
              </a:rPr>
              <a:t>Las epístolas de la cárcel</a:t>
            </a:r>
            <a:endParaRPr lang="en-US" sz="3600" b="1" dirty="0">
              <a:effectLst>
                <a:outerShdw blurRad="38100" dist="38100" dir="2700000" algn="tl">
                  <a:srgbClr val="000000">
                    <a:alpha val="43137"/>
                  </a:srgbClr>
                </a:outerShdw>
              </a:effectLst>
            </a:endParaRPr>
          </a:p>
        </p:txBody>
      </p:sp>
      <p:sp>
        <p:nvSpPr>
          <p:cNvPr id="6" name="TextBox 5"/>
          <p:cNvSpPr txBox="1"/>
          <p:nvPr/>
        </p:nvSpPr>
        <p:spPr>
          <a:xfrm>
            <a:off x="6495392" y="3108472"/>
            <a:ext cx="3699642" cy="3785652"/>
          </a:xfrm>
          <a:prstGeom prst="rect">
            <a:avLst/>
          </a:prstGeom>
          <a:solidFill>
            <a:schemeClr val="accent3">
              <a:lumMod val="40000"/>
              <a:lumOff val="60000"/>
            </a:schemeClr>
          </a:solidFill>
        </p:spPr>
        <p:txBody>
          <a:bodyPr wrap="square" rtlCol="0">
            <a:spAutoFit/>
          </a:bodyPr>
          <a:lstStyle/>
          <a:p>
            <a:pPr marL="571500" indent="-571500">
              <a:buFont typeface="Arial" panose="020B0604020202020204" pitchFamily="34" charset="0"/>
              <a:buChar char="•"/>
            </a:pPr>
            <a:r>
              <a:rPr lang="es-ES" sz="4000" b="1" dirty="0" smtClean="0">
                <a:solidFill>
                  <a:schemeClr val="bg1"/>
                </a:solidFill>
                <a:effectLst>
                  <a:outerShdw blurRad="38100" dist="38100" dir="2700000" algn="tl">
                    <a:srgbClr val="000000">
                      <a:alpha val="43137"/>
                    </a:srgbClr>
                  </a:outerShdw>
                </a:effectLst>
              </a:rPr>
              <a:t>Efesios</a:t>
            </a:r>
          </a:p>
          <a:p>
            <a:pPr marL="571500" indent="-571500">
              <a:buFont typeface="Arial" panose="020B0604020202020204" pitchFamily="34" charset="0"/>
              <a:buChar char="•"/>
            </a:pPr>
            <a:r>
              <a:rPr lang="es-ES" sz="4000" b="1" dirty="0" smtClean="0">
                <a:solidFill>
                  <a:schemeClr val="bg1"/>
                </a:solidFill>
                <a:effectLst>
                  <a:outerShdw blurRad="38100" dist="38100" dir="2700000" algn="tl">
                    <a:srgbClr val="000000">
                      <a:alpha val="43137"/>
                    </a:srgbClr>
                  </a:outerShdw>
                </a:effectLst>
              </a:rPr>
              <a:t>Colosenses</a:t>
            </a:r>
          </a:p>
          <a:p>
            <a:pPr marL="571500" indent="-571500">
              <a:buFont typeface="Arial" panose="020B0604020202020204" pitchFamily="34" charset="0"/>
              <a:buChar char="•"/>
            </a:pPr>
            <a:r>
              <a:rPr lang="es-ES" sz="4000" b="1" dirty="0" smtClean="0">
                <a:solidFill>
                  <a:schemeClr val="bg1"/>
                </a:solidFill>
                <a:effectLst>
                  <a:outerShdw blurRad="38100" dist="38100" dir="2700000" algn="tl">
                    <a:srgbClr val="000000">
                      <a:alpha val="43137"/>
                    </a:srgbClr>
                  </a:outerShdw>
                </a:effectLst>
              </a:rPr>
              <a:t>Filemón</a:t>
            </a:r>
          </a:p>
          <a:p>
            <a:pPr marL="571500" indent="-571500">
              <a:buFont typeface="Arial" panose="020B0604020202020204" pitchFamily="34" charset="0"/>
              <a:buChar char="•"/>
            </a:pPr>
            <a:r>
              <a:rPr lang="es-ES" sz="4000" b="1" dirty="0" smtClean="0">
                <a:solidFill>
                  <a:schemeClr val="bg1"/>
                </a:solidFill>
                <a:effectLst>
                  <a:outerShdw blurRad="38100" dist="38100" dir="2700000" algn="tl">
                    <a:srgbClr val="000000">
                      <a:alpha val="43137"/>
                    </a:srgbClr>
                  </a:outerShdw>
                </a:effectLst>
              </a:rPr>
              <a:t>Filipenses</a:t>
            </a:r>
          </a:p>
          <a:p>
            <a:endParaRPr lang="es-ES" sz="2400" b="1" dirty="0">
              <a:solidFill>
                <a:schemeClr val="bg1"/>
              </a:solidFill>
              <a:effectLst>
                <a:outerShdw blurRad="38100" dist="38100" dir="2700000" algn="tl">
                  <a:srgbClr val="000000">
                    <a:alpha val="43137"/>
                  </a:srgbClr>
                </a:outerShdw>
              </a:effectLst>
            </a:endParaRPr>
          </a:p>
          <a:p>
            <a:r>
              <a:rPr lang="es-ES" sz="2800" i="1" dirty="0" smtClean="0">
                <a:solidFill>
                  <a:schemeClr val="bg1"/>
                </a:solidFill>
              </a:rPr>
              <a:t>Critique esta imagen…</a:t>
            </a:r>
            <a:endParaRPr lang="en-US" sz="2800" i="1" dirty="0">
              <a:solidFill>
                <a:schemeClr val="bg1"/>
              </a:solidFill>
            </a:endParaRPr>
          </a:p>
        </p:txBody>
      </p:sp>
    </p:spTree>
    <p:extLst>
      <p:ext uri="{BB962C8B-B14F-4D97-AF65-F5344CB8AC3E}">
        <p14:creationId xmlns:p14="http://schemas.microsoft.com/office/powerpoint/2010/main" val="31426821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47145"/>
            <a:ext cx="11918761" cy="798786"/>
          </a:xfrm>
        </p:spPr>
        <p:txBody>
          <a:bodyPr>
            <a:normAutofit/>
          </a:bodyPr>
          <a:lstStyle/>
          <a:p>
            <a:pPr algn="ctr" rtl="0"/>
            <a:r>
              <a:rPr lang="en-US" dirty="0" smtClean="0">
                <a:solidFill>
                  <a:schemeClr val="accent5"/>
                </a:solidFill>
              </a:rPr>
              <a:t>EPÍSTOLAS DE LA CÁRCEL</a:t>
            </a:r>
            <a:endParaRPr lang="en-US" dirty="0">
              <a:solidFill>
                <a:schemeClr val="accent5"/>
              </a:solidFill>
            </a:endParaRPr>
          </a:p>
        </p:txBody>
      </p:sp>
      <p:sp>
        <p:nvSpPr>
          <p:cNvPr id="3" name="Content Placeholder 2"/>
          <p:cNvSpPr>
            <a:spLocks noGrp="1"/>
          </p:cNvSpPr>
          <p:nvPr>
            <p:ph idx="1"/>
          </p:nvPr>
        </p:nvSpPr>
        <p:spPr>
          <a:xfrm>
            <a:off x="0" y="945931"/>
            <a:ext cx="12192000" cy="5912069"/>
          </a:xfrm>
        </p:spPr>
        <p:txBody>
          <a:bodyPr>
            <a:normAutofit fontScale="92500" lnSpcReduction="10000"/>
          </a:bodyPr>
          <a:lstStyle/>
          <a:p>
            <a:r>
              <a:rPr lang="en-US" cap="none" dirty="0">
                <a:solidFill>
                  <a:schemeClr val="bg2"/>
                </a:solidFill>
                <a:cs typeface="Arial" panose="020B0604020202020204" pitchFamily="34" charset="0"/>
              </a:rPr>
              <a:t>Ef 3:1 </a:t>
            </a:r>
            <a:r>
              <a:rPr lang="es-ES" cap="none" dirty="0">
                <a:solidFill>
                  <a:schemeClr val="bg2"/>
                </a:solidFill>
                <a:cs typeface="Arial" panose="020B0604020202020204" pitchFamily="34" charset="0"/>
              </a:rPr>
              <a:t>Por esta causa yo, Pablo, </a:t>
            </a:r>
            <a:r>
              <a:rPr lang="es-ES" b="1" i="1" u="sng" cap="none" dirty="0">
                <a:solidFill>
                  <a:schemeClr val="bg2"/>
                </a:solidFill>
                <a:cs typeface="Arial" panose="020B0604020202020204" pitchFamily="34" charset="0"/>
              </a:rPr>
              <a:t>prisionero</a:t>
            </a:r>
            <a:r>
              <a:rPr lang="es-ES" cap="none" dirty="0">
                <a:solidFill>
                  <a:schemeClr val="bg2"/>
                </a:solidFill>
                <a:cs typeface="Arial" panose="020B0604020202020204" pitchFamily="34" charset="0"/>
              </a:rPr>
              <a:t> de Cristo Jesús por amor de ustedes los gentiles </a:t>
            </a:r>
            <a:r>
              <a:rPr lang="en-US" cap="none" dirty="0" smtClean="0">
                <a:solidFill>
                  <a:schemeClr val="bg2"/>
                </a:solidFill>
                <a:cs typeface="Arial" panose="020B0604020202020204" pitchFamily="34" charset="0"/>
              </a:rPr>
              <a:t>,…Efe</a:t>
            </a:r>
            <a:r>
              <a:rPr lang="en-US" cap="none" dirty="0">
                <a:solidFill>
                  <a:schemeClr val="bg2"/>
                </a:solidFill>
                <a:cs typeface="Arial" panose="020B0604020202020204" pitchFamily="34" charset="0"/>
              </a:rPr>
              <a:t>4:1 </a:t>
            </a:r>
            <a:r>
              <a:rPr lang="es-ES" cap="none" dirty="0">
                <a:solidFill>
                  <a:schemeClr val="bg2"/>
                </a:solidFill>
                <a:cs typeface="Arial" panose="020B0604020202020204" pitchFamily="34" charset="0"/>
              </a:rPr>
              <a:t>Yo, pues, </a:t>
            </a:r>
            <a:r>
              <a:rPr lang="es-ES" b="1" i="1" u="sng" cap="none" dirty="0">
                <a:solidFill>
                  <a:schemeClr val="bg2"/>
                </a:solidFill>
                <a:cs typeface="Arial" panose="020B0604020202020204" pitchFamily="34" charset="0"/>
              </a:rPr>
              <a:t>prisionero</a:t>
            </a:r>
            <a:r>
              <a:rPr lang="es-ES" cap="none" dirty="0">
                <a:solidFill>
                  <a:schemeClr val="bg2"/>
                </a:solidFill>
                <a:cs typeface="Arial" panose="020B0604020202020204" pitchFamily="34" charset="0"/>
              </a:rPr>
              <a:t> del Señor, les ruego que ustedes vivan de una manera digna de la vocación con que han sido llamados. </a:t>
            </a:r>
            <a:r>
              <a:rPr lang="en-US" cap="none" dirty="0" err="1" smtClean="0">
                <a:solidFill>
                  <a:schemeClr val="bg2"/>
                </a:solidFill>
                <a:cs typeface="Arial" panose="020B0604020202020204" pitchFamily="34" charset="0"/>
              </a:rPr>
              <a:t>Ef</a:t>
            </a:r>
            <a:r>
              <a:rPr lang="en-US" cap="none" dirty="0" smtClean="0">
                <a:solidFill>
                  <a:schemeClr val="bg2"/>
                </a:solidFill>
                <a:cs typeface="Arial" panose="020B0604020202020204" pitchFamily="34" charset="0"/>
              </a:rPr>
              <a:t> 6:19 </a:t>
            </a:r>
            <a:r>
              <a:rPr lang="es-ES" cap="none" dirty="0">
                <a:solidFill>
                  <a:schemeClr val="bg2"/>
                </a:solidFill>
                <a:cs typeface="Arial" panose="020B0604020202020204" pitchFamily="34" charset="0"/>
              </a:rPr>
              <a:t>Oren también por mí, para que me sea dada palabra al abrir mi boca, a fin de dar a conocer sin temor el misterio del evangelio, </a:t>
            </a:r>
            <a:r>
              <a:rPr lang="es-ES" cap="none" dirty="0" smtClean="0">
                <a:solidFill>
                  <a:schemeClr val="bg2"/>
                </a:solidFill>
                <a:cs typeface="Arial" panose="020B0604020202020204" pitchFamily="34" charset="0"/>
              </a:rPr>
              <a:t>20</a:t>
            </a:r>
            <a:r>
              <a:rPr lang="es-ES" cap="none" dirty="0">
                <a:solidFill>
                  <a:schemeClr val="bg2"/>
                </a:solidFill>
                <a:cs typeface="Arial" panose="020B0604020202020204" pitchFamily="34" charset="0"/>
              </a:rPr>
              <a:t>  por el cual soy embajador </a:t>
            </a:r>
            <a:r>
              <a:rPr lang="es-ES" b="1" i="1" u="sng" cap="none" dirty="0">
                <a:solidFill>
                  <a:schemeClr val="bg2"/>
                </a:solidFill>
                <a:cs typeface="Arial" panose="020B0604020202020204" pitchFamily="34" charset="0"/>
              </a:rPr>
              <a:t>en cadena</a:t>
            </a:r>
            <a:r>
              <a:rPr lang="es-ES" cap="none" dirty="0">
                <a:solidFill>
                  <a:schemeClr val="bg2"/>
                </a:solidFill>
                <a:cs typeface="Arial" panose="020B0604020202020204" pitchFamily="34" charset="0"/>
              </a:rPr>
              <a:t>s; que al proclamarlo hable sin temor, como debo hablar. </a:t>
            </a:r>
            <a:endParaRPr lang="es-ES" cap="none" dirty="0" smtClean="0">
              <a:solidFill>
                <a:schemeClr val="bg2"/>
              </a:solidFill>
              <a:cs typeface="Arial" panose="020B0604020202020204" pitchFamily="34" charset="0"/>
            </a:endParaRPr>
          </a:p>
          <a:p>
            <a:r>
              <a:rPr lang="en-US" cap="none" dirty="0" err="1" smtClean="0">
                <a:solidFill>
                  <a:schemeClr val="bg2"/>
                </a:solidFill>
                <a:cs typeface="Arial" panose="020B0604020202020204" pitchFamily="34" charset="0"/>
              </a:rPr>
              <a:t>Flp</a:t>
            </a:r>
            <a:r>
              <a:rPr lang="en-US" cap="none" dirty="0" smtClean="0">
                <a:solidFill>
                  <a:schemeClr val="bg2"/>
                </a:solidFill>
                <a:cs typeface="Arial" panose="020B0604020202020204" pitchFamily="34" charset="0"/>
              </a:rPr>
              <a:t> 1:7 </a:t>
            </a:r>
            <a:r>
              <a:rPr lang="es-ES" cap="none" dirty="0">
                <a:solidFill>
                  <a:schemeClr val="bg2"/>
                </a:solidFill>
                <a:cs typeface="Arial" panose="020B0604020202020204" pitchFamily="34" charset="0"/>
              </a:rPr>
              <a:t>Es justo que yo sienta esto acerca de todos ustedes, porque los llevo en el corazón, pues tanto </a:t>
            </a:r>
            <a:r>
              <a:rPr lang="es-ES" b="1" i="1" u="sng" cap="none" dirty="0">
                <a:solidFill>
                  <a:schemeClr val="bg2"/>
                </a:solidFill>
                <a:cs typeface="Arial" panose="020B0604020202020204" pitchFamily="34" charset="0"/>
              </a:rPr>
              <a:t>en mis prisiones </a:t>
            </a:r>
            <a:r>
              <a:rPr lang="es-ES" cap="none" dirty="0">
                <a:solidFill>
                  <a:schemeClr val="bg2"/>
                </a:solidFill>
                <a:cs typeface="Arial" panose="020B0604020202020204" pitchFamily="34" charset="0"/>
              </a:rPr>
              <a:t>como en la defensa y confirmación del evangelio, todos ustedes son participantes conmigo de la gracia. </a:t>
            </a:r>
            <a:r>
              <a:rPr lang="en-US" cap="none" dirty="0" smtClean="0">
                <a:solidFill>
                  <a:schemeClr val="bg2"/>
                </a:solidFill>
                <a:cs typeface="Arial" panose="020B0604020202020204" pitchFamily="34" charset="0"/>
              </a:rPr>
              <a:t>….1:12 </a:t>
            </a:r>
            <a:r>
              <a:rPr lang="es-ES" cap="none" dirty="0" smtClean="0">
                <a:solidFill>
                  <a:schemeClr val="bg2"/>
                </a:solidFill>
                <a:cs typeface="Arial" panose="020B0604020202020204" pitchFamily="34" charset="0"/>
              </a:rPr>
              <a:t>Quiero </a:t>
            </a:r>
            <a:r>
              <a:rPr lang="es-ES" cap="none" dirty="0">
                <a:solidFill>
                  <a:schemeClr val="bg2"/>
                </a:solidFill>
                <a:cs typeface="Arial" panose="020B0604020202020204" pitchFamily="34" charset="0"/>
              </a:rPr>
              <a:t>que sepan, hermanos, que las circunstancias en que me he visto, han redundado en un mayor progreso del evangelio,  13  de tal manera que </a:t>
            </a:r>
            <a:r>
              <a:rPr lang="es-ES" b="1" i="1" u="sng" cap="none" dirty="0">
                <a:solidFill>
                  <a:schemeClr val="bg2"/>
                </a:solidFill>
                <a:cs typeface="Arial" panose="020B0604020202020204" pitchFamily="34" charset="0"/>
              </a:rPr>
              <a:t>mis prisiones </a:t>
            </a:r>
            <a:r>
              <a:rPr lang="es-ES" cap="none" dirty="0">
                <a:solidFill>
                  <a:schemeClr val="bg2"/>
                </a:solidFill>
                <a:cs typeface="Arial" panose="020B0604020202020204" pitchFamily="34" charset="0"/>
              </a:rPr>
              <a:t>por la causa de Cristo se han hecho notorias en toda la guardia pretoriana y a todos los demás.  14  La mayoría de los hermanos, confiando en el Señor por causa de </a:t>
            </a:r>
            <a:r>
              <a:rPr lang="es-ES" b="1" i="1" u="sng" cap="none" dirty="0">
                <a:solidFill>
                  <a:schemeClr val="bg2"/>
                </a:solidFill>
                <a:cs typeface="Arial" panose="020B0604020202020204" pitchFamily="34" charset="0"/>
              </a:rPr>
              <a:t>mis prisiones</a:t>
            </a:r>
            <a:r>
              <a:rPr lang="es-ES" cap="none" dirty="0">
                <a:solidFill>
                  <a:schemeClr val="bg2"/>
                </a:solidFill>
                <a:cs typeface="Arial" panose="020B0604020202020204" pitchFamily="34" charset="0"/>
              </a:rPr>
              <a:t>, tienen mucho más valor para hablar la palabra de Dios sin temor</a:t>
            </a:r>
            <a:r>
              <a:rPr lang="es-ES" cap="none" dirty="0" smtClean="0">
                <a:solidFill>
                  <a:schemeClr val="bg2"/>
                </a:solidFill>
                <a:cs typeface="Arial" panose="020B0604020202020204" pitchFamily="34" charset="0"/>
              </a:rPr>
              <a:t>.</a:t>
            </a:r>
          </a:p>
          <a:p>
            <a:r>
              <a:rPr lang="en-US" cap="none" dirty="0" smtClean="0">
                <a:solidFill>
                  <a:schemeClr val="bg2"/>
                </a:solidFill>
                <a:cs typeface="Arial" panose="020B0604020202020204" pitchFamily="34" charset="0"/>
              </a:rPr>
              <a:t>Col 4:3 </a:t>
            </a:r>
            <a:r>
              <a:rPr lang="es-ES" cap="none" dirty="0">
                <a:solidFill>
                  <a:schemeClr val="bg2"/>
                </a:solidFill>
                <a:cs typeface="Arial" panose="020B0604020202020204" pitchFamily="34" charset="0"/>
              </a:rPr>
              <a:t>Oren al mismo tiempo también por nosotros, para que Dios nos abra una puerta para la palabra, a fin de dar a conocer el misterio de Cristo, por el cual también </a:t>
            </a:r>
            <a:r>
              <a:rPr lang="es-ES" b="1" i="1" u="sng" cap="none" dirty="0">
                <a:solidFill>
                  <a:schemeClr val="bg2"/>
                </a:solidFill>
                <a:cs typeface="Arial" panose="020B0604020202020204" pitchFamily="34" charset="0"/>
              </a:rPr>
              <a:t>he sido </a:t>
            </a:r>
            <a:r>
              <a:rPr lang="es-ES" b="1" i="1" u="sng" cap="none" dirty="0" smtClean="0">
                <a:solidFill>
                  <a:schemeClr val="bg2"/>
                </a:solidFill>
                <a:cs typeface="Arial" panose="020B0604020202020204" pitchFamily="34" charset="0"/>
              </a:rPr>
              <a:t>encarcelado</a:t>
            </a:r>
            <a:r>
              <a:rPr lang="es-ES" cap="none" dirty="0" smtClean="0">
                <a:solidFill>
                  <a:schemeClr val="bg2"/>
                </a:solidFill>
                <a:cs typeface="Arial" panose="020B0604020202020204" pitchFamily="34" charset="0"/>
              </a:rPr>
              <a:t>, 4</a:t>
            </a:r>
            <a:r>
              <a:rPr lang="es-ES" cap="none" dirty="0">
                <a:solidFill>
                  <a:schemeClr val="bg2"/>
                </a:solidFill>
                <a:cs typeface="Arial" panose="020B0604020202020204" pitchFamily="34" charset="0"/>
              </a:rPr>
              <a:t>  para manifestarlo como debo hacerlo. </a:t>
            </a:r>
            <a:r>
              <a:rPr lang="en-US" cap="none" dirty="0" smtClean="0">
                <a:solidFill>
                  <a:schemeClr val="bg2"/>
                </a:solidFill>
                <a:cs typeface="Arial" panose="020B0604020202020204" pitchFamily="34" charset="0"/>
              </a:rPr>
              <a:t>4:18 </a:t>
            </a:r>
            <a:r>
              <a:rPr lang="es-ES" cap="none" dirty="0">
                <a:solidFill>
                  <a:schemeClr val="bg2"/>
                </a:solidFill>
                <a:cs typeface="Arial" panose="020B0604020202020204" pitchFamily="34" charset="0"/>
              </a:rPr>
              <a:t>Yo, Pablo, escribo este saludo con mi propia mano. Acuérdense de </a:t>
            </a:r>
            <a:r>
              <a:rPr lang="es-ES" b="1" i="1" u="sng" cap="none" dirty="0">
                <a:solidFill>
                  <a:schemeClr val="bg2"/>
                </a:solidFill>
                <a:cs typeface="Arial" panose="020B0604020202020204" pitchFamily="34" charset="0"/>
              </a:rPr>
              <a:t>mis cadenas</a:t>
            </a:r>
            <a:r>
              <a:rPr lang="es-ES" cap="none" dirty="0">
                <a:solidFill>
                  <a:schemeClr val="bg2"/>
                </a:solidFill>
                <a:cs typeface="Arial" panose="020B0604020202020204" pitchFamily="34" charset="0"/>
              </a:rPr>
              <a:t>. La gracia sea con </a:t>
            </a:r>
            <a:r>
              <a:rPr lang="es-ES" cap="none" dirty="0" smtClean="0">
                <a:solidFill>
                  <a:schemeClr val="bg2"/>
                </a:solidFill>
                <a:cs typeface="Arial" panose="020B0604020202020204" pitchFamily="34" charset="0"/>
              </a:rPr>
              <a:t>ustedes</a:t>
            </a:r>
            <a:r>
              <a:rPr lang="en-US" cap="none" dirty="0" smtClean="0">
                <a:solidFill>
                  <a:schemeClr val="bg2"/>
                </a:solidFill>
                <a:cs typeface="Arial" panose="020B0604020202020204" pitchFamily="34" charset="0"/>
              </a:rPr>
              <a:t>.</a:t>
            </a:r>
          </a:p>
          <a:p>
            <a:r>
              <a:rPr lang="en-US" cap="none" dirty="0" err="1" smtClean="0">
                <a:solidFill>
                  <a:schemeClr val="bg2"/>
                </a:solidFill>
                <a:cs typeface="Arial" panose="020B0604020202020204" pitchFamily="34" charset="0"/>
              </a:rPr>
              <a:t>Flm</a:t>
            </a:r>
            <a:r>
              <a:rPr lang="en-US" cap="none" dirty="0" smtClean="0">
                <a:solidFill>
                  <a:schemeClr val="bg2"/>
                </a:solidFill>
                <a:cs typeface="Arial" panose="020B0604020202020204" pitchFamily="34" charset="0"/>
              </a:rPr>
              <a:t> 1:1 </a:t>
            </a:r>
            <a:r>
              <a:rPr lang="es-ES" cap="none" dirty="0" smtClean="0">
                <a:solidFill>
                  <a:schemeClr val="bg2"/>
                </a:solidFill>
                <a:cs typeface="Arial" panose="020B0604020202020204" pitchFamily="34" charset="0"/>
              </a:rPr>
              <a:t>Pablo, </a:t>
            </a:r>
            <a:r>
              <a:rPr lang="es-ES" b="1" i="1" u="sng" cap="none" dirty="0">
                <a:solidFill>
                  <a:schemeClr val="bg2"/>
                </a:solidFill>
                <a:cs typeface="Arial" panose="020B0604020202020204" pitchFamily="34" charset="0"/>
              </a:rPr>
              <a:t>prisionero</a:t>
            </a:r>
            <a:r>
              <a:rPr lang="es-ES" cap="none" dirty="0">
                <a:solidFill>
                  <a:schemeClr val="bg2"/>
                </a:solidFill>
                <a:cs typeface="Arial" panose="020B0604020202020204" pitchFamily="34" charset="0"/>
              </a:rPr>
              <a:t> de Cristo Jesús, y el hermano Timoteo: A Filemón nuestro amado hermano y </a:t>
            </a:r>
            <a:r>
              <a:rPr lang="es-ES" cap="none" dirty="0" smtClean="0">
                <a:solidFill>
                  <a:schemeClr val="bg2"/>
                </a:solidFill>
                <a:cs typeface="Arial" panose="020B0604020202020204" pitchFamily="34" charset="0"/>
              </a:rPr>
              <a:t>colaborador</a:t>
            </a:r>
            <a:r>
              <a:rPr lang="en-US" cap="none" dirty="0" smtClean="0">
                <a:solidFill>
                  <a:schemeClr val="bg2"/>
                </a:solidFill>
                <a:cs typeface="Arial" panose="020B0604020202020204" pitchFamily="34" charset="0"/>
              </a:rPr>
              <a:t>…1:9 </a:t>
            </a:r>
            <a:r>
              <a:rPr lang="es-ES" cap="none" dirty="0">
                <a:solidFill>
                  <a:schemeClr val="bg2"/>
                </a:solidFill>
                <a:cs typeface="Arial" panose="020B0604020202020204" pitchFamily="34" charset="0"/>
              </a:rPr>
              <a:t>no obstante, por causa del amor que te tengo, te hago un ruego, siendo como soy, Pablo, anciano, y ahora también </a:t>
            </a:r>
            <a:r>
              <a:rPr lang="es-ES" b="1" i="1" u="sng" cap="none" dirty="0">
                <a:solidFill>
                  <a:schemeClr val="bg2"/>
                </a:solidFill>
                <a:cs typeface="Arial" panose="020B0604020202020204" pitchFamily="34" charset="0"/>
              </a:rPr>
              <a:t>prisionero</a:t>
            </a:r>
            <a:r>
              <a:rPr lang="es-ES" cap="none" dirty="0">
                <a:solidFill>
                  <a:schemeClr val="bg2"/>
                </a:solidFill>
                <a:cs typeface="Arial" panose="020B0604020202020204" pitchFamily="34" charset="0"/>
              </a:rPr>
              <a:t> de Cristo Jesús: </a:t>
            </a:r>
            <a:r>
              <a:rPr lang="es-ES" cap="none" dirty="0" smtClean="0">
                <a:solidFill>
                  <a:schemeClr val="bg2"/>
                </a:solidFill>
                <a:cs typeface="Arial" panose="020B0604020202020204" pitchFamily="34" charset="0"/>
              </a:rPr>
              <a:t>10</a:t>
            </a:r>
            <a:r>
              <a:rPr lang="es-ES" cap="none" dirty="0">
                <a:solidFill>
                  <a:schemeClr val="bg2"/>
                </a:solidFill>
                <a:cs typeface="Arial" panose="020B0604020202020204" pitchFamily="34" charset="0"/>
              </a:rPr>
              <a:t>  te ruego por mi hijo Onésimo, a quien he engendrado </a:t>
            </a:r>
            <a:r>
              <a:rPr lang="es-ES" b="1" i="1" u="sng" cap="none" dirty="0">
                <a:solidFill>
                  <a:schemeClr val="bg2"/>
                </a:solidFill>
                <a:cs typeface="Arial" panose="020B0604020202020204" pitchFamily="34" charset="0"/>
              </a:rPr>
              <a:t>en mis prisiones</a:t>
            </a:r>
            <a:r>
              <a:rPr lang="es-ES" cap="none" dirty="0">
                <a:solidFill>
                  <a:schemeClr val="bg2"/>
                </a:solidFill>
                <a:cs typeface="Arial" panose="020B0604020202020204" pitchFamily="34" charset="0"/>
              </a:rPr>
              <a:t>;</a:t>
            </a:r>
            <a:endParaRPr lang="en-US" cap="none" dirty="0" smtClean="0">
              <a:solidFill>
                <a:schemeClr val="bg2"/>
              </a:solidFill>
              <a:cs typeface="Arial" panose="020B0604020202020204" pitchFamily="34" charset="0"/>
            </a:endParaRPr>
          </a:p>
          <a:p>
            <a:pPr lvl="1" algn="l" rtl="0"/>
            <a:endParaRPr lang="en-US" cap="none" dirty="0">
              <a:solidFill>
                <a:schemeClr val="bg2"/>
              </a:solidFill>
              <a:cs typeface="Arial" panose="020B0604020202020204" pitchFamily="34" charset="0"/>
            </a:endParaRPr>
          </a:p>
        </p:txBody>
      </p:sp>
    </p:spTree>
    <p:extLst>
      <p:ext uri="{BB962C8B-B14F-4D97-AF65-F5344CB8AC3E}">
        <p14:creationId xmlns:p14="http://schemas.microsoft.com/office/powerpoint/2010/main" val="227247108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447" y="712629"/>
            <a:ext cx="11918761" cy="798786"/>
          </a:xfrm>
        </p:spPr>
        <p:txBody>
          <a:bodyPr>
            <a:normAutofit/>
          </a:bodyPr>
          <a:lstStyle/>
          <a:p>
            <a:pPr algn="ctr" rtl="0"/>
            <a:r>
              <a:rPr lang="en-US" dirty="0" smtClean="0">
                <a:solidFill>
                  <a:schemeClr val="accent5"/>
                </a:solidFill>
              </a:rPr>
              <a:t>¿CÓMO ESTABA PABLO?</a:t>
            </a:r>
            <a:endParaRPr lang="en-US" dirty="0">
              <a:solidFill>
                <a:schemeClr val="accent5"/>
              </a:solidFill>
            </a:endParaRPr>
          </a:p>
        </p:txBody>
      </p:sp>
      <p:sp>
        <p:nvSpPr>
          <p:cNvPr id="3" name="Content Placeholder 2"/>
          <p:cNvSpPr>
            <a:spLocks noGrp="1"/>
          </p:cNvSpPr>
          <p:nvPr>
            <p:ph idx="1"/>
          </p:nvPr>
        </p:nvSpPr>
        <p:spPr>
          <a:xfrm>
            <a:off x="824163" y="1233237"/>
            <a:ext cx="10226842" cy="5270365"/>
          </a:xfrm>
        </p:spPr>
        <p:txBody>
          <a:bodyPr>
            <a:normAutofit/>
          </a:bodyPr>
          <a:lstStyle/>
          <a:p>
            <a:pPr algn="l" rtl="0"/>
            <a:r>
              <a:rPr lang="en-US" cap="none" dirty="0" err="1" smtClean="0">
                <a:solidFill>
                  <a:schemeClr val="bg2"/>
                </a:solidFill>
                <a:cs typeface="Arial" panose="020B0604020202020204" pitchFamily="34" charset="0"/>
              </a:rPr>
              <a:t>Gozoso</a:t>
            </a:r>
            <a:r>
              <a:rPr lang="en-US" cap="none" dirty="0" smtClean="0">
                <a:solidFill>
                  <a:schemeClr val="bg2"/>
                </a:solidFill>
                <a:cs typeface="Arial" panose="020B0604020202020204" pitchFamily="34" charset="0"/>
              </a:rPr>
              <a:t> (Filipenses 1:4 y una docena de otros lugares en Filipenses)</a:t>
            </a:r>
          </a:p>
          <a:p>
            <a:pPr lvl="1" algn="l" rtl="0"/>
            <a:r>
              <a:rPr lang="en-US" cap="none" dirty="0" smtClean="0">
                <a:solidFill>
                  <a:schemeClr val="bg2"/>
                </a:solidFill>
                <a:cs typeface="Arial" panose="020B0604020202020204" pitchFamily="34" charset="0"/>
              </a:rPr>
              <a:t>¿De </a:t>
            </a:r>
            <a:r>
              <a:rPr lang="en-US" cap="none" dirty="0" err="1" smtClean="0">
                <a:solidFill>
                  <a:schemeClr val="bg2"/>
                </a:solidFill>
                <a:cs typeface="Arial" panose="020B0604020202020204" pitchFamily="34" charset="0"/>
              </a:rPr>
              <a:t>qué</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cosas</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carecía</a:t>
            </a:r>
            <a:r>
              <a:rPr lang="en-US" cap="none" dirty="0" smtClean="0">
                <a:solidFill>
                  <a:schemeClr val="bg2"/>
                </a:solidFill>
                <a:cs typeface="Arial" panose="020B0604020202020204" pitchFamily="34" charset="0"/>
              </a:rPr>
              <a:t> Pablo?</a:t>
            </a:r>
          </a:p>
          <a:p>
            <a:pPr lvl="1" algn="l" rtl="0"/>
            <a:r>
              <a:rPr lang="en-US" cap="none" dirty="0" smtClean="0">
                <a:solidFill>
                  <a:schemeClr val="bg2"/>
                </a:solidFill>
                <a:cs typeface="Arial" panose="020B0604020202020204" pitchFamily="34" charset="0"/>
              </a:rPr>
              <a:t>¿Cuáles fueron las claves de </a:t>
            </a:r>
            <a:r>
              <a:rPr lang="en-US" cap="none" dirty="0" err="1" smtClean="0">
                <a:solidFill>
                  <a:schemeClr val="bg2"/>
                </a:solidFill>
                <a:cs typeface="Arial" panose="020B0604020202020204" pitchFamily="34" charset="0"/>
              </a:rPr>
              <a:t>su</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gozo</a:t>
            </a:r>
            <a:r>
              <a:rPr lang="en-US" cap="none" dirty="0" smtClean="0">
                <a:solidFill>
                  <a:schemeClr val="bg2"/>
                </a:solidFill>
                <a:cs typeface="Arial" panose="020B0604020202020204" pitchFamily="34" charset="0"/>
              </a:rPr>
              <a:t>? (cap. 4)</a:t>
            </a:r>
          </a:p>
          <a:p>
            <a:pPr algn="l" rtl="0"/>
            <a:r>
              <a:rPr lang="en-US" cap="none" dirty="0" smtClean="0">
                <a:solidFill>
                  <a:schemeClr val="bg2"/>
                </a:solidFill>
                <a:cs typeface="Arial" panose="020B0604020202020204" pitchFamily="34" charset="0"/>
              </a:rPr>
              <a:t>¿</a:t>
            </a:r>
            <a:r>
              <a:rPr lang="en-US" cap="none" dirty="0" err="1" smtClean="0">
                <a:solidFill>
                  <a:schemeClr val="bg2"/>
                </a:solidFill>
                <a:cs typeface="Arial" panose="020B0604020202020204" pitchFamily="34" charset="0"/>
              </a:rPr>
              <a:t>Cómo</a:t>
            </a:r>
            <a:r>
              <a:rPr lang="en-US" cap="none" dirty="0" smtClean="0">
                <a:solidFill>
                  <a:schemeClr val="bg2"/>
                </a:solidFill>
                <a:cs typeface="Arial" panose="020B0604020202020204" pitchFamily="34" charset="0"/>
              </a:rPr>
              <a:t> se </a:t>
            </a:r>
            <a:r>
              <a:rPr lang="en-US" cap="none" dirty="0" err="1" smtClean="0">
                <a:solidFill>
                  <a:schemeClr val="bg2"/>
                </a:solidFill>
                <a:cs typeface="Arial" panose="020B0604020202020204" pitchFamily="34" charset="0"/>
              </a:rPr>
              <a:t>ocupaba</a:t>
            </a:r>
            <a:r>
              <a:rPr lang="en-US" cap="none" dirty="0" smtClean="0">
                <a:solidFill>
                  <a:schemeClr val="bg2"/>
                </a:solidFill>
                <a:cs typeface="Arial" panose="020B0604020202020204" pitchFamily="34" charset="0"/>
              </a:rPr>
              <a:t> Pablo?</a:t>
            </a:r>
          </a:p>
          <a:p>
            <a:pPr lvl="1" algn="l" rtl="0"/>
            <a:r>
              <a:rPr lang="en-US" cap="none" dirty="0" err="1" smtClean="0">
                <a:solidFill>
                  <a:schemeClr val="bg2"/>
                </a:solidFill>
                <a:cs typeface="Arial" panose="020B0604020202020204" pitchFamily="34" charset="0"/>
              </a:rPr>
              <a:t>Oraba</a:t>
            </a:r>
            <a:r>
              <a:rPr lang="en-US" cap="none" dirty="0" smtClean="0">
                <a:solidFill>
                  <a:schemeClr val="bg2"/>
                </a:solidFill>
                <a:cs typeface="Arial" panose="020B0604020202020204" pitchFamily="34" charset="0"/>
              </a:rPr>
              <a:t> (Efesios 1:16; Col 1:9; </a:t>
            </a:r>
            <a:r>
              <a:rPr lang="en-US" cap="none" dirty="0" err="1" smtClean="0">
                <a:solidFill>
                  <a:schemeClr val="bg2"/>
                </a:solidFill>
                <a:cs typeface="Arial" panose="020B0604020202020204" pitchFamily="34" charset="0"/>
              </a:rPr>
              <a:t>Flp</a:t>
            </a:r>
            <a:r>
              <a:rPr lang="en-US" cap="none" dirty="0" smtClean="0">
                <a:solidFill>
                  <a:schemeClr val="bg2"/>
                </a:solidFill>
                <a:cs typeface="Arial" panose="020B0604020202020204" pitchFamily="34" charset="0"/>
              </a:rPr>
              <a:t>. 1:4; </a:t>
            </a:r>
            <a:r>
              <a:rPr lang="en-US" cap="none" dirty="0" err="1" smtClean="0">
                <a:solidFill>
                  <a:schemeClr val="bg2"/>
                </a:solidFill>
                <a:cs typeface="Arial" panose="020B0604020202020204" pitchFamily="34" charset="0"/>
              </a:rPr>
              <a:t>Flm</a:t>
            </a:r>
            <a:r>
              <a:rPr lang="en-US" cap="none" dirty="0" smtClean="0">
                <a:solidFill>
                  <a:schemeClr val="bg2"/>
                </a:solidFill>
                <a:cs typeface="Arial" panose="020B0604020202020204" pitchFamily="34" charset="0"/>
              </a:rPr>
              <a:t>. 1:4)</a:t>
            </a:r>
          </a:p>
          <a:p>
            <a:pPr lvl="1" algn="l" rtl="0"/>
            <a:r>
              <a:rPr lang="en-US" cap="none" dirty="0" err="1" smtClean="0">
                <a:solidFill>
                  <a:schemeClr val="bg2"/>
                </a:solidFill>
                <a:cs typeface="Arial" panose="020B0604020202020204" pitchFamily="34" charset="0"/>
              </a:rPr>
              <a:t>Predicaba</a:t>
            </a:r>
            <a:r>
              <a:rPr lang="en-US" cap="none" dirty="0" smtClean="0">
                <a:solidFill>
                  <a:schemeClr val="bg2"/>
                </a:solidFill>
                <a:cs typeface="Arial" panose="020B0604020202020204" pitchFamily="34" charset="0"/>
              </a:rPr>
              <a:t> (Filipenses 1:13; </a:t>
            </a:r>
            <a:r>
              <a:rPr lang="en-US" cap="none" dirty="0" err="1" smtClean="0">
                <a:solidFill>
                  <a:schemeClr val="bg2"/>
                </a:solidFill>
                <a:cs typeface="Arial" panose="020B0604020202020204" pitchFamily="34" charset="0"/>
              </a:rPr>
              <a:t>Flm</a:t>
            </a:r>
            <a:r>
              <a:rPr lang="en-US" cap="none" dirty="0" smtClean="0">
                <a:solidFill>
                  <a:schemeClr val="bg2"/>
                </a:solidFill>
                <a:cs typeface="Arial" panose="020B0604020202020204" pitchFamily="34" charset="0"/>
              </a:rPr>
              <a:t>. 1:10)</a:t>
            </a:r>
          </a:p>
          <a:p>
            <a:pPr lvl="1" algn="l" rtl="0"/>
            <a:r>
              <a:rPr lang="en-US" cap="none" dirty="0" err="1" smtClean="0">
                <a:solidFill>
                  <a:schemeClr val="bg2"/>
                </a:solidFill>
                <a:cs typeface="Arial" panose="020B0604020202020204" pitchFamily="34" charset="0"/>
              </a:rPr>
              <a:t>Escribía</a:t>
            </a:r>
            <a:endParaRPr lang="en-US" cap="none" dirty="0" smtClean="0">
              <a:solidFill>
                <a:schemeClr val="bg2"/>
              </a:solidFill>
              <a:cs typeface="Arial" panose="020B0604020202020204" pitchFamily="34" charset="0"/>
            </a:endParaRPr>
          </a:p>
          <a:p>
            <a:pPr lvl="1" algn="l" rtl="0"/>
            <a:r>
              <a:rPr lang="en-US" cap="none" dirty="0" err="1" smtClean="0">
                <a:solidFill>
                  <a:schemeClr val="bg2"/>
                </a:solidFill>
                <a:cs typeface="Arial" panose="020B0604020202020204" pitchFamily="34" charset="0"/>
              </a:rPr>
              <a:t>Recibía</a:t>
            </a:r>
            <a:r>
              <a:rPr lang="en-US" cap="none" dirty="0" smtClean="0">
                <a:solidFill>
                  <a:schemeClr val="bg2"/>
                </a:solidFill>
                <a:cs typeface="Arial" panose="020B0604020202020204" pitchFamily="34" charset="0"/>
              </a:rPr>
              <a:t> visitantes (</a:t>
            </a:r>
            <a:r>
              <a:rPr lang="en-US" cap="none" dirty="0" err="1" smtClean="0">
                <a:solidFill>
                  <a:schemeClr val="bg2"/>
                </a:solidFill>
                <a:cs typeface="Arial" panose="020B0604020202020204" pitchFamily="34" charset="0"/>
              </a:rPr>
              <a:t>Tíquico</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Onésimo</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Epafrodito</a:t>
            </a:r>
            <a:r>
              <a:rPr lang="en-US" cap="none" dirty="0" smtClean="0">
                <a:solidFill>
                  <a:schemeClr val="bg2"/>
                </a:solidFill>
                <a:cs typeface="Arial" panose="020B0604020202020204" pitchFamily="34" charset="0"/>
              </a:rPr>
              <a:t>, etc.)</a:t>
            </a:r>
          </a:p>
          <a:p>
            <a:pPr algn="l" rtl="0"/>
            <a:endParaRPr lang="en-US" cap="none" dirty="0" smtClean="0">
              <a:solidFill>
                <a:schemeClr val="bg2"/>
              </a:solidFill>
              <a:cs typeface="Arial" panose="020B0604020202020204" pitchFamily="34" charset="0"/>
            </a:endParaRPr>
          </a:p>
          <a:p>
            <a:pPr lvl="1" algn="l" rtl="0"/>
            <a:endParaRPr lang="en-US" cap="none" dirty="0">
              <a:solidFill>
                <a:schemeClr val="bg2"/>
              </a:solidFill>
              <a:cs typeface="Arial" panose="020B0604020202020204" pitchFamily="34" charset="0"/>
            </a:endParaRPr>
          </a:p>
        </p:txBody>
      </p:sp>
    </p:spTree>
    <p:extLst>
      <p:ext uri="{BB962C8B-B14F-4D97-AF65-F5344CB8AC3E}">
        <p14:creationId xmlns:p14="http://schemas.microsoft.com/office/powerpoint/2010/main" val="31405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712629"/>
            <a:ext cx="11918761" cy="798786"/>
          </a:xfrm>
        </p:spPr>
        <p:txBody>
          <a:bodyPr>
            <a:normAutofit/>
          </a:bodyPr>
          <a:lstStyle/>
          <a:p>
            <a:pPr algn="ctr" rtl="0"/>
            <a:r>
              <a:rPr lang="en-US" dirty="0" err="1" smtClean="0">
                <a:solidFill>
                  <a:schemeClr val="accent5"/>
                </a:solidFill>
              </a:rPr>
              <a:t>Efesios</a:t>
            </a:r>
            <a:r>
              <a:rPr lang="en-US" dirty="0" smtClean="0">
                <a:solidFill>
                  <a:schemeClr val="accent5"/>
                </a:solidFill>
              </a:rPr>
              <a:t> Y COLOSENSES - SIMILITUDES</a:t>
            </a:r>
            <a:endParaRPr lang="en-US" dirty="0">
              <a:solidFill>
                <a:schemeClr val="accent5"/>
              </a:solidFill>
            </a:endParaRPr>
          </a:p>
        </p:txBody>
      </p:sp>
      <p:sp>
        <p:nvSpPr>
          <p:cNvPr id="4" name="Content Placeholder 3"/>
          <p:cNvSpPr>
            <a:spLocks noGrp="1"/>
          </p:cNvSpPr>
          <p:nvPr>
            <p:ph idx="1"/>
          </p:nvPr>
        </p:nvSpPr>
        <p:spPr/>
        <p:txBody>
          <a:bodyPr/>
          <a:lstStyle/>
          <a:p>
            <a:pPr algn="l" rtl="0"/>
            <a:endParaRPr lang="en-US"/>
          </a:p>
        </p:txBody>
      </p:sp>
    </p:spTree>
    <p:extLst>
      <p:ext uri="{BB962C8B-B14F-4D97-AF65-F5344CB8AC3E}">
        <p14:creationId xmlns:p14="http://schemas.microsoft.com/office/powerpoint/2010/main" val="14612942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712629"/>
            <a:ext cx="11918761" cy="798786"/>
          </a:xfrm>
        </p:spPr>
        <p:txBody>
          <a:bodyPr>
            <a:normAutofit/>
          </a:bodyPr>
          <a:lstStyle/>
          <a:p>
            <a:pPr algn="ctr" rtl="0"/>
            <a:r>
              <a:rPr lang="en-US" dirty="0" err="1" smtClean="0">
                <a:solidFill>
                  <a:schemeClr val="accent5"/>
                </a:solidFill>
              </a:rPr>
              <a:t>Efesios</a:t>
            </a:r>
            <a:r>
              <a:rPr lang="en-US" dirty="0" smtClean="0">
                <a:solidFill>
                  <a:schemeClr val="accent5"/>
                </a:solidFill>
              </a:rPr>
              <a:t>Y COLOSENSES - SIMILARIDADES</a:t>
            </a:r>
            <a:endParaRPr lang="en-US" dirty="0">
              <a:solidFill>
                <a:schemeClr val="accent5"/>
              </a:solidFill>
            </a:endParaRPr>
          </a:p>
        </p:txBody>
      </p:sp>
      <p:sp>
        <p:nvSpPr>
          <p:cNvPr id="4" name="Content Placeholder 3"/>
          <p:cNvSpPr>
            <a:spLocks noGrp="1"/>
          </p:cNvSpPr>
          <p:nvPr>
            <p:ph idx="1"/>
          </p:nvPr>
        </p:nvSpPr>
        <p:spPr/>
        <p:txBody>
          <a:bodyPr/>
          <a:lstStyle/>
          <a:p>
            <a:pPr algn="l" rtl="0"/>
            <a:endParaRPr lang="en-US"/>
          </a:p>
        </p:txBody>
      </p:sp>
      <p:pic>
        <p:nvPicPr>
          <p:cNvPr id="3" name="Picture 2"/>
          <p:cNvPicPr>
            <a:picLocks noChangeAspect="1"/>
          </p:cNvPicPr>
          <p:nvPr/>
        </p:nvPicPr>
        <p:blipFill>
          <a:blip r:embed="rId2"/>
          <a:stretch>
            <a:fillRect/>
          </a:stretch>
        </p:blipFill>
        <p:spPr>
          <a:xfrm>
            <a:off x="713115" y="-1213945"/>
            <a:ext cx="10762593" cy="8071945"/>
          </a:xfrm>
          <a:prstGeom prst="rect">
            <a:avLst/>
          </a:prstGeom>
        </p:spPr>
      </p:pic>
    </p:spTree>
    <p:extLst>
      <p:ext uri="{BB962C8B-B14F-4D97-AF65-F5344CB8AC3E}">
        <p14:creationId xmlns:p14="http://schemas.microsoft.com/office/powerpoint/2010/main" val="389092448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712629"/>
            <a:ext cx="11918761" cy="798786"/>
          </a:xfrm>
        </p:spPr>
        <p:txBody>
          <a:bodyPr>
            <a:normAutofit/>
          </a:bodyPr>
          <a:lstStyle/>
          <a:p>
            <a:pPr algn="ctr" rtl="0"/>
            <a:r>
              <a:rPr lang="en-US" dirty="0" err="1" smtClean="0">
                <a:solidFill>
                  <a:schemeClr val="accent5"/>
                </a:solidFill>
              </a:rPr>
              <a:t>Efesios</a:t>
            </a:r>
            <a:r>
              <a:rPr lang="en-US" dirty="0" smtClean="0">
                <a:solidFill>
                  <a:schemeClr val="accent5"/>
                </a:solidFill>
              </a:rPr>
              <a:t>Y COLOSENSES - SIMILARIDADES</a:t>
            </a:r>
            <a:endParaRPr lang="en-US" dirty="0">
              <a:solidFill>
                <a:schemeClr val="accent5"/>
              </a:solidFill>
            </a:endParaRPr>
          </a:p>
        </p:txBody>
      </p:sp>
      <p:sp>
        <p:nvSpPr>
          <p:cNvPr id="4" name="Content Placeholder 3"/>
          <p:cNvSpPr>
            <a:spLocks noGrp="1"/>
          </p:cNvSpPr>
          <p:nvPr>
            <p:ph idx="1"/>
          </p:nvPr>
        </p:nvSpPr>
        <p:spPr/>
        <p:txBody>
          <a:bodyPr/>
          <a:lstStyle/>
          <a:p>
            <a:pPr algn="l" rtl="0"/>
            <a:endParaRPr lang="en-US"/>
          </a:p>
        </p:txBody>
      </p:sp>
      <p:pic>
        <p:nvPicPr>
          <p:cNvPr id="1028" name="Picture 4" descr="The Prison Epistles Ephesians Colossians Philemon Philippians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6" y="-829413"/>
            <a:ext cx="10249882" cy="7687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71750" y="646122"/>
            <a:ext cx="4834759" cy="523220"/>
          </a:xfrm>
          <a:prstGeom prst="rect">
            <a:avLst/>
          </a:prstGeom>
          <a:solidFill>
            <a:schemeClr val="accent3">
              <a:lumMod val="40000"/>
              <a:lumOff val="60000"/>
            </a:schemeClr>
          </a:solidFill>
        </p:spPr>
        <p:txBody>
          <a:bodyPr wrap="square" rtlCol="0">
            <a:spAutoFit/>
          </a:bodyPr>
          <a:lstStyle/>
          <a:p>
            <a:pPr algn="ctr"/>
            <a:r>
              <a:rPr lang="es-ES" sz="2800" i="1" dirty="0" smtClean="0">
                <a:solidFill>
                  <a:schemeClr val="bg1"/>
                </a:solidFill>
              </a:rPr>
              <a:t>Pasajes parecidos</a:t>
            </a:r>
            <a:endParaRPr lang="en-US" sz="2800" i="1" dirty="0">
              <a:solidFill>
                <a:schemeClr val="bg1"/>
              </a:solidFill>
            </a:endParaRPr>
          </a:p>
        </p:txBody>
      </p:sp>
      <p:sp>
        <p:nvSpPr>
          <p:cNvPr id="6" name="TextBox 5"/>
          <p:cNvSpPr txBox="1"/>
          <p:nvPr/>
        </p:nvSpPr>
        <p:spPr>
          <a:xfrm>
            <a:off x="6212652" y="646122"/>
            <a:ext cx="4834759" cy="523220"/>
          </a:xfrm>
          <a:prstGeom prst="rect">
            <a:avLst/>
          </a:prstGeom>
          <a:solidFill>
            <a:schemeClr val="accent3">
              <a:lumMod val="40000"/>
              <a:lumOff val="60000"/>
            </a:schemeClr>
          </a:solidFill>
        </p:spPr>
        <p:txBody>
          <a:bodyPr wrap="square" rtlCol="0">
            <a:spAutoFit/>
          </a:bodyPr>
          <a:lstStyle/>
          <a:p>
            <a:pPr algn="ctr"/>
            <a:r>
              <a:rPr lang="es-ES" sz="2800" i="1" dirty="0" smtClean="0">
                <a:solidFill>
                  <a:schemeClr val="bg1"/>
                </a:solidFill>
              </a:rPr>
              <a:t>Pasajes parecidos</a:t>
            </a:r>
            <a:endParaRPr lang="en-US" sz="2800" i="1" dirty="0">
              <a:solidFill>
                <a:schemeClr val="bg1"/>
              </a:solidFill>
            </a:endParaRPr>
          </a:p>
        </p:txBody>
      </p:sp>
      <p:sp>
        <p:nvSpPr>
          <p:cNvPr id="7" name="TextBox 6"/>
          <p:cNvSpPr txBox="1"/>
          <p:nvPr/>
        </p:nvSpPr>
        <p:spPr>
          <a:xfrm>
            <a:off x="6212652" y="42439"/>
            <a:ext cx="4834759" cy="523220"/>
          </a:xfrm>
          <a:prstGeom prst="rect">
            <a:avLst/>
          </a:prstGeom>
          <a:solidFill>
            <a:srgbClr val="E2D4EC"/>
          </a:solidFill>
        </p:spPr>
        <p:txBody>
          <a:bodyPr wrap="square" rtlCol="0">
            <a:spAutoFit/>
          </a:bodyPr>
          <a:lstStyle/>
          <a:p>
            <a:pPr algn="ctr"/>
            <a:r>
              <a:rPr lang="es-ES" sz="2800" b="1" dirty="0" smtClean="0">
                <a:solidFill>
                  <a:schemeClr val="bg1"/>
                </a:solidFill>
              </a:rPr>
              <a:t>Colosenses</a:t>
            </a:r>
            <a:endParaRPr lang="en-US" sz="2800" b="1" dirty="0">
              <a:solidFill>
                <a:schemeClr val="bg1"/>
              </a:solidFill>
            </a:endParaRPr>
          </a:p>
        </p:txBody>
      </p:sp>
      <p:sp>
        <p:nvSpPr>
          <p:cNvPr id="8" name="TextBox 7"/>
          <p:cNvSpPr txBox="1"/>
          <p:nvPr/>
        </p:nvSpPr>
        <p:spPr>
          <a:xfrm>
            <a:off x="1258771" y="40365"/>
            <a:ext cx="4834759" cy="523220"/>
          </a:xfrm>
          <a:prstGeom prst="rect">
            <a:avLst/>
          </a:prstGeom>
          <a:solidFill>
            <a:srgbClr val="E2D4EC"/>
          </a:solidFill>
        </p:spPr>
        <p:txBody>
          <a:bodyPr wrap="square" rtlCol="0">
            <a:spAutoFit/>
          </a:bodyPr>
          <a:lstStyle/>
          <a:p>
            <a:pPr algn="ctr"/>
            <a:r>
              <a:rPr lang="es-ES" sz="2800" b="1" dirty="0" smtClean="0">
                <a:solidFill>
                  <a:schemeClr val="bg1"/>
                </a:solidFill>
              </a:rPr>
              <a:t>Efesios</a:t>
            </a:r>
            <a:endParaRPr lang="en-US" sz="2800" b="1" dirty="0">
              <a:solidFill>
                <a:schemeClr val="bg1"/>
              </a:solidFill>
            </a:endParaRPr>
          </a:p>
        </p:txBody>
      </p:sp>
      <p:sp>
        <p:nvSpPr>
          <p:cNvPr id="9" name="TextBox 8"/>
          <p:cNvSpPr txBox="1"/>
          <p:nvPr/>
        </p:nvSpPr>
        <p:spPr>
          <a:xfrm>
            <a:off x="3676150" y="3399877"/>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(Esposas)</a:t>
            </a:r>
            <a:endParaRPr lang="en-US" sz="2400" b="1" dirty="0">
              <a:solidFill>
                <a:schemeClr val="bg1"/>
              </a:solidFill>
            </a:endParaRPr>
          </a:p>
        </p:txBody>
      </p:sp>
      <p:sp>
        <p:nvSpPr>
          <p:cNvPr id="10" name="TextBox 9"/>
          <p:cNvSpPr txBox="1"/>
          <p:nvPr/>
        </p:nvSpPr>
        <p:spPr>
          <a:xfrm>
            <a:off x="8369019" y="3399877"/>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(Esposas)</a:t>
            </a:r>
            <a:endParaRPr lang="en-US" sz="2400" b="1" dirty="0">
              <a:solidFill>
                <a:schemeClr val="bg1"/>
              </a:solidFill>
            </a:endParaRPr>
          </a:p>
        </p:txBody>
      </p:sp>
      <p:sp>
        <p:nvSpPr>
          <p:cNvPr id="11" name="TextBox 10"/>
          <p:cNvSpPr txBox="1"/>
          <p:nvPr/>
        </p:nvSpPr>
        <p:spPr>
          <a:xfrm>
            <a:off x="3345071" y="3953875"/>
            <a:ext cx="1915355"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(Maridos)</a:t>
            </a:r>
            <a:endParaRPr lang="en-US" sz="2400" b="1" dirty="0">
              <a:solidFill>
                <a:schemeClr val="bg1"/>
              </a:solidFill>
            </a:endParaRPr>
          </a:p>
        </p:txBody>
      </p:sp>
      <p:sp>
        <p:nvSpPr>
          <p:cNvPr id="12" name="TextBox 11"/>
          <p:cNvSpPr txBox="1"/>
          <p:nvPr/>
        </p:nvSpPr>
        <p:spPr>
          <a:xfrm>
            <a:off x="8048344" y="4019061"/>
            <a:ext cx="1978523"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(Maridos)</a:t>
            </a:r>
            <a:endParaRPr lang="en-US" sz="2400" b="1" dirty="0">
              <a:solidFill>
                <a:schemeClr val="bg1"/>
              </a:solidFill>
            </a:endParaRPr>
          </a:p>
        </p:txBody>
      </p:sp>
      <p:sp>
        <p:nvSpPr>
          <p:cNvPr id="13" name="TextBox 12"/>
          <p:cNvSpPr txBox="1"/>
          <p:nvPr/>
        </p:nvSpPr>
        <p:spPr>
          <a:xfrm>
            <a:off x="3292522" y="4528120"/>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(Hijos)</a:t>
            </a:r>
            <a:endParaRPr lang="en-US" sz="2400" b="1" dirty="0">
              <a:solidFill>
                <a:schemeClr val="bg1"/>
              </a:solidFill>
            </a:endParaRPr>
          </a:p>
        </p:txBody>
      </p:sp>
      <p:sp>
        <p:nvSpPr>
          <p:cNvPr id="14" name="TextBox 13"/>
          <p:cNvSpPr txBox="1"/>
          <p:nvPr/>
        </p:nvSpPr>
        <p:spPr>
          <a:xfrm>
            <a:off x="3292521" y="5061519"/>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(Padres)</a:t>
            </a:r>
            <a:endParaRPr lang="en-US" sz="2400" b="1" dirty="0">
              <a:solidFill>
                <a:schemeClr val="bg1"/>
              </a:solidFill>
            </a:endParaRPr>
          </a:p>
        </p:txBody>
      </p:sp>
      <p:sp>
        <p:nvSpPr>
          <p:cNvPr id="15" name="TextBox 14"/>
          <p:cNvSpPr txBox="1"/>
          <p:nvPr/>
        </p:nvSpPr>
        <p:spPr>
          <a:xfrm>
            <a:off x="8095748" y="4552832"/>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(Hijos)</a:t>
            </a:r>
            <a:endParaRPr lang="en-US" sz="2400" b="1" dirty="0">
              <a:solidFill>
                <a:schemeClr val="bg1"/>
              </a:solidFill>
            </a:endParaRPr>
          </a:p>
        </p:txBody>
      </p:sp>
      <p:sp>
        <p:nvSpPr>
          <p:cNvPr id="16" name="TextBox 15"/>
          <p:cNvSpPr txBox="1"/>
          <p:nvPr/>
        </p:nvSpPr>
        <p:spPr>
          <a:xfrm>
            <a:off x="8248148" y="5071308"/>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(Padres)</a:t>
            </a:r>
            <a:endParaRPr lang="en-US" sz="2400" b="1" dirty="0">
              <a:solidFill>
                <a:schemeClr val="bg1"/>
              </a:solidFill>
            </a:endParaRPr>
          </a:p>
        </p:txBody>
      </p:sp>
      <p:sp>
        <p:nvSpPr>
          <p:cNvPr id="17" name="TextBox 16"/>
          <p:cNvSpPr txBox="1"/>
          <p:nvPr/>
        </p:nvSpPr>
        <p:spPr>
          <a:xfrm>
            <a:off x="3444921" y="5636568"/>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(Esclavos)</a:t>
            </a:r>
            <a:endParaRPr lang="en-US" sz="2400" b="1" dirty="0">
              <a:solidFill>
                <a:schemeClr val="bg1"/>
              </a:solidFill>
            </a:endParaRPr>
          </a:p>
        </p:txBody>
      </p:sp>
      <p:sp>
        <p:nvSpPr>
          <p:cNvPr id="18" name="TextBox 17"/>
          <p:cNvSpPr txBox="1"/>
          <p:nvPr/>
        </p:nvSpPr>
        <p:spPr>
          <a:xfrm>
            <a:off x="3182163" y="6169765"/>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(Amos)</a:t>
            </a:r>
            <a:endParaRPr lang="en-US" sz="2400" b="1" dirty="0">
              <a:solidFill>
                <a:schemeClr val="bg1"/>
              </a:solidFill>
            </a:endParaRPr>
          </a:p>
        </p:txBody>
      </p:sp>
      <p:sp>
        <p:nvSpPr>
          <p:cNvPr id="19" name="TextBox 18"/>
          <p:cNvSpPr txBox="1"/>
          <p:nvPr/>
        </p:nvSpPr>
        <p:spPr>
          <a:xfrm>
            <a:off x="8095749" y="6172789"/>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(Amos)</a:t>
            </a:r>
            <a:endParaRPr lang="en-US" sz="2400" b="1" dirty="0">
              <a:solidFill>
                <a:schemeClr val="bg1"/>
              </a:solidFill>
            </a:endParaRPr>
          </a:p>
        </p:txBody>
      </p:sp>
      <p:sp>
        <p:nvSpPr>
          <p:cNvPr id="20" name="TextBox 19"/>
          <p:cNvSpPr txBox="1"/>
          <p:nvPr/>
        </p:nvSpPr>
        <p:spPr>
          <a:xfrm>
            <a:off x="8483011" y="5632102"/>
            <a:ext cx="1778719"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(Esclavos)</a:t>
            </a:r>
            <a:endParaRPr lang="en-US" sz="2400" b="1" dirty="0">
              <a:solidFill>
                <a:schemeClr val="bg1"/>
              </a:solidFill>
            </a:endParaRPr>
          </a:p>
        </p:txBody>
      </p:sp>
      <p:sp>
        <p:nvSpPr>
          <p:cNvPr id="21" name="TextBox 20"/>
          <p:cNvSpPr txBox="1"/>
          <p:nvPr/>
        </p:nvSpPr>
        <p:spPr>
          <a:xfrm>
            <a:off x="4376814" y="1235849"/>
            <a:ext cx="3671530"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(Oración por ellos)</a:t>
            </a:r>
            <a:endParaRPr lang="en-US" sz="2400" b="1" dirty="0">
              <a:solidFill>
                <a:schemeClr val="bg1"/>
              </a:solidFill>
            </a:endParaRPr>
          </a:p>
        </p:txBody>
      </p:sp>
      <p:sp>
        <p:nvSpPr>
          <p:cNvPr id="22" name="TextBox 21"/>
          <p:cNvSpPr txBox="1"/>
          <p:nvPr/>
        </p:nvSpPr>
        <p:spPr>
          <a:xfrm>
            <a:off x="4334280" y="1792729"/>
            <a:ext cx="3671530"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(Riquezas de gloria)</a:t>
            </a:r>
            <a:endParaRPr lang="en-US" sz="2400" b="1" dirty="0">
              <a:solidFill>
                <a:schemeClr val="bg1"/>
              </a:solidFill>
            </a:endParaRPr>
          </a:p>
        </p:txBody>
      </p:sp>
      <p:sp>
        <p:nvSpPr>
          <p:cNvPr id="23" name="TextBox 22"/>
          <p:cNvSpPr txBox="1"/>
          <p:nvPr/>
        </p:nvSpPr>
        <p:spPr>
          <a:xfrm>
            <a:off x="4376814" y="2333077"/>
            <a:ext cx="3671530"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(Poder de Dios)</a:t>
            </a:r>
            <a:endParaRPr lang="en-US" sz="2400" b="1" dirty="0">
              <a:solidFill>
                <a:schemeClr val="bg1"/>
              </a:solidFill>
            </a:endParaRPr>
          </a:p>
        </p:txBody>
      </p:sp>
      <p:sp>
        <p:nvSpPr>
          <p:cNvPr id="25" name="TextBox 24"/>
          <p:cNvSpPr txBox="1"/>
          <p:nvPr/>
        </p:nvSpPr>
        <p:spPr>
          <a:xfrm>
            <a:off x="4334280" y="2873425"/>
            <a:ext cx="3671530" cy="461665"/>
          </a:xfrm>
          <a:prstGeom prst="rect">
            <a:avLst/>
          </a:prstGeom>
          <a:solidFill>
            <a:schemeClr val="accent3">
              <a:lumMod val="40000"/>
              <a:lumOff val="60000"/>
            </a:schemeClr>
          </a:solidFill>
        </p:spPr>
        <p:txBody>
          <a:bodyPr wrap="square" rtlCol="0">
            <a:spAutoFit/>
          </a:bodyPr>
          <a:lstStyle/>
          <a:p>
            <a:pPr algn="ctr"/>
            <a:r>
              <a:rPr lang="es-ES" sz="2400" b="1" dirty="0" smtClean="0">
                <a:solidFill>
                  <a:schemeClr val="bg1"/>
                </a:solidFill>
              </a:rPr>
              <a:t>(Cristo es cabeza)</a:t>
            </a:r>
            <a:endParaRPr lang="en-US" sz="2400" b="1" dirty="0">
              <a:solidFill>
                <a:schemeClr val="bg1"/>
              </a:solidFill>
            </a:endParaRPr>
          </a:p>
        </p:txBody>
      </p:sp>
    </p:spTree>
    <p:extLst>
      <p:ext uri="{BB962C8B-B14F-4D97-AF65-F5344CB8AC3E}">
        <p14:creationId xmlns:p14="http://schemas.microsoft.com/office/powerpoint/2010/main" val="4182092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5">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235242"/>
          </a:xfrm>
        </p:spPr>
        <p:txBody>
          <a:bodyPr/>
          <a:lstStyle/>
          <a:p>
            <a:pPr algn="ctr"/>
            <a:r>
              <a:rPr lang="en-US" dirty="0" smtClean="0">
                <a:solidFill>
                  <a:schemeClr val="bg1"/>
                </a:solidFill>
              </a:rPr>
              <a:t>PABLO: </a:t>
            </a:r>
            <a:r>
              <a:rPr lang="en-US" dirty="0">
                <a:solidFill>
                  <a:schemeClr val="bg1"/>
                </a:solidFill>
              </a:rPr>
              <a:t>PERSEGUIDOR CELOSO </a:t>
            </a:r>
          </a:p>
        </p:txBody>
      </p:sp>
      <p:sp>
        <p:nvSpPr>
          <p:cNvPr id="5" name="Content Placeholder 2"/>
          <p:cNvSpPr txBox="1">
            <a:spLocks/>
          </p:cNvSpPr>
          <p:nvPr/>
        </p:nvSpPr>
        <p:spPr>
          <a:xfrm>
            <a:off x="3419532" y="1148672"/>
            <a:ext cx="5146952" cy="5776962"/>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800" cap="none" dirty="0" smtClean="0">
                <a:solidFill>
                  <a:schemeClr val="bg1"/>
                </a:solidFill>
                <a:cs typeface="Arial" panose="020B0604020202020204" pitchFamily="34" charset="0"/>
              </a:rPr>
              <a:t>RAZONES:</a:t>
            </a:r>
          </a:p>
          <a:p>
            <a:pPr lvl="1"/>
            <a:r>
              <a:rPr lang="en-US" sz="2400" cap="none" dirty="0" smtClean="0">
                <a:solidFill>
                  <a:schemeClr val="bg1"/>
                </a:solidFill>
                <a:cs typeface="Arial" panose="020B0604020202020204" pitchFamily="34" charset="0"/>
              </a:rPr>
              <a:t>“</a:t>
            </a:r>
            <a:r>
              <a:rPr lang="es-ES" sz="2400" cap="none" dirty="0">
                <a:solidFill>
                  <a:schemeClr val="bg1"/>
                </a:solidFill>
                <a:cs typeface="Arial" panose="020B0604020202020204" pitchFamily="34" charset="0"/>
              </a:rPr>
              <a:t>Yo aventajaba en el judaísmo a muchos de mis compatriotas contemporáneos, mostrando mucho más celo por las tradiciones de mis </a:t>
            </a:r>
            <a:r>
              <a:rPr lang="es-ES" sz="2400" cap="none" dirty="0" smtClean="0">
                <a:solidFill>
                  <a:schemeClr val="bg1"/>
                </a:solidFill>
                <a:cs typeface="Arial" panose="020B0604020202020204" pitchFamily="34" charset="0"/>
              </a:rPr>
              <a:t>antepasados</a:t>
            </a:r>
            <a:r>
              <a:rPr lang="en-US" sz="2400" cap="none" dirty="0" smtClean="0">
                <a:solidFill>
                  <a:schemeClr val="bg1"/>
                </a:solidFill>
                <a:cs typeface="Arial" panose="020B0604020202020204" pitchFamily="34" charset="0"/>
              </a:rPr>
              <a:t>”. G</a:t>
            </a:r>
            <a:r>
              <a:rPr lang="es-ES" sz="2400" cap="none" dirty="0" err="1" smtClean="0">
                <a:solidFill>
                  <a:schemeClr val="bg1"/>
                </a:solidFill>
                <a:cs typeface="Arial" panose="020B0604020202020204" pitchFamily="34" charset="0"/>
              </a:rPr>
              <a:t>ál</a:t>
            </a:r>
            <a:r>
              <a:rPr lang="en-US" sz="2400" cap="none" dirty="0" smtClean="0">
                <a:solidFill>
                  <a:schemeClr val="bg1"/>
                </a:solidFill>
                <a:cs typeface="Arial" panose="020B0604020202020204" pitchFamily="34" charset="0"/>
              </a:rPr>
              <a:t>. 1:14</a:t>
            </a:r>
          </a:p>
          <a:p>
            <a:pPr lvl="1"/>
            <a:r>
              <a:rPr lang="es-ES" sz="2400" cap="none" dirty="0">
                <a:solidFill>
                  <a:schemeClr val="bg1"/>
                </a:solidFill>
                <a:cs typeface="Arial" panose="020B0604020202020204" pitchFamily="34" charset="0"/>
              </a:rPr>
              <a:t>Yo ciertamente había creído que debía hacer muchos males en contra del nombre de Jesús de </a:t>
            </a:r>
            <a:r>
              <a:rPr lang="es-ES" sz="2400" cap="none" dirty="0" smtClean="0">
                <a:solidFill>
                  <a:schemeClr val="bg1"/>
                </a:solidFill>
                <a:cs typeface="Arial" panose="020B0604020202020204" pitchFamily="34" charset="0"/>
              </a:rPr>
              <a:t>Nazaret</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Hch</a:t>
            </a:r>
            <a:r>
              <a:rPr lang="en-US" sz="2400" cap="none" dirty="0" smtClean="0">
                <a:solidFill>
                  <a:schemeClr val="bg1"/>
                </a:solidFill>
                <a:cs typeface="Arial" panose="020B0604020202020204" pitchFamily="34" charset="0"/>
              </a:rPr>
              <a:t>. 26:9</a:t>
            </a:r>
          </a:p>
          <a:p>
            <a:pPr lvl="1"/>
            <a:r>
              <a:rPr lang="es-ES" sz="2400" cap="none" dirty="0" smtClean="0">
                <a:solidFill>
                  <a:schemeClr val="bg1"/>
                </a:solidFill>
                <a:cs typeface="Arial" panose="020B0604020202020204" pitchFamily="34" charset="0"/>
              </a:rPr>
              <a:t>Lo </a:t>
            </a:r>
            <a:r>
              <a:rPr lang="es-ES" sz="2400" cap="none" dirty="0">
                <a:solidFill>
                  <a:schemeClr val="bg1"/>
                </a:solidFill>
                <a:cs typeface="Arial" panose="020B0604020202020204" pitchFamily="34" charset="0"/>
              </a:rPr>
              <a:t>hice por ignorancia en mi incredulidad. </a:t>
            </a:r>
            <a:r>
              <a:rPr lang="en-US" sz="2400" cap="none" dirty="0" smtClean="0">
                <a:solidFill>
                  <a:schemeClr val="bg1"/>
                </a:solidFill>
                <a:cs typeface="Arial" panose="020B0604020202020204" pitchFamily="34" charset="0"/>
              </a:rPr>
              <a:t>(1Ti 1:13)</a:t>
            </a:r>
            <a:endParaRPr lang="en-US" sz="2400" cap="none" dirty="0">
              <a:solidFill>
                <a:schemeClr val="bg1"/>
              </a:solidFill>
              <a:cs typeface="Arial" panose="020B0604020202020204" pitchFamily="34" charset="0"/>
            </a:endParaRPr>
          </a:p>
          <a:p>
            <a:pPr algn="l" rtl="0"/>
            <a:endParaRPr lang="en-US" cap="none" dirty="0">
              <a:solidFill>
                <a:schemeClr val="bg1"/>
              </a:solidFill>
              <a:cs typeface="Arial" panose="020B0604020202020204" pitchFamily="34" charset="0"/>
            </a:endParaRPr>
          </a:p>
        </p:txBody>
      </p:sp>
      <p:sp>
        <p:nvSpPr>
          <p:cNvPr id="4" name="Content Placeholder 2"/>
          <p:cNvSpPr txBox="1">
            <a:spLocks/>
          </p:cNvSpPr>
          <p:nvPr/>
        </p:nvSpPr>
        <p:spPr>
          <a:xfrm>
            <a:off x="0" y="860293"/>
            <a:ext cx="3647157" cy="590843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600" cap="none" dirty="0" smtClean="0">
                <a:solidFill>
                  <a:schemeClr val="bg1"/>
                </a:solidFill>
                <a:cs typeface="Arial" panose="020B0604020202020204" pitchFamily="34" charset="0"/>
              </a:rPr>
              <a:t>RESÚMENES PERSONALES:</a:t>
            </a:r>
          </a:p>
          <a:p>
            <a:pPr lvl="1"/>
            <a:r>
              <a:rPr lang="en-US" sz="2400" cap="none" dirty="0" smtClean="0">
                <a:solidFill>
                  <a:schemeClr val="bg1"/>
                </a:solidFill>
                <a:cs typeface="Arial" panose="020B0604020202020204" pitchFamily="34" charset="0"/>
              </a:rPr>
              <a:t>“…</a:t>
            </a:r>
            <a:r>
              <a:rPr lang="es-ES" sz="2400" cap="none" dirty="0" smtClean="0">
                <a:solidFill>
                  <a:schemeClr val="bg1"/>
                </a:solidFill>
                <a:cs typeface="Arial" panose="020B0604020202020204" pitchFamily="34" charset="0"/>
              </a:rPr>
              <a:t>cuán </a:t>
            </a:r>
            <a:r>
              <a:rPr lang="es-ES" sz="2400" cap="none" dirty="0">
                <a:solidFill>
                  <a:schemeClr val="bg1"/>
                </a:solidFill>
                <a:cs typeface="Arial" panose="020B0604020202020204" pitchFamily="34" charset="0"/>
              </a:rPr>
              <a:t>desmedidamente perseguía yo a la iglesia de Dios y trataba de </a:t>
            </a:r>
            <a:r>
              <a:rPr lang="es-ES" sz="2400" cap="none" dirty="0" smtClean="0">
                <a:solidFill>
                  <a:schemeClr val="bg1"/>
                </a:solidFill>
                <a:cs typeface="Arial" panose="020B0604020202020204" pitchFamily="34" charset="0"/>
              </a:rPr>
              <a:t>destruirla</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Gál</a:t>
            </a:r>
            <a:r>
              <a:rPr lang="en-US" sz="2400" cap="none" dirty="0" smtClean="0">
                <a:solidFill>
                  <a:schemeClr val="bg1"/>
                </a:solidFill>
                <a:cs typeface="Arial" panose="020B0604020202020204" pitchFamily="34" charset="0"/>
              </a:rPr>
              <a:t> 1:13)</a:t>
            </a:r>
          </a:p>
          <a:p>
            <a:pPr lvl="1" algn="l" rtl="0"/>
            <a:r>
              <a:rPr lang="en-US" sz="2400" cap="none" dirty="0">
                <a:solidFill>
                  <a:schemeClr val="bg1"/>
                </a:solidFill>
                <a:cs typeface="Arial" panose="020B0604020202020204" pitchFamily="34" charset="0"/>
              </a:rPr>
              <a:t>Perseguí este Camino hasta </a:t>
            </a:r>
            <a:r>
              <a:rPr lang="en-US" sz="2400" cap="none" dirty="0" smtClean="0">
                <a:solidFill>
                  <a:schemeClr val="bg1"/>
                </a:solidFill>
                <a:cs typeface="Arial" panose="020B0604020202020204" pitchFamily="34" charset="0"/>
              </a:rPr>
              <a:t>la </a:t>
            </a:r>
            <a:r>
              <a:rPr lang="en-US" sz="2400" cap="none" dirty="0" err="1" smtClean="0">
                <a:solidFill>
                  <a:schemeClr val="bg1"/>
                </a:solidFill>
                <a:cs typeface="Arial" panose="020B0604020202020204" pitchFamily="34" charset="0"/>
              </a:rPr>
              <a:t>muerte</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Hch</a:t>
            </a:r>
            <a:r>
              <a:rPr lang="en-US" sz="2400" cap="none" dirty="0" smtClean="0">
                <a:solidFill>
                  <a:schemeClr val="bg1"/>
                </a:solidFill>
                <a:cs typeface="Arial" panose="020B0604020202020204" pitchFamily="34" charset="0"/>
              </a:rPr>
              <a:t> 22:4)</a:t>
            </a:r>
          </a:p>
          <a:p>
            <a:pPr lvl="1" algn="l" rtl="0"/>
            <a:r>
              <a:rPr lang="en-US" sz="2400" cap="none" dirty="0" err="1" smtClean="0">
                <a:solidFill>
                  <a:schemeClr val="bg1"/>
                </a:solidFill>
                <a:cs typeface="Arial" panose="020B0604020202020204" pitchFamily="34" charset="0"/>
              </a:rPr>
              <a:t>Enfurecido</a:t>
            </a:r>
            <a:r>
              <a:rPr lang="en-US" sz="2400" cap="none" dirty="0" smtClean="0">
                <a:solidFill>
                  <a:schemeClr val="bg1"/>
                </a:solidFill>
                <a:cs typeface="Arial" panose="020B0604020202020204" pitchFamily="34" charset="0"/>
              </a:rPr>
              <a:t> contra ellos (</a:t>
            </a:r>
            <a:r>
              <a:rPr lang="en-US" sz="2400" cap="none" dirty="0" err="1" smtClean="0">
                <a:solidFill>
                  <a:schemeClr val="bg1"/>
                </a:solidFill>
                <a:cs typeface="Arial" panose="020B0604020202020204" pitchFamily="34" charset="0"/>
              </a:rPr>
              <a:t>Hch</a:t>
            </a:r>
            <a:r>
              <a:rPr lang="en-US" sz="2400" cap="none" dirty="0" smtClean="0">
                <a:solidFill>
                  <a:schemeClr val="bg1"/>
                </a:solidFill>
                <a:cs typeface="Arial" panose="020B0604020202020204" pitchFamily="34" charset="0"/>
              </a:rPr>
              <a:t> 26:11)</a:t>
            </a:r>
          </a:p>
        </p:txBody>
      </p:sp>
      <p:sp>
        <p:nvSpPr>
          <p:cNvPr id="6" name="Content Placeholder 2"/>
          <p:cNvSpPr txBox="1">
            <a:spLocks/>
          </p:cNvSpPr>
          <p:nvPr/>
        </p:nvSpPr>
        <p:spPr>
          <a:xfrm>
            <a:off x="8423830" y="617621"/>
            <a:ext cx="3562186" cy="609780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800" cap="none" dirty="0" smtClean="0">
                <a:solidFill>
                  <a:schemeClr val="bg1"/>
                </a:solidFill>
                <a:cs typeface="Arial" panose="020B0604020202020204" pitchFamily="34" charset="0"/>
              </a:rPr>
              <a:t>PERSPECTIVA EN RETROVISOR:</a:t>
            </a:r>
          </a:p>
          <a:p>
            <a:pPr lvl="1"/>
            <a:r>
              <a:rPr lang="en-US" sz="2400" cap="none" dirty="0">
                <a:solidFill>
                  <a:schemeClr val="bg1"/>
                </a:solidFill>
                <a:cs typeface="Arial" panose="020B0604020202020204" pitchFamily="34" charset="0"/>
              </a:rPr>
              <a:t>1Co 15:9 </a:t>
            </a:r>
            <a:r>
              <a:rPr lang="es-ES" sz="2400" cap="none" dirty="0">
                <a:solidFill>
                  <a:schemeClr val="bg1"/>
                </a:solidFill>
                <a:cs typeface="Arial" panose="020B0604020202020204" pitchFamily="34" charset="0"/>
              </a:rPr>
              <a:t>Porque yo soy el más insignificante de los apóstoles, que no soy digno de ser llamado apóstol, pues perseguí a la iglesia de Dios. </a:t>
            </a:r>
            <a:endParaRPr lang="es-ES" sz="2400" cap="none" dirty="0" smtClean="0">
              <a:solidFill>
                <a:schemeClr val="bg1"/>
              </a:solidFill>
              <a:cs typeface="Arial" panose="020B0604020202020204" pitchFamily="34" charset="0"/>
            </a:endParaRPr>
          </a:p>
          <a:p>
            <a:pPr lvl="1"/>
            <a:r>
              <a:rPr lang="en-US" sz="2400" cap="none" dirty="0" smtClean="0">
                <a:solidFill>
                  <a:schemeClr val="bg1"/>
                </a:solidFill>
                <a:cs typeface="Arial" panose="020B0604020202020204" pitchFamily="34" charset="0"/>
              </a:rPr>
              <a:t>…</a:t>
            </a:r>
            <a:r>
              <a:rPr lang="en-US" sz="2400" cap="none" dirty="0" err="1" smtClean="0">
                <a:solidFill>
                  <a:schemeClr val="bg1"/>
                </a:solidFill>
                <a:cs typeface="Arial" panose="020B0604020202020204" pitchFamily="34" charset="0"/>
              </a:rPr>
              <a:t>pecadores</a:t>
            </a:r>
            <a:r>
              <a:rPr lang="en-US" sz="2400" cap="none" dirty="0" smtClean="0">
                <a:solidFill>
                  <a:schemeClr val="bg1"/>
                </a:solidFill>
                <a:cs typeface="Arial" panose="020B0604020202020204" pitchFamily="34" charset="0"/>
              </a:rPr>
              <a:t>…</a:t>
            </a:r>
            <a:br>
              <a:rPr lang="en-US" sz="2400" cap="none" dirty="0" smtClean="0">
                <a:solidFill>
                  <a:schemeClr val="bg1"/>
                </a:solidFill>
                <a:cs typeface="Arial" panose="020B0604020202020204" pitchFamily="34" charset="0"/>
              </a:rPr>
            </a:br>
            <a:r>
              <a:rPr lang="en-US" sz="2400" cap="none" dirty="0" smtClean="0">
                <a:solidFill>
                  <a:schemeClr val="bg1"/>
                </a:solidFill>
                <a:cs typeface="Arial" panose="020B0604020202020204" pitchFamily="34" charset="0"/>
              </a:rPr>
              <a:t>soy el primero (1 Tim. 1:15)</a:t>
            </a:r>
            <a:endParaRPr lang="en-US" sz="24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34785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712629"/>
            <a:ext cx="11918761" cy="798786"/>
          </a:xfrm>
        </p:spPr>
        <p:txBody>
          <a:bodyPr>
            <a:normAutofit/>
          </a:bodyPr>
          <a:lstStyle/>
          <a:p>
            <a:pPr algn="ctr" rtl="0"/>
            <a:r>
              <a:rPr lang="en-US" dirty="0" err="1" smtClean="0">
                <a:solidFill>
                  <a:schemeClr val="accent5"/>
                </a:solidFill>
              </a:rPr>
              <a:t>Efesios</a:t>
            </a:r>
            <a:r>
              <a:rPr lang="en-US" dirty="0" smtClean="0">
                <a:solidFill>
                  <a:schemeClr val="accent5"/>
                </a:solidFill>
              </a:rPr>
              <a:t> Y COLOSENSES - DIFERENCIAS</a:t>
            </a:r>
            <a:endParaRPr lang="en-US" dirty="0">
              <a:solidFill>
                <a:schemeClr val="accent5"/>
              </a:solidFill>
            </a:endParaRPr>
          </a:p>
        </p:txBody>
      </p:sp>
      <p:sp>
        <p:nvSpPr>
          <p:cNvPr id="4" name="Content Placeholder 3"/>
          <p:cNvSpPr>
            <a:spLocks noGrp="1"/>
          </p:cNvSpPr>
          <p:nvPr>
            <p:ph idx="1"/>
          </p:nvPr>
        </p:nvSpPr>
        <p:spPr/>
        <p:txBody>
          <a:bodyPr/>
          <a:lstStyle/>
          <a:p>
            <a:pPr algn="l" rtl="0"/>
            <a:endParaRPr lang="en-US"/>
          </a:p>
        </p:txBody>
      </p:sp>
    </p:spTree>
    <p:extLst>
      <p:ext uri="{BB962C8B-B14F-4D97-AF65-F5344CB8AC3E}">
        <p14:creationId xmlns:p14="http://schemas.microsoft.com/office/powerpoint/2010/main" val="386945594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712629"/>
            <a:ext cx="11918761" cy="798786"/>
          </a:xfrm>
        </p:spPr>
        <p:txBody>
          <a:bodyPr>
            <a:normAutofit/>
          </a:bodyPr>
          <a:lstStyle/>
          <a:p>
            <a:pPr algn="ctr" rtl="0"/>
            <a:r>
              <a:rPr lang="en-US" dirty="0" err="1" smtClean="0">
                <a:solidFill>
                  <a:schemeClr val="accent5"/>
                </a:solidFill>
              </a:rPr>
              <a:t>Efesios</a:t>
            </a:r>
            <a:r>
              <a:rPr lang="en-US" dirty="0" smtClean="0">
                <a:solidFill>
                  <a:schemeClr val="accent5"/>
                </a:solidFill>
              </a:rPr>
              <a:t>Y COLOSENSES - DIFERENCIAS</a:t>
            </a:r>
            <a:endParaRPr lang="en-US" dirty="0">
              <a:solidFill>
                <a:schemeClr val="accent5"/>
              </a:solidFill>
            </a:endParaRPr>
          </a:p>
        </p:txBody>
      </p:sp>
      <p:sp>
        <p:nvSpPr>
          <p:cNvPr id="4" name="Content Placeholder 3"/>
          <p:cNvSpPr>
            <a:spLocks noGrp="1"/>
          </p:cNvSpPr>
          <p:nvPr>
            <p:ph idx="1"/>
          </p:nvPr>
        </p:nvSpPr>
        <p:spPr/>
        <p:txBody>
          <a:bodyPr/>
          <a:lstStyle/>
          <a:p>
            <a:pPr algn="l" rtl="0"/>
            <a:endParaRPr lang="en-US" dirty="0"/>
          </a:p>
        </p:txBody>
      </p:sp>
      <p:pic>
        <p:nvPicPr>
          <p:cNvPr id="4098" name="Picture 2" descr="The Prison Epistles Ephesians Colossians Philemon Philippians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593" y="-802851"/>
            <a:ext cx="10214467" cy="7660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60027" y="538473"/>
            <a:ext cx="3825766" cy="646331"/>
          </a:xfrm>
          <a:prstGeom prst="rect">
            <a:avLst/>
          </a:prstGeom>
          <a:solidFill>
            <a:srgbClr val="FF0000"/>
          </a:solidFill>
        </p:spPr>
        <p:txBody>
          <a:bodyPr wrap="square" rtlCol="0">
            <a:spAutoFit/>
          </a:bodyPr>
          <a:lstStyle/>
          <a:p>
            <a:pPr algn="ctr"/>
            <a:r>
              <a:rPr lang="es-ES" sz="3600" b="1" dirty="0" smtClean="0"/>
              <a:t>Efesios</a:t>
            </a:r>
            <a:endParaRPr lang="en-US" sz="3600" b="1" dirty="0"/>
          </a:p>
        </p:txBody>
      </p:sp>
      <p:sp>
        <p:nvSpPr>
          <p:cNvPr id="6" name="TextBox 5"/>
          <p:cNvSpPr txBox="1"/>
          <p:nvPr/>
        </p:nvSpPr>
        <p:spPr>
          <a:xfrm>
            <a:off x="6458606" y="538472"/>
            <a:ext cx="3825766" cy="646331"/>
          </a:xfrm>
          <a:prstGeom prst="rect">
            <a:avLst/>
          </a:prstGeom>
          <a:solidFill>
            <a:srgbClr val="FF0000"/>
          </a:solidFill>
        </p:spPr>
        <p:txBody>
          <a:bodyPr wrap="square" rtlCol="0">
            <a:spAutoFit/>
          </a:bodyPr>
          <a:lstStyle/>
          <a:p>
            <a:pPr algn="ctr"/>
            <a:r>
              <a:rPr lang="es-ES" sz="3600" b="1" dirty="0" smtClean="0"/>
              <a:t>Colosenses</a:t>
            </a:r>
            <a:endParaRPr lang="en-US" sz="3600" b="1" dirty="0"/>
          </a:p>
        </p:txBody>
      </p:sp>
      <p:sp>
        <p:nvSpPr>
          <p:cNvPr id="7" name="TextBox 6"/>
          <p:cNvSpPr txBox="1"/>
          <p:nvPr/>
        </p:nvSpPr>
        <p:spPr>
          <a:xfrm>
            <a:off x="4216943" y="1358959"/>
            <a:ext cx="3825766" cy="646331"/>
          </a:xfrm>
          <a:prstGeom prst="rect">
            <a:avLst/>
          </a:prstGeom>
          <a:solidFill>
            <a:schemeClr val="accent5">
              <a:lumMod val="40000"/>
              <a:lumOff val="60000"/>
            </a:schemeClr>
          </a:solidFill>
        </p:spPr>
        <p:txBody>
          <a:bodyPr wrap="square" rtlCol="0">
            <a:spAutoFit/>
          </a:bodyPr>
          <a:lstStyle/>
          <a:p>
            <a:pPr algn="ctr"/>
            <a:r>
              <a:rPr lang="es-ES" sz="3600" b="1" i="1" dirty="0" smtClean="0">
                <a:solidFill>
                  <a:schemeClr val="bg1"/>
                </a:solidFill>
              </a:rPr>
              <a:t>Diferencias</a:t>
            </a:r>
            <a:endParaRPr lang="en-US" sz="3600" b="1" i="1" dirty="0">
              <a:solidFill>
                <a:schemeClr val="bg1"/>
              </a:solidFill>
            </a:endParaRPr>
          </a:p>
        </p:txBody>
      </p:sp>
      <p:sp>
        <p:nvSpPr>
          <p:cNvPr id="8" name="TextBox 7"/>
          <p:cNvSpPr txBox="1"/>
          <p:nvPr/>
        </p:nvSpPr>
        <p:spPr>
          <a:xfrm>
            <a:off x="1857370" y="2109629"/>
            <a:ext cx="4165057" cy="830997"/>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Enfatiza que la iglesia es el Cuerpo de Cristo</a:t>
            </a:r>
            <a:endParaRPr lang="en-US" sz="2400" b="1" dirty="0">
              <a:solidFill>
                <a:schemeClr val="bg1"/>
              </a:solidFill>
            </a:endParaRPr>
          </a:p>
        </p:txBody>
      </p:sp>
      <p:sp>
        <p:nvSpPr>
          <p:cNvPr id="9" name="TextBox 8"/>
          <p:cNvSpPr txBox="1"/>
          <p:nvPr/>
        </p:nvSpPr>
        <p:spPr>
          <a:xfrm>
            <a:off x="6288960" y="2109629"/>
            <a:ext cx="4165057" cy="830997"/>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Enfatiza que Cristo es la Cabeza del Cuerpo</a:t>
            </a:r>
            <a:endParaRPr lang="en-US" sz="2400" b="1" dirty="0">
              <a:solidFill>
                <a:schemeClr val="bg1"/>
              </a:solidFill>
            </a:endParaRPr>
          </a:p>
        </p:txBody>
      </p:sp>
      <p:sp>
        <p:nvSpPr>
          <p:cNvPr id="10" name="TextBox 9"/>
          <p:cNvSpPr txBox="1"/>
          <p:nvPr/>
        </p:nvSpPr>
        <p:spPr>
          <a:xfrm>
            <a:off x="1857370" y="3077175"/>
            <a:ext cx="4165057" cy="461665"/>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General, universal</a:t>
            </a:r>
            <a:endParaRPr lang="en-US" sz="2400" b="1" dirty="0">
              <a:solidFill>
                <a:schemeClr val="bg1"/>
              </a:solidFill>
            </a:endParaRPr>
          </a:p>
        </p:txBody>
      </p:sp>
      <p:sp>
        <p:nvSpPr>
          <p:cNvPr id="11" name="TextBox 10"/>
          <p:cNvSpPr txBox="1"/>
          <p:nvPr/>
        </p:nvSpPr>
        <p:spPr>
          <a:xfrm>
            <a:off x="6288959" y="3140609"/>
            <a:ext cx="4165057" cy="461665"/>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Específica, local</a:t>
            </a:r>
            <a:endParaRPr lang="en-US" sz="2400" b="1" dirty="0">
              <a:solidFill>
                <a:schemeClr val="bg1"/>
              </a:solidFill>
            </a:endParaRPr>
          </a:p>
        </p:txBody>
      </p:sp>
      <p:sp>
        <p:nvSpPr>
          <p:cNvPr id="12" name="TextBox 11"/>
          <p:cNvSpPr txBox="1"/>
          <p:nvPr/>
        </p:nvSpPr>
        <p:spPr>
          <a:xfrm>
            <a:off x="1820121" y="3822979"/>
            <a:ext cx="4165057" cy="461665"/>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Pacífica, calmada</a:t>
            </a:r>
            <a:endParaRPr lang="en-US" sz="2400" b="1" dirty="0">
              <a:solidFill>
                <a:schemeClr val="bg1"/>
              </a:solidFill>
            </a:endParaRPr>
          </a:p>
        </p:txBody>
      </p:sp>
      <p:sp>
        <p:nvSpPr>
          <p:cNvPr id="13" name="TextBox 12"/>
          <p:cNvSpPr txBox="1"/>
          <p:nvPr/>
        </p:nvSpPr>
        <p:spPr>
          <a:xfrm>
            <a:off x="6255133" y="3822979"/>
            <a:ext cx="4198883" cy="461665"/>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Polémica, preocupación</a:t>
            </a:r>
            <a:endParaRPr lang="en-US" sz="2400" b="1" dirty="0">
              <a:solidFill>
                <a:schemeClr val="bg1"/>
              </a:solidFill>
            </a:endParaRPr>
          </a:p>
        </p:txBody>
      </p:sp>
      <p:sp>
        <p:nvSpPr>
          <p:cNvPr id="14" name="TextBox 13"/>
          <p:cNvSpPr txBox="1"/>
          <p:nvPr/>
        </p:nvSpPr>
        <p:spPr>
          <a:xfrm>
            <a:off x="1823895" y="4463591"/>
            <a:ext cx="4165057" cy="461665"/>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Contemplativa, tranquila</a:t>
            </a:r>
            <a:endParaRPr lang="en-US" sz="2400" b="1" dirty="0">
              <a:solidFill>
                <a:schemeClr val="bg1"/>
              </a:solidFill>
            </a:endParaRPr>
          </a:p>
        </p:txBody>
      </p:sp>
      <p:sp>
        <p:nvSpPr>
          <p:cNvPr id="15" name="TextBox 14"/>
          <p:cNvSpPr txBox="1"/>
          <p:nvPr/>
        </p:nvSpPr>
        <p:spPr>
          <a:xfrm>
            <a:off x="6288959" y="4484627"/>
            <a:ext cx="4165057" cy="461665"/>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Conflicto espiritual</a:t>
            </a:r>
            <a:endParaRPr lang="en-US" sz="2400" b="1" dirty="0">
              <a:solidFill>
                <a:schemeClr val="bg1"/>
              </a:solidFill>
            </a:endParaRPr>
          </a:p>
        </p:txBody>
      </p:sp>
      <p:sp>
        <p:nvSpPr>
          <p:cNvPr id="16" name="TextBox 15"/>
          <p:cNvSpPr txBox="1"/>
          <p:nvPr/>
        </p:nvSpPr>
        <p:spPr>
          <a:xfrm>
            <a:off x="289265" y="5609687"/>
            <a:ext cx="4165057" cy="461665"/>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¿Por qué? (Col 4:16)</a:t>
            </a:r>
            <a:endParaRPr lang="en-US" sz="2400" b="1" dirty="0">
              <a:solidFill>
                <a:schemeClr val="bg1"/>
              </a:solidFill>
            </a:endParaRPr>
          </a:p>
        </p:txBody>
      </p:sp>
      <p:sp>
        <p:nvSpPr>
          <p:cNvPr id="17" name="TextBox 16"/>
          <p:cNvSpPr txBox="1"/>
          <p:nvPr/>
        </p:nvSpPr>
        <p:spPr>
          <a:xfrm>
            <a:off x="7924149" y="5575417"/>
            <a:ext cx="4165057" cy="830997"/>
          </a:xfrm>
          <a:prstGeom prst="rect">
            <a:avLst/>
          </a:prstGeom>
          <a:solidFill>
            <a:schemeClr val="accent5">
              <a:lumMod val="40000"/>
              <a:lumOff val="60000"/>
            </a:schemeClr>
          </a:solidFill>
        </p:spPr>
        <p:txBody>
          <a:bodyPr wrap="square" rtlCol="0">
            <a:spAutoFit/>
          </a:bodyPr>
          <a:lstStyle/>
          <a:p>
            <a:pPr algn="ctr"/>
            <a:r>
              <a:rPr lang="es-ES" sz="2400" b="1" dirty="0" smtClean="0">
                <a:solidFill>
                  <a:schemeClr val="bg1"/>
                </a:solidFill>
              </a:rPr>
              <a:t>¿Fuentes? (Col 4:12 con Filemón 23)</a:t>
            </a:r>
            <a:endParaRPr lang="en-US" sz="2400" b="1" dirty="0">
              <a:solidFill>
                <a:schemeClr val="bg1"/>
              </a:solidFill>
            </a:endParaRPr>
          </a:p>
        </p:txBody>
      </p:sp>
      <p:sp>
        <p:nvSpPr>
          <p:cNvPr id="5" name="Right Arrow 4"/>
          <p:cNvSpPr/>
          <p:nvPr/>
        </p:nvSpPr>
        <p:spPr>
          <a:xfrm rot="18631816">
            <a:off x="-13153" y="4133640"/>
            <a:ext cx="2789382" cy="640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4877544">
            <a:off x="9575653" y="4037550"/>
            <a:ext cx="2289791" cy="640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224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712629"/>
            <a:ext cx="11918761" cy="798786"/>
          </a:xfrm>
        </p:spPr>
        <p:txBody>
          <a:bodyPr>
            <a:normAutofit/>
          </a:bodyPr>
          <a:lstStyle/>
          <a:p>
            <a:pPr algn="ctr" rtl="0"/>
            <a:r>
              <a:rPr lang="en-US" dirty="0" err="1" smtClean="0">
                <a:solidFill>
                  <a:schemeClr val="accent5"/>
                </a:solidFill>
              </a:rPr>
              <a:t>Efesios</a:t>
            </a:r>
            <a:r>
              <a:rPr lang="en-US" dirty="0" smtClean="0">
                <a:solidFill>
                  <a:schemeClr val="accent5"/>
                </a:solidFill>
              </a:rPr>
              <a:t>Y COLOSENSES - DIFERENCIAS</a:t>
            </a:r>
            <a:endParaRPr lang="en-US" dirty="0">
              <a:solidFill>
                <a:schemeClr val="accent5"/>
              </a:solidFill>
            </a:endParaRPr>
          </a:p>
        </p:txBody>
      </p:sp>
      <p:sp>
        <p:nvSpPr>
          <p:cNvPr id="4" name="Content Placeholder 3"/>
          <p:cNvSpPr>
            <a:spLocks noGrp="1"/>
          </p:cNvSpPr>
          <p:nvPr>
            <p:ph idx="1"/>
          </p:nvPr>
        </p:nvSpPr>
        <p:spPr/>
        <p:txBody>
          <a:bodyPr/>
          <a:lstStyle/>
          <a:p>
            <a:pPr algn="l" rtl="0"/>
            <a:endParaRPr lang="en-US" dirty="0"/>
          </a:p>
        </p:txBody>
      </p:sp>
      <p:pic>
        <p:nvPicPr>
          <p:cNvPr id="7170" name="Picture 2" descr="Paul's journey to &amp; imprisonment in Rome Acts Letter Writing continues from  Rome with Ephesians, Philippians, Colossians, Philemon, &amp; Hebrews. -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827"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13185" y="389463"/>
            <a:ext cx="8755118" cy="646331"/>
          </a:xfrm>
          <a:prstGeom prst="rect">
            <a:avLst/>
          </a:prstGeom>
          <a:solidFill>
            <a:schemeClr val="bg1"/>
          </a:solidFill>
        </p:spPr>
        <p:txBody>
          <a:bodyPr wrap="square" rtlCol="0">
            <a:spAutoFit/>
          </a:bodyPr>
          <a:lstStyle/>
          <a:p>
            <a:pPr algn="ctr"/>
            <a:r>
              <a:rPr lang="es-ES" sz="3600" b="1" dirty="0" smtClean="0">
                <a:solidFill>
                  <a:srgbClr val="FFC000"/>
                </a:solidFill>
              </a:rPr>
              <a:t>Diferencias entre Efesios y Colosenses</a:t>
            </a:r>
            <a:endParaRPr lang="en-US" sz="3600" b="1" dirty="0">
              <a:solidFill>
                <a:srgbClr val="FFC000"/>
              </a:solidFill>
            </a:endParaRPr>
          </a:p>
        </p:txBody>
      </p:sp>
      <p:sp>
        <p:nvSpPr>
          <p:cNvPr id="6" name="TextBox 5"/>
          <p:cNvSpPr txBox="1"/>
          <p:nvPr/>
        </p:nvSpPr>
        <p:spPr>
          <a:xfrm>
            <a:off x="1752268" y="1035794"/>
            <a:ext cx="3460863" cy="584775"/>
          </a:xfrm>
          <a:prstGeom prst="rect">
            <a:avLst/>
          </a:prstGeom>
          <a:solidFill>
            <a:schemeClr val="bg1"/>
          </a:solidFill>
        </p:spPr>
        <p:txBody>
          <a:bodyPr wrap="square" rtlCol="0">
            <a:spAutoFit/>
          </a:bodyPr>
          <a:lstStyle/>
          <a:p>
            <a:pPr algn="ctr"/>
            <a:r>
              <a:rPr lang="es-ES" sz="3200" b="1" u="sng" dirty="0" smtClean="0"/>
              <a:t>Efesios</a:t>
            </a:r>
            <a:endParaRPr lang="en-US" sz="3200" b="1" u="sng" dirty="0"/>
          </a:p>
        </p:txBody>
      </p:sp>
      <p:sp>
        <p:nvSpPr>
          <p:cNvPr id="7" name="TextBox 6"/>
          <p:cNvSpPr txBox="1"/>
          <p:nvPr/>
        </p:nvSpPr>
        <p:spPr>
          <a:xfrm>
            <a:off x="6669652" y="1035794"/>
            <a:ext cx="3460863" cy="584775"/>
          </a:xfrm>
          <a:prstGeom prst="rect">
            <a:avLst/>
          </a:prstGeom>
          <a:solidFill>
            <a:schemeClr val="bg1"/>
          </a:solidFill>
        </p:spPr>
        <p:txBody>
          <a:bodyPr wrap="square" rtlCol="0">
            <a:spAutoFit/>
          </a:bodyPr>
          <a:lstStyle/>
          <a:p>
            <a:pPr algn="ctr"/>
            <a:r>
              <a:rPr lang="es-ES" sz="3200" b="1" u="sng" dirty="0" smtClean="0"/>
              <a:t>Colosenses</a:t>
            </a:r>
            <a:endParaRPr lang="en-US" sz="3200" b="1" u="sng" dirty="0"/>
          </a:p>
        </p:txBody>
      </p:sp>
      <p:sp>
        <p:nvSpPr>
          <p:cNvPr id="8" name="TextBox 7"/>
          <p:cNvSpPr txBox="1"/>
          <p:nvPr/>
        </p:nvSpPr>
        <p:spPr>
          <a:xfrm>
            <a:off x="2135896" y="1775879"/>
            <a:ext cx="3192849" cy="830997"/>
          </a:xfrm>
          <a:prstGeom prst="rect">
            <a:avLst/>
          </a:prstGeom>
          <a:solidFill>
            <a:schemeClr val="bg1"/>
          </a:solidFill>
        </p:spPr>
        <p:txBody>
          <a:bodyPr wrap="square" rtlCol="0">
            <a:spAutoFit/>
          </a:bodyPr>
          <a:lstStyle/>
          <a:p>
            <a:r>
              <a:rPr lang="es-ES" sz="2400" dirty="0" smtClean="0"/>
              <a:t>La unidad está en Cristo (caps. 2,4)</a:t>
            </a:r>
            <a:endParaRPr lang="en-US" sz="2400" dirty="0"/>
          </a:p>
        </p:txBody>
      </p:sp>
      <p:sp>
        <p:nvSpPr>
          <p:cNvPr id="9" name="TextBox 8"/>
          <p:cNvSpPr txBox="1"/>
          <p:nvPr/>
        </p:nvSpPr>
        <p:spPr>
          <a:xfrm>
            <a:off x="2135895" y="2802710"/>
            <a:ext cx="3192849" cy="830997"/>
          </a:xfrm>
          <a:prstGeom prst="rect">
            <a:avLst/>
          </a:prstGeom>
          <a:solidFill>
            <a:schemeClr val="bg1"/>
          </a:solidFill>
        </p:spPr>
        <p:txBody>
          <a:bodyPr wrap="square" rtlCol="0">
            <a:spAutoFit/>
          </a:bodyPr>
          <a:lstStyle/>
          <a:p>
            <a:r>
              <a:rPr lang="es-ES" sz="2400" dirty="0" smtClean="0"/>
              <a:t>“Misterio”: unidad </a:t>
            </a:r>
            <a:r>
              <a:rPr lang="es-ES" sz="2400" dirty="0"/>
              <a:t>–</a:t>
            </a:r>
            <a:r>
              <a:rPr lang="es-ES" sz="2400" dirty="0" smtClean="0"/>
              <a:t> judío/gentil (3:3,6)</a:t>
            </a:r>
            <a:endParaRPr lang="en-US" sz="2400" dirty="0"/>
          </a:p>
        </p:txBody>
      </p:sp>
      <p:sp>
        <p:nvSpPr>
          <p:cNvPr id="10" name="TextBox 9"/>
          <p:cNvSpPr txBox="1"/>
          <p:nvPr/>
        </p:nvSpPr>
        <p:spPr>
          <a:xfrm>
            <a:off x="2135895" y="3849140"/>
            <a:ext cx="3192849" cy="830997"/>
          </a:xfrm>
          <a:prstGeom prst="rect">
            <a:avLst/>
          </a:prstGeom>
          <a:solidFill>
            <a:schemeClr val="bg1"/>
          </a:solidFill>
        </p:spPr>
        <p:txBody>
          <a:bodyPr wrap="square" rtlCol="0">
            <a:spAutoFit/>
          </a:bodyPr>
          <a:lstStyle/>
          <a:p>
            <a:r>
              <a:rPr lang="es-ES" sz="2400" dirty="0" smtClean="0"/>
              <a:t>Cristo es Cabeza de Su iglesia (1:22-23)</a:t>
            </a:r>
            <a:endParaRPr lang="en-US" sz="2400" dirty="0"/>
          </a:p>
        </p:txBody>
      </p:sp>
      <p:sp>
        <p:nvSpPr>
          <p:cNvPr id="11" name="TextBox 10"/>
          <p:cNvSpPr txBox="1"/>
          <p:nvPr/>
        </p:nvSpPr>
        <p:spPr>
          <a:xfrm>
            <a:off x="2135895" y="4891492"/>
            <a:ext cx="3192849" cy="1200329"/>
          </a:xfrm>
          <a:prstGeom prst="rect">
            <a:avLst/>
          </a:prstGeom>
          <a:solidFill>
            <a:schemeClr val="bg1"/>
          </a:solidFill>
        </p:spPr>
        <p:txBody>
          <a:bodyPr wrap="square" rtlCol="0">
            <a:spAutoFit/>
          </a:bodyPr>
          <a:lstStyle/>
          <a:p>
            <a:r>
              <a:rPr lang="es-ES" sz="2400" dirty="0" smtClean="0"/>
              <a:t>Tono más suave; no tan argumentativo (1-3)</a:t>
            </a:r>
            <a:endParaRPr lang="en-US" sz="2400" dirty="0"/>
          </a:p>
        </p:txBody>
      </p:sp>
      <p:sp>
        <p:nvSpPr>
          <p:cNvPr id="12" name="TextBox 11"/>
          <p:cNvSpPr txBox="1"/>
          <p:nvPr/>
        </p:nvSpPr>
        <p:spPr>
          <a:xfrm>
            <a:off x="6331864" y="1775879"/>
            <a:ext cx="4369963" cy="830997"/>
          </a:xfrm>
          <a:prstGeom prst="rect">
            <a:avLst/>
          </a:prstGeom>
          <a:solidFill>
            <a:schemeClr val="bg1"/>
          </a:solidFill>
        </p:spPr>
        <p:txBody>
          <a:bodyPr wrap="square" rtlCol="0">
            <a:spAutoFit/>
          </a:bodyPr>
          <a:lstStyle/>
          <a:p>
            <a:r>
              <a:rPr lang="es-ES" sz="2400" dirty="0" smtClean="0"/>
              <a:t>La plenitud espiritual está en Cristo (2:9-10)</a:t>
            </a:r>
            <a:endParaRPr lang="en-US" sz="2400" dirty="0"/>
          </a:p>
        </p:txBody>
      </p:sp>
      <p:sp>
        <p:nvSpPr>
          <p:cNvPr id="13" name="TextBox 12"/>
          <p:cNvSpPr txBox="1"/>
          <p:nvPr/>
        </p:nvSpPr>
        <p:spPr>
          <a:xfrm>
            <a:off x="6331864" y="2822309"/>
            <a:ext cx="4369963" cy="830997"/>
          </a:xfrm>
          <a:prstGeom prst="rect">
            <a:avLst/>
          </a:prstGeom>
          <a:solidFill>
            <a:schemeClr val="bg1"/>
          </a:solidFill>
        </p:spPr>
        <p:txBody>
          <a:bodyPr wrap="square" rtlCol="0">
            <a:spAutoFit/>
          </a:bodyPr>
          <a:lstStyle/>
          <a:p>
            <a:r>
              <a:rPr lang="es-ES" sz="2400" dirty="0" smtClean="0"/>
              <a:t>“Misterio” – Cristo está en los cristianos (1:26-27)</a:t>
            </a:r>
            <a:endParaRPr lang="en-US" sz="2400" dirty="0"/>
          </a:p>
        </p:txBody>
      </p:sp>
      <p:sp>
        <p:nvSpPr>
          <p:cNvPr id="14" name="TextBox 13"/>
          <p:cNvSpPr txBox="1"/>
          <p:nvPr/>
        </p:nvSpPr>
        <p:spPr>
          <a:xfrm>
            <a:off x="6331863" y="3868739"/>
            <a:ext cx="4369963" cy="830997"/>
          </a:xfrm>
          <a:prstGeom prst="rect">
            <a:avLst/>
          </a:prstGeom>
          <a:solidFill>
            <a:schemeClr val="bg1"/>
          </a:solidFill>
        </p:spPr>
        <p:txBody>
          <a:bodyPr wrap="square" rtlCol="0">
            <a:spAutoFit/>
          </a:bodyPr>
          <a:lstStyle/>
          <a:p>
            <a:r>
              <a:rPr lang="es-ES" sz="2400" dirty="0" smtClean="0"/>
              <a:t>Cristo es Señor (Cabeza) sobre toda creación (1:15ss)</a:t>
            </a:r>
            <a:endParaRPr lang="en-US" sz="2400" dirty="0"/>
          </a:p>
        </p:txBody>
      </p:sp>
      <p:sp>
        <p:nvSpPr>
          <p:cNvPr id="15" name="TextBox 14"/>
          <p:cNvSpPr txBox="1"/>
          <p:nvPr/>
        </p:nvSpPr>
        <p:spPr>
          <a:xfrm>
            <a:off x="6331863" y="4919068"/>
            <a:ext cx="4369963" cy="1200329"/>
          </a:xfrm>
          <a:prstGeom prst="rect">
            <a:avLst/>
          </a:prstGeom>
          <a:solidFill>
            <a:schemeClr val="bg1"/>
          </a:solidFill>
        </p:spPr>
        <p:txBody>
          <a:bodyPr wrap="square" rtlCol="0">
            <a:spAutoFit/>
          </a:bodyPr>
          <a:lstStyle/>
          <a:p>
            <a:r>
              <a:rPr lang="es-ES" sz="2400" dirty="0" smtClean="0"/>
              <a:t>Tono más fuerte; confronta enseñanzas falsas específicas (cap. 2)</a:t>
            </a:r>
            <a:endParaRPr lang="en-US" sz="2400" dirty="0"/>
          </a:p>
        </p:txBody>
      </p:sp>
    </p:spTree>
    <p:extLst>
      <p:ext uri="{BB962C8B-B14F-4D97-AF65-F5344CB8AC3E}">
        <p14:creationId xmlns:p14="http://schemas.microsoft.com/office/powerpoint/2010/main" val="42452555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500962"/>
            <a:ext cx="11918761" cy="798786"/>
          </a:xfrm>
        </p:spPr>
        <p:txBody>
          <a:bodyPr>
            <a:normAutofit/>
          </a:bodyPr>
          <a:lstStyle/>
          <a:p>
            <a:pPr algn="ctr" rtl="0"/>
            <a:r>
              <a:rPr lang="en-US" dirty="0" smtClean="0">
                <a:solidFill>
                  <a:schemeClr val="accent5"/>
                </a:solidFill>
              </a:rPr>
              <a:t>Filemón</a:t>
            </a:r>
            <a:endParaRPr lang="en-US" dirty="0">
              <a:solidFill>
                <a:schemeClr val="accent5"/>
              </a:solidFill>
            </a:endParaRPr>
          </a:p>
        </p:txBody>
      </p:sp>
      <p:sp>
        <p:nvSpPr>
          <p:cNvPr id="3" name="Content Placeholder 2"/>
          <p:cNvSpPr>
            <a:spLocks noGrp="1"/>
          </p:cNvSpPr>
          <p:nvPr>
            <p:ph idx="1"/>
          </p:nvPr>
        </p:nvSpPr>
        <p:spPr>
          <a:xfrm>
            <a:off x="824163" y="1233237"/>
            <a:ext cx="10226842" cy="5270365"/>
          </a:xfrm>
          <a:gradFill flip="none" rotWithShape="1">
            <a:gsLst>
              <a:gs pos="0">
                <a:schemeClr val="accent5"/>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p:spPr>
        <p:txBody>
          <a:bodyPr>
            <a:normAutofit/>
          </a:bodyPr>
          <a:lstStyle/>
          <a:p>
            <a:pPr algn="l" rtl="0"/>
            <a:r>
              <a:rPr lang="en-US" sz="2800" cap="none" dirty="0" smtClean="0">
                <a:solidFill>
                  <a:schemeClr val="bg2"/>
                </a:solidFill>
                <a:cs typeface="Arial" panose="020B0604020202020204" pitchFamily="34" charset="0"/>
              </a:rPr>
              <a:t>3 </a:t>
            </a:r>
            <a:r>
              <a:rPr lang="en-US" sz="2800" cap="none" dirty="0" err="1" smtClean="0">
                <a:solidFill>
                  <a:schemeClr val="bg2"/>
                </a:solidFill>
                <a:cs typeface="Arial" panose="020B0604020202020204" pitchFamily="34" charset="0"/>
              </a:rPr>
              <a:t>deudas</a:t>
            </a:r>
            <a:r>
              <a:rPr lang="en-US" sz="2800" cap="none" dirty="0" smtClean="0">
                <a:solidFill>
                  <a:schemeClr val="bg2"/>
                </a:solidFill>
                <a:cs typeface="Arial" panose="020B0604020202020204" pitchFamily="34" charset="0"/>
              </a:rPr>
              <a:t> </a:t>
            </a:r>
            <a:r>
              <a:rPr lang="en-US" sz="2800" cap="none" dirty="0" err="1" smtClean="0">
                <a:solidFill>
                  <a:schemeClr val="bg2"/>
                </a:solidFill>
                <a:cs typeface="Arial" panose="020B0604020202020204" pitchFamily="34" charset="0"/>
              </a:rPr>
              <a:t>pendientes</a:t>
            </a:r>
            <a:endParaRPr lang="en-US" sz="2800" cap="none" dirty="0" smtClean="0">
              <a:solidFill>
                <a:schemeClr val="bg2"/>
              </a:solidFill>
              <a:cs typeface="Arial" panose="020B0604020202020204" pitchFamily="34" charset="0"/>
            </a:endParaRPr>
          </a:p>
          <a:p>
            <a:pPr lvl="1" algn="l" rtl="0"/>
            <a:r>
              <a:rPr lang="en-US" sz="2400" cap="none" dirty="0" err="1" smtClean="0">
                <a:solidFill>
                  <a:schemeClr val="bg2"/>
                </a:solidFill>
                <a:cs typeface="Arial" panose="020B0604020202020204" pitchFamily="34" charset="0"/>
              </a:rPr>
              <a:t>Onésimo</a:t>
            </a:r>
            <a:r>
              <a:rPr lang="en-US" sz="2400" cap="none" dirty="0" smtClean="0">
                <a:solidFill>
                  <a:schemeClr val="bg2"/>
                </a:solidFill>
                <a:cs typeface="Arial" panose="020B0604020202020204" pitchFamily="34" charset="0"/>
              </a:rPr>
              <a:t>: le debía a Filemón lo que robó, su vida; </a:t>
            </a:r>
            <a:r>
              <a:rPr lang="en-US" sz="2400" cap="none" dirty="0" err="1" smtClean="0">
                <a:solidFill>
                  <a:schemeClr val="bg2"/>
                </a:solidFill>
                <a:cs typeface="Arial" panose="020B0604020202020204" pitchFamily="34" charset="0"/>
              </a:rPr>
              <a:t>necesitaba</a:t>
            </a:r>
            <a:r>
              <a:rPr lang="en-US" sz="2400" cap="none" dirty="0" smtClean="0">
                <a:solidFill>
                  <a:schemeClr val="bg2"/>
                </a:solidFill>
                <a:cs typeface="Arial" panose="020B0604020202020204" pitchFamily="34" charset="0"/>
              </a:rPr>
              <a:t> </a:t>
            </a:r>
            <a:r>
              <a:rPr lang="en-US" sz="2400" cap="none" dirty="0" err="1" smtClean="0">
                <a:solidFill>
                  <a:schemeClr val="bg2"/>
                </a:solidFill>
                <a:cs typeface="Arial" panose="020B0604020202020204" pitchFamily="34" charset="0"/>
              </a:rPr>
              <a:t>regresar</a:t>
            </a:r>
            <a:r>
              <a:rPr lang="en-US" sz="2400" cap="none" dirty="0" smtClean="0">
                <a:solidFill>
                  <a:schemeClr val="bg2"/>
                </a:solidFill>
                <a:cs typeface="Arial" panose="020B0604020202020204" pitchFamily="34" charset="0"/>
              </a:rPr>
              <a:t> para recibir castigo</a:t>
            </a:r>
          </a:p>
          <a:p>
            <a:pPr lvl="1" algn="l" rtl="0"/>
            <a:r>
              <a:rPr lang="en-US" sz="2400" cap="none" dirty="0" smtClean="0">
                <a:solidFill>
                  <a:schemeClr val="bg2"/>
                </a:solidFill>
                <a:cs typeface="Arial" panose="020B0604020202020204" pitchFamily="34" charset="0"/>
              </a:rPr>
              <a:t>Pablo: le debía a Filemón el valor del trabajo perdido de cada día; “</a:t>
            </a:r>
            <a:r>
              <a:rPr lang="en-US" sz="2400" cap="none" dirty="0" err="1" smtClean="0">
                <a:solidFill>
                  <a:schemeClr val="bg2"/>
                </a:solidFill>
                <a:cs typeface="Arial" panose="020B0604020202020204" pitchFamily="34" charset="0"/>
              </a:rPr>
              <a:t>cárgalo</a:t>
            </a:r>
            <a:r>
              <a:rPr lang="en-US" sz="2400" cap="none" dirty="0" smtClean="0">
                <a:solidFill>
                  <a:schemeClr val="bg2"/>
                </a:solidFill>
                <a:cs typeface="Arial" panose="020B0604020202020204" pitchFamily="34" charset="0"/>
              </a:rPr>
              <a:t> a mi </a:t>
            </a:r>
            <a:r>
              <a:rPr lang="en-US" sz="2400" cap="none" dirty="0" err="1" smtClean="0">
                <a:solidFill>
                  <a:schemeClr val="bg2"/>
                </a:solidFill>
                <a:cs typeface="Arial" panose="020B0604020202020204" pitchFamily="34" charset="0"/>
              </a:rPr>
              <a:t>cuenta</a:t>
            </a:r>
            <a:r>
              <a:rPr lang="en-US" sz="2400" cap="none" dirty="0" smtClean="0">
                <a:solidFill>
                  <a:schemeClr val="bg2"/>
                </a:solidFill>
                <a:cs typeface="Arial" panose="020B0604020202020204" pitchFamily="34" charset="0"/>
              </a:rPr>
              <a:t>”</a:t>
            </a:r>
          </a:p>
          <a:p>
            <a:pPr lvl="1" algn="l" rtl="0"/>
            <a:r>
              <a:rPr lang="en-US" sz="2400" cap="none" dirty="0" err="1" smtClean="0">
                <a:solidFill>
                  <a:schemeClr val="bg2"/>
                </a:solidFill>
                <a:cs typeface="Arial" panose="020B0604020202020204" pitchFamily="34" charset="0"/>
              </a:rPr>
              <a:t>Filemón</a:t>
            </a:r>
            <a:r>
              <a:rPr lang="en-US" sz="2400" cap="none" dirty="0">
                <a:solidFill>
                  <a:schemeClr val="bg2"/>
                </a:solidFill>
                <a:cs typeface="Arial" panose="020B0604020202020204" pitchFamily="34" charset="0"/>
              </a:rPr>
              <a:t>:</a:t>
            </a:r>
            <a:r>
              <a:rPr lang="en-US" sz="2400" cap="none" dirty="0" smtClean="0">
                <a:solidFill>
                  <a:schemeClr val="bg2"/>
                </a:solidFill>
                <a:cs typeface="Arial" panose="020B0604020202020204" pitchFamily="34" charset="0"/>
              </a:rPr>
              <a:t> le debía a Pablo su nueva vida en Cristo (19); </a:t>
            </a:r>
            <a:r>
              <a:rPr lang="en-US" sz="2400" cap="none" dirty="0" err="1" smtClean="0">
                <a:solidFill>
                  <a:schemeClr val="bg2"/>
                </a:solidFill>
                <a:cs typeface="Arial" panose="020B0604020202020204" pitchFamily="34" charset="0"/>
              </a:rPr>
              <a:t>necesitaba</a:t>
            </a:r>
            <a:r>
              <a:rPr lang="en-US" sz="2400" cap="none" dirty="0" smtClean="0">
                <a:solidFill>
                  <a:schemeClr val="bg2"/>
                </a:solidFill>
                <a:cs typeface="Arial" panose="020B0604020202020204" pitchFamily="34" charset="0"/>
              </a:rPr>
              <a:t> </a:t>
            </a:r>
            <a:r>
              <a:rPr lang="en-US" sz="2400" cap="none" dirty="0" err="1" smtClean="0">
                <a:solidFill>
                  <a:schemeClr val="bg2"/>
                </a:solidFill>
                <a:cs typeface="Arial" panose="020B0604020202020204" pitchFamily="34" charset="0"/>
              </a:rPr>
              <a:t>acoger</a:t>
            </a:r>
            <a:r>
              <a:rPr lang="en-US" sz="2400" cap="none" dirty="0" smtClean="0">
                <a:solidFill>
                  <a:schemeClr val="bg2"/>
                </a:solidFill>
                <a:cs typeface="Arial" panose="020B0604020202020204" pitchFamily="34" charset="0"/>
              </a:rPr>
              <a:t> a </a:t>
            </a:r>
            <a:r>
              <a:rPr lang="en-US" sz="2400" cap="none" dirty="0" err="1" smtClean="0">
                <a:solidFill>
                  <a:schemeClr val="bg2"/>
                </a:solidFill>
                <a:cs typeface="Arial" panose="020B0604020202020204" pitchFamily="34" charset="0"/>
              </a:rPr>
              <a:t>Onésimo</a:t>
            </a:r>
            <a:r>
              <a:rPr lang="en-US" sz="2400" cap="none" dirty="0" smtClean="0">
                <a:solidFill>
                  <a:schemeClr val="bg2"/>
                </a:solidFill>
                <a:cs typeface="Arial" panose="020B0604020202020204" pitchFamily="34" charset="0"/>
              </a:rPr>
              <a:t> </a:t>
            </a:r>
            <a:r>
              <a:rPr lang="en-US" sz="2400" cap="none" dirty="0" err="1" smtClean="0">
                <a:solidFill>
                  <a:schemeClr val="bg2"/>
                </a:solidFill>
                <a:cs typeface="Arial" panose="020B0604020202020204" pitchFamily="34" charset="0"/>
              </a:rPr>
              <a:t>como</a:t>
            </a:r>
            <a:r>
              <a:rPr lang="en-US" sz="2400" cap="none" dirty="0" smtClean="0">
                <a:solidFill>
                  <a:schemeClr val="bg2"/>
                </a:solidFill>
                <a:cs typeface="Arial" panose="020B0604020202020204" pitchFamily="34" charset="0"/>
              </a:rPr>
              <a:t> hermano; </a:t>
            </a:r>
            <a:r>
              <a:rPr lang="en-US" sz="2400" cap="none" dirty="0" err="1" smtClean="0">
                <a:solidFill>
                  <a:schemeClr val="bg2"/>
                </a:solidFill>
                <a:cs typeface="Arial" panose="020B0604020202020204" pitchFamily="34" charset="0"/>
              </a:rPr>
              <a:t>mejor</a:t>
            </a:r>
            <a:r>
              <a:rPr lang="en-US" sz="2400" cap="none" dirty="0" smtClean="0">
                <a:solidFill>
                  <a:schemeClr val="bg2"/>
                </a:solidFill>
                <a:cs typeface="Arial" panose="020B0604020202020204" pitchFamily="34" charset="0"/>
              </a:rPr>
              <a:t> aún: libéralo, </a:t>
            </a:r>
            <a:r>
              <a:rPr lang="en-US" sz="2400" cap="none" dirty="0" err="1" smtClean="0">
                <a:solidFill>
                  <a:schemeClr val="bg2"/>
                </a:solidFill>
                <a:cs typeface="Arial" panose="020B0604020202020204" pitchFamily="34" charset="0"/>
              </a:rPr>
              <a:t>devuélvemelo</a:t>
            </a:r>
            <a:r>
              <a:rPr lang="en-US" sz="2400" cap="none" dirty="0" smtClean="0">
                <a:solidFill>
                  <a:schemeClr val="bg2"/>
                </a:solidFill>
                <a:cs typeface="Arial" panose="020B0604020202020204" pitchFamily="34" charset="0"/>
              </a:rPr>
              <a:t> (¿?)</a:t>
            </a:r>
          </a:p>
          <a:p>
            <a:pPr algn="l" rtl="0"/>
            <a:r>
              <a:rPr lang="en-US" sz="2800" cap="none" dirty="0" smtClean="0">
                <a:solidFill>
                  <a:schemeClr val="bg2"/>
                </a:solidFill>
                <a:cs typeface="Arial" panose="020B0604020202020204" pitchFamily="34" charset="0"/>
              </a:rPr>
              <a:t>Mat 6:12 – clave para las </a:t>
            </a:r>
            <a:r>
              <a:rPr lang="en-US" sz="2800" cap="none" dirty="0" err="1" smtClean="0">
                <a:solidFill>
                  <a:schemeClr val="bg2"/>
                </a:solidFill>
                <a:cs typeface="Arial" panose="020B0604020202020204" pitchFamily="34" charset="0"/>
              </a:rPr>
              <a:t>decisiones</a:t>
            </a:r>
            <a:r>
              <a:rPr lang="en-US" sz="2800" cap="none" dirty="0" smtClean="0">
                <a:solidFill>
                  <a:schemeClr val="bg2"/>
                </a:solidFill>
                <a:cs typeface="Arial" panose="020B0604020202020204" pitchFamily="34" charset="0"/>
              </a:rPr>
              <a:t> </a:t>
            </a:r>
            <a:r>
              <a:rPr lang="en-US" sz="2800" cap="none" dirty="0" err="1" smtClean="0">
                <a:solidFill>
                  <a:schemeClr val="bg2"/>
                </a:solidFill>
                <a:cs typeface="Arial" panose="020B0604020202020204" pitchFamily="34" charset="0"/>
              </a:rPr>
              <a:t>diarias</a:t>
            </a:r>
            <a:endParaRPr lang="en-US" sz="2400" cap="none" dirty="0">
              <a:solidFill>
                <a:schemeClr val="bg2"/>
              </a:solidFill>
              <a:cs typeface="Arial" panose="020B0604020202020204" pitchFamily="34" charset="0"/>
            </a:endParaRPr>
          </a:p>
        </p:txBody>
      </p:sp>
    </p:spTree>
    <p:extLst>
      <p:ext uri="{BB962C8B-B14F-4D97-AF65-F5344CB8AC3E}">
        <p14:creationId xmlns:p14="http://schemas.microsoft.com/office/powerpoint/2010/main" val="78232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gn="l" rtl="0"/>
            <a:endParaRPr lang="en-US"/>
          </a:p>
        </p:txBody>
      </p:sp>
      <p:sp>
        <p:nvSpPr>
          <p:cNvPr id="6" name="Title 5"/>
          <p:cNvSpPr>
            <a:spLocks noGrp="1"/>
          </p:cNvSpPr>
          <p:nvPr>
            <p:ph type="title"/>
          </p:nvPr>
        </p:nvSpPr>
        <p:spPr/>
        <p:txBody>
          <a:bodyPr/>
          <a:lstStyle/>
          <a:p>
            <a:pPr algn="l" rtl="0"/>
            <a:endParaRPr lang="en-US"/>
          </a:p>
        </p:txBody>
      </p:sp>
      <p:pic>
        <p:nvPicPr>
          <p:cNvPr id="9218" name="Picture 2" descr="https://slideplayer.com/slide/244795/1/images/45/What+is+the+attitude+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8386" y="1083147"/>
            <a:ext cx="9480331" cy="769441"/>
          </a:xfrm>
          <a:prstGeom prst="rect">
            <a:avLst/>
          </a:prstGeom>
          <a:solidFill>
            <a:schemeClr val="accent4"/>
          </a:solidFill>
        </p:spPr>
        <p:txBody>
          <a:bodyPr wrap="square" rtlCol="0">
            <a:spAutoFit/>
          </a:bodyPr>
          <a:lstStyle/>
          <a:p>
            <a:pPr algn="ctr"/>
            <a:r>
              <a:rPr lang="es-ES" sz="4400" b="1" dirty="0" smtClean="0">
                <a:solidFill>
                  <a:schemeClr val="bg1"/>
                </a:solidFill>
              </a:rPr>
              <a:t>¿Cuál es la actitud de Cristo?</a:t>
            </a:r>
            <a:endParaRPr lang="en-US" sz="4400" b="1" dirty="0">
              <a:solidFill>
                <a:schemeClr val="bg1"/>
              </a:solidFill>
            </a:endParaRPr>
          </a:p>
        </p:txBody>
      </p:sp>
      <p:sp>
        <p:nvSpPr>
          <p:cNvPr id="8" name="TextBox 7"/>
          <p:cNvSpPr txBox="1"/>
          <p:nvPr/>
        </p:nvSpPr>
        <p:spPr>
          <a:xfrm>
            <a:off x="3531476" y="7510223"/>
            <a:ext cx="5044965" cy="769441"/>
          </a:xfrm>
          <a:prstGeom prst="rect">
            <a:avLst/>
          </a:prstGeom>
          <a:solidFill>
            <a:schemeClr val="accent4"/>
          </a:solidFill>
        </p:spPr>
        <p:txBody>
          <a:bodyPr wrap="square" rtlCol="0">
            <a:spAutoFit/>
          </a:bodyPr>
          <a:lstStyle/>
          <a:p>
            <a:pPr algn="ctr"/>
            <a:r>
              <a:rPr lang="es-ES" sz="4400" b="1" dirty="0" smtClean="0">
                <a:solidFill>
                  <a:schemeClr val="bg1"/>
                </a:solidFill>
              </a:rPr>
              <a:t>Humildad</a:t>
            </a:r>
            <a:endParaRPr lang="en-US" sz="4400" b="1" dirty="0">
              <a:solidFill>
                <a:schemeClr val="bg1"/>
              </a:solidFill>
            </a:endParaRPr>
          </a:p>
        </p:txBody>
      </p:sp>
      <p:sp>
        <p:nvSpPr>
          <p:cNvPr id="9" name="TextBox 8"/>
          <p:cNvSpPr txBox="1"/>
          <p:nvPr/>
        </p:nvSpPr>
        <p:spPr>
          <a:xfrm>
            <a:off x="5549463" y="2374827"/>
            <a:ext cx="3111062" cy="461665"/>
          </a:xfrm>
          <a:prstGeom prst="rect">
            <a:avLst/>
          </a:prstGeom>
          <a:solidFill>
            <a:schemeClr val="tx1"/>
          </a:solidFill>
        </p:spPr>
        <p:txBody>
          <a:bodyPr wrap="square" rtlCol="0">
            <a:spAutoFit/>
          </a:bodyPr>
          <a:lstStyle/>
          <a:p>
            <a:pPr algn="ctr"/>
            <a:r>
              <a:rPr lang="es-ES" sz="2400" b="1" i="1" dirty="0" smtClean="0">
                <a:solidFill>
                  <a:srgbClr val="C00000"/>
                </a:solidFill>
              </a:rPr>
              <a:t>Filipenses 2:6-11</a:t>
            </a:r>
            <a:endParaRPr lang="en-US" sz="2400" b="1" i="1" dirty="0">
              <a:solidFill>
                <a:srgbClr val="C00000"/>
              </a:solidFill>
            </a:endParaRPr>
          </a:p>
        </p:txBody>
      </p:sp>
      <p:sp>
        <p:nvSpPr>
          <p:cNvPr id="10" name="TextBox 9"/>
          <p:cNvSpPr txBox="1"/>
          <p:nvPr/>
        </p:nvSpPr>
        <p:spPr>
          <a:xfrm>
            <a:off x="1497725" y="3128878"/>
            <a:ext cx="4325006" cy="400110"/>
          </a:xfrm>
          <a:prstGeom prst="rect">
            <a:avLst/>
          </a:prstGeom>
          <a:solidFill>
            <a:schemeClr val="tx1"/>
          </a:solidFill>
        </p:spPr>
        <p:txBody>
          <a:bodyPr wrap="square" rtlCol="0">
            <a:spAutoFit/>
          </a:bodyPr>
          <a:lstStyle/>
          <a:p>
            <a:pPr algn="ctr"/>
            <a:r>
              <a:rPr lang="es-ES" sz="2000" dirty="0" smtClean="0">
                <a:solidFill>
                  <a:schemeClr val="bg1"/>
                </a:solidFill>
              </a:rPr>
              <a:t>Siempre existía en forma de Dios</a:t>
            </a:r>
            <a:endParaRPr lang="en-US" sz="2000" dirty="0">
              <a:solidFill>
                <a:schemeClr val="bg1"/>
              </a:solidFill>
            </a:endParaRPr>
          </a:p>
        </p:txBody>
      </p:sp>
      <p:sp>
        <p:nvSpPr>
          <p:cNvPr id="11" name="TextBox 10"/>
          <p:cNvSpPr txBox="1"/>
          <p:nvPr/>
        </p:nvSpPr>
        <p:spPr>
          <a:xfrm>
            <a:off x="1947561" y="3519735"/>
            <a:ext cx="5346617" cy="400110"/>
          </a:xfrm>
          <a:prstGeom prst="rect">
            <a:avLst/>
          </a:prstGeom>
          <a:solidFill>
            <a:schemeClr val="tx1"/>
          </a:solidFill>
        </p:spPr>
        <p:txBody>
          <a:bodyPr wrap="square" rtlCol="0">
            <a:spAutoFit/>
          </a:bodyPr>
          <a:lstStyle/>
          <a:p>
            <a:r>
              <a:rPr lang="es-ES" sz="2000" dirty="0" smtClean="0">
                <a:solidFill>
                  <a:schemeClr val="bg1"/>
                </a:solidFill>
              </a:rPr>
              <a:t>Decidió soltar estos derechos divinos</a:t>
            </a:r>
            <a:endParaRPr lang="en-US" sz="2000" dirty="0">
              <a:solidFill>
                <a:schemeClr val="bg1"/>
              </a:solidFill>
            </a:endParaRPr>
          </a:p>
        </p:txBody>
      </p:sp>
      <p:sp>
        <p:nvSpPr>
          <p:cNvPr id="12" name="TextBox 11"/>
          <p:cNvSpPr txBox="1"/>
          <p:nvPr/>
        </p:nvSpPr>
        <p:spPr>
          <a:xfrm>
            <a:off x="2519855" y="3913736"/>
            <a:ext cx="5741276" cy="400110"/>
          </a:xfrm>
          <a:prstGeom prst="rect">
            <a:avLst/>
          </a:prstGeom>
          <a:solidFill>
            <a:schemeClr val="tx1"/>
          </a:solidFill>
        </p:spPr>
        <p:txBody>
          <a:bodyPr wrap="square" rtlCol="0">
            <a:spAutoFit/>
          </a:bodyPr>
          <a:lstStyle/>
          <a:p>
            <a:r>
              <a:rPr lang="es-ES" sz="2000" dirty="0" smtClean="0">
                <a:solidFill>
                  <a:schemeClr val="bg1"/>
                </a:solidFill>
              </a:rPr>
              <a:t>Se despojó de estos derechos a la igualdad</a:t>
            </a:r>
            <a:endParaRPr lang="en-US" sz="2000" dirty="0">
              <a:solidFill>
                <a:schemeClr val="bg1"/>
              </a:solidFill>
            </a:endParaRPr>
          </a:p>
        </p:txBody>
      </p:sp>
      <p:sp>
        <p:nvSpPr>
          <p:cNvPr id="13" name="TextBox 12"/>
          <p:cNvSpPr txBox="1"/>
          <p:nvPr/>
        </p:nvSpPr>
        <p:spPr>
          <a:xfrm>
            <a:off x="3007792" y="4266190"/>
            <a:ext cx="6073146" cy="400110"/>
          </a:xfrm>
          <a:prstGeom prst="rect">
            <a:avLst/>
          </a:prstGeom>
          <a:solidFill>
            <a:schemeClr val="tx1"/>
          </a:solidFill>
        </p:spPr>
        <p:txBody>
          <a:bodyPr wrap="square" rtlCol="0">
            <a:spAutoFit/>
          </a:bodyPr>
          <a:lstStyle/>
          <a:p>
            <a:r>
              <a:rPr lang="es-ES" sz="2000" dirty="0" smtClean="0">
                <a:solidFill>
                  <a:schemeClr val="bg1"/>
                </a:solidFill>
              </a:rPr>
              <a:t>Asumió la forma de siervo, haciéndose hombre</a:t>
            </a:r>
            <a:endParaRPr lang="en-US" sz="2000" dirty="0">
              <a:solidFill>
                <a:schemeClr val="bg1"/>
              </a:solidFill>
            </a:endParaRPr>
          </a:p>
        </p:txBody>
      </p:sp>
      <p:sp>
        <p:nvSpPr>
          <p:cNvPr id="14" name="TextBox 13"/>
          <p:cNvSpPr txBox="1"/>
          <p:nvPr/>
        </p:nvSpPr>
        <p:spPr>
          <a:xfrm>
            <a:off x="3580087" y="4652413"/>
            <a:ext cx="4996354" cy="400110"/>
          </a:xfrm>
          <a:prstGeom prst="rect">
            <a:avLst/>
          </a:prstGeom>
          <a:solidFill>
            <a:schemeClr val="tx1"/>
          </a:solidFill>
        </p:spPr>
        <p:txBody>
          <a:bodyPr wrap="square" rtlCol="0">
            <a:spAutoFit/>
          </a:bodyPr>
          <a:lstStyle/>
          <a:p>
            <a:r>
              <a:rPr lang="es-ES" sz="2000" dirty="0" smtClean="0">
                <a:solidFill>
                  <a:schemeClr val="bg1"/>
                </a:solidFill>
              </a:rPr>
              <a:t>Obedeció hasta el punto de la muerte</a:t>
            </a:r>
            <a:endParaRPr lang="en-US" sz="2000" dirty="0">
              <a:solidFill>
                <a:schemeClr val="bg1"/>
              </a:solidFill>
            </a:endParaRPr>
          </a:p>
        </p:txBody>
      </p:sp>
      <p:sp>
        <p:nvSpPr>
          <p:cNvPr id="15" name="TextBox 14"/>
          <p:cNvSpPr txBox="1"/>
          <p:nvPr/>
        </p:nvSpPr>
        <p:spPr>
          <a:xfrm>
            <a:off x="4152382" y="5052522"/>
            <a:ext cx="3625273" cy="400110"/>
          </a:xfrm>
          <a:prstGeom prst="rect">
            <a:avLst/>
          </a:prstGeom>
          <a:solidFill>
            <a:schemeClr val="tx1"/>
          </a:solidFill>
        </p:spPr>
        <p:txBody>
          <a:bodyPr wrap="square" rtlCol="0">
            <a:spAutoFit/>
          </a:bodyPr>
          <a:lstStyle/>
          <a:p>
            <a:r>
              <a:rPr lang="es-ES" sz="2000" dirty="0" smtClean="0">
                <a:solidFill>
                  <a:schemeClr val="bg1"/>
                </a:solidFill>
              </a:rPr>
              <a:t>Murió siendo crucificado</a:t>
            </a:r>
            <a:endParaRPr lang="en-US" sz="2000" dirty="0">
              <a:solidFill>
                <a:schemeClr val="bg1"/>
              </a:solidFill>
            </a:endParaRPr>
          </a:p>
        </p:txBody>
      </p:sp>
      <p:sp>
        <p:nvSpPr>
          <p:cNvPr id="16" name="TextBox 15"/>
          <p:cNvSpPr txBox="1"/>
          <p:nvPr/>
        </p:nvSpPr>
        <p:spPr>
          <a:xfrm>
            <a:off x="-38100" y="2739895"/>
            <a:ext cx="3625273" cy="400110"/>
          </a:xfrm>
          <a:prstGeom prst="rect">
            <a:avLst/>
          </a:prstGeom>
          <a:solidFill>
            <a:schemeClr val="tx1"/>
          </a:solidFill>
        </p:spPr>
        <p:txBody>
          <a:bodyPr wrap="square" rtlCol="0">
            <a:spAutoFit/>
          </a:bodyPr>
          <a:lstStyle/>
          <a:p>
            <a:r>
              <a:rPr lang="es-ES" sz="2000" dirty="0" smtClean="0">
                <a:solidFill>
                  <a:schemeClr val="bg1"/>
                </a:solidFill>
              </a:rPr>
              <a:t>Cristo</a:t>
            </a:r>
            <a:endParaRPr lang="en-US" sz="2000" dirty="0">
              <a:solidFill>
                <a:schemeClr val="bg1"/>
              </a:solidFill>
            </a:endParaRPr>
          </a:p>
        </p:txBody>
      </p:sp>
      <p:sp>
        <p:nvSpPr>
          <p:cNvPr id="17" name="TextBox 16"/>
          <p:cNvSpPr txBox="1"/>
          <p:nvPr/>
        </p:nvSpPr>
        <p:spPr>
          <a:xfrm>
            <a:off x="-38100" y="3236607"/>
            <a:ext cx="927101" cy="400110"/>
          </a:xfrm>
          <a:prstGeom prst="rect">
            <a:avLst/>
          </a:prstGeom>
          <a:solidFill>
            <a:schemeClr val="tx1"/>
          </a:solidFill>
        </p:spPr>
        <p:txBody>
          <a:bodyPr wrap="square" rtlCol="0">
            <a:spAutoFit/>
          </a:bodyPr>
          <a:lstStyle/>
          <a:p>
            <a:r>
              <a:rPr lang="es-ES" sz="2000" dirty="0" smtClean="0">
                <a:solidFill>
                  <a:schemeClr val="bg1"/>
                </a:solidFill>
              </a:rPr>
              <a:t>Gloria</a:t>
            </a:r>
            <a:endParaRPr lang="en-US" sz="2000" dirty="0">
              <a:solidFill>
                <a:schemeClr val="bg1"/>
              </a:solidFill>
            </a:endParaRPr>
          </a:p>
        </p:txBody>
      </p:sp>
      <p:sp>
        <p:nvSpPr>
          <p:cNvPr id="18" name="TextBox 17"/>
          <p:cNvSpPr txBox="1"/>
          <p:nvPr/>
        </p:nvSpPr>
        <p:spPr>
          <a:xfrm>
            <a:off x="240962" y="5328396"/>
            <a:ext cx="3346212" cy="415148"/>
          </a:xfrm>
          <a:prstGeom prst="rect">
            <a:avLst/>
          </a:prstGeom>
          <a:solidFill>
            <a:schemeClr val="tx1"/>
          </a:solidFill>
        </p:spPr>
        <p:txBody>
          <a:bodyPr wrap="square" rtlCol="0">
            <a:spAutoFit/>
          </a:bodyPr>
          <a:lstStyle/>
          <a:p>
            <a:r>
              <a:rPr lang="es-ES" sz="2000" i="1" dirty="0" smtClean="0">
                <a:solidFill>
                  <a:schemeClr val="bg1"/>
                </a:solidFill>
              </a:rPr>
              <a:t>Humillación</a:t>
            </a:r>
            <a:endParaRPr lang="en-US" sz="2000" i="1" dirty="0">
              <a:solidFill>
                <a:schemeClr val="bg1"/>
              </a:solidFill>
            </a:endParaRPr>
          </a:p>
        </p:txBody>
      </p:sp>
      <p:sp>
        <p:nvSpPr>
          <p:cNvPr id="19" name="TextBox 18"/>
          <p:cNvSpPr txBox="1"/>
          <p:nvPr/>
        </p:nvSpPr>
        <p:spPr>
          <a:xfrm>
            <a:off x="9842856" y="5452632"/>
            <a:ext cx="1947626" cy="415148"/>
          </a:xfrm>
          <a:prstGeom prst="rect">
            <a:avLst/>
          </a:prstGeom>
          <a:solidFill>
            <a:schemeClr val="tx1"/>
          </a:solidFill>
        </p:spPr>
        <p:txBody>
          <a:bodyPr wrap="square" rtlCol="0">
            <a:spAutoFit/>
          </a:bodyPr>
          <a:lstStyle/>
          <a:p>
            <a:r>
              <a:rPr lang="es-ES" sz="2000" i="1" dirty="0" smtClean="0">
                <a:solidFill>
                  <a:schemeClr val="bg1"/>
                </a:solidFill>
              </a:rPr>
              <a:t>Exaltación</a:t>
            </a:r>
            <a:endParaRPr lang="en-US" sz="2000" i="1" dirty="0">
              <a:solidFill>
                <a:schemeClr val="bg1"/>
              </a:solidFill>
            </a:endParaRPr>
          </a:p>
        </p:txBody>
      </p:sp>
      <p:sp>
        <p:nvSpPr>
          <p:cNvPr id="20" name="TextBox 19"/>
          <p:cNvSpPr txBox="1"/>
          <p:nvPr/>
        </p:nvSpPr>
        <p:spPr>
          <a:xfrm>
            <a:off x="8873067" y="3459651"/>
            <a:ext cx="986427" cy="400110"/>
          </a:xfrm>
          <a:prstGeom prst="rect">
            <a:avLst/>
          </a:prstGeom>
          <a:solidFill>
            <a:schemeClr val="tx1"/>
          </a:solidFill>
        </p:spPr>
        <p:txBody>
          <a:bodyPr wrap="square" rtlCol="0">
            <a:spAutoFit/>
          </a:bodyPr>
          <a:lstStyle/>
          <a:p>
            <a:pPr algn="r"/>
            <a:r>
              <a:rPr lang="es-ES" sz="2000" dirty="0" smtClean="0">
                <a:solidFill>
                  <a:schemeClr val="bg1"/>
                </a:solidFill>
              </a:rPr>
              <a:t>Gloria</a:t>
            </a:r>
            <a:endParaRPr lang="en-US" sz="2000" dirty="0">
              <a:solidFill>
                <a:schemeClr val="bg1"/>
              </a:solidFill>
            </a:endParaRPr>
          </a:p>
        </p:txBody>
      </p:sp>
      <p:sp>
        <p:nvSpPr>
          <p:cNvPr id="21" name="TextBox 20"/>
          <p:cNvSpPr txBox="1"/>
          <p:nvPr/>
        </p:nvSpPr>
        <p:spPr>
          <a:xfrm>
            <a:off x="9920945" y="3436662"/>
            <a:ext cx="2228984" cy="707886"/>
          </a:xfrm>
          <a:prstGeom prst="rect">
            <a:avLst/>
          </a:prstGeom>
          <a:solidFill>
            <a:schemeClr val="tx1"/>
          </a:solidFill>
        </p:spPr>
        <p:txBody>
          <a:bodyPr wrap="square" rtlCol="0">
            <a:spAutoFit/>
          </a:bodyPr>
          <a:lstStyle/>
          <a:p>
            <a:pPr algn="r"/>
            <a:r>
              <a:rPr lang="es-ES" sz="2000" dirty="0" smtClean="0">
                <a:solidFill>
                  <a:schemeClr val="bg1"/>
                </a:solidFill>
              </a:rPr>
              <a:t>Su señorío será reconocido</a:t>
            </a:r>
            <a:endParaRPr lang="en-US" sz="2000" dirty="0">
              <a:solidFill>
                <a:schemeClr val="bg1"/>
              </a:solidFill>
            </a:endParaRPr>
          </a:p>
        </p:txBody>
      </p:sp>
    </p:spTree>
    <p:extLst>
      <p:ext uri="{BB962C8B-B14F-4D97-AF65-F5344CB8AC3E}">
        <p14:creationId xmlns:p14="http://schemas.microsoft.com/office/powerpoint/2010/main" val="223016555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15600" y="0"/>
            <a:ext cx="11360800" cy="1701200"/>
          </a:xfrm>
          <a:prstGeom prst="rect">
            <a:avLst/>
          </a:prstGeom>
        </p:spPr>
        <p:txBody>
          <a:bodyPr spcFirstLastPara="1" wrap="square" lIns="121900" tIns="121900" rIns="121900" bIns="121900" anchor="ctr" anchorCtr="0">
            <a:normAutofit fontScale="90000"/>
          </a:bodyPr>
          <a:lstStyle/>
          <a:p>
            <a:pPr rtl="0"/>
            <a:r>
              <a:rPr lang="en" b="1" dirty="0">
                <a:solidFill>
                  <a:schemeClr val="accent5"/>
                </a:solidFill>
              </a:rPr>
              <a:t>¿Cuál es la </a:t>
            </a:r>
            <a:r>
              <a:rPr lang="en" b="1" dirty="0" smtClean="0">
                <a:solidFill>
                  <a:schemeClr val="accent5"/>
                </a:solidFill>
              </a:rPr>
              <a:t>actitud </a:t>
            </a:r>
            <a:r>
              <a:rPr lang="en" b="1" dirty="0">
                <a:solidFill>
                  <a:schemeClr val="accent5"/>
                </a:solidFill>
              </a:rPr>
              <a:t>de Cristo?</a:t>
            </a:r>
            <a:endParaRPr b="1" dirty="0">
              <a:solidFill>
                <a:schemeClr val="accent5"/>
              </a:solidFill>
            </a:endParaRPr>
          </a:p>
          <a:p>
            <a:pPr rtl="0"/>
            <a:r>
              <a:rPr lang="en" b="1" dirty="0">
                <a:solidFill>
                  <a:schemeClr val="accent5"/>
                </a:solidFill>
              </a:rPr>
              <a:t>Filipenses 2:6-11</a:t>
            </a:r>
            <a:endParaRPr b="1" dirty="0">
              <a:solidFill>
                <a:schemeClr val="accent5"/>
              </a:solidFill>
            </a:endParaRPr>
          </a:p>
        </p:txBody>
      </p:sp>
      <p:sp>
        <p:nvSpPr>
          <p:cNvPr id="75" name="Google Shape;75;p16"/>
          <p:cNvSpPr/>
          <p:nvPr/>
        </p:nvSpPr>
        <p:spPr>
          <a:xfrm rot="-2504853">
            <a:off x="5456401" y="2620839"/>
            <a:ext cx="9247731" cy="85925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 name="Google Shape;74;p16"/>
          <p:cNvSpPr/>
          <p:nvPr/>
        </p:nvSpPr>
        <p:spPr>
          <a:xfrm rot="1831624">
            <a:off x="396169" y="3961224"/>
            <a:ext cx="6156567" cy="85964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6" name="Google Shape;76;p16"/>
          <p:cNvPicPr preferRelativeResize="0"/>
          <p:nvPr/>
        </p:nvPicPr>
        <p:blipFill>
          <a:blip r:embed="rId3">
            <a:alphaModFix/>
          </a:blip>
          <a:stretch>
            <a:fillRect/>
          </a:stretch>
        </p:blipFill>
        <p:spPr>
          <a:xfrm>
            <a:off x="1181867" y="2457233"/>
            <a:ext cx="1754701" cy="1776632"/>
          </a:xfrm>
          <a:prstGeom prst="rect">
            <a:avLst/>
          </a:prstGeom>
          <a:noFill/>
          <a:ln>
            <a:noFill/>
          </a:ln>
        </p:spPr>
      </p:pic>
      <p:pic>
        <p:nvPicPr>
          <p:cNvPr id="7" name="Google Shape;77;p16"/>
          <p:cNvPicPr preferRelativeResize="0"/>
          <p:nvPr/>
        </p:nvPicPr>
        <p:blipFill>
          <a:blip r:embed="rId4">
            <a:alphaModFix/>
          </a:blip>
          <a:stretch>
            <a:fillRect/>
          </a:stretch>
        </p:blipFill>
        <p:spPr>
          <a:xfrm>
            <a:off x="1" y="1459692"/>
            <a:ext cx="2262900" cy="997533"/>
          </a:xfrm>
          <a:prstGeom prst="rect">
            <a:avLst/>
          </a:prstGeom>
          <a:noFill/>
          <a:ln>
            <a:noFill/>
          </a:ln>
        </p:spPr>
      </p:pic>
      <p:pic>
        <p:nvPicPr>
          <p:cNvPr id="8" name="Google Shape;78;p16"/>
          <p:cNvPicPr preferRelativeResize="0"/>
          <p:nvPr/>
        </p:nvPicPr>
        <p:blipFill>
          <a:blip r:embed="rId5">
            <a:alphaModFix/>
          </a:blip>
          <a:stretch>
            <a:fillRect/>
          </a:stretch>
        </p:blipFill>
        <p:spPr>
          <a:xfrm>
            <a:off x="2936560" y="3532727"/>
            <a:ext cx="1560533" cy="1914200"/>
          </a:xfrm>
          <a:prstGeom prst="rect">
            <a:avLst/>
          </a:prstGeom>
          <a:noFill/>
          <a:ln>
            <a:noFill/>
          </a:ln>
        </p:spPr>
      </p:pic>
      <p:pic>
        <p:nvPicPr>
          <p:cNvPr id="9" name="Google Shape;79;p16"/>
          <p:cNvPicPr preferRelativeResize="0"/>
          <p:nvPr/>
        </p:nvPicPr>
        <p:blipFill>
          <a:blip r:embed="rId6">
            <a:alphaModFix/>
          </a:blip>
          <a:stretch>
            <a:fillRect/>
          </a:stretch>
        </p:blipFill>
        <p:spPr>
          <a:xfrm>
            <a:off x="4568735" y="4233867"/>
            <a:ext cx="946335" cy="2099199"/>
          </a:xfrm>
          <a:prstGeom prst="rect">
            <a:avLst/>
          </a:prstGeom>
          <a:noFill/>
          <a:ln>
            <a:noFill/>
          </a:ln>
        </p:spPr>
      </p:pic>
      <p:pic>
        <p:nvPicPr>
          <p:cNvPr id="10" name="Google Shape;80;p16"/>
          <p:cNvPicPr preferRelativeResize="0"/>
          <p:nvPr/>
        </p:nvPicPr>
        <p:blipFill>
          <a:blip r:embed="rId7">
            <a:alphaModFix/>
          </a:blip>
          <a:stretch>
            <a:fillRect/>
          </a:stretch>
        </p:blipFill>
        <p:spPr>
          <a:xfrm>
            <a:off x="5586692" y="5297459"/>
            <a:ext cx="1560533" cy="1560533"/>
          </a:xfrm>
          <a:prstGeom prst="rect">
            <a:avLst/>
          </a:prstGeom>
          <a:noFill/>
          <a:ln>
            <a:noFill/>
          </a:ln>
        </p:spPr>
      </p:pic>
      <p:pic>
        <p:nvPicPr>
          <p:cNvPr id="11" name="Google Shape;81;p16"/>
          <p:cNvPicPr preferRelativeResize="0"/>
          <p:nvPr/>
        </p:nvPicPr>
        <p:blipFill>
          <a:blip r:embed="rId8">
            <a:alphaModFix/>
          </a:blip>
          <a:stretch>
            <a:fillRect/>
          </a:stretch>
        </p:blipFill>
        <p:spPr>
          <a:xfrm>
            <a:off x="8493901" y="2676074"/>
            <a:ext cx="2262900" cy="1505860"/>
          </a:xfrm>
          <a:prstGeom prst="rect">
            <a:avLst/>
          </a:prstGeom>
          <a:noFill/>
          <a:ln>
            <a:noFill/>
          </a:ln>
        </p:spPr>
      </p:pic>
      <p:pic>
        <p:nvPicPr>
          <p:cNvPr id="12" name="Google Shape;82;p16"/>
          <p:cNvPicPr preferRelativeResize="0"/>
          <p:nvPr/>
        </p:nvPicPr>
        <p:blipFill>
          <a:blip r:embed="rId9">
            <a:alphaModFix/>
          </a:blip>
          <a:stretch>
            <a:fillRect/>
          </a:stretch>
        </p:blipFill>
        <p:spPr>
          <a:xfrm>
            <a:off x="6773183" y="2345701"/>
            <a:ext cx="1522549" cy="3342481"/>
          </a:xfrm>
          <a:prstGeom prst="rect">
            <a:avLst/>
          </a:prstGeom>
          <a:noFill/>
          <a:ln>
            <a:noFill/>
          </a:ln>
        </p:spPr>
      </p:pic>
      <p:pic>
        <p:nvPicPr>
          <p:cNvPr id="13" name="Google Shape;83;p16"/>
          <p:cNvPicPr preferRelativeResize="0"/>
          <p:nvPr/>
        </p:nvPicPr>
        <p:blipFill>
          <a:blip r:embed="rId10">
            <a:alphaModFix/>
          </a:blip>
          <a:stretch>
            <a:fillRect/>
          </a:stretch>
        </p:blipFill>
        <p:spPr>
          <a:xfrm>
            <a:off x="10420200" y="1302533"/>
            <a:ext cx="1356200" cy="1356200"/>
          </a:xfrm>
          <a:prstGeom prst="rect">
            <a:avLst/>
          </a:prstGeom>
          <a:noFill/>
          <a:ln>
            <a:noFill/>
          </a:ln>
        </p:spPr>
      </p:pic>
      <p:pic>
        <p:nvPicPr>
          <p:cNvPr id="14" name="Google Shape;84;p16"/>
          <p:cNvPicPr preferRelativeResize="0"/>
          <p:nvPr/>
        </p:nvPicPr>
        <p:blipFill>
          <a:blip r:embed="rId4">
            <a:alphaModFix/>
          </a:blip>
          <a:stretch>
            <a:fillRect/>
          </a:stretch>
        </p:blipFill>
        <p:spPr>
          <a:xfrm>
            <a:off x="8686467" y="5297471"/>
            <a:ext cx="3416052" cy="1505867"/>
          </a:xfrm>
          <a:prstGeom prst="rect">
            <a:avLst/>
          </a:prstGeom>
          <a:noFill/>
          <a:ln>
            <a:noFill/>
          </a:ln>
        </p:spPr>
      </p:pic>
    </p:spTree>
    <p:extLst>
      <p:ext uri="{BB962C8B-B14F-4D97-AF65-F5344CB8AC3E}">
        <p14:creationId xmlns:p14="http://schemas.microsoft.com/office/powerpoint/2010/main" val="35781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15601" y="0"/>
            <a:ext cx="11360800" cy="1778400"/>
          </a:xfrm>
          <a:prstGeom prst="rect">
            <a:avLst/>
          </a:prstGeom>
        </p:spPr>
        <p:txBody>
          <a:bodyPr spcFirstLastPara="1" wrap="square" lIns="121900" tIns="121900" rIns="121900" bIns="121900" anchor="ctr" anchorCtr="0">
            <a:normAutofit/>
          </a:bodyPr>
          <a:lstStyle/>
          <a:p>
            <a:pPr rtl="0"/>
            <a:r>
              <a:rPr lang="en" sz="4267" b="1" dirty="0">
                <a:solidFill>
                  <a:schemeClr val="accent5"/>
                </a:solidFill>
              </a:rPr>
              <a:t>Pablo - Filipenses </a:t>
            </a:r>
            <a:r>
              <a:rPr lang="en" sz="4267" b="1" dirty="0" smtClean="0">
                <a:solidFill>
                  <a:schemeClr val="accent5"/>
                </a:solidFill>
              </a:rPr>
              <a:t>3:1ss; 1:21ss</a:t>
            </a:r>
            <a:endParaRPr sz="4267" b="1" dirty="0">
              <a:solidFill>
                <a:schemeClr val="accent5"/>
              </a:solidFill>
            </a:endParaRPr>
          </a:p>
          <a:p>
            <a:pPr algn="l" rtl="0"/>
            <a:endParaRPr sz="2933" b="1" i="1" dirty="0"/>
          </a:p>
          <a:p>
            <a:pPr algn="l" rtl="0"/>
            <a:endParaRPr sz="2933" b="1" i="1" dirty="0"/>
          </a:p>
        </p:txBody>
      </p:sp>
      <p:sp>
        <p:nvSpPr>
          <p:cNvPr id="112" name="Google Shape;112;p18"/>
          <p:cNvSpPr/>
          <p:nvPr/>
        </p:nvSpPr>
        <p:spPr>
          <a:xfrm rot="-2504853">
            <a:off x="5456401" y="2620839"/>
            <a:ext cx="9247731" cy="85925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22" name="Google Shape;122;p18"/>
          <p:cNvSpPr txBox="1"/>
          <p:nvPr/>
        </p:nvSpPr>
        <p:spPr>
          <a:xfrm>
            <a:off x="988617" y="762100"/>
            <a:ext cx="2141200" cy="6975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933" b="1" i="1" kern="0">
                <a:solidFill>
                  <a:srgbClr val="000000"/>
                </a:solidFill>
                <a:cs typeface="Arial"/>
                <a:sym typeface="Arial"/>
              </a:rPr>
              <a:t>Jesús</a:t>
            </a:r>
            <a:endParaRPr sz="2933" b="1" i="1" kern="0">
              <a:solidFill>
                <a:srgbClr val="000000"/>
              </a:solidFill>
              <a:cs typeface="Arial"/>
              <a:sym typeface="Arial"/>
            </a:endParaRPr>
          </a:p>
        </p:txBody>
      </p:sp>
      <p:sp>
        <p:nvSpPr>
          <p:cNvPr id="123" name="Google Shape;123;p18"/>
          <p:cNvSpPr txBox="1"/>
          <p:nvPr/>
        </p:nvSpPr>
        <p:spPr>
          <a:xfrm>
            <a:off x="2403867" y="762100"/>
            <a:ext cx="2141200" cy="6975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933" b="1" i="1" kern="0" dirty="0">
                <a:solidFill>
                  <a:srgbClr val="000000"/>
                </a:solidFill>
                <a:cs typeface="Arial"/>
                <a:sym typeface="Arial"/>
              </a:rPr>
              <a:t>// Pablo</a:t>
            </a:r>
            <a:endParaRPr sz="2933" b="1" i="1" kern="0" dirty="0">
              <a:solidFill>
                <a:srgbClr val="000000"/>
              </a:solidFill>
              <a:cs typeface="Arial"/>
              <a:sym typeface="Arial"/>
            </a:endParaRPr>
          </a:p>
        </p:txBody>
      </p:sp>
      <p:sp>
        <p:nvSpPr>
          <p:cNvPr id="7" name="Google Shape;111;p18"/>
          <p:cNvSpPr/>
          <p:nvPr/>
        </p:nvSpPr>
        <p:spPr>
          <a:xfrm rot="1831624">
            <a:off x="396169" y="3961224"/>
            <a:ext cx="6156567" cy="85964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8" name="Google Shape;113;p18"/>
          <p:cNvPicPr preferRelativeResize="0"/>
          <p:nvPr/>
        </p:nvPicPr>
        <p:blipFill>
          <a:blip r:embed="rId3">
            <a:alphaModFix/>
          </a:blip>
          <a:stretch>
            <a:fillRect/>
          </a:stretch>
        </p:blipFill>
        <p:spPr>
          <a:xfrm>
            <a:off x="1181867" y="2457233"/>
            <a:ext cx="1754701" cy="1776632"/>
          </a:xfrm>
          <a:prstGeom prst="rect">
            <a:avLst/>
          </a:prstGeom>
          <a:noFill/>
          <a:ln>
            <a:noFill/>
          </a:ln>
        </p:spPr>
      </p:pic>
      <p:pic>
        <p:nvPicPr>
          <p:cNvPr id="9" name="Google Shape;114;p18"/>
          <p:cNvPicPr preferRelativeResize="0"/>
          <p:nvPr/>
        </p:nvPicPr>
        <p:blipFill>
          <a:blip r:embed="rId4">
            <a:alphaModFix/>
          </a:blip>
          <a:stretch>
            <a:fillRect/>
          </a:stretch>
        </p:blipFill>
        <p:spPr>
          <a:xfrm>
            <a:off x="1" y="1459692"/>
            <a:ext cx="2262900" cy="997533"/>
          </a:xfrm>
          <a:prstGeom prst="rect">
            <a:avLst/>
          </a:prstGeom>
          <a:noFill/>
          <a:ln>
            <a:noFill/>
          </a:ln>
        </p:spPr>
      </p:pic>
      <p:pic>
        <p:nvPicPr>
          <p:cNvPr id="10" name="Google Shape;115;p18"/>
          <p:cNvPicPr preferRelativeResize="0"/>
          <p:nvPr/>
        </p:nvPicPr>
        <p:blipFill>
          <a:blip r:embed="rId5">
            <a:alphaModFix/>
          </a:blip>
          <a:stretch>
            <a:fillRect/>
          </a:stretch>
        </p:blipFill>
        <p:spPr>
          <a:xfrm>
            <a:off x="2936560" y="3532727"/>
            <a:ext cx="1560533" cy="1914200"/>
          </a:xfrm>
          <a:prstGeom prst="rect">
            <a:avLst/>
          </a:prstGeom>
          <a:noFill/>
          <a:ln>
            <a:noFill/>
          </a:ln>
        </p:spPr>
      </p:pic>
      <p:pic>
        <p:nvPicPr>
          <p:cNvPr id="11" name="Google Shape;116;p18"/>
          <p:cNvPicPr preferRelativeResize="0"/>
          <p:nvPr/>
        </p:nvPicPr>
        <p:blipFill>
          <a:blip r:embed="rId6">
            <a:alphaModFix/>
          </a:blip>
          <a:stretch>
            <a:fillRect/>
          </a:stretch>
        </p:blipFill>
        <p:spPr>
          <a:xfrm>
            <a:off x="4568735" y="4233867"/>
            <a:ext cx="946335" cy="2099199"/>
          </a:xfrm>
          <a:prstGeom prst="rect">
            <a:avLst/>
          </a:prstGeom>
          <a:noFill/>
          <a:ln>
            <a:noFill/>
          </a:ln>
        </p:spPr>
      </p:pic>
      <p:pic>
        <p:nvPicPr>
          <p:cNvPr id="12" name="Google Shape;117;p18"/>
          <p:cNvPicPr preferRelativeResize="0"/>
          <p:nvPr/>
        </p:nvPicPr>
        <p:blipFill>
          <a:blip r:embed="rId7">
            <a:alphaModFix/>
          </a:blip>
          <a:stretch>
            <a:fillRect/>
          </a:stretch>
        </p:blipFill>
        <p:spPr>
          <a:xfrm>
            <a:off x="5586692" y="5297459"/>
            <a:ext cx="1560533" cy="1560533"/>
          </a:xfrm>
          <a:prstGeom prst="rect">
            <a:avLst/>
          </a:prstGeom>
          <a:noFill/>
          <a:ln>
            <a:noFill/>
          </a:ln>
        </p:spPr>
      </p:pic>
      <p:pic>
        <p:nvPicPr>
          <p:cNvPr id="13" name="Google Shape;118;p18"/>
          <p:cNvPicPr preferRelativeResize="0"/>
          <p:nvPr/>
        </p:nvPicPr>
        <p:blipFill>
          <a:blip r:embed="rId8">
            <a:alphaModFix/>
          </a:blip>
          <a:stretch>
            <a:fillRect/>
          </a:stretch>
        </p:blipFill>
        <p:spPr>
          <a:xfrm>
            <a:off x="8493901" y="2676074"/>
            <a:ext cx="2262900" cy="1505860"/>
          </a:xfrm>
          <a:prstGeom prst="rect">
            <a:avLst/>
          </a:prstGeom>
          <a:noFill/>
          <a:ln>
            <a:noFill/>
          </a:ln>
        </p:spPr>
      </p:pic>
      <p:pic>
        <p:nvPicPr>
          <p:cNvPr id="14" name="Google Shape;119;p18"/>
          <p:cNvPicPr preferRelativeResize="0"/>
          <p:nvPr/>
        </p:nvPicPr>
        <p:blipFill>
          <a:blip r:embed="rId9">
            <a:alphaModFix/>
          </a:blip>
          <a:stretch>
            <a:fillRect/>
          </a:stretch>
        </p:blipFill>
        <p:spPr>
          <a:xfrm>
            <a:off x="6761950" y="2296367"/>
            <a:ext cx="1533783" cy="3367141"/>
          </a:xfrm>
          <a:prstGeom prst="rect">
            <a:avLst/>
          </a:prstGeom>
          <a:noFill/>
          <a:ln>
            <a:noFill/>
          </a:ln>
        </p:spPr>
      </p:pic>
      <p:pic>
        <p:nvPicPr>
          <p:cNvPr id="15" name="Google Shape;120;p18"/>
          <p:cNvPicPr preferRelativeResize="0"/>
          <p:nvPr/>
        </p:nvPicPr>
        <p:blipFill>
          <a:blip r:embed="rId10">
            <a:alphaModFix/>
          </a:blip>
          <a:stretch>
            <a:fillRect/>
          </a:stretch>
        </p:blipFill>
        <p:spPr>
          <a:xfrm>
            <a:off x="10459701" y="1342034"/>
            <a:ext cx="1316700" cy="1316700"/>
          </a:xfrm>
          <a:prstGeom prst="rect">
            <a:avLst/>
          </a:prstGeom>
          <a:noFill/>
          <a:ln>
            <a:noFill/>
          </a:ln>
        </p:spPr>
      </p:pic>
      <p:pic>
        <p:nvPicPr>
          <p:cNvPr id="16" name="Google Shape;121;p18"/>
          <p:cNvPicPr preferRelativeResize="0"/>
          <p:nvPr/>
        </p:nvPicPr>
        <p:blipFill>
          <a:blip r:embed="rId4">
            <a:alphaModFix/>
          </a:blip>
          <a:stretch>
            <a:fillRect/>
          </a:stretch>
        </p:blipFill>
        <p:spPr>
          <a:xfrm>
            <a:off x="8686467" y="5297471"/>
            <a:ext cx="3416052" cy="1505867"/>
          </a:xfrm>
          <a:prstGeom prst="rect">
            <a:avLst/>
          </a:prstGeom>
          <a:noFill/>
          <a:ln>
            <a:noFill/>
          </a:ln>
        </p:spPr>
      </p:pic>
      <p:pic>
        <p:nvPicPr>
          <p:cNvPr id="17" name="Google Shape;124;p18"/>
          <p:cNvPicPr preferRelativeResize="0"/>
          <p:nvPr/>
        </p:nvPicPr>
        <p:blipFill>
          <a:blip r:embed="rId11">
            <a:alphaModFix/>
          </a:blip>
          <a:stretch>
            <a:fillRect/>
          </a:stretch>
        </p:blipFill>
        <p:spPr>
          <a:xfrm rot="1140350">
            <a:off x="7733034" y="1501616"/>
            <a:ext cx="2565085" cy="997533"/>
          </a:xfrm>
          <a:prstGeom prst="rect">
            <a:avLst/>
          </a:prstGeom>
          <a:noFill/>
          <a:ln>
            <a:noFill/>
          </a:ln>
        </p:spPr>
      </p:pic>
    </p:spTree>
    <p:extLst>
      <p:ext uri="{BB962C8B-B14F-4D97-AF65-F5344CB8AC3E}">
        <p14:creationId xmlns:p14="http://schemas.microsoft.com/office/powerpoint/2010/main" val="10835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560036554"/>
              </p:ext>
            </p:extLst>
          </p:nvPr>
        </p:nvGraphicFramePr>
        <p:xfrm>
          <a:off x="0" y="0"/>
          <a:ext cx="12192000" cy="6858000"/>
        </p:xfrm>
        <a:graphic>
          <a:graphicData uri="http://schemas.openxmlformats.org/drawingml/2006/table">
            <a:tbl>
              <a:tblPr firstRow="1" bandRow="1">
                <a:tableStyleId>{5C22544A-7EE6-4342-B048-85BDC9FD1C3A}</a:tableStyleId>
              </a:tblPr>
              <a:tblGrid>
                <a:gridCol w="3048000"/>
                <a:gridCol w="3048000"/>
                <a:gridCol w="2705100"/>
                <a:gridCol w="3390900"/>
              </a:tblGrid>
              <a:tr h="562131">
                <a:tc>
                  <a:txBody>
                    <a:bodyPr/>
                    <a:lstStyle/>
                    <a:p>
                      <a:pPr algn="l" rtl="0"/>
                      <a:endParaRPr lang="en-US" sz="2800" dirty="0"/>
                    </a:p>
                  </a:txBody>
                  <a:tcPr/>
                </a:tc>
                <a:tc>
                  <a:txBody>
                    <a:bodyPr/>
                    <a:lstStyle/>
                    <a:p>
                      <a:pPr algn="l" rtl="0"/>
                      <a:r>
                        <a:rPr lang="en-US" sz="2800" dirty="0" smtClean="0"/>
                        <a:t>Cristo como…</a:t>
                      </a:r>
                      <a:endParaRPr lang="en-US" sz="2800" dirty="0"/>
                    </a:p>
                  </a:txBody>
                  <a:tcPr/>
                </a:tc>
                <a:tc>
                  <a:txBody>
                    <a:bodyPr/>
                    <a:lstStyle/>
                    <a:p>
                      <a:pPr algn="l" rtl="0"/>
                      <a:r>
                        <a:rPr lang="en-US" sz="2800" dirty="0" err="1" smtClean="0"/>
                        <a:t>Enfoque</a:t>
                      </a:r>
                      <a:endParaRPr lang="en-US" sz="2800" dirty="0"/>
                    </a:p>
                  </a:txBody>
                  <a:tcPr/>
                </a:tc>
                <a:tc>
                  <a:txBody>
                    <a:bodyPr/>
                    <a:lstStyle/>
                    <a:p>
                      <a:pPr algn="l" rtl="0"/>
                      <a:r>
                        <a:rPr lang="en-US" sz="2800" dirty="0" smtClean="0"/>
                        <a:t>Explicación</a:t>
                      </a:r>
                      <a:endParaRPr lang="en-US" sz="2800" dirty="0"/>
                    </a:p>
                  </a:txBody>
                  <a:tcPr/>
                </a:tc>
              </a:tr>
              <a:tr h="1911246">
                <a:tc>
                  <a:txBody>
                    <a:bodyPr/>
                    <a:lstStyle/>
                    <a:p>
                      <a:pPr algn="l" rtl="0"/>
                      <a:r>
                        <a:rPr lang="en-US" sz="2800" dirty="0" smtClean="0"/>
                        <a:t>Efesios</a:t>
                      </a:r>
                      <a:endParaRPr lang="en-US" sz="2800" dirty="0"/>
                    </a:p>
                  </a:txBody>
                  <a:tcPr/>
                </a:tc>
                <a:tc>
                  <a:txBody>
                    <a:bodyPr/>
                    <a:lstStyle/>
                    <a:p>
                      <a:pPr algn="l" rtl="0"/>
                      <a:r>
                        <a:rPr lang="en-US" sz="2800" dirty="0" smtClean="0"/>
                        <a:t>Cabeza</a:t>
                      </a:r>
                      <a:endParaRPr lang="en-US" sz="2800" dirty="0"/>
                    </a:p>
                  </a:txBody>
                  <a:tcPr/>
                </a:tc>
                <a:tc>
                  <a:txBody>
                    <a:bodyPr/>
                    <a:lstStyle/>
                    <a:p>
                      <a:pPr algn="l" rtl="0"/>
                      <a:r>
                        <a:rPr lang="en-US" sz="2800" dirty="0" smtClean="0"/>
                        <a:t>Unidad de Cristo</a:t>
                      </a:r>
                      <a:endParaRPr lang="en-US" sz="2800" dirty="0"/>
                    </a:p>
                  </a:txBody>
                  <a:tcPr/>
                </a:tc>
                <a:tc>
                  <a:txBody>
                    <a:bodyPr/>
                    <a:lstStyle/>
                    <a:p>
                      <a:pPr algn="l" rtl="0"/>
                      <a:r>
                        <a:rPr lang="en-US" sz="2800" dirty="0" smtClean="0"/>
                        <a:t>Cristo derriba las </a:t>
                      </a:r>
                      <a:r>
                        <a:rPr lang="en-US" sz="2800" dirty="0" err="1" smtClean="0"/>
                        <a:t>barreras</a:t>
                      </a:r>
                      <a:r>
                        <a:rPr lang="en-US" sz="2800" dirty="0" smtClean="0"/>
                        <a:t> entre </a:t>
                      </a:r>
                      <a:r>
                        <a:rPr lang="en-US" sz="2800" dirty="0" err="1" smtClean="0"/>
                        <a:t>los</a:t>
                      </a:r>
                      <a:r>
                        <a:rPr lang="en-US" sz="2800" dirty="0" smtClean="0"/>
                        <a:t> </a:t>
                      </a:r>
                      <a:r>
                        <a:rPr lang="en-US" sz="2800" baseline="0" dirty="0" err="1" smtClean="0"/>
                        <a:t>creyentes</a:t>
                      </a:r>
                      <a:endParaRPr lang="en-US" sz="2800" dirty="0"/>
                    </a:p>
                  </a:txBody>
                  <a:tcPr/>
                </a:tc>
              </a:tr>
              <a:tr h="1461541">
                <a:tc>
                  <a:txBody>
                    <a:bodyPr/>
                    <a:lstStyle/>
                    <a:p>
                      <a:pPr algn="l" rtl="0"/>
                      <a:r>
                        <a:rPr lang="en-US" sz="2800" dirty="0" err="1" smtClean="0"/>
                        <a:t>Filipenses</a:t>
                      </a:r>
                      <a:endParaRPr lang="en-US" sz="2800" dirty="0"/>
                    </a:p>
                  </a:txBody>
                  <a:tcPr/>
                </a:tc>
                <a:tc>
                  <a:txBody>
                    <a:bodyPr/>
                    <a:lstStyle/>
                    <a:p>
                      <a:pPr algn="l" rtl="0"/>
                      <a:r>
                        <a:rPr lang="en-US" sz="2800" dirty="0" smtClean="0"/>
                        <a:t>Ejemplo</a:t>
                      </a:r>
                      <a:endParaRPr lang="en-US" sz="2800" dirty="0"/>
                    </a:p>
                  </a:txBody>
                  <a:tcPr/>
                </a:tc>
                <a:tc>
                  <a:txBody>
                    <a:bodyPr/>
                    <a:lstStyle/>
                    <a:p>
                      <a:pPr algn="l" rtl="0"/>
                      <a:r>
                        <a:rPr lang="en-US" sz="2800" dirty="0" smtClean="0"/>
                        <a:t>Actitud de Cristo</a:t>
                      </a:r>
                      <a:endParaRPr lang="en-US" sz="2800" dirty="0"/>
                    </a:p>
                  </a:txBody>
                  <a:tcPr/>
                </a:tc>
                <a:tc>
                  <a:txBody>
                    <a:bodyPr/>
                    <a:lstStyle/>
                    <a:p>
                      <a:pPr algn="l" rtl="0"/>
                      <a:r>
                        <a:rPr lang="en-US" sz="2800" dirty="0" smtClean="0"/>
                        <a:t>Cristo modela </a:t>
                      </a:r>
                      <a:r>
                        <a:rPr lang="en-US" sz="2800" dirty="0" err="1" smtClean="0"/>
                        <a:t>cómo</a:t>
                      </a:r>
                      <a:r>
                        <a:rPr lang="en-US" sz="2800" dirty="0" smtClean="0"/>
                        <a:t> </a:t>
                      </a:r>
                      <a:r>
                        <a:rPr lang="en-US" sz="2800" dirty="0" err="1" smtClean="0"/>
                        <a:t>manejar</a:t>
                      </a:r>
                      <a:r>
                        <a:rPr lang="en-US" sz="2800" dirty="0" smtClean="0"/>
                        <a:t> la </a:t>
                      </a:r>
                      <a:r>
                        <a:rPr lang="en-US" sz="2800" baseline="0" dirty="0" err="1" smtClean="0"/>
                        <a:t>dificultad</a:t>
                      </a:r>
                      <a:endParaRPr lang="en-US" sz="2800" dirty="0"/>
                    </a:p>
                  </a:txBody>
                  <a:tcPr/>
                </a:tc>
              </a:tr>
              <a:tr h="1461541">
                <a:tc>
                  <a:txBody>
                    <a:bodyPr/>
                    <a:lstStyle/>
                    <a:p>
                      <a:pPr algn="l" rtl="0"/>
                      <a:r>
                        <a:rPr lang="en-US" sz="2800" dirty="0" err="1" smtClean="0"/>
                        <a:t>Colosenses</a:t>
                      </a:r>
                      <a:endParaRPr lang="en-US" sz="2800" dirty="0"/>
                    </a:p>
                  </a:txBody>
                  <a:tcPr/>
                </a:tc>
                <a:tc>
                  <a:txBody>
                    <a:bodyPr/>
                    <a:lstStyle/>
                    <a:p>
                      <a:pPr algn="l" rtl="0"/>
                      <a:r>
                        <a:rPr lang="en-US" sz="2800" dirty="0" smtClean="0"/>
                        <a:t>Dios</a:t>
                      </a:r>
                      <a:endParaRPr lang="en-US" sz="2800" dirty="0"/>
                    </a:p>
                  </a:txBody>
                  <a:tcPr/>
                </a:tc>
                <a:tc>
                  <a:txBody>
                    <a:bodyPr/>
                    <a:lstStyle/>
                    <a:p>
                      <a:pPr algn="l" rtl="0"/>
                      <a:r>
                        <a:rPr lang="en-US" sz="2800" dirty="0" smtClean="0"/>
                        <a:t>Deidad de Cristo</a:t>
                      </a:r>
                      <a:endParaRPr lang="en-US" sz="2800" dirty="0"/>
                    </a:p>
                  </a:txBody>
                  <a:tcPr/>
                </a:tc>
                <a:tc>
                  <a:txBody>
                    <a:bodyPr/>
                    <a:lstStyle/>
                    <a:p>
                      <a:pPr algn="l" rtl="0"/>
                      <a:r>
                        <a:rPr lang="en-US" sz="2800" dirty="0" smtClean="0"/>
                        <a:t>Cristo </a:t>
                      </a:r>
                      <a:r>
                        <a:rPr lang="en-US" sz="2800" dirty="0" err="1" smtClean="0"/>
                        <a:t>es</a:t>
                      </a:r>
                      <a:r>
                        <a:rPr lang="en-US" sz="2800" dirty="0" smtClean="0"/>
                        <a:t> superior a las </a:t>
                      </a:r>
                      <a:r>
                        <a:rPr lang="en-US" sz="2800" dirty="0" err="1" smtClean="0"/>
                        <a:t>filosofías</a:t>
                      </a:r>
                      <a:r>
                        <a:rPr lang="en-US" sz="2800" dirty="0" smtClean="0"/>
                        <a:t> humanas</a:t>
                      </a:r>
                      <a:endParaRPr lang="en-US" sz="2800" dirty="0"/>
                    </a:p>
                  </a:txBody>
                  <a:tcPr/>
                </a:tc>
              </a:tr>
              <a:tr h="1461541">
                <a:tc>
                  <a:txBody>
                    <a:bodyPr/>
                    <a:lstStyle/>
                    <a:p>
                      <a:pPr algn="l" rtl="0"/>
                      <a:r>
                        <a:rPr lang="en-US" sz="2800" dirty="0" smtClean="0"/>
                        <a:t>Filemón</a:t>
                      </a:r>
                      <a:endParaRPr lang="en-US" sz="2800" dirty="0"/>
                    </a:p>
                  </a:txBody>
                  <a:tcPr/>
                </a:tc>
                <a:tc>
                  <a:txBody>
                    <a:bodyPr/>
                    <a:lstStyle/>
                    <a:p>
                      <a:pPr algn="l" rtl="0"/>
                      <a:r>
                        <a:rPr lang="en-US" sz="2800" dirty="0" err="1" smtClean="0"/>
                        <a:t>Reconciliador</a:t>
                      </a:r>
                      <a:endParaRPr lang="en-US" sz="2800" dirty="0"/>
                    </a:p>
                  </a:txBody>
                  <a:tcPr/>
                </a:tc>
                <a:tc>
                  <a:txBody>
                    <a:bodyPr/>
                    <a:lstStyle/>
                    <a:p>
                      <a:pPr algn="l" rtl="0"/>
                      <a:r>
                        <a:rPr lang="en-US" sz="2800" dirty="0" smtClean="0"/>
                        <a:t>Perdón de Cristo</a:t>
                      </a:r>
                      <a:endParaRPr lang="en-US" sz="2800" dirty="0"/>
                    </a:p>
                  </a:txBody>
                  <a:tcPr/>
                </a:tc>
                <a:tc>
                  <a:txBody>
                    <a:bodyPr/>
                    <a:lstStyle/>
                    <a:p>
                      <a:pPr algn="l" rtl="0"/>
                      <a:r>
                        <a:rPr lang="en-US" sz="2800" dirty="0" smtClean="0"/>
                        <a:t>Cristo reconcilia a </a:t>
                      </a:r>
                      <a:r>
                        <a:rPr lang="en-US" sz="2800" dirty="0" err="1" smtClean="0"/>
                        <a:t>los</a:t>
                      </a:r>
                      <a:r>
                        <a:rPr lang="en-US" sz="2800" dirty="0" smtClean="0"/>
                        <a:t> </a:t>
                      </a:r>
                      <a:r>
                        <a:rPr lang="en-US" sz="2800" dirty="0" err="1" smtClean="0"/>
                        <a:t>creyentes</a:t>
                      </a:r>
                      <a:r>
                        <a:rPr lang="en-US" sz="2800" dirty="0" smtClean="0"/>
                        <a:t> </a:t>
                      </a:r>
                      <a:r>
                        <a:rPr lang="en-US" sz="2800" baseline="0" dirty="0" smtClean="0"/>
                        <a:t>a Dios y unos a otros</a:t>
                      </a:r>
                      <a:endParaRPr lang="en-US" sz="2800" dirty="0"/>
                    </a:p>
                  </a:txBody>
                  <a:tcPr/>
                </a:tc>
              </a:tr>
            </a:tbl>
          </a:graphicData>
        </a:graphic>
      </p:graphicFrame>
    </p:spTree>
    <p:extLst>
      <p:ext uri="{BB962C8B-B14F-4D97-AF65-F5344CB8AC3E}">
        <p14:creationId xmlns:p14="http://schemas.microsoft.com/office/powerpoint/2010/main" val="15377741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Calentamiento</a:t>
            </a:r>
            <a:endParaRPr lang="en-US" dirty="0"/>
          </a:p>
        </p:txBody>
      </p:sp>
      <p:sp>
        <p:nvSpPr>
          <p:cNvPr id="3" name="Subtitle 2"/>
          <p:cNvSpPr>
            <a:spLocks noGrp="1"/>
          </p:cNvSpPr>
          <p:nvPr>
            <p:ph type="subTitle" idx="1"/>
          </p:nvPr>
        </p:nvSpPr>
        <p:spPr>
          <a:xfrm>
            <a:off x="629919" y="2509520"/>
            <a:ext cx="11181531" cy="3698240"/>
          </a:xfrm>
        </p:spPr>
        <p:txBody>
          <a:bodyPr>
            <a:normAutofit/>
          </a:bodyPr>
          <a:lstStyle/>
          <a:p>
            <a:pPr marL="457200" indent="-457200" algn="l" rtl="0">
              <a:buAutoNum type="arabicParenR"/>
            </a:pPr>
            <a:r>
              <a:rPr lang="en-US" sz="2400" cap="none" dirty="0" smtClean="0">
                <a:solidFill>
                  <a:schemeClr val="bg1"/>
                </a:solidFill>
                <a:cs typeface="Arial" panose="020B0604020202020204" pitchFamily="34" charset="0"/>
              </a:rPr>
              <a:t>4 ejemplos de humildad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Filipenses</a:t>
            </a:r>
            <a:r>
              <a:rPr lang="en-US" sz="2400" cap="none" dirty="0" smtClean="0">
                <a:solidFill>
                  <a:schemeClr val="bg1"/>
                </a:solidFill>
                <a:cs typeface="Arial" panose="020B0604020202020204" pitchFamily="34" charset="0"/>
              </a:rPr>
              <a:t> 2</a:t>
            </a:r>
          </a:p>
          <a:p>
            <a:pPr marL="457200" indent="-457200" algn="l" rtl="0">
              <a:buAutoNum type="arabicParenR"/>
            </a:pPr>
            <a:r>
              <a:rPr lang="en-US" sz="2400" cap="none" dirty="0" smtClean="0">
                <a:solidFill>
                  <a:schemeClr val="bg1"/>
                </a:solidFill>
                <a:cs typeface="Arial" panose="020B0604020202020204" pitchFamily="34" charset="0"/>
              </a:rPr>
              <a:t>4 descripciones de nuestro “andar” en el Señor en Ef. 4-5</a:t>
            </a:r>
          </a:p>
          <a:p>
            <a:pPr marL="457200" indent="-457200" algn="l" rtl="0">
              <a:buAutoNum type="arabicParenR"/>
            </a:pPr>
            <a:r>
              <a:rPr lang="en-US" sz="2400" cap="none" dirty="0" smtClean="0">
                <a:solidFill>
                  <a:schemeClr val="bg1"/>
                </a:solidFill>
                <a:cs typeface="Arial" panose="020B0604020202020204" pitchFamily="34" charset="0"/>
              </a:rPr>
              <a:t>4 falsas doctrinas que Pablo tuvo que combatir en Col. 2</a:t>
            </a:r>
          </a:p>
          <a:p>
            <a:pPr marL="457200" indent="-457200" algn="l" rtl="0">
              <a:buAutoNum type="arabicParenR"/>
            </a:pPr>
            <a:r>
              <a:rPr lang="en-US" sz="2400" cap="none" dirty="0" smtClean="0">
                <a:solidFill>
                  <a:schemeClr val="bg1"/>
                </a:solidFill>
                <a:cs typeface="Arial" panose="020B0604020202020204" pitchFamily="34" charset="0"/>
              </a:rPr>
              <a:t>3 deudas en Filemón</a:t>
            </a:r>
          </a:p>
          <a:p>
            <a:pPr marL="457200" indent="-457200" algn="l" rtl="0">
              <a:buFont typeface="Arial"/>
              <a:buAutoNum type="arabicParenR"/>
            </a:pPr>
            <a:r>
              <a:rPr lang="en-US" sz="2400" cap="none" dirty="0" smtClean="0">
                <a:solidFill>
                  <a:schemeClr val="bg1"/>
                </a:solidFill>
                <a:cs typeface="Arial" panose="020B0604020202020204" pitchFamily="34" charset="0"/>
              </a:rPr>
              <a:t>4 o </a:t>
            </a:r>
            <a:r>
              <a:rPr lang="en-US" sz="2400" cap="none" dirty="0" err="1" smtClean="0">
                <a:solidFill>
                  <a:schemeClr val="bg1"/>
                </a:solidFill>
                <a:cs typeface="Arial" panose="020B0604020202020204" pitchFamily="34" charset="0"/>
              </a:rPr>
              <a:t>más</a:t>
            </a:r>
            <a:r>
              <a:rPr lang="en-US" sz="2400" cap="none" dirty="0" smtClean="0">
                <a:solidFill>
                  <a:schemeClr val="bg1"/>
                </a:solidFill>
                <a:cs typeface="Arial" panose="020B0604020202020204" pitchFamily="34" charset="0"/>
              </a:rPr>
              <a:t> exhortaciones a Timoteo como evangelista en 1 Tim. 4</a:t>
            </a:r>
            <a:endParaRPr lang="en-US" sz="2400" cap="none" dirty="0">
              <a:solidFill>
                <a:schemeClr val="bg1"/>
              </a:solidFill>
              <a:cs typeface="Arial" panose="020B0604020202020204" pitchFamily="34" charset="0"/>
            </a:endParaRPr>
          </a:p>
          <a:p>
            <a:pPr marL="457200" indent="-457200" algn="l" rtl="0">
              <a:buAutoNum type="arabicParenR"/>
            </a:pPr>
            <a:r>
              <a:rPr lang="en-US" sz="2400" cap="none" dirty="0" smtClean="0">
                <a:solidFill>
                  <a:schemeClr val="bg1"/>
                </a:solidFill>
                <a:cs typeface="Arial" panose="020B0604020202020204" pitchFamily="34" charset="0"/>
              </a:rPr>
              <a:t>3 o </a:t>
            </a:r>
            <a:r>
              <a:rPr lang="en-US" sz="2400" cap="none" dirty="0" err="1" smtClean="0">
                <a:solidFill>
                  <a:schemeClr val="bg1"/>
                </a:solidFill>
                <a:cs typeface="Arial" panose="020B0604020202020204" pitchFamily="34" charset="0"/>
              </a:rPr>
              <a:t>más</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metáforas</a:t>
            </a:r>
            <a:r>
              <a:rPr lang="en-US" sz="2400" cap="none" dirty="0" smtClean="0">
                <a:solidFill>
                  <a:schemeClr val="bg1"/>
                </a:solidFill>
                <a:cs typeface="Arial" panose="020B0604020202020204" pitchFamily="34" charset="0"/>
              </a:rPr>
              <a:t> para evangelistas en 2 Tim. 2</a:t>
            </a:r>
          </a:p>
          <a:p>
            <a:pPr marL="457200" indent="-457200" algn="l" rtl="0">
              <a:buAutoNum type="arabicParenR"/>
            </a:pPr>
            <a:r>
              <a:rPr lang="en-US" sz="2400" cap="none" dirty="0" smtClean="0">
                <a:solidFill>
                  <a:schemeClr val="bg1"/>
                </a:solidFill>
                <a:cs typeface="Arial" panose="020B0604020202020204" pitchFamily="34" charset="0"/>
              </a:rPr>
              <a:t>5 grupos de personas a las que se dirige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Tito 2</a:t>
            </a:r>
          </a:p>
        </p:txBody>
      </p:sp>
    </p:spTree>
    <p:extLst>
      <p:ext uri="{BB962C8B-B14F-4D97-AF65-F5344CB8AC3E}">
        <p14:creationId xmlns:p14="http://schemas.microsoft.com/office/powerpoint/2010/main" val="359932282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nvPr>
        </p:nvGraphicFramePr>
        <p:xfrm>
          <a:off x="0" y="0"/>
          <a:ext cx="12192000" cy="6858000"/>
        </p:xfrm>
        <a:graphic>
          <a:graphicData uri="http://schemas.openxmlformats.org/drawingml/2006/table">
            <a:tbl>
              <a:tblPr firstRow="1" bandRow="1">
                <a:tableStyleId>{5C22544A-7EE6-4342-B048-85BDC9FD1C3A}</a:tableStyleId>
              </a:tblPr>
              <a:tblGrid>
                <a:gridCol w="3048000"/>
                <a:gridCol w="3048000"/>
                <a:gridCol w="2705100"/>
                <a:gridCol w="3390900"/>
              </a:tblGrid>
              <a:tr h="562131">
                <a:tc>
                  <a:txBody>
                    <a:bodyPr/>
                    <a:lstStyle/>
                    <a:p>
                      <a:pPr algn="l" rtl="0"/>
                      <a:endParaRPr lang="en-US" sz="2800" dirty="0"/>
                    </a:p>
                  </a:txBody>
                  <a:tcPr/>
                </a:tc>
                <a:tc>
                  <a:txBody>
                    <a:bodyPr/>
                    <a:lstStyle/>
                    <a:p>
                      <a:pPr algn="l" rtl="0"/>
                      <a:r>
                        <a:rPr lang="en-US" sz="2800" dirty="0" smtClean="0"/>
                        <a:t>Cristo como…</a:t>
                      </a:r>
                      <a:endParaRPr lang="en-US" sz="2800" dirty="0"/>
                    </a:p>
                  </a:txBody>
                  <a:tcPr/>
                </a:tc>
                <a:tc>
                  <a:txBody>
                    <a:bodyPr/>
                    <a:lstStyle/>
                    <a:p>
                      <a:pPr algn="l" rtl="0"/>
                      <a:r>
                        <a:rPr lang="en-US" sz="2800" dirty="0" err="1" smtClean="0"/>
                        <a:t>Enfoque</a:t>
                      </a:r>
                      <a:endParaRPr lang="en-US" sz="2800" dirty="0"/>
                    </a:p>
                  </a:txBody>
                  <a:tcPr/>
                </a:tc>
                <a:tc>
                  <a:txBody>
                    <a:bodyPr/>
                    <a:lstStyle/>
                    <a:p>
                      <a:pPr algn="l" rtl="0"/>
                      <a:r>
                        <a:rPr lang="en-US" sz="2800" dirty="0" smtClean="0"/>
                        <a:t>Explicación</a:t>
                      </a:r>
                      <a:endParaRPr lang="en-US" sz="2800" dirty="0"/>
                    </a:p>
                  </a:txBody>
                  <a:tcPr/>
                </a:tc>
              </a:tr>
              <a:tr h="1911246">
                <a:tc>
                  <a:txBody>
                    <a:bodyPr/>
                    <a:lstStyle/>
                    <a:p>
                      <a:pPr algn="l" rtl="0"/>
                      <a:r>
                        <a:rPr lang="en-US" sz="2800" dirty="0" smtClean="0"/>
                        <a:t>Efesios</a:t>
                      </a:r>
                      <a:endParaRPr lang="en-US" sz="2800" dirty="0"/>
                    </a:p>
                  </a:txBody>
                  <a:tcPr/>
                </a:tc>
                <a:tc>
                  <a:txBody>
                    <a:bodyPr/>
                    <a:lstStyle/>
                    <a:p>
                      <a:pPr algn="l" rtl="0"/>
                      <a:r>
                        <a:rPr lang="en-US" sz="2800" dirty="0" smtClean="0"/>
                        <a:t>Cabeza</a:t>
                      </a:r>
                      <a:endParaRPr lang="en-US" sz="2800" dirty="0"/>
                    </a:p>
                  </a:txBody>
                  <a:tcPr/>
                </a:tc>
                <a:tc>
                  <a:txBody>
                    <a:bodyPr/>
                    <a:lstStyle/>
                    <a:p>
                      <a:pPr algn="l" rtl="0"/>
                      <a:r>
                        <a:rPr lang="en-US" sz="2800" dirty="0" smtClean="0"/>
                        <a:t>Unidad de Cristo</a:t>
                      </a:r>
                      <a:endParaRPr lang="en-US" sz="2800" dirty="0"/>
                    </a:p>
                  </a:txBody>
                  <a:tcPr/>
                </a:tc>
                <a:tc>
                  <a:txBody>
                    <a:bodyPr/>
                    <a:lstStyle/>
                    <a:p>
                      <a:pPr algn="l" rtl="0"/>
                      <a:r>
                        <a:rPr lang="en-US" sz="2800" dirty="0" smtClean="0"/>
                        <a:t>Cristo derriba las </a:t>
                      </a:r>
                      <a:r>
                        <a:rPr lang="en-US" sz="2800" dirty="0" err="1" smtClean="0"/>
                        <a:t>barreras</a:t>
                      </a:r>
                      <a:r>
                        <a:rPr lang="en-US" sz="2800" dirty="0" smtClean="0"/>
                        <a:t> entre </a:t>
                      </a:r>
                      <a:r>
                        <a:rPr lang="en-US" sz="2800" dirty="0" err="1" smtClean="0"/>
                        <a:t>los</a:t>
                      </a:r>
                      <a:r>
                        <a:rPr lang="en-US" sz="2800" dirty="0" smtClean="0"/>
                        <a:t> </a:t>
                      </a:r>
                      <a:r>
                        <a:rPr lang="en-US" sz="2800" baseline="0" dirty="0" err="1" smtClean="0"/>
                        <a:t>creyentes</a:t>
                      </a:r>
                      <a:endParaRPr lang="en-US" sz="2800" dirty="0"/>
                    </a:p>
                  </a:txBody>
                  <a:tcPr/>
                </a:tc>
              </a:tr>
              <a:tr h="1461541">
                <a:tc>
                  <a:txBody>
                    <a:bodyPr/>
                    <a:lstStyle/>
                    <a:p>
                      <a:pPr algn="l" rtl="0"/>
                      <a:r>
                        <a:rPr lang="en-US" sz="2800" dirty="0" err="1" smtClean="0"/>
                        <a:t>Filipenses</a:t>
                      </a:r>
                      <a:endParaRPr lang="en-US" sz="2800" dirty="0"/>
                    </a:p>
                  </a:txBody>
                  <a:tcPr/>
                </a:tc>
                <a:tc>
                  <a:txBody>
                    <a:bodyPr/>
                    <a:lstStyle/>
                    <a:p>
                      <a:pPr algn="l" rtl="0"/>
                      <a:r>
                        <a:rPr lang="en-US" sz="2800" dirty="0" smtClean="0"/>
                        <a:t>Ejemplo</a:t>
                      </a:r>
                      <a:endParaRPr lang="en-US" sz="2800" dirty="0"/>
                    </a:p>
                  </a:txBody>
                  <a:tcPr/>
                </a:tc>
                <a:tc>
                  <a:txBody>
                    <a:bodyPr/>
                    <a:lstStyle/>
                    <a:p>
                      <a:pPr algn="l" rtl="0"/>
                      <a:r>
                        <a:rPr lang="en-US" sz="2800" dirty="0" smtClean="0"/>
                        <a:t>Actitud de Cristo</a:t>
                      </a:r>
                      <a:endParaRPr lang="en-US" sz="2800" dirty="0"/>
                    </a:p>
                  </a:txBody>
                  <a:tcPr/>
                </a:tc>
                <a:tc>
                  <a:txBody>
                    <a:bodyPr/>
                    <a:lstStyle/>
                    <a:p>
                      <a:pPr algn="l" rtl="0"/>
                      <a:r>
                        <a:rPr lang="en-US" sz="2800" dirty="0" smtClean="0"/>
                        <a:t>Cristo modela </a:t>
                      </a:r>
                      <a:r>
                        <a:rPr lang="en-US" sz="2800" dirty="0" err="1" smtClean="0"/>
                        <a:t>cómo</a:t>
                      </a:r>
                      <a:r>
                        <a:rPr lang="en-US" sz="2800" dirty="0" smtClean="0"/>
                        <a:t> </a:t>
                      </a:r>
                      <a:r>
                        <a:rPr lang="en-US" sz="2800" dirty="0" err="1" smtClean="0"/>
                        <a:t>manejar</a:t>
                      </a:r>
                      <a:r>
                        <a:rPr lang="en-US" sz="2800" dirty="0" smtClean="0"/>
                        <a:t> la </a:t>
                      </a:r>
                      <a:r>
                        <a:rPr lang="en-US" sz="2800" baseline="0" dirty="0" err="1" smtClean="0"/>
                        <a:t>dificultad</a:t>
                      </a:r>
                      <a:endParaRPr lang="en-US" sz="2800" dirty="0"/>
                    </a:p>
                  </a:txBody>
                  <a:tcPr/>
                </a:tc>
              </a:tr>
              <a:tr h="1461541">
                <a:tc>
                  <a:txBody>
                    <a:bodyPr/>
                    <a:lstStyle/>
                    <a:p>
                      <a:pPr algn="l" rtl="0"/>
                      <a:r>
                        <a:rPr lang="en-US" sz="2800" dirty="0" err="1" smtClean="0"/>
                        <a:t>Colosenses</a:t>
                      </a:r>
                      <a:endParaRPr lang="en-US" sz="2800" dirty="0"/>
                    </a:p>
                  </a:txBody>
                  <a:tcPr/>
                </a:tc>
                <a:tc>
                  <a:txBody>
                    <a:bodyPr/>
                    <a:lstStyle/>
                    <a:p>
                      <a:pPr algn="l" rtl="0"/>
                      <a:r>
                        <a:rPr lang="en-US" sz="2800" dirty="0" smtClean="0"/>
                        <a:t>Dios</a:t>
                      </a:r>
                      <a:endParaRPr lang="en-US" sz="2800" dirty="0"/>
                    </a:p>
                  </a:txBody>
                  <a:tcPr/>
                </a:tc>
                <a:tc>
                  <a:txBody>
                    <a:bodyPr/>
                    <a:lstStyle/>
                    <a:p>
                      <a:pPr algn="l" rtl="0"/>
                      <a:r>
                        <a:rPr lang="en-US" sz="2800" dirty="0" smtClean="0"/>
                        <a:t>Deidad de Cristo</a:t>
                      </a:r>
                      <a:endParaRPr lang="en-US" sz="2800" dirty="0"/>
                    </a:p>
                  </a:txBody>
                  <a:tcPr/>
                </a:tc>
                <a:tc>
                  <a:txBody>
                    <a:bodyPr/>
                    <a:lstStyle/>
                    <a:p>
                      <a:pPr algn="l" rtl="0"/>
                      <a:r>
                        <a:rPr lang="en-US" sz="2800" dirty="0" smtClean="0"/>
                        <a:t>Cristo </a:t>
                      </a:r>
                      <a:r>
                        <a:rPr lang="en-US" sz="2800" dirty="0" err="1" smtClean="0"/>
                        <a:t>es</a:t>
                      </a:r>
                      <a:r>
                        <a:rPr lang="en-US" sz="2800" dirty="0" smtClean="0"/>
                        <a:t> superior a las </a:t>
                      </a:r>
                      <a:r>
                        <a:rPr lang="en-US" sz="2800" dirty="0" err="1" smtClean="0"/>
                        <a:t>filosofías</a:t>
                      </a:r>
                      <a:r>
                        <a:rPr lang="en-US" sz="2800" dirty="0" smtClean="0"/>
                        <a:t> humanas</a:t>
                      </a:r>
                      <a:endParaRPr lang="en-US" sz="2800" dirty="0"/>
                    </a:p>
                  </a:txBody>
                  <a:tcPr/>
                </a:tc>
              </a:tr>
              <a:tr h="1461541">
                <a:tc>
                  <a:txBody>
                    <a:bodyPr/>
                    <a:lstStyle/>
                    <a:p>
                      <a:pPr algn="l" rtl="0"/>
                      <a:r>
                        <a:rPr lang="en-US" sz="2800" dirty="0" smtClean="0"/>
                        <a:t>Filemón</a:t>
                      </a:r>
                      <a:endParaRPr lang="en-US" sz="2800" dirty="0"/>
                    </a:p>
                  </a:txBody>
                  <a:tcPr/>
                </a:tc>
                <a:tc>
                  <a:txBody>
                    <a:bodyPr/>
                    <a:lstStyle/>
                    <a:p>
                      <a:pPr algn="l" rtl="0"/>
                      <a:r>
                        <a:rPr lang="en-US" sz="2800" dirty="0" err="1" smtClean="0"/>
                        <a:t>Reconciliador</a:t>
                      </a:r>
                      <a:endParaRPr lang="en-US" sz="2800" dirty="0"/>
                    </a:p>
                  </a:txBody>
                  <a:tcPr/>
                </a:tc>
                <a:tc>
                  <a:txBody>
                    <a:bodyPr/>
                    <a:lstStyle/>
                    <a:p>
                      <a:pPr algn="l" rtl="0"/>
                      <a:r>
                        <a:rPr lang="en-US" sz="2800" dirty="0" smtClean="0"/>
                        <a:t>Perdón de Cristo</a:t>
                      </a:r>
                      <a:endParaRPr lang="en-US" sz="2800" dirty="0"/>
                    </a:p>
                  </a:txBody>
                  <a:tcPr/>
                </a:tc>
                <a:tc>
                  <a:txBody>
                    <a:bodyPr/>
                    <a:lstStyle/>
                    <a:p>
                      <a:pPr algn="l" rtl="0"/>
                      <a:r>
                        <a:rPr lang="en-US" sz="2800" dirty="0" smtClean="0"/>
                        <a:t>Cristo reconcilia a </a:t>
                      </a:r>
                      <a:r>
                        <a:rPr lang="en-US" sz="2800" dirty="0" err="1" smtClean="0"/>
                        <a:t>los</a:t>
                      </a:r>
                      <a:r>
                        <a:rPr lang="en-US" sz="2800" dirty="0" smtClean="0"/>
                        <a:t> </a:t>
                      </a:r>
                      <a:r>
                        <a:rPr lang="en-US" sz="2800" dirty="0" err="1" smtClean="0"/>
                        <a:t>creyentes</a:t>
                      </a:r>
                      <a:r>
                        <a:rPr lang="en-US" sz="2800" dirty="0" smtClean="0"/>
                        <a:t> </a:t>
                      </a:r>
                      <a:r>
                        <a:rPr lang="en-US" sz="2800" baseline="0" dirty="0" smtClean="0"/>
                        <a:t>a Dios y unos a otros</a:t>
                      </a:r>
                      <a:endParaRPr lang="en-US" sz="2800" dirty="0"/>
                    </a:p>
                  </a:txBody>
                  <a:tcPr/>
                </a:tc>
              </a:tr>
            </a:tbl>
          </a:graphicData>
        </a:graphic>
      </p:graphicFrame>
    </p:spTree>
    <p:extLst>
      <p:ext uri="{BB962C8B-B14F-4D97-AF65-F5344CB8AC3E}">
        <p14:creationId xmlns:p14="http://schemas.microsoft.com/office/powerpoint/2010/main" val="3344753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5">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1093" y="111760"/>
            <a:ext cx="9905998" cy="822960"/>
          </a:xfrm>
        </p:spPr>
        <p:txBody>
          <a:bodyPr/>
          <a:lstStyle/>
          <a:p>
            <a:pPr algn="ctr" rtl="0"/>
            <a:r>
              <a:rPr lang="en-US" dirty="0" smtClean="0">
                <a:solidFill>
                  <a:schemeClr val="bg1"/>
                </a:solidFill>
              </a:rPr>
              <a:t>PABLO: PERSEGUIDOR CELOSO (Hechos 7-9)</a:t>
            </a:r>
            <a:endParaRPr lang="en-US" dirty="0">
              <a:solidFill>
                <a:schemeClr val="bg1"/>
              </a:solidFill>
            </a:endParaRPr>
          </a:p>
        </p:txBody>
      </p:sp>
      <p:sp>
        <p:nvSpPr>
          <p:cNvPr id="3" name="Content Placeholder 2"/>
          <p:cNvSpPr>
            <a:spLocks noGrp="1"/>
          </p:cNvSpPr>
          <p:nvPr>
            <p:ph idx="1"/>
          </p:nvPr>
        </p:nvSpPr>
        <p:spPr>
          <a:xfrm>
            <a:off x="6074092" y="934720"/>
            <a:ext cx="5628640" cy="5862320"/>
          </a:xfrm>
        </p:spPr>
        <p:txBody>
          <a:bodyPr>
            <a:normAutofit/>
          </a:bodyPr>
          <a:lstStyle/>
          <a:p>
            <a:pPr lvl="1" algn="l" rtl="0"/>
            <a:r>
              <a:rPr lang="en-US" sz="2400" cap="none" dirty="0" smtClean="0">
                <a:solidFill>
                  <a:schemeClr val="bg1"/>
                </a:solidFill>
                <a:cs typeface="Arial" panose="020B0604020202020204" pitchFamily="34" charset="0"/>
              </a:rPr>
              <a:t>Visión de Jesús</a:t>
            </a:r>
          </a:p>
          <a:p>
            <a:pPr lvl="1" algn="l" rtl="0"/>
            <a:r>
              <a:rPr lang="en-US" sz="2400" cap="none" dirty="0" smtClean="0">
                <a:solidFill>
                  <a:schemeClr val="bg1"/>
                </a:solidFill>
                <a:cs typeface="Arial" panose="020B0604020202020204" pitchFamily="34" charset="0"/>
              </a:rPr>
              <a:t>Otras similitudes: casi un sustituto de Esteban</a:t>
            </a:r>
          </a:p>
          <a:p>
            <a:pPr lvl="2" algn="l" rtl="0"/>
            <a:r>
              <a:rPr lang="en-US" sz="2000" cap="none" dirty="0" smtClean="0">
                <a:solidFill>
                  <a:schemeClr val="bg1"/>
                </a:solidFill>
                <a:cs typeface="Arial" panose="020B0604020202020204" pitchFamily="34" charset="0"/>
              </a:rPr>
              <a:t>Predicación/debate público</a:t>
            </a:r>
          </a:p>
          <a:p>
            <a:pPr lvl="2" algn="l" rtl="0"/>
            <a:r>
              <a:rPr lang="en-US" sz="2000" cap="none" dirty="0" smtClean="0">
                <a:solidFill>
                  <a:schemeClr val="bg1"/>
                </a:solidFill>
                <a:cs typeface="Arial" panose="020B0604020202020204" pitchFamily="34" charset="0"/>
              </a:rPr>
              <a:t>Contando la historia de Israel –cap. 13</a:t>
            </a:r>
          </a:p>
          <a:p>
            <a:pPr lvl="2" algn="l" rtl="0"/>
            <a:r>
              <a:rPr lang="en-US" sz="2000" cap="none" dirty="0" smtClean="0">
                <a:solidFill>
                  <a:schemeClr val="bg1"/>
                </a:solidFill>
                <a:cs typeface="Arial" panose="020B0604020202020204" pitchFamily="34" charset="0"/>
              </a:rPr>
              <a:t>Invocando el nombre del Señor 22:16</a:t>
            </a:r>
          </a:p>
          <a:p>
            <a:pPr lvl="2" algn="l" rtl="0"/>
            <a:r>
              <a:rPr lang="en-US" sz="2000" cap="none" dirty="0" smtClean="0">
                <a:solidFill>
                  <a:schemeClr val="bg1"/>
                </a:solidFill>
                <a:cs typeface="Arial" panose="020B0604020202020204" pitchFamily="34" charset="0"/>
              </a:rPr>
              <a:t>Orando por los judíos – Rom. 11</a:t>
            </a:r>
          </a:p>
          <a:p>
            <a:pPr lvl="1" algn="l" rtl="0"/>
            <a:r>
              <a:rPr lang="en-US" sz="2400" cap="none" dirty="0" smtClean="0">
                <a:solidFill>
                  <a:schemeClr val="bg1"/>
                </a:solidFill>
                <a:cs typeface="Arial" panose="020B0604020202020204" pitchFamily="34" charset="0"/>
              </a:rPr>
              <a:t>Beneficiario de la intercesión de Esteban – 7:60</a:t>
            </a:r>
            <a:endParaRPr lang="en-US" sz="2400" cap="none" dirty="0">
              <a:solidFill>
                <a:schemeClr val="bg1"/>
              </a:solidFill>
              <a:cs typeface="Arial" panose="020B0604020202020204" pitchFamily="34" charset="0"/>
            </a:endParaRPr>
          </a:p>
        </p:txBody>
      </p:sp>
      <p:sp>
        <p:nvSpPr>
          <p:cNvPr id="6" name="Content Placeholder 2"/>
          <p:cNvSpPr txBox="1">
            <a:spLocks/>
          </p:cNvSpPr>
          <p:nvPr/>
        </p:nvSpPr>
        <p:spPr>
          <a:xfrm>
            <a:off x="284480" y="1524000"/>
            <a:ext cx="6116319" cy="5162204"/>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900" cap="none" dirty="0" err="1" smtClean="0">
                <a:solidFill>
                  <a:schemeClr val="bg1"/>
                </a:solidFill>
                <a:cs typeface="Arial" panose="020B0604020202020204" pitchFamily="34" charset="0"/>
              </a:rPr>
              <a:t>Guardó</a:t>
            </a:r>
            <a:r>
              <a:rPr lang="en-US" sz="2900" cap="none" dirty="0" smtClean="0">
                <a:solidFill>
                  <a:schemeClr val="bg1"/>
                </a:solidFill>
                <a:cs typeface="Arial" panose="020B0604020202020204" pitchFamily="34" charset="0"/>
              </a:rPr>
              <a:t> </a:t>
            </a:r>
            <a:r>
              <a:rPr lang="en-US" sz="2900" cap="none" dirty="0" err="1" smtClean="0">
                <a:solidFill>
                  <a:schemeClr val="bg1"/>
                </a:solidFill>
                <a:cs typeface="Arial" panose="020B0604020202020204" pitchFamily="34" charset="0"/>
              </a:rPr>
              <a:t>los</a:t>
            </a:r>
            <a:r>
              <a:rPr lang="en-US" sz="2900" cap="none" dirty="0" smtClean="0">
                <a:solidFill>
                  <a:schemeClr val="bg1"/>
                </a:solidFill>
                <a:cs typeface="Arial" panose="020B0604020202020204" pitchFamily="34" charset="0"/>
              </a:rPr>
              <a:t> </a:t>
            </a:r>
            <a:r>
              <a:rPr lang="en-US" sz="2900" cap="none" dirty="0" err="1" smtClean="0">
                <a:solidFill>
                  <a:schemeClr val="bg1"/>
                </a:solidFill>
                <a:cs typeface="Arial" panose="020B0604020202020204" pitchFamily="34" charset="0"/>
              </a:rPr>
              <a:t>mantos</a:t>
            </a:r>
            <a:r>
              <a:rPr lang="en-US" sz="2900" cap="none" dirty="0" smtClean="0">
                <a:solidFill>
                  <a:schemeClr val="bg1"/>
                </a:solidFill>
                <a:cs typeface="Arial" panose="020B0604020202020204" pitchFamily="34" charset="0"/>
              </a:rPr>
              <a:t> de los apedreadores de Esteban (</a:t>
            </a:r>
            <a:r>
              <a:rPr lang="en-US" sz="2900" cap="none" dirty="0" err="1" smtClean="0">
                <a:solidFill>
                  <a:schemeClr val="bg1"/>
                </a:solidFill>
                <a:cs typeface="Arial" panose="020B0604020202020204" pitchFamily="34" charset="0"/>
              </a:rPr>
              <a:t>Hch</a:t>
            </a:r>
            <a:r>
              <a:rPr lang="en-US" sz="2900" cap="none" dirty="0" smtClean="0">
                <a:solidFill>
                  <a:schemeClr val="bg1"/>
                </a:solidFill>
                <a:cs typeface="Arial" panose="020B0604020202020204" pitchFamily="34" charset="0"/>
              </a:rPr>
              <a:t> 7:58). Significado</a:t>
            </a:r>
            <a:r>
              <a:rPr lang="en-US" sz="2900" cap="none" dirty="0">
                <a:solidFill>
                  <a:schemeClr val="bg1"/>
                </a:solidFill>
                <a:cs typeface="Arial" panose="020B0604020202020204" pitchFamily="34" charset="0"/>
              </a:rPr>
              <a:t> </a:t>
            </a:r>
            <a:r>
              <a:rPr lang="en-US" sz="2900" cap="none" dirty="0" smtClean="0">
                <a:solidFill>
                  <a:schemeClr val="bg1"/>
                </a:solidFill>
                <a:cs typeface="Arial" panose="020B0604020202020204" pitchFamily="34" charset="0"/>
              </a:rPr>
              <a:t>(8:1; 22:20)</a:t>
            </a:r>
          </a:p>
          <a:p>
            <a:pPr lvl="1" algn="l" rtl="0"/>
            <a:r>
              <a:rPr lang="en-US" sz="2400" cap="none" dirty="0" smtClean="0">
                <a:solidFill>
                  <a:schemeClr val="bg1"/>
                </a:solidFill>
                <a:cs typeface="Arial" panose="020B0604020202020204" pitchFamily="34" charset="0"/>
              </a:rPr>
              <a:t>Se ajusta a la descripción de 51-53.</a:t>
            </a:r>
          </a:p>
          <a:p>
            <a:pPr lvl="1" algn="l" rtl="0"/>
            <a:r>
              <a:rPr lang="en-US" sz="2400" cap="none" dirty="0" smtClean="0">
                <a:solidFill>
                  <a:schemeClr val="bg1"/>
                </a:solidFill>
                <a:cs typeface="Arial" panose="020B0604020202020204" pitchFamily="34" charset="0"/>
              </a:rPr>
              <a:t>Sufrió de manera similar</a:t>
            </a:r>
          </a:p>
          <a:p>
            <a:pPr lvl="2" algn="l" rtl="0"/>
            <a:r>
              <a:rPr lang="en-US" sz="2000" cap="none" dirty="0" err="1" smtClean="0">
                <a:solidFill>
                  <a:schemeClr val="bg1"/>
                </a:solidFill>
                <a:cs typeface="Arial" panose="020B0604020202020204" pitchFamily="34" charset="0"/>
              </a:rPr>
              <a:t>Debatió</a:t>
            </a:r>
            <a:r>
              <a:rPr lang="en-US" sz="2000" cap="none" dirty="0" smtClean="0">
                <a:solidFill>
                  <a:schemeClr val="bg1"/>
                </a:solidFill>
                <a:cs typeface="Arial" panose="020B0604020202020204" pitchFamily="34" charset="0"/>
              </a:rPr>
              <a:t> con y </a:t>
            </a:r>
            <a:r>
              <a:rPr lang="en-US" sz="2000" cap="none" dirty="0" err="1" smtClean="0">
                <a:solidFill>
                  <a:schemeClr val="bg1"/>
                </a:solidFill>
                <a:cs typeface="Arial" panose="020B0604020202020204" pitchFamily="34" charset="0"/>
              </a:rPr>
              <a:t>vida</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amenazada</a:t>
            </a:r>
            <a:r>
              <a:rPr lang="en-US" sz="2000" cap="none" dirty="0" smtClean="0">
                <a:solidFill>
                  <a:schemeClr val="bg1"/>
                </a:solidFill>
                <a:cs typeface="Arial" panose="020B0604020202020204" pitchFamily="34" charset="0"/>
              </a:rPr>
              <a:t> por los </a:t>
            </a:r>
            <a:r>
              <a:rPr lang="en-US" sz="2000" cap="none" dirty="0" err="1" smtClean="0">
                <a:solidFill>
                  <a:schemeClr val="bg1"/>
                </a:solidFill>
                <a:cs typeface="Arial" panose="020B0604020202020204" pitchFamily="34" charset="0"/>
              </a:rPr>
              <a:t>helenistas</a:t>
            </a:r>
            <a:r>
              <a:rPr lang="en-US" sz="2000" cap="none" dirty="0" smtClean="0">
                <a:solidFill>
                  <a:schemeClr val="bg1"/>
                </a:solidFill>
                <a:cs typeface="Arial" panose="020B0604020202020204" pitchFamily="34" charset="0"/>
              </a:rPr>
              <a:t>, cap. 9</a:t>
            </a:r>
          </a:p>
          <a:p>
            <a:pPr lvl="2" algn="l" rtl="0"/>
            <a:r>
              <a:rPr lang="en-US" sz="2000" cap="none" dirty="0" smtClean="0">
                <a:solidFill>
                  <a:schemeClr val="bg1"/>
                </a:solidFill>
                <a:cs typeface="Arial" panose="020B0604020202020204" pitchFamily="34" charset="0"/>
              </a:rPr>
              <a:t>Apedreado </a:t>
            </a:r>
            <a:r>
              <a:rPr lang="en-US" sz="2000" cap="none" dirty="0" err="1" smtClean="0">
                <a:solidFill>
                  <a:schemeClr val="bg1"/>
                </a:solidFill>
                <a:cs typeface="Arial" panose="020B0604020202020204" pitchFamily="34" charset="0"/>
              </a:rPr>
              <a:t>por</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una</a:t>
            </a:r>
            <a:r>
              <a:rPr lang="en-US" sz="2000" cap="none" dirty="0" smtClean="0">
                <a:solidFill>
                  <a:schemeClr val="bg1"/>
                </a:solidFill>
                <a:cs typeface="Arial" panose="020B0604020202020204" pitchFamily="34" charset="0"/>
              </a:rPr>
              <a:t> turba </a:t>
            </a:r>
            <a:r>
              <a:rPr lang="en-US" sz="2000" cap="none" dirty="0" err="1" smtClean="0">
                <a:solidFill>
                  <a:schemeClr val="bg1"/>
                </a:solidFill>
                <a:cs typeface="Arial" panose="020B0604020202020204" pitchFamily="34" charset="0"/>
              </a:rPr>
              <a:t>judía</a:t>
            </a:r>
            <a:r>
              <a:rPr lang="en-US" sz="2000" cap="none" dirty="0" smtClean="0">
                <a:solidFill>
                  <a:schemeClr val="bg1"/>
                </a:solidFill>
                <a:cs typeface="Arial" panose="020B0604020202020204" pitchFamily="34" charset="0"/>
              </a:rPr>
              <a:t>, cap. 14</a:t>
            </a:r>
          </a:p>
          <a:p>
            <a:pPr lvl="2" algn="l" rtl="0"/>
            <a:r>
              <a:rPr lang="en-US" sz="2000" cap="none" dirty="0" smtClean="0">
                <a:solidFill>
                  <a:schemeClr val="bg1"/>
                </a:solidFill>
                <a:cs typeface="Arial" panose="020B0604020202020204" pitchFamily="34" charset="0"/>
              </a:rPr>
              <a:t>Acusado ante el </a:t>
            </a:r>
            <a:r>
              <a:rPr lang="en-US" sz="2000" cap="none" dirty="0" err="1" smtClean="0">
                <a:solidFill>
                  <a:schemeClr val="bg1"/>
                </a:solidFill>
                <a:cs typeface="Arial" panose="020B0604020202020204" pitchFamily="34" charset="0"/>
              </a:rPr>
              <a:t>Concilio</a:t>
            </a:r>
            <a:r>
              <a:rPr lang="en-US" sz="2000" cap="none" dirty="0" smtClean="0">
                <a:solidFill>
                  <a:schemeClr val="bg1"/>
                </a:solidFill>
                <a:cs typeface="Arial" panose="020B0604020202020204" pitchFamily="34" charset="0"/>
              </a:rPr>
              <a:t> de </a:t>
            </a:r>
            <a:r>
              <a:rPr lang="en-US" sz="2000" cap="none" dirty="0" err="1" smtClean="0">
                <a:solidFill>
                  <a:schemeClr val="bg1"/>
                </a:solidFill>
                <a:cs typeface="Arial" panose="020B0604020202020204" pitchFamily="34" charset="0"/>
              </a:rPr>
              <a:t>hablar</a:t>
            </a:r>
            <a:r>
              <a:rPr lang="en-US" sz="2000" cap="none" dirty="0" smtClean="0">
                <a:solidFill>
                  <a:schemeClr val="bg1"/>
                </a:solidFill>
                <a:cs typeface="Arial" panose="020B0604020202020204" pitchFamily="34" charset="0"/>
              </a:rPr>
              <a:t> contra la ley</a:t>
            </a:r>
          </a:p>
        </p:txBody>
      </p:sp>
    </p:spTree>
    <p:extLst>
      <p:ext uri="{BB962C8B-B14F-4D97-AF65-F5344CB8AC3E}">
        <p14:creationId xmlns:p14="http://schemas.microsoft.com/office/powerpoint/2010/main" val="2197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aul, The Apostle' arrives in time for Easter | Brenham 360 |  brenhambanner.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255189" y="493987"/>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1255189" y="3770586"/>
            <a:ext cx="3906361" cy="2388914"/>
          </a:xfrm>
        </p:spPr>
        <p:txBody>
          <a:bodyPr>
            <a:normAutofit/>
          </a:bodyPr>
          <a:lstStyle/>
          <a:p>
            <a:pPr rtl="0"/>
            <a:r>
              <a:rPr lang="en-US" cap="none" dirty="0" smtClean="0">
                <a:solidFill>
                  <a:schemeClr val="bg1"/>
                </a:solidFill>
              </a:rPr>
              <a:t>Embry Hills</a:t>
            </a:r>
          </a:p>
          <a:p>
            <a:pPr rtl="0"/>
            <a:r>
              <a:rPr lang="en-US" cap="none" dirty="0" err="1" smtClean="0">
                <a:solidFill>
                  <a:schemeClr val="bg1"/>
                </a:solidFill>
              </a:rPr>
              <a:t>Invierno</a:t>
            </a:r>
            <a:r>
              <a:rPr lang="en-US" cap="none" dirty="0" smtClean="0">
                <a:solidFill>
                  <a:schemeClr val="bg1"/>
                </a:solidFill>
              </a:rPr>
              <a:t> 2023-24</a:t>
            </a:r>
          </a:p>
          <a:p>
            <a:r>
              <a:rPr lang="en-US" cap="none" dirty="0">
                <a:solidFill>
                  <a:schemeClr val="bg1"/>
                </a:solidFill>
              </a:rPr>
              <a:t>LECCIÓN </a:t>
            </a:r>
            <a:r>
              <a:rPr lang="en-US" cap="none" dirty="0" smtClean="0">
                <a:solidFill>
                  <a:schemeClr val="bg1"/>
                </a:solidFill>
              </a:rPr>
              <a:t>12</a:t>
            </a:r>
            <a:endParaRPr lang="en-US" cap="none" dirty="0">
              <a:solidFill>
                <a:schemeClr val="bg1"/>
              </a:solidFill>
            </a:endParaRPr>
          </a:p>
          <a:p>
            <a:r>
              <a:rPr lang="es-ES" cap="none" dirty="0">
                <a:solidFill>
                  <a:schemeClr val="bg1"/>
                </a:solidFill>
              </a:rPr>
              <a:t>V</a:t>
            </a:r>
            <a:r>
              <a:rPr lang="es-ES" cap="none" dirty="0" smtClean="0">
                <a:solidFill>
                  <a:schemeClr val="bg1"/>
                </a:solidFill>
              </a:rPr>
              <a:t>ida </a:t>
            </a:r>
            <a:r>
              <a:rPr lang="es-ES" cap="none" dirty="0">
                <a:solidFill>
                  <a:schemeClr val="bg1"/>
                </a:solidFill>
              </a:rPr>
              <a:t>después de </a:t>
            </a:r>
            <a:r>
              <a:rPr lang="es-ES" cap="none" dirty="0" smtClean="0">
                <a:solidFill>
                  <a:schemeClr val="bg1"/>
                </a:solidFill>
              </a:rPr>
              <a:t>Hechos</a:t>
            </a:r>
            <a:r>
              <a:rPr lang="es-ES" cap="none" dirty="0">
                <a:solidFill>
                  <a:schemeClr val="bg1"/>
                </a:solidFill>
              </a:rPr>
              <a:t>, </a:t>
            </a:r>
            <a:r>
              <a:rPr lang="es-ES" cap="none" dirty="0" smtClean="0">
                <a:solidFill>
                  <a:schemeClr val="bg1"/>
                </a:solidFill>
              </a:rPr>
              <a:t>epístolas a los predicadores</a:t>
            </a:r>
            <a:endParaRPr lang="es-ES" cap="none" dirty="0">
              <a:solidFill>
                <a:schemeClr val="bg1"/>
              </a:solidFill>
            </a:endParaRPr>
          </a:p>
          <a:p>
            <a:pPr rtl="0"/>
            <a:endParaRPr lang="en-US" cap="none" dirty="0"/>
          </a:p>
        </p:txBody>
      </p:sp>
      <p:sp>
        <p:nvSpPr>
          <p:cNvPr id="8" name="Subtitle 2"/>
          <p:cNvSpPr txBox="1">
            <a:spLocks/>
          </p:cNvSpPr>
          <p:nvPr/>
        </p:nvSpPr>
        <p:spPr>
          <a:xfrm>
            <a:off x="8144934" y="0"/>
            <a:ext cx="4047066"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rtl="0"/>
            <a:r>
              <a:rPr lang="en-US" cap="none" dirty="0" smtClean="0">
                <a:solidFill>
                  <a:schemeClr val="bg1"/>
                </a:solidFill>
              </a:rPr>
              <a:t>James Faulkner </a:t>
            </a:r>
          </a:p>
          <a:p>
            <a:pPr rtl="0"/>
            <a:r>
              <a:rPr lang="es-ES" cap="none" dirty="0" smtClean="0">
                <a:solidFill>
                  <a:schemeClr val="bg1"/>
                </a:solidFill>
              </a:rPr>
              <a:t>en </a:t>
            </a:r>
            <a:r>
              <a:rPr lang="es-ES" i="1" cap="none" dirty="0" smtClean="0">
                <a:solidFill>
                  <a:schemeClr val="bg1"/>
                </a:solidFill>
              </a:rPr>
              <a:t>Pablo el apóstol, 2018</a:t>
            </a:r>
            <a:endParaRPr lang="en-US" cap="none" dirty="0">
              <a:solidFill>
                <a:schemeClr val="bg1"/>
              </a:solidFill>
            </a:endParaRPr>
          </a:p>
        </p:txBody>
      </p:sp>
    </p:spTree>
    <p:extLst>
      <p:ext uri="{BB962C8B-B14F-4D97-AF65-F5344CB8AC3E}">
        <p14:creationId xmlns:p14="http://schemas.microsoft.com/office/powerpoint/2010/main" val="130614894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Conferencia de Jerusalén; 2do viaje de predicación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2do viaje de predicación (parte 2);  epístolas del 2do viaje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6877" y="5906801"/>
            <a:ext cx="12192000" cy="773400"/>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5583584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5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9931" y="1026930"/>
            <a:ext cx="5672137" cy="869950"/>
          </a:xfrm>
          <a:solidFill>
            <a:schemeClr val="accent3">
              <a:lumMod val="60000"/>
              <a:lumOff val="40000"/>
            </a:schemeClr>
          </a:solidFill>
        </p:spPr>
        <p:txBody>
          <a:bodyPr>
            <a:normAutofit fontScale="90000"/>
          </a:bodyPr>
          <a:lstStyle/>
          <a:p>
            <a:pPr algn="ctr" rtl="0"/>
            <a:r>
              <a:rPr lang="en-US" dirty="0" smtClean="0">
                <a:solidFill>
                  <a:schemeClr val="bg1"/>
                </a:solidFill>
              </a:rPr>
              <a:t>ACTOS OBEDECIBLES – PABLO</a:t>
            </a:r>
            <a:br>
              <a:rPr lang="en-US" dirty="0" smtClean="0">
                <a:solidFill>
                  <a:schemeClr val="bg1"/>
                </a:solidFill>
              </a:rPr>
            </a:br>
            <a:r>
              <a:rPr lang="en-US" dirty="0" smtClean="0">
                <a:solidFill>
                  <a:schemeClr val="bg1"/>
                </a:solidFill>
              </a:rPr>
              <a:t>MODELO</a:t>
            </a:r>
            <a:endParaRPr lang="en-US" dirty="0">
              <a:solidFill>
                <a:schemeClr val="bg1"/>
              </a:solidFill>
            </a:endParaRPr>
          </a:p>
        </p:txBody>
      </p:sp>
      <p:sp>
        <p:nvSpPr>
          <p:cNvPr id="3" name="Content Placeholder 2"/>
          <p:cNvSpPr>
            <a:spLocks noGrp="1"/>
          </p:cNvSpPr>
          <p:nvPr>
            <p:ph idx="1"/>
          </p:nvPr>
        </p:nvSpPr>
        <p:spPr>
          <a:xfrm>
            <a:off x="0" y="2056048"/>
            <a:ext cx="12192000" cy="4713052"/>
          </a:xfrm>
          <a:solidFill>
            <a:schemeClr val="bg1"/>
          </a:solidFill>
        </p:spPr>
        <p:txBody>
          <a:bodyPr>
            <a:normAutofit fontScale="92500" lnSpcReduction="10000"/>
          </a:bodyPr>
          <a:lstStyle/>
          <a:p>
            <a:pPr marL="457200" indent="-457200" algn="l" rtl="0">
              <a:buFont typeface="+mj-lt"/>
              <a:buAutoNum type="arabicPeriod"/>
            </a:pPr>
            <a:r>
              <a:rPr lang="en-US" cap="none" dirty="0" smtClean="0">
                <a:solidFill>
                  <a:schemeClr val="tx1"/>
                </a:solidFill>
                <a:cs typeface="Arial" panose="020B0604020202020204" pitchFamily="34" charset="0"/>
              </a:rPr>
              <a:t>Metas evangelísticas: Invitaré a Arnold a leer la Biblia.</a:t>
            </a:r>
          </a:p>
          <a:p>
            <a:pPr marL="457200" indent="-457200" algn="l" rtl="0">
              <a:buFont typeface="+mj-lt"/>
              <a:buAutoNum type="arabicPeriod"/>
            </a:pPr>
            <a:r>
              <a:rPr lang="en-US" cap="none" dirty="0" smtClean="0">
                <a:solidFill>
                  <a:schemeClr val="tx1"/>
                </a:solidFill>
                <a:cs typeface="Arial" panose="020B0604020202020204" pitchFamily="34" charset="0"/>
              </a:rPr>
              <a:t>Metas de oración (y ayuno): Me saltaré el desayuno el martes y en su lugar oraré por los </a:t>
            </a:r>
            <a:r>
              <a:rPr lang="en-US" cap="none" dirty="0" err="1" smtClean="0">
                <a:solidFill>
                  <a:schemeClr val="tx1"/>
                </a:solidFill>
                <a:cs typeface="Arial" panose="020B0604020202020204" pitchFamily="34" charset="0"/>
              </a:rPr>
              <a:t>evangelistas</a:t>
            </a:r>
            <a:r>
              <a:rPr lang="en-US" cap="none" dirty="0" smtClean="0">
                <a:solidFill>
                  <a:schemeClr val="tx1"/>
                </a:solidFill>
                <a:cs typeface="Arial" panose="020B0604020202020204" pitchFamily="34" charset="0"/>
              </a:rPr>
              <a:t> a </a:t>
            </a:r>
            <a:r>
              <a:rPr lang="en-US" cap="none" dirty="0" err="1" smtClean="0">
                <a:solidFill>
                  <a:schemeClr val="tx1"/>
                </a:solidFill>
                <a:cs typeface="Arial" panose="020B0604020202020204" pitchFamily="34" charset="0"/>
              </a:rPr>
              <a:t>los</a:t>
            </a:r>
            <a:r>
              <a:rPr lang="en-US" cap="none" dirty="0" smtClean="0">
                <a:solidFill>
                  <a:schemeClr val="tx1"/>
                </a:solidFill>
                <a:cs typeface="Arial" panose="020B0604020202020204" pitchFamily="34" charset="0"/>
              </a:rPr>
              <a:t> que EH da </a:t>
            </a:r>
            <a:r>
              <a:rPr lang="en-US" cap="none" dirty="0" err="1" smtClean="0">
                <a:solidFill>
                  <a:schemeClr val="tx1"/>
                </a:solidFill>
                <a:cs typeface="Arial" panose="020B0604020202020204" pitchFamily="34" charset="0"/>
              </a:rPr>
              <a:t>sostén</a:t>
            </a:r>
            <a:r>
              <a:rPr lang="en-US" cap="none" dirty="0" smtClean="0">
                <a:solidFill>
                  <a:schemeClr val="tx1"/>
                </a:solidFill>
                <a:cs typeface="Arial" panose="020B0604020202020204" pitchFamily="34" charset="0"/>
              </a:rPr>
              <a:t>.</a:t>
            </a:r>
          </a:p>
          <a:p>
            <a:pPr marL="457200" indent="-457200" algn="l" rtl="0">
              <a:buFont typeface="+mj-lt"/>
              <a:buAutoNum type="arabicPeriod"/>
            </a:pPr>
            <a:r>
              <a:rPr lang="en-US" cap="none" dirty="0" smtClean="0">
                <a:solidFill>
                  <a:schemeClr val="tx1"/>
                </a:solidFill>
                <a:cs typeface="Arial" panose="020B0604020202020204" pitchFamily="34" charset="0"/>
              </a:rPr>
              <a:t>Metas de amor fraternal: Me sentaré con una persona mayor el domingo por la mañana y con un niño el domingo por la tarde.</a:t>
            </a:r>
          </a:p>
          <a:p>
            <a:pPr marL="457200" indent="-457200" algn="l" rtl="0">
              <a:buFont typeface="+mj-lt"/>
              <a:buAutoNum type="arabicPeriod"/>
            </a:pPr>
            <a:r>
              <a:rPr lang="en-US" cap="none" dirty="0" smtClean="0">
                <a:solidFill>
                  <a:schemeClr val="tx1"/>
                </a:solidFill>
                <a:cs typeface="Arial" panose="020B0604020202020204" pitchFamily="34" charset="0"/>
              </a:rPr>
              <a:t>Metas de mentoría: Haré la clase bíblica de mi </a:t>
            </a:r>
            <a:r>
              <a:rPr lang="en-US" cap="none" dirty="0" err="1" smtClean="0">
                <a:solidFill>
                  <a:schemeClr val="tx1"/>
                </a:solidFill>
                <a:cs typeface="Arial" panose="020B0604020202020204" pitchFamily="34" charset="0"/>
              </a:rPr>
              <a:t>hermanita</a:t>
            </a:r>
            <a:r>
              <a:rPr lang="en-US" cap="none" dirty="0" smtClean="0">
                <a:solidFill>
                  <a:schemeClr val="tx1"/>
                </a:solidFill>
                <a:cs typeface="Arial" panose="020B0604020202020204" pitchFamily="34" charset="0"/>
              </a:rPr>
              <a:t> con </a:t>
            </a:r>
            <a:r>
              <a:rPr lang="en-US" cap="none" dirty="0" err="1" smtClean="0">
                <a:solidFill>
                  <a:schemeClr val="tx1"/>
                </a:solidFill>
                <a:cs typeface="Arial" panose="020B0604020202020204" pitchFamily="34" charset="0"/>
              </a:rPr>
              <a:t>ella</a:t>
            </a:r>
            <a:r>
              <a:rPr lang="en-US" cap="none" dirty="0" smtClean="0">
                <a:solidFill>
                  <a:schemeClr val="tx1"/>
                </a:solidFill>
                <a:cs typeface="Arial" panose="020B0604020202020204" pitchFamily="34" charset="0"/>
              </a:rPr>
              <a:t> para el miércoles</a:t>
            </a:r>
          </a:p>
          <a:p>
            <a:pPr marL="457200" indent="-457200">
              <a:buFont typeface="+mj-lt"/>
              <a:buAutoNum type="arabicPeriod"/>
            </a:pPr>
            <a:r>
              <a:rPr lang="en-US" cap="none" dirty="0" err="1">
                <a:solidFill>
                  <a:schemeClr val="tx1"/>
                </a:solidFill>
                <a:cs typeface="Arial" panose="020B0604020202020204" pitchFamily="34" charset="0"/>
              </a:rPr>
              <a:t>Metas</a:t>
            </a:r>
            <a:r>
              <a:rPr lang="en-US" cap="none" dirty="0">
                <a:solidFill>
                  <a:schemeClr val="tx1"/>
                </a:solidFill>
                <a:cs typeface="Arial" panose="020B0604020202020204" pitchFamily="34" charset="0"/>
              </a:rPr>
              <a:t> de conocimiento: </a:t>
            </a:r>
            <a:r>
              <a:rPr lang="en-US" cap="none" dirty="0" err="1" smtClean="0">
                <a:solidFill>
                  <a:schemeClr val="tx1"/>
                </a:solidFill>
                <a:cs typeface="Arial" panose="020B0604020202020204" pitchFamily="34" charset="0"/>
              </a:rPr>
              <a:t>Aprenderé</a:t>
            </a:r>
            <a:r>
              <a:rPr lang="en-US" cap="none" dirty="0" smtClean="0">
                <a:solidFill>
                  <a:schemeClr val="tx1"/>
                </a:solidFill>
                <a:cs typeface="Arial" panose="020B0604020202020204" pitchFamily="34" charset="0"/>
              </a:rPr>
              <a:t> el libro de </a:t>
            </a:r>
            <a:r>
              <a:rPr lang="en-US" cap="none" dirty="0" err="1" smtClean="0">
                <a:solidFill>
                  <a:schemeClr val="tx1"/>
                </a:solidFill>
                <a:cs typeface="Arial" panose="020B0604020202020204" pitchFamily="34" charset="0"/>
              </a:rPr>
              <a:t>Filemón</a:t>
            </a:r>
            <a:endParaRPr lang="en-US" cap="none" dirty="0">
              <a:solidFill>
                <a:schemeClr val="tx1"/>
              </a:solidFill>
              <a:cs typeface="Arial" panose="020B0604020202020204" pitchFamily="34" charset="0"/>
            </a:endParaRPr>
          </a:p>
          <a:p>
            <a:pPr marL="457200" indent="-457200">
              <a:buFont typeface="+mj-lt"/>
              <a:buAutoNum type="arabicPeriod"/>
            </a:pPr>
            <a:r>
              <a:rPr lang="en-US" cap="none" dirty="0" err="1">
                <a:solidFill>
                  <a:schemeClr val="tx1"/>
                </a:solidFill>
                <a:cs typeface="Arial" panose="020B0604020202020204" pitchFamily="34" charset="0"/>
              </a:rPr>
              <a:t>Metas</a:t>
            </a:r>
            <a:r>
              <a:rPr lang="en-US" cap="none" dirty="0">
                <a:solidFill>
                  <a:schemeClr val="tx1"/>
                </a:solidFill>
                <a:cs typeface="Arial" panose="020B0604020202020204" pitchFamily="34" charset="0"/>
              </a:rPr>
              <a:t> de </a:t>
            </a:r>
            <a:r>
              <a:rPr lang="en-US" cap="none" dirty="0" smtClean="0">
                <a:solidFill>
                  <a:schemeClr val="tx1"/>
                </a:solidFill>
                <a:cs typeface="Arial" panose="020B0604020202020204" pitchFamily="34" charset="0"/>
              </a:rPr>
              <a:t>enseñanza: Le enseñaré el libro de Filemón a mi abuela.</a:t>
            </a:r>
          </a:p>
          <a:p>
            <a:pPr marL="457200" indent="-457200" algn="l" rtl="0">
              <a:buFont typeface="+mj-lt"/>
              <a:buAutoNum type="arabicPeriod"/>
            </a:pPr>
            <a:r>
              <a:rPr lang="en-US" cap="none" dirty="0" smtClean="0">
                <a:solidFill>
                  <a:schemeClr val="tx1"/>
                </a:solidFill>
                <a:cs typeface="Arial" panose="020B0604020202020204" pitchFamily="34" charset="0"/>
              </a:rPr>
              <a:t>Metas de santidad: escogeré un libro sobre humildad y leeré un capítulo por día.</a:t>
            </a:r>
          </a:p>
          <a:p>
            <a:pPr marL="457200" indent="-457200" algn="l" rtl="0">
              <a:buFont typeface="+mj-lt"/>
              <a:buAutoNum type="arabicPeriod"/>
            </a:pPr>
            <a:r>
              <a:rPr lang="en-US" cap="none" dirty="0" smtClean="0">
                <a:solidFill>
                  <a:schemeClr val="tx1"/>
                </a:solidFill>
                <a:cs typeface="Arial" panose="020B0604020202020204" pitchFamily="34" charset="0"/>
              </a:rPr>
              <a:t>Metas de la iglesia: les preguntaré a mis padres si puedo asistir a la reunión de su grupo de trabajo</a:t>
            </a:r>
          </a:p>
          <a:p>
            <a:pPr marL="457200" indent="-457200" algn="l" rtl="0">
              <a:buFont typeface="+mj-lt"/>
              <a:buAutoNum type="arabicPeriod"/>
            </a:pPr>
            <a:r>
              <a:rPr lang="en-US" cap="none" dirty="0" smtClean="0">
                <a:solidFill>
                  <a:schemeClr val="tx1"/>
                </a:solidFill>
                <a:cs typeface="Arial" panose="020B0604020202020204" pitchFamily="34" charset="0"/>
              </a:rPr>
              <a:t>Metas de actitud: Me disculparé la próxima vez que </a:t>
            </a:r>
            <a:r>
              <a:rPr lang="en-US" cap="none" dirty="0" err="1" smtClean="0">
                <a:solidFill>
                  <a:schemeClr val="tx1"/>
                </a:solidFill>
                <a:cs typeface="Arial" panose="020B0604020202020204" pitchFamily="34" charset="0"/>
              </a:rPr>
              <a:t>lloriquee</a:t>
            </a:r>
            <a:r>
              <a:rPr lang="en-US" cap="none" dirty="0" smtClean="0">
                <a:solidFill>
                  <a:schemeClr val="tx1"/>
                </a:solidFill>
                <a:cs typeface="Arial" panose="020B0604020202020204" pitchFamily="34" charset="0"/>
              </a:rPr>
              <a:t>.</a:t>
            </a:r>
          </a:p>
          <a:p>
            <a:pPr marL="457200" indent="-457200" algn="l" rtl="0">
              <a:buFont typeface="+mj-lt"/>
              <a:buAutoNum type="arabicPeriod"/>
            </a:pPr>
            <a:r>
              <a:rPr lang="en-US" cap="none" dirty="0" smtClean="0">
                <a:solidFill>
                  <a:schemeClr val="tx1"/>
                </a:solidFill>
                <a:cs typeface="Arial" panose="020B0604020202020204" pitchFamily="34" charset="0"/>
              </a:rPr>
              <a:t>¿?</a:t>
            </a:r>
            <a:endParaRPr lang="en-US" cap="none" dirty="0">
              <a:solidFill>
                <a:schemeClr val="tx1"/>
              </a:solidFill>
              <a:cs typeface="Arial" panose="020B0604020202020204" pitchFamily="34" charset="0"/>
            </a:endParaRPr>
          </a:p>
        </p:txBody>
      </p:sp>
      <p:sp>
        <p:nvSpPr>
          <p:cNvPr id="6" name="Rectangle 5"/>
          <p:cNvSpPr/>
          <p:nvPr/>
        </p:nvSpPr>
        <p:spPr>
          <a:xfrm>
            <a:off x="5971607" y="3244334"/>
            <a:ext cx="248786" cy="369332"/>
          </a:xfrm>
          <a:prstGeom prst="rect">
            <a:avLst/>
          </a:prstGeom>
        </p:spPr>
        <p:txBody>
          <a:bodyPr wrap="none">
            <a:spAutoFit/>
          </a:bodyPr>
          <a:lstStyle/>
          <a:p>
            <a:pPr algn="l" rtl="0"/>
            <a:r>
              <a:rPr lang="en-US" dirty="0"/>
              <a:t> </a:t>
            </a:r>
          </a:p>
        </p:txBody>
      </p:sp>
    </p:spTree>
    <p:extLst>
      <p:ext uri="{BB962C8B-B14F-4D97-AF65-F5344CB8AC3E}">
        <p14:creationId xmlns:p14="http://schemas.microsoft.com/office/powerpoint/2010/main" val="49683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500962"/>
            <a:ext cx="11918761" cy="798786"/>
          </a:xfrm>
        </p:spPr>
        <p:txBody>
          <a:bodyPr>
            <a:normAutofit/>
          </a:bodyPr>
          <a:lstStyle/>
          <a:p>
            <a:pPr algn="ctr" rtl="0"/>
            <a:r>
              <a:rPr lang="en-US" dirty="0" smtClean="0">
                <a:solidFill>
                  <a:schemeClr val="accent5"/>
                </a:solidFill>
              </a:rPr>
              <a:t>PABLO DESPUÉS DE HECHOS</a:t>
            </a:r>
            <a:endParaRPr lang="en-US" dirty="0">
              <a:solidFill>
                <a:schemeClr val="accent5"/>
              </a:solidFill>
            </a:endParaRPr>
          </a:p>
        </p:txBody>
      </p:sp>
      <p:sp>
        <p:nvSpPr>
          <p:cNvPr id="3" name="Content Placeholder 2"/>
          <p:cNvSpPr>
            <a:spLocks noGrp="1"/>
          </p:cNvSpPr>
          <p:nvPr>
            <p:ph idx="1"/>
          </p:nvPr>
        </p:nvSpPr>
        <p:spPr>
          <a:xfrm>
            <a:off x="824163" y="1233237"/>
            <a:ext cx="10226842" cy="5270365"/>
          </a:xfrm>
          <a:gradFill flip="none" rotWithShape="1">
            <a:gsLst>
              <a:gs pos="0">
                <a:schemeClr val="accent5"/>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p:spPr>
        <p:txBody>
          <a:bodyPr>
            <a:normAutofit lnSpcReduction="10000"/>
          </a:bodyPr>
          <a:lstStyle/>
          <a:p>
            <a:pPr algn="l" rtl="0"/>
            <a:r>
              <a:rPr lang="en-US" cap="none" dirty="0">
                <a:solidFill>
                  <a:schemeClr val="bg2"/>
                </a:solidFill>
                <a:cs typeface="Arial" panose="020B0604020202020204" pitchFamily="34" charset="0"/>
              </a:rPr>
              <a:t>a</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Creta</a:t>
            </a:r>
            <a:r>
              <a:rPr lang="en-US" cap="none" dirty="0" smtClean="0">
                <a:solidFill>
                  <a:schemeClr val="bg2"/>
                </a:solidFill>
                <a:cs typeface="Arial" panose="020B0604020202020204" pitchFamily="34" charset="0"/>
              </a:rPr>
              <a:t> - Dejó a Tito aquí (Tito</a:t>
            </a:r>
            <a:r>
              <a:rPr lang="en-US" cap="none" dirty="0">
                <a:solidFill>
                  <a:schemeClr val="bg2"/>
                </a:solidFill>
                <a:cs typeface="Arial" panose="020B0604020202020204" pitchFamily="34" charset="0"/>
              </a:rPr>
              <a:t>1:5)</a:t>
            </a:r>
          </a:p>
          <a:p>
            <a:r>
              <a:rPr lang="en-US" cap="none" dirty="0">
                <a:solidFill>
                  <a:schemeClr val="bg2"/>
                </a:solidFill>
                <a:cs typeface="Arial" panose="020B0604020202020204" pitchFamily="34" charset="0"/>
              </a:rPr>
              <a:t>b</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Mileto</a:t>
            </a:r>
            <a:r>
              <a:rPr lang="en-US" cap="none" dirty="0" smtClean="0">
                <a:solidFill>
                  <a:schemeClr val="bg2"/>
                </a:solidFill>
                <a:cs typeface="Arial" panose="020B0604020202020204" pitchFamily="34" charset="0"/>
              </a:rPr>
              <a:t> (</a:t>
            </a:r>
            <a:r>
              <a:rPr lang="en-US" cap="none" dirty="0">
                <a:solidFill>
                  <a:schemeClr val="bg2"/>
                </a:solidFill>
                <a:cs typeface="Arial" panose="020B0604020202020204" pitchFamily="34" charset="0"/>
              </a:rPr>
              <a:t>2 Timoteo 4:20). </a:t>
            </a:r>
            <a:r>
              <a:rPr lang="es-ES" cap="none" dirty="0">
                <a:solidFill>
                  <a:schemeClr val="bg2"/>
                </a:solidFill>
                <a:cs typeface="Arial" panose="020B0604020202020204" pitchFamily="34" charset="0"/>
              </a:rPr>
              <a:t>Dejó allí a </a:t>
            </a:r>
            <a:r>
              <a:rPr lang="es-ES" cap="none" dirty="0" err="1">
                <a:solidFill>
                  <a:schemeClr val="bg2"/>
                </a:solidFill>
                <a:cs typeface="Arial" panose="020B0604020202020204" pitchFamily="34" charset="0"/>
              </a:rPr>
              <a:t>Trófimo</a:t>
            </a:r>
            <a:r>
              <a:rPr lang="es-ES" cap="none" dirty="0">
                <a:solidFill>
                  <a:schemeClr val="bg2"/>
                </a:solidFill>
                <a:cs typeface="Arial" panose="020B0604020202020204" pitchFamily="34" charset="0"/>
              </a:rPr>
              <a:t> enfermo</a:t>
            </a:r>
            <a:r>
              <a:rPr lang="es-ES" cap="none" dirty="0" smtClean="0">
                <a:solidFill>
                  <a:schemeClr val="bg2"/>
                </a:solidFill>
                <a:cs typeface="Arial" panose="020B0604020202020204" pitchFamily="34" charset="0"/>
              </a:rPr>
              <a:t>.</a:t>
            </a:r>
          </a:p>
          <a:p>
            <a:r>
              <a:rPr lang="en-US" cap="none" dirty="0" smtClean="0">
                <a:solidFill>
                  <a:schemeClr val="bg2"/>
                </a:solidFill>
                <a:cs typeface="Arial" panose="020B0604020202020204" pitchFamily="34" charset="0"/>
              </a:rPr>
              <a:t>c. 	</a:t>
            </a:r>
            <a:r>
              <a:rPr lang="en-US" cap="none" dirty="0" err="1" smtClean="0">
                <a:solidFill>
                  <a:schemeClr val="bg2"/>
                </a:solidFill>
                <a:cs typeface="Arial" panose="020B0604020202020204" pitchFamily="34" charset="0"/>
              </a:rPr>
              <a:t>Éfeso</a:t>
            </a:r>
            <a:r>
              <a:rPr lang="en-US" cap="none" dirty="0" smtClean="0">
                <a:solidFill>
                  <a:schemeClr val="bg2"/>
                </a:solidFill>
                <a:cs typeface="Arial" panose="020B0604020202020204" pitchFamily="34" charset="0"/>
              </a:rPr>
              <a:t> (1 </a:t>
            </a:r>
            <a:r>
              <a:rPr lang="en-US" cap="none" dirty="0" err="1" smtClean="0">
                <a:solidFill>
                  <a:schemeClr val="bg2"/>
                </a:solidFill>
                <a:cs typeface="Arial" panose="020B0604020202020204" pitchFamily="34" charset="0"/>
              </a:rPr>
              <a:t>Timoteo</a:t>
            </a:r>
            <a:r>
              <a:rPr lang="en-US" cap="none" dirty="0" smtClean="0">
                <a:solidFill>
                  <a:schemeClr val="bg2"/>
                </a:solidFill>
                <a:cs typeface="Arial" panose="020B0604020202020204" pitchFamily="34" charset="0"/>
              </a:rPr>
              <a:t> 1:3). </a:t>
            </a:r>
            <a:r>
              <a:rPr lang="en-US" cap="none" dirty="0" err="1" smtClean="0">
                <a:solidFill>
                  <a:schemeClr val="bg2"/>
                </a:solidFill>
                <a:cs typeface="Arial" panose="020B0604020202020204" pitchFamily="34" charset="0"/>
              </a:rPr>
              <a:t>Dejó</a:t>
            </a:r>
            <a:r>
              <a:rPr lang="en-US" cap="none" dirty="0" smtClean="0">
                <a:solidFill>
                  <a:schemeClr val="bg2"/>
                </a:solidFill>
                <a:cs typeface="Arial" panose="020B0604020202020204" pitchFamily="34" charset="0"/>
              </a:rPr>
              <a:t> a </a:t>
            </a:r>
            <a:r>
              <a:rPr lang="en-US" cap="none" dirty="0" err="1" smtClean="0">
                <a:solidFill>
                  <a:schemeClr val="bg2"/>
                </a:solidFill>
                <a:cs typeface="Arial" panose="020B0604020202020204" pitchFamily="34" charset="0"/>
              </a:rPr>
              <a:t>Timoteo</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allí</a:t>
            </a:r>
            <a:r>
              <a:rPr lang="en-US" cap="none" dirty="0" smtClean="0">
                <a:solidFill>
                  <a:schemeClr val="bg2"/>
                </a:solidFill>
                <a:cs typeface="Arial" panose="020B0604020202020204" pitchFamily="34" charset="0"/>
              </a:rPr>
              <a:t> para </a:t>
            </a:r>
            <a:r>
              <a:rPr lang="en-US" cap="none" dirty="0" err="1" smtClean="0">
                <a:solidFill>
                  <a:schemeClr val="bg2"/>
                </a:solidFill>
                <a:cs typeface="Arial" panose="020B0604020202020204" pitchFamily="34" charset="0"/>
              </a:rPr>
              <a:t>corregir</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errores</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en</a:t>
            </a:r>
            <a:r>
              <a:rPr lang="en-US" cap="none" dirty="0" smtClean="0">
                <a:solidFill>
                  <a:schemeClr val="bg2"/>
                </a:solidFill>
                <a:cs typeface="Arial" panose="020B0604020202020204" pitchFamily="34" charset="0"/>
              </a:rPr>
              <a:t> la </a:t>
            </a:r>
            <a:r>
              <a:rPr lang="en-US" cap="none" dirty="0" err="1" smtClean="0">
                <a:solidFill>
                  <a:schemeClr val="bg2"/>
                </a:solidFill>
                <a:cs typeface="Arial" panose="020B0604020202020204" pitchFamily="34" charset="0"/>
              </a:rPr>
              <a:t>iglesia</a:t>
            </a:r>
            <a:r>
              <a:rPr lang="en-US" cap="none" dirty="0" smtClean="0">
                <a:solidFill>
                  <a:schemeClr val="bg2"/>
                </a:solidFill>
                <a:cs typeface="Arial" panose="020B0604020202020204" pitchFamily="34" charset="0"/>
              </a:rPr>
              <a:t>. </a:t>
            </a:r>
            <a:r>
              <a:rPr lang="es-ES" cap="none" dirty="0">
                <a:solidFill>
                  <a:schemeClr val="bg2"/>
                </a:solidFill>
                <a:cs typeface="Arial" panose="020B0604020202020204" pitchFamily="34" charset="0"/>
              </a:rPr>
              <a:t>También puede ser que Pablo nunca </a:t>
            </a:r>
            <a:r>
              <a:rPr lang="es-ES" cap="none" dirty="0" smtClean="0">
                <a:solidFill>
                  <a:schemeClr val="bg2"/>
                </a:solidFill>
                <a:cs typeface="Arial" panose="020B0604020202020204" pitchFamily="34" charset="0"/>
              </a:rPr>
              <a:t>haya vuelto </a:t>
            </a:r>
            <a:r>
              <a:rPr lang="es-ES" cap="none" dirty="0">
                <a:solidFill>
                  <a:schemeClr val="bg2"/>
                </a:solidFill>
                <a:cs typeface="Arial" panose="020B0604020202020204" pitchFamily="34" charset="0"/>
              </a:rPr>
              <a:t>a Éfeso (Hechos 20:38), y “dejó” a Timoteo allí cuando pasó por Mileto en el sentido de no pedirle que lo acompañara en sus viajes</a:t>
            </a:r>
            <a:r>
              <a:rPr lang="es-ES" cap="none" dirty="0" smtClean="0">
                <a:solidFill>
                  <a:schemeClr val="bg2"/>
                </a:solidFill>
                <a:cs typeface="Arial" panose="020B0604020202020204" pitchFamily="34" charset="0"/>
              </a:rPr>
              <a:t>.</a:t>
            </a:r>
          </a:p>
          <a:p>
            <a:r>
              <a:rPr lang="en-US" cap="none" dirty="0" smtClean="0">
                <a:solidFill>
                  <a:schemeClr val="bg2"/>
                </a:solidFill>
                <a:cs typeface="Arial" panose="020B0604020202020204" pitchFamily="34" charset="0"/>
              </a:rPr>
              <a:t>d.	</a:t>
            </a:r>
            <a:r>
              <a:rPr lang="en-US" cap="none" dirty="0" err="1" smtClean="0">
                <a:solidFill>
                  <a:schemeClr val="bg2"/>
                </a:solidFill>
                <a:cs typeface="Arial" panose="020B0604020202020204" pitchFamily="34" charset="0"/>
              </a:rPr>
              <a:t>Colosas</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Flm</a:t>
            </a:r>
            <a:r>
              <a:rPr lang="en-US" cap="none" dirty="0" smtClean="0">
                <a:solidFill>
                  <a:schemeClr val="bg2"/>
                </a:solidFill>
                <a:cs typeface="Arial" panose="020B0604020202020204" pitchFamily="34" charset="0"/>
              </a:rPr>
              <a:t> 1:22</a:t>
            </a:r>
            <a:r>
              <a:rPr lang="en-US" cap="none" dirty="0">
                <a:solidFill>
                  <a:schemeClr val="bg2"/>
                </a:solidFill>
                <a:cs typeface="Arial" panose="020B0604020202020204" pitchFamily="34" charset="0"/>
              </a:rPr>
              <a:t>). Cerca de Éfeso; Es posible que haya ido allí al mismo tiempo.</a:t>
            </a:r>
          </a:p>
          <a:p>
            <a:r>
              <a:rPr lang="en-US" cap="none" dirty="0">
                <a:solidFill>
                  <a:schemeClr val="bg2"/>
                </a:solidFill>
                <a:cs typeface="Arial" panose="020B0604020202020204" pitchFamily="34" charset="0"/>
              </a:rPr>
              <a:t>e</a:t>
            </a:r>
            <a:r>
              <a:rPr lang="en-US" cap="none" dirty="0" smtClean="0">
                <a:solidFill>
                  <a:schemeClr val="bg2"/>
                </a:solidFill>
                <a:cs typeface="Arial" panose="020B0604020202020204" pitchFamily="34" charset="0"/>
              </a:rPr>
              <a:t>.	Troas (2 </a:t>
            </a:r>
            <a:r>
              <a:rPr lang="en-US" cap="none" dirty="0">
                <a:solidFill>
                  <a:schemeClr val="bg2"/>
                </a:solidFill>
                <a:cs typeface="Arial" panose="020B0604020202020204" pitchFamily="34" charset="0"/>
              </a:rPr>
              <a:t>Timoteo 4:13). </a:t>
            </a:r>
            <a:r>
              <a:rPr lang="es-ES" cap="none" dirty="0">
                <a:solidFill>
                  <a:schemeClr val="bg2"/>
                </a:solidFill>
                <a:cs typeface="Arial" panose="020B0604020202020204" pitchFamily="34" charset="0"/>
              </a:rPr>
              <a:t>Dejó capa y libros con Carpo, 2 Tim. 4:13</a:t>
            </a:r>
            <a:r>
              <a:rPr lang="es-ES" cap="none" dirty="0" smtClean="0">
                <a:solidFill>
                  <a:schemeClr val="bg2"/>
                </a:solidFill>
                <a:cs typeface="Arial" panose="020B0604020202020204" pitchFamily="34" charset="0"/>
              </a:rPr>
              <a:t>.</a:t>
            </a:r>
          </a:p>
          <a:p>
            <a:r>
              <a:rPr lang="en-US" cap="none" dirty="0">
                <a:solidFill>
                  <a:schemeClr val="bg2"/>
                </a:solidFill>
                <a:cs typeface="Arial" panose="020B0604020202020204" pitchFamily="34" charset="0"/>
              </a:rPr>
              <a:t>f</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Filipos</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Flp</a:t>
            </a:r>
            <a:r>
              <a:rPr lang="en-US" cap="none" dirty="0" smtClean="0">
                <a:solidFill>
                  <a:schemeClr val="bg2"/>
                </a:solidFill>
                <a:cs typeface="Arial" panose="020B0604020202020204" pitchFamily="34" charset="0"/>
              </a:rPr>
              <a:t>. </a:t>
            </a:r>
            <a:r>
              <a:rPr lang="en-US" cap="none" dirty="0">
                <a:solidFill>
                  <a:schemeClr val="bg2"/>
                </a:solidFill>
                <a:cs typeface="Arial" panose="020B0604020202020204" pitchFamily="34" charset="0"/>
              </a:rPr>
              <a:t>2:24). </a:t>
            </a:r>
            <a:r>
              <a:rPr lang="en-US" cap="none" dirty="0" err="1">
                <a:solidFill>
                  <a:schemeClr val="bg2"/>
                </a:solidFill>
                <a:cs typeface="Arial" panose="020B0604020202020204" pitchFamily="34" charset="0"/>
              </a:rPr>
              <a:t>Aparentemente</a:t>
            </a:r>
            <a:r>
              <a:rPr lang="en-US" cap="none" dirty="0">
                <a:solidFill>
                  <a:schemeClr val="bg2"/>
                </a:solidFill>
                <a:cs typeface="Arial" panose="020B0604020202020204" pitchFamily="34" charset="0"/>
              </a:rPr>
              <a:t> </a:t>
            </a:r>
            <a:r>
              <a:rPr lang="en-US" cap="none" dirty="0" smtClean="0">
                <a:solidFill>
                  <a:schemeClr val="bg2"/>
                </a:solidFill>
                <a:cs typeface="Arial" panose="020B0604020202020204" pitchFamily="34" charset="0"/>
              </a:rPr>
              <a:t>(¿?) </a:t>
            </a:r>
            <a:r>
              <a:rPr lang="en-US" cap="none" dirty="0">
                <a:solidFill>
                  <a:schemeClr val="bg2"/>
                </a:solidFill>
                <a:cs typeface="Arial" panose="020B0604020202020204" pitchFamily="34" charset="0"/>
              </a:rPr>
              <a:t>escribió 1 Timoteo (1:3) desde aquí. Esperaba regresar pronto con Timoteo en Éfeso (3:14-15)</a:t>
            </a:r>
          </a:p>
          <a:p>
            <a:pPr algn="l" rtl="0"/>
            <a:r>
              <a:rPr lang="en-US" cap="none" dirty="0" smtClean="0">
                <a:solidFill>
                  <a:schemeClr val="bg2"/>
                </a:solidFill>
                <a:cs typeface="Arial" panose="020B0604020202020204" pitchFamily="34" charset="0"/>
              </a:rPr>
              <a:t>g.	</a:t>
            </a:r>
            <a:r>
              <a:rPr lang="en-US" cap="none" dirty="0" err="1" smtClean="0">
                <a:solidFill>
                  <a:schemeClr val="bg2"/>
                </a:solidFill>
                <a:cs typeface="Arial" panose="020B0604020202020204" pitchFamily="34" charset="0"/>
              </a:rPr>
              <a:t>Corinto</a:t>
            </a:r>
            <a:r>
              <a:rPr lang="en-US" cap="none" dirty="0" smtClean="0">
                <a:solidFill>
                  <a:schemeClr val="bg2"/>
                </a:solidFill>
                <a:cs typeface="Arial" panose="020B0604020202020204" pitchFamily="34" charset="0"/>
              </a:rPr>
              <a:t> (2 </a:t>
            </a:r>
            <a:r>
              <a:rPr lang="en-US" cap="none" dirty="0">
                <a:solidFill>
                  <a:schemeClr val="bg2"/>
                </a:solidFill>
                <a:cs typeface="Arial" panose="020B0604020202020204" pitchFamily="34" charset="0"/>
              </a:rPr>
              <a:t>Timoteo 4:20). </a:t>
            </a:r>
            <a:r>
              <a:rPr lang="en-US" cap="none" dirty="0" err="1" smtClean="0">
                <a:solidFill>
                  <a:schemeClr val="bg2"/>
                </a:solidFill>
                <a:cs typeface="Arial" panose="020B0604020202020204" pitchFamily="34" charset="0"/>
              </a:rPr>
              <a:t>Dejó</a:t>
            </a:r>
            <a:r>
              <a:rPr lang="en-US" cap="none" dirty="0" smtClean="0">
                <a:solidFill>
                  <a:schemeClr val="bg2"/>
                </a:solidFill>
                <a:cs typeface="Arial" panose="020B0604020202020204" pitchFamily="34" charset="0"/>
              </a:rPr>
              <a:t> a </a:t>
            </a:r>
            <a:r>
              <a:rPr lang="en-US" cap="none" dirty="0" err="1" smtClean="0">
                <a:solidFill>
                  <a:schemeClr val="bg2"/>
                </a:solidFill>
                <a:cs typeface="Arial" panose="020B0604020202020204" pitchFamily="34" charset="0"/>
              </a:rPr>
              <a:t>Erasto</a:t>
            </a:r>
            <a:r>
              <a:rPr lang="en-US" cap="none" dirty="0" smtClean="0">
                <a:solidFill>
                  <a:schemeClr val="bg2"/>
                </a:solidFill>
                <a:cs typeface="Arial" panose="020B0604020202020204" pitchFamily="34" charset="0"/>
              </a:rPr>
              <a:t>.</a:t>
            </a:r>
            <a:endParaRPr lang="en-US" cap="none" dirty="0">
              <a:solidFill>
                <a:schemeClr val="bg2"/>
              </a:solidFill>
              <a:cs typeface="Arial" panose="020B0604020202020204" pitchFamily="34" charset="0"/>
            </a:endParaRPr>
          </a:p>
          <a:p>
            <a:pPr algn="l" rtl="0"/>
            <a:r>
              <a:rPr lang="en-US" cap="none" dirty="0" smtClean="0">
                <a:solidFill>
                  <a:schemeClr val="bg2"/>
                </a:solidFill>
                <a:cs typeface="Arial" panose="020B0604020202020204" pitchFamily="34" charset="0"/>
              </a:rPr>
              <a:t>h.	</a:t>
            </a:r>
            <a:r>
              <a:rPr lang="en-US" cap="none" dirty="0" err="1" smtClean="0">
                <a:solidFill>
                  <a:schemeClr val="bg2"/>
                </a:solidFill>
                <a:cs typeface="Arial" panose="020B0604020202020204" pitchFamily="34" charset="0"/>
              </a:rPr>
              <a:t>Nicópolis</a:t>
            </a:r>
            <a:r>
              <a:rPr lang="en-US" cap="none" dirty="0" smtClean="0">
                <a:solidFill>
                  <a:schemeClr val="bg2"/>
                </a:solidFill>
                <a:cs typeface="Arial" panose="020B0604020202020204" pitchFamily="34" charset="0"/>
              </a:rPr>
              <a:t> </a:t>
            </a:r>
            <a:r>
              <a:rPr lang="en-US" cap="none" dirty="0">
                <a:solidFill>
                  <a:schemeClr val="bg2"/>
                </a:solidFill>
                <a:cs typeface="Arial" panose="020B0604020202020204" pitchFamily="34" charset="0"/>
              </a:rPr>
              <a:t>(Tito 3:12)</a:t>
            </a:r>
          </a:p>
          <a:p>
            <a:pPr algn="l" rtl="0"/>
            <a:r>
              <a:rPr lang="en-US" cap="none" dirty="0" err="1">
                <a:solidFill>
                  <a:schemeClr val="bg2"/>
                </a:solidFill>
                <a:cs typeface="Arial" panose="020B0604020202020204" pitchFamily="34" charset="0"/>
              </a:rPr>
              <a:t>i</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España</a:t>
            </a:r>
            <a:r>
              <a:rPr lang="en-US" cap="none" dirty="0" smtClean="0">
                <a:solidFill>
                  <a:schemeClr val="bg2"/>
                </a:solidFill>
                <a:cs typeface="Arial" panose="020B0604020202020204" pitchFamily="34" charset="0"/>
              </a:rPr>
              <a:t> (</a:t>
            </a:r>
            <a:r>
              <a:rPr lang="en-US" cap="none" dirty="0" err="1" smtClean="0">
                <a:solidFill>
                  <a:schemeClr val="bg2"/>
                </a:solidFill>
                <a:cs typeface="Arial" panose="020B0604020202020204" pitchFamily="34" charset="0"/>
              </a:rPr>
              <a:t>Romanos</a:t>
            </a:r>
            <a:r>
              <a:rPr lang="en-US" cap="none" dirty="0" smtClean="0">
                <a:solidFill>
                  <a:schemeClr val="bg2"/>
                </a:solidFill>
                <a:cs typeface="Arial" panose="020B0604020202020204" pitchFamily="34" charset="0"/>
              </a:rPr>
              <a:t> </a:t>
            </a:r>
            <a:r>
              <a:rPr lang="en-US" cap="none" dirty="0">
                <a:solidFill>
                  <a:schemeClr val="bg2"/>
                </a:solidFill>
                <a:cs typeface="Arial" panose="020B0604020202020204" pitchFamily="34" charset="0"/>
              </a:rPr>
              <a:t>15:24)</a:t>
            </a:r>
          </a:p>
        </p:txBody>
      </p:sp>
    </p:spTree>
    <p:extLst>
      <p:ext uri="{BB962C8B-B14F-4D97-AF65-F5344CB8AC3E}">
        <p14:creationId xmlns:p14="http://schemas.microsoft.com/office/powerpoint/2010/main" val="97373349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7" y="500962"/>
            <a:ext cx="11918761" cy="798786"/>
          </a:xfrm>
        </p:spPr>
        <p:txBody>
          <a:bodyPr>
            <a:normAutofit/>
          </a:bodyPr>
          <a:lstStyle/>
          <a:p>
            <a:pPr algn="ctr" rtl="0"/>
            <a:r>
              <a:rPr lang="en-US" dirty="0" smtClean="0">
                <a:solidFill>
                  <a:schemeClr val="accent5"/>
                </a:solidFill>
              </a:rPr>
              <a:t>PABLO DESPUÉS DE LOS HECHOS</a:t>
            </a:r>
            <a:endParaRPr lang="en-US" dirty="0">
              <a:solidFill>
                <a:schemeClr val="accent5"/>
              </a:solidFill>
            </a:endParaRPr>
          </a:p>
        </p:txBody>
      </p:sp>
      <p:sp>
        <p:nvSpPr>
          <p:cNvPr id="5" name="Content Placeholder 4"/>
          <p:cNvSpPr>
            <a:spLocks noGrp="1"/>
          </p:cNvSpPr>
          <p:nvPr>
            <p:ph idx="1"/>
          </p:nvPr>
        </p:nvSpPr>
        <p:spPr/>
        <p:txBody>
          <a:bodyPr/>
          <a:lstStyle/>
          <a:p>
            <a:pPr algn="l" rtl="0"/>
            <a:endParaRPr lang="en-US"/>
          </a:p>
        </p:txBody>
      </p:sp>
      <p:pic>
        <p:nvPicPr>
          <p:cNvPr id="4" name="Picture 3"/>
          <p:cNvPicPr>
            <a:picLocks noChangeAspect="1"/>
          </p:cNvPicPr>
          <p:nvPr/>
        </p:nvPicPr>
        <p:blipFill>
          <a:blip r:embed="rId2"/>
          <a:stretch>
            <a:fillRect/>
          </a:stretch>
        </p:blipFill>
        <p:spPr>
          <a:xfrm>
            <a:off x="576638" y="0"/>
            <a:ext cx="11035547" cy="6858000"/>
          </a:xfrm>
          <a:prstGeom prst="rect">
            <a:avLst/>
          </a:prstGeom>
        </p:spPr>
      </p:pic>
      <p:sp>
        <p:nvSpPr>
          <p:cNvPr id="6" name="Google Shape;123;p18"/>
          <p:cNvSpPr txBox="1"/>
          <p:nvPr/>
        </p:nvSpPr>
        <p:spPr>
          <a:xfrm>
            <a:off x="6777821" y="213585"/>
            <a:ext cx="3280579" cy="1354176"/>
          </a:xfrm>
          <a:prstGeom prst="rect">
            <a:avLst/>
          </a:prstGeom>
          <a:solidFill>
            <a:schemeClr val="tx1"/>
          </a:solidFill>
          <a:ln>
            <a:noFill/>
          </a:ln>
        </p:spPr>
        <p:txBody>
          <a:bodyPr spcFirstLastPara="1" wrap="square" lIns="121900" tIns="121900" rIns="121900" bIns="121900" anchor="t" anchorCtr="0">
            <a:spAutoFit/>
          </a:bodyPr>
          <a:lstStyle/>
          <a:p>
            <a:pPr algn="ctr" defTabSz="1219170" rtl="0">
              <a:buClr>
                <a:srgbClr val="000000"/>
              </a:buClr>
            </a:pPr>
            <a:r>
              <a:rPr lang="en" sz="2400" b="1" kern="0" dirty="0" smtClean="0">
                <a:solidFill>
                  <a:srgbClr val="000000"/>
                </a:solidFill>
                <a:cs typeface="Arial"/>
                <a:sym typeface="Arial"/>
              </a:rPr>
              <a:t>El cuarto viaje de </a:t>
            </a:r>
            <a:br>
              <a:rPr lang="en" sz="2400" b="1" kern="0" dirty="0" smtClean="0">
                <a:solidFill>
                  <a:srgbClr val="000000"/>
                </a:solidFill>
                <a:cs typeface="Arial"/>
                <a:sym typeface="Arial"/>
              </a:rPr>
            </a:br>
            <a:r>
              <a:rPr lang="en" sz="2400" b="1" kern="0" dirty="0" smtClean="0">
                <a:solidFill>
                  <a:srgbClr val="000000"/>
                </a:solidFill>
                <a:cs typeface="Arial"/>
                <a:sym typeface="Arial"/>
              </a:rPr>
              <a:t>Pablo: “Hechos 29” </a:t>
            </a:r>
            <a:br>
              <a:rPr lang="en" sz="2400" b="1" kern="0" dirty="0" smtClean="0">
                <a:solidFill>
                  <a:srgbClr val="000000"/>
                </a:solidFill>
                <a:cs typeface="Arial"/>
                <a:sym typeface="Arial"/>
              </a:rPr>
            </a:br>
            <a:r>
              <a:rPr lang="en" sz="2400" b="1" kern="0" dirty="0" smtClean="0">
                <a:solidFill>
                  <a:srgbClr val="000000"/>
                </a:solidFill>
                <a:cs typeface="Arial"/>
                <a:sym typeface="Arial"/>
              </a:rPr>
              <a:t>63-65 dC</a:t>
            </a:r>
            <a:endParaRPr sz="2400" b="1" kern="0" dirty="0">
              <a:solidFill>
                <a:srgbClr val="000000"/>
              </a:solidFill>
              <a:cs typeface="Arial"/>
              <a:sym typeface="Arial"/>
            </a:endParaRPr>
          </a:p>
        </p:txBody>
      </p:sp>
    </p:spTree>
    <p:extLst>
      <p:ext uri="{BB962C8B-B14F-4D97-AF65-F5344CB8AC3E}">
        <p14:creationId xmlns:p14="http://schemas.microsoft.com/office/powerpoint/2010/main" val="234385313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EPÍSTOLAS A PREDICADORES</a:t>
            </a:r>
            <a:endParaRPr lang="en-US" dirty="0">
              <a:solidFill>
                <a:schemeClr val="bg1"/>
              </a:solidFill>
            </a:endParaRPr>
          </a:p>
        </p:txBody>
      </p:sp>
      <p:sp>
        <p:nvSpPr>
          <p:cNvPr id="3" name="Content Placeholder 2"/>
          <p:cNvSpPr>
            <a:spLocks noGrp="1"/>
          </p:cNvSpPr>
          <p:nvPr>
            <p:ph idx="1"/>
          </p:nvPr>
        </p:nvSpPr>
        <p:spPr>
          <a:xfrm>
            <a:off x="152400" y="1995055"/>
            <a:ext cx="11887199" cy="4710545"/>
          </a:xfrm>
        </p:spPr>
        <p:txBody>
          <a:bodyPr>
            <a:normAutofit/>
          </a:bodyPr>
          <a:lstStyle/>
          <a:p>
            <a:pPr algn="l" rtl="0"/>
            <a:r>
              <a:rPr lang="en-US" sz="2800" cap="none" dirty="0" err="1" smtClean="0">
                <a:solidFill>
                  <a:srgbClr val="7030A0"/>
                </a:solidFill>
                <a:cs typeface="Arial" panose="020B0604020202020204" pitchFamily="34" charset="0"/>
              </a:rPr>
              <a:t>Declaración</a:t>
            </a:r>
            <a:r>
              <a:rPr lang="en-US" sz="2800" cap="none" dirty="0" smtClean="0">
                <a:solidFill>
                  <a:srgbClr val="7030A0"/>
                </a:solidFill>
                <a:cs typeface="Arial" panose="020B0604020202020204" pitchFamily="34" charset="0"/>
              </a:rPr>
              <a:t> de </a:t>
            </a:r>
            <a:r>
              <a:rPr lang="en-US" sz="2800" cap="none" dirty="0" err="1" smtClean="0">
                <a:solidFill>
                  <a:srgbClr val="7030A0"/>
                </a:solidFill>
                <a:cs typeface="Arial" panose="020B0604020202020204" pitchFamily="34" charset="0"/>
              </a:rPr>
              <a:t>propósito</a:t>
            </a:r>
            <a:r>
              <a:rPr lang="en-US" sz="2800" cap="none" dirty="0">
                <a:solidFill>
                  <a:srgbClr val="7030A0"/>
                </a:solidFill>
                <a:cs typeface="Arial" panose="020B0604020202020204" pitchFamily="34" charset="0"/>
              </a:rPr>
              <a:t>:</a:t>
            </a:r>
            <a:r>
              <a:rPr lang="en-US" sz="2800" cap="none" dirty="0" smtClean="0">
                <a:solidFill>
                  <a:srgbClr val="7030A0"/>
                </a:solidFill>
                <a:cs typeface="Arial" panose="020B0604020202020204" pitchFamily="34" charset="0"/>
              </a:rPr>
              <a:t> 1 </a:t>
            </a:r>
            <a:r>
              <a:rPr lang="en-US" sz="2800" cap="none" dirty="0" err="1" smtClean="0">
                <a:solidFill>
                  <a:srgbClr val="7030A0"/>
                </a:solidFill>
                <a:cs typeface="Arial" panose="020B0604020202020204" pitchFamily="34" charset="0"/>
              </a:rPr>
              <a:t>Timoteo</a:t>
            </a:r>
            <a:endParaRPr lang="en-US" sz="2800" cap="none" dirty="0" smtClean="0">
              <a:solidFill>
                <a:srgbClr val="7030A0"/>
              </a:solidFill>
              <a:cs typeface="Arial" panose="020B0604020202020204" pitchFamily="34" charset="0"/>
            </a:endParaRPr>
          </a:p>
          <a:p>
            <a:pPr lvl="1" algn="l" rtl="0"/>
            <a:r>
              <a:rPr lang="en-US" sz="2400" cap="none" dirty="0" smtClean="0">
                <a:solidFill>
                  <a:srgbClr val="7030A0"/>
                </a:solidFill>
                <a:cs typeface="Arial" panose="020B0604020202020204" pitchFamily="34" charset="0"/>
              </a:rPr>
              <a:t>¿</a:t>
            </a:r>
            <a:r>
              <a:rPr lang="en-US" sz="2400" cap="none" dirty="0" err="1" smtClean="0">
                <a:solidFill>
                  <a:srgbClr val="7030A0"/>
                </a:solidFill>
                <a:cs typeface="Arial" panose="020B0604020202020204" pitchFamily="34" charset="0"/>
              </a:rPr>
              <a:t>Cómo</a:t>
            </a:r>
            <a:r>
              <a:rPr lang="en-US" sz="2400" cap="none" dirty="0" smtClean="0">
                <a:solidFill>
                  <a:srgbClr val="7030A0"/>
                </a:solidFill>
                <a:cs typeface="Arial" panose="020B0604020202020204" pitchFamily="34" charset="0"/>
              </a:rPr>
              <a:t> </a:t>
            </a:r>
            <a:r>
              <a:rPr lang="en-US" sz="2400" cap="none" dirty="0" err="1" smtClean="0">
                <a:solidFill>
                  <a:srgbClr val="7030A0"/>
                </a:solidFill>
                <a:cs typeface="Arial" panose="020B0604020202020204" pitchFamily="34" charset="0"/>
              </a:rPr>
              <a:t>encajan</a:t>
            </a:r>
            <a:r>
              <a:rPr lang="en-US" sz="2400" cap="none" dirty="0" smtClean="0">
                <a:solidFill>
                  <a:srgbClr val="7030A0"/>
                </a:solidFill>
                <a:cs typeface="Arial" panose="020B0604020202020204" pitchFamily="34" charset="0"/>
              </a:rPr>
              <a:t> </a:t>
            </a:r>
            <a:r>
              <a:rPr lang="en-US" sz="2400" cap="none" dirty="0" err="1" smtClean="0">
                <a:solidFill>
                  <a:srgbClr val="7030A0"/>
                </a:solidFill>
                <a:cs typeface="Arial" panose="020B0604020202020204" pitchFamily="34" charset="0"/>
              </a:rPr>
              <a:t>estos</a:t>
            </a:r>
            <a:r>
              <a:rPr lang="en-US" sz="2400" cap="none" dirty="0" smtClean="0">
                <a:solidFill>
                  <a:srgbClr val="7030A0"/>
                </a:solidFill>
                <a:cs typeface="Arial" panose="020B0604020202020204" pitchFamily="34" charset="0"/>
              </a:rPr>
              <a:t> </a:t>
            </a:r>
            <a:r>
              <a:rPr lang="en-US" sz="2400" cap="none" dirty="0" err="1" smtClean="0">
                <a:solidFill>
                  <a:srgbClr val="7030A0"/>
                </a:solidFill>
                <a:cs typeface="Arial" panose="020B0604020202020204" pitchFamily="34" charset="0"/>
              </a:rPr>
              <a:t>pasajes</a:t>
            </a:r>
            <a:r>
              <a:rPr lang="en-US" sz="2400" cap="none" dirty="0" smtClean="0">
                <a:solidFill>
                  <a:srgbClr val="7030A0"/>
                </a:solidFill>
                <a:cs typeface="Arial" panose="020B0604020202020204" pitchFamily="34" charset="0"/>
              </a:rPr>
              <a:t>? </a:t>
            </a:r>
            <a:r>
              <a:rPr lang="nn-NO" sz="2400" cap="none" dirty="0" smtClean="0">
                <a:solidFill>
                  <a:srgbClr val="7030A0"/>
                </a:solidFill>
                <a:cs typeface="Arial" panose="020B0604020202020204" pitchFamily="34" charset="0"/>
              </a:rPr>
              <a:t>2:1-15; 3:1-12; 5:1-16; 5:17-25; 6:1-2; 6:17-18</a:t>
            </a:r>
          </a:p>
          <a:p>
            <a:pPr algn="l" rtl="0"/>
            <a:r>
              <a:rPr lang="nn-NO" sz="2800" cap="none" dirty="0" smtClean="0">
                <a:solidFill>
                  <a:srgbClr val="7030A0"/>
                </a:solidFill>
                <a:cs typeface="Arial" panose="020B0604020202020204" pitchFamily="34" charset="0"/>
              </a:rPr>
              <a:t>Propósito: Tito</a:t>
            </a:r>
          </a:p>
          <a:p>
            <a:pPr lvl="1"/>
            <a:r>
              <a:rPr lang="en-US" sz="2400" cap="none" dirty="0">
                <a:solidFill>
                  <a:srgbClr val="7030A0"/>
                </a:solidFill>
                <a:cs typeface="Arial" panose="020B0604020202020204" pitchFamily="34" charset="0"/>
              </a:rPr>
              <a:t>¿</a:t>
            </a:r>
            <a:r>
              <a:rPr lang="en-US" sz="2400" cap="none" dirty="0" err="1">
                <a:solidFill>
                  <a:srgbClr val="7030A0"/>
                </a:solidFill>
                <a:cs typeface="Arial" panose="020B0604020202020204" pitchFamily="34" charset="0"/>
              </a:rPr>
              <a:t>Cómo</a:t>
            </a:r>
            <a:r>
              <a:rPr lang="en-US" sz="2400" cap="none" dirty="0">
                <a:solidFill>
                  <a:srgbClr val="7030A0"/>
                </a:solidFill>
                <a:cs typeface="Arial" panose="020B0604020202020204" pitchFamily="34" charset="0"/>
              </a:rPr>
              <a:t> </a:t>
            </a:r>
            <a:r>
              <a:rPr lang="en-US" sz="2400" cap="none" dirty="0" err="1">
                <a:solidFill>
                  <a:srgbClr val="7030A0"/>
                </a:solidFill>
                <a:cs typeface="Arial" panose="020B0604020202020204" pitchFamily="34" charset="0"/>
              </a:rPr>
              <a:t>encajan</a:t>
            </a:r>
            <a:r>
              <a:rPr lang="en-US" sz="2400" cap="none" dirty="0">
                <a:solidFill>
                  <a:srgbClr val="7030A0"/>
                </a:solidFill>
                <a:cs typeface="Arial" panose="020B0604020202020204" pitchFamily="34" charset="0"/>
              </a:rPr>
              <a:t> </a:t>
            </a:r>
            <a:r>
              <a:rPr lang="en-US" sz="2400" cap="none" dirty="0" err="1">
                <a:solidFill>
                  <a:srgbClr val="7030A0"/>
                </a:solidFill>
                <a:cs typeface="Arial" panose="020B0604020202020204" pitchFamily="34" charset="0"/>
              </a:rPr>
              <a:t>estos</a:t>
            </a:r>
            <a:r>
              <a:rPr lang="en-US" sz="2400" cap="none" dirty="0">
                <a:solidFill>
                  <a:srgbClr val="7030A0"/>
                </a:solidFill>
                <a:cs typeface="Arial" panose="020B0604020202020204" pitchFamily="34" charset="0"/>
              </a:rPr>
              <a:t> </a:t>
            </a:r>
            <a:r>
              <a:rPr lang="en-US" sz="2400" cap="none" dirty="0" err="1">
                <a:solidFill>
                  <a:srgbClr val="7030A0"/>
                </a:solidFill>
                <a:cs typeface="Arial" panose="020B0604020202020204" pitchFamily="34" charset="0"/>
              </a:rPr>
              <a:t>pasajes</a:t>
            </a:r>
            <a:r>
              <a:rPr lang="en-US" sz="2400" cap="none" dirty="0">
                <a:solidFill>
                  <a:srgbClr val="7030A0"/>
                </a:solidFill>
                <a:cs typeface="Arial" panose="020B0604020202020204" pitchFamily="34" charset="0"/>
              </a:rPr>
              <a:t>? </a:t>
            </a:r>
            <a:r>
              <a:rPr lang="pt-BR" sz="2400" cap="none" dirty="0" smtClean="0">
                <a:solidFill>
                  <a:srgbClr val="7030A0"/>
                </a:solidFill>
                <a:cs typeface="Arial" panose="020B0604020202020204" pitchFamily="34" charset="0"/>
              </a:rPr>
              <a:t>2 Cor</a:t>
            </a:r>
            <a:r>
              <a:rPr lang="pt-BR" sz="2400" cap="none" dirty="0">
                <a:solidFill>
                  <a:srgbClr val="7030A0"/>
                </a:solidFill>
                <a:cs typeface="Arial" panose="020B0604020202020204" pitchFamily="34" charset="0"/>
              </a:rPr>
              <a:t>. 2:13; 7:6</a:t>
            </a:r>
            <a:r>
              <a:rPr lang="pt-BR" sz="2400" cap="none" dirty="0" smtClean="0">
                <a:solidFill>
                  <a:srgbClr val="7030A0"/>
                </a:solidFill>
                <a:cs typeface="Arial" panose="020B0604020202020204" pitchFamily="34" charset="0"/>
              </a:rPr>
              <a:t>; 8:6,23; Tito 1:5</a:t>
            </a:r>
          </a:p>
          <a:p>
            <a:pPr algn="l" rtl="0"/>
            <a:r>
              <a:rPr lang="pt-BR" sz="2800" cap="none" dirty="0" smtClean="0">
                <a:solidFill>
                  <a:srgbClr val="7030A0"/>
                </a:solidFill>
                <a:cs typeface="Arial" panose="020B0604020202020204" pitchFamily="34" charset="0"/>
              </a:rPr>
              <a:t>2 Timoteo: propósito</a:t>
            </a:r>
          </a:p>
          <a:p>
            <a:pPr lvl="1" algn="l" rtl="0"/>
            <a:r>
              <a:rPr lang="pt-BR" sz="2400" cap="none" dirty="0" smtClean="0">
                <a:solidFill>
                  <a:srgbClr val="7030A0"/>
                </a:solidFill>
                <a:cs typeface="Arial" panose="020B0604020202020204" pitchFamily="34" charset="0"/>
              </a:rPr>
              <a:t>La situación de Pablo: 4:6ss</a:t>
            </a:r>
            <a:endParaRPr lang="nn-NO" sz="2400" cap="none" dirty="0">
              <a:solidFill>
                <a:srgbClr val="7030A0"/>
              </a:solidFill>
              <a:cs typeface="Arial" panose="020B0604020202020204" pitchFamily="34" charset="0"/>
            </a:endParaRPr>
          </a:p>
          <a:p>
            <a:pPr lvl="1" algn="l" rtl="0"/>
            <a:endParaRPr lang="en-US" sz="2400" cap="none" dirty="0">
              <a:solidFill>
                <a:srgbClr val="7030A0"/>
              </a:solidFill>
              <a:cs typeface="Arial" panose="020B0604020202020204" pitchFamily="34" charset="0"/>
            </a:endParaRPr>
          </a:p>
        </p:txBody>
      </p:sp>
    </p:spTree>
    <p:extLst>
      <p:ext uri="{BB962C8B-B14F-4D97-AF65-F5344CB8AC3E}">
        <p14:creationId xmlns:p14="http://schemas.microsoft.com/office/powerpoint/2010/main" val="567162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6520872" y="3886200"/>
            <a:ext cx="3906361" cy="1905000"/>
          </a:xfrm>
        </p:spPr>
        <p:txBody>
          <a:bodyPr>
            <a:normAutofit/>
          </a:bodyPr>
          <a:lstStyle/>
          <a:p>
            <a:pPr rtl="0"/>
            <a:r>
              <a:rPr lang="en-US" cap="none" dirty="0" smtClean="0"/>
              <a:t>Embry Hills</a:t>
            </a:r>
          </a:p>
          <a:p>
            <a:pPr rtl="0"/>
            <a:r>
              <a:rPr lang="en-US" cap="none" dirty="0" err="1" smtClean="0"/>
              <a:t>Invierno</a:t>
            </a:r>
            <a:r>
              <a:rPr lang="en-US" cap="none" dirty="0" smtClean="0"/>
              <a:t> 2023-24</a:t>
            </a:r>
          </a:p>
          <a:p>
            <a:r>
              <a:rPr lang="en-US" cap="none" dirty="0"/>
              <a:t>LECCIÓN 13</a:t>
            </a:r>
          </a:p>
          <a:p>
            <a:r>
              <a:rPr lang="en-US" cap="none" dirty="0" err="1" smtClean="0"/>
              <a:t>Repaso</a:t>
            </a:r>
            <a:endParaRPr lang="en-US" cap="none" dirty="0"/>
          </a:p>
          <a:p>
            <a:pPr rtl="0"/>
            <a:endParaRPr lang="en-US" cap="none" dirty="0"/>
          </a:p>
        </p:txBody>
      </p:sp>
      <p:pic>
        <p:nvPicPr>
          <p:cNvPr id="4" name="Picture 3"/>
          <p:cNvPicPr>
            <a:picLocks noChangeAspect="1"/>
          </p:cNvPicPr>
          <p:nvPr/>
        </p:nvPicPr>
        <p:blipFill>
          <a:blip r:embed="rId2"/>
          <a:stretch>
            <a:fillRect/>
          </a:stretch>
        </p:blipFill>
        <p:spPr>
          <a:xfrm>
            <a:off x="0" y="0"/>
            <a:ext cx="5759648" cy="6858000"/>
          </a:xfrm>
          <a:prstGeom prst="rect">
            <a:avLst/>
          </a:prstGeom>
        </p:spPr>
      </p:pic>
      <p:sp>
        <p:nvSpPr>
          <p:cNvPr id="5" name="Subtitle 2"/>
          <p:cNvSpPr txBox="1">
            <a:spLocks/>
          </p:cNvSpPr>
          <p:nvPr/>
        </p:nvSpPr>
        <p:spPr>
          <a:xfrm>
            <a:off x="220134" y="5278582"/>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de-DE" cap="none" dirty="0"/>
              <a:t>(Selbstporträt wie der Apostel </a:t>
            </a:r>
            <a:r>
              <a:rPr lang="de-DE" cap="none" dirty="0" smtClean="0"/>
              <a:t>Pablous</a:t>
            </a:r>
            <a:r>
              <a:rPr lang="de-DE" cap="none" dirty="0"/>
              <a:t>, 1661)</a:t>
            </a:r>
          </a:p>
          <a:p>
            <a:r>
              <a:rPr lang="de-DE" cap="none" dirty="0"/>
              <a:t>Rembrandt van Rijn</a:t>
            </a:r>
            <a:endParaRPr lang="en-US" sz="1800" cap="none" dirty="0"/>
          </a:p>
        </p:txBody>
      </p:sp>
      <p:sp>
        <p:nvSpPr>
          <p:cNvPr id="6" name="Rectangle 5"/>
          <p:cNvSpPr/>
          <p:nvPr/>
        </p:nvSpPr>
        <p:spPr>
          <a:xfrm>
            <a:off x="0" y="3247257"/>
            <a:ext cx="6096000" cy="2031325"/>
          </a:xfrm>
          <a:prstGeom prst="rect">
            <a:avLst/>
          </a:prstGeom>
        </p:spPr>
        <p:txBody>
          <a:bodyPr>
            <a:spAutoFit/>
          </a:bodyPr>
          <a:lstStyle/>
          <a:p>
            <a:r>
              <a:rPr lang="es-ES" dirty="0"/>
              <a:t>En este autorretrato, Rembrandt tiene 55 años y sigue mirándose con franqueza. Aquí asume la apariencia </a:t>
            </a:r>
            <a:r>
              <a:rPr lang="es-ES" dirty="0" smtClean="0"/>
              <a:t>de…el </a:t>
            </a:r>
            <a:r>
              <a:rPr lang="es-ES" dirty="0"/>
              <a:t>apóstol Pablo. La espada que sobresale de su capa y el manuscrito en sus manos son los atributos habituales del apóstol. Al utilizar su propio rostro, Rembrandt anima al espectador a </a:t>
            </a:r>
            <a:r>
              <a:rPr lang="es-ES" dirty="0" smtClean="0"/>
              <a:t>interactuar </a:t>
            </a:r>
            <a:r>
              <a:rPr lang="es-ES" dirty="0"/>
              <a:t>personalmente con el santo.</a:t>
            </a:r>
          </a:p>
        </p:txBody>
      </p:sp>
    </p:spTree>
    <p:extLst>
      <p:ext uri="{BB962C8B-B14F-4D97-AF65-F5344CB8AC3E}">
        <p14:creationId xmlns:p14="http://schemas.microsoft.com/office/powerpoint/2010/main" val="40990854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447" y="297586"/>
            <a:ext cx="7737231" cy="1635759"/>
          </a:xfrm>
        </p:spPr>
        <p:txBody>
          <a:bodyPr/>
          <a:lstStyle/>
          <a:p>
            <a:pPr rtl="0"/>
            <a:r>
              <a:rPr lang="en-US" dirty="0" smtClean="0"/>
              <a:t>PROYECTO </a:t>
            </a:r>
            <a:br>
              <a:rPr lang="en-US" dirty="0" smtClean="0"/>
            </a:br>
            <a:r>
              <a:rPr lang="en-US" dirty="0" smtClean="0"/>
              <a:t>A LARGO PLAZO</a:t>
            </a:r>
            <a:endParaRPr lang="en-US" dirty="0"/>
          </a:p>
        </p:txBody>
      </p:sp>
      <p:sp>
        <p:nvSpPr>
          <p:cNvPr id="3" name="Subtitle 2"/>
          <p:cNvSpPr>
            <a:spLocks noGrp="1"/>
          </p:cNvSpPr>
          <p:nvPr>
            <p:ph type="subTitle" idx="1"/>
          </p:nvPr>
        </p:nvSpPr>
        <p:spPr>
          <a:xfrm>
            <a:off x="539927" y="2089220"/>
            <a:ext cx="10872269" cy="1132038"/>
          </a:xfrm>
        </p:spPr>
        <p:txBody>
          <a:bodyPr>
            <a:normAutofit/>
          </a:bodyPr>
          <a:lstStyle/>
          <a:p>
            <a:pPr algn="l" rtl="0"/>
            <a:r>
              <a:rPr lang="es-ES" sz="2800" cap="none" dirty="0" smtClean="0"/>
              <a:t>Reúna la información disponible sobre un compañero de Pablo para crear una breve biografía.</a:t>
            </a:r>
            <a:endParaRPr lang="en-US" sz="2800" cap="none" dirty="0" smtClean="0"/>
          </a:p>
        </p:txBody>
      </p:sp>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a:buClr>
                <a:prstClr val="white"/>
              </a:buClr>
              <a:buFont typeface="+mj-lt"/>
              <a:buAutoNum type="arabicPeriod"/>
            </a:pPr>
            <a:endParaRPr lang="en-US" sz="2800"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8595753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3456" y="201747"/>
            <a:ext cx="7737231" cy="1635759"/>
          </a:xfrm>
        </p:spPr>
        <p:txBody>
          <a:bodyPr/>
          <a:lstStyle/>
          <a:p>
            <a:pPr rtl="0"/>
            <a:r>
              <a:rPr lang="en-US" dirty="0" smtClean="0"/>
              <a:t>PREGUNTAS GENERALES</a:t>
            </a:r>
            <a:endParaRPr lang="en-US" dirty="0"/>
          </a:p>
        </p:txBody>
      </p:sp>
      <p:sp>
        <p:nvSpPr>
          <p:cNvPr id="3" name="Subtitle 2"/>
          <p:cNvSpPr>
            <a:spLocks noGrp="1"/>
          </p:cNvSpPr>
          <p:nvPr>
            <p:ph type="subTitle" idx="1"/>
          </p:nvPr>
        </p:nvSpPr>
        <p:spPr>
          <a:xfrm>
            <a:off x="582811" y="2061511"/>
            <a:ext cx="10872269" cy="1132038"/>
          </a:xfrm>
        </p:spPr>
        <p:txBody>
          <a:bodyPr>
            <a:noAutofit/>
          </a:bodyPr>
          <a:lstStyle/>
          <a:p>
            <a:pPr lvl="1"/>
            <a:r>
              <a:rPr lang="es-ES" sz="2800" dirty="0">
                <a:effectLst/>
              </a:rPr>
              <a:t>¿Cuál es la gran lección de la vida de Pablo?</a:t>
            </a:r>
            <a:endParaRPr lang="en-US" sz="2800" dirty="0">
              <a:effectLst/>
            </a:endParaRPr>
          </a:p>
          <a:p>
            <a:r>
              <a:rPr lang="es-ES" sz="4000" dirty="0">
                <a:effectLst/>
              </a:rPr>
              <a:t> </a:t>
            </a:r>
            <a:endParaRPr lang="en-US" sz="4000" dirty="0">
              <a:effectLst/>
            </a:endParaRPr>
          </a:p>
          <a:p>
            <a:pPr lvl="1"/>
            <a:r>
              <a:rPr lang="es-ES" sz="2800" dirty="0">
                <a:effectLst/>
              </a:rPr>
              <a:t>Mencione algunas maneras en las que la vida, enseñanza y carácter de Pablo apuntan o imitan a Cristo.</a:t>
            </a:r>
            <a:endParaRPr lang="en-US" sz="2800" dirty="0">
              <a:effectLst/>
            </a:endParaRPr>
          </a:p>
          <a:p>
            <a:r>
              <a:rPr lang="es-ES" sz="4000" dirty="0">
                <a:effectLst/>
              </a:rPr>
              <a:t> </a:t>
            </a:r>
            <a:endParaRPr lang="en-US" sz="4000" dirty="0">
              <a:effectLst/>
            </a:endParaRPr>
          </a:p>
          <a:p>
            <a:pPr lvl="1"/>
            <a:r>
              <a:rPr lang="es-ES" sz="2800" dirty="0">
                <a:effectLst/>
              </a:rPr>
              <a:t>Comparta algunos datos que tenemos sobre las actividades de Pablo entre su conversión y primer viaje, y también después de su primer encarcelamiento en Roma.</a:t>
            </a:r>
            <a:endParaRPr lang="en-US" sz="2800" dirty="0">
              <a:effectLst/>
            </a:endParaRPr>
          </a:p>
        </p:txBody>
      </p:sp>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a:buClr>
                <a:prstClr val="white"/>
              </a:buClr>
              <a:buFont typeface="+mj-lt"/>
              <a:buAutoNum type="arabicPeriod"/>
            </a:pPr>
            <a:endParaRPr lang="en-US" sz="2800"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36942776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6843" y="-645218"/>
            <a:ext cx="7737231" cy="1635759"/>
          </a:xfrm>
        </p:spPr>
        <p:txBody>
          <a:bodyPr/>
          <a:lstStyle/>
          <a:p>
            <a:pPr rtl="0"/>
            <a:r>
              <a:rPr lang="en-US" dirty="0" smtClean="0"/>
              <a:t>EPÍSTOLAS</a:t>
            </a:r>
            <a:endParaRPr lang="en-US" dirty="0"/>
          </a:p>
        </p:txBody>
      </p:sp>
      <p:sp>
        <p:nvSpPr>
          <p:cNvPr id="4" name="Subtitle 2"/>
          <p:cNvSpPr txBox="1">
            <a:spLocks/>
          </p:cNvSpPr>
          <p:nvPr/>
        </p:nvSpPr>
        <p:spPr>
          <a:xfrm>
            <a:off x="-285415" y="1567411"/>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a:buClr>
                <a:prstClr val="white"/>
              </a:buClr>
              <a:buFont typeface="+mj-lt"/>
              <a:buAutoNum type="arabicPeriod"/>
            </a:pPr>
            <a:endParaRPr lang="en-US" sz="2800"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0" name="Rectangle 3"/>
          <p:cNvSpPr>
            <a:spLocks noGrp="1" noChangeArrowheads="1"/>
          </p:cNvSpPr>
          <p:nvPr>
            <p:ph type="subTitle" idx="1"/>
          </p:nvPr>
        </p:nvSpPr>
        <p:spPr bwMode="auto">
          <a:xfrm>
            <a:off x="233100" y="1075334"/>
            <a:ext cx="12217062"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914400">
              <a:buClrTx/>
              <a:buSzTx/>
              <a:buFontTx/>
              <a:buAutoNum type="arabicParenR"/>
            </a:pPr>
            <a:r>
              <a:rPr lang="es-ES" altLang="en-US" sz="2300" cap="none" dirty="0">
                <a:effectLst/>
                <a:latin typeface="Calibri" panose="020F0502020204030204" pitchFamily="34" charset="0"/>
                <a:ea typeface="Times New Roman" panose="02020603050405020304" pitchFamily="18" charset="0"/>
                <a:cs typeface="Calibri" panose="020F0502020204030204" pitchFamily="34" charset="0"/>
              </a:rPr>
              <a:t>___ Gálatas		</a:t>
            </a:r>
            <a:r>
              <a:rPr lang="es-ES" altLang="en-US" sz="2300" cap="none" dirty="0" smtClean="0">
                <a:effectLst/>
                <a:latin typeface="Calibri" panose="020F0502020204030204" pitchFamily="34" charset="0"/>
                <a:ea typeface="Times New Roman" panose="02020603050405020304" pitchFamily="18" charset="0"/>
                <a:cs typeface="Calibri" panose="020F0502020204030204" pitchFamily="34" charset="0"/>
              </a:rPr>
              <a:t>	1</a:t>
            </a:r>
            <a:r>
              <a:rPr lang="es-ES" altLang="en-US" sz="2300" cap="none" dirty="0">
                <a:effectLst/>
                <a:latin typeface="Calibri" panose="020F0502020204030204" pitchFamily="34" charset="0"/>
                <a:ea typeface="Times New Roman" panose="02020603050405020304" pitchFamily="18" charset="0"/>
                <a:cs typeface="Calibri" panose="020F0502020204030204" pitchFamily="34" charset="0"/>
              </a:rPr>
              <a:t>. Para combatir a los maestros judaizantes</a:t>
            </a:r>
            <a:endParaRPr lang="en-US" altLang="en-US" sz="2300" cap="none" dirty="0">
              <a:effectLst/>
            </a:endParaRPr>
          </a:p>
          <a:p>
            <a:pPr algn="l" defTabSz="914400">
              <a:buClrTx/>
              <a:buSzTx/>
              <a:buFontTx/>
              <a:buAutoNum type="arabicParenR"/>
            </a:pPr>
            <a:r>
              <a:rPr lang="es-ES" altLang="en-US" sz="2300" cap="none" dirty="0">
                <a:effectLst/>
                <a:latin typeface="Calibri" panose="020F0502020204030204" pitchFamily="34" charset="0"/>
                <a:ea typeface="Times New Roman" panose="02020603050405020304" pitchFamily="18" charset="0"/>
                <a:cs typeface="Calibri" panose="020F0502020204030204" pitchFamily="34" charset="0"/>
              </a:rPr>
              <a:t>___ 1 Tesalonicenses	</a:t>
            </a:r>
            <a:r>
              <a:rPr lang="es-ES" altLang="en-US" sz="2300" cap="none" dirty="0" smtClean="0">
                <a:effectLst/>
                <a:latin typeface="Calibri" panose="020F0502020204030204" pitchFamily="34" charset="0"/>
                <a:ea typeface="Times New Roman" panose="02020603050405020304" pitchFamily="18" charset="0"/>
                <a:cs typeface="Calibri" panose="020F0502020204030204" pitchFamily="34" charset="0"/>
              </a:rPr>
              <a:t>	2</a:t>
            </a:r>
            <a:r>
              <a:rPr lang="es-ES" altLang="en-US" sz="2300" cap="none" dirty="0">
                <a:effectLst/>
                <a:latin typeface="Calibri" panose="020F0502020204030204" pitchFamily="34" charset="0"/>
                <a:ea typeface="Times New Roman" panose="02020603050405020304" pitchFamily="18" charset="0"/>
                <a:cs typeface="Calibri" panose="020F0502020204030204" pitchFamily="34" charset="0"/>
              </a:rPr>
              <a:t>. Carta menos personal, probablemente para circulación </a:t>
            </a:r>
            <a:r>
              <a:rPr lang="es-ES" altLang="en-US" sz="2300" cap="none" dirty="0" smtClean="0">
                <a:effectLst/>
                <a:latin typeface="Calibri" panose="020F0502020204030204" pitchFamily="34" charset="0"/>
                <a:ea typeface="Times New Roman" panose="02020603050405020304" pitchFamily="18" charset="0"/>
                <a:cs typeface="Calibri" panose="020F0502020204030204" pitchFamily="34" charset="0"/>
              </a:rPr>
              <a:t>general</a:t>
            </a:r>
            <a:endParaRPr lang="en-US" altLang="en-US" sz="2300" cap="none" dirty="0" smtClean="0">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2 Tesalonicenses		3. Carta para ayudar a un amo a recibir a un esclavo como hermano</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1 Corintios		4. No escrito por Pablo</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2 Corintios		5. Muestra la inversión personal de Pablo en los nuevos conversos</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Romanos		6. Pablo lidia con muchos problemas en esta iglesia</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Filipenses		7. Lleno de alegría a pesar del encarcelamiento</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Efesios			8. Dejó a este predicador en </a:t>
            </a:r>
            <a:r>
              <a:rPr kumimoji="0" lang="es-ES" altLang="en-US" sz="23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Creto</a:t>
            </a: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para poner en orden a esta iglesia  </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Colosenses		9. Cerca de la muerte, Pablo quiere ver que se perpetúe el evangelio </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Filemón		10. Dudoso que Pablo lo haya escrito</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1 Timoteo		11. Exhortaciones adicionales para los nuevos cristianos que sufrían </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Tito			12. Carta más personal – mucha historia con este grupo</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2 Timoteo		13. Escrita con instrucciones acerca de cómo una iglesia debe de ser</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Hebreos		14. Parecida a Efesios, combate doctrinas falsas específicas</a:t>
            </a:r>
            <a:endParaRPr kumimoji="0" lang="en-US" altLang="en-US" sz="2300" b="0" i="0" u="none" strike="noStrike" cap="none" normalizeH="0" baseline="0" dirty="0" smtClean="0">
              <a:ln>
                <a:noFill/>
              </a:ln>
              <a:solidFill>
                <a:schemeClr val="tx1"/>
              </a:solidFill>
              <a:effectLst/>
            </a:endParaRPr>
          </a:p>
          <a:p>
            <a:pPr algn="l" defTabSz="914400">
              <a:buClrTx/>
              <a:buSzTx/>
              <a:buFontTx/>
              <a:buAutoNum type="arabicParenR"/>
            </a:pPr>
            <a:r>
              <a:rPr kumimoji="0" lang="es-ES" altLang="en-US" sz="23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___ Judas			15. La exposición más exhaustiva del evangelio de Pablo</a:t>
            </a:r>
            <a:endParaRPr kumimoji="0" lang="es-ES" altLang="en-US" sz="2300" b="0" i="0" u="none" strike="noStrike" cap="none" normalizeH="0" baseline="0" dirty="0" smtClean="0">
              <a:ln>
                <a:noFill/>
              </a:ln>
              <a:solidFill>
                <a:schemeClr val="tx1"/>
              </a:solidFill>
              <a:effectLst/>
            </a:endParaRPr>
          </a:p>
        </p:txBody>
      </p:sp>
      <p:sp>
        <p:nvSpPr>
          <p:cNvPr id="12" name="Up Arrow 11"/>
          <p:cNvSpPr/>
          <p:nvPr/>
        </p:nvSpPr>
        <p:spPr>
          <a:xfrm rot="5400000">
            <a:off x="3180497" y="4665605"/>
            <a:ext cx="114935" cy="56349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411740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5">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1093" y="111760"/>
            <a:ext cx="9905998" cy="822960"/>
          </a:xfrm>
        </p:spPr>
        <p:txBody>
          <a:bodyPr/>
          <a:lstStyle/>
          <a:p>
            <a:pPr algn="ctr"/>
            <a:r>
              <a:rPr lang="en-US" dirty="0" smtClean="0">
                <a:solidFill>
                  <a:schemeClr val="bg1"/>
                </a:solidFill>
              </a:rPr>
              <a:t>PABLO: </a:t>
            </a:r>
            <a:r>
              <a:rPr lang="en-US" dirty="0">
                <a:solidFill>
                  <a:schemeClr val="bg1"/>
                </a:solidFill>
              </a:rPr>
              <a:t>PERSEGUIDOR CELOSO </a:t>
            </a:r>
            <a:r>
              <a:rPr lang="en-US" dirty="0" smtClean="0">
                <a:solidFill>
                  <a:schemeClr val="bg1"/>
                </a:solidFill>
              </a:rPr>
              <a:t>(Hechos 7-9)</a:t>
            </a:r>
            <a:endParaRPr lang="en-US" dirty="0">
              <a:solidFill>
                <a:schemeClr val="bg1"/>
              </a:solidFill>
            </a:endParaRPr>
          </a:p>
        </p:txBody>
      </p:sp>
      <p:sp>
        <p:nvSpPr>
          <p:cNvPr id="4" name="Content Placeholder 2"/>
          <p:cNvSpPr txBox="1">
            <a:spLocks/>
          </p:cNvSpPr>
          <p:nvPr/>
        </p:nvSpPr>
        <p:spPr>
          <a:xfrm>
            <a:off x="203200" y="798786"/>
            <a:ext cx="5948709" cy="5927135"/>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buClr>
                <a:prstClr val="white"/>
              </a:buClr>
            </a:pP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Saúl nunca muestra sorpresa ante la persecución. Él entiende la mentalidad judía. No pide piedad ni tolerancia. Él sabe que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o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profeta</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verdadero</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o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falso</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p>
          <a:p>
            <a:pPr algn="l" rtl="0">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Participa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encabeza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la persecución, 8:1,3</a:t>
            </a:r>
          </a:p>
          <a:p>
            <a:pPr lvl="1" algn="l" rtl="0">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Contraste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con los hombres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piadosos</a:t>
            </a:r>
            <a:endPar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hacía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estragos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 otras traducciones: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asolaba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causaba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estragos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trataba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de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destruir</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hacía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destrozos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seguía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maltratando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por</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todas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partes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persiguiendo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p>
          <a:p>
            <a:pPr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Despiadado. ¡Imagina esto!</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Entrar a casas</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Repetidamente</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Arrastrando</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Hombres y mujeres</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Prisión.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Juicio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¿Delito?</a:t>
            </a:r>
          </a:p>
        </p:txBody>
      </p:sp>
      <p:sp>
        <p:nvSpPr>
          <p:cNvPr id="6" name="Content Placeholder 2"/>
          <p:cNvSpPr txBox="1">
            <a:spLocks/>
          </p:cNvSpPr>
          <p:nvPr/>
        </p:nvSpPr>
        <p:spPr>
          <a:xfrm>
            <a:off x="5974080" y="934720"/>
            <a:ext cx="6075439" cy="57912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Irónicamente, primer acto para difundir el evangelio, 8:4</a:t>
            </a:r>
          </a:p>
          <a:p>
            <a:pPr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Respirando amenazas y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muerte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9:1</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Contraste Felipe, 8:40</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Hablando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¿O tan esencial como respirar?</a:t>
            </a:r>
          </a:p>
          <a:p>
            <a:pPr lvl="1" algn="l" rtl="0">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Muerte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¿hipérbole o literal?</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Acceso al sumo sacerdote. ¿Deseo de avanzar?</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¿Fue esta la primera ciudad? “ciudades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extranjeras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Hch</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26:11)</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Más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tarde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sufre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estas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cosas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9:22s; 25:9</a:t>
            </a:r>
          </a:p>
          <a:p>
            <a:pPr lvl="1"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Paralelo a los discípulos, 8:4, celo, mensaje a las sinagogas</a:t>
            </a:r>
          </a:p>
          <a:p>
            <a:pPr lvl="1" algn="l" rtl="0">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Atados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Jerusalén –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imagínese</a:t>
            </a:r>
            <a:endPar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rtl="0">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Bien conocido, 9:13-14;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Gál</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1:13</a:t>
            </a:r>
            <a:endParaRPr lang="en-US"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Tree>
    <p:extLst>
      <p:ext uri="{BB962C8B-B14F-4D97-AF65-F5344CB8AC3E}">
        <p14:creationId xmlns:p14="http://schemas.microsoft.com/office/powerpoint/2010/main" val="166091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a:buClr>
                <a:prstClr val="white"/>
              </a:buClr>
              <a:buFont typeface="+mj-lt"/>
              <a:buAutoNum type="arabicPeriod"/>
            </a:pPr>
            <a:endParaRPr lang="en-US" sz="2800"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8" name="Up Arrow 7"/>
          <p:cNvSpPr/>
          <p:nvPr/>
        </p:nvSpPr>
        <p:spPr>
          <a:xfrm rot="5400000">
            <a:off x="5943729" y="-2138087"/>
            <a:ext cx="461561" cy="11480803"/>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8659578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a:buClr>
                <a:prstClr val="white"/>
              </a:buClr>
              <a:buFont typeface="+mj-lt"/>
              <a:buAutoNum type="arabicPeriod"/>
            </a:pPr>
            <a:endParaRPr lang="en-US" sz="2800"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5" name="Subtitle 4"/>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endParaRPr lang="en-US"/>
          </a:p>
        </p:txBody>
      </p:sp>
      <p:pic>
        <p:nvPicPr>
          <p:cNvPr id="7" name="Picture 6" descr="Los Viajes Misionales del Apóstol Pablo. | Religión Católic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p:spPr>
      </p:pic>
    </p:spTree>
    <p:extLst>
      <p:ext uri="{BB962C8B-B14F-4D97-AF65-F5344CB8AC3E}">
        <p14:creationId xmlns:p14="http://schemas.microsoft.com/office/powerpoint/2010/main" val="390069488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0018" y="834191"/>
            <a:ext cx="10348624" cy="748144"/>
          </a:xfrm>
        </p:spPr>
        <p:txBody>
          <a:bodyPr>
            <a:normAutofit fontScale="90000"/>
          </a:bodyPr>
          <a:lstStyle/>
          <a:p>
            <a:pPr rtl="0"/>
            <a:r>
              <a:rPr lang="en-US" dirty="0" smtClean="0"/>
              <a:t>Cosas que saber</a:t>
            </a:r>
            <a:br>
              <a:rPr lang="en-US" dirty="0" smtClean="0"/>
            </a:br>
            <a:r>
              <a:rPr lang="en-US" dirty="0" smtClean="0"/>
              <a:t>ANTES DE TERMINAR</a:t>
            </a:r>
            <a:endParaRPr lang="en-US" dirty="0"/>
          </a:p>
        </p:txBody>
      </p:sp>
      <p:sp>
        <p:nvSpPr>
          <p:cNvPr id="5" name="Subtitle 2"/>
          <p:cNvSpPr txBox="1">
            <a:spLocks/>
          </p:cNvSpPr>
          <p:nvPr/>
        </p:nvSpPr>
        <p:spPr>
          <a:xfrm>
            <a:off x="785813" y="1904999"/>
            <a:ext cx="10940966" cy="4980709"/>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457200" indent="-457200" algn="l" rtl="0">
              <a:buFont typeface="+mj-lt"/>
              <a:buAutoNum type="arabicPeriod"/>
            </a:pPr>
            <a:r>
              <a:rPr lang="en-US" sz="2800" cap="none" dirty="0" smtClean="0"/>
              <a:t>La gran lección de la vida de Pablo</a:t>
            </a:r>
          </a:p>
          <a:p>
            <a:pPr marL="457200" indent="-457200" algn="l" rtl="0">
              <a:buFont typeface="+mj-lt"/>
              <a:buAutoNum type="arabicPeriod"/>
            </a:pPr>
            <a:r>
              <a:rPr lang="en-US" sz="2800" cap="none" dirty="0" smtClean="0"/>
              <a:t>¿</a:t>
            </a:r>
            <a:r>
              <a:rPr lang="en-US" sz="2800" cap="none" dirty="0" err="1" smtClean="0"/>
              <a:t>Cuáles</a:t>
            </a:r>
            <a:r>
              <a:rPr lang="en-US" sz="2800" cap="none" dirty="0" smtClean="0"/>
              <a:t> </a:t>
            </a:r>
            <a:r>
              <a:rPr lang="en-US" sz="2800" cap="none" dirty="0" err="1" smtClean="0"/>
              <a:t>libros</a:t>
            </a:r>
            <a:r>
              <a:rPr lang="en-US" sz="2800" cap="none" dirty="0" smtClean="0"/>
              <a:t> del NT fueron escritos por Pablo?</a:t>
            </a:r>
          </a:p>
          <a:p>
            <a:pPr marL="457200" indent="-457200" algn="l" rtl="0">
              <a:buFont typeface="+mj-lt"/>
              <a:buAutoNum type="arabicPeriod"/>
            </a:pPr>
            <a:r>
              <a:rPr lang="en-US" sz="2800" cap="none" dirty="0" err="1" smtClean="0"/>
              <a:t>Completar</a:t>
            </a:r>
            <a:r>
              <a:rPr lang="en-US" sz="2800" cap="none" dirty="0" smtClean="0"/>
              <a:t> una línea de tiempo básica de la vida de Pablo.</a:t>
            </a:r>
          </a:p>
          <a:p>
            <a:pPr marL="457200" indent="-457200" algn="l" rtl="0">
              <a:buFont typeface="+mj-lt"/>
              <a:buAutoNum type="arabicPeriod"/>
            </a:pPr>
            <a:r>
              <a:rPr lang="en-US" sz="2800" cap="none" dirty="0" err="1" smtClean="0"/>
              <a:t>Completar</a:t>
            </a:r>
            <a:r>
              <a:rPr lang="en-US" sz="2800" cap="none" dirty="0" smtClean="0"/>
              <a:t> mapas de 1, 2 y 3 </a:t>
            </a:r>
            <a:r>
              <a:rPr lang="en-US" sz="2800" cap="none" dirty="0" err="1" smtClean="0"/>
              <a:t>viajes</a:t>
            </a:r>
            <a:r>
              <a:rPr lang="en-US" sz="2800" cap="none" dirty="0" smtClean="0"/>
              <a:t> </a:t>
            </a:r>
            <a:r>
              <a:rPr lang="en-US" sz="2800" cap="none" dirty="0" err="1" smtClean="0"/>
              <a:t>misioneros</a:t>
            </a:r>
            <a:endParaRPr lang="en-US" sz="2800" cap="none" dirty="0" smtClean="0"/>
          </a:p>
          <a:p>
            <a:pPr marL="457200" indent="-457200" algn="l" rtl="0">
              <a:buFont typeface="+mj-lt"/>
              <a:buAutoNum type="arabicPeriod"/>
            </a:pPr>
            <a:r>
              <a:rPr lang="es-ES" sz="2800" cap="none" dirty="0" smtClean="0"/>
              <a:t>Algunas falsas doctrinas que tuvo que combatir</a:t>
            </a:r>
          </a:p>
          <a:p>
            <a:pPr marL="457200" indent="-457200" algn="l" rtl="0">
              <a:buFont typeface="+mj-lt"/>
              <a:buAutoNum type="arabicPeriod"/>
            </a:pPr>
            <a:r>
              <a:rPr lang="es-ES" sz="2800" cap="none" dirty="0" smtClean="0"/>
              <a:t>Una descripción básica de su carácter</a:t>
            </a:r>
          </a:p>
          <a:p>
            <a:pPr marL="457200" indent="-457200" algn="l" rtl="0">
              <a:buFont typeface="+mj-lt"/>
              <a:buAutoNum type="arabicPeriod"/>
            </a:pPr>
            <a:r>
              <a:rPr lang="es-ES" sz="2800" cap="none" dirty="0" smtClean="0"/>
              <a:t>Cómo estar seguros que era apóstol</a:t>
            </a:r>
            <a:endParaRPr lang="en-US" sz="2800" cap="none" dirty="0"/>
          </a:p>
        </p:txBody>
      </p:sp>
    </p:spTree>
    <p:extLst>
      <p:ext uri="{BB962C8B-B14F-4D97-AF65-F5344CB8AC3E}">
        <p14:creationId xmlns:p14="http://schemas.microsoft.com/office/powerpoint/2010/main" val="11369595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187115"/>
          </a:xfrm>
        </p:spPr>
        <p:txBody>
          <a:bodyPr/>
          <a:lstStyle/>
          <a:p>
            <a:pPr rtl="0"/>
            <a:r>
              <a:rPr lang="en-US" dirty="0" smtClean="0"/>
              <a:t>Pedro y </a:t>
            </a:r>
            <a:r>
              <a:rPr lang="en-US" dirty="0" err="1" smtClean="0"/>
              <a:t>pablo</a:t>
            </a:r>
            <a:endParaRPr lang="en-US" dirty="0"/>
          </a:p>
        </p:txBody>
      </p:sp>
      <p:sp>
        <p:nvSpPr>
          <p:cNvPr id="3" name="Subtitle 2"/>
          <p:cNvSpPr>
            <a:spLocks noGrp="1"/>
          </p:cNvSpPr>
          <p:nvPr>
            <p:ph type="subTitle" idx="1"/>
          </p:nvPr>
        </p:nvSpPr>
        <p:spPr>
          <a:xfrm>
            <a:off x="617963" y="2092424"/>
            <a:ext cx="10942320" cy="4292333"/>
          </a:xfrm>
        </p:spPr>
        <p:txBody>
          <a:bodyPr>
            <a:normAutofit/>
          </a:bodyPr>
          <a:lstStyle/>
          <a:p>
            <a:pPr marL="342900" indent="-342900" algn="l" rtl="0">
              <a:buFont typeface="Arial" panose="020B0604020202020204" pitchFamily="34" charset="0"/>
              <a:buChar char="•"/>
            </a:pPr>
            <a:r>
              <a:rPr lang="en-US" sz="2800" cap="none" dirty="0" smtClean="0"/>
              <a:t>Lo </a:t>
            </a:r>
            <a:r>
              <a:rPr lang="es-ES" sz="2800" cap="none" dirty="0" smtClean="0"/>
              <a:t>hospedaba</a:t>
            </a:r>
            <a:r>
              <a:rPr lang="en-US" sz="2800" cap="none" dirty="0" smtClean="0"/>
              <a:t> en su casa (Gálatas 1:18)</a:t>
            </a:r>
          </a:p>
          <a:p>
            <a:pPr marL="342900" indent="-342900" algn="l" rtl="0">
              <a:buFont typeface="Arial" panose="020B0604020202020204" pitchFamily="34" charset="0"/>
              <a:buChar char="•"/>
            </a:pPr>
            <a:r>
              <a:rPr lang="en-US" sz="2800" cap="none" dirty="0" smtClean="0"/>
              <a:t>Trabajó con él (Gálatas 2:7-9)</a:t>
            </a:r>
          </a:p>
          <a:p>
            <a:pPr marL="342900" indent="-342900" algn="l" rtl="0">
              <a:buFont typeface="Arial" panose="020B0604020202020204" pitchFamily="34" charset="0"/>
              <a:buChar char="•"/>
            </a:pPr>
            <a:r>
              <a:rPr lang="en-US" sz="2800" cap="none" dirty="0" smtClean="0"/>
              <a:t>Fue corregido por él (Gálatas 2:11ss)</a:t>
            </a:r>
          </a:p>
          <a:p>
            <a:pPr marL="342900" indent="-342900" algn="l" rtl="0">
              <a:buFont typeface="Arial" panose="020B0604020202020204" pitchFamily="34" charset="0"/>
              <a:buChar char="•"/>
            </a:pPr>
            <a:r>
              <a:rPr lang="en-US" sz="2800" cap="none" dirty="0" smtClean="0"/>
              <a:t>Lo amaba (2 Pedro 3:15)</a:t>
            </a:r>
          </a:p>
          <a:p>
            <a:pPr marL="342900" indent="-342900" algn="l" rtl="0">
              <a:buFont typeface="Arial" panose="020B0604020202020204" pitchFamily="34" charset="0"/>
              <a:buChar char="•"/>
            </a:pPr>
            <a:r>
              <a:rPr lang="en-US" sz="2800" cap="none" dirty="0" smtClean="0"/>
              <a:t>Reconoció la sabiduría que le fue dada (2 Pedro 3:15)</a:t>
            </a:r>
          </a:p>
          <a:p>
            <a:pPr marL="342900" indent="-342900" algn="l" rtl="0">
              <a:buFont typeface="Arial" panose="020B0604020202020204" pitchFamily="34" charset="0"/>
              <a:buChar char="•"/>
            </a:pPr>
            <a:r>
              <a:rPr lang="en-US" sz="2800" cap="none" dirty="0" err="1" smtClean="0"/>
              <a:t>Afirmó</a:t>
            </a:r>
            <a:r>
              <a:rPr lang="en-US" sz="2800" cap="none" dirty="0" smtClean="0"/>
              <a:t> que hay que </a:t>
            </a:r>
            <a:r>
              <a:rPr lang="en-US" sz="2800" cap="none" dirty="0" err="1" smtClean="0"/>
              <a:t>aprender</a:t>
            </a:r>
            <a:r>
              <a:rPr lang="en-US" sz="2800" cap="none" dirty="0" smtClean="0"/>
              <a:t> y </a:t>
            </a:r>
            <a:r>
              <a:rPr lang="en-US" sz="2800" cap="none" dirty="0" err="1" smtClean="0"/>
              <a:t>mantenerse</a:t>
            </a:r>
            <a:r>
              <a:rPr lang="en-US" sz="2800" cap="none" dirty="0" smtClean="0"/>
              <a:t> </a:t>
            </a:r>
            <a:r>
              <a:rPr lang="en-US" sz="2800" cap="none" dirty="0" err="1" smtClean="0"/>
              <a:t>firme</a:t>
            </a:r>
            <a:r>
              <a:rPr lang="en-US" sz="2800" cap="none" dirty="0" smtClean="0"/>
              <a:t> </a:t>
            </a:r>
            <a:r>
              <a:rPr lang="en-US" sz="2800" cap="none" dirty="0" err="1" smtClean="0"/>
              <a:t>en</a:t>
            </a:r>
            <a:r>
              <a:rPr lang="en-US" sz="2800" cap="none" dirty="0" smtClean="0"/>
              <a:t> lo que escribió (2 Pedro 3:16)</a:t>
            </a:r>
          </a:p>
        </p:txBody>
      </p:sp>
    </p:spTree>
    <p:extLst>
      <p:ext uri="{BB962C8B-B14F-4D97-AF65-F5344CB8AC3E}">
        <p14:creationId xmlns:p14="http://schemas.microsoft.com/office/powerpoint/2010/main" val="33932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093" y="111760"/>
            <a:ext cx="3482991" cy="822960"/>
          </a:xfrm>
        </p:spPr>
        <p:txBody>
          <a:bodyPr/>
          <a:lstStyle/>
          <a:p>
            <a:pPr algn="ctr" rtl="0"/>
            <a:r>
              <a:rPr lang="en-US" dirty="0" smtClean="0">
                <a:solidFill>
                  <a:schemeClr val="tx1"/>
                </a:solidFill>
              </a:rPr>
              <a:t>(Hechos 22, 26)</a:t>
            </a:r>
            <a:endParaRPr lang="en-US" dirty="0">
              <a:solidFill>
                <a:schemeClr val="tx1"/>
              </a:solidFill>
            </a:endParaRPr>
          </a:p>
        </p:txBody>
      </p:sp>
      <p:sp>
        <p:nvSpPr>
          <p:cNvPr id="4" name="Content Placeholder 2"/>
          <p:cNvSpPr txBox="1">
            <a:spLocks/>
          </p:cNvSpPr>
          <p:nvPr/>
        </p:nvSpPr>
        <p:spPr>
          <a:xfrm>
            <a:off x="203200" y="934721"/>
            <a:ext cx="5908841" cy="57912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buClr>
                <a:prstClr val="white"/>
              </a:buClr>
            </a:pP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Ataba</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y </a:t>
            </a: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entregaba</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prisión (22:4)</a:t>
            </a:r>
          </a:p>
          <a:p>
            <a:pPr algn="l" rtl="0">
              <a:buClr>
                <a:prstClr val="white"/>
              </a:buClr>
            </a:pP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Hombres y mujeres</a:t>
            </a:r>
          </a:p>
          <a:p>
            <a:pPr algn="l" rtl="0">
              <a:buClr>
                <a:prstClr val="white"/>
              </a:buClr>
            </a:pP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Bien conocido por el liderazgo judío.</a:t>
            </a:r>
          </a:p>
          <a:p>
            <a:pPr algn="l" rtl="0">
              <a:buClr>
                <a:prstClr val="white"/>
              </a:buClr>
            </a:pP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Cartas para llevar a los </a:t>
            </a: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cristianos</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atados</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Jerusalén para ser castigados (cf. 25:9)</a:t>
            </a:r>
          </a:p>
          <a:p>
            <a:pPr algn="l" rtl="0">
              <a:buClr>
                <a:prstClr val="white"/>
              </a:buClr>
            </a:pP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Azotaba</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los creyentes (22:19; cf. 2 Cor. 11:24)</a:t>
            </a:r>
          </a:p>
          <a:p>
            <a:pPr algn="l" rtl="0">
              <a:buClr>
                <a:prstClr val="white"/>
              </a:buClr>
            </a:pP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Voz/voto por la muerte (26:10; cf. 22:22)</a:t>
            </a:r>
            <a:endParaRPr lang="en-US" sz="2200" cap="none"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rtl="0">
              <a:buClr>
                <a:prstClr val="white"/>
              </a:buClr>
            </a:pP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Los </a:t>
            </a: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castigaba</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con </a:t>
            </a: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frecuencia</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en todas las sinagogas.</a:t>
            </a:r>
          </a:p>
          <a:p>
            <a:pPr algn="l" rtl="0">
              <a:buClr>
                <a:prstClr val="white"/>
              </a:buClr>
            </a:pP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Intentaba</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hacerlos blasfemar</a:t>
            </a:r>
          </a:p>
          <a:p>
            <a:pPr algn="l" rtl="0">
              <a:buClr>
                <a:prstClr val="white"/>
              </a:buClr>
            </a:pP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Los </a:t>
            </a: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persiguía</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a:t>
            </a:r>
            <a:r>
              <a:rPr lang="en-US" sz="2200" u="sng"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ciudades</a:t>
            </a:r>
            <a:r>
              <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200"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extranjeras</a:t>
            </a:r>
            <a:r>
              <a:rPr lang="en-US" sz="2200" cap="none"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endParaRPr lang="en-US" sz="2200"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6" name="Content Placeholder 2"/>
          <p:cNvSpPr txBox="1">
            <a:spLocks/>
          </p:cNvSpPr>
          <p:nvPr/>
        </p:nvSpPr>
        <p:spPr>
          <a:xfrm>
            <a:off x="5974081" y="934720"/>
            <a:ext cx="6025414" cy="289934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buClr>
                <a:prstClr val="white"/>
              </a:buClr>
            </a:pPr>
            <a:r>
              <a:rPr lang="en-US"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Blasfemo</a:t>
            </a:r>
            <a:r>
              <a:rPr lang="en-US"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p>
          <a:p>
            <a:pPr algn="l" rtl="0">
              <a:buClr>
                <a:prstClr val="white"/>
              </a:buClr>
            </a:pPr>
            <a:r>
              <a:rPr lang="en-US"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Perseguidor (cazador)</a:t>
            </a:r>
          </a:p>
          <a:p>
            <a:pPr algn="l" rtl="0">
              <a:buClr>
                <a:prstClr val="white"/>
              </a:buClr>
            </a:pPr>
            <a:r>
              <a:rPr lang="en-US"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Injuriador</a:t>
            </a:r>
            <a:r>
              <a:rPr lang="en-US"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(RV60), </a:t>
            </a:r>
            <a:r>
              <a:rPr lang="en-US"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agresor</a:t>
            </a:r>
            <a:r>
              <a:rPr lang="en-US"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(NBLA) </a:t>
            </a:r>
          </a:p>
          <a:p>
            <a:pPr lvl="1" algn="l" rtl="0">
              <a:buClr>
                <a:prstClr val="white"/>
              </a:buClr>
            </a:pPr>
            <a:r>
              <a:rPr lang="en-US" cap="none" dirty="0" err="1">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a:t>
            </a:r>
            <a:r>
              <a:rPr lang="en-US" cap="none" dirty="0" err="1"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nsultaba</a:t>
            </a:r>
            <a:r>
              <a:rPr lang="en-US"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vergonzosamente, escandalosamente y agresivamente [a Él]</a:t>
            </a:r>
            <a:endParaRPr lang="en-US"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lvl="1">
              <a:buClr>
                <a:prstClr val="white"/>
              </a:buClr>
            </a:pPr>
            <a:r>
              <a:rPr lang="en-US" cap="none" dirty="0" err="1" smtClean="0">
                <a:effectLst/>
              </a:rPr>
              <a:t>Terrorismo</a:t>
            </a:r>
            <a:r>
              <a:rPr lang="en-US" cap="none" dirty="0">
                <a:effectLst/>
              </a:rPr>
              <a:t> [</a:t>
            </a:r>
            <a:r>
              <a:rPr lang="en-US" i="1" cap="none" dirty="0" err="1">
                <a:effectLst/>
              </a:rPr>
              <a:t>religioso</a:t>
            </a:r>
            <a:r>
              <a:rPr lang="en-US" cap="none" dirty="0" smtClean="0">
                <a:effectLst/>
              </a:rPr>
              <a:t>](OJB)</a:t>
            </a:r>
            <a:endParaRPr lang="en-US" cap="none" dirty="0" smtClean="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rtl="0">
              <a:buClr>
                <a:prstClr val="white"/>
              </a:buClr>
            </a:pPr>
            <a:endParaRPr lang="en-US" cap="none"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5" name="Title 1"/>
          <p:cNvSpPr txBox="1">
            <a:spLocks/>
          </p:cNvSpPr>
          <p:nvPr/>
        </p:nvSpPr>
        <p:spPr>
          <a:xfrm>
            <a:off x="6647598" y="111760"/>
            <a:ext cx="3482991" cy="8229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0"/>
            <a:r>
              <a:rPr lang="en-US" dirty="0" smtClean="0">
                <a:solidFill>
                  <a:schemeClr val="tx1"/>
                </a:solidFill>
              </a:rPr>
              <a:t>1 TIM 1:12-17</a:t>
            </a:r>
            <a:endParaRPr lang="en-US" dirty="0">
              <a:solidFill>
                <a:schemeClr val="tx1"/>
              </a:solidFill>
            </a:endParaRPr>
          </a:p>
        </p:txBody>
      </p:sp>
      <p:pic>
        <p:nvPicPr>
          <p:cNvPr id="7" name="Picture 6"/>
          <p:cNvPicPr>
            <a:picLocks noChangeAspect="1"/>
          </p:cNvPicPr>
          <p:nvPr/>
        </p:nvPicPr>
        <p:blipFill>
          <a:blip r:embed="rId2"/>
          <a:stretch>
            <a:fillRect/>
          </a:stretch>
        </p:blipFill>
        <p:spPr>
          <a:xfrm>
            <a:off x="6153150" y="3495675"/>
            <a:ext cx="6038850" cy="3362325"/>
          </a:xfrm>
          <a:prstGeom prst="rect">
            <a:avLst/>
          </a:prstGeom>
        </p:spPr>
      </p:pic>
    </p:spTree>
    <p:extLst>
      <p:ext uri="{BB962C8B-B14F-4D97-AF65-F5344CB8AC3E}">
        <p14:creationId xmlns:p14="http://schemas.microsoft.com/office/powerpoint/2010/main" val="15987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Calentamiento</a:t>
            </a:r>
            <a:endParaRPr lang="en-US" dirty="0"/>
          </a:p>
        </p:txBody>
      </p:sp>
      <p:sp>
        <p:nvSpPr>
          <p:cNvPr id="3" name="Subtitle 2"/>
          <p:cNvSpPr>
            <a:spLocks noGrp="1"/>
          </p:cNvSpPr>
          <p:nvPr>
            <p:ph type="subTitle" idx="1"/>
          </p:nvPr>
        </p:nvSpPr>
        <p:spPr>
          <a:xfrm>
            <a:off x="629920" y="2509520"/>
            <a:ext cx="10942320" cy="3698240"/>
          </a:xfrm>
        </p:spPr>
        <p:txBody>
          <a:bodyPr>
            <a:normAutofit/>
          </a:bodyPr>
          <a:lstStyle/>
          <a:p>
            <a:pPr marL="457200" indent="-457200" algn="l" rtl="0">
              <a:buFont typeface="+mj-lt"/>
              <a:buAutoNum type="arabicPeriod"/>
            </a:pPr>
            <a:r>
              <a:rPr lang="en-US" sz="2800" cap="none" dirty="0" err="1" smtClean="0"/>
              <a:t>Nombre</a:t>
            </a:r>
            <a:r>
              <a:rPr lang="en-US" sz="2800" cap="none" dirty="0" smtClean="0"/>
              <a:t> los libros del Nuevo Testamento que escribió Pablo.</a:t>
            </a:r>
          </a:p>
          <a:p>
            <a:pPr marL="457200" indent="-457200" algn="l" rtl="0">
              <a:buFont typeface="+mj-lt"/>
              <a:buAutoNum type="arabicPeriod"/>
            </a:pPr>
            <a:r>
              <a:rPr lang="en-US" sz="2800" cap="none" dirty="0" smtClean="0"/>
              <a:t>Lección principal de la vida de Pablo (1 Tim. 1:16)</a:t>
            </a:r>
          </a:p>
          <a:p>
            <a:pPr marL="457200" indent="-457200" algn="l" rtl="0">
              <a:buFont typeface="+mj-lt"/>
              <a:buAutoNum type="arabicPeriod"/>
            </a:pPr>
            <a:r>
              <a:rPr lang="en-US" sz="2800" cap="none" dirty="0" err="1" smtClean="0"/>
              <a:t>Dé</a:t>
            </a:r>
            <a:r>
              <a:rPr lang="en-US" sz="2800" cap="none" dirty="0" smtClean="0"/>
              <a:t> algunos datos sobre la juventud de Pablo.</a:t>
            </a:r>
          </a:p>
          <a:p>
            <a:pPr marL="457200" indent="-457200" algn="l" rtl="0">
              <a:buFont typeface="+mj-lt"/>
              <a:buAutoNum type="arabicPeriod"/>
            </a:pPr>
            <a:r>
              <a:rPr lang="es-ES" sz="2800" cap="none" dirty="0" smtClean="0"/>
              <a:t>¿Cuál mujer en la casa de </a:t>
            </a:r>
            <a:r>
              <a:rPr lang="es-ES" sz="2800" cap="none" dirty="0" err="1" smtClean="0"/>
              <a:t>Brigham</a:t>
            </a:r>
            <a:r>
              <a:rPr lang="es-ES" sz="2800" cap="none" dirty="0" smtClean="0"/>
              <a:t> hizo la tarea en la guía de estudio?</a:t>
            </a:r>
            <a:endParaRPr lang="en-US" sz="2800" cap="none" dirty="0" smtClean="0"/>
          </a:p>
        </p:txBody>
      </p:sp>
    </p:spTree>
    <p:extLst>
      <p:ext uri="{BB962C8B-B14F-4D97-AF65-F5344CB8AC3E}">
        <p14:creationId xmlns:p14="http://schemas.microsoft.com/office/powerpoint/2010/main" val="3864128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447" y="297586"/>
            <a:ext cx="7737231" cy="1635759"/>
          </a:xfrm>
        </p:spPr>
        <p:txBody>
          <a:bodyPr/>
          <a:lstStyle/>
          <a:p>
            <a:pPr rtl="0"/>
            <a:r>
              <a:rPr lang="en-US" dirty="0" smtClean="0"/>
              <a:t>PROYECTO </a:t>
            </a:r>
            <a:br>
              <a:rPr lang="en-US" dirty="0" smtClean="0"/>
            </a:br>
            <a:r>
              <a:rPr lang="en-US" dirty="0" smtClean="0"/>
              <a:t>A LARGO PLAZO</a:t>
            </a:r>
            <a:endParaRPr lang="en-US" dirty="0"/>
          </a:p>
        </p:txBody>
      </p:sp>
      <p:sp>
        <p:nvSpPr>
          <p:cNvPr id="3" name="Subtitle 2"/>
          <p:cNvSpPr>
            <a:spLocks noGrp="1"/>
          </p:cNvSpPr>
          <p:nvPr>
            <p:ph type="subTitle" idx="1"/>
          </p:nvPr>
        </p:nvSpPr>
        <p:spPr>
          <a:xfrm>
            <a:off x="539927" y="2089220"/>
            <a:ext cx="10872269" cy="1132038"/>
          </a:xfrm>
        </p:spPr>
        <p:txBody>
          <a:bodyPr>
            <a:normAutofit/>
          </a:bodyPr>
          <a:lstStyle/>
          <a:p>
            <a:pPr algn="l" rtl="0"/>
            <a:r>
              <a:rPr lang="es-ES" sz="2800" cap="none" dirty="0" smtClean="0"/>
              <a:t>Reúna la información disponible sobre un compañero de Pablo para crear una breve biografía (cf. 2 </a:t>
            </a:r>
            <a:r>
              <a:rPr lang="es-ES" sz="2800" cap="none" dirty="0" err="1" smtClean="0"/>
              <a:t>Cor</a:t>
            </a:r>
            <a:r>
              <a:rPr lang="es-ES" sz="2800" cap="none" dirty="0" smtClean="0"/>
              <a:t>. 3:2).</a:t>
            </a:r>
            <a:endParaRPr lang="en-US" sz="2800" cap="none" dirty="0" smtClean="0"/>
          </a:p>
        </p:txBody>
      </p:sp>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rtl="0">
              <a:buFont typeface="+mj-lt"/>
              <a:buAutoNum type="arabicPeriod"/>
            </a:pPr>
            <a:endParaRPr lang="en-US" sz="2800" cap="none" dirty="0" smtClean="0"/>
          </a:p>
        </p:txBody>
      </p:sp>
      <p:sp>
        <p:nvSpPr>
          <p:cNvPr id="5" name="Subtitle 2"/>
          <p:cNvSpPr txBox="1">
            <a:spLocks/>
          </p:cNvSpPr>
          <p:nvPr/>
        </p:nvSpPr>
        <p:spPr>
          <a:xfrm>
            <a:off x="539927" y="3221258"/>
            <a:ext cx="5027633" cy="3525824"/>
          </a:xfrm>
          <a:prstGeom prst="rect">
            <a:avLst/>
          </a:prstGeom>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s-ES" sz="2800" cap="none" dirty="0" err="1" smtClean="0"/>
              <a:t>Tíquico</a:t>
            </a:r>
            <a:endParaRPr lang="es-ES" sz="2800" cap="none" dirty="0" smtClean="0"/>
          </a:p>
          <a:p>
            <a:pPr algn="l"/>
            <a:r>
              <a:rPr lang="es-ES" sz="2800" cap="none" dirty="0" smtClean="0"/>
              <a:t>Onésimo</a:t>
            </a:r>
          </a:p>
          <a:p>
            <a:pPr algn="l"/>
            <a:r>
              <a:rPr lang="es-ES" sz="2800" cap="none" dirty="0" smtClean="0"/>
              <a:t>Aristarco</a:t>
            </a:r>
          </a:p>
          <a:p>
            <a:pPr algn="l"/>
            <a:r>
              <a:rPr lang="es-ES" sz="2800" cap="none" dirty="0" smtClean="0"/>
              <a:t>Marcos</a:t>
            </a:r>
          </a:p>
          <a:p>
            <a:pPr algn="l"/>
            <a:r>
              <a:rPr lang="es-ES" sz="2800" cap="none" dirty="0" err="1" smtClean="0"/>
              <a:t>Epafras</a:t>
            </a:r>
            <a:endParaRPr lang="es-ES" sz="2800" cap="none" dirty="0" smtClean="0"/>
          </a:p>
          <a:p>
            <a:pPr algn="l"/>
            <a:r>
              <a:rPr lang="es-ES" sz="2800" cap="none" dirty="0" smtClean="0"/>
              <a:t>Lucas</a:t>
            </a:r>
          </a:p>
          <a:p>
            <a:pPr algn="l"/>
            <a:r>
              <a:rPr lang="es-ES" sz="2800" cap="none" dirty="0" err="1" smtClean="0"/>
              <a:t>Demas</a:t>
            </a:r>
            <a:endParaRPr lang="es-ES" sz="2800" cap="none" dirty="0" smtClean="0"/>
          </a:p>
          <a:p>
            <a:pPr algn="l"/>
            <a:r>
              <a:rPr lang="es-ES" sz="2800" cap="none" dirty="0" smtClean="0"/>
              <a:t>Febe - Hannah</a:t>
            </a:r>
          </a:p>
          <a:p>
            <a:pPr algn="l"/>
            <a:r>
              <a:rPr lang="es-ES" sz="2800" cap="none" dirty="0" err="1" smtClean="0"/>
              <a:t>Epafrodito</a:t>
            </a:r>
            <a:r>
              <a:rPr lang="es-ES" sz="2800" cap="none" dirty="0" smtClean="0"/>
              <a:t> - Lidia</a:t>
            </a:r>
          </a:p>
          <a:p>
            <a:pPr algn="l"/>
            <a:r>
              <a:rPr lang="es-ES" sz="2800" cap="none" dirty="0" err="1" smtClean="0"/>
              <a:t>Estéfanas</a:t>
            </a:r>
            <a:r>
              <a:rPr lang="es-ES" sz="2800" cap="none" dirty="0" smtClean="0"/>
              <a:t> y su familia</a:t>
            </a:r>
          </a:p>
        </p:txBody>
      </p:sp>
      <p:sp>
        <p:nvSpPr>
          <p:cNvPr id="6" name="Subtitle 2"/>
          <p:cNvSpPr txBox="1">
            <a:spLocks/>
          </p:cNvSpPr>
          <p:nvPr/>
        </p:nvSpPr>
        <p:spPr>
          <a:xfrm>
            <a:off x="4312053" y="3221258"/>
            <a:ext cx="5027633" cy="3525824"/>
          </a:xfrm>
          <a:prstGeom prst="rect">
            <a:avLst/>
          </a:prstGeom>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s-ES" sz="2800" cap="none" dirty="0" err="1" smtClean="0"/>
              <a:t>Arquipo</a:t>
            </a:r>
            <a:r>
              <a:rPr lang="es-ES" sz="2800" cap="none" dirty="0" smtClean="0"/>
              <a:t> - Lidia</a:t>
            </a:r>
          </a:p>
          <a:p>
            <a:pPr algn="l"/>
            <a:r>
              <a:rPr lang="es-ES" sz="2800" cap="none" dirty="0" smtClean="0"/>
              <a:t>Tito</a:t>
            </a:r>
          </a:p>
          <a:p>
            <a:pPr algn="l"/>
            <a:r>
              <a:rPr lang="es-ES" sz="2800" cap="none" dirty="0" smtClean="0"/>
              <a:t>Bernabé</a:t>
            </a:r>
          </a:p>
          <a:p>
            <a:pPr algn="l"/>
            <a:r>
              <a:rPr lang="es-ES" sz="2800" cap="none" dirty="0" err="1" smtClean="0"/>
              <a:t>Silas</a:t>
            </a:r>
            <a:r>
              <a:rPr lang="es-ES" sz="2800" cap="none" dirty="0" smtClean="0"/>
              <a:t> (Silvano)</a:t>
            </a:r>
          </a:p>
          <a:p>
            <a:pPr algn="l"/>
            <a:r>
              <a:rPr lang="es-ES" sz="2800" cap="none" dirty="0" smtClean="0"/>
              <a:t>Aquila y Priscila</a:t>
            </a:r>
          </a:p>
          <a:p>
            <a:pPr algn="l"/>
            <a:r>
              <a:rPr lang="es-ES" sz="2800" cap="none" dirty="0" err="1" smtClean="0"/>
              <a:t>Sóstenes</a:t>
            </a:r>
            <a:endParaRPr lang="es-ES" sz="2800" cap="none" dirty="0" smtClean="0"/>
          </a:p>
          <a:p>
            <a:pPr algn="l"/>
            <a:r>
              <a:rPr lang="es-ES" sz="2800" cap="none" dirty="0" smtClean="0"/>
              <a:t>Apolos</a:t>
            </a:r>
          </a:p>
          <a:p>
            <a:pPr algn="l"/>
            <a:r>
              <a:rPr lang="es-ES" sz="2800" cap="none" dirty="0" smtClean="0"/>
              <a:t>Aristarco</a:t>
            </a:r>
          </a:p>
          <a:p>
            <a:pPr algn="l"/>
            <a:r>
              <a:rPr lang="es-ES" sz="2800" cap="none" dirty="0" smtClean="0"/>
              <a:t>Clemente</a:t>
            </a:r>
          </a:p>
          <a:p>
            <a:pPr algn="l"/>
            <a:r>
              <a:rPr lang="es-ES" sz="2800" cap="none" dirty="0" err="1" smtClean="0"/>
              <a:t>Andrónico</a:t>
            </a:r>
            <a:r>
              <a:rPr lang="es-ES" sz="2800" cap="none" dirty="0" smtClean="0"/>
              <a:t> y </a:t>
            </a:r>
            <a:r>
              <a:rPr lang="es-ES" sz="2800" cap="none" dirty="0" err="1" smtClean="0"/>
              <a:t>Junias</a:t>
            </a:r>
            <a:r>
              <a:rPr lang="es-ES" sz="2800" cap="none" dirty="0" smtClean="0"/>
              <a:t> - </a:t>
            </a:r>
            <a:r>
              <a:rPr lang="es-ES" sz="2800" i="1" cap="none" dirty="0" smtClean="0"/>
              <a:t>Esther</a:t>
            </a:r>
          </a:p>
        </p:txBody>
      </p:sp>
      <p:sp>
        <p:nvSpPr>
          <p:cNvPr id="7" name="Subtitle 2"/>
          <p:cNvSpPr txBox="1">
            <a:spLocks/>
          </p:cNvSpPr>
          <p:nvPr/>
        </p:nvSpPr>
        <p:spPr>
          <a:xfrm>
            <a:off x="8084179" y="3221258"/>
            <a:ext cx="5027633" cy="3525824"/>
          </a:xfrm>
          <a:prstGeom prst="rect">
            <a:avLst/>
          </a:prstGeom>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s-ES" sz="2800" cap="none" dirty="0" smtClean="0"/>
              <a:t>Jasón</a:t>
            </a:r>
          </a:p>
          <a:p>
            <a:pPr algn="l"/>
            <a:r>
              <a:rPr lang="es-ES" sz="2800" cap="none" dirty="0" err="1" smtClean="0"/>
              <a:t>Sópater</a:t>
            </a:r>
            <a:r>
              <a:rPr lang="es-ES" sz="2800" cap="none" dirty="0" smtClean="0"/>
              <a:t>/</a:t>
            </a:r>
            <a:r>
              <a:rPr lang="es-ES" sz="2800" cap="none" dirty="0" err="1" smtClean="0"/>
              <a:t>Sosípater</a:t>
            </a:r>
            <a:endParaRPr lang="es-ES" sz="2800" cap="none" dirty="0" smtClean="0"/>
          </a:p>
          <a:p>
            <a:pPr algn="l"/>
            <a:r>
              <a:rPr lang="es-ES" sz="2800" cap="none" dirty="0" err="1" smtClean="0"/>
              <a:t>Trófimo</a:t>
            </a:r>
            <a:endParaRPr lang="es-ES" sz="2800" cap="none" dirty="0" smtClean="0"/>
          </a:p>
          <a:p>
            <a:pPr algn="l"/>
            <a:r>
              <a:rPr lang="es-ES" sz="2800" cap="none" dirty="0" smtClean="0"/>
              <a:t>Erasto</a:t>
            </a:r>
          </a:p>
          <a:p>
            <a:pPr algn="l"/>
            <a:r>
              <a:rPr lang="es-ES" sz="2800" cap="none" dirty="0" smtClean="0"/>
              <a:t>Lidia</a:t>
            </a:r>
          </a:p>
          <a:p>
            <a:pPr algn="l"/>
            <a:r>
              <a:rPr lang="es-ES" sz="2800" cap="none" dirty="0" smtClean="0"/>
              <a:t>Filemón</a:t>
            </a:r>
          </a:p>
          <a:p>
            <a:pPr algn="l"/>
            <a:r>
              <a:rPr lang="es-ES" sz="2800" cap="none" dirty="0" smtClean="0"/>
              <a:t>Timoteo</a:t>
            </a:r>
          </a:p>
          <a:p>
            <a:pPr algn="l"/>
            <a:r>
              <a:rPr lang="es-ES" sz="2800" cap="none" dirty="0" smtClean="0"/>
              <a:t>Damaris - Sara</a:t>
            </a:r>
          </a:p>
          <a:p>
            <a:pPr algn="l"/>
            <a:r>
              <a:rPr lang="es-ES" sz="2800" cap="none" dirty="0" err="1" smtClean="0"/>
              <a:t>Evodia</a:t>
            </a:r>
            <a:r>
              <a:rPr lang="es-ES" sz="2800" cap="none" dirty="0" smtClean="0"/>
              <a:t> y </a:t>
            </a:r>
            <a:r>
              <a:rPr lang="es-ES" sz="2800" cap="none" dirty="0" err="1" smtClean="0"/>
              <a:t>Síntique</a:t>
            </a:r>
            <a:endParaRPr lang="es-ES" sz="2800" cap="none" dirty="0" smtClean="0"/>
          </a:p>
          <a:p>
            <a:pPr algn="l"/>
            <a:r>
              <a:rPr lang="es-ES" sz="2800" cap="none" dirty="0" smtClean="0"/>
              <a:t>Jesús/Justo</a:t>
            </a:r>
          </a:p>
        </p:txBody>
      </p:sp>
    </p:spTree>
    <p:extLst>
      <p:ext uri="{BB962C8B-B14F-4D97-AF65-F5344CB8AC3E}">
        <p14:creationId xmlns:p14="http://schemas.microsoft.com/office/powerpoint/2010/main" val="16695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6520872" y="3886200"/>
            <a:ext cx="3906361" cy="1905000"/>
          </a:xfrm>
        </p:spPr>
        <p:txBody>
          <a:bodyPr/>
          <a:lstStyle/>
          <a:p>
            <a:pPr rtl="0"/>
            <a:r>
              <a:rPr lang="en-US" cap="none" dirty="0" smtClean="0"/>
              <a:t>Embry Hills</a:t>
            </a:r>
          </a:p>
          <a:p>
            <a:pPr rtl="0"/>
            <a:r>
              <a:rPr lang="en-US" cap="none" dirty="0" err="1" smtClean="0"/>
              <a:t>Invierno</a:t>
            </a:r>
            <a:r>
              <a:rPr lang="en-US" cap="none" dirty="0" smtClean="0"/>
              <a:t> 2023-24</a:t>
            </a:r>
          </a:p>
          <a:p>
            <a:r>
              <a:rPr lang="en-US" cap="none" dirty="0"/>
              <a:t>LECCIÓN 2</a:t>
            </a:r>
          </a:p>
          <a:p>
            <a:r>
              <a:rPr lang="en-US" cap="none" dirty="0" err="1"/>
              <a:t>Conversión</a:t>
            </a:r>
            <a:r>
              <a:rPr lang="en-US" cap="none" dirty="0"/>
              <a:t> a </a:t>
            </a:r>
            <a:r>
              <a:rPr lang="en-US" cap="none" dirty="0" err="1"/>
              <a:t>Antioquía</a:t>
            </a:r>
            <a:endParaRPr lang="en-US" cap="none" dirty="0"/>
          </a:p>
          <a:p>
            <a:pPr rtl="0"/>
            <a:endParaRPr lang="en-US" cap="none" dirty="0"/>
          </a:p>
        </p:txBody>
      </p:sp>
      <p:sp>
        <p:nvSpPr>
          <p:cNvPr id="5" name="Subtitle 2"/>
          <p:cNvSpPr txBox="1">
            <a:spLocks/>
          </p:cNvSpPr>
          <p:nvPr/>
        </p:nvSpPr>
        <p:spPr>
          <a:xfrm>
            <a:off x="0" y="5684982"/>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rtl="0"/>
            <a:r>
              <a:rPr lang="en-US" cap="none" dirty="0"/>
              <a:t>Pablo el apóstol</a:t>
            </a:r>
          </a:p>
          <a:p>
            <a:pPr rtl="0"/>
            <a:r>
              <a:rPr lang="en-US" cap="none" dirty="0" smtClean="0"/>
              <a:t>Albrecht Durer, 1526</a:t>
            </a:r>
            <a:endParaRPr lang="en-US" cap="none" dirty="0"/>
          </a:p>
        </p:txBody>
      </p:sp>
      <p:pic>
        <p:nvPicPr>
          <p:cNvPr id="6" name="Picture 5"/>
          <p:cNvPicPr>
            <a:picLocks noChangeAspect="1"/>
          </p:cNvPicPr>
          <p:nvPr/>
        </p:nvPicPr>
        <p:blipFill>
          <a:blip r:embed="rId2"/>
          <a:stretch>
            <a:fillRect/>
          </a:stretch>
        </p:blipFill>
        <p:spPr>
          <a:xfrm>
            <a:off x="0" y="-30018"/>
            <a:ext cx="4686300" cy="5715000"/>
          </a:xfrm>
          <a:prstGeom prst="rect">
            <a:avLst/>
          </a:prstGeom>
        </p:spPr>
      </p:pic>
    </p:spTree>
    <p:extLst>
      <p:ext uri="{BB962C8B-B14F-4D97-AF65-F5344CB8AC3E}">
        <p14:creationId xmlns:p14="http://schemas.microsoft.com/office/powerpoint/2010/main" val="2943660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6520872" y="3886200"/>
            <a:ext cx="3906361" cy="1905000"/>
          </a:xfrm>
        </p:spPr>
        <p:txBody>
          <a:bodyPr/>
          <a:lstStyle/>
          <a:p>
            <a:pPr rtl="0"/>
            <a:r>
              <a:rPr lang="en-US" cap="none" dirty="0" smtClean="0"/>
              <a:t>Embry Hills</a:t>
            </a:r>
          </a:p>
          <a:p>
            <a:pPr rtl="0"/>
            <a:r>
              <a:rPr lang="en-US" cap="none" dirty="0" err="1" smtClean="0"/>
              <a:t>Invierno</a:t>
            </a:r>
            <a:r>
              <a:rPr lang="en-US" cap="none" dirty="0" smtClean="0"/>
              <a:t> 2023-24</a:t>
            </a:r>
            <a:endParaRPr lang="en-US" cap="none" dirty="0"/>
          </a:p>
        </p:txBody>
      </p:sp>
      <p:sp>
        <p:nvSpPr>
          <p:cNvPr id="5" name="Subtitle 2"/>
          <p:cNvSpPr txBox="1">
            <a:spLocks/>
          </p:cNvSpPr>
          <p:nvPr/>
        </p:nvSpPr>
        <p:spPr>
          <a:xfrm>
            <a:off x="0" y="5684982"/>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rtl="0"/>
            <a:r>
              <a:rPr lang="en-US" cap="none" dirty="0"/>
              <a:t>Pablo el apóstol</a:t>
            </a:r>
          </a:p>
          <a:p>
            <a:pPr rtl="0"/>
            <a:r>
              <a:rPr lang="en-US" cap="none" dirty="0" smtClean="0"/>
              <a:t>Albrecht Durer, 1526</a:t>
            </a:r>
            <a:endParaRPr lang="en-US" cap="none" dirty="0"/>
          </a:p>
        </p:txBody>
      </p:sp>
      <p:pic>
        <p:nvPicPr>
          <p:cNvPr id="6" name="Picture 5"/>
          <p:cNvPicPr>
            <a:picLocks noChangeAspect="1"/>
          </p:cNvPicPr>
          <p:nvPr/>
        </p:nvPicPr>
        <p:blipFill>
          <a:blip r:embed="rId2"/>
          <a:stretch>
            <a:fillRect/>
          </a:stretch>
        </p:blipFill>
        <p:spPr>
          <a:xfrm>
            <a:off x="0" y="-30018"/>
            <a:ext cx="4686300" cy="5715000"/>
          </a:xfrm>
          <a:prstGeom prst="rect">
            <a:avLst/>
          </a:prstGeom>
        </p:spPr>
      </p:pic>
    </p:spTree>
    <p:extLst>
      <p:ext uri="{BB962C8B-B14F-4D97-AF65-F5344CB8AC3E}">
        <p14:creationId xmlns:p14="http://schemas.microsoft.com/office/powerpoint/2010/main" val="3883674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5">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1093" y="111760"/>
            <a:ext cx="9905998" cy="822960"/>
          </a:xfrm>
        </p:spPr>
        <p:txBody>
          <a:bodyPr/>
          <a:lstStyle/>
          <a:p>
            <a:pPr algn="ctr"/>
            <a:r>
              <a:rPr lang="en-US" dirty="0" smtClean="0">
                <a:solidFill>
                  <a:schemeClr val="bg1"/>
                </a:solidFill>
              </a:rPr>
              <a:t>PABLO: </a:t>
            </a:r>
            <a:r>
              <a:rPr lang="en-US" dirty="0">
                <a:solidFill>
                  <a:schemeClr val="bg1"/>
                </a:solidFill>
              </a:rPr>
              <a:t>PERSEGUIDOR CELOSO </a:t>
            </a:r>
            <a:r>
              <a:rPr lang="en-US" dirty="0" smtClean="0">
                <a:solidFill>
                  <a:schemeClr val="bg1"/>
                </a:solidFill>
              </a:rPr>
              <a:t>(Hechos 7-9)</a:t>
            </a:r>
            <a:endParaRPr lang="en-US" dirty="0">
              <a:solidFill>
                <a:schemeClr val="bg1"/>
              </a:solidFill>
            </a:endParaRPr>
          </a:p>
        </p:txBody>
      </p:sp>
      <p:sp>
        <p:nvSpPr>
          <p:cNvPr id="4" name="Content Placeholder 2"/>
          <p:cNvSpPr txBox="1">
            <a:spLocks/>
          </p:cNvSpPr>
          <p:nvPr/>
        </p:nvSpPr>
        <p:spPr>
          <a:xfrm>
            <a:off x="203200" y="798786"/>
            <a:ext cx="5948709" cy="5927135"/>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Saúl nunca muestra sorpresa ante la persecución. Él entiende la mentalidad judía. No pide piedad ni tolerancia. Él sabe que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o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profeta</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verdadero</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o </a:t>
            </a:r>
            <a:r>
              <a:rPr lang="en-US" i="1"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falso</a:t>
            </a: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p>
          <a:p>
            <a:pPr>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Participa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encabeza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la persecución, 8:1,3</a:t>
            </a:r>
          </a:p>
          <a:p>
            <a:pPr lvl="1">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Contraste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con los hombres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piadosos</a:t>
            </a:r>
            <a:endPar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hacía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estragos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 otras traducciones: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asolaba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causaba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estragos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trataba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de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destruir</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hacía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destrozos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seguía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maltratando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iba</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por</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todas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partes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persiguiendo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p>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Despiadado. ¡Imagina esto!</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Entrar a casas</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Repetidamente</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Arrastrando</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Hombres y mujeres</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Prisión.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Juicio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¿Delito?</a:t>
            </a:r>
          </a:p>
        </p:txBody>
      </p:sp>
      <p:sp>
        <p:nvSpPr>
          <p:cNvPr id="6" name="Content Placeholder 2"/>
          <p:cNvSpPr txBox="1">
            <a:spLocks/>
          </p:cNvSpPr>
          <p:nvPr/>
        </p:nvSpPr>
        <p:spPr>
          <a:xfrm>
            <a:off x="5974080" y="934720"/>
            <a:ext cx="6075439" cy="57912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Irónicamente, primer acto para difundir el evangelio, 8:4</a:t>
            </a:r>
          </a:p>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Respirando amenazas y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muerte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9:1</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Contraste Felipe, 8:40</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Hablando</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¿O tan esencial como respirar?</a:t>
            </a:r>
          </a:p>
          <a:p>
            <a:pPr lvl="1">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Muerte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¿hipérbole o literal?</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Acceso al sumo sacerdote. ¿Deseo de avanzar?</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¿Fue esta la primera ciudad? “ciudades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extranjeras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Hch</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26:11)</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Más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tarde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sufre</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estas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cosas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9:22s; 25:9</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Paralelo a los discípulos, 8:4, celo, mensaje a las sinagogas</a:t>
            </a:r>
          </a:p>
          <a:p>
            <a:pPr lvl="1">
              <a:buClr>
                <a:prstClr val="white"/>
              </a:buClr>
            </a:pP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Atados</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Jerusalén –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imagínese</a:t>
            </a:r>
            <a:endPar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Bien conocido, 9:13-14; </a:t>
            </a:r>
            <a:r>
              <a:rPr lang="en-US"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Gál</a:t>
            </a: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1:13</a:t>
            </a:r>
            <a:endParaRPr lang="en-US"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Tree>
    <p:extLst>
      <p:ext uri="{BB962C8B-B14F-4D97-AF65-F5344CB8AC3E}">
        <p14:creationId xmlns:p14="http://schemas.microsoft.com/office/powerpoint/2010/main" val="3653177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093" y="111760"/>
            <a:ext cx="3482991" cy="822960"/>
          </a:xfrm>
        </p:spPr>
        <p:txBody>
          <a:bodyPr/>
          <a:lstStyle/>
          <a:p>
            <a:pPr algn="ctr" rtl="0"/>
            <a:r>
              <a:rPr lang="en-US" dirty="0" smtClean="0">
                <a:solidFill>
                  <a:schemeClr val="tx1"/>
                </a:solidFill>
              </a:rPr>
              <a:t>(Hechos 22, 26)</a:t>
            </a:r>
            <a:endParaRPr lang="en-US" dirty="0">
              <a:solidFill>
                <a:schemeClr val="tx1"/>
              </a:solidFill>
            </a:endParaRPr>
          </a:p>
        </p:txBody>
      </p:sp>
      <p:sp>
        <p:nvSpPr>
          <p:cNvPr id="4" name="Content Placeholder 2"/>
          <p:cNvSpPr txBox="1">
            <a:spLocks/>
          </p:cNvSpPr>
          <p:nvPr/>
        </p:nvSpPr>
        <p:spPr>
          <a:xfrm>
            <a:off x="203200" y="934721"/>
            <a:ext cx="5908841" cy="57912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Ataba</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y </a:t>
            </a: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entregaba</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prisión (22:4)</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Hombres y mujeres</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Bien conocido por el liderazgo judío.</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Cartas para llevar a los </a:t>
            </a: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cristianos</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atados</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Jerusalén para ser castigados (cf. 25:9)</a:t>
            </a:r>
          </a:p>
          <a:p>
            <a:pPr>
              <a:buClr>
                <a:prstClr val="white"/>
              </a:buClr>
            </a:pP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Azotaba</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los creyentes (22:19; cf. 2 Cor. 11:24)</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Voz/voto por la muerte (26:10; cf. 22:22)</a:t>
            </a:r>
            <a:endParaRPr lang="en-US" sz="22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Los </a:t>
            </a: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castigaba</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con </a:t>
            </a: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frecuencia</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en todas las sinagogas.</a:t>
            </a:r>
          </a:p>
          <a:p>
            <a:pPr>
              <a:buClr>
                <a:prstClr val="white"/>
              </a:buClr>
            </a:pP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Intentaba</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hacerlos blasfemar</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Los </a:t>
            </a: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persiguía</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 </a:t>
            </a:r>
            <a:r>
              <a:rPr lang="en-US" sz="2200" u="sng"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ciudades</a:t>
            </a: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2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extranjeras</a:t>
            </a:r>
            <a:r>
              <a:rPr lang="en-US" sz="22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endPar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6" name="Content Placeholder 2"/>
          <p:cNvSpPr txBox="1">
            <a:spLocks/>
          </p:cNvSpPr>
          <p:nvPr/>
        </p:nvSpPr>
        <p:spPr>
          <a:xfrm>
            <a:off x="5974081" y="934720"/>
            <a:ext cx="6025414" cy="289934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Blasfemo</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Perseguidor (cazador)</a:t>
            </a:r>
          </a:p>
          <a:p>
            <a:pPr>
              <a:buClr>
                <a:prstClr val="white"/>
              </a:buClr>
            </a:pP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Injuriador</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(RV60),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agresor</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(NBLA) </a:t>
            </a:r>
          </a:p>
          <a:p>
            <a:pPr lvl="1">
              <a:buClr>
                <a:prstClr val="white"/>
              </a:buClr>
            </a:pPr>
            <a:r>
              <a:rPr lang="en-US" cap="none" dirty="0" err="1">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nsultaba</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vergonzosamente, escandalosamente y agresivamente [a Él]</a:t>
            </a:r>
            <a:endPar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lvl="1">
              <a:buClr>
                <a:prstClr val="white"/>
              </a:buClr>
            </a:pPr>
            <a:r>
              <a:rPr lang="en-US" cap="none" dirty="0" err="1" smtClean="0">
                <a:gradFill flip="none" rotWithShape="1">
                  <a:gsLst>
                    <a:gs pos="0">
                      <a:prstClr val="white"/>
                    </a:gs>
                    <a:gs pos="100000">
                      <a:prstClr val="white">
                        <a:lumMod val="75000"/>
                      </a:prstClr>
                    </a:gs>
                  </a:gsLst>
                  <a:lin ang="5580000" scaled="0"/>
                  <a:tileRect/>
                </a:gradFill>
                <a:effectLst/>
              </a:rPr>
              <a:t>Terrorismo</a:t>
            </a:r>
            <a:r>
              <a:rPr lang="en-US" cap="none" dirty="0">
                <a:gradFill flip="none" rotWithShape="1">
                  <a:gsLst>
                    <a:gs pos="0">
                      <a:prstClr val="white"/>
                    </a:gs>
                    <a:gs pos="100000">
                      <a:prstClr val="white">
                        <a:lumMod val="75000"/>
                      </a:prstClr>
                    </a:gs>
                  </a:gsLst>
                  <a:lin ang="5580000" scaled="0"/>
                  <a:tileRect/>
                </a:gradFill>
                <a:effectLst/>
              </a:rPr>
              <a:t> [</a:t>
            </a:r>
            <a:r>
              <a:rPr lang="en-US" i="1" cap="none" dirty="0" err="1">
                <a:gradFill flip="none" rotWithShape="1">
                  <a:gsLst>
                    <a:gs pos="0">
                      <a:prstClr val="white"/>
                    </a:gs>
                    <a:gs pos="100000">
                      <a:prstClr val="white">
                        <a:lumMod val="75000"/>
                      </a:prstClr>
                    </a:gs>
                  </a:gsLst>
                  <a:lin ang="5580000" scaled="0"/>
                  <a:tileRect/>
                </a:gradFill>
                <a:effectLst/>
              </a:rPr>
              <a:t>religioso</a:t>
            </a:r>
            <a:r>
              <a:rPr lang="en-US" cap="none" dirty="0" smtClean="0">
                <a:gradFill flip="none" rotWithShape="1">
                  <a:gsLst>
                    <a:gs pos="0">
                      <a:prstClr val="white"/>
                    </a:gs>
                    <a:gs pos="100000">
                      <a:prstClr val="white">
                        <a:lumMod val="75000"/>
                      </a:prstClr>
                    </a:gs>
                  </a:gsLst>
                  <a:lin ang="5580000" scaled="0"/>
                  <a:tileRect/>
                </a:gradFill>
                <a:effectLst/>
              </a:rPr>
              <a:t>](OJB)</a:t>
            </a:r>
            <a:endPar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buClr>
                <a:prstClr val="white"/>
              </a:buClr>
            </a:pP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5" name="Title 1"/>
          <p:cNvSpPr txBox="1">
            <a:spLocks/>
          </p:cNvSpPr>
          <p:nvPr/>
        </p:nvSpPr>
        <p:spPr>
          <a:xfrm>
            <a:off x="6647598" y="111760"/>
            <a:ext cx="3482991" cy="8229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rPr>
              <a:t>1 TIM 1:12-17</a:t>
            </a:r>
            <a:endParaRPr lang="en-US" dirty="0">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7" name="Picture 6"/>
          <p:cNvPicPr>
            <a:picLocks noChangeAspect="1"/>
          </p:cNvPicPr>
          <p:nvPr/>
        </p:nvPicPr>
        <p:blipFill>
          <a:blip r:embed="rId2"/>
          <a:stretch>
            <a:fillRect/>
          </a:stretch>
        </p:blipFill>
        <p:spPr>
          <a:xfrm>
            <a:off x="6153150" y="3495675"/>
            <a:ext cx="6038850" cy="3362325"/>
          </a:xfrm>
          <a:prstGeom prst="rect">
            <a:avLst/>
          </a:prstGeom>
        </p:spPr>
      </p:pic>
    </p:spTree>
    <p:extLst>
      <p:ext uri="{BB962C8B-B14F-4D97-AF65-F5344CB8AC3E}">
        <p14:creationId xmlns:p14="http://schemas.microsoft.com/office/powerpoint/2010/main" val="1958315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785317617"/>
              </p:ext>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Conferencia de Jerusalén; 2do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2do viaje de predicación (parte 2);  epístolas del 2do viaje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1" y="737937"/>
            <a:ext cx="12192000" cy="417095"/>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893830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493" y="0"/>
            <a:ext cx="9905998" cy="1055579"/>
          </a:xfrm>
        </p:spPr>
        <p:txBody>
          <a:bodyPr>
            <a:normAutofit fontScale="90000"/>
          </a:bodyPr>
          <a:lstStyle/>
          <a:p>
            <a:pPr algn="ctr"/>
            <a:r>
              <a:rPr lang="en-US" dirty="0" err="1" smtClean="0">
                <a:solidFill>
                  <a:schemeClr val="bg1"/>
                </a:solidFill>
              </a:rPr>
              <a:t>cronología</a:t>
            </a:r>
            <a:r>
              <a:rPr lang="en-US" dirty="0" smtClean="0">
                <a:solidFill>
                  <a:schemeClr val="bg1"/>
                </a:solidFill>
              </a:rPr>
              <a:t> de la vida de Pablo (UN </a:t>
            </a:r>
            <a:r>
              <a:rPr lang="en-US" dirty="0" err="1" smtClean="0">
                <a:solidFill>
                  <a:schemeClr val="bg1"/>
                </a:solidFill>
              </a:rPr>
              <a:t>intento</a:t>
            </a:r>
            <a:r>
              <a:rPr lang="en-US" dirty="0">
                <a:solidFill>
                  <a:schemeClr val="bg1"/>
                </a:solidFill>
              </a:rPr>
              <a:t>) </a:t>
            </a:r>
          </a:p>
        </p:txBody>
      </p:sp>
      <p:sp>
        <p:nvSpPr>
          <p:cNvPr id="3" name="Rectangle 2"/>
          <p:cNvSpPr/>
          <p:nvPr/>
        </p:nvSpPr>
        <p:spPr>
          <a:xfrm>
            <a:off x="6619240" y="1502688"/>
            <a:ext cx="6075680" cy="4801314"/>
          </a:xfrm>
          <a:prstGeom prst="rect">
            <a:avLst/>
          </a:prstGeom>
        </p:spPr>
        <p:txBody>
          <a:bodyPr wrap="square">
            <a:spAutoFit/>
          </a:bodyPr>
          <a:lstStyle/>
          <a:p>
            <a:r>
              <a:rPr lang="en-US" b="1" dirty="0" smtClean="0">
                <a:solidFill>
                  <a:prstClr val="black"/>
                </a:solidFill>
                <a:cs typeface="Arial" panose="020B0604020202020204" pitchFamily="34" charset="0"/>
              </a:rPr>
              <a:t>C. 4 </a:t>
            </a:r>
            <a:r>
              <a:rPr lang="en-US" b="1" dirty="0" err="1" smtClean="0">
                <a:solidFill>
                  <a:prstClr val="black"/>
                </a:solidFill>
                <a:cs typeface="Arial" panose="020B0604020202020204" pitchFamily="34" charset="0"/>
              </a:rPr>
              <a:t>a.C</a:t>
            </a:r>
            <a:r>
              <a:rPr lang="en-US" b="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Nace</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Jesús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C. 0 </a:t>
            </a:r>
            <a:r>
              <a:rPr lang="en-US" b="1" dirty="0" err="1" smtClean="0">
                <a:solidFill>
                  <a:prstClr val="black"/>
                </a:solidFill>
                <a:cs typeface="Arial" panose="020B0604020202020204" pitchFamily="34" charset="0"/>
              </a:rPr>
              <a:t>d.C.</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Nace</a:t>
            </a:r>
            <a:r>
              <a:rPr lang="en-US" b="1" dirty="0" smtClean="0">
                <a:solidFill>
                  <a:prstClr val="black"/>
                </a:solidFill>
                <a:cs typeface="Arial" panose="020B0604020202020204" pitchFamily="34" charset="0"/>
              </a:rPr>
              <a:t> Pablo</a:t>
            </a:r>
          </a:p>
          <a:p>
            <a:r>
              <a:rPr lang="en-US" b="1" dirty="0" smtClean="0">
                <a:solidFill>
                  <a:prstClr val="black"/>
                </a:solidFill>
                <a:cs typeface="Arial" panose="020B0604020202020204" pitchFamily="34" charset="0"/>
              </a:rPr>
              <a:t>30 			</a:t>
            </a:r>
            <a:r>
              <a:rPr lang="en-US" b="1" i="1" dirty="0" err="1" smtClean="0">
                <a:solidFill>
                  <a:prstClr val="black"/>
                </a:solidFill>
                <a:cs typeface="Arial" panose="020B0604020202020204" pitchFamily="34" charset="0"/>
              </a:rPr>
              <a:t>Jesús</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muere</a:t>
            </a:r>
            <a:r>
              <a:rPr lang="en-US" b="1" i="1" dirty="0" smtClean="0">
                <a:solidFill>
                  <a:prstClr val="black"/>
                </a:solidFill>
                <a:cs typeface="Arial" panose="020B0604020202020204" pitchFamily="34" charset="0"/>
              </a:rPr>
              <a:t>, Pentecostés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31 			</a:t>
            </a:r>
            <a:r>
              <a:rPr lang="en-US" b="1" dirty="0" err="1" smtClean="0">
                <a:solidFill>
                  <a:prstClr val="black"/>
                </a:solidFill>
                <a:cs typeface="Arial" panose="020B0604020202020204" pitchFamily="34" charset="0"/>
              </a:rPr>
              <a:t>Apedreamiento</a:t>
            </a:r>
            <a:r>
              <a:rPr lang="en-US" b="1" dirty="0" smtClean="0">
                <a:solidFill>
                  <a:prstClr val="black"/>
                </a:solidFill>
                <a:cs typeface="Arial" panose="020B0604020202020204" pitchFamily="34" charset="0"/>
              </a:rPr>
              <a:t> de Esteban</a:t>
            </a:r>
          </a:p>
          <a:p>
            <a:r>
              <a:rPr lang="en-US" b="1" dirty="0" smtClean="0">
                <a:solidFill>
                  <a:prstClr val="black"/>
                </a:solidFill>
                <a:cs typeface="Arial" panose="020B0604020202020204" pitchFamily="34" charset="0"/>
              </a:rPr>
              <a:t>34 			Pablo se convierte en Damasco</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Pablo va a Arabia</a:t>
            </a:r>
          </a:p>
          <a:p>
            <a:r>
              <a:rPr lang="en-US" b="1" dirty="0" smtClean="0">
                <a:solidFill>
                  <a:prstClr val="black"/>
                </a:solidFill>
                <a:cs typeface="Arial" panose="020B0604020202020204" pitchFamily="34" charset="0"/>
              </a:rPr>
              <a:t>35 			Pablo regresa a Damasco</a:t>
            </a:r>
          </a:p>
          <a:p>
            <a:r>
              <a:rPr lang="en-US" b="1" dirty="0" smtClean="0">
                <a:solidFill>
                  <a:prstClr val="black"/>
                </a:solidFill>
                <a:cs typeface="Arial" panose="020B0604020202020204" pitchFamily="34" charset="0"/>
              </a:rPr>
              <a:t>36 			Pablo va a Jerusalén – 2 semanas</a:t>
            </a:r>
          </a:p>
          <a:p>
            <a:r>
              <a:rPr lang="en-US" b="1" dirty="0" smtClean="0">
                <a:solidFill>
                  <a:prstClr val="black"/>
                </a:solidFill>
                <a:cs typeface="Arial" panose="020B0604020202020204" pitchFamily="34" charset="0"/>
              </a:rPr>
              <a:t>			Pablo va a Tarso</a:t>
            </a:r>
          </a:p>
          <a:p>
            <a:r>
              <a:rPr lang="en-US" b="1" dirty="0" smtClean="0">
                <a:solidFill>
                  <a:prstClr val="black"/>
                </a:solidFill>
                <a:cs typeface="Arial" panose="020B0604020202020204" pitchFamily="34" charset="0"/>
              </a:rPr>
              <a:t>45 			Pablo llevado a Antioquía</a:t>
            </a:r>
          </a:p>
          <a:p>
            <a:r>
              <a:rPr lang="en-US" b="1" dirty="0" smtClean="0">
                <a:solidFill>
                  <a:prstClr val="black"/>
                </a:solidFill>
                <a:cs typeface="Arial" panose="020B0604020202020204" pitchFamily="34" charset="0"/>
              </a:rPr>
              <a:t>46 			2</a:t>
            </a:r>
            <a:r>
              <a:rPr lang="en-US" b="1" baseline="30000" dirty="0" smtClean="0">
                <a:solidFill>
                  <a:prstClr val="black"/>
                </a:solidFill>
                <a:cs typeface="Arial" panose="020B0604020202020204" pitchFamily="34" charset="0"/>
              </a:rPr>
              <a:t>da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a Jerusalén. </a:t>
            </a:r>
            <a:r>
              <a:rPr lang="en-US" b="1" dirty="0" err="1" smtClean="0">
                <a:solidFill>
                  <a:prstClr val="black"/>
                </a:solidFill>
                <a:cs typeface="Arial" panose="020B0604020202020204" pitchFamily="34" charset="0"/>
              </a:rPr>
              <a:t>Hch</a:t>
            </a:r>
            <a:r>
              <a:rPr lang="en-US" b="1" dirty="0" smtClean="0">
                <a:solidFill>
                  <a:prstClr val="black"/>
                </a:solidFill>
                <a:cs typeface="Arial" panose="020B0604020202020204" pitchFamily="34" charset="0"/>
              </a:rPr>
              <a:t> 11,</a:t>
            </a:r>
            <a:r>
              <a:rPr lang="en-US" b="1" dirty="0" smtClean="0">
                <a:solidFill>
                  <a:srgbClr val="FF0000"/>
                </a:solidFill>
                <a:cs typeface="Arial" panose="020B0604020202020204" pitchFamily="34" charset="0"/>
              </a:rPr>
              <a:t>Gál. 2?</a:t>
            </a:r>
          </a:p>
          <a:p>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de Pedro a Antioquía</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a:t>
            </a:r>
            <a:r>
              <a:rPr lang="en-US" b="1" i="1" dirty="0" smtClean="0">
                <a:solidFill>
                  <a:prstClr val="black"/>
                </a:solidFill>
                <a:cs typeface="Arial" panose="020B0604020202020204" pitchFamily="34" charset="0"/>
              </a:rPr>
              <a:t>Pedro encarcelado, </a:t>
            </a:r>
            <a:r>
              <a:rPr lang="en-US" b="1" i="1" dirty="0" err="1" smtClean="0">
                <a:solidFill>
                  <a:prstClr val="black"/>
                </a:solidFill>
                <a:cs typeface="Arial" panose="020B0604020202020204" pitchFamily="34" charset="0"/>
              </a:rPr>
              <a:t>Jacobo</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muerto</a:t>
            </a:r>
            <a:endParaRPr lang="en-US" b="1" i="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47-48 		1</a:t>
            </a:r>
            <a:r>
              <a:rPr lang="en-US" b="1" baseline="30000" dirty="0" smtClean="0">
                <a:solidFill>
                  <a:prstClr val="black"/>
                </a:solidFill>
                <a:cs typeface="Arial" panose="020B0604020202020204" pitchFamily="34" charset="0"/>
              </a:rPr>
              <a:t>er </a:t>
            </a:r>
            <a:r>
              <a:rPr lang="en-US" b="1" dirty="0" err="1" smtClean="0">
                <a:solidFill>
                  <a:prstClr val="black"/>
                </a:solidFill>
                <a:cs typeface="Arial" panose="020B0604020202020204" pitchFamily="34" charset="0"/>
              </a:rPr>
              <a:t>viaje</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a:t>
            </a:r>
            <a:r>
              <a:rPr lang="en-US" b="1" i="1" dirty="0" smtClean="0">
                <a:solidFill>
                  <a:prstClr val="black"/>
                </a:solidFill>
                <a:cs typeface="Arial" panose="020B0604020202020204" pitchFamily="34" charset="0"/>
              </a:rPr>
              <a:t>¿			¿Carta a los Gálatas?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49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Jerusalén – </a:t>
            </a:r>
            <a:r>
              <a:rPr lang="en-US" b="1" dirty="0" err="1" smtClean="0">
                <a:solidFill>
                  <a:prstClr val="black"/>
                </a:solidFill>
                <a:cs typeface="Arial" panose="020B0604020202020204" pitchFamily="34" charset="0"/>
              </a:rPr>
              <a:t>concilio</a:t>
            </a:r>
            <a:r>
              <a:rPr lang="en-US" b="1" dirty="0" smtClean="0">
                <a:solidFill>
                  <a:prstClr val="black"/>
                </a:solidFill>
                <a:cs typeface="Arial" panose="020B0604020202020204" pitchFamily="34" charset="0"/>
              </a:rPr>
              <a:t>. </a:t>
            </a:r>
            <a:r>
              <a:rPr lang="en-US" b="1" dirty="0" err="1" smtClean="0">
                <a:solidFill>
                  <a:srgbClr val="FF0000"/>
                </a:solidFill>
                <a:cs typeface="Arial" panose="020B0604020202020204" pitchFamily="34" charset="0"/>
              </a:rPr>
              <a:t>Gál</a:t>
            </a:r>
            <a:r>
              <a:rPr lang="en-US" b="1" dirty="0" smtClean="0">
                <a:solidFill>
                  <a:srgbClr val="FF0000"/>
                </a:solidFill>
                <a:cs typeface="Arial" panose="020B0604020202020204" pitchFamily="34" charset="0"/>
              </a:rPr>
              <a:t>. 2?</a:t>
            </a:r>
          </a:p>
          <a:p>
            <a:r>
              <a:rPr lang="en-US" b="1" dirty="0" smtClean="0">
                <a:solidFill>
                  <a:prstClr val="black"/>
                </a:solidFill>
                <a:cs typeface="Arial" panose="020B0604020202020204" pitchFamily="34" charset="0"/>
              </a:rPr>
              <a:t>50 			Pablo en Antioquía, 15:36</a:t>
            </a:r>
            <a:endParaRPr lang="en-US" b="1" dirty="0">
              <a:solidFill>
                <a:prstClr val="black"/>
              </a:solidFill>
              <a:cs typeface="Arial" panose="020B0604020202020204" pitchFamily="34" charset="0"/>
            </a:endParaRPr>
          </a:p>
        </p:txBody>
      </p:sp>
      <p:sp>
        <p:nvSpPr>
          <p:cNvPr id="4" name="Rectangle 3"/>
          <p:cNvSpPr/>
          <p:nvPr/>
        </p:nvSpPr>
        <p:spPr>
          <a:xfrm>
            <a:off x="5354320" y="1497018"/>
            <a:ext cx="6096000" cy="4524315"/>
          </a:xfrm>
          <a:prstGeom prst="rect">
            <a:avLst/>
          </a:prstGeom>
        </p:spPr>
        <p:txBody>
          <a:bodyPr>
            <a:spAutoFit/>
          </a:bodyPr>
          <a:lstStyle/>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33</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a:t>
            </a:r>
          </a:p>
          <a:p>
            <a:r>
              <a:rPr lang="en-US" dirty="0" smtClean="0">
                <a:solidFill>
                  <a:prstClr val="black"/>
                </a:solidFill>
                <a:cs typeface="Arial" panose="020B0604020202020204" pitchFamily="34" charset="0"/>
              </a:rPr>
              <a:t>35-46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47-48</a:t>
            </a:r>
          </a:p>
          <a:p>
            <a:r>
              <a:rPr lang="en-US" dirty="0" smtClean="0">
                <a:solidFill>
                  <a:prstClr val="black"/>
                </a:solidFill>
                <a:cs typeface="Arial" panose="020B0604020202020204" pitchFamily="34" charset="0"/>
              </a:rPr>
              <a:t>48?</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5" name="Rectangle 4"/>
          <p:cNvSpPr/>
          <p:nvPr/>
        </p:nvSpPr>
        <p:spPr>
          <a:xfrm>
            <a:off x="5233720" y="1229458"/>
            <a:ext cx="924256" cy="369332"/>
          </a:xfrm>
          <a:prstGeom prst="rect">
            <a:avLst/>
          </a:prstGeom>
        </p:spPr>
        <p:txBody>
          <a:bodyPr wrap="square">
            <a:spAutoFit/>
          </a:bodyPr>
          <a:lstStyle/>
          <a:p>
            <a:r>
              <a:rPr lang="en-US" dirty="0" smtClean="0">
                <a:solidFill>
                  <a:prstClr val="black"/>
                </a:solidFill>
                <a:cs typeface="Arial" panose="020B0604020202020204" pitchFamily="34" charset="0"/>
              </a:rPr>
              <a:t>Bruce</a:t>
            </a:r>
            <a:endParaRPr lang="en-US" dirty="0">
              <a:solidFill>
                <a:prstClr val="black"/>
              </a:solidFill>
              <a:cs typeface="Arial" panose="020B0604020202020204" pitchFamily="34" charset="0"/>
            </a:endParaRPr>
          </a:p>
        </p:txBody>
      </p:sp>
      <p:sp>
        <p:nvSpPr>
          <p:cNvPr id="7" name="Rectangle 6"/>
          <p:cNvSpPr/>
          <p:nvPr/>
        </p:nvSpPr>
        <p:spPr>
          <a:xfrm>
            <a:off x="4196080" y="1779687"/>
            <a:ext cx="6096000" cy="4247317"/>
          </a:xfrm>
          <a:prstGeom prst="rect">
            <a:avLst/>
          </a:prstGeom>
        </p:spPr>
        <p:txBody>
          <a:bodyPr>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35</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35-37</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38-43</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46-47</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8" name="Rectangle 7"/>
          <p:cNvSpPr/>
          <p:nvPr/>
        </p:nvSpPr>
        <p:spPr>
          <a:xfrm>
            <a:off x="4142740" y="1229458"/>
            <a:ext cx="1053306" cy="369332"/>
          </a:xfrm>
          <a:prstGeom prst="rect">
            <a:avLst/>
          </a:prstGeom>
        </p:spPr>
        <p:txBody>
          <a:bodyPr wrap="square">
            <a:spAutoFit/>
          </a:bodyPr>
          <a:lstStyle/>
          <a:p>
            <a:r>
              <a:rPr lang="en-US" dirty="0" smtClean="0">
                <a:solidFill>
                  <a:prstClr val="black"/>
                </a:solidFill>
                <a:cs typeface="Arial" panose="020B0604020202020204" pitchFamily="34" charset="0"/>
              </a:rPr>
              <a:t>Stalker</a:t>
            </a:r>
            <a:endParaRPr lang="en-US" dirty="0">
              <a:solidFill>
                <a:prstClr val="black"/>
              </a:solidFill>
              <a:cs typeface="Arial" panose="020B0604020202020204" pitchFamily="34" charset="0"/>
            </a:endParaRPr>
          </a:p>
        </p:txBody>
      </p:sp>
      <p:sp>
        <p:nvSpPr>
          <p:cNvPr id="9" name="Rectangle 8"/>
          <p:cNvSpPr/>
          <p:nvPr/>
        </p:nvSpPr>
        <p:spPr>
          <a:xfrm>
            <a:off x="303784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38</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39-43</a:t>
            </a:r>
          </a:p>
          <a:p>
            <a:r>
              <a:rPr lang="en-US" dirty="0" smtClean="0">
                <a:solidFill>
                  <a:prstClr val="black"/>
                </a:solidFill>
                <a:cs typeface="Arial" panose="020B0604020202020204" pitchFamily="34" charset="0"/>
              </a:rPr>
              <a:t>44</a:t>
            </a:r>
          </a:p>
          <a:p>
            <a:r>
              <a:rPr lang="en-US" dirty="0" smtClean="0">
                <a:solidFill>
                  <a:prstClr val="black"/>
                </a:solidFill>
                <a:cs typeface="Arial" panose="020B0604020202020204" pitchFamily="34" charset="0"/>
              </a:rPr>
              <a:t>45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0" name="Rectangle 9"/>
          <p:cNvSpPr/>
          <p:nvPr/>
        </p:nvSpPr>
        <p:spPr>
          <a:xfrm>
            <a:off x="2428240" y="1088798"/>
            <a:ext cx="1767840" cy="646331"/>
          </a:xfrm>
          <a:prstGeom prst="rect">
            <a:avLst/>
          </a:prstGeom>
        </p:spPr>
        <p:txBody>
          <a:bodyPr wrap="square">
            <a:spAutoFit/>
          </a:bodyPr>
          <a:lstStyle/>
          <a:p>
            <a:pPr algn="ctr"/>
            <a:r>
              <a:rPr lang="en-US" dirty="0" err="1" smtClean="0">
                <a:solidFill>
                  <a:prstClr val="black"/>
                </a:solidFill>
                <a:cs typeface="Arial" panose="020B0604020202020204" pitchFamily="34" charset="0"/>
              </a:rPr>
              <a:t>Conybeare</a:t>
            </a:r>
            <a:r>
              <a:rPr lang="en-US" dirty="0" smtClean="0">
                <a:solidFill>
                  <a:prstClr val="black"/>
                </a:solidFill>
                <a:cs typeface="Arial" panose="020B0604020202020204" pitchFamily="34" charset="0"/>
              </a:rPr>
              <a:t> </a:t>
            </a:r>
            <a:br>
              <a:rPr lang="en-US" dirty="0" smtClean="0">
                <a:solidFill>
                  <a:prstClr val="black"/>
                </a:solidFill>
                <a:cs typeface="Arial" panose="020B0604020202020204" pitchFamily="34" charset="0"/>
              </a:rPr>
            </a:br>
            <a:r>
              <a:rPr lang="en-US" dirty="0" smtClean="0">
                <a:solidFill>
                  <a:prstClr val="black"/>
                </a:solidFill>
                <a:cs typeface="Arial" panose="020B0604020202020204" pitchFamily="34" charset="0"/>
              </a:rPr>
              <a:t>y Howson</a:t>
            </a:r>
            <a:endParaRPr lang="en-US" dirty="0">
              <a:solidFill>
                <a:prstClr val="black"/>
              </a:solidFill>
              <a:cs typeface="Arial" panose="020B0604020202020204" pitchFamily="34" charset="0"/>
            </a:endParaRPr>
          </a:p>
        </p:txBody>
      </p:sp>
      <p:sp>
        <p:nvSpPr>
          <p:cNvPr id="11" name="Rectangle 10"/>
          <p:cNvSpPr/>
          <p:nvPr/>
        </p:nvSpPr>
        <p:spPr>
          <a:xfrm>
            <a:off x="6619240" y="1203916"/>
            <a:ext cx="913339" cy="369332"/>
          </a:xfrm>
          <a:prstGeom prst="rect">
            <a:avLst/>
          </a:prstGeom>
        </p:spPr>
        <p:txBody>
          <a:bodyPr wrap="square">
            <a:spAutoFit/>
          </a:bodyPr>
          <a:lstStyle/>
          <a:p>
            <a:r>
              <a:rPr lang="en-US" b="1" dirty="0" smtClean="0">
                <a:solidFill>
                  <a:prstClr val="black"/>
                </a:solidFill>
                <a:cs typeface="Arial" panose="020B0604020202020204" pitchFamily="34" charset="0"/>
              </a:rPr>
              <a:t>BEE</a:t>
            </a:r>
            <a:endParaRPr lang="en-US" b="1" dirty="0">
              <a:solidFill>
                <a:prstClr val="black"/>
              </a:solidFill>
              <a:cs typeface="Arial" panose="020B0604020202020204" pitchFamily="34" charset="0"/>
            </a:endParaRPr>
          </a:p>
        </p:txBody>
      </p:sp>
      <p:sp>
        <p:nvSpPr>
          <p:cNvPr id="12" name="Rectangle 11"/>
          <p:cNvSpPr/>
          <p:nvPr/>
        </p:nvSpPr>
        <p:spPr>
          <a:xfrm>
            <a:off x="1521460" y="1779687"/>
            <a:ext cx="929640" cy="4247317"/>
          </a:xfrm>
          <a:prstGeom prst="rect">
            <a:avLst/>
          </a:prstGeom>
        </p:spPr>
        <p:txBody>
          <a:bodyPr wrap="square">
            <a:spAutoFit/>
          </a:bodyPr>
          <a:lstStyle/>
          <a:p>
            <a:r>
              <a:rPr lang="en-US" dirty="0" smtClean="0">
                <a:solidFill>
                  <a:prstClr val="black"/>
                </a:solidFill>
                <a:cs typeface="Arial" panose="020B0604020202020204" pitchFamily="34" charset="0"/>
              </a:rPr>
              <a:t>C. 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32</a:t>
            </a:r>
          </a:p>
          <a:p>
            <a:r>
              <a:rPr lang="en-US" dirty="0" smtClean="0">
                <a:solidFill>
                  <a:prstClr val="black"/>
                </a:solidFill>
                <a:cs typeface="Arial" panose="020B0604020202020204" pitchFamily="34" charset="0"/>
              </a:rPr>
              <a:t>34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34-37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37-46</a:t>
            </a:r>
          </a:p>
          <a:p>
            <a:r>
              <a:rPr lang="en-US" dirty="0" smtClean="0">
                <a:solidFill>
                  <a:prstClr val="black"/>
                </a:solidFill>
                <a:cs typeface="Arial" panose="020B0604020202020204" pitchFamily="34" charset="0"/>
              </a:rPr>
              <a:t>47</a:t>
            </a:r>
          </a:p>
          <a:p>
            <a:r>
              <a:rPr lang="en-US" dirty="0" smtClean="0">
                <a:solidFill>
                  <a:prstClr val="black"/>
                </a:solidFill>
                <a:cs typeface="Arial" panose="020B0604020202020204" pitchFamily="34" charset="0"/>
              </a:rPr>
              <a:t>47</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13" name="Rectangle 12"/>
          <p:cNvSpPr/>
          <p:nvPr/>
        </p:nvSpPr>
        <p:spPr>
          <a:xfrm>
            <a:off x="911860" y="1094468"/>
            <a:ext cx="1767840" cy="646331"/>
          </a:xfrm>
          <a:prstGeom prst="rect">
            <a:avLst/>
          </a:prstGeom>
        </p:spPr>
        <p:txBody>
          <a:bodyPr wrap="square">
            <a:spAutoFit/>
          </a:bodyPr>
          <a:lstStyle/>
          <a:p>
            <a:pPr algn="ctr"/>
            <a:r>
              <a:rPr lang="en-US" dirty="0" smtClean="0">
                <a:solidFill>
                  <a:prstClr val="black"/>
                </a:solidFill>
                <a:cs typeface="Arial" panose="020B0604020202020204" pitchFamily="34" charset="0"/>
              </a:rPr>
              <a:t>Blue Letter Bible</a:t>
            </a:r>
            <a:endParaRPr lang="en-US" dirty="0">
              <a:solidFill>
                <a:prstClr val="black"/>
              </a:solidFill>
              <a:cs typeface="Arial" panose="020B0604020202020204" pitchFamily="34" charset="0"/>
            </a:endParaRPr>
          </a:p>
        </p:txBody>
      </p:sp>
      <p:sp>
        <p:nvSpPr>
          <p:cNvPr id="14" name="Rectangle 13"/>
          <p:cNvSpPr/>
          <p:nvPr/>
        </p:nvSpPr>
        <p:spPr>
          <a:xfrm>
            <a:off x="34417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39</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40-42</a:t>
            </a:r>
          </a:p>
          <a:p>
            <a:r>
              <a:rPr lang="en-US" dirty="0" smtClean="0">
                <a:solidFill>
                  <a:prstClr val="black"/>
                </a:solidFill>
                <a:cs typeface="Arial" panose="020B0604020202020204" pitchFamily="34" charset="0"/>
              </a:rPr>
              <a:t>43</a:t>
            </a: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46-49</a:t>
            </a:r>
          </a:p>
          <a:p>
            <a:r>
              <a:rPr lang="en-US" i="1"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5" name="Rectangle 14"/>
          <p:cNvSpPr/>
          <p:nvPr/>
        </p:nvSpPr>
        <p:spPr>
          <a:xfrm>
            <a:off x="-295008" y="1203916"/>
            <a:ext cx="1767840" cy="369332"/>
          </a:xfrm>
          <a:prstGeom prst="rect">
            <a:avLst/>
          </a:prstGeom>
        </p:spPr>
        <p:txBody>
          <a:bodyPr wrap="square">
            <a:spAutoFit/>
          </a:bodyPr>
          <a:lstStyle/>
          <a:p>
            <a:pPr algn="ctr"/>
            <a:r>
              <a:rPr lang="en-US" dirty="0" smtClean="0">
                <a:solidFill>
                  <a:prstClr val="black"/>
                </a:solidFill>
                <a:cs typeface="Arial" panose="020B0604020202020204" pitchFamily="34" charset="0"/>
              </a:rPr>
              <a:t>S. Hall</a:t>
            </a:r>
            <a:endParaRPr lang="en-US" dirty="0">
              <a:solidFill>
                <a:prstClr val="black"/>
              </a:solidFill>
              <a:cs typeface="Arial" panose="020B0604020202020204" pitchFamily="34" charset="0"/>
            </a:endParaRPr>
          </a:p>
        </p:txBody>
      </p:sp>
      <p:sp>
        <p:nvSpPr>
          <p:cNvPr id="17" name="Rectangle 16"/>
          <p:cNvSpPr/>
          <p:nvPr/>
        </p:nvSpPr>
        <p:spPr>
          <a:xfrm>
            <a:off x="6531610" y="1590506"/>
            <a:ext cx="5660390" cy="3530813"/>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585717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dirty="0"/>
          </a:p>
        </p:txBody>
      </p:sp>
      <p:sp>
        <p:nvSpPr>
          <p:cNvPr id="3" name="Content Placeholder 2"/>
          <p:cNvSpPr>
            <a:spLocks noGrp="1"/>
          </p:cNvSpPr>
          <p:nvPr>
            <p:ph idx="1"/>
          </p:nvPr>
        </p:nvSpPr>
        <p:spPr/>
        <p:txBody>
          <a:bodyPr/>
          <a:lstStyle/>
          <a:p>
            <a:pPr algn="l" rtl="0"/>
            <a:endParaRPr lang="en-US" dirty="0"/>
          </a:p>
        </p:txBody>
      </p:sp>
      <p:pic>
        <p:nvPicPr>
          <p:cNvPr id="4" name="Picture 2" descr="The Beginnings Of Saul's Ministry| IBible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589" y="-561729"/>
            <a:ext cx="5438274" cy="8135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22695" y="996564"/>
            <a:ext cx="1588168" cy="369332"/>
          </a:xfrm>
          <a:prstGeom prst="rect">
            <a:avLst/>
          </a:prstGeom>
          <a:solidFill>
            <a:schemeClr val="accent3">
              <a:lumMod val="20000"/>
              <a:lumOff val="80000"/>
            </a:schemeClr>
          </a:solidFill>
        </p:spPr>
        <p:txBody>
          <a:bodyPr wrap="square" rtlCol="0">
            <a:spAutoFit/>
          </a:bodyPr>
          <a:lstStyle/>
          <a:p>
            <a:r>
              <a:rPr lang="en-US" b="1" dirty="0" err="1" smtClean="0">
                <a:solidFill>
                  <a:schemeClr val="bg1"/>
                </a:solidFill>
              </a:rPr>
              <a:t>Antioqu</a:t>
            </a:r>
            <a:r>
              <a:rPr lang="es-ES" b="1" dirty="0" smtClean="0">
                <a:solidFill>
                  <a:schemeClr val="bg1"/>
                </a:solidFill>
              </a:rPr>
              <a:t>í</a:t>
            </a:r>
            <a:r>
              <a:rPr lang="en-US" b="1" dirty="0" smtClean="0">
                <a:solidFill>
                  <a:schemeClr val="bg1"/>
                </a:solidFill>
              </a:rPr>
              <a:t>a</a:t>
            </a:r>
            <a:endParaRPr lang="en-US" b="1" dirty="0">
              <a:solidFill>
                <a:schemeClr val="bg1"/>
              </a:solidFill>
            </a:endParaRPr>
          </a:p>
        </p:txBody>
      </p:sp>
      <p:sp>
        <p:nvSpPr>
          <p:cNvPr id="6" name="TextBox 5"/>
          <p:cNvSpPr txBox="1"/>
          <p:nvPr/>
        </p:nvSpPr>
        <p:spPr>
          <a:xfrm>
            <a:off x="7259052" y="3859767"/>
            <a:ext cx="1419727" cy="369332"/>
          </a:xfrm>
          <a:prstGeom prst="rect">
            <a:avLst/>
          </a:prstGeom>
          <a:solidFill>
            <a:schemeClr val="accent3">
              <a:lumMod val="20000"/>
              <a:lumOff val="80000"/>
            </a:schemeClr>
          </a:solidFill>
        </p:spPr>
        <p:txBody>
          <a:bodyPr wrap="square" rtlCol="0">
            <a:spAutoFit/>
          </a:bodyPr>
          <a:lstStyle/>
          <a:p>
            <a:r>
              <a:rPr lang="es-ES" b="1" dirty="0" smtClean="0">
                <a:solidFill>
                  <a:schemeClr val="bg1"/>
                </a:solidFill>
              </a:rPr>
              <a:t>Damasco</a:t>
            </a:r>
            <a:endParaRPr lang="en-US" b="1" dirty="0">
              <a:solidFill>
                <a:schemeClr val="bg1"/>
              </a:solidFill>
            </a:endParaRPr>
          </a:p>
        </p:txBody>
      </p:sp>
      <p:sp>
        <p:nvSpPr>
          <p:cNvPr id="7" name="TextBox 6"/>
          <p:cNvSpPr txBox="1"/>
          <p:nvPr/>
        </p:nvSpPr>
        <p:spPr>
          <a:xfrm>
            <a:off x="6094412" y="5606534"/>
            <a:ext cx="1419727" cy="369332"/>
          </a:xfrm>
          <a:prstGeom prst="rect">
            <a:avLst/>
          </a:prstGeom>
          <a:solidFill>
            <a:schemeClr val="accent3">
              <a:lumMod val="20000"/>
              <a:lumOff val="80000"/>
            </a:schemeClr>
          </a:solidFill>
        </p:spPr>
        <p:txBody>
          <a:bodyPr wrap="square" rtlCol="0">
            <a:spAutoFit/>
          </a:bodyPr>
          <a:lstStyle/>
          <a:p>
            <a:r>
              <a:rPr lang="es-ES" b="1" dirty="0" smtClean="0">
                <a:solidFill>
                  <a:schemeClr val="bg1"/>
                </a:solidFill>
              </a:rPr>
              <a:t>Jerusalén</a:t>
            </a:r>
            <a:endParaRPr lang="en-US" b="1" dirty="0">
              <a:solidFill>
                <a:schemeClr val="bg1"/>
              </a:solidFill>
            </a:endParaRPr>
          </a:p>
        </p:txBody>
      </p:sp>
      <p:sp>
        <p:nvSpPr>
          <p:cNvPr id="8" name="TextBox 7"/>
          <p:cNvSpPr txBox="1"/>
          <p:nvPr/>
        </p:nvSpPr>
        <p:spPr>
          <a:xfrm>
            <a:off x="4209465" y="16042"/>
            <a:ext cx="1419727" cy="369332"/>
          </a:xfrm>
          <a:prstGeom prst="rect">
            <a:avLst/>
          </a:prstGeom>
          <a:solidFill>
            <a:schemeClr val="accent3">
              <a:lumMod val="20000"/>
              <a:lumOff val="80000"/>
            </a:schemeClr>
          </a:solidFill>
        </p:spPr>
        <p:txBody>
          <a:bodyPr wrap="square" rtlCol="0">
            <a:spAutoFit/>
          </a:bodyPr>
          <a:lstStyle/>
          <a:p>
            <a:pPr lvl="1" algn="r"/>
            <a:r>
              <a:rPr lang="es-ES" b="1" dirty="0" smtClean="0">
                <a:solidFill>
                  <a:schemeClr val="bg1"/>
                </a:solidFill>
              </a:rPr>
              <a:t>Tarso</a:t>
            </a:r>
            <a:endParaRPr lang="en-US" b="1" dirty="0">
              <a:solidFill>
                <a:schemeClr val="bg1"/>
              </a:solidFill>
            </a:endParaRPr>
          </a:p>
        </p:txBody>
      </p:sp>
      <p:sp>
        <p:nvSpPr>
          <p:cNvPr id="9" name="TextBox 8"/>
          <p:cNvSpPr txBox="1"/>
          <p:nvPr/>
        </p:nvSpPr>
        <p:spPr>
          <a:xfrm>
            <a:off x="7122695" y="2694619"/>
            <a:ext cx="1419727" cy="369332"/>
          </a:xfrm>
          <a:prstGeom prst="rect">
            <a:avLst/>
          </a:prstGeom>
          <a:solidFill>
            <a:schemeClr val="accent3">
              <a:lumMod val="20000"/>
              <a:lumOff val="80000"/>
            </a:schemeClr>
          </a:solidFill>
        </p:spPr>
        <p:txBody>
          <a:bodyPr wrap="square" rtlCol="0">
            <a:spAutoFit/>
          </a:bodyPr>
          <a:lstStyle/>
          <a:p>
            <a:r>
              <a:rPr lang="es-ES" b="1" dirty="0" smtClean="0">
                <a:solidFill>
                  <a:schemeClr val="bg1"/>
                </a:solidFill>
              </a:rPr>
              <a:t>SIRIA</a:t>
            </a:r>
            <a:endParaRPr lang="en-US" b="1" dirty="0">
              <a:solidFill>
                <a:schemeClr val="bg1"/>
              </a:solidFill>
            </a:endParaRPr>
          </a:p>
        </p:txBody>
      </p:sp>
      <p:sp>
        <p:nvSpPr>
          <p:cNvPr id="10" name="TextBox 9"/>
          <p:cNvSpPr txBox="1"/>
          <p:nvPr/>
        </p:nvSpPr>
        <p:spPr>
          <a:xfrm>
            <a:off x="3946358" y="1908828"/>
            <a:ext cx="972970" cy="369151"/>
          </a:xfrm>
          <a:prstGeom prst="rect">
            <a:avLst/>
          </a:prstGeom>
          <a:solidFill>
            <a:schemeClr val="accent3">
              <a:lumMod val="20000"/>
              <a:lumOff val="80000"/>
            </a:schemeClr>
          </a:solidFill>
        </p:spPr>
        <p:txBody>
          <a:bodyPr wrap="square" rtlCol="0">
            <a:spAutoFit/>
          </a:bodyPr>
          <a:lstStyle/>
          <a:p>
            <a:pPr algn="r"/>
            <a:r>
              <a:rPr lang="es-ES" b="1" dirty="0" smtClean="0">
                <a:solidFill>
                  <a:schemeClr val="bg1"/>
                </a:solidFill>
              </a:rPr>
              <a:t>CHIPRE</a:t>
            </a:r>
            <a:endParaRPr lang="en-US" b="1" dirty="0">
              <a:solidFill>
                <a:schemeClr val="bg1"/>
              </a:solidFill>
            </a:endParaRPr>
          </a:p>
        </p:txBody>
      </p:sp>
      <p:sp>
        <p:nvSpPr>
          <p:cNvPr id="12" name="TextBox 11"/>
          <p:cNvSpPr txBox="1"/>
          <p:nvPr/>
        </p:nvSpPr>
        <p:spPr>
          <a:xfrm>
            <a:off x="3499601" y="3063951"/>
            <a:ext cx="2339725" cy="369332"/>
          </a:xfrm>
          <a:prstGeom prst="rect">
            <a:avLst/>
          </a:prstGeom>
          <a:solidFill>
            <a:srgbClr val="6C9ED6"/>
          </a:solidFill>
        </p:spPr>
        <p:txBody>
          <a:bodyPr wrap="square" rtlCol="0">
            <a:spAutoFit/>
          </a:bodyPr>
          <a:lstStyle/>
          <a:p>
            <a:r>
              <a:rPr lang="es-ES" b="1" dirty="0" smtClean="0">
                <a:solidFill>
                  <a:schemeClr val="bg1"/>
                </a:solidFill>
              </a:rPr>
              <a:t>Mar mediterráneo</a:t>
            </a:r>
            <a:endParaRPr lang="en-US" b="1" dirty="0">
              <a:solidFill>
                <a:schemeClr val="bg1"/>
              </a:solidFill>
            </a:endParaRPr>
          </a:p>
        </p:txBody>
      </p:sp>
      <p:sp>
        <p:nvSpPr>
          <p:cNvPr id="13" name="TextBox 12"/>
          <p:cNvSpPr txBox="1"/>
          <p:nvPr/>
        </p:nvSpPr>
        <p:spPr>
          <a:xfrm>
            <a:off x="5277853" y="4100148"/>
            <a:ext cx="713873" cy="381342"/>
          </a:xfrm>
          <a:prstGeom prst="rect">
            <a:avLst/>
          </a:prstGeom>
          <a:solidFill>
            <a:srgbClr val="6C9ED6"/>
          </a:solidFill>
        </p:spPr>
        <p:txBody>
          <a:bodyPr wrap="square" rtlCol="0">
            <a:spAutoFit/>
          </a:bodyPr>
          <a:lstStyle/>
          <a:p>
            <a:pPr algn="r"/>
            <a:r>
              <a:rPr lang="es-ES" b="1" dirty="0" smtClean="0">
                <a:solidFill>
                  <a:schemeClr val="bg1"/>
                </a:solidFill>
              </a:rPr>
              <a:t>Tiro</a:t>
            </a:r>
            <a:endParaRPr lang="en-US" b="1" dirty="0">
              <a:solidFill>
                <a:schemeClr val="bg1"/>
              </a:solidFill>
            </a:endParaRPr>
          </a:p>
        </p:txBody>
      </p:sp>
      <p:sp>
        <p:nvSpPr>
          <p:cNvPr id="14" name="TextBox 13"/>
          <p:cNvSpPr txBox="1"/>
          <p:nvPr/>
        </p:nvSpPr>
        <p:spPr>
          <a:xfrm>
            <a:off x="4443663" y="4951679"/>
            <a:ext cx="1159042" cy="369332"/>
          </a:xfrm>
          <a:prstGeom prst="rect">
            <a:avLst/>
          </a:prstGeom>
          <a:solidFill>
            <a:srgbClr val="6C9ED6"/>
          </a:solidFill>
        </p:spPr>
        <p:txBody>
          <a:bodyPr wrap="square" rtlCol="0">
            <a:spAutoFit/>
          </a:bodyPr>
          <a:lstStyle/>
          <a:p>
            <a:pPr algn="r"/>
            <a:r>
              <a:rPr lang="es-ES" b="1" dirty="0" err="1" smtClean="0">
                <a:solidFill>
                  <a:schemeClr val="bg1"/>
                </a:solidFill>
              </a:rPr>
              <a:t>Cesarea</a:t>
            </a:r>
            <a:endParaRPr lang="en-US" b="1" dirty="0">
              <a:solidFill>
                <a:schemeClr val="bg1"/>
              </a:solidFill>
            </a:endParaRPr>
          </a:p>
        </p:txBody>
      </p:sp>
      <p:sp>
        <p:nvSpPr>
          <p:cNvPr id="15" name="TextBox 14"/>
          <p:cNvSpPr txBox="1"/>
          <p:nvPr/>
        </p:nvSpPr>
        <p:spPr>
          <a:xfrm>
            <a:off x="5165558" y="6181066"/>
            <a:ext cx="928854" cy="369332"/>
          </a:xfrm>
          <a:prstGeom prst="rect">
            <a:avLst/>
          </a:prstGeom>
          <a:solidFill>
            <a:schemeClr val="accent3">
              <a:lumMod val="20000"/>
              <a:lumOff val="80000"/>
            </a:schemeClr>
          </a:solidFill>
        </p:spPr>
        <p:txBody>
          <a:bodyPr wrap="square" rtlCol="0">
            <a:spAutoFit/>
          </a:bodyPr>
          <a:lstStyle/>
          <a:p>
            <a:pPr algn="r"/>
            <a:r>
              <a:rPr lang="es-ES" b="1" dirty="0" smtClean="0">
                <a:solidFill>
                  <a:schemeClr val="bg1"/>
                </a:solidFill>
              </a:rPr>
              <a:t>JUDEA</a:t>
            </a:r>
            <a:endParaRPr lang="en-US" b="1" dirty="0">
              <a:solidFill>
                <a:schemeClr val="bg1"/>
              </a:solidFill>
            </a:endParaRPr>
          </a:p>
        </p:txBody>
      </p:sp>
      <p:sp>
        <p:nvSpPr>
          <p:cNvPr id="16" name="TextBox 15"/>
          <p:cNvSpPr txBox="1"/>
          <p:nvPr/>
        </p:nvSpPr>
        <p:spPr>
          <a:xfrm>
            <a:off x="7122695" y="5216668"/>
            <a:ext cx="928854" cy="369332"/>
          </a:xfrm>
          <a:prstGeom prst="rect">
            <a:avLst/>
          </a:prstGeom>
          <a:solidFill>
            <a:schemeClr val="accent3">
              <a:lumMod val="20000"/>
              <a:lumOff val="80000"/>
            </a:schemeClr>
          </a:solidFill>
        </p:spPr>
        <p:txBody>
          <a:bodyPr wrap="square" rtlCol="0">
            <a:spAutoFit/>
          </a:bodyPr>
          <a:lstStyle/>
          <a:p>
            <a:pPr algn="r"/>
            <a:endParaRPr lang="en-US" b="1" dirty="0">
              <a:solidFill>
                <a:schemeClr val="bg1"/>
              </a:solidFill>
            </a:endParaRPr>
          </a:p>
        </p:txBody>
      </p:sp>
    </p:spTree>
    <p:extLst>
      <p:ext uri="{BB962C8B-B14F-4D97-AF65-F5344CB8AC3E}">
        <p14:creationId xmlns:p14="http://schemas.microsoft.com/office/powerpoint/2010/main" val="2675089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4">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9137" y="522690"/>
            <a:ext cx="9905998" cy="1905000"/>
          </a:xfrm>
        </p:spPr>
        <p:txBody>
          <a:bodyPr/>
          <a:lstStyle/>
          <a:p>
            <a:pPr algn="ctr" rtl="0"/>
            <a:r>
              <a:rPr lang="en-US" dirty="0" smtClean="0">
                <a:solidFill>
                  <a:schemeClr val="bg1"/>
                </a:solidFill>
              </a:rPr>
              <a:t>PABLO: CONVERSIÓN</a:t>
            </a:r>
            <a:endParaRPr lang="en-US" dirty="0">
              <a:solidFill>
                <a:schemeClr val="bg1"/>
              </a:solidFill>
            </a:endParaRPr>
          </a:p>
        </p:txBody>
      </p:sp>
      <p:sp>
        <p:nvSpPr>
          <p:cNvPr id="5" name="Title 1"/>
          <p:cNvSpPr txBox="1">
            <a:spLocks/>
          </p:cNvSpPr>
          <p:nvPr/>
        </p:nvSpPr>
        <p:spPr>
          <a:xfrm>
            <a:off x="118546" y="992190"/>
            <a:ext cx="3257867"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0"/>
            <a:r>
              <a:rPr lang="en-US" dirty="0" smtClean="0">
                <a:solidFill>
                  <a:schemeClr val="bg1"/>
                </a:solidFill>
              </a:rPr>
              <a:t>Cap. 9</a:t>
            </a:r>
            <a:endParaRPr lang="en-US" dirty="0">
              <a:solidFill>
                <a:schemeClr val="bg1"/>
              </a:solidFill>
            </a:endParaRPr>
          </a:p>
        </p:txBody>
      </p:sp>
      <p:sp>
        <p:nvSpPr>
          <p:cNvPr id="6" name="Title 1"/>
          <p:cNvSpPr txBox="1">
            <a:spLocks/>
          </p:cNvSpPr>
          <p:nvPr/>
        </p:nvSpPr>
        <p:spPr>
          <a:xfrm>
            <a:off x="4283202" y="992190"/>
            <a:ext cx="3257867"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0"/>
            <a:r>
              <a:rPr lang="en-US" dirty="0" smtClean="0">
                <a:solidFill>
                  <a:schemeClr val="bg1"/>
                </a:solidFill>
              </a:rPr>
              <a:t>Cap. 22</a:t>
            </a:r>
            <a:endParaRPr lang="en-US" dirty="0">
              <a:solidFill>
                <a:schemeClr val="bg1"/>
              </a:solidFill>
            </a:endParaRPr>
          </a:p>
        </p:txBody>
      </p:sp>
      <p:sp>
        <p:nvSpPr>
          <p:cNvPr id="7" name="Title 1"/>
          <p:cNvSpPr txBox="1">
            <a:spLocks/>
          </p:cNvSpPr>
          <p:nvPr/>
        </p:nvSpPr>
        <p:spPr>
          <a:xfrm>
            <a:off x="8447858" y="992190"/>
            <a:ext cx="3257867"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0"/>
            <a:r>
              <a:rPr lang="en-US" dirty="0" smtClean="0">
                <a:solidFill>
                  <a:schemeClr val="bg1"/>
                </a:solidFill>
              </a:rPr>
              <a:t>Cap. 26</a:t>
            </a:r>
            <a:endParaRPr lang="en-US" dirty="0">
              <a:solidFill>
                <a:schemeClr val="bg1"/>
              </a:solidFill>
            </a:endParaRPr>
          </a:p>
        </p:txBody>
      </p:sp>
      <p:sp>
        <p:nvSpPr>
          <p:cNvPr id="8" name="Content Placeholder 2"/>
          <p:cNvSpPr txBox="1">
            <a:spLocks/>
          </p:cNvSpPr>
          <p:nvPr/>
        </p:nvSpPr>
        <p:spPr>
          <a:xfrm>
            <a:off x="1" y="914400"/>
            <a:ext cx="4067492" cy="59436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ts val="0"/>
              </a:spcBef>
              <a:spcAft>
                <a:spcPts val="0"/>
              </a:spcAft>
            </a:pPr>
            <a:r>
              <a:rPr lang="en-US" sz="2800" cap="none" dirty="0" smtClean="0">
                <a:solidFill>
                  <a:schemeClr val="bg1"/>
                </a:solidFill>
                <a:cs typeface="Arial" panose="020B0604020202020204" pitchFamily="34" charset="0"/>
              </a:rPr>
              <a:t>Contexto: Dios convierte a un </a:t>
            </a:r>
            <a:r>
              <a:rPr lang="en-US" sz="2800" cap="none" dirty="0" err="1" smtClean="0">
                <a:solidFill>
                  <a:schemeClr val="bg1"/>
                </a:solidFill>
                <a:cs typeface="Arial" panose="020B0604020202020204" pitchFamily="34" charset="0"/>
              </a:rPr>
              <a:t>perseguidor</a:t>
            </a:r>
            <a:r>
              <a:rPr lang="en-US" sz="2800" cap="none" dirty="0" smtClean="0">
                <a:solidFill>
                  <a:schemeClr val="bg1"/>
                </a:solidFill>
                <a:cs typeface="Arial" panose="020B0604020202020204" pitchFamily="34" charset="0"/>
              </a:rPr>
              <a:t> </a:t>
            </a:r>
            <a:r>
              <a:rPr lang="en-US" sz="2800" cap="none" dirty="0" err="1">
                <a:solidFill>
                  <a:schemeClr val="bg1"/>
                </a:solidFill>
                <a:cs typeface="Arial" panose="020B0604020202020204" pitchFamily="34" charset="0"/>
              </a:rPr>
              <a:t>misionero</a:t>
            </a:r>
            <a:r>
              <a:rPr lang="en-US" sz="2800" cap="none" dirty="0">
                <a:solidFill>
                  <a:schemeClr val="bg1"/>
                </a:solidFill>
                <a:cs typeface="Arial" panose="020B0604020202020204" pitchFamily="34" charset="0"/>
              </a:rPr>
              <a:t> </a:t>
            </a:r>
            <a:r>
              <a:rPr lang="en-US" sz="2800" cap="none" dirty="0" err="1">
                <a:solidFill>
                  <a:schemeClr val="bg1"/>
                </a:solidFill>
                <a:cs typeface="Arial" panose="020B0604020202020204" pitchFamily="34" charset="0"/>
              </a:rPr>
              <a:t>en</a:t>
            </a:r>
            <a:r>
              <a:rPr lang="en-US" sz="2800" cap="none" dirty="0">
                <a:solidFill>
                  <a:schemeClr val="bg1"/>
                </a:solidFill>
                <a:cs typeface="Arial" panose="020B0604020202020204" pitchFamily="34" charset="0"/>
              </a:rPr>
              <a:t> </a:t>
            </a:r>
            <a:r>
              <a:rPr lang="en-US" sz="2800" cap="none" dirty="0" smtClean="0">
                <a:solidFill>
                  <a:schemeClr val="bg1"/>
                </a:solidFill>
                <a:cs typeface="Arial" panose="020B0604020202020204" pitchFamily="34" charset="0"/>
              </a:rPr>
              <a:t>misionero a los gentiles</a:t>
            </a:r>
          </a:p>
          <a:p>
            <a:pPr algn="l" rtl="0">
              <a:spcBef>
                <a:spcPts val="0"/>
              </a:spcBef>
              <a:spcAft>
                <a:spcPts val="0"/>
              </a:spcAft>
            </a:pPr>
            <a:r>
              <a:rPr lang="en-US" sz="2800" cap="none" dirty="0" smtClean="0">
                <a:solidFill>
                  <a:schemeClr val="bg1"/>
                </a:solidFill>
                <a:cs typeface="Arial" panose="020B0604020202020204" pitchFamily="34" charset="0"/>
              </a:rPr>
              <a:t>Narrador: Lucas</a:t>
            </a:r>
            <a:endParaRPr lang="en-US" sz="2800" cap="none" dirty="0">
              <a:solidFill>
                <a:schemeClr val="bg1"/>
              </a:solidFill>
              <a:cs typeface="Arial" panose="020B0604020202020204" pitchFamily="34" charset="0"/>
            </a:endParaRPr>
          </a:p>
        </p:txBody>
      </p:sp>
      <p:sp>
        <p:nvSpPr>
          <p:cNvPr id="9" name="Content Placeholder 2"/>
          <p:cNvSpPr txBox="1">
            <a:spLocks/>
          </p:cNvSpPr>
          <p:nvPr/>
        </p:nvSpPr>
        <p:spPr>
          <a:xfrm>
            <a:off x="3969224" y="914400"/>
            <a:ext cx="4067492" cy="59436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spcBef>
                <a:spcPts val="0"/>
              </a:spcBef>
              <a:spcAft>
                <a:spcPts val="0"/>
              </a:spcAft>
            </a:pPr>
            <a:r>
              <a:rPr lang="en-US" sz="2800" cap="none" dirty="0" smtClean="0">
                <a:solidFill>
                  <a:schemeClr val="bg1"/>
                </a:solidFill>
                <a:cs typeface="Arial" panose="020B0604020202020204" pitchFamily="34" charset="0"/>
              </a:rPr>
              <a:t>Contexto: ante </a:t>
            </a:r>
            <a:r>
              <a:rPr lang="en-US" sz="2800" cap="none" dirty="0" err="1" smtClean="0">
                <a:solidFill>
                  <a:schemeClr val="bg1"/>
                </a:solidFill>
                <a:cs typeface="Arial" panose="020B0604020202020204" pitchFamily="34" charset="0"/>
              </a:rPr>
              <a:t>una</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turba</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judía</a:t>
            </a:r>
            <a:endParaRPr lang="en-US" sz="2800" cap="none" dirty="0">
              <a:solidFill>
                <a:schemeClr val="bg1"/>
              </a:solidFill>
              <a:cs typeface="Arial" panose="020B0604020202020204" pitchFamily="34" charset="0"/>
            </a:endParaRPr>
          </a:p>
          <a:p>
            <a:pPr algn="l" rtl="0">
              <a:spcBef>
                <a:spcPts val="0"/>
              </a:spcBef>
              <a:spcAft>
                <a:spcPts val="0"/>
              </a:spcAft>
            </a:pPr>
            <a:r>
              <a:rPr lang="en-US" sz="2800" cap="none" dirty="0" err="1" smtClean="0">
                <a:solidFill>
                  <a:schemeClr val="bg1"/>
                </a:solidFill>
                <a:cs typeface="Arial" panose="020B0604020202020204" pitchFamily="34" charset="0"/>
              </a:rPr>
              <a:t>Narrador</a:t>
            </a:r>
            <a:r>
              <a:rPr lang="en-US" sz="2800" cap="none" dirty="0" smtClean="0">
                <a:solidFill>
                  <a:schemeClr val="bg1"/>
                </a:solidFill>
                <a:cs typeface="Arial" panose="020B0604020202020204" pitchFamily="34" charset="0"/>
              </a:rPr>
              <a:t>: Pablo (no se le </a:t>
            </a:r>
            <a:r>
              <a:rPr lang="en-US" sz="2800" cap="none" dirty="0" err="1" smtClean="0">
                <a:solidFill>
                  <a:schemeClr val="bg1"/>
                </a:solidFill>
                <a:cs typeface="Arial" panose="020B0604020202020204" pitchFamily="34" charset="0"/>
              </a:rPr>
              <a:t>dio</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oportunidad</a:t>
            </a:r>
            <a:r>
              <a:rPr lang="en-US" sz="2800" cap="none" dirty="0" smtClean="0">
                <a:solidFill>
                  <a:schemeClr val="bg1"/>
                </a:solidFill>
                <a:cs typeface="Arial" panose="020B0604020202020204" pitchFamily="34" charset="0"/>
              </a:rPr>
              <a:t> de terminar)</a:t>
            </a:r>
            <a:endParaRPr lang="en-US" sz="2800" cap="none" dirty="0">
              <a:solidFill>
                <a:schemeClr val="bg1"/>
              </a:solidFill>
              <a:cs typeface="Arial" panose="020B0604020202020204" pitchFamily="34" charset="0"/>
            </a:endParaRPr>
          </a:p>
        </p:txBody>
      </p:sp>
      <p:sp>
        <p:nvSpPr>
          <p:cNvPr id="10" name="Content Placeholder 2"/>
          <p:cNvSpPr txBox="1">
            <a:spLocks/>
          </p:cNvSpPr>
          <p:nvPr/>
        </p:nvSpPr>
        <p:spPr>
          <a:xfrm>
            <a:off x="8036716" y="914400"/>
            <a:ext cx="4067492" cy="59436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spcBef>
                <a:spcPts val="0"/>
              </a:spcBef>
              <a:spcAft>
                <a:spcPts val="0"/>
              </a:spcAft>
            </a:pPr>
            <a:r>
              <a:rPr lang="en-US" sz="2800" cap="none" dirty="0" smtClean="0">
                <a:solidFill>
                  <a:schemeClr val="bg1"/>
                </a:solidFill>
                <a:cs typeface="Arial" panose="020B0604020202020204" pitchFamily="34" charset="0"/>
              </a:rPr>
              <a:t>Contexto: ante Agripa y Festo</a:t>
            </a:r>
          </a:p>
          <a:p>
            <a:pPr algn="l" rtl="0">
              <a:spcBef>
                <a:spcPts val="0"/>
              </a:spcBef>
              <a:spcAft>
                <a:spcPts val="0"/>
              </a:spcAft>
            </a:pPr>
            <a:r>
              <a:rPr lang="en-US" sz="2800" cap="none" dirty="0" smtClean="0">
                <a:solidFill>
                  <a:schemeClr val="bg1"/>
                </a:solidFill>
                <a:cs typeface="Arial" panose="020B0604020202020204" pitchFamily="34" charset="0"/>
              </a:rPr>
              <a:t>Narrador: Pablo</a:t>
            </a:r>
            <a:endParaRPr lang="en-US" sz="28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383697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4">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rtl="0"/>
            <a:r>
              <a:rPr lang="en-US" dirty="0" smtClean="0">
                <a:solidFill>
                  <a:schemeClr val="bg1"/>
                </a:solidFill>
              </a:rPr>
              <a:t>PABLO: CONVERSIÓN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74839401"/>
              </p:ext>
            </p:extLst>
          </p:nvPr>
        </p:nvGraphicFramePr>
        <p:xfrm>
          <a:off x="1" y="0"/>
          <a:ext cx="12191999" cy="6750431"/>
        </p:xfrm>
        <a:graphic>
          <a:graphicData uri="http://schemas.openxmlformats.org/drawingml/2006/table">
            <a:tbl>
              <a:tblPr firstRow="1" firstCol="1" bandRow="1">
                <a:tableStyleId>{5C22544A-7EE6-4342-B048-85BDC9FD1C3A}</a:tableStyleId>
              </a:tblPr>
              <a:tblGrid>
                <a:gridCol w="3067838"/>
                <a:gridCol w="3284835"/>
                <a:gridCol w="5839326"/>
              </a:tblGrid>
              <a:tr h="137716">
                <a:tc>
                  <a:txBody>
                    <a:bodyPr/>
                    <a:lstStyle/>
                    <a:p>
                      <a:pPr marL="0" marR="0" algn="ctr" rtl="0">
                        <a:lnSpc>
                          <a:spcPct val="107000"/>
                        </a:lnSpc>
                        <a:spcBef>
                          <a:spcPts val="0"/>
                        </a:spcBef>
                        <a:spcAft>
                          <a:spcPts val="0"/>
                        </a:spcAft>
                      </a:pPr>
                      <a:r>
                        <a:rPr lang="en-US" sz="1800" dirty="0" smtClean="0">
                          <a:effectLst/>
                        </a:rPr>
                        <a:t>HECHOS 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rtl="0">
                        <a:lnSpc>
                          <a:spcPct val="107000"/>
                        </a:lnSpc>
                        <a:spcBef>
                          <a:spcPts val="0"/>
                        </a:spcBef>
                        <a:spcAft>
                          <a:spcPts val="0"/>
                        </a:spcAft>
                      </a:pPr>
                      <a:r>
                        <a:rPr lang="en-US" sz="1800" dirty="0">
                          <a:effectLst/>
                        </a:rPr>
                        <a:t>HECHOS 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rtl="0">
                        <a:lnSpc>
                          <a:spcPct val="107000"/>
                        </a:lnSpc>
                        <a:spcBef>
                          <a:spcPts val="0"/>
                        </a:spcBef>
                        <a:spcAft>
                          <a:spcPts val="0"/>
                        </a:spcAft>
                      </a:pPr>
                      <a:r>
                        <a:rPr lang="en-US" sz="1800" dirty="0">
                          <a:effectLst/>
                        </a:rPr>
                        <a:t>HECHOS 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279198">
                <a:tc>
                  <a:txBody>
                    <a:bodyPr/>
                    <a:lstStyle/>
                    <a:p>
                      <a:pPr marL="0" marR="0" algn="l" rtl="0">
                        <a:lnSpc>
                          <a:spcPct val="107000"/>
                        </a:lnSpc>
                        <a:spcBef>
                          <a:spcPts val="0"/>
                        </a:spcBef>
                        <a:spcAft>
                          <a:spcPts val="0"/>
                        </a:spcAft>
                      </a:pPr>
                      <a:r>
                        <a:rPr lang="en-US" sz="1800" b="0" dirty="0" smtClean="0">
                          <a:effectLst/>
                        </a:rPr>
                        <a:t>3 </a:t>
                      </a:r>
                      <a:r>
                        <a:rPr lang="es-ES" sz="1800" b="0" dirty="0" smtClean="0">
                          <a:effectLst/>
                        </a:rPr>
                        <a:t>Y mientras viajaba, al acercarse a Damasco, de repente resplandeció a su alrededor una luz del cielo.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1800" dirty="0">
                          <a:effectLst/>
                        </a:rPr>
                        <a:t>6 </a:t>
                      </a:r>
                      <a:r>
                        <a:rPr lang="es-ES" sz="1800" dirty="0" smtClean="0">
                          <a:effectLst/>
                        </a:rPr>
                        <a:t>»Y aconteció que cuando iba de camino, estando </a:t>
                      </a:r>
                      <a:r>
                        <a:rPr lang="es-ES" sz="1800" dirty="0" smtClean="0">
                          <a:solidFill>
                            <a:srgbClr val="FF0000"/>
                          </a:solidFill>
                          <a:effectLst/>
                        </a:rPr>
                        <a:t>ya cerca de Damasco</a:t>
                      </a:r>
                      <a:r>
                        <a:rPr lang="es-ES" sz="1800" dirty="0" smtClean="0">
                          <a:effectLst/>
                        </a:rPr>
                        <a:t>, como al </a:t>
                      </a:r>
                      <a:r>
                        <a:rPr lang="es-ES" sz="1800" dirty="0" smtClean="0">
                          <a:solidFill>
                            <a:srgbClr val="FF0000"/>
                          </a:solidFill>
                          <a:effectLst/>
                        </a:rPr>
                        <a:t>mediodía</a:t>
                      </a:r>
                      <a:r>
                        <a:rPr lang="es-ES" sz="1800" dirty="0" smtClean="0">
                          <a:effectLst/>
                        </a:rPr>
                        <a:t>, de repente una luz muy brillante fulguró des-de el cielo a mi alrededor.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1800" dirty="0">
                          <a:effectLst/>
                        </a:rPr>
                        <a:t>13 </a:t>
                      </a:r>
                      <a:r>
                        <a:rPr lang="es-ES" sz="1800" dirty="0" smtClean="0">
                          <a:effectLst/>
                        </a:rPr>
                        <a:t>al mediodía, oh rey, yendo de camino, vi una luz procedente del cielo</a:t>
                      </a:r>
                      <a:r>
                        <a:rPr lang="es-ES" sz="1800" dirty="0" smtClean="0">
                          <a:solidFill>
                            <a:srgbClr val="FF0000"/>
                          </a:solidFill>
                          <a:effectLst/>
                        </a:rPr>
                        <a:t> más brillante que el sol</a:t>
                      </a:r>
                      <a:r>
                        <a:rPr lang="es-ES" sz="1800" dirty="0" smtClean="0">
                          <a:effectLst/>
                        </a:rPr>
                        <a:t>, que resplandecía alrededor mío y </a:t>
                      </a:r>
                      <a:r>
                        <a:rPr lang="es-ES" sz="1800" dirty="0" smtClean="0">
                          <a:solidFill>
                            <a:srgbClr val="FF0000"/>
                          </a:solidFill>
                          <a:effectLst/>
                        </a:rPr>
                        <a:t>de los que viajaban conmigo. </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420586">
                <a:tc>
                  <a:txBody>
                    <a:bodyPr/>
                    <a:lstStyle/>
                    <a:p>
                      <a:pPr marL="0" marR="0" algn="l" rtl="0">
                        <a:lnSpc>
                          <a:spcPct val="107000"/>
                        </a:lnSpc>
                        <a:spcBef>
                          <a:spcPts val="0"/>
                        </a:spcBef>
                        <a:spcAft>
                          <a:spcPts val="0"/>
                        </a:spcAft>
                      </a:pPr>
                      <a:r>
                        <a:rPr lang="en-US" sz="1800" b="0" dirty="0">
                          <a:effectLst/>
                        </a:rPr>
                        <a:t>4 </a:t>
                      </a:r>
                      <a:r>
                        <a:rPr lang="es-ES" sz="1800" b="0" dirty="0" smtClean="0">
                          <a:effectLst/>
                        </a:rPr>
                        <a:t>Al caer a tierra, oyó una voz que le decía: «Saulo, Saulo, ¿por qué me persigues?».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1800" dirty="0">
                          <a:effectLst/>
                        </a:rPr>
                        <a:t>7 </a:t>
                      </a:r>
                      <a:r>
                        <a:rPr lang="es-ES" sz="1800" dirty="0" smtClean="0">
                          <a:effectLst/>
                        </a:rPr>
                        <a:t>Caí al suelo y oí una voz que me decía: “Saulo, Saulo, ¿por qué me persigues?”.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1800" dirty="0">
                          <a:effectLst/>
                        </a:rPr>
                        <a:t>14 </a:t>
                      </a:r>
                      <a:r>
                        <a:rPr lang="es-ES" sz="1800" dirty="0" smtClean="0">
                          <a:effectLst/>
                        </a:rPr>
                        <a:t>Después de que todos caímos al suelo, oí una voz que me decía </a:t>
                      </a:r>
                      <a:r>
                        <a:rPr lang="es-ES" sz="1800" dirty="0" smtClean="0">
                          <a:solidFill>
                            <a:srgbClr val="FF0000"/>
                          </a:solidFill>
                          <a:effectLst/>
                        </a:rPr>
                        <a:t>en el idioma hebreo</a:t>
                      </a:r>
                      <a:r>
                        <a:rPr lang="es-ES" sz="1800" dirty="0" smtClean="0">
                          <a:effectLst/>
                        </a:rPr>
                        <a:t>: “Saulo, Saulo, ¿por qué me persigues? </a:t>
                      </a:r>
                      <a:r>
                        <a:rPr lang="es-ES" sz="1800" dirty="0" smtClean="0">
                          <a:solidFill>
                            <a:srgbClr val="FF0000"/>
                          </a:solidFill>
                          <a:effectLst/>
                        </a:rPr>
                        <a:t>Dura cosa te es dar coces contra el aguijón”. </a:t>
                      </a:r>
                      <a:endParaRPr lang="en-US" dirty="0">
                        <a:solidFill>
                          <a:srgbClr val="FF0000"/>
                        </a:solidFill>
                      </a:endParaRPr>
                    </a:p>
                  </a:txBody>
                  <a:tcPr marL="24890" marR="24890" marT="0" marB="0"/>
                </a:tc>
              </a:tr>
              <a:tr h="1268918">
                <a:tc>
                  <a:txBody>
                    <a:bodyPr/>
                    <a:lstStyle/>
                    <a:p>
                      <a:pPr marL="0" marR="0" algn="l" rtl="0">
                        <a:lnSpc>
                          <a:spcPct val="107000"/>
                        </a:lnSpc>
                        <a:spcBef>
                          <a:spcPts val="0"/>
                        </a:spcBef>
                        <a:spcAft>
                          <a:spcPts val="0"/>
                        </a:spcAft>
                      </a:pPr>
                      <a:r>
                        <a:rPr lang="en-US" sz="1800" b="0" dirty="0">
                          <a:effectLst/>
                        </a:rPr>
                        <a:t>5 </a:t>
                      </a:r>
                      <a:r>
                        <a:rPr lang="es-ES" sz="1800" b="0" dirty="0" smtClean="0">
                          <a:effectLst/>
                        </a:rPr>
                        <a:t>«¿Quién eres, Señor?», preguntó Saulo. El Señor respondió: «Yo soy Jesús a quien tú persigues; </a:t>
                      </a:r>
                    </a:p>
                    <a:p>
                      <a:pPr marL="0" marR="0" algn="l" rtl="0">
                        <a:lnSpc>
                          <a:spcPct val="107000"/>
                        </a:lnSpc>
                        <a:spcBef>
                          <a:spcPts val="0"/>
                        </a:spcBef>
                        <a:spcAft>
                          <a:spcPts val="0"/>
                        </a:spcAft>
                      </a:pPr>
                      <a:r>
                        <a:rPr lang="es-ES" sz="1800" b="0" dirty="0" smtClean="0">
                          <a:effectLst/>
                        </a:rPr>
                        <a:t>6  levántate, entra en la ciudad, y se te dirá lo que debes hacer».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1800" dirty="0">
                          <a:effectLst/>
                        </a:rPr>
                        <a:t>8 </a:t>
                      </a:r>
                      <a:r>
                        <a:rPr lang="es-ES" sz="1800" dirty="0" smtClean="0">
                          <a:effectLst/>
                        </a:rPr>
                        <a:t> Y respondí: “¿Quién eres, Señor?”. Y Él me dijo: “Yo soy Jesús </a:t>
                      </a:r>
                      <a:r>
                        <a:rPr lang="es-ES" sz="1800" dirty="0" smtClean="0">
                          <a:solidFill>
                            <a:srgbClr val="FF0000"/>
                          </a:solidFill>
                          <a:effectLst/>
                        </a:rPr>
                        <a:t>el Nazareno</a:t>
                      </a:r>
                      <a:r>
                        <a:rPr lang="es-ES" sz="1800" dirty="0" smtClean="0">
                          <a:effectLst/>
                        </a:rPr>
                        <a:t>, a quien tú persigues”. </a:t>
                      </a:r>
                    </a:p>
                    <a:p>
                      <a:pPr marL="0" marR="0" algn="l" rtl="0">
                        <a:lnSpc>
                          <a:spcPct val="107000"/>
                        </a:lnSpc>
                        <a:spcBef>
                          <a:spcPts val="0"/>
                        </a:spcBef>
                        <a:spcAft>
                          <a:spcPts val="0"/>
                        </a:spcAft>
                      </a:pPr>
                      <a:r>
                        <a:rPr lang="es-ES" sz="1800" dirty="0" smtClean="0">
                          <a:effectLst/>
                        </a:rPr>
                        <a:t>…</a:t>
                      </a:r>
                    </a:p>
                    <a:p>
                      <a:pPr marL="0" marR="0" algn="l" rtl="0">
                        <a:lnSpc>
                          <a:spcPct val="107000"/>
                        </a:lnSpc>
                        <a:spcBef>
                          <a:spcPts val="0"/>
                        </a:spcBef>
                        <a:spcAft>
                          <a:spcPts val="0"/>
                        </a:spcAft>
                      </a:pPr>
                      <a:r>
                        <a:rPr lang="es-ES" sz="1800" dirty="0" smtClean="0">
                          <a:effectLst/>
                        </a:rPr>
                        <a:t>10  Y yo dije: “</a:t>
                      </a:r>
                      <a:r>
                        <a:rPr lang="es-ES" sz="1800" dirty="0" smtClean="0">
                          <a:solidFill>
                            <a:srgbClr val="FF0000"/>
                          </a:solidFill>
                          <a:effectLst/>
                        </a:rPr>
                        <a:t>¿Qué debo hacer, Señor?</a:t>
                      </a:r>
                      <a:r>
                        <a:rPr lang="es-ES" sz="1800" dirty="0" smtClean="0">
                          <a:effectLst/>
                        </a:rPr>
                        <a:t>”. Y el Señor me dijo: “Levántate y entra a Damasco; y allí se te dirá todo lo que se ha ordenado que hagas”.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1800" dirty="0">
                          <a:effectLst/>
                        </a:rPr>
                        <a:t>15 </a:t>
                      </a:r>
                      <a:r>
                        <a:rPr lang="es-ES" sz="1800" dirty="0" smtClean="0">
                          <a:effectLst/>
                        </a:rPr>
                        <a:t>»Yo entonces dije: “¿Quién eres, Señor?”. Y el Señor dijo: “Yo soy Jesús a quien tú persigues. 16 Pero levántate y ponte en pie; </a:t>
                      </a:r>
                      <a:r>
                        <a:rPr lang="es-ES" sz="1800" dirty="0" smtClean="0">
                          <a:solidFill>
                            <a:srgbClr val="FF0000"/>
                          </a:solidFill>
                          <a:effectLst/>
                        </a:rPr>
                        <a:t>porque te he aparecido con el fin de designarte como ministro y testigo, no solo de las cosas que has visto, sino también de aquellas en que me apareceré a ti. 17  Te rescataré del pueblo judío y de los gentiles, a los cuales Yo te envío, 18  para que les abras sus ojos a fin de que se conviertan de las tinieblas a la luz, y del dominio de Satanás a Dios, para que reciban, por la fe en Mí, el perdón de pecados y herencia entre los que han sido santificados</a:t>
                      </a:r>
                      <a:r>
                        <a:rPr lang="es-ES" sz="1800" dirty="0" smtClean="0">
                          <a:effectLst/>
                        </a:rPr>
                        <a:t>”. </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bl>
          </a:graphicData>
        </a:graphic>
      </p:graphicFrame>
    </p:spTree>
    <p:extLst>
      <p:ext uri="{BB962C8B-B14F-4D97-AF65-F5344CB8AC3E}">
        <p14:creationId xmlns:p14="http://schemas.microsoft.com/office/powerpoint/2010/main" val="1908973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rtl="0"/>
            <a:r>
              <a:rPr lang="en-US" dirty="0" smtClean="0">
                <a:solidFill>
                  <a:schemeClr val="bg1"/>
                </a:solidFill>
              </a:rPr>
              <a:t>PABLO: CONVERSIÓN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14946756"/>
              </p:ext>
            </p:extLst>
          </p:nvPr>
        </p:nvGraphicFramePr>
        <p:xfrm>
          <a:off x="1" y="0"/>
          <a:ext cx="12191999" cy="6522720"/>
        </p:xfrm>
        <a:graphic>
          <a:graphicData uri="http://schemas.openxmlformats.org/drawingml/2006/table">
            <a:tbl>
              <a:tblPr firstRow="1" firstCol="1" bandRow="1">
                <a:tableStyleId>{5C22544A-7EE6-4342-B048-85BDC9FD1C3A}</a:tableStyleId>
              </a:tblPr>
              <a:tblGrid>
                <a:gridCol w="6433263"/>
                <a:gridCol w="4609874"/>
                <a:gridCol w="1148862"/>
              </a:tblGrid>
              <a:tr h="137716">
                <a:tc>
                  <a:txBody>
                    <a:bodyPr/>
                    <a:lstStyle/>
                    <a:p>
                      <a:pPr marL="0" marR="0" algn="ctr" rtl="0">
                        <a:lnSpc>
                          <a:spcPct val="107000"/>
                        </a:lnSpc>
                        <a:spcBef>
                          <a:spcPts val="0"/>
                        </a:spcBef>
                        <a:spcAft>
                          <a:spcPts val="0"/>
                        </a:spcAft>
                      </a:pPr>
                      <a:r>
                        <a:rPr lang="en-US" sz="2000" dirty="0" smtClean="0">
                          <a:effectLst/>
                        </a:rPr>
                        <a:t>HECHOS 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rtl="0">
                        <a:lnSpc>
                          <a:spcPct val="107000"/>
                        </a:lnSpc>
                        <a:spcBef>
                          <a:spcPts val="0"/>
                        </a:spcBef>
                        <a:spcAft>
                          <a:spcPts val="0"/>
                        </a:spcAft>
                      </a:pPr>
                      <a:r>
                        <a:rPr lang="en-US" sz="2000" dirty="0">
                          <a:effectLst/>
                        </a:rPr>
                        <a:t>HECHOS 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rtl="0">
                        <a:lnSpc>
                          <a:spcPct val="107000"/>
                        </a:lnSpc>
                        <a:spcBef>
                          <a:spcPts val="0"/>
                        </a:spcBef>
                        <a:spcAft>
                          <a:spcPts val="0"/>
                        </a:spcAft>
                      </a:pPr>
                      <a:r>
                        <a:rPr lang="en-US" sz="2000" dirty="0">
                          <a:effectLst/>
                        </a:rPr>
                        <a:t>HECHOS 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279198">
                <a:tc>
                  <a:txBody>
                    <a:bodyPr/>
                    <a:lstStyle/>
                    <a:p>
                      <a:pPr marL="0" marR="0" algn="l" rtl="0">
                        <a:lnSpc>
                          <a:spcPct val="107000"/>
                        </a:lnSpc>
                        <a:spcBef>
                          <a:spcPts val="0"/>
                        </a:spcBef>
                        <a:spcAft>
                          <a:spcPts val="0"/>
                        </a:spcAft>
                      </a:pPr>
                      <a:r>
                        <a:rPr lang="en-US" sz="2000" dirty="0">
                          <a:effectLst/>
                        </a:rPr>
                        <a:t>7 </a:t>
                      </a:r>
                      <a:r>
                        <a:rPr lang="es-ES" sz="2000" dirty="0" smtClean="0">
                          <a:effectLst/>
                        </a:rPr>
                        <a:t>Los hombres que iban con él se detuvieron atónitos, </a:t>
                      </a:r>
                      <a:r>
                        <a:rPr lang="es-ES" sz="2000" dirty="0" smtClean="0">
                          <a:solidFill>
                            <a:srgbClr val="FF0000"/>
                          </a:solidFill>
                          <a:effectLst/>
                        </a:rPr>
                        <a:t>oyendo la voz, pero sin ver a nadie</a:t>
                      </a:r>
                      <a:r>
                        <a:rPr lang="es-ES" sz="2000" dirty="0" smtClean="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9 </a:t>
                      </a:r>
                      <a:r>
                        <a:rPr lang="es-ES" sz="2000" dirty="0" smtClean="0">
                          <a:effectLst/>
                        </a:rPr>
                        <a:t>»Los que estaban conmigo vieron la luz, ciertamente, pero </a:t>
                      </a:r>
                      <a:r>
                        <a:rPr lang="es-ES" sz="2000" dirty="0" smtClean="0">
                          <a:solidFill>
                            <a:srgbClr val="FF0000"/>
                          </a:solidFill>
                          <a:effectLst/>
                        </a:rPr>
                        <a:t>no comprendieron la voz</a:t>
                      </a:r>
                      <a:r>
                        <a:rPr lang="es-ES" sz="2000" dirty="0" smtClean="0">
                          <a:effectLst/>
                        </a:rPr>
                        <a:t> de Aquel que me hablaba.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349892">
                <a:tc>
                  <a:txBody>
                    <a:bodyPr/>
                    <a:lstStyle/>
                    <a:p>
                      <a:pPr marL="0" marR="0" algn="l" rtl="0">
                        <a:lnSpc>
                          <a:spcPct val="107000"/>
                        </a:lnSpc>
                        <a:spcBef>
                          <a:spcPts val="0"/>
                        </a:spcBef>
                        <a:spcAft>
                          <a:spcPts val="0"/>
                        </a:spcAft>
                      </a:pPr>
                      <a:r>
                        <a:rPr lang="en-US" sz="2000" dirty="0">
                          <a:effectLst/>
                        </a:rPr>
                        <a:t>8 </a:t>
                      </a:r>
                      <a:r>
                        <a:rPr lang="es-ES" sz="2000" dirty="0" smtClean="0">
                          <a:effectLst/>
                        </a:rPr>
                        <a:t>Saulo se levantó del suelo, y aunque sus ojos estaban abiertos, no veía nada; y llevándolo por la mano, lo trajeron a Damasco.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11 </a:t>
                      </a:r>
                      <a:r>
                        <a:rPr lang="es-ES" sz="2000" dirty="0" smtClean="0">
                          <a:effectLst/>
                        </a:rPr>
                        <a:t>»Pero como yo no veía </a:t>
                      </a:r>
                      <a:r>
                        <a:rPr lang="es-ES" sz="2000" dirty="0" smtClean="0">
                          <a:solidFill>
                            <a:srgbClr val="FF0000"/>
                          </a:solidFill>
                          <a:effectLst/>
                        </a:rPr>
                        <a:t>por causa del resplandor de aquella luz</a:t>
                      </a:r>
                      <a:r>
                        <a:rPr lang="es-ES" sz="2000" dirty="0" smtClean="0">
                          <a:effectLst/>
                        </a:rPr>
                        <a:t>, los que estaban conmigo me llevaron de la mano y entré a Damasco.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137716">
                <a:tc>
                  <a:txBody>
                    <a:bodyPr/>
                    <a:lstStyle/>
                    <a:p>
                      <a:pPr marL="0" marR="0" algn="l" rtl="0">
                        <a:lnSpc>
                          <a:spcPct val="107000"/>
                        </a:lnSpc>
                        <a:spcBef>
                          <a:spcPts val="0"/>
                        </a:spcBef>
                        <a:spcAft>
                          <a:spcPts val="0"/>
                        </a:spcAft>
                      </a:pPr>
                      <a:r>
                        <a:rPr lang="en-US" sz="2000" dirty="0" smtClean="0">
                          <a:effectLst/>
                        </a:rPr>
                        <a:t>9 </a:t>
                      </a:r>
                      <a:r>
                        <a:rPr lang="es-ES" sz="2000" dirty="0" smtClean="0">
                          <a:solidFill>
                            <a:srgbClr val="FF0000"/>
                          </a:solidFill>
                          <a:effectLst/>
                        </a:rPr>
                        <a:t>Estuvo tres días sin ver, y no comió ni bebió.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137716">
                <a:tc>
                  <a:txBody>
                    <a:bodyPr/>
                    <a:lstStyle/>
                    <a:p>
                      <a:pPr marL="0" marR="0" algn="l" rtl="0">
                        <a:lnSpc>
                          <a:spcPct val="107000"/>
                        </a:lnSpc>
                        <a:spcBef>
                          <a:spcPts val="0"/>
                        </a:spcBef>
                        <a:spcAft>
                          <a:spcPts val="0"/>
                        </a:spcAft>
                      </a:pPr>
                      <a:r>
                        <a:rPr lang="en-US" sz="2000" dirty="0">
                          <a:effectLst/>
                        </a:rPr>
                        <a:t>10 </a:t>
                      </a:r>
                      <a:r>
                        <a:rPr lang="es-ES" sz="2000" dirty="0" smtClean="0">
                          <a:effectLst/>
                        </a:rPr>
                        <a:t>Había en Damasco cierto discípulo llamado Ananías; </a:t>
                      </a:r>
                      <a:r>
                        <a:rPr lang="es-ES" sz="2000" dirty="0" smtClean="0">
                          <a:solidFill>
                            <a:srgbClr val="FF0000"/>
                          </a:solidFill>
                          <a:effectLst/>
                        </a:rPr>
                        <a:t>y el Señor le dijo en una visión: «Ananías». «Aquí estoy, Señor», contestó él. 11  El Señor le dijo: «Levántate y ve a la calle que se llama Derecha, y pregunta en la casa de Judas por un hombre de Tarso llamado Saulo, porque él está orando, 12  y ha visto en una visión a un hombre llamado Ananías, que entra y pone las manos sobre él para que recobre la vista».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12 </a:t>
                      </a:r>
                      <a:r>
                        <a:rPr lang="es-ES" sz="2000" dirty="0" smtClean="0">
                          <a:effectLst/>
                        </a:rPr>
                        <a:t>Y uno llamado Ananías, </a:t>
                      </a:r>
                      <a:r>
                        <a:rPr lang="es-ES" sz="2000" dirty="0" smtClean="0">
                          <a:solidFill>
                            <a:srgbClr val="FF0000"/>
                          </a:solidFill>
                          <a:effectLst/>
                        </a:rPr>
                        <a:t>hombre piadoso según las normas de la ley, y de quien daban buen testimonio todos los judíos que vivían allí,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bl>
          </a:graphicData>
        </a:graphic>
      </p:graphicFrame>
    </p:spTree>
    <p:extLst>
      <p:ext uri="{BB962C8B-B14F-4D97-AF65-F5344CB8AC3E}">
        <p14:creationId xmlns:p14="http://schemas.microsoft.com/office/powerpoint/2010/main" val="540553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rtl="0"/>
            <a:r>
              <a:rPr lang="en-US" dirty="0" smtClean="0">
                <a:solidFill>
                  <a:schemeClr val="bg1"/>
                </a:solidFill>
              </a:rPr>
              <a:t>PABLO: CONVERSIÓN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20128982"/>
              </p:ext>
            </p:extLst>
          </p:nvPr>
        </p:nvGraphicFramePr>
        <p:xfrm>
          <a:off x="1" y="0"/>
          <a:ext cx="12191999" cy="3261360"/>
        </p:xfrm>
        <a:graphic>
          <a:graphicData uri="http://schemas.openxmlformats.org/drawingml/2006/table">
            <a:tbl>
              <a:tblPr firstRow="1" firstCol="1" bandRow="1">
                <a:tableStyleId>{5C22544A-7EE6-4342-B048-85BDC9FD1C3A}</a:tableStyleId>
              </a:tblPr>
              <a:tblGrid>
                <a:gridCol w="6503601"/>
                <a:gridCol w="4480019"/>
                <a:gridCol w="1208379"/>
              </a:tblGrid>
              <a:tr h="491188">
                <a:tc>
                  <a:txBody>
                    <a:bodyPr/>
                    <a:lstStyle/>
                    <a:p>
                      <a:pPr marL="0" marR="0" algn="l" rtl="0">
                        <a:lnSpc>
                          <a:spcPct val="107000"/>
                        </a:lnSpc>
                        <a:spcBef>
                          <a:spcPts val="0"/>
                        </a:spcBef>
                        <a:spcAft>
                          <a:spcPts val="0"/>
                        </a:spcAft>
                      </a:pPr>
                      <a:r>
                        <a:rPr lang="en-US" sz="2000" dirty="0">
                          <a:solidFill>
                            <a:srgbClr val="FF0000"/>
                          </a:solidFill>
                          <a:effectLst/>
                        </a:rPr>
                        <a:t>13 </a:t>
                      </a:r>
                      <a:r>
                        <a:rPr lang="es-ES" sz="2000" dirty="0" smtClean="0">
                          <a:solidFill>
                            <a:srgbClr val="FF0000"/>
                          </a:solidFill>
                          <a:effectLst/>
                        </a:rPr>
                        <a:t>Pero Ananías respondió: «Señor, he oído de muchos acerca de este hombre, cuánto mal ha hecho a Tus santos en Jerusalén, 14  y aquí tiene autoridad de los principales sacerdotes para prender a todos los que invocan Tu nombre».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a:solidFill>
                            <a:srgbClr val="FF0000"/>
                          </a:solidFill>
                          <a:effectLst/>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a:solidFill>
                            <a:srgbClr val="FF0000"/>
                          </a:solidFill>
                          <a:effectLst/>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491188">
                <a:tc>
                  <a:txBody>
                    <a:bodyPr/>
                    <a:lstStyle/>
                    <a:p>
                      <a:pPr marL="0" marR="0" algn="l" rtl="0">
                        <a:lnSpc>
                          <a:spcPct val="107000"/>
                        </a:lnSpc>
                        <a:spcBef>
                          <a:spcPts val="0"/>
                        </a:spcBef>
                        <a:spcAft>
                          <a:spcPts val="0"/>
                        </a:spcAft>
                      </a:pPr>
                      <a:r>
                        <a:rPr lang="en-US" sz="2000" dirty="0">
                          <a:solidFill>
                            <a:srgbClr val="FF0000"/>
                          </a:solidFill>
                          <a:effectLst/>
                        </a:rPr>
                        <a:t>15 </a:t>
                      </a:r>
                      <a:r>
                        <a:rPr lang="es-ES" sz="2000" dirty="0" smtClean="0">
                          <a:solidFill>
                            <a:srgbClr val="FF0000"/>
                          </a:solidFill>
                          <a:effectLst/>
                        </a:rPr>
                        <a:t>Pero el Señor le dijo: «Ve, porque él es Mi instrumento escogido, para llevar Mi nombre en presencia de los gentiles, de los reyes y de los israelitas; 16  porque Yo le mostraré cuánto debe padecer por Mi nombre».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a:solidFill>
                            <a:srgbClr val="FF0000"/>
                          </a:solidFill>
                          <a:effectLst/>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solidFill>
                            <a:srgbClr val="FF0000"/>
                          </a:solidFill>
                          <a:effectLst/>
                        </a:rPr>
                        <a:t>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bl>
          </a:graphicData>
        </a:graphic>
      </p:graphicFrame>
    </p:spTree>
    <p:extLst>
      <p:ext uri="{BB962C8B-B14F-4D97-AF65-F5344CB8AC3E}">
        <p14:creationId xmlns:p14="http://schemas.microsoft.com/office/powerpoint/2010/main" val="3611370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rtl="0"/>
            <a:r>
              <a:rPr lang="en-US" dirty="0" smtClean="0">
                <a:solidFill>
                  <a:schemeClr val="bg1"/>
                </a:solidFill>
              </a:rPr>
              <a:t>PABLO: CONVERSIÓN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60282957"/>
              </p:ext>
            </p:extLst>
          </p:nvPr>
        </p:nvGraphicFramePr>
        <p:xfrm>
          <a:off x="1" y="0"/>
          <a:ext cx="12191999" cy="4565904"/>
        </p:xfrm>
        <a:graphic>
          <a:graphicData uri="http://schemas.openxmlformats.org/drawingml/2006/table">
            <a:tbl>
              <a:tblPr firstRow="1" firstCol="1" bandRow="1">
                <a:tableStyleId>{5C22544A-7EE6-4342-B048-85BDC9FD1C3A}</a:tableStyleId>
              </a:tblPr>
              <a:tblGrid>
                <a:gridCol w="6530655"/>
                <a:gridCol w="4355574"/>
                <a:gridCol w="1305770"/>
              </a:tblGrid>
              <a:tr h="844752">
                <a:tc>
                  <a:txBody>
                    <a:bodyPr/>
                    <a:lstStyle/>
                    <a:p>
                      <a:pPr marL="0" marR="0" algn="l" rtl="0">
                        <a:lnSpc>
                          <a:spcPct val="107000"/>
                        </a:lnSpc>
                        <a:spcBef>
                          <a:spcPts val="0"/>
                        </a:spcBef>
                        <a:spcAft>
                          <a:spcPts val="0"/>
                        </a:spcAft>
                      </a:pPr>
                      <a:r>
                        <a:rPr lang="en-US" sz="2000" dirty="0">
                          <a:effectLst/>
                        </a:rPr>
                        <a:t>17 </a:t>
                      </a:r>
                      <a:r>
                        <a:rPr lang="es-ES" sz="2000" dirty="0" smtClean="0">
                          <a:effectLst/>
                        </a:rPr>
                        <a:t>Ananías fue y entró en la casa, y después de poner las manos sobre él, dijo: «Hermano Saulo, </a:t>
                      </a:r>
                      <a:r>
                        <a:rPr lang="es-ES" sz="2000" dirty="0" smtClean="0">
                          <a:solidFill>
                            <a:srgbClr val="FF0000"/>
                          </a:solidFill>
                          <a:effectLst/>
                        </a:rPr>
                        <a:t>el Señor Jesús, que se te apareció en el camino por donde venías, me ha enviado para que recobres la vista y seas lleno del Espíritu Santo». 18  Al instante cayeron de sus ojos como unas escamas, y recobró</a:t>
                      </a:r>
                      <a:r>
                        <a:rPr lang="es-ES" sz="2000" baseline="0" dirty="0" smtClean="0">
                          <a:solidFill>
                            <a:srgbClr val="FF0000"/>
                          </a:solidFill>
                          <a:effectLst/>
                        </a:rPr>
                        <a:t> la vista;</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13 </a:t>
                      </a:r>
                      <a:r>
                        <a:rPr lang="es-ES" sz="2000" dirty="0" smtClean="0">
                          <a:effectLst/>
                        </a:rPr>
                        <a:t>vino a mí, y poniéndose a mi lado, me dijo: “Hermano Saulo, recibe la vista”. En ese mismo instante alcé los ojos y lo miré. </a:t>
                      </a:r>
                    </a:p>
                    <a:p>
                      <a:pPr marL="0" marR="0" algn="l" rtl="0">
                        <a:lnSpc>
                          <a:spcPct val="107000"/>
                        </a:lnSpc>
                        <a:spcBef>
                          <a:spcPts val="0"/>
                        </a:spcBef>
                        <a:spcAft>
                          <a:spcPts val="0"/>
                        </a:spcAft>
                      </a:pPr>
                      <a:r>
                        <a:rPr lang="es-ES" sz="2000" dirty="0" smtClean="0">
                          <a:effectLst/>
                        </a:rPr>
                        <a:t>14  »Y él dijo: “El Dios de nuestros padres te ha designado para que conozcas Su voluntad, y para que veas al Justo y oigas palabra de Su boca. 15  </a:t>
                      </a:r>
                      <a:r>
                        <a:rPr lang="es-ES" sz="2000" dirty="0" smtClean="0">
                          <a:solidFill>
                            <a:srgbClr val="FF0000"/>
                          </a:solidFill>
                          <a:effectLst/>
                        </a:rPr>
                        <a:t>Porque tú serás testigo Suyo a todos los hombres de lo que has visto y oído.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279198">
                <a:tc>
                  <a:txBody>
                    <a:bodyPr/>
                    <a:lstStyle/>
                    <a:p>
                      <a:pPr marL="0" marR="0" algn="l" rtl="0">
                        <a:lnSpc>
                          <a:spcPct val="107000"/>
                        </a:lnSpc>
                        <a:spcBef>
                          <a:spcPts val="0"/>
                        </a:spcBef>
                        <a:spcAft>
                          <a:spcPts val="0"/>
                        </a:spcAft>
                      </a:pPr>
                      <a:r>
                        <a:rPr lang="es-ES" sz="2000" dirty="0" smtClean="0">
                          <a:effectLst/>
                        </a:rPr>
                        <a:t>y se levantó y fue bautizado. 19  </a:t>
                      </a:r>
                      <a:r>
                        <a:rPr lang="es-ES" sz="2000" dirty="0" smtClean="0">
                          <a:solidFill>
                            <a:srgbClr val="FF0000"/>
                          </a:solidFill>
                          <a:effectLst/>
                        </a:rPr>
                        <a:t>Tomó alimentos y cobró fuerzas.</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16 </a:t>
                      </a:r>
                      <a:r>
                        <a:rPr lang="es-ES" sz="2000" dirty="0" smtClean="0">
                          <a:effectLst/>
                        </a:rPr>
                        <a:t>Y ahora, ¿por qué te detienes? Levántate y bautízate, </a:t>
                      </a:r>
                      <a:r>
                        <a:rPr lang="es-ES" sz="2000" dirty="0" smtClean="0">
                          <a:solidFill>
                            <a:srgbClr val="FF0000"/>
                          </a:solidFill>
                          <a:effectLst/>
                        </a:rPr>
                        <a:t>y lava tus pecados invocando Su nombre”.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l" rtl="0">
                        <a:lnSpc>
                          <a:spcPct val="107000"/>
                        </a:lnSpc>
                        <a:spcBef>
                          <a:spcPts val="0"/>
                        </a:spcBef>
                        <a:spcAft>
                          <a:spcPts val="0"/>
                        </a:spcAft>
                      </a:pPr>
                      <a:r>
                        <a:rPr lang="en-US" sz="20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bl>
          </a:graphicData>
        </a:graphic>
      </p:graphicFrame>
    </p:spTree>
    <p:extLst>
      <p:ext uri="{BB962C8B-B14F-4D97-AF65-F5344CB8AC3E}">
        <p14:creationId xmlns:p14="http://schemas.microsoft.com/office/powerpoint/2010/main" val="2934503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187115"/>
          </a:xfrm>
        </p:spPr>
        <p:txBody>
          <a:bodyPr/>
          <a:lstStyle/>
          <a:p>
            <a:pPr rtl="0"/>
            <a:r>
              <a:rPr lang="en-US" dirty="0" smtClean="0"/>
              <a:t>Pedro y </a:t>
            </a:r>
            <a:r>
              <a:rPr lang="en-US" dirty="0" err="1" smtClean="0"/>
              <a:t>pablo</a:t>
            </a:r>
            <a:endParaRPr lang="en-US" dirty="0"/>
          </a:p>
        </p:txBody>
      </p:sp>
      <p:sp>
        <p:nvSpPr>
          <p:cNvPr id="3" name="Subtitle 2"/>
          <p:cNvSpPr>
            <a:spLocks noGrp="1"/>
          </p:cNvSpPr>
          <p:nvPr>
            <p:ph type="subTitle" idx="1"/>
          </p:nvPr>
        </p:nvSpPr>
        <p:spPr>
          <a:xfrm>
            <a:off x="617963" y="2092424"/>
            <a:ext cx="10942320" cy="4292333"/>
          </a:xfrm>
        </p:spPr>
        <p:txBody>
          <a:bodyPr>
            <a:normAutofit/>
          </a:bodyPr>
          <a:lstStyle/>
          <a:p>
            <a:pPr marL="342900" indent="-342900" algn="l" rtl="0">
              <a:buFont typeface="Arial" panose="020B0604020202020204" pitchFamily="34" charset="0"/>
              <a:buChar char="•"/>
            </a:pPr>
            <a:r>
              <a:rPr lang="en-US" sz="2800" cap="none" dirty="0" smtClean="0"/>
              <a:t>Lo </a:t>
            </a:r>
            <a:r>
              <a:rPr lang="es-ES" sz="2800" cap="none" dirty="0" smtClean="0"/>
              <a:t>hospedaba</a:t>
            </a:r>
            <a:r>
              <a:rPr lang="en-US" sz="2800" cap="none" dirty="0" smtClean="0"/>
              <a:t> en su casa (Gálatas 1:18)</a:t>
            </a:r>
          </a:p>
          <a:p>
            <a:pPr marL="342900" indent="-342900" algn="l" rtl="0">
              <a:buFont typeface="Arial" panose="020B0604020202020204" pitchFamily="34" charset="0"/>
              <a:buChar char="•"/>
            </a:pPr>
            <a:r>
              <a:rPr lang="en-US" sz="2800" cap="none" dirty="0" smtClean="0"/>
              <a:t>Trabajó con él (Gálatas 2:7-9)</a:t>
            </a:r>
          </a:p>
          <a:p>
            <a:pPr marL="342900" indent="-342900" algn="l" rtl="0">
              <a:buFont typeface="Arial" panose="020B0604020202020204" pitchFamily="34" charset="0"/>
              <a:buChar char="•"/>
            </a:pPr>
            <a:r>
              <a:rPr lang="en-US" sz="2800" cap="none" dirty="0" smtClean="0"/>
              <a:t>Fue corregido por él (Gálatas 2:11ss)</a:t>
            </a:r>
          </a:p>
          <a:p>
            <a:pPr marL="342900" indent="-342900" algn="l" rtl="0">
              <a:buFont typeface="Arial" panose="020B0604020202020204" pitchFamily="34" charset="0"/>
              <a:buChar char="•"/>
            </a:pPr>
            <a:r>
              <a:rPr lang="en-US" sz="2800" cap="none" dirty="0" smtClean="0"/>
              <a:t>Lo amaba (2 Pedro 3:15)</a:t>
            </a:r>
          </a:p>
          <a:p>
            <a:pPr marL="342900" indent="-342900" algn="l" rtl="0">
              <a:buFont typeface="Arial" panose="020B0604020202020204" pitchFamily="34" charset="0"/>
              <a:buChar char="•"/>
            </a:pPr>
            <a:r>
              <a:rPr lang="en-US" sz="2800" cap="none" dirty="0" smtClean="0"/>
              <a:t>Reconoció la sabiduría que le fue dada (2 Pedro 3:15)</a:t>
            </a:r>
          </a:p>
          <a:p>
            <a:pPr marL="342900" indent="-342900" algn="l" rtl="0">
              <a:buFont typeface="Arial" panose="020B0604020202020204" pitchFamily="34" charset="0"/>
              <a:buChar char="•"/>
            </a:pPr>
            <a:r>
              <a:rPr lang="en-US" sz="2800" cap="none" dirty="0" err="1" smtClean="0"/>
              <a:t>Afirmó</a:t>
            </a:r>
            <a:r>
              <a:rPr lang="en-US" sz="2800" cap="none" dirty="0" smtClean="0"/>
              <a:t> que hay que </a:t>
            </a:r>
            <a:r>
              <a:rPr lang="en-US" sz="2800" cap="none" dirty="0" err="1" smtClean="0"/>
              <a:t>aprender</a:t>
            </a:r>
            <a:r>
              <a:rPr lang="en-US" sz="2800" cap="none" dirty="0" smtClean="0"/>
              <a:t> y </a:t>
            </a:r>
            <a:r>
              <a:rPr lang="en-US" sz="2800" cap="none" dirty="0" err="1" smtClean="0"/>
              <a:t>mantenerse</a:t>
            </a:r>
            <a:r>
              <a:rPr lang="en-US" sz="2800" cap="none" dirty="0" smtClean="0"/>
              <a:t> </a:t>
            </a:r>
            <a:r>
              <a:rPr lang="en-US" sz="2800" cap="none" dirty="0" err="1" smtClean="0"/>
              <a:t>firme</a:t>
            </a:r>
            <a:r>
              <a:rPr lang="en-US" sz="2800" cap="none" dirty="0" smtClean="0"/>
              <a:t> </a:t>
            </a:r>
            <a:r>
              <a:rPr lang="en-US" sz="2800" cap="none" dirty="0" err="1" smtClean="0"/>
              <a:t>en</a:t>
            </a:r>
            <a:r>
              <a:rPr lang="en-US" sz="2800" cap="none" dirty="0" smtClean="0"/>
              <a:t> lo que escribió (2 Pedro 3:16)</a:t>
            </a:r>
          </a:p>
        </p:txBody>
      </p:sp>
    </p:spTree>
    <p:extLst>
      <p:ext uri="{BB962C8B-B14F-4D97-AF65-F5344CB8AC3E}">
        <p14:creationId xmlns:p14="http://schemas.microsoft.com/office/powerpoint/2010/main" val="319986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4">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504" y="1109287"/>
            <a:ext cx="9665336" cy="5524171"/>
          </a:xfrm>
        </p:spPr>
        <p:txBody>
          <a:bodyPr>
            <a:normAutofit/>
          </a:bodyPr>
          <a:lstStyle/>
          <a:p>
            <a:r>
              <a:rPr lang="en-US" sz="2400" cap="none" dirty="0" smtClean="0">
                <a:solidFill>
                  <a:schemeClr val="bg1"/>
                </a:solidFill>
                <a:cs typeface="Arial" panose="020B0604020202020204" pitchFamily="34" charset="0"/>
              </a:rPr>
              <a:t>RESUMEN PERSONAL:"</a:t>
            </a:r>
            <a:r>
              <a:rPr lang="es-ES" sz="2400" cap="none" dirty="0">
                <a:solidFill>
                  <a:schemeClr val="bg1"/>
                </a:solidFill>
                <a:cs typeface="Arial" panose="020B0604020202020204" pitchFamily="34" charset="0"/>
              </a:rPr>
              <a:t>Pero cuando Dios, que me apartó desde el vientre de mi madre y me llamó por Su gracia, tuvo a </a:t>
            </a:r>
            <a:r>
              <a:rPr lang="es-ES" sz="2400" cap="none" dirty="0" smtClean="0">
                <a:solidFill>
                  <a:schemeClr val="bg1"/>
                </a:solidFill>
                <a:cs typeface="Arial" panose="020B0604020202020204" pitchFamily="34" charset="0"/>
              </a:rPr>
              <a:t>bien 16</a:t>
            </a:r>
            <a:r>
              <a:rPr lang="es-ES" sz="2400" cap="none" dirty="0">
                <a:solidFill>
                  <a:schemeClr val="bg1"/>
                </a:solidFill>
                <a:cs typeface="Arial" panose="020B0604020202020204" pitchFamily="34" charset="0"/>
              </a:rPr>
              <a:t>  revelar a Su Hijo en mí para que yo lo anunciara entre los </a:t>
            </a:r>
            <a:r>
              <a:rPr lang="es-ES" sz="2400" cap="none" dirty="0" smtClean="0">
                <a:solidFill>
                  <a:schemeClr val="bg1"/>
                </a:solidFill>
                <a:cs typeface="Arial" panose="020B0604020202020204" pitchFamily="34" charset="0"/>
              </a:rPr>
              <a:t>gentiles</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Gál</a:t>
            </a:r>
            <a:r>
              <a:rPr lang="en-US" sz="2400" cap="none" dirty="0" smtClean="0">
                <a:solidFill>
                  <a:schemeClr val="bg1"/>
                </a:solidFill>
                <a:cs typeface="Arial" panose="020B0604020202020204" pitchFamily="34" charset="0"/>
              </a:rPr>
              <a:t>. 1:15-16)</a:t>
            </a:r>
          </a:p>
          <a:p>
            <a:pPr algn="l" rtl="0"/>
            <a:r>
              <a:rPr lang="en-US" sz="2400" cap="none" dirty="0" smtClean="0">
                <a:solidFill>
                  <a:schemeClr val="bg1"/>
                </a:solidFill>
                <a:cs typeface="Arial" panose="020B0604020202020204" pitchFamily="34" charset="0"/>
              </a:rPr>
              <a:t>¿De </a:t>
            </a:r>
            <a:r>
              <a:rPr lang="en-US" sz="2400" cap="none" dirty="0" err="1" smtClean="0">
                <a:solidFill>
                  <a:schemeClr val="bg1"/>
                </a:solidFill>
                <a:cs typeface="Arial" panose="020B0604020202020204" pitchFamily="34" charset="0"/>
              </a:rPr>
              <a:t>verdad</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vio</a:t>
            </a:r>
            <a:r>
              <a:rPr lang="en-US" sz="2400" cap="none" dirty="0" smtClean="0">
                <a:solidFill>
                  <a:schemeClr val="bg1"/>
                </a:solidFill>
                <a:cs typeface="Arial" panose="020B0604020202020204" pitchFamily="34" charset="0"/>
              </a:rPr>
              <a:t> Pablo a Jesús?</a:t>
            </a:r>
          </a:p>
          <a:p>
            <a:pPr lvl="1" algn="l" rtl="0"/>
            <a:r>
              <a:rPr lang="en-US" sz="2000" cap="none" dirty="0">
                <a:solidFill>
                  <a:schemeClr val="bg1"/>
                </a:solidFill>
                <a:cs typeface="Arial" panose="020B0604020202020204" pitchFamily="34" charset="0"/>
              </a:rPr>
              <a:t>(Hechos 9:17, 27;</a:t>
            </a:r>
            <a:r>
              <a:rPr lang="en-US" sz="2000" cap="none" dirty="0" smtClean="0">
                <a:solidFill>
                  <a:schemeClr val="bg1"/>
                </a:solidFill>
                <a:cs typeface="Arial" panose="020B0604020202020204" pitchFamily="34" charset="0"/>
              </a:rPr>
              <a:t>26:16; 1</a:t>
            </a:r>
            <a:r>
              <a:rPr lang="en-US" sz="2000" cap="none" dirty="0">
                <a:solidFill>
                  <a:schemeClr val="bg1"/>
                </a:solidFill>
                <a:cs typeface="Arial" panose="020B0604020202020204" pitchFamily="34" charset="0"/>
              </a:rPr>
              <a:t>Cor. 9:21; 15:8)</a:t>
            </a:r>
            <a:endParaRPr lang="en-US" sz="2000" cap="none" dirty="0" smtClean="0">
              <a:solidFill>
                <a:schemeClr val="bg1"/>
              </a:solidFill>
              <a:cs typeface="Arial" panose="020B0604020202020204" pitchFamily="34" charset="0"/>
            </a:endParaRPr>
          </a:p>
          <a:p>
            <a:pPr lvl="1" algn="l" rtl="0"/>
            <a:r>
              <a:rPr lang="en-US" sz="2000" cap="none" dirty="0" smtClean="0">
                <a:solidFill>
                  <a:schemeClr val="bg1"/>
                </a:solidFill>
                <a:cs typeface="Arial" panose="020B0604020202020204" pitchFamily="34" charset="0"/>
              </a:rPr>
              <a:t>¿Fue una visión subjetiva, una </a:t>
            </a:r>
            <a:r>
              <a:rPr lang="en-US" sz="2000" cap="none" dirty="0" err="1" smtClean="0">
                <a:solidFill>
                  <a:schemeClr val="bg1"/>
                </a:solidFill>
                <a:cs typeface="Arial" panose="020B0604020202020204" pitchFamily="34" charset="0"/>
              </a:rPr>
              <a:t>alucinación</a:t>
            </a:r>
            <a:r>
              <a:rPr lang="en-US" sz="2000" cap="none" dirty="0" smtClean="0">
                <a:solidFill>
                  <a:schemeClr val="bg1"/>
                </a:solidFill>
                <a:cs typeface="Arial" panose="020B0604020202020204" pitchFamily="34" charset="0"/>
              </a:rPr>
              <a:t>, etc.? ¿Cuál era el concepto de la </a:t>
            </a:r>
            <a:r>
              <a:rPr lang="en-US" sz="2000" cap="none" dirty="0" err="1" smtClean="0">
                <a:solidFill>
                  <a:schemeClr val="bg1"/>
                </a:solidFill>
                <a:cs typeface="Arial" panose="020B0604020202020204" pitchFamily="34" charset="0"/>
              </a:rPr>
              <a:t>resurrección</a:t>
            </a:r>
            <a:r>
              <a:rPr lang="en-US" sz="2000" cap="none" dirty="0" smtClean="0">
                <a:solidFill>
                  <a:schemeClr val="bg1"/>
                </a:solidFill>
                <a:cs typeface="Arial" panose="020B0604020202020204" pitchFamily="34" charset="0"/>
              </a:rPr>
              <a:t> de Pablo? ¿Otros testigos, milagros asociados?</a:t>
            </a:r>
          </a:p>
          <a:p>
            <a:pPr lvl="1" algn="l" rtl="0"/>
            <a:r>
              <a:rPr lang="en-US" sz="2000" cap="none" dirty="0" smtClean="0">
                <a:solidFill>
                  <a:schemeClr val="bg1"/>
                </a:solidFill>
                <a:cs typeface="Arial" panose="020B0604020202020204" pitchFamily="34" charset="0"/>
              </a:rPr>
              <a:t>¿Por qué era necesario ver a Jesús? (</a:t>
            </a:r>
            <a:r>
              <a:rPr lang="en-US" sz="2000" cap="none" dirty="0" err="1" smtClean="0">
                <a:solidFill>
                  <a:schemeClr val="bg1"/>
                </a:solidFill>
                <a:cs typeface="Arial" panose="020B0604020202020204" pitchFamily="34" charset="0"/>
              </a:rPr>
              <a:t>Hch</a:t>
            </a:r>
            <a:r>
              <a:rPr lang="en-US" sz="2000" cap="none" dirty="0" smtClean="0">
                <a:solidFill>
                  <a:schemeClr val="bg1"/>
                </a:solidFill>
                <a:cs typeface="Arial" panose="020B0604020202020204" pitchFamily="34" charset="0"/>
              </a:rPr>
              <a:t>. 1; 1 Cor. 15:15)</a:t>
            </a:r>
          </a:p>
          <a:p>
            <a:pPr lvl="1" algn="l" rtl="0"/>
            <a:r>
              <a:rPr lang="en-US" sz="2000" cap="none" dirty="0" smtClean="0">
                <a:solidFill>
                  <a:schemeClr val="bg1"/>
                </a:solidFill>
                <a:cs typeface="Arial" panose="020B0604020202020204" pitchFamily="34" charset="0"/>
              </a:rPr>
              <a:t>¿Abre esto la puerta a las visiones modernas de Jesús?</a:t>
            </a:r>
          </a:p>
          <a:p>
            <a:pPr algn="l" rtl="0"/>
            <a:endParaRPr lang="en-US" cap="none" dirty="0" smtClean="0">
              <a:solidFill>
                <a:schemeClr val="bg1"/>
              </a:solidFill>
              <a:cs typeface="Arial" panose="020B0604020202020204" pitchFamily="34" charset="0"/>
            </a:endParaRPr>
          </a:p>
        </p:txBody>
      </p:sp>
      <p:sp>
        <p:nvSpPr>
          <p:cNvPr id="9" name="Title 1"/>
          <p:cNvSpPr>
            <a:spLocks noGrp="1"/>
          </p:cNvSpPr>
          <p:nvPr>
            <p:ph type="title"/>
          </p:nvPr>
        </p:nvSpPr>
        <p:spPr>
          <a:xfrm>
            <a:off x="1049973" y="-36022"/>
            <a:ext cx="9905998" cy="1538549"/>
          </a:xfrm>
        </p:spPr>
        <p:txBody>
          <a:bodyPr/>
          <a:lstStyle/>
          <a:p>
            <a:pPr algn="ctr" rtl="0"/>
            <a:r>
              <a:rPr lang="en-US" dirty="0" smtClean="0">
                <a:solidFill>
                  <a:schemeClr val="bg1"/>
                </a:solidFill>
              </a:rPr>
              <a:t>PABLO: CONVERSIÓN</a:t>
            </a:r>
            <a:endParaRPr lang="en-US" dirty="0">
              <a:solidFill>
                <a:schemeClr val="bg1"/>
              </a:solidFill>
            </a:endParaRPr>
          </a:p>
        </p:txBody>
      </p:sp>
    </p:spTree>
    <p:extLst>
      <p:ext uri="{BB962C8B-B14F-4D97-AF65-F5344CB8AC3E}">
        <p14:creationId xmlns:p14="http://schemas.microsoft.com/office/powerpoint/2010/main" val="247252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3">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0"/>
            <a:ext cx="10182369" cy="1905000"/>
          </a:xfrm>
        </p:spPr>
        <p:txBody>
          <a:bodyPr/>
          <a:lstStyle/>
          <a:p>
            <a:pPr algn="ctr" rtl="0"/>
            <a:r>
              <a:rPr lang="en-US" dirty="0" smtClean="0">
                <a:solidFill>
                  <a:schemeClr val="bg1"/>
                </a:solidFill>
              </a:rPr>
              <a:t>PREDICADOR A LOS GENTILES</a:t>
            </a:r>
            <a:endParaRPr lang="en-US" dirty="0">
              <a:solidFill>
                <a:schemeClr val="bg1"/>
              </a:solidFill>
            </a:endParaRPr>
          </a:p>
        </p:txBody>
      </p:sp>
      <p:sp>
        <p:nvSpPr>
          <p:cNvPr id="3" name="Content Placeholder 2"/>
          <p:cNvSpPr>
            <a:spLocks noGrp="1"/>
          </p:cNvSpPr>
          <p:nvPr>
            <p:ph idx="1"/>
          </p:nvPr>
        </p:nvSpPr>
        <p:spPr>
          <a:xfrm>
            <a:off x="411741" y="2004291"/>
            <a:ext cx="11189132" cy="4562764"/>
          </a:xfrm>
        </p:spPr>
        <p:txBody>
          <a:bodyPr>
            <a:normAutofit/>
          </a:bodyPr>
          <a:lstStyle/>
          <a:p>
            <a:pPr algn="l" rtl="0"/>
            <a:r>
              <a:rPr lang="en-US" sz="2800" cap="none" dirty="0" err="1" smtClean="0">
                <a:solidFill>
                  <a:schemeClr val="bg1"/>
                </a:solidFill>
                <a:cs typeface="Arial" panose="020B0604020202020204" pitchFamily="34" charset="0"/>
              </a:rPr>
              <a:t>Hechos</a:t>
            </a:r>
            <a:r>
              <a:rPr lang="en-US" sz="2800" cap="none" dirty="0" smtClean="0">
                <a:solidFill>
                  <a:schemeClr val="bg1"/>
                </a:solidFill>
                <a:cs typeface="Arial" panose="020B0604020202020204" pitchFamily="34" charset="0"/>
              </a:rPr>
              <a:t> 9: Los planes de </a:t>
            </a:r>
            <a:r>
              <a:rPr lang="en-US" sz="2800" cap="none" dirty="0" err="1" smtClean="0">
                <a:solidFill>
                  <a:schemeClr val="bg1"/>
                </a:solidFill>
                <a:cs typeface="Arial" panose="020B0604020202020204" pitchFamily="34" charset="0"/>
              </a:rPr>
              <a:t>Jesús</a:t>
            </a:r>
            <a:r>
              <a:rPr lang="en-US" sz="2800" cap="none" dirty="0" smtClean="0">
                <a:solidFill>
                  <a:schemeClr val="bg1"/>
                </a:solidFill>
                <a:cs typeface="Arial" panose="020B0604020202020204" pitchFamily="34" charset="0"/>
              </a:rPr>
              <a:t>:</a:t>
            </a:r>
            <a:endParaRPr lang="en-US" sz="2800" cap="none" dirty="0">
              <a:solidFill>
                <a:schemeClr val="bg1"/>
              </a:solidFill>
              <a:cs typeface="Arial" panose="020B0604020202020204" pitchFamily="34" charset="0"/>
            </a:endParaRPr>
          </a:p>
          <a:p>
            <a:pPr lvl="1" algn="l" rtl="0"/>
            <a:r>
              <a:rPr lang="en-US" sz="2400" cap="none" dirty="0" err="1">
                <a:solidFill>
                  <a:schemeClr val="bg1"/>
                </a:solidFill>
                <a:cs typeface="Arial" panose="020B0604020202020204" pitchFamily="34" charset="0"/>
              </a:rPr>
              <a:t>Instrumento</a:t>
            </a:r>
            <a:r>
              <a:rPr lang="en-US" sz="2400" cap="none" dirty="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escogido</a:t>
            </a:r>
            <a:endParaRPr lang="en-US" sz="2400" cap="none" dirty="0">
              <a:solidFill>
                <a:schemeClr val="bg1"/>
              </a:solidFill>
              <a:cs typeface="Arial" panose="020B0604020202020204" pitchFamily="34" charset="0"/>
            </a:endParaRPr>
          </a:p>
          <a:p>
            <a:pPr lvl="1" algn="l" rtl="0"/>
            <a:r>
              <a:rPr lang="en-US" sz="2400" cap="none" dirty="0">
                <a:solidFill>
                  <a:schemeClr val="bg1"/>
                </a:solidFill>
                <a:cs typeface="Arial" panose="020B0604020202020204" pitchFamily="34" charset="0"/>
              </a:rPr>
              <a:t>Nombre – contraste v. 14 (</a:t>
            </a:r>
            <a:r>
              <a:rPr lang="en-US" sz="2400" cap="none" dirty="0" err="1" smtClean="0">
                <a:solidFill>
                  <a:schemeClr val="bg1"/>
                </a:solidFill>
                <a:cs typeface="Arial" panose="020B0604020202020204" pitchFamily="34" charset="0"/>
              </a:rPr>
              <a:t>viajando</a:t>
            </a:r>
            <a:r>
              <a:rPr lang="en-US" sz="2400" cap="none" dirty="0" smtClean="0">
                <a:solidFill>
                  <a:schemeClr val="bg1"/>
                </a:solidFill>
                <a:cs typeface="Arial" panose="020B0604020202020204" pitchFamily="34" charset="0"/>
              </a:rPr>
              <a:t> </a:t>
            </a:r>
            <a:r>
              <a:rPr lang="en-US" sz="2400" cap="none" dirty="0">
                <a:solidFill>
                  <a:schemeClr val="bg1"/>
                </a:solidFill>
                <a:cs typeface="Arial" panose="020B0604020202020204" pitchFamily="34" charset="0"/>
              </a:rPr>
              <a:t>a tierras extranjeras), gentiles, reyes, Israel</a:t>
            </a:r>
          </a:p>
          <a:p>
            <a:pPr lvl="1" algn="l" rtl="0"/>
            <a:r>
              <a:rPr lang="en-US" sz="2400" cap="none" dirty="0" smtClean="0">
                <a:solidFill>
                  <a:schemeClr val="bg1"/>
                </a:solidFill>
                <a:cs typeface="Arial" panose="020B0604020202020204" pitchFamily="34" charset="0"/>
              </a:rPr>
              <a:t>Sufrimiento</a:t>
            </a:r>
          </a:p>
          <a:p>
            <a:r>
              <a:rPr lang="en-US" sz="2800" cap="none" dirty="0" err="1" smtClean="0">
                <a:solidFill>
                  <a:schemeClr val="bg1"/>
                </a:solidFill>
                <a:cs typeface="Arial" panose="020B0604020202020204" pitchFamily="34" charset="0"/>
              </a:rPr>
              <a:t>Gál</a:t>
            </a:r>
            <a:r>
              <a:rPr lang="en-US" sz="2800" cap="none" dirty="0" smtClean="0">
                <a:solidFill>
                  <a:schemeClr val="bg1"/>
                </a:solidFill>
                <a:cs typeface="Arial" panose="020B0604020202020204" pitchFamily="34" charset="0"/>
              </a:rPr>
              <a:t>. 1:16 </a:t>
            </a:r>
            <a:r>
              <a:rPr lang="es-ES" sz="2800" cap="none" dirty="0">
                <a:solidFill>
                  <a:schemeClr val="bg1"/>
                </a:solidFill>
                <a:cs typeface="Arial" panose="020B0604020202020204" pitchFamily="34" charset="0"/>
              </a:rPr>
              <a:t> para que yo lo anunciara entre los </a:t>
            </a:r>
            <a:r>
              <a:rPr lang="es-ES" sz="2800" cap="none" dirty="0" smtClean="0">
                <a:solidFill>
                  <a:schemeClr val="bg1"/>
                </a:solidFill>
                <a:cs typeface="Arial" panose="020B0604020202020204" pitchFamily="34" charset="0"/>
              </a:rPr>
              <a:t>gentiles </a:t>
            </a:r>
          </a:p>
          <a:p>
            <a:r>
              <a:rPr lang="en-US" sz="2800" cap="none" dirty="0" err="1" smtClean="0">
                <a:solidFill>
                  <a:schemeClr val="bg1"/>
                </a:solidFill>
                <a:cs typeface="Arial" panose="020B0604020202020204" pitchFamily="34" charset="0"/>
              </a:rPr>
              <a:t>Romanos</a:t>
            </a:r>
            <a:r>
              <a:rPr lang="en-US" sz="2800" cap="none" dirty="0" smtClean="0">
                <a:solidFill>
                  <a:schemeClr val="bg1"/>
                </a:solidFill>
                <a:cs typeface="Arial" panose="020B0604020202020204" pitchFamily="34" charset="0"/>
              </a:rPr>
              <a:t> 15:15-16</a:t>
            </a:r>
          </a:p>
        </p:txBody>
      </p:sp>
    </p:spTree>
    <p:extLst>
      <p:ext uri="{BB962C8B-B14F-4D97-AF65-F5344CB8AC3E}">
        <p14:creationId xmlns:p14="http://schemas.microsoft.com/office/powerpoint/2010/main" val="37037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3">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4" name="TextBox 3"/>
          <p:cNvSpPr txBox="1"/>
          <p:nvPr/>
        </p:nvSpPr>
        <p:spPr>
          <a:xfrm>
            <a:off x="840509" y="2062707"/>
            <a:ext cx="10621818" cy="461665"/>
          </a:xfrm>
          <a:prstGeom prst="rect">
            <a:avLst/>
          </a:prstGeom>
          <a:solidFill>
            <a:schemeClr val="bg1">
              <a:lumMod val="65000"/>
              <a:lumOff val="35000"/>
            </a:schemeClr>
          </a:solidFill>
        </p:spPr>
        <p:txBody>
          <a:bodyPr wrap="square" rtlCol="0">
            <a:spAutoFit/>
          </a:bodyPr>
          <a:lstStyle/>
          <a:p>
            <a:pPr algn="ctr" rtl="0"/>
            <a:r>
              <a:rPr lang="en-US" sz="2400" dirty="0" smtClean="0">
                <a:solidFill>
                  <a:prstClr val="white"/>
                </a:solidFill>
              </a:rPr>
              <a:t>Hay helenistas (Hechos 2:5) y prosélitos desde el principio (Hechos 6:5)</a:t>
            </a:r>
            <a:endParaRPr lang="en-US" sz="2400" dirty="0">
              <a:solidFill>
                <a:prstClr val="white"/>
              </a:solidFill>
            </a:endParaRPr>
          </a:p>
        </p:txBody>
      </p:sp>
      <p:sp>
        <p:nvSpPr>
          <p:cNvPr id="5" name="Down Arrow 4"/>
          <p:cNvSpPr/>
          <p:nvPr/>
        </p:nvSpPr>
        <p:spPr>
          <a:xfrm>
            <a:off x="6006304" y="1436132"/>
            <a:ext cx="378691" cy="6927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6" name="TextBox 5"/>
          <p:cNvSpPr txBox="1"/>
          <p:nvPr/>
        </p:nvSpPr>
        <p:spPr>
          <a:xfrm>
            <a:off x="840509" y="3247071"/>
            <a:ext cx="10621817" cy="461665"/>
          </a:xfrm>
          <a:prstGeom prst="rect">
            <a:avLst/>
          </a:prstGeom>
          <a:solidFill>
            <a:schemeClr val="bg1">
              <a:lumMod val="65000"/>
              <a:lumOff val="35000"/>
            </a:schemeClr>
          </a:solidFill>
        </p:spPr>
        <p:txBody>
          <a:bodyPr wrap="square" rtlCol="0">
            <a:spAutoFit/>
          </a:bodyPr>
          <a:lstStyle/>
          <a:p>
            <a:pPr algn="ctr" rtl="0"/>
            <a:r>
              <a:rPr lang="en-US" sz="2400" dirty="0" err="1" smtClean="0">
                <a:solidFill>
                  <a:prstClr val="white"/>
                </a:solidFill>
              </a:rPr>
              <a:t>Apedreamiento</a:t>
            </a:r>
            <a:r>
              <a:rPr lang="en-US" sz="2400" dirty="0" smtClean="0">
                <a:solidFill>
                  <a:prstClr val="white"/>
                </a:solidFill>
              </a:rPr>
              <a:t> de Esteban (7:51-53) y </a:t>
            </a:r>
            <a:r>
              <a:rPr lang="en-US" sz="2400" dirty="0" err="1" smtClean="0">
                <a:solidFill>
                  <a:prstClr val="white"/>
                </a:solidFill>
              </a:rPr>
              <a:t>persecución</a:t>
            </a:r>
            <a:r>
              <a:rPr lang="en-US" sz="2400" dirty="0" smtClean="0">
                <a:solidFill>
                  <a:prstClr val="white"/>
                </a:solidFill>
              </a:rPr>
              <a:t> de Pablo (8:4)</a:t>
            </a:r>
            <a:endParaRPr lang="en-US" sz="2400" dirty="0">
              <a:solidFill>
                <a:prstClr val="white"/>
              </a:solidFill>
            </a:endParaRPr>
          </a:p>
        </p:txBody>
      </p:sp>
      <p:sp>
        <p:nvSpPr>
          <p:cNvPr id="8" name="Down Arrow 7"/>
          <p:cNvSpPr/>
          <p:nvPr/>
        </p:nvSpPr>
        <p:spPr>
          <a:xfrm>
            <a:off x="1242290"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9" name="Down Arrow 8"/>
          <p:cNvSpPr/>
          <p:nvPr/>
        </p:nvSpPr>
        <p:spPr>
          <a:xfrm>
            <a:off x="4891807"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0" name="TextBox 9"/>
          <p:cNvSpPr txBox="1"/>
          <p:nvPr/>
        </p:nvSpPr>
        <p:spPr>
          <a:xfrm>
            <a:off x="3355466" y="4553710"/>
            <a:ext cx="3350133" cy="830997"/>
          </a:xfrm>
          <a:prstGeom prst="rect">
            <a:avLst/>
          </a:prstGeom>
          <a:solidFill>
            <a:schemeClr val="bg1">
              <a:lumMod val="65000"/>
              <a:lumOff val="35000"/>
            </a:schemeClr>
          </a:solidFill>
        </p:spPr>
        <p:txBody>
          <a:bodyPr wrap="square" rtlCol="0">
            <a:spAutoFit/>
          </a:bodyPr>
          <a:lstStyle/>
          <a:p>
            <a:pPr algn="ctr" rtl="0"/>
            <a:r>
              <a:rPr lang="en-US" sz="2400" dirty="0" err="1" smtClean="0">
                <a:solidFill>
                  <a:prstClr val="white"/>
                </a:solidFill>
              </a:rPr>
              <a:t>Conversión</a:t>
            </a:r>
            <a:r>
              <a:rPr lang="en-US" sz="2400" dirty="0" smtClean="0">
                <a:solidFill>
                  <a:prstClr val="white"/>
                </a:solidFill>
              </a:rPr>
              <a:t> de </a:t>
            </a:r>
            <a:r>
              <a:rPr lang="en-US" sz="2400" dirty="0" err="1" smtClean="0">
                <a:solidFill>
                  <a:prstClr val="white"/>
                </a:solidFill>
              </a:rPr>
              <a:t>Saulo</a:t>
            </a:r>
            <a:endParaRPr lang="en-US" sz="2400" dirty="0" smtClean="0">
              <a:solidFill>
                <a:prstClr val="white"/>
              </a:solidFill>
            </a:endParaRPr>
          </a:p>
          <a:p>
            <a:pPr algn="ctr" rtl="0"/>
            <a:r>
              <a:rPr lang="en-US" sz="2400" dirty="0" smtClean="0">
                <a:solidFill>
                  <a:prstClr val="white"/>
                </a:solidFill>
              </a:rPr>
              <a:t>Hechos 9</a:t>
            </a:r>
            <a:endParaRPr lang="en-US" sz="2400" dirty="0">
              <a:solidFill>
                <a:prstClr val="white"/>
              </a:solidFill>
            </a:endParaRPr>
          </a:p>
        </p:txBody>
      </p:sp>
      <p:sp>
        <p:nvSpPr>
          <p:cNvPr id="11" name="Down Arrow 10"/>
          <p:cNvSpPr/>
          <p:nvPr/>
        </p:nvSpPr>
        <p:spPr>
          <a:xfrm>
            <a:off x="5950885" y="2517368"/>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4" name="Title 1"/>
          <p:cNvSpPr>
            <a:spLocks noGrp="1"/>
          </p:cNvSpPr>
          <p:nvPr>
            <p:ph type="title"/>
          </p:nvPr>
        </p:nvSpPr>
        <p:spPr>
          <a:xfrm>
            <a:off x="106938" y="5371311"/>
            <a:ext cx="4659023" cy="745454"/>
          </a:xfrm>
        </p:spPr>
        <p:txBody>
          <a:bodyPr>
            <a:normAutofit/>
          </a:bodyPr>
          <a:lstStyle/>
          <a:p>
            <a:pPr algn="ctr" rtl="0"/>
            <a:r>
              <a:rPr lang="en-US" cap="none" dirty="0" smtClean="0">
                <a:solidFill>
                  <a:schemeClr val="bg1"/>
                </a:solidFill>
              </a:rPr>
              <a:t>*</a:t>
            </a:r>
            <a:r>
              <a:rPr lang="en-US" cap="none" dirty="0" err="1" smtClean="0">
                <a:solidFill>
                  <a:schemeClr val="bg1"/>
                </a:solidFill>
              </a:rPr>
              <a:t>Tardó</a:t>
            </a:r>
            <a:r>
              <a:rPr lang="en-US" cap="none" dirty="0" smtClean="0">
                <a:solidFill>
                  <a:schemeClr val="bg1"/>
                </a:solidFill>
              </a:rPr>
              <a:t> </a:t>
            </a:r>
            <a:r>
              <a:rPr lang="en-US" cap="none" dirty="0" err="1" smtClean="0">
                <a:solidFill>
                  <a:schemeClr val="bg1"/>
                </a:solidFill>
              </a:rPr>
              <a:t>apróx</a:t>
            </a:r>
            <a:r>
              <a:rPr lang="en-US" cap="none" dirty="0" smtClean="0">
                <a:solidFill>
                  <a:schemeClr val="bg1"/>
                </a:solidFill>
              </a:rPr>
              <a:t>. 15 años</a:t>
            </a:r>
            <a:endParaRPr lang="en-US" cap="none" dirty="0">
              <a:solidFill>
                <a:schemeClr val="bg1"/>
              </a:solidFill>
            </a:endParaRPr>
          </a:p>
        </p:txBody>
      </p:sp>
      <p:sp>
        <p:nvSpPr>
          <p:cNvPr id="15" name="TextBox 14"/>
          <p:cNvSpPr txBox="1"/>
          <p:nvPr/>
        </p:nvSpPr>
        <p:spPr>
          <a:xfrm>
            <a:off x="840509" y="1006198"/>
            <a:ext cx="10621818" cy="461665"/>
          </a:xfrm>
          <a:prstGeom prst="rect">
            <a:avLst/>
          </a:prstGeom>
          <a:solidFill>
            <a:schemeClr val="bg1">
              <a:lumMod val="65000"/>
              <a:lumOff val="35000"/>
            </a:schemeClr>
          </a:solidFill>
        </p:spPr>
        <p:txBody>
          <a:bodyPr wrap="square" rtlCol="0">
            <a:spAutoFit/>
          </a:bodyPr>
          <a:lstStyle/>
          <a:p>
            <a:pPr algn="ctr" rtl="0"/>
            <a:r>
              <a:rPr lang="en-US" sz="2400" dirty="0" smtClean="0">
                <a:solidFill>
                  <a:prstClr val="white"/>
                </a:solidFill>
              </a:rPr>
              <a:t>La misión de Jesús (Hechos 1:8) y la profecía (Hechos 2:17)</a:t>
            </a:r>
            <a:endParaRPr lang="en-US" sz="2400" dirty="0">
              <a:solidFill>
                <a:prstClr val="white"/>
              </a:solidFill>
            </a:endParaRPr>
          </a:p>
        </p:txBody>
      </p:sp>
      <p:sp>
        <p:nvSpPr>
          <p:cNvPr id="16" name="Down Arrow 15"/>
          <p:cNvSpPr/>
          <p:nvPr/>
        </p:nvSpPr>
        <p:spPr>
          <a:xfrm>
            <a:off x="7837053"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7" name="Down Arrow 16"/>
          <p:cNvSpPr/>
          <p:nvPr/>
        </p:nvSpPr>
        <p:spPr>
          <a:xfrm>
            <a:off x="10640289" y="3731674"/>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8" name="TextBox 17"/>
          <p:cNvSpPr txBox="1"/>
          <p:nvPr/>
        </p:nvSpPr>
        <p:spPr>
          <a:xfrm>
            <a:off x="760049" y="4553710"/>
            <a:ext cx="2241769" cy="830997"/>
          </a:xfrm>
          <a:prstGeom prst="rect">
            <a:avLst/>
          </a:prstGeom>
          <a:solidFill>
            <a:schemeClr val="bg1">
              <a:lumMod val="65000"/>
              <a:lumOff val="35000"/>
            </a:schemeClr>
          </a:solidFill>
        </p:spPr>
        <p:txBody>
          <a:bodyPr wrap="square" rtlCol="0">
            <a:spAutoFit/>
          </a:bodyPr>
          <a:lstStyle/>
          <a:p>
            <a:pPr algn="ctr" rtl="0"/>
            <a:r>
              <a:rPr lang="en-US" sz="2400" dirty="0" err="1" smtClean="0">
                <a:solidFill>
                  <a:prstClr val="white"/>
                </a:solidFill>
              </a:rPr>
              <a:t>Samaritanos</a:t>
            </a:r>
            <a:endParaRPr lang="en-US" sz="2400" dirty="0" smtClean="0">
              <a:solidFill>
                <a:prstClr val="white"/>
              </a:solidFill>
            </a:endParaRPr>
          </a:p>
          <a:p>
            <a:pPr algn="ctr" rtl="0"/>
            <a:r>
              <a:rPr lang="en-US" sz="2400" dirty="0" smtClean="0">
                <a:solidFill>
                  <a:prstClr val="white"/>
                </a:solidFill>
              </a:rPr>
              <a:t>Hechos 8</a:t>
            </a:r>
            <a:endParaRPr lang="en-US" sz="2400" dirty="0">
              <a:solidFill>
                <a:prstClr val="white"/>
              </a:solidFill>
            </a:endParaRPr>
          </a:p>
        </p:txBody>
      </p:sp>
      <p:sp>
        <p:nvSpPr>
          <p:cNvPr id="19" name="TextBox 18"/>
          <p:cNvSpPr txBox="1"/>
          <p:nvPr/>
        </p:nvSpPr>
        <p:spPr>
          <a:xfrm>
            <a:off x="6888017" y="4526337"/>
            <a:ext cx="2595418" cy="830997"/>
          </a:xfrm>
          <a:prstGeom prst="rect">
            <a:avLst/>
          </a:prstGeom>
          <a:solidFill>
            <a:schemeClr val="bg1">
              <a:lumMod val="65000"/>
              <a:lumOff val="35000"/>
            </a:schemeClr>
          </a:solidFill>
        </p:spPr>
        <p:txBody>
          <a:bodyPr wrap="square" rtlCol="0">
            <a:spAutoFit/>
          </a:bodyPr>
          <a:lstStyle/>
          <a:p>
            <a:pPr algn="ctr" rtl="0"/>
            <a:r>
              <a:rPr lang="en-US" sz="2400" dirty="0">
                <a:solidFill>
                  <a:prstClr val="white"/>
                </a:solidFill>
              </a:rPr>
              <a:t>C</a:t>
            </a:r>
            <a:r>
              <a:rPr lang="en-US" sz="2400" dirty="0" smtClean="0">
                <a:solidFill>
                  <a:prstClr val="white"/>
                </a:solidFill>
              </a:rPr>
              <a:t>ornelio</a:t>
            </a:r>
          </a:p>
          <a:p>
            <a:pPr algn="ctr" rtl="0"/>
            <a:r>
              <a:rPr lang="en-US" sz="2400" dirty="0" smtClean="0">
                <a:solidFill>
                  <a:prstClr val="white"/>
                </a:solidFill>
              </a:rPr>
              <a:t>Hechos 10</a:t>
            </a:r>
            <a:endParaRPr lang="en-US" sz="2400" dirty="0">
              <a:solidFill>
                <a:prstClr val="white"/>
              </a:solidFill>
            </a:endParaRPr>
          </a:p>
        </p:txBody>
      </p:sp>
      <p:sp>
        <p:nvSpPr>
          <p:cNvPr id="20" name="TextBox 19"/>
          <p:cNvSpPr txBox="1"/>
          <p:nvPr/>
        </p:nvSpPr>
        <p:spPr>
          <a:xfrm>
            <a:off x="9735126" y="4553710"/>
            <a:ext cx="1727199" cy="830997"/>
          </a:xfrm>
          <a:prstGeom prst="rect">
            <a:avLst/>
          </a:prstGeom>
          <a:solidFill>
            <a:schemeClr val="bg1">
              <a:lumMod val="65000"/>
              <a:lumOff val="35000"/>
            </a:schemeClr>
          </a:solidFill>
        </p:spPr>
        <p:txBody>
          <a:bodyPr wrap="square" rtlCol="0">
            <a:spAutoFit/>
          </a:bodyPr>
          <a:lstStyle/>
          <a:p>
            <a:pPr algn="ctr" rtl="0"/>
            <a:r>
              <a:rPr lang="en-US" sz="2400" dirty="0" smtClean="0">
                <a:solidFill>
                  <a:prstClr val="white"/>
                </a:solidFill>
              </a:rPr>
              <a:t>Antioquía</a:t>
            </a:r>
          </a:p>
          <a:p>
            <a:pPr algn="ctr" rtl="0"/>
            <a:r>
              <a:rPr lang="en-US" sz="2400" dirty="0" smtClean="0">
                <a:solidFill>
                  <a:prstClr val="white"/>
                </a:solidFill>
              </a:rPr>
              <a:t>Hechos 11</a:t>
            </a:r>
            <a:endParaRPr lang="en-US" sz="2400" dirty="0">
              <a:solidFill>
                <a:prstClr val="white"/>
              </a:solidFill>
            </a:endParaRPr>
          </a:p>
        </p:txBody>
      </p:sp>
      <p:sp>
        <p:nvSpPr>
          <p:cNvPr id="21" name="Down Arrow 20"/>
          <p:cNvSpPr/>
          <p:nvPr/>
        </p:nvSpPr>
        <p:spPr>
          <a:xfrm>
            <a:off x="4891807" y="5384707"/>
            <a:ext cx="489528" cy="642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22" name="TextBox 21"/>
          <p:cNvSpPr txBox="1"/>
          <p:nvPr/>
        </p:nvSpPr>
        <p:spPr>
          <a:xfrm>
            <a:off x="3355465" y="6027003"/>
            <a:ext cx="3350133" cy="830997"/>
          </a:xfrm>
          <a:prstGeom prst="rect">
            <a:avLst/>
          </a:prstGeom>
          <a:solidFill>
            <a:schemeClr val="bg1">
              <a:lumMod val="65000"/>
              <a:lumOff val="35000"/>
            </a:schemeClr>
          </a:solidFill>
        </p:spPr>
        <p:txBody>
          <a:bodyPr wrap="square" rtlCol="0">
            <a:spAutoFit/>
          </a:bodyPr>
          <a:lstStyle/>
          <a:p>
            <a:pPr algn="ctr" rtl="0"/>
            <a:r>
              <a:rPr lang="en-US" sz="2400" dirty="0" smtClean="0">
                <a:solidFill>
                  <a:prstClr val="white"/>
                </a:solidFill>
              </a:rPr>
              <a:t>Los viajes de Saúl</a:t>
            </a:r>
          </a:p>
          <a:p>
            <a:pPr algn="ctr" rtl="0"/>
            <a:r>
              <a:rPr lang="en-US" sz="2400" dirty="0" smtClean="0">
                <a:solidFill>
                  <a:prstClr val="white"/>
                </a:solidFill>
              </a:rPr>
              <a:t>Hechos 13:1; 14:27</a:t>
            </a:r>
            <a:endParaRPr lang="en-US" sz="2400" dirty="0">
              <a:solidFill>
                <a:prstClr val="white"/>
              </a:solidFill>
            </a:endParaRPr>
          </a:p>
        </p:txBody>
      </p:sp>
      <p:sp>
        <p:nvSpPr>
          <p:cNvPr id="23" name="Title 1"/>
          <p:cNvSpPr txBox="1">
            <a:spLocks/>
          </p:cNvSpPr>
          <p:nvPr/>
        </p:nvSpPr>
        <p:spPr>
          <a:xfrm>
            <a:off x="1256866" y="358446"/>
            <a:ext cx="10182369" cy="74545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0"/>
            <a:r>
              <a:rPr lang="en-US" dirty="0" smtClean="0">
                <a:solidFill>
                  <a:schemeClr val="bg1"/>
                </a:solidFill>
              </a:rPr>
              <a:t>PREDICADOR A LOS GENTILES</a:t>
            </a:r>
            <a:endParaRPr lang="en-US" dirty="0">
              <a:solidFill>
                <a:schemeClr val="bg1"/>
              </a:solidFill>
            </a:endParaRPr>
          </a:p>
        </p:txBody>
      </p:sp>
      <p:sp>
        <p:nvSpPr>
          <p:cNvPr id="24" name="Down Arrow 23"/>
          <p:cNvSpPr/>
          <p:nvPr/>
        </p:nvSpPr>
        <p:spPr>
          <a:xfrm rot="16200000">
            <a:off x="6781982" y="6093687"/>
            <a:ext cx="489528" cy="642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25" name="TextBox 24"/>
          <p:cNvSpPr txBox="1"/>
          <p:nvPr/>
        </p:nvSpPr>
        <p:spPr>
          <a:xfrm>
            <a:off x="7347894" y="5999335"/>
            <a:ext cx="3874288" cy="830997"/>
          </a:xfrm>
          <a:prstGeom prst="rect">
            <a:avLst/>
          </a:prstGeom>
          <a:solidFill>
            <a:schemeClr val="bg1">
              <a:lumMod val="65000"/>
              <a:lumOff val="35000"/>
            </a:schemeClr>
          </a:solidFill>
        </p:spPr>
        <p:txBody>
          <a:bodyPr wrap="square" rtlCol="0">
            <a:spAutoFit/>
          </a:bodyPr>
          <a:lstStyle/>
          <a:p>
            <a:pPr algn="ctr" rtl="0"/>
            <a:r>
              <a:rPr lang="en-US" sz="2400" dirty="0" smtClean="0">
                <a:solidFill>
                  <a:prstClr val="white"/>
                </a:solidFill>
              </a:rPr>
              <a:t>Controversia continua</a:t>
            </a:r>
          </a:p>
          <a:p>
            <a:pPr algn="ctr" rtl="0"/>
            <a:r>
              <a:rPr lang="en-US" sz="2400" dirty="0" smtClean="0">
                <a:solidFill>
                  <a:prstClr val="white"/>
                </a:solidFill>
              </a:rPr>
              <a:t>Hechos 15</a:t>
            </a:r>
            <a:endParaRPr lang="en-US" sz="2400" dirty="0">
              <a:solidFill>
                <a:prstClr val="white"/>
              </a:solidFill>
            </a:endParaRPr>
          </a:p>
        </p:txBody>
      </p:sp>
      <p:sp>
        <p:nvSpPr>
          <p:cNvPr id="26" name="TextBox 25"/>
          <p:cNvSpPr txBox="1"/>
          <p:nvPr/>
        </p:nvSpPr>
        <p:spPr>
          <a:xfrm>
            <a:off x="106938" y="5999335"/>
            <a:ext cx="3014953" cy="830997"/>
          </a:xfrm>
          <a:prstGeom prst="rect">
            <a:avLst/>
          </a:prstGeom>
          <a:solidFill>
            <a:schemeClr val="bg1">
              <a:lumMod val="65000"/>
              <a:lumOff val="35000"/>
            </a:schemeClr>
          </a:solidFill>
        </p:spPr>
        <p:txBody>
          <a:bodyPr wrap="square" rtlCol="0">
            <a:spAutoFit/>
          </a:bodyPr>
          <a:lstStyle/>
          <a:p>
            <a:pPr algn="ctr" rtl="0"/>
            <a:r>
              <a:rPr lang="en-US" sz="2400" dirty="0" err="1">
                <a:solidFill>
                  <a:prstClr val="white"/>
                </a:solidFill>
              </a:rPr>
              <a:t>V</a:t>
            </a:r>
            <a:r>
              <a:rPr lang="en-US" sz="2400" dirty="0" err="1" smtClean="0">
                <a:solidFill>
                  <a:prstClr val="white"/>
                </a:solidFill>
              </a:rPr>
              <a:t>isita</a:t>
            </a:r>
            <a:r>
              <a:rPr lang="en-US" sz="2400" dirty="0" smtClean="0">
                <a:solidFill>
                  <a:prstClr val="white"/>
                </a:solidFill>
              </a:rPr>
              <a:t> a </a:t>
            </a:r>
            <a:r>
              <a:rPr lang="en-US" sz="2400" dirty="0" err="1" smtClean="0">
                <a:solidFill>
                  <a:prstClr val="white"/>
                </a:solidFill>
              </a:rPr>
              <a:t>Jerusalén</a:t>
            </a:r>
            <a:endParaRPr lang="en-US" sz="2400" dirty="0" smtClean="0">
              <a:solidFill>
                <a:prstClr val="white"/>
              </a:solidFill>
            </a:endParaRPr>
          </a:p>
          <a:p>
            <a:pPr algn="ctr" rtl="0"/>
            <a:r>
              <a:rPr lang="en-US" sz="2400" dirty="0" err="1" smtClean="0">
                <a:solidFill>
                  <a:prstClr val="white"/>
                </a:solidFill>
              </a:rPr>
              <a:t>Hch</a:t>
            </a:r>
            <a:r>
              <a:rPr lang="en-US" sz="2400" dirty="0" smtClean="0">
                <a:solidFill>
                  <a:prstClr val="white"/>
                </a:solidFill>
              </a:rPr>
              <a:t> 22:21; </a:t>
            </a:r>
            <a:r>
              <a:rPr lang="en-US" sz="2400" dirty="0" err="1" smtClean="0">
                <a:solidFill>
                  <a:prstClr val="white"/>
                </a:solidFill>
              </a:rPr>
              <a:t>Gál</a:t>
            </a:r>
            <a:r>
              <a:rPr lang="en-US" sz="2400" dirty="0" smtClean="0">
                <a:solidFill>
                  <a:prstClr val="white"/>
                </a:solidFill>
              </a:rPr>
              <a:t>. 2?</a:t>
            </a:r>
            <a:endParaRPr lang="en-US" sz="2400" dirty="0">
              <a:solidFill>
                <a:prstClr val="white"/>
              </a:solidFill>
            </a:endParaRPr>
          </a:p>
        </p:txBody>
      </p:sp>
    </p:spTree>
    <p:extLst>
      <p:ext uri="{BB962C8B-B14F-4D97-AF65-F5344CB8AC3E}">
        <p14:creationId xmlns:p14="http://schemas.microsoft.com/office/powerpoint/2010/main" val="32191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4" grpId="0"/>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1">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248525" cy="1905000"/>
          </a:xfrm>
        </p:spPr>
        <p:txBody>
          <a:bodyPr/>
          <a:lstStyle/>
          <a:p>
            <a:pPr algn="ctr" rtl="0"/>
            <a:r>
              <a:rPr lang="en-US" dirty="0" smtClean="0">
                <a:solidFill>
                  <a:schemeClr val="bg1"/>
                </a:solidFill>
              </a:rPr>
              <a:t>CONVERSIÓN A 1</a:t>
            </a:r>
            <a:r>
              <a:rPr lang="en-US" baseline="30000" dirty="0" smtClean="0">
                <a:solidFill>
                  <a:schemeClr val="bg1"/>
                </a:solidFill>
              </a:rPr>
              <a:t>er </a:t>
            </a:r>
            <a:r>
              <a:rPr lang="en-US" dirty="0" err="1" smtClean="0">
                <a:solidFill>
                  <a:schemeClr val="bg1"/>
                </a:solidFill>
              </a:rPr>
              <a:t>viaje</a:t>
            </a:r>
            <a:r>
              <a:rPr lang="en-US" dirty="0" smtClean="0">
                <a:solidFill>
                  <a:schemeClr val="bg1"/>
                </a:solidFill>
              </a:rPr>
              <a:t> (1/2)</a:t>
            </a:r>
            <a:endParaRPr lang="en-US" dirty="0">
              <a:solidFill>
                <a:schemeClr val="bg1"/>
              </a:solidFill>
            </a:endParaRPr>
          </a:p>
        </p:txBody>
      </p:sp>
      <p:sp>
        <p:nvSpPr>
          <p:cNvPr id="3" name="Content Placeholder 2"/>
          <p:cNvSpPr>
            <a:spLocks noGrp="1"/>
          </p:cNvSpPr>
          <p:nvPr>
            <p:ph idx="1"/>
          </p:nvPr>
        </p:nvSpPr>
        <p:spPr>
          <a:xfrm>
            <a:off x="152400" y="1219201"/>
            <a:ext cx="7467600" cy="5486400"/>
          </a:xfrm>
          <a:solidFill>
            <a:schemeClr val="tx1"/>
          </a:solidFill>
        </p:spPr>
        <p:txBody>
          <a:bodyPr>
            <a:noAutofit/>
          </a:bodyPr>
          <a:lstStyle/>
          <a:p>
            <a:pPr algn="l" rtl="0"/>
            <a:r>
              <a:rPr lang="en-US" sz="2800" cap="none" dirty="0" smtClean="0">
                <a:solidFill>
                  <a:schemeClr val="bg1"/>
                </a:solidFill>
                <a:cs typeface="Arial" panose="020B0604020202020204" pitchFamily="34" charset="0"/>
              </a:rPr>
              <a:t>Varios días en Damasco, 9:20</a:t>
            </a:r>
          </a:p>
          <a:p>
            <a:pPr lvl="1" algn="l" rtl="0"/>
            <a:r>
              <a:rPr lang="en-US" sz="2400" cap="none" dirty="0" smtClean="0">
                <a:solidFill>
                  <a:schemeClr val="bg1"/>
                </a:solidFill>
                <a:cs typeface="Arial" panose="020B0604020202020204" pitchFamily="34" charset="0"/>
              </a:rPr>
              <a:t>“Inmediatamente” </a:t>
            </a:r>
            <a:r>
              <a:rPr lang="en-US" sz="2400" cap="none" dirty="0" err="1" smtClean="0">
                <a:solidFill>
                  <a:schemeClr val="bg1"/>
                </a:solidFill>
                <a:cs typeface="Arial" panose="020B0604020202020204" pitchFamily="34" charset="0"/>
              </a:rPr>
              <a:t>comenzó</a:t>
            </a:r>
            <a:r>
              <a:rPr lang="en-US" sz="2400" cap="none" dirty="0" smtClean="0">
                <a:solidFill>
                  <a:schemeClr val="bg1"/>
                </a:solidFill>
                <a:cs typeface="Arial" panose="020B0604020202020204" pitchFamily="34" charset="0"/>
              </a:rPr>
              <a:t> a proclamar – sinagogas</a:t>
            </a:r>
          </a:p>
          <a:p>
            <a:pPr lvl="1" algn="l" rtl="0"/>
            <a:r>
              <a:rPr lang="en-US" sz="2400" cap="none" dirty="0" smtClean="0">
                <a:solidFill>
                  <a:schemeClr val="bg1"/>
                </a:solidFill>
                <a:cs typeface="Arial" panose="020B0604020202020204" pitchFamily="34" charset="0"/>
              </a:rPr>
              <a:t>Se </a:t>
            </a:r>
            <a:r>
              <a:rPr lang="en-US" sz="2400" cap="none" dirty="0" err="1" smtClean="0">
                <a:solidFill>
                  <a:schemeClr val="bg1"/>
                </a:solidFill>
                <a:cs typeface="Arial" panose="020B0604020202020204" pitchFamily="34" charset="0"/>
              </a:rPr>
              <a:t>maravillaron</a:t>
            </a:r>
            <a:r>
              <a:rPr lang="en-US" sz="2400" cap="none" dirty="0" smtClean="0">
                <a:solidFill>
                  <a:schemeClr val="bg1"/>
                </a:solidFill>
                <a:cs typeface="Arial" panose="020B0604020202020204" pitchFamily="34" charset="0"/>
              </a:rPr>
              <a:t>, cf. </a:t>
            </a:r>
            <a:r>
              <a:rPr lang="en-US" sz="2400" cap="none" dirty="0" err="1" smtClean="0">
                <a:solidFill>
                  <a:schemeClr val="bg1"/>
                </a:solidFill>
                <a:cs typeface="Arial" panose="020B0604020202020204" pitchFamily="34" charset="0"/>
              </a:rPr>
              <a:t>Jn</a:t>
            </a:r>
            <a:r>
              <a:rPr lang="en-US" sz="2400" cap="none" dirty="0" smtClean="0">
                <a:solidFill>
                  <a:schemeClr val="bg1"/>
                </a:solidFill>
                <a:cs typeface="Arial" panose="020B0604020202020204" pitchFamily="34" charset="0"/>
              </a:rPr>
              <a:t> 9:8, </a:t>
            </a:r>
            <a:r>
              <a:rPr lang="en-US" sz="2400" cap="none" dirty="0" err="1" smtClean="0">
                <a:solidFill>
                  <a:schemeClr val="bg1"/>
                </a:solidFill>
                <a:cs typeface="Arial" panose="020B0604020202020204" pitchFamily="34" charset="0"/>
              </a:rPr>
              <a:t>Hch</a:t>
            </a:r>
            <a:r>
              <a:rPr lang="en-US" sz="2400" cap="none" dirty="0" smtClean="0">
                <a:solidFill>
                  <a:schemeClr val="bg1"/>
                </a:solidFill>
                <a:cs typeface="Arial" panose="020B0604020202020204" pitchFamily="34" charset="0"/>
              </a:rPr>
              <a:t> 3:10; Mc 5:15</a:t>
            </a:r>
          </a:p>
          <a:p>
            <a:pPr lvl="1" algn="l" rtl="0"/>
            <a:r>
              <a:rPr lang="en-US" sz="2400" cap="none" dirty="0" err="1" smtClean="0">
                <a:solidFill>
                  <a:schemeClr val="bg1"/>
                </a:solidFill>
                <a:cs typeface="Arial" panose="020B0604020202020204" pitchFamily="34" charset="0"/>
              </a:rPr>
              <a:t>Confundiendo</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demostrando</a:t>
            </a:r>
            <a:r>
              <a:rPr lang="en-US" sz="2400" cap="none" dirty="0" smtClean="0">
                <a:solidFill>
                  <a:schemeClr val="bg1"/>
                </a:solidFill>
                <a:cs typeface="Arial" panose="020B0604020202020204" pitchFamily="34" charset="0"/>
              </a:rPr>
              <a:t> – cf. 6:9,10; 9:29</a:t>
            </a:r>
          </a:p>
          <a:p>
            <a:pPr algn="l" rtl="0"/>
            <a:r>
              <a:rPr lang="en-US" sz="2800" cap="none" dirty="0" smtClean="0">
                <a:solidFill>
                  <a:schemeClr val="bg1"/>
                </a:solidFill>
                <a:cs typeface="Arial" panose="020B0604020202020204" pitchFamily="34" charset="0"/>
              </a:rPr>
              <a:t>Transcurren “muchos días”, 9:23. ¿Arabia? 3 años, </a:t>
            </a:r>
            <a:r>
              <a:rPr lang="en-US" sz="2800" cap="none" dirty="0" err="1" smtClean="0">
                <a:solidFill>
                  <a:schemeClr val="bg1"/>
                </a:solidFill>
                <a:cs typeface="Arial" panose="020B0604020202020204" pitchFamily="34" charset="0"/>
              </a:rPr>
              <a:t>Gál</a:t>
            </a:r>
            <a:r>
              <a:rPr lang="en-US" sz="2800" cap="none" dirty="0" smtClean="0">
                <a:solidFill>
                  <a:schemeClr val="bg1"/>
                </a:solidFill>
                <a:cs typeface="Arial" panose="020B0604020202020204" pitchFamily="34" charset="0"/>
              </a:rPr>
              <a:t>. 1:18. Bruce </a:t>
            </a:r>
            <a:r>
              <a:rPr lang="en-US" sz="2800" cap="none" dirty="0" err="1" smtClean="0">
                <a:solidFill>
                  <a:schemeClr val="bg1"/>
                </a:solidFill>
                <a:cs typeface="Arial" panose="020B0604020202020204" pitchFamily="34" charset="0"/>
              </a:rPr>
              <a:t>sugiere</a:t>
            </a:r>
            <a:r>
              <a:rPr lang="en-US" sz="2800" cap="none" dirty="0" smtClean="0">
                <a:solidFill>
                  <a:schemeClr val="bg1"/>
                </a:solidFill>
                <a:cs typeface="Arial" panose="020B0604020202020204" pitchFamily="34" charset="0"/>
              </a:rPr>
              <a:t> que </a:t>
            </a:r>
            <a:r>
              <a:rPr lang="en-US" sz="2800" cap="none" dirty="0" err="1" smtClean="0">
                <a:solidFill>
                  <a:schemeClr val="bg1"/>
                </a:solidFill>
                <a:cs typeface="Arial" panose="020B0604020202020204" pitchFamily="34" charset="0"/>
              </a:rPr>
              <a:t>predicaba</a:t>
            </a:r>
            <a:r>
              <a:rPr lang="en-US" sz="2800" cap="none" dirty="0" smtClean="0">
                <a:solidFill>
                  <a:schemeClr val="bg1"/>
                </a:solidFill>
                <a:cs typeface="Arial" panose="020B0604020202020204" pitchFamily="34" charset="0"/>
              </a:rPr>
              <a:t> en el reino nabateo, p. 86, basado en 2 Cor. 11:32,33 refiriéndose al </a:t>
            </a:r>
            <a:r>
              <a:rPr lang="en-US" sz="2800" cap="none" dirty="0" err="1" smtClean="0">
                <a:solidFill>
                  <a:schemeClr val="bg1"/>
                </a:solidFill>
                <a:cs typeface="Arial" panose="020B0604020202020204" pitchFamily="34" charset="0"/>
              </a:rPr>
              <a:t>rey</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nabateo</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Aretas</a:t>
            </a:r>
            <a:r>
              <a:rPr lang="en-US" sz="2800" cap="none" dirty="0" smtClean="0">
                <a:solidFill>
                  <a:schemeClr val="bg1"/>
                </a:solidFill>
                <a:cs typeface="Arial" panose="020B0604020202020204" pitchFamily="34" charset="0"/>
              </a:rPr>
              <a:t>. ¿Sólo en las sinagogas?</a:t>
            </a:r>
          </a:p>
        </p:txBody>
      </p:sp>
      <p:pic>
        <p:nvPicPr>
          <p:cNvPr id="4" name="Picture 3"/>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95565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1">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8758"/>
            <a:ext cx="9905998" cy="1010653"/>
          </a:xfrm>
        </p:spPr>
        <p:txBody>
          <a:bodyPr/>
          <a:lstStyle/>
          <a:p>
            <a:pPr algn="ctr" rtl="0"/>
            <a:r>
              <a:rPr lang="en-US" dirty="0" smtClean="0">
                <a:solidFill>
                  <a:schemeClr val="bg1"/>
                </a:solidFill>
              </a:rPr>
              <a:t>CONVERSIÓN A 1</a:t>
            </a:r>
            <a:r>
              <a:rPr lang="en-US" baseline="30000" dirty="0" smtClean="0">
                <a:solidFill>
                  <a:schemeClr val="bg1"/>
                </a:solidFill>
              </a:rPr>
              <a:t>er</a:t>
            </a:r>
            <a:r>
              <a:rPr lang="en-US" dirty="0" smtClean="0">
                <a:solidFill>
                  <a:schemeClr val="bg1"/>
                </a:solidFill>
              </a:rPr>
              <a:t> </a:t>
            </a:r>
            <a:r>
              <a:rPr lang="en-US" dirty="0" err="1" smtClean="0">
                <a:solidFill>
                  <a:schemeClr val="bg1"/>
                </a:solidFill>
              </a:rPr>
              <a:t>viaje</a:t>
            </a:r>
            <a:r>
              <a:rPr lang="en-US" dirty="0" smtClean="0">
                <a:solidFill>
                  <a:schemeClr val="bg1"/>
                </a:solidFill>
              </a:rPr>
              <a:t> (2/2)</a:t>
            </a:r>
            <a:endParaRPr lang="en-US" dirty="0">
              <a:solidFill>
                <a:schemeClr val="bg1"/>
              </a:solidFill>
            </a:endParaRPr>
          </a:p>
        </p:txBody>
      </p:sp>
      <p:sp>
        <p:nvSpPr>
          <p:cNvPr id="3" name="Content Placeholder 2"/>
          <p:cNvSpPr>
            <a:spLocks noGrp="1"/>
          </p:cNvSpPr>
          <p:nvPr>
            <p:ph idx="1"/>
          </p:nvPr>
        </p:nvSpPr>
        <p:spPr>
          <a:xfrm>
            <a:off x="152400" y="1122947"/>
            <a:ext cx="11887199" cy="5582653"/>
          </a:xfrm>
          <a:solidFill>
            <a:schemeClr val="tx1"/>
          </a:solidFill>
        </p:spPr>
        <p:txBody>
          <a:bodyPr>
            <a:noAutofit/>
          </a:bodyPr>
          <a:lstStyle/>
          <a:p>
            <a:pPr algn="l" rtl="0"/>
            <a:r>
              <a:rPr lang="en-US" sz="2400" cap="none" dirty="0" smtClean="0">
                <a:solidFill>
                  <a:schemeClr val="bg1"/>
                </a:solidFill>
                <a:cs typeface="Arial" panose="020B0604020202020204" pitchFamily="34" charset="0"/>
              </a:rPr>
              <a:t>“Cuando llegó a Jerusalén” 9:26</a:t>
            </a:r>
          </a:p>
          <a:p>
            <a:pPr lvl="1" algn="l" rtl="0"/>
            <a:r>
              <a:rPr lang="en-US" sz="2000" cap="none" dirty="0" smtClean="0">
                <a:solidFill>
                  <a:schemeClr val="bg1"/>
                </a:solidFill>
                <a:cs typeface="Arial" panose="020B0604020202020204" pitchFamily="34" charset="0"/>
              </a:rPr>
              <a:t>Miedo, Bernabé intercede</a:t>
            </a:r>
          </a:p>
          <a:p>
            <a:pPr lvl="1" algn="l" rtl="0"/>
            <a:r>
              <a:rPr lang="en-US" sz="2000" cap="none" dirty="0" smtClean="0">
                <a:solidFill>
                  <a:schemeClr val="bg1"/>
                </a:solidFill>
                <a:cs typeface="Arial" panose="020B0604020202020204" pitchFamily="34" charset="0"/>
              </a:rPr>
              <a:t>Se queda con Pedro 2 semanas y solo lo ve a él y a </a:t>
            </a:r>
            <a:r>
              <a:rPr lang="en-US" sz="2000" cap="none" dirty="0" err="1" smtClean="0">
                <a:solidFill>
                  <a:schemeClr val="bg1"/>
                </a:solidFill>
                <a:cs typeface="Arial" panose="020B0604020202020204" pitchFamily="34" charset="0"/>
              </a:rPr>
              <a:t>Jacobo</a:t>
            </a:r>
            <a:r>
              <a:rPr lang="en-US" sz="2000" cap="none" dirty="0" smtClean="0">
                <a:solidFill>
                  <a:schemeClr val="bg1"/>
                </a:solidFill>
                <a:cs typeface="Arial" panose="020B0604020202020204" pitchFamily="34" charset="0"/>
              </a:rPr>
              <a:t> (Gálatas 1:18-19)</a:t>
            </a:r>
          </a:p>
          <a:p>
            <a:pPr lvl="1" algn="l" rtl="0"/>
            <a:r>
              <a:rPr lang="en-US" sz="2000" cap="none" dirty="0" err="1" smtClean="0">
                <a:solidFill>
                  <a:schemeClr val="bg1"/>
                </a:solidFill>
                <a:cs typeface="Arial" panose="020B0604020202020204" pitchFamily="34" charset="0"/>
              </a:rPr>
              <a:t>Moviéndose</a:t>
            </a:r>
            <a:r>
              <a:rPr lang="en-US" sz="2000" cap="none" dirty="0" smtClean="0">
                <a:solidFill>
                  <a:schemeClr val="bg1"/>
                </a:solidFill>
                <a:cs typeface="Arial" panose="020B0604020202020204" pitchFamily="34" charset="0"/>
              </a:rPr>
              <a:t> libremente, </a:t>
            </a:r>
            <a:r>
              <a:rPr lang="en-US" sz="2000" cap="none" dirty="0" err="1" smtClean="0">
                <a:solidFill>
                  <a:schemeClr val="bg1"/>
                </a:solidFill>
                <a:cs typeface="Arial" panose="020B0604020202020204" pitchFamily="34" charset="0"/>
              </a:rPr>
              <a:t>hablando</a:t>
            </a:r>
            <a:r>
              <a:rPr lang="en-US" sz="2000" cap="none" dirty="0" smtClean="0">
                <a:solidFill>
                  <a:schemeClr val="bg1"/>
                </a:solidFill>
                <a:cs typeface="Arial" panose="020B0604020202020204" pitchFamily="34" charset="0"/>
              </a:rPr>
              <a:t> con valor</a:t>
            </a:r>
          </a:p>
          <a:p>
            <a:pPr lvl="1" algn="l" rtl="0"/>
            <a:r>
              <a:rPr lang="en-US" sz="2000" cap="none" dirty="0" smtClean="0">
                <a:solidFill>
                  <a:schemeClr val="bg1"/>
                </a:solidFill>
                <a:cs typeface="Arial" panose="020B0604020202020204" pitchFamily="34" charset="0"/>
              </a:rPr>
              <a:t>Helenistas. </a:t>
            </a:r>
            <a:r>
              <a:rPr lang="en-US" sz="2000" cap="none" dirty="0" err="1" smtClean="0">
                <a:solidFill>
                  <a:schemeClr val="bg1"/>
                </a:solidFill>
                <a:cs typeface="Arial" panose="020B0604020202020204" pitchFamily="34" charset="0"/>
              </a:rPr>
              <a:t>Quieren</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matarlo</a:t>
            </a:r>
            <a:r>
              <a:rPr lang="en-US" sz="2000" cap="none" dirty="0" smtClean="0">
                <a:solidFill>
                  <a:schemeClr val="bg1"/>
                </a:solidFill>
                <a:cs typeface="Arial" panose="020B0604020202020204" pitchFamily="34" charset="0"/>
              </a:rPr>
              <a:t>. Cf. 6:9ss. Visión de </a:t>
            </a:r>
            <a:r>
              <a:rPr lang="en-US" sz="2000" cap="none" dirty="0" err="1" smtClean="0">
                <a:solidFill>
                  <a:schemeClr val="bg1"/>
                </a:solidFill>
                <a:cs typeface="Arial" panose="020B0604020202020204" pitchFamily="34" charset="0"/>
              </a:rPr>
              <a:t>Jesús</a:t>
            </a:r>
            <a:r>
              <a:rPr lang="en-US" sz="2000" cap="none" dirty="0" smtClean="0">
                <a:solidFill>
                  <a:schemeClr val="bg1"/>
                </a:solidFill>
                <a:cs typeface="Arial" panose="020B0604020202020204" pitchFamily="34" charset="0"/>
              </a:rPr>
              <a:t>, Hechos 22:15-17</a:t>
            </a:r>
          </a:p>
          <a:p>
            <a:pPr lvl="1" algn="l" rtl="0"/>
            <a:r>
              <a:rPr lang="en-US" sz="2000" cap="none" dirty="0" smtClean="0">
                <a:solidFill>
                  <a:schemeClr val="bg1"/>
                </a:solidFill>
                <a:cs typeface="Arial" panose="020B0604020202020204" pitchFamily="34" charset="0"/>
              </a:rPr>
              <a:t>Enviado a Tarso, </a:t>
            </a:r>
            <a:r>
              <a:rPr lang="en-US" sz="2000" cap="none" dirty="0" err="1" smtClean="0">
                <a:solidFill>
                  <a:schemeClr val="bg1"/>
                </a:solidFill>
                <a:cs typeface="Arial" panose="020B0604020202020204" pitchFamily="34" charset="0"/>
              </a:rPr>
              <a:t>Gál</a:t>
            </a:r>
            <a:r>
              <a:rPr lang="en-US" sz="2000" cap="none" dirty="0" smtClean="0">
                <a:solidFill>
                  <a:schemeClr val="bg1"/>
                </a:solidFill>
                <a:cs typeface="Arial" panose="020B0604020202020204" pitchFamily="34" charset="0"/>
              </a:rPr>
              <a:t>. 1:21. ¿</a:t>
            </a:r>
            <a:r>
              <a:rPr lang="en-US" sz="2000" cap="none" dirty="0" err="1" smtClean="0">
                <a:solidFill>
                  <a:schemeClr val="bg1"/>
                </a:solidFill>
                <a:cs typeface="Arial" panose="020B0604020202020204" pitchFamily="34" charset="0"/>
              </a:rPr>
              <a:t>Cuánto</a:t>
            </a:r>
            <a:r>
              <a:rPr lang="en-US" sz="2000" cap="none" dirty="0" smtClean="0">
                <a:solidFill>
                  <a:schemeClr val="bg1"/>
                </a:solidFill>
                <a:cs typeface="Arial" panose="020B0604020202020204" pitchFamily="34" charset="0"/>
              </a:rPr>
              <a:t> tiempo estuvo </a:t>
            </a:r>
            <a:r>
              <a:rPr lang="en-US" sz="2000" cap="none" dirty="0" err="1" smtClean="0">
                <a:solidFill>
                  <a:schemeClr val="bg1"/>
                </a:solidFill>
                <a:cs typeface="Arial" panose="020B0604020202020204" pitchFamily="34" charset="0"/>
              </a:rPr>
              <a:t>alli</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Gál</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1:18; 2:1; </a:t>
            </a:r>
            <a:r>
              <a:rPr lang="en-US" sz="2000" cap="none" dirty="0" err="1" smtClean="0">
                <a:solidFill>
                  <a:schemeClr val="bg1"/>
                </a:solidFill>
                <a:cs typeface="Arial" panose="020B0604020202020204" pitchFamily="34" charset="0"/>
              </a:rPr>
              <a:t>Hch</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11:26</a:t>
            </a:r>
            <a:r>
              <a:rPr lang="en-US" sz="2000" cap="none" dirty="0" smtClean="0">
                <a:solidFill>
                  <a:schemeClr val="bg1"/>
                </a:solidFill>
                <a:cs typeface="Arial" panose="020B0604020202020204" pitchFamily="34" charset="0"/>
              </a:rPr>
              <a:t>)</a:t>
            </a:r>
          </a:p>
          <a:p>
            <a:pPr lvl="1" algn="l" rtl="0"/>
            <a:r>
              <a:rPr lang="en-US" sz="2000" cap="none" dirty="0" smtClean="0">
                <a:solidFill>
                  <a:schemeClr val="bg1"/>
                </a:solidFill>
                <a:cs typeface="Arial" panose="020B0604020202020204" pitchFamily="34" charset="0"/>
              </a:rPr>
              <a:t>¿</a:t>
            </a:r>
            <a:r>
              <a:rPr lang="en-US" sz="2000" cap="none" dirty="0" err="1" smtClean="0">
                <a:solidFill>
                  <a:schemeClr val="bg1"/>
                </a:solidFill>
                <a:cs typeface="Arial" panose="020B0604020202020204" pitchFamily="34" charset="0"/>
              </a:rPr>
              <a:t>Cuáles</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son </a:t>
            </a:r>
            <a:r>
              <a:rPr lang="en-US" sz="2000" cap="none" dirty="0" err="1">
                <a:solidFill>
                  <a:schemeClr val="bg1"/>
                </a:solidFill>
                <a:cs typeface="Arial" panose="020B0604020202020204" pitchFamily="34" charset="0"/>
              </a:rPr>
              <a:t>algunos</a:t>
            </a:r>
            <a:r>
              <a:rPr lang="en-US" sz="2000" cap="none" dirty="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acontecimientos</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que podrían haber tenido lugar en este período? (2 Cor</a:t>
            </a:r>
            <a:r>
              <a:rPr lang="en-US" sz="2000" cap="none" dirty="0" smtClean="0">
                <a:solidFill>
                  <a:schemeClr val="bg1"/>
                </a:solidFill>
                <a:cs typeface="Arial" panose="020B0604020202020204" pitchFamily="34" charset="0"/>
              </a:rPr>
              <a:t>. 11:25 – 12:10)</a:t>
            </a:r>
          </a:p>
          <a:p>
            <a:pPr algn="l" rtl="0"/>
            <a:r>
              <a:rPr lang="en-US" sz="2400" cap="none" dirty="0" smtClean="0">
                <a:solidFill>
                  <a:schemeClr val="bg1"/>
                </a:solidFill>
                <a:cs typeface="Arial" panose="020B0604020202020204" pitchFamily="34" charset="0"/>
              </a:rPr>
              <a:t>¿Por qué no hay información sobre Arabia o Tarso? ¡Estamos limitados a lo que es el objetivo de la narrativa de Lucas y Pablo!</a:t>
            </a:r>
          </a:p>
          <a:p>
            <a:pPr algn="l" rtl="0"/>
            <a:r>
              <a:rPr lang="en-US" sz="2400" cap="none" dirty="0" smtClean="0">
                <a:solidFill>
                  <a:schemeClr val="bg1"/>
                </a:solidFill>
                <a:cs typeface="Arial" panose="020B0604020202020204" pitchFamily="34" charset="0"/>
              </a:rPr>
              <a:t>Iglesia en paz – cf. 2:46ss, 4:32ss; 5:1ss; 6:7 – </a:t>
            </a:r>
            <a:r>
              <a:rPr lang="en-US" sz="2400" cap="none" dirty="0" err="1" smtClean="0">
                <a:solidFill>
                  <a:schemeClr val="bg1"/>
                </a:solidFill>
                <a:cs typeface="Arial" panose="020B0604020202020204" pitchFamily="34" charset="0"/>
              </a:rPr>
              <a:t>declaraciones</a:t>
            </a:r>
            <a:r>
              <a:rPr lang="en-US" sz="2400" cap="none" dirty="0" smtClean="0">
                <a:solidFill>
                  <a:schemeClr val="bg1"/>
                </a:solidFill>
                <a:cs typeface="Arial" panose="020B0604020202020204" pitchFamily="34" charset="0"/>
              </a:rPr>
              <a:t> que </a:t>
            </a:r>
            <a:r>
              <a:rPr lang="en-US" sz="2400" cap="none" dirty="0" err="1" smtClean="0">
                <a:solidFill>
                  <a:schemeClr val="bg1"/>
                </a:solidFill>
                <a:cs typeface="Arial" panose="020B0604020202020204" pitchFamily="34" charset="0"/>
              </a:rPr>
              <a:t>dan</a:t>
            </a:r>
            <a:r>
              <a:rPr lang="en-US" sz="2400" cap="none" dirty="0" smtClean="0">
                <a:solidFill>
                  <a:schemeClr val="bg1"/>
                </a:solidFill>
                <a:cs typeface="Arial" panose="020B0604020202020204" pitchFamily="34" charset="0"/>
              </a:rPr>
              <a:t> conclusion a </a:t>
            </a:r>
            <a:r>
              <a:rPr lang="en-US" sz="2400" cap="none" dirty="0" err="1" smtClean="0">
                <a:solidFill>
                  <a:schemeClr val="bg1"/>
                </a:solidFill>
                <a:cs typeface="Arial" panose="020B0604020202020204" pitchFamily="34" charset="0"/>
              </a:rPr>
              <a:t>secciones</a:t>
            </a:r>
            <a:r>
              <a:rPr lang="en-US" sz="2400" cap="none" dirty="0" smtClean="0">
                <a:solidFill>
                  <a:schemeClr val="bg1"/>
                </a:solidFill>
                <a:cs typeface="Arial" panose="020B0604020202020204" pitchFamily="34" charset="0"/>
              </a:rPr>
              <a:t> e indican resolución. Esto termina el episodio de Esteban. </a:t>
            </a:r>
            <a:r>
              <a:rPr lang="en-US" sz="2400" cap="none" dirty="0" err="1" smtClean="0">
                <a:solidFill>
                  <a:schemeClr val="bg1"/>
                </a:solidFill>
                <a:cs typeface="Arial" panose="020B0604020202020204" pitchFamily="34" charset="0"/>
              </a:rPr>
              <a:t>Contrástese</a:t>
            </a:r>
            <a:r>
              <a:rPr lang="en-US" sz="2400" cap="none" dirty="0" smtClean="0">
                <a:solidFill>
                  <a:schemeClr val="bg1"/>
                </a:solidFill>
                <a:cs typeface="Arial" panose="020B0604020202020204" pitchFamily="34" charset="0"/>
              </a:rPr>
              <a:t> el </a:t>
            </a:r>
            <a:r>
              <a:rPr lang="en-US" sz="2400" cap="none" dirty="0" err="1" smtClean="0">
                <a:solidFill>
                  <a:schemeClr val="bg1"/>
                </a:solidFill>
                <a:cs typeface="Arial" panose="020B0604020202020204" pitchFamily="34" charset="0"/>
              </a:rPr>
              <a:t>método</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12:24.</a:t>
            </a:r>
            <a:endParaRPr lang="en-US" sz="24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9427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ANTIOQUÍA </a:t>
            </a:r>
            <a:r>
              <a:rPr lang="en-US" dirty="0">
                <a:solidFill>
                  <a:schemeClr val="bg1"/>
                </a:solidFill>
              </a:rPr>
              <a:t>(1/2)</a:t>
            </a:r>
          </a:p>
        </p:txBody>
      </p:sp>
      <p:sp>
        <p:nvSpPr>
          <p:cNvPr id="3" name="Content Placeholder 2"/>
          <p:cNvSpPr>
            <a:spLocks noGrp="1"/>
          </p:cNvSpPr>
          <p:nvPr>
            <p:ph idx="1"/>
          </p:nvPr>
        </p:nvSpPr>
        <p:spPr>
          <a:xfrm>
            <a:off x="152400" y="1995055"/>
            <a:ext cx="11887199" cy="4710545"/>
          </a:xfrm>
          <a:solidFill>
            <a:schemeClr val="tx1"/>
          </a:solidFill>
        </p:spPr>
        <p:txBody>
          <a:bodyPr>
            <a:normAutofit/>
          </a:bodyPr>
          <a:lstStyle/>
          <a:p>
            <a:pPr algn="l" rtl="0"/>
            <a:r>
              <a:rPr lang="en-US" sz="2400" cap="none" dirty="0" smtClean="0">
                <a:solidFill>
                  <a:schemeClr val="bg1"/>
                </a:solidFill>
                <a:cs typeface="Arial" panose="020B0604020202020204" pitchFamily="34" charset="0"/>
              </a:rPr>
              <a:t>11:19 debe ser un período de más de 3 años</a:t>
            </a:r>
          </a:p>
          <a:p>
            <a:pPr lvl="1" algn="l" rtl="0"/>
            <a:r>
              <a:rPr lang="en-US" sz="2000" cap="none" dirty="0" smtClean="0">
                <a:solidFill>
                  <a:schemeClr val="bg1"/>
                </a:solidFill>
                <a:cs typeface="Arial" panose="020B0604020202020204" pitchFamily="34" charset="0"/>
              </a:rPr>
              <a:t>Movimiento a Fenicia, Chipre, Antioquía</a:t>
            </a:r>
          </a:p>
          <a:p>
            <a:pPr lvl="1" algn="l" rtl="0"/>
            <a:r>
              <a:rPr lang="en-US" sz="2000" cap="none" dirty="0" smtClean="0">
                <a:solidFill>
                  <a:schemeClr val="bg1"/>
                </a:solidFill>
                <a:cs typeface="Arial" panose="020B0604020202020204" pitchFamily="34" charset="0"/>
              </a:rPr>
              <a:t>Griegos (en contraste con “solo judíos”). Los helenistas no </a:t>
            </a:r>
            <a:r>
              <a:rPr lang="en-US" sz="2000" cap="none" dirty="0" err="1" smtClean="0">
                <a:solidFill>
                  <a:schemeClr val="bg1"/>
                </a:solidFill>
                <a:cs typeface="Arial" panose="020B0604020202020204" pitchFamily="34" charset="0"/>
              </a:rPr>
              <a:t>serían</a:t>
            </a:r>
            <a:r>
              <a:rPr lang="en-US" sz="2000" cap="none" dirty="0" smtClean="0">
                <a:solidFill>
                  <a:schemeClr val="bg1"/>
                </a:solidFill>
                <a:cs typeface="Arial" panose="020B0604020202020204" pitchFamily="34" charset="0"/>
              </a:rPr>
              <a:t> notables</a:t>
            </a:r>
          </a:p>
          <a:p>
            <a:pPr lvl="1" algn="l" rtl="0"/>
            <a:r>
              <a:rPr lang="en-US" sz="2000" cap="none" dirty="0" smtClean="0">
                <a:solidFill>
                  <a:schemeClr val="bg1"/>
                </a:solidFill>
                <a:cs typeface="Arial" panose="020B0604020202020204" pitchFamily="34" charset="0"/>
              </a:rPr>
              <a:t>Sin embargo, debe ser después de Cornelio (Hechos 15:7)</a:t>
            </a:r>
          </a:p>
          <a:p>
            <a:pPr algn="l" rtl="0"/>
            <a:r>
              <a:rPr lang="en-US" sz="2400" cap="none" dirty="0" smtClean="0">
                <a:solidFill>
                  <a:schemeClr val="bg1"/>
                </a:solidFill>
                <a:cs typeface="Arial" panose="020B0604020202020204" pitchFamily="34" charset="0"/>
              </a:rPr>
              <a:t>11:22 Hermanos en Jer. </a:t>
            </a:r>
            <a:r>
              <a:rPr lang="en-US" sz="2400" cap="none" dirty="0" err="1" smtClean="0">
                <a:solidFill>
                  <a:schemeClr val="bg1"/>
                </a:solidFill>
                <a:cs typeface="Arial" panose="020B0604020202020204" pitchFamily="34" charset="0"/>
              </a:rPr>
              <a:t>apoyan</a:t>
            </a:r>
            <a:r>
              <a:rPr lang="en-US" sz="2400" cap="none" dirty="0" smtClean="0">
                <a:solidFill>
                  <a:schemeClr val="bg1"/>
                </a:solidFill>
                <a:cs typeface="Arial" panose="020B0604020202020204" pitchFamily="34" charset="0"/>
              </a:rPr>
              <a:t> (similar a 8:14; </a:t>
            </a:r>
            <a:r>
              <a:rPr lang="en-US" sz="2400" cap="none" dirty="0" err="1" smtClean="0">
                <a:solidFill>
                  <a:schemeClr val="bg1"/>
                </a:solidFill>
                <a:cs typeface="Arial" panose="020B0604020202020204" pitchFamily="34" charset="0"/>
              </a:rPr>
              <a:t>tal</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vez</a:t>
            </a:r>
            <a:r>
              <a:rPr lang="en-US" sz="2400" cap="none" dirty="0" smtClean="0">
                <a:solidFill>
                  <a:schemeClr val="bg1"/>
                </a:solidFill>
                <a:cs typeface="Arial" panose="020B0604020202020204" pitchFamily="34" charset="0"/>
              </a:rPr>
              <a:t> 9:31,32,36)</a:t>
            </a:r>
          </a:p>
          <a:p>
            <a:pPr lvl="1" algn="l" rtl="0"/>
            <a:r>
              <a:rPr lang="en-US" sz="2000" cap="none" dirty="0" smtClean="0">
                <a:solidFill>
                  <a:schemeClr val="bg1"/>
                </a:solidFill>
                <a:cs typeface="Arial" panose="020B0604020202020204" pitchFamily="34" charset="0"/>
              </a:rPr>
              <a:t>Bernabé </a:t>
            </a:r>
            <a:r>
              <a:rPr lang="en-US" sz="2000" cap="none" dirty="0" err="1" smtClean="0">
                <a:solidFill>
                  <a:schemeClr val="bg1"/>
                </a:solidFill>
                <a:cs typeface="Arial" panose="020B0604020202020204" pitchFamily="34" charset="0"/>
              </a:rPr>
              <a:t>es</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cipriano</a:t>
            </a:r>
            <a:endParaRPr lang="en-US" sz="2000" cap="none" dirty="0" smtClean="0">
              <a:solidFill>
                <a:schemeClr val="bg1"/>
              </a:solidFill>
              <a:cs typeface="Arial" panose="020B0604020202020204" pitchFamily="34" charset="0"/>
            </a:endParaRPr>
          </a:p>
          <a:p>
            <a:pPr lvl="1" algn="l" rtl="0"/>
            <a:r>
              <a:rPr lang="en-US" sz="2000" cap="none" dirty="0" smtClean="0">
                <a:solidFill>
                  <a:schemeClr val="bg1"/>
                </a:solidFill>
                <a:cs typeface="Arial" panose="020B0604020202020204" pitchFamily="34" charset="0"/>
              </a:rPr>
              <a:t>Tarso no muy lejos – Bernabé </a:t>
            </a:r>
            <a:r>
              <a:rPr lang="en-US" sz="2000" cap="none" dirty="0" err="1" smtClean="0">
                <a:solidFill>
                  <a:schemeClr val="bg1"/>
                </a:solidFill>
                <a:cs typeface="Arial" panose="020B0604020202020204" pitchFamily="34" charset="0"/>
              </a:rPr>
              <a:t>conocía</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su</a:t>
            </a:r>
            <a:r>
              <a:rPr lang="en-US" sz="2000" cap="none" dirty="0" smtClean="0">
                <a:solidFill>
                  <a:schemeClr val="bg1"/>
                </a:solidFill>
                <a:cs typeface="Arial" panose="020B0604020202020204" pitchFamily="34" charset="0"/>
              </a:rPr>
              <a:t> valor (¿tal vez conocía la comisión de Pablo?)</a:t>
            </a:r>
          </a:p>
        </p:txBody>
      </p:sp>
    </p:spTree>
    <p:extLst>
      <p:ext uri="{BB962C8B-B14F-4D97-AF65-F5344CB8AC3E}">
        <p14:creationId xmlns:p14="http://schemas.microsoft.com/office/powerpoint/2010/main" val="3593714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56674"/>
            <a:ext cx="9905998" cy="818147"/>
          </a:xfrm>
        </p:spPr>
        <p:txBody>
          <a:bodyPr/>
          <a:lstStyle/>
          <a:p>
            <a:pPr algn="ctr" rtl="0"/>
            <a:r>
              <a:rPr lang="en-US" dirty="0">
                <a:solidFill>
                  <a:schemeClr val="bg1"/>
                </a:solidFill>
              </a:rPr>
              <a:t>ANTIOQUIA (2/2)</a:t>
            </a:r>
          </a:p>
        </p:txBody>
      </p:sp>
      <p:sp>
        <p:nvSpPr>
          <p:cNvPr id="3" name="Content Placeholder 2"/>
          <p:cNvSpPr>
            <a:spLocks noGrp="1"/>
          </p:cNvSpPr>
          <p:nvPr>
            <p:ph idx="1"/>
          </p:nvPr>
        </p:nvSpPr>
        <p:spPr>
          <a:xfrm>
            <a:off x="152400" y="1074821"/>
            <a:ext cx="11887199" cy="5630779"/>
          </a:xfrm>
          <a:solidFill>
            <a:schemeClr val="tx1"/>
          </a:solidFill>
        </p:spPr>
        <p:txBody>
          <a:bodyPr>
            <a:normAutofit/>
          </a:bodyPr>
          <a:lstStyle/>
          <a:p>
            <a:pPr algn="l" rtl="0"/>
            <a:r>
              <a:rPr lang="en-US" sz="2800" cap="none" dirty="0" smtClean="0">
                <a:solidFill>
                  <a:schemeClr val="bg1"/>
                </a:solidFill>
                <a:cs typeface="Arial" panose="020B0604020202020204" pitchFamily="34" charset="0"/>
              </a:rPr>
              <a:t>Pasó 1 año enseñando.</a:t>
            </a:r>
          </a:p>
          <a:p>
            <a:pPr lvl="1" algn="l" rtl="0"/>
            <a:r>
              <a:rPr lang="en-US" sz="2400" cap="none" dirty="0" err="1">
                <a:solidFill>
                  <a:schemeClr val="bg1"/>
                </a:solidFill>
                <a:cs typeface="Arial" panose="020B0604020202020204" pitchFamily="34" charset="0"/>
              </a:rPr>
              <a:t>Á</a:t>
            </a:r>
            <a:r>
              <a:rPr lang="en-US" sz="2400" cap="none" dirty="0" err="1" smtClean="0">
                <a:solidFill>
                  <a:schemeClr val="bg1"/>
                </a:solidFill>
                <a:cs typeface="Arial" panose="020B0604020202020204" pitchFamily="34" charset="0"/>
              </a:rPr>
              <a:t>gabo</a:t>
            </a:r>
            <a:r>
              <a:rPr lang="en-US" sz="2400" cap="none" dirty="0" smtClean="0">
                <a:solidFill>
                  <a:schemeClr val="bg1"/>
                </a:solidFill>
                <a:cs typeface="Arial" panose="020B0604020202020204" pitchFamily="34" charset="0"/>
              </a:rPr>
              <a:t>, hambruna, contribución a Judea. </a:t>
            </a:r>
            <a:r>
              <a:rPr lang="en-US" sz="2400" cap="none" dirty="0" err="1" smtClean="0">
                <a:solidFill>
                  <a:schemeClr val="bg1"/>
                </a:solidFill>
                <a:cs typeface="Arial" panose="020B0604020202020204" pitchFamily="34" charset="0"/>
              </a:rPr>
              <a:t>Muestra</a:t>
            </a:r>
            <a:r>
              <a:rPr lang="en-US" sz="2400" cap="none" dirty="0" smtClean="0">
                <a:solidFill>
                  <a:schemeClr val="bg1"/>
                </a:solidFill>
                <a:cs typeface="Arial" panose="020B0604020202020204" pitchFamily="34" charset="0"/>
              </a:rPr>
              <a:t> de relación</a:t>
            </a:r>
          </a:p>
          <a:p>
            <a:pPr lvl="1" algn="l" rtl="0"/>
            <a:r>
              <a:rPr lang="en-US" sz="2400" cap="none" dirty="0" smtClean="0">
                <a:solidFill>
                  <a:schemeClr val="bg1"/>
                </a:solidFill>
                <a:cs typeface="Arial" panose="020B0604020202020204" pitchFamily="34" charset="0"/>
              </a:rPr>
              <a:t>Pablo fue a Judea con contribución. Debe ser la segunda visita a Jerusalén (</a:t>
            </a:r>
            <a:r>
              <a:rPr lang="en-US" sz="2400" cap="none" dirty="0" err="1" smtClean="0">
                <a:solidFill>
                  <a:schemeClr val="bg1"/>
                </a:solidFill>
                <a:cs typeface="Arial" panose="020B0604020202020204" pitchFamily="34" charset="0"/>
              </a:rPr>
              <a:t>Gál</a:t>
            </a:r>
            <a:r>
              <a:rPr lang="en-US" sz="2400" cap="none" dirty="0" smtClean="0">
                <a:solidFill>
                  <a:schemeClr val="bg1"/>
                </a:solidFill>
                <a:cs typeface="Arial" panose="020B0604020202020204" pitchFamily="34" charset="0"/>
              </a:rPr>
              <a:t> 2:1-10), suponiendo que Pablo no se la salte (lo que sería contrario a su propósito).</a:t>
            </a:r>
          </a:p>
          <a:p>
            <a:pPr lvl="2" algn="l" rtl="0"/>
            <a:r>
              <a:rPr lang="en-US" sz="2000" cap="none" dirty="0" err="1" smtClean="0">
                <a:solidFill>
                  <a:schemeClr val="bg1"/>
                </a:solidFill>
                <a:cs typeface="Arial" panose="020B0604020202020204" pitchFamily="34" charset="0"/>
              </a:rPr>
              <a:t>Sube</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en</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obediencia</a:t>
            </a:r>
            <a:r>
              <a:rPr lang="en-US" sz="2000" cap="none" dirty="0" smtClean="0">
                <a:solidFill>
                  <a:schemeClr val="bg1"/>
                </a:solidFill>
                <a:cs typeface="Arial" panose="020B0604020202020204" pitchFamily="34" charset="0"/>
              </a:rPr>
              <a:t> a </a:t>
            </a:r>
            <a:r>
              <a:rPr lang="en-US" sz="2000" cap="none" dirty="0" err="1" smtClean="0">
                <a:solidFill>
                  <a:schemeClr val="bg1"/>
                </a:solidFill>
                <a:cs typeface="Arial" panose="020B0604020202020204" pitchFamily="34" charset="0"/>
              </a:rPr>
              <a:t>una</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revelación</a:t>
            </a:r>
            <a:endParaRPr lang="en-US" sz="2000" cap="none" dirty="0" smtClean="0">
              <a:solidFill>
                <a:schemeClr val="bg1"/>
              </a:solidFill>
              <a:cs typeface="Arial" panose="020B0604020202020204" pitchFamily="34" charset="0"/>
            </a:endParaRPr>
          </a:p>
          <a:p>
            <a:pPr lvl="2" algn="l" rtl="0"/>
            <a:r>
              <a:rPr lang="en-US" sz="2000" cap="none" dirty="0" smtClean="0">
                <a:solidFill>
                  <a:schemeClr val="bg1"/>
                </a:solidFill>
                <a:cs typeface="Arial" panose="020B0604020202020204" pitchFamily="34" charset="0"/>
              </a:rPr>
              <a:t>Bernabé y Tito lo acompañan.</a:t>
            </a:r>
          </a:p>
          <a:p>
            <a:pPr lvl="2" algn="l" rtl="0"/>
            <a:r>
              <a:rPr lang="en-US" sz="2000" cap="none" dirty="0" smtClean="0">
                <a:solidFill>
                  <a:schemeClr val="bg1"/>
                </a:solidFill>
                <a:cs typeface="Arial" panose="020B0604020202020204" pitchFamily="34" charset="0"/>
              </a:rPr>
              <a:t>Controversia de falsos hermanos</a:t>
            </a:r>
          </a:p>
          <a:p>
            <a:pPr lvl="2" algn="l" rtl="0"/>
            <a:r>
              <a:rPr lang="en-US" sz="2000" cap="none" dirty="0" smtClean="0">
                <a:solidFill>
                  <a:schemeClr val="bg1"/>
                </a:solidFill>
                <a:cs typeface="Arial" panose="020B0604020202020204" pitchFamily="34" charset="0"/>
              </a:rPr>
              <a:t>Aprovechó la ocasión para una reunión privada – Pedro, </a:t>
            </a:r>
            <a:r>
              <a:rPr lang="en-US" sz="2000" cap="none" dirty="0" err="1" smtClean="0">
                <a:solidFill>
                  <a:schemeClr val="bg1"/>
                </a:solidFill>
                <a:cs typeface="Arial" panose="020B0604020202020204" pitchFamily="34" charset="0"/>
              </a:rPr>
              <a:t>Jacobo</a:t>
            </a:r>
            <a:r>
              <a:rPr lang="en-US" sz="2000" cap="none" dirty="0" smtClean="0">
                <a:solidFill>
                  <a:schemeClr val="bg1"/>
                </a:solidFill>
                <a:cs typeface="Arial" panose="020B0604020202020204" pitchFamily="34" charset="0"/>
              </a:rPr>
              <a:t>, Juan – presentó el evangelio a los gentiles. La derecha de compañerismo</a:t>
            </a:r>
          </a:p>
          <a:p>
            <a:pPr algn="l" rtl="0"/>
            <a:r>
              <a:rPr lang="en-US" sz="2800" cap="none" dirty="0" smtClean="0">
                <a:solidFill>
                  <a:schemeClr val="bg1"/>
                </a:solidFill>
                <a:cs typeface="Arial" panose="020B0604020202020204" pitchFamily="34" charset="0"/>
              </a:rPr>
              <a:t>Pedro llega a Antioquía y Pablo tiene que condenarlo. No </a:t>
            </a:r>
            <a:r>
              <a:rPr lang="en-US" sz="2800" cap="none" dirty="0" err="1" smtClean="0">
                <a:solidFill>
                  <a:schemeClr val="bg1"/>
                </a:solidFill>
                <a:cs typeface="Arial" panose="020B0604020202020204" pitchFamily="34" charset="0"/>
              </a:rPr>
              <a:t>actúa</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conforme</a:t>
            </a:r>
            <a:r>
              <a:rPr lang="en-US" sz="2800" cap="none" dirty="0" smtClean="0">
                <a:solidFill>
                  <a:schemeClr val="bg1"/>
                </a:solidFill>
                <a:cs typeface="Arial" panose="020B0604020202020204" pitchFamily="34" charset="0"/>
              </a:rPr>
              <a:t> a </a:t>
            </a:r>
            <a:r>
              <a:rPr lang="en-US" sz="2800" cap="none" dirty="0" err="1" smtClean="0">
                <a:solidFill>
                  <a:schemeClr val="bg1"/>
                </a:solidFill>
                <a:cs typeface="Arial" panose="020B0604020202020204" pitchFamily="34" charset="0"/>
              </a:rPr>
              <a:t>su</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profesión</a:t>
            </a:r>
            <a:endParaRPr lang="en-US" sz="28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20268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Calentamiento</a:t>
            </a:r>
            <a:endParaRPr lang="en-US" dirty="0"/>
          </a:p>
        </p:txBody>
      </p:sp>
      <p:sp>
        <p:nvSpPr>
          <p:cNvPr id="3" name="Subtitle 2"/>
          <p:cNvSpPr>
            <a:spLocks noGrp="1"/>
          </p:cNvSpPr>
          <p:nvPr>
            <p:ph type="subTitle" idx="1"/>
          </p:nvPr>
        </p:nvSpPr>
        <p:spPr>
          <a:xfrm>
            <a:off x="629920" y="2509520"/>
            <a:ext cx="10942320" cy="3698240"/>
          </a:xfrm>
        </p:spPr>
        <p:txBody>
          <a:bodyPr>
            <a:normAutofit fontScale="92500" lnSpcReduction="20000"/>
          </a:bodyPr>
          <a:lstStyle/>
          <a:p>
            <a:pPr marL="457200" indent="-457200" algn="l">
              <a:buFont typeface="+mj-lt"/>
              <a:buAutoNum type="arabicPeriod"/>
            </a:pPr>
            <a:r>
              <a:rPr lang="es-ES" sz="2800" cap="none" dirty="0" smtClean="0"/>
              <a:t>Complete: </a:t>
            </a:r>
            <a:r>
              <a:rPr lang="es-ES" sz="2800" cap="none" dirty="0"/>
              <a:t>Sin embargo, por esto hallé </a:t>
            </a:r>
            <a:r>
              <a:rPr lang="en-US" sz="2800" cap="none" dirty="0"/>
              <a:t>_________</a:t>
            </a:r>
            <a:r>
              <a:rPr lang="es-ES" sz="2800" cap="none" dirty="0" smtClean="0"/>
              <a:t>, </a:t>
            </a:r>
            <a:r>
              <a:rPr lang="es-ES" sz="2800" cap="none" dirty="0"/>
              <a:t>para que en mí, como el </a:t>
            </a:r>
            <a:r>
              <a:rPr lang="en-US" sz="2800" cap="none" dirty="0"/>
              <a:t>_________</a:t>
            </a:r>
            <a:r>
              <a:rPr lang="es-ES" sz="2800" cap="none" dirty="0" smtClean="0"/>
              <a:t>, </a:t>
            </a:r>
            <a:r>
              <a:rPr lang="es-ES" sz="2800" cap="none" dirty="0"/>
              <a:t>Jesucristo demostrara toda Su paciencia como un </a:t>
            </a:r>
            <a:r>
              <a:rPr lang="en-US" sz="2800" cap="none" dirty="0"/>
              <a:t>_________</a:t>
            </a:r>
            <a:r>
              <a:rPr lang="es-ES" sz="2800" cap="none" dirty="0" smtClean="0"/>
              <a:t> </a:t>
            </a:r>
            <a:r>
              <a:rPr lang="es-ES" sz="2800" cap="none" dirty="0"/>
              <a:t>para los que habrían de creer en Él para vida eterna</a:t>
            </a:r>
            <a:r>
              <a:rPr lang="es-ES" sz="2800" cap="none" dirty="0" smtClean="0"/>
              <a:t>. (</a:t>
            </a:r>
            <a:r>
              <a:rPr lang="en-US" sz="2800" cap="none" dirty="0" smtClean="0"/>
              <a:t>1 _________ 1:16)</a:t>
            </a:r>
          </a:p>
          <a:p>
            <a:pPr marL="457200" indent="-457200" algn="l" rtl="0">
              <a:buFont typeface="+mj-lt"/>
              <a:buAutoNum type="arabicPeriod"/>
            </a:pPr>
            <a:r>
              <a:rPr lang="es-ES" sz="2800" cap="none" dirty="0" smtClean="0"/>
              <a:t>Nombre el lugar:</a:t>
            </a:r>
          </a:p>
          <a:p>
            <a:pPr marL="914400" lvl="1" indent="-457200" algn="l" rtl="0">
              <a:buFont typeface="+mj-lt"/>
              <a:buAutoNum type="alphaUcPeriod"/>
            </a:pPr>
            <a:r>
              <a:rPr lang="es-ES" sz="2500" cap="none" dirty="0" smtClean="0"/>
              <a:t>Donde Pablo nació</a:t>
            </a:r>
            <a:endParaRPr lang="en-US" sz="2500" cap="none" dirty="0" smtClean="0"/>
          </a:p>
          <a:p>
            <a:pPr marL="914400" lvl="1" indent="-457200" algn="l" rtl="0">
              <a:buFont typeface="+mj-lt"/>
              <a:buAutoNum type="alphaUcPeriod"/>
            </a:pPr>
            <a:r>
              <a:rPr lang="en-US" sz="2500" cap="none" dirty="0" err="1" smtClean="0"/>
              <a:t>Donde</a:t>
            </a:r>
            <a:r>
              <a:rPr lang="en-US" sz="2500" cap="none" dirty="0" smtClean="0"/>
              <a:t> Pablo </a:t>
            </a:r>
            <a:r>
              <a:rPr lang="en-US" sz="2500" cap="none" dirty="0" err="1" smtClean="0"/>
              <a:t>renació</a:t>
            </a:r>
            <a:endParaRPr lang="en-US" sz="2500" cap="none" dirty="0" smtClean="0"/>
          </a:p>
          <a:p>
            <a:pPr marL="457200" indent="-457200" algn="l" rtl="0">
              <a:buFont typeface="+mj-lt"/>
              <a:buAutoNum type="arabicPeriod"/>
            </a:pPr>
            <a:r>
              <a:rPr lang="en-US" sz="2800" cap="none" dirty="0" err="1" smtClean="0"/>
              <a:t>Nombre</a:t>
            </a:r>
            <a:r>
              <a:rPr lang="en-US" sz="2800" cap="none" dirty="0" smtClean="0"/>
              <a:t> algunos eventos </a:t>
            </a:r>
            <a:r>
              <a:rPr lang="en-US" sz="2800" cap="none" dirty="0" err="1" smtClean="0"/>
              <a:t>posteriores</a:t>
            </a:r>
            <a:r>
              <a:rPr lang="en-US" sz="2800" cap="none" dirty="0" smtClean="0"/>
              <a:t> al </a:t>
            </a:r>
            <a:r>
              <a:rPr lang="en-US" sz="2800" cap="none" dirty="0" err="1" smtClean="0"/>
              <a:t>apedreamiento</a:t>
            </a:r>
            <a:r>
              <a:rPr lang="en-US" sz="2800" cap="none" dirty="0" smtClean="0"/>
              <a:t> de Esteban que llevaron a que se abriera la puerta a los gentiles.</a:t>
            </a:r>
            <a:endParaRPr lang="en-US" sz="2800" cap="none" dirty="0"/>
          </a:p>
        </p:txBody>
      </p:sp>
    </p:spTree>
    <p:extLst>
      <p:ext uri="{BB962C8B-B14F-4D97-AF65-F5344CB8AC3E}">
        <p14:creationId xmlns:p14="http://schemas.microsoft.com/office/powerpoint/2010/main" val="228077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3805" y="389467"/>
            <a:ext cx="3906362" cy="3200400"/>
          </a:xfrm>
        </p:spPr>
        <p:txBody>
          <a:bodyPr/>
          <a:lstStyle/>
          <a:p>
            <a:r>
              <a:rPr lang="en-US" dirty="0" smtClean="0"/>
              <a:t>LA VIDA Y LAS </a:t>
            </a:r>
            <a:r>
              <a:rPr lang="en-US" dirty="0" err="1" smtClean="0"/>
              <a:t>EPíSTOLAS</a:t>
            </a:r>
            <a:r>
              <a:rPr lang="en-US" dirty="0" smtClean="0"/>
              <a:t> DE PABLO</a:t>
            </a:r>
            <a:endParaRPr lang="en-US" dirty="0">
              <a:solidFill>
                <a:schemeClr val="bg1"/>
              </a:solidFill>
            </a:endParaRPr>
          </a:p>
        </p:txBody>
      </p:sp>
      <p:sp>
        <p:nvSpPr>
          <p:cNvPr id="3" name="Subtitle 2"/>
          <p:cNvSpPr>
            <a:spLocks noGrp="1"/>
          </p:cNvSpPr>
          <p:nvPr>
            <p:ph type="subTitle" idx="1"/>
          </p:nvPr>
        </p:nvSpPr>
        <p:spPr>
          <a:xfrm>
            <a:off x="1203805" y="3589867"/>
            <a:ext cx="3906361" cy="1905000"/>
          </a:xfrm>
        </p:spPr>
        <p:txBody>
          <a:bodyPr>
            <a:normAutofit/>
          </a:bodyPr>
          <a:lstStyle/>
          <a:p>
            <a:r>
              <a:rPr lang="en-US" cap="none" dirty="0" smtClean="0"/>
              <a:t>Embry </a:t>
            </a:r>
            <a:r>
              <a:rPr lang="en-US" cap="none" dirty="0"/>
              <a:t>Hills</a:t>
            </a:r>
          </a:p>
          <a:p>
            <a:r>
              <a:rPr lang="en-US" cap="none" dirty="0" err="1" smtClean="0"/>
              <a:t>Invierno</a:t>
            </a:r>
            <a:r>
              <a:rPr lang="en-US" cap="none" dirty="0" smtClean="0"/>
              <a:t> 2023-24</a:t>
            </a:r>
            <a:endParaRPr lang="en-US" cap="none" dirty="0"/>
          </a:p>
          <a:p>
            <a:r>
              <a:rPr lang="en-US" cap="none" dirty="0" smtClean="0"/>
              <a:t>LECCIÓN </a:t>
            </a:r>
            <a:r>
              <a:rPr lang="en-US" cap="none" dirty="0"/>
              <a:t>3</a:t>
            </a:r>
          </a:p>
          <a:p>
            <a:r>
              <a:rPr lang="en-US" cap="none" dirty="0"/>
              <a:t>1er </a:t>
            </a:r>
            <a:r>
              <a:rPr lang="en-US" cap="none" dirty="0" err="1"/>
              <a:t>viaje</a:t>
            </a:r>
            <a:r>
              <a:rPr lang="en-US" cap="none" dirty="0"/>
              <a:t> de </a:t>
            </a:r>
            <a:r>
              <a:rPr lang="en-US" cap="none" dirty="0" err="1"/>
              <a:t>predicación</a:t>
            </a:r>
            <a:endParaRPr lang="en-US" cap="none" dirty="0"/>
          </a:p>
          <a:p>
            <a:pPr rtl="0"/>
            <a:endParaRPr lang="en-US" cap="none" dirty="0">
              <a:solidFill>
                <a:schemeClr val="bg1"/>
              </a:solidFill>
            </a:endParaRPr>
          </a:p>
        </p:txBody>
      </p:sp>
      <p:sp>
        <p:nvSpPr>
          <p:cNvPr id="6" name="Subtitle 2"/>
          <p:cNvSpPr txBox="1">
            <a:spLocks/>
          </p:cNvSpPr>
          <p:nvPr/>
        </p:nvSpPr>
        <p:spPr>
          <a:xfrm>
            <a:off x="6400217" y="5494867"/>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S. Pablo el </a:t>
            </a:r>
            <a:r>
              <a:rPr lang="en-US" cap="none" dirty="0" err="1" smtClean="0"/>
              <a:t>apóstol</a:t>
            </a:r>
            <a:endParaRPr lang="en-US" cap="none" dirty="0"/>
          </a:p>
          <a:p>
            <a:r>
              <a:rPr lang="en-US" cap="none" dirty="0" smtClean="0"/>
              <a:t>Ulysses </a:t>
            </a:r>
            <a:r>
              <a:rPr lang="en-US" cap="none" dirty="0"/>
              <a:t>Davis </a:t>
            </a:r>
            <a:r>
              <a:rPr lang="en-US" cap="none" dirty="0" smtClean="0"/>
              <a:t>(</a:t>
            </a:r>
            <a:r>
              <a:rPr lang="en-US" cap="none" dirty="0" err="1" smtClean="0"/>
              <a:t>estadounidense</a:t>
            </a:r>
            <a:r>
              <a:rPr lang="en-US" cap="none" dirty="0" smtClean="0"/>
              <a:t>, </a:t>
            </a:r>
            <a:r>
              <a:rPr lang="en-US" cap="none" dirty="0"/>
              <a:t>1914–1990)</a:t>
            </a:r>
            <a:endParaRPr lang="en-US" sz="1800" cap="none" dirty="0"/>
          </a:p>
        </p:txBody>
      </p:sp>
      <p:pic>
        <p:nvPicPr>
          <p:cNvPr id="7" name="Picture 6"/>
          <p:cNvPicPr>
            <a:picLocks noChangeAspect="1"/>
          </p:cNvPicPr>
          <p:nvPr/>
        </p:nvPicPr>
        <p:blipFill>
          <a:blip r:embed="rId2"/>
          <a:stretch>
            <a:fillRect/>
          </a:stretch>
        </p:blipFill>
        <p:spPr>
          <a:xfrm>
            <a:off x="6547361" y="191323"/>
            <a:ext cx="4241800" cy="5303544"/>
          </a:xfrm>
          <a:prstGeom prst="rect">
            <a:avLst/>
          </a:prstGeom>
        </p:spPr>
      </p:pic>
    </p:spTree>
    <p:extLst>
      <p:ext uri="{BB962C8B-B14F-4D97-AF65-F5344CB8AC3E}">
        <p14:creationId xmlns:p14="http://schemas.microsoft.com/office/powerpoint/2010/main" val="41671557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83069026"/>
              </p:ext>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Conferencia de Jerusalén; 2do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a:t>
                      </a:r>
                      <a:r>
                        <a:rPr lang="en-US" sz="2400" kern="1200" dirty="0" smtClean="0">
                          <a:effectLst/>
                        </a:rPr>
                        <a:t>3-6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2do viaje de predicación (parte 2);  epístolas del 2do viaje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0" y="1063758"/>
            <a:ext cx="12192000" cy="417095"/>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667069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normAutofit fontScale="90000"/>
          </a:bodyPr>
          <a:lstStyle/>
          <a:p>
            <a:pPr rtl="0"/>
            <a:r>
              <a:rPr lang="en-US" dirty="0" smtClean="0"/>
              <a:t>¿</a:t>
            </a:r>
            <a:r>
              <a:rPr lang="en-US" dirty="0" err="1" smtClean="0"/>
              <a:t>Qué</a:t>
            </a:r>
            <a:r>
              <a:rPr lang="en-US" dirty="0" smtClean="0"/>
              <a:t> </a:t>
            </a:r>
            <a:r>
              <a:rPr lang="en-US" dirty="0" err="1" smtClean="0"/>
              <a:t>lecciones</a:t>
            </a:r>
            <a:r>
              <a:rPr lang="en-US" dirty="0" smtClean="0"/>
              <a:t> hay que </a:t>
            </a:r>
            <a:r>
              <a:rPr lang="en-US" dirty="0" err="1" smtClean="0"/>
              <a:t>sacar</a:t>
            </a:r>
            <a:r>
              <a:rPr lang="en-US" dirty="0" smtClean="0"/>
              <a:t> de la </a:t>
            </a:r>
            <a:r>
              <a:rPr lang="en-US" dirty="0" err="1" smtClean="0"/>
              <a:t>vida</a:t>
            </a:r>
            <a:r>
              <a:rPr lang="en-US" dirty="0" smtClean="0"/>
              <a:t> de Pablo?</a:t>
            </a:r>
            <a:endParaRPr lang="en-US" dirty="0"/>
          </a:p>
        </p:txBody>
      </p:sp>
      <p:sp>
        <p:nvSpPr>
          <p:cNvPr id="3" name="Subtitle 2"/>
          <p:cNvSpPr>
            <a:spLocks noGrp="1"/>
          </p:cNvSpPr>
          <p:nvPr>
            <p:ph type="subTitle" idx="1"/>
          </p:nvPr>
        </p:nvSpPr>
        <p:spPr>
          <a:xfrm>
            <a:off x="629920" y="2509520"/>
            <a:ext cx="10942320" cy="3698240"/>
          </a:xfrm>
        </p:spPr>
        <p:txBody>
          <a:bodyPr>
            <a:normAutofit/>
          </a:bodyPr>
          <a:lstStyle/>
          <a:p>
            <a:pPr marL="342900" indent="-342900" algn="l" rtl="0">
              <a:buFont typeface="Arial" panose="020B0604020202020204" pitchFamily="34" charset="0"/>
              <a:buChar char="•"/>
            </a:pPr>
            <a:r>
              <a:rPr lang="en-US" sz="3200" cap="none" dirty="0" smtClean="0"/>
              <a:t>1 Timoteo 1:16</a:t>
            </a:r>
          </a:p>
          <a:p>
            <a:pPr marL="342900" indent="-342900" algn="l" rtl="0">
              <a:buFont typeface="Arial" panose="020B0604020202020204" pitchFamily="34" charset="0"/>
              <a:buChar char="•"/>
            </a:pPr>
            <a:r>
              <a:rPr lang="en-US" sz="3200" cap="none" dirty="0" smtClean="0"/>
              <a:t>Sean imitadores de </a:t>
            </a:r>
            <a:r>
              <a:rPr lang="en-US" sz="3200" cap="none" dirty="0" err="1" smtClean="0"/>
              <a:t>mí</a:t>
            </a:r>
            <a:r>
              <a:rPr lang="en-US" sz="3200" cap="none" dirty="0" smtClean="0"/>
              <a:t>: 1 Cor. 11:1; Fi. 4:9; 2 Tim. 3:10; etc.</a:t>
            </a:r>
          </a:p>
          <a:p>
            <a:pPr marL="800100" lvl="1" indent="-342900" algn="l" rtl="0">
              <a:buFont typeface="Arial" panose="020B0604020202020204" pitchFamily="34" charset="0"/>
              <a:buChar char="•"/>
            </a:pPr>
            <a:r>
              <a:rPr lang="en-US" sz="2400" cap="none" dirty="0" smtClean="0"/>
              <a:t>¿Qué aspectos de su personaje te llaman la atención?</a:t>
            </a:r>
            <a:endParaRPr lang="en-US" sz="2400" cap="none" dirty="0"/>
          </a:p>
          <a:p>
            <a:pPr marL="342900" indent="-342900" algn="l" rtl="0">
              <a:buFont typeface="Arial" panose="020B0604020202020204" pitchFamily="34" charset="0"/>
              <a:buChar char="•"/>
            </a:pPr>
            <a:r>
              <a:rPr lang="en-US" sz="3200" cap="none" dirty="0" smtClean="0"/>
              <a:t>Seguridad de que es un verdadero apóstol de Jesús (1 Cor. 2:16)</a:t>
            </a:r>
            <a:endParaRPr lang="en-US" sz="3600" cap="none" dirty="0" smtClean="0"/>
          </a:p>
        </p:txBody>
      </p:sp>
    </p:spTree>
    <p:extLst>
      <p:ext uri="{BB962C8B-B14F-4D97-AF65-F5344CB8AC3E}">
        <p14:creationId xmlns:p14="http://schemas.microsoft.com/office/powerpoint/2010/main" val="360720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3">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4" name="TextBox 3"/>
          <p:cNvSpPr txBox="1"/>
          <p:nvPr/>
        </p:nvSpPr>
        <p:spPr>
          <a:xfrm>
            <a:off x="840509" y="2062707"/>
            <a:ext cx="10621818" cy="461665"/>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Hay helenistas (Hechos 2:5) y prosélitos desde el principio (Hechos 6:5)</a:t>
            </a:r>
            <a:endParaRPr lang="en-US" sz="2400" dirty="0">
              <a:solidFill>
                <a:prstClr val="white"/>
              </a:solidFill>
            </a:endParaRPr>
          </a:p>
        </p:txBody>
      </p:sp>
      <p:sp>
        <p:nvSpPr>
          <p:cNvPr id="5" name="Down Arrow 4"/>
          <p:cNvSpPr/>
          <p:nvPr/>
        </p:nvSpPr>
        <p:spPr>
          <a:xfrm>
            <a:off x="6006304" y="1436132"/>
            <a:ext cx="378691" cy="6927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840509" y="3247071"/>
            <a:ext cx="10621817" cy="461665"/>
          </a:xfrm>
          <a:prstGeom prst="rect">
            <a:avLst/>
          </a:prstGeom>
          <a:solidFill>
            <a:schemeClr val="bg1">
              <a:lumMod val="65000"/>
              <a:lumOff val="35000"/>
            </a:schemeClr>
          </a:solidFill>
        </p:spPr>
        <p:txBody>
          <a:bodyPr wrap="square" rtlCol="0">
            <a:spAutoFit/>
          </a:bodyPr>
          <a:lstStyle/>
          <a:p>
            <a:pPr algn="ctr"/>
            <a:r>
              <a:rPr lang="en-US" sz="2400" dirty="0" err="1" smtClean="0">
                <a:solidFill>
                  <a:prstClr val="white"/>
                </a:solidFill>
              </a:rPr>
              <a:t>Apedreamiento</a:t>
            </a:r>
            <a:r>
              <a:rPr lang="en-US" sz="2400" dirty="0" smtClean="0">
                <a:solidFill>
                  <a:prstClr val="white"/>
                </a:solidFill>
              </a:rPr>
              <a:t> de Esteban (7:51-53) y </a:t>
            </a:r>
            <a:r>
              <a:rPr lang="en-US" sz="2400" dirty="0" err="1" smtClean="0">
                <a:solidFill>
                  <a:prstClr val="white"/>
                </a:solidFill>
              </a:rPr>
              <a:t>persecución</a:t>
            </a:r>
            <a:r>
              <a:rPr lang="en-US" sz="2400" dirty="0" smtClean="0">
                <a:solidFill>
                  <a:prstClr val="white"/>
                </a:solidFill>
              </a:rPr>
              <a:t> de Pablo (8:4)</a:t>
            </a:r>
            <a:endParaRPr lang="en-US" sz="2400" dirty="0">
              <a:solidFill>
                <a:prstClr val="white"/>
              </a:solidFill>
            </a:endParaRPr>
          </a:p>
        </p:txBody>
      </p:sp>
      <p:sp>
        <p:nvSpPr>
          <p:cNvPr id="8" name="Down Arrow 7"/>
          <p:cNvSpPr/>
          <p:nvPr/>
        </p:nvSpPr>
        <p:spPr>
          <a:xfrm>
            <a:off x="1242290"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a:off x="4891807"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3355466" y="4553710"/>
            <a:ext cx="3350133" cy="830997"/>
          </a:xfrm>
          <a:prstGeom prst="rect">
            <a:avLst/>
          </a:prstGeom>
          <a:solidFill>
            <a:schemeClr val="bg1">
              <a:lumMod val="65000"/>
              <a:lumOff val="35000"/>
            </a:schemeClr>
          </a:solidFill>
        </p:spPr>
        <p:txBody>
          <a:bodyPr wrap="square" rtlCol="0">
            <a:spAutoFit/>
          </a:bodyPr>
          <a:lstStyle/>
          <a:p>
            <a:pPr algn="ctr"/>
            <a:r>
              <a:rPr lang="en-US" sz="2400" dirty="0" err="1" smtClean="0">
                <a:solidFill>
                  <a:prstClr val="white"/>
                </a:solidFill>
              </a:rPr>
              <a:t>Conversión</a:t>
            </a:r>
            <a:r>
              <a:rPr lang="en-US" sz="2400" dirty="0" smtClean="0">
                <a:solidFill>
                  <a:prstClr val="white"/>
                </a:solidFill>
              </a:rPr>
              <a:t> de </a:t>
            </a:r>
            <a:r>
              <a:rPr lang="en-US" sz="2400" dirty="0" err="1" smtClean="0">
                <a:solidFill>
                  <a:prstClr val="white"/>
                </a:solidFill>
              </a:rPr>
              <a:t>Saulo</a:t>
            </a:r>
            <a:endParaRPr lang="en-US" sz="2400" dirty="0" smtClean="0">
              <a:solidFill>
                <a:prstClr val="white"/>
              </a:solidFill>
            </a:endParaRPr>
          </a:p>
          <a:p>
            <a:pPr algn="ctr"/>
            <a:r>
              <a:rPr lang="en-US" sz="2400" dirty="0" smtClean="0">
                <a:solidFill>
                  <a:prstClr val="white"/>
                </a:solidFill>
              </a:rPr>
              <a:t>Hechos 9</a:t>
            </a:r>
            <a:endParaRPr lang="en-US" sz="2400" dirty="0">
              <a:solidFill>
                <a:prstClr val="white"/>
              </a:solidFill>
            </a:endParaRPr>
          </a:p>
        </p:txBody>
      </p:sp>
      <p:sp>
        <p:nvSpPr>
          <p:cNvPr id="11" name="Down Arrow 10"/>
          <p:cNvSpPr/>
          <p:nvPr/>
        </p:nvSpPr>
        <p:spPr>
          <a:xfrm>
            <a:off x="5950885" y="2517368"/>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itle 1"/>
          <p:cNvSpPr>
            <a:spLocks noGrp="1"/>
          </p:cNvSpPr>
          <p:nvPr>
            <p:ph type="title"/>
          </p:nvPr>
        </p:nvSpPr>
        <p:spPr>
          <a:xfrm>
            <a:off x="106938" y="5371311"/>
            <a:ext cx="4659023" cy="745454"/>
          </a:xfrm>
        </p:spPr>
        <p:txBody>
          <a:bodyPr>
            <a:normAutofit/>
          </a:bodyPr>
          <a:lstStyle/>
          <a:p>
            <a:pPr algn="ctr" rtl="0"/>
            <a:r>
              <a:rPr lang="en-US" cap="none" dirty="0" smtClean="0">
                <a:solidFill>
                  <a:schemeClr val="bg1"/>
                </a:solidFill>
              </a:rPr>
              <a:t>*</a:t>
            </a:r>
            <a:r>
              <a:rPr lang="en-US" cap="none" dirty="0" err="1" smtClean="0">
                <a:solidFill>
                  <a:schemeClr val="bg1"/>
                </a:solidFill>
              </a:rPr>
              <a:t>Tardó</a:t>
            </a:r>
            <a:r>
              <a:rPr lang="en-US" cap="none" dirty="0" smtClean="0">
                <a:solidFill>
                  <a:schemeClr val="bg1"/>
                </a:solidFill>
              </a:rPr>
              <a:t> </a:t>
            </a:r>
            <a:r>
              <a:rPr lang="en-US" cap="none" dirty="0" err="1" smtClean="0">
                <a:solidFill>
                  <a:schemeClr val="bg1"/>
                </a:solidFill>
              </a:rPr>
              <a:t>apróx</a:t>
            </a:r>
            <a:r>
              <a:rPr lang="en-US" cap="none" dirty="0" smtClean="0">
                <a:solidFill>
                  <a:schemeClr val="bg1"/>
                </a:solidFill>
              </a:rPr>
              <a:t>. 15 años</a:t>
            </a:r>
            <a:endParaRPr lang="en-US" cap="none" dirty="0">
              <a:solidFill>
                <a:schemeClr val="bg1"/>
              </a:solidFill>
            </a:endParaRPr>
          </a:p>
        </p:txBody>
      </p:sp>
      <p:sp>
        <p:nvSpPr>
          <p:cNvPr id="15" name="TextBox 14"/>
          <p:cNvSpPr txBox="1"/>
          <p:nvPr/>
        </p:nvSpPr>
        <p:spPr>
          <a:xfrm>
            <a:off x="840509" y="1006198"/>
            <a:ext cx="10621818" cy="461665"/>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La misión de Jesús (Hechos 1:8) y la profecía (Hechos 2:17)</a:t>
            </a:r>
            <a:endParaRPr lang="en-US" sz="2400" dirty="0">
              <a:solidFill>
                <a:prstClr val="white"/>
              </a:solidFill>
            </a:endParaRPr>
          </a:p>
        </p:txBody>
      </p:sp>
      <p:sp>
        <p:nvSpPr>
          <p:cNvPr id="16" name="Down Arrow 15"/>
          <p:cNvSpPr/>
          <p:nvPr/>
        </p:nvSpPr>
        <p:spPr>
          <a:xfrm>
            <a:off x="7837053"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Down Arrow 16"/>
          <p:cNvSpPr/>
          <p:nvPr/>
        </p:nvSpPr>
        <p:spPr>
          <a:xfrm>
            <a:off x="10640289" y="3731674"/>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760049" y="4553710"/>
            <a:ext cx="2241769" cy="830997"/>
          </a:xfrm>
          <a:prstGeom prst="rect">
            <a:avLst/>
          </a:prstGeom>
          <a:solidFill>
            <a:schemeClr val="bg1">
              <a:lumMod val="65000"/>
              <a:lumOff val="35000"/>
            </a:schemeClr>
          </a:solidFill>
        </p:spPr>
        <p:txBody>
          <a:bodyPr wrap="square" rtlCol="0">
            <a:spAutoFit/>
          </a:bodyPr>
          <a:lstStyle/>
          <a:p>
            <a:pPr algn="ctr"/>
            <a:r>
              <a:rPr lang="en-US" sz="2400" dirty="0" err="1" smtClean="0">
                <a:solidFill>
                  <a:prstClr val="white"/>
                </a:solidFill>
              </a:rPr>
              <a:t>Samaritanos</a:t>
            </a:r>
            <a:endParaRPr lang="en-US" sz="2400" dirty="0" smtClean="0">
              <a:solidFill>
                <a:prstClr val="white"/>
              </a:solidFill>
            </a:endParaRPr>
          </a:p>
          <a:p>
            <a:pPr algn="ctr"/>
            <a:r>
              <a:rPr lang="en-US" sz="2400" dirty="0" smtClean="0">
                <a:solidFill>
                  <a:prstClr val="white"/>
                </a:solidFill>
              </a:rPr>
              <a:t>Hechos 8</a:t>
            </a:r>
            <a:endParaRPr lang="en-US" sz="2400" dirty="0">
              <a:solidFill>
                <a:prstClr val="white"/>
              </a:solidFill>
            </a:endParaRPr>
          </a:p>
        </p:txBody>
      </p:sp>
      <p:sp>
        <p:nvSpPr>
          <p:cNvPr id="19" name="TextBox 18"/>
          <p:cNvSpPr txBox="1"/>
          <p:nvPr/>
        </p:nvSpPr>
        <p:spPr>
          <a:xfrm>
            <a:off x="6888017" y="4526337"/>
            <a:ext cx="2595418" cy="830997"/>
          </a:xfrm>
          <a:prstGeom prst="rect">
            <a:avLst/>
          </a:prstGeom>
          <a:solidFill>
            <a:schemeClr val="bg1">
              <a:lumMod val="65000"/>
              <a:lumOff val="35000"/>
            </a:schemeClr>
          </a:solidFill>
        </p:spPr>
        <p:txBody>
          <a:bodyPr wrap="square" rtlCol="0">
            <a:spAutoFit/>
          </a:bodyPr>
          <a:lstStyle/>
          <a:p>
            <a:pPr algn="ctr"/>
            <a:r>
              <a:rPr lang="en-US" sz="2400" dirty="0">
                <a:solidFill>
                  <a:prstClr val="white"/>
                </a:solidFill>
              </a:rPr>
              <a:t>C</a:t>
            </a:r>
            <a:r>
              <a:rPr lang="en-US" sz="2400" dirty="0" smtClean="0">
                <a:solidFill>
                  <a:prstClr val="white"/>
                </a:solidFill>
              </a:rPr>
              <a:t>ornelio</a:t>
            </a:r>
          </a:p>
          <a:p>
            <a:pPr algn="ctr"/>
            <a:r>
              <a:rPr lang="en-US" sz="2400" dirty="0" smtClean="0">
                <a:solidFill>
                  <a:prstClr val="white"/>
                </a:solidFill>
              </a:rPr>
              <a:t>Hechos 10</a:t>
            </a:r>
            <a:endParaRPr lang="en-US" sz="2400" dirty="0">
              <a:solidFill>
                <a:prstClr val="white"/>
              </a:solidFill>
            </a:endParaRPr>
          </a:p>
        </p:txBody>
      </p:sp>
      <p:sp>
        <p:nvSpPr>
          <p:cNvPr id="20" name="TextBox 19"/>
          <p:cNvSpPr txBox="1"/>
          <p:nvPr/>
        </p:nvSpPr>
        <p:spPr>
          <a:xfrm>
            <a:off x="9735126" y="4553710"/>
            <a:ext cx="1727199"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Antioquía</a:t>
            </a:r>
          </a:p>
          <a:p>
            <a:pPr algn="ctr"/>
            <a:r>
              <a:rPr lang="en-US" sz="2400" dirty="0" smtClean="0">
                <a:solidFill>
                  <a:prstClr val="white"/>
                </a:solidFill>
              </a:rPr>
              <a:t>Hechos 11</a:t>
            </a:r>
            <a:endParaRPr lang="en-US" sz="2400" dirty="0">
              <a:solidFill>
                <a:prstClr val="white"/>
              </a:solidFill>
            </a:endParaRPr>
          </a:p>
        </p:txBody>
      </p:sp>
      <p:sp>
        <p:nvSpPr>
          <p:cNvPr id="21" name="Down Arrow 20"/>
          <p:cNvSpPr/>
          <p:nvPr/>
        </p:nvSpPr>
        <p:spPr>
          <a:xfrm>
            <a:off x="4891807" y="5384707"/>
            <a:ext cx="489528" cy="642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3355465" y="6027003"/>
            <a:ext cx="3350133"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Los viajes de Saúl</a:t>
            </a:r>
          </a:p>
          <a:p>
            <a:pPr algn="ctr"/>
            <a:r>
              <a:rPr lang="en-US" sz="2400" dirty="0" smtClean="0">
                <a:solidFill>
                  <a:prstClr val="white"/>
                </a:solidFill>
              </a:rPr>
              <a:t>Hechos 13:1; 14:27</a:t>
            </a:r>
            <a:endParaRPr lang="en-US" sz="2400" dirty="0">
              <a:solidFill>
                <a:prstClr val="white"/>
              </a:solidFill>
            </a:endParaRPr>
          </a:p>
        </p:txBody>
      </p:sp>
      <p:sp>
        <p:nvSpPr>
          <p:cNvPr id="23" name="Title 1"/>
          <p:cNvSpPr txBox="1">
            <a:spLocks/>
          </p:cNvSpPr>
          <p:nvPr/>
        </p:nvSpPr>
        <p:spPr>
          <a:xfrm>
            <a:off x="1256866" y="358446"/>
            <a:ext cx="10182369" cy="74545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prstClr val="black"/>
                </a:solidFill>
                <a:effectLst>
                  <a:glow rad="38100">
                    <a:prstClr val="black">
                      <a:lumMod val="65000"/>
                      <a:lumOff val="35000"/>
                      <a:alpha val="40000"/>
                    </a:prstClr>
                  </a:glow>
                  <a:outerShdw blurRad="28575" dist="38100" dir="14040000" algn="tl" rotWithShape="0">
                    <a:srgbClr val="000000">
                      <a:alpha val="25000"/>
                    </a:srgbClr>
                  </a:outerShdw>
                </a:effectLst>
              </a:rPr>
              <a:t>PREDICADOR A LOS GENTILES</a:t>
            </a:r>
            <a:endParaRPr lang="en-US" dirty="0">
              <a:solidFill>
                <a:prstClr val="black"/>
              </a:solidFill>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24" name="Down Arrow 23"/>
          <p:cNvSpPr/>
          <p:nvPr/>
        </p:nvSpPr>
        <p:spPr>
          <a:xfrm rot="16200000">
            <a:off x="6781982" y="6093687"/>
            <a:ext cx="489528" cy="642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7347894" y="5999335"/>
            <a:ext cx="3874288"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Controversia continua</a:t>
            </a:r>
          </a:p>
          <a:p>
            <a:pPr algn="ctr"/>
            <a:r>
              <a:rPr lang="en-US" sz="2400" dirty="0" smtClean="0">
                <a:solidFill>
                  <a:prstClr val="white"/>
                </a:solidFill>
              </a:rPr>
              <a:t>Hechos 15</a:t>
            </a:r>
            <a:endParaRPr lang="en-US" sz="2400" dirty="0">
              <a:solidFill>
                <a:prstClr val="white"/>
              </a:solidFill>
            </a:endParaRPr>
          </a:p>
        </p:txBody>
      </p:sp>
      <p:sp>
        <p:nvSpPr>
          <p:cNvPr id="26" name="TextBox 25"/>
          <p:cNvSpPr txBox="1"/>
          <p:nvPr/>
        </p:nvSpPr>
        <p:spPr>
          <a:xfrm>
            <a:off x="106938" y="5999335"/>
            <a:ext cx="3014953" cy="830997"/>
          </a:xfrm>
          <a:prstGeom prst="rect">
            <a:avLst/>
          </a:prstGeom>
          <a:solidFill>
            <a:schemeClr val="bg1">
              <a:lumMod val="65000"/>
              <a:lumOff val="35000"/>
            </a:schemeClr>
          </a:solidFill>
        </p:spPr>
        <p:txBody>
          <a:bodyPr wrap="square" rtlCol="0">
            <a:spAutoFit/>
          </a:bodyPr>
          <a:lstStyle/>
          <a:p>
            <a:pPr algn="ctr"/>
            <a:r>
              <a:rPr lang="en-US" sz="2400" dirty="0" err="1">
                <a:solidFill>
                  <a:prstClr val="white"/>
                </a:solidFill>
              </a:rPr>
              <a:t>V</a:t>
            </a:r>
            <a:r>
              <a:rPr lang="en-US" sz="2400" dirty="0" err="1" smtClean="0">
                <a:solidFill>
                  <a:prstClr val="white"/>
                </a:solidFill>
              </a:rPr>
              <a:t>isita</a:t>
            </a:r>
            <a:r>
              <a:rPr lang="en-US" sz="2400" dirty="0" smtClean="0">
                <a:solidFill>
                  <a:prstClr val="white"/>
                </a:solidFill>
              </a:rPr>
              <a:t> a jerusalén</a:t>
            </a:r>
          </a:p>
          <a:p>
            <a:pPr algn="ctr"/>
            <a:r>
              <a:rPr lang="en-US" sz="2400" dirty="0" err="1" smtClean="0">
                <a:solidFill>
                  <a:prstClr val="white"/>
                </a:solidFill>
              </a:rPr>
              <a:t>Hch</a:t>
            </a:r>
            <a:r>
              <a:rPr lang="en-US" sz="2400" dirty="0" smtClean="0">
                <a:solidFill>
                  <a:prstClr val="white"/>
                </a:solidFill>
              </a:rPr>
              <a:t> 22:21; </a:t>
            </a:r>
            <a:r>
              <a:rPr lang="en-US" sz="2400" dirty="0" err="1" smtClean="0">
                <a:solidFill>
                  <a:prstClr val="white"/>
                </a:solidFill>
              </a:rPr>
              <a:t>Gál</a:t>
            </a:r>
            <a:r>
              <a:rPr lang="en-US" sz="2400" dirty="0" smtClean="0">
                <a:solidFill>
                  <a:prstClr val="white"/>
                </a:solidFill>
              </a:rPr>
              <a:t>. 2?</a:t>
            </a:r>
            <a:endParaRPr lang="en-US" sz="2400" dirty="0">
              <a:solidFill>
                <a:prstClr val="white"/>
              </a:solidFill>
            </a:endParaRPr>
          </a:p>
        </p:txBody>
      </p:sp>
    </p:spTree>
    <p:extLst>
      <p:ext uri="{BB962C8B-B14F-4D97-AF65-F5344CB8AC3E}">
        <p14:creationId xmlns:p14="http://schemas.microsoft.com/office/powerpoint/2010/main" val="164498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4" grpId="0"/>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1">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248525" cy="1905000"/>
          </a:xfrm>
        </p:spPr>
        <p:txBody>
          <a:bodyPr/>
          <a:lstStyle/>
          <a:p>
            <a:pPr algn="ctr" rtl="0"/>
            <a:r>
              <a:rPr lang="en-US" dirty="0" smtClean="0">
                <a:solidFill>
                  <a:schemeClr val="bg1"/>
                </a:solidFill>
              </a:rPr>
              <a:t>CONVERSIÓN A 1</a:t>
            </a:r>
            <a:r>
              <a:rPr lang="en-US" baseline="30000" dirty="0" smtClean="0">
                <a:solidFill>
                  <a:schemeClr val="bg1"/>
                </a:solidFill>
              </a:rPr>
              <a:t>er </a:t>
            </a:r>
            <a:r>
              <a:rPr lang="en-US" dirty="0" err="1" smtClean="0">
                <a:solidFill>
                  <a:schemeClr val="bg1"/>
                </a:solidFill>
              </a:rPr>
              <a:t>viaje</a:t>
            </a:r>
            <a:r>
              <a:rPr lang="en-US" dirty="0" smtClean="0">
                <a:solidFill>
                  <a:schemeClr val="bg1"/>
                </a:solidFill>
              </a:rPr>
              <a:t> (1/2)</a:t>
            </a:r>
            <a:endParaRPr lang="en-US" dirty="0">
              <a:solidFill>
                <a:schemeClr val="bg1"/>
              </a:solidFill>
            </a:endParaRPr>
          </a:p>
        </p:txBody>
      </p:sp>
      <p:sp>
        <p:nvSpPr>
          <p:cNvPr id="3" name="Content Placeholder 2"/>
          <p:cNvSpPr>
            <a:spLocks noGrp="1"/>
          </p:cNvSpPr>
          <p:nvPr>
            <p:ph idx="1"/>
          </p:nvPr>
        </p:nvSpPr>
        <p:spPr>
          <a:xfrm>
            <a:off x="152400" y="1219201"/>
            <a:ext cx="7467600" cy="5486400"/>
          </a:xfrm>
          <a:solidFill>
            <a:schemeClr val="tx1"/>
          </a:solidFill>
        </p:spPr>
        <p:txBody>
          <a:bodyPr>
            <a:noAutofit/>
          </a:bodyPr>
          <a:lstStyle/>
          <a:p>
            <a:pPr algn="l" rtl="0"/>
            <a:r>
              <a:rPr lang="en-US" sz="2800" cap="none" dirty="0" smtClean="0">
                <a:solidFill>
                  <a:schemeClr val="bg1"/>
                </a:solidFill>
                <a:cs typeface="Arial" panose="020B0604020202020204" pitchFamily="34" charset="0"/>
              </a:rPr>
              <a:t>Varios días en Damasco, 9:20</a:t>
            </a:r>
          </a:p>
          <a:p>
            <a:pPr lvl="1" algn="l" rtl="0"/>
            <a:r>
              <a:rPr lang="en-US" sz="2400" cap="none" dirty="0" smtClean="0">
                <a:solidFill>
                  <a:schemeClr val="bg1"/>
                </a:solidFill>
                <a:cs typeface="Arial" panose="020B0604020202020204" pitchFamily="34" charset="0"/>
              </a:rPr>
              <a:t>“Inmediatamente” </a:t>
            </a:r>
            <a:r>
              <a:rPr lang="en-US" sz="2400" cap="none" dirty="0" err="1" smtClean="0">
                <a:solidFill>
                  <a:schemeClr val="bg1"/>
                </a:solidFill>
                <a:cs typeface="Arial" panose="020B0604020202020204" pitchFamily="34" charset="0"/>
              </a:rPr>
              <a:t>comenzó</a:t>
            </a:r>
            <a:r>
              <a:rPr lang="en-US" sz="2400" cap="none" dirty="0" smtClean="0">
                <a:solidFill>
                  <a:schemeClr val="bg1"/>
                </a:solidFill>
                <a:cs typeface="Arial" panose="020B0604020202020204" pitchFamily="34" charset="0"/>
              </a:rPr>
              <a:t> a proclamar – sinagogas</a:t>
            </a:r>
          </a:p>
          <a:p>
            <a:pPr lvl="1" algn="l" rtl="0"/>
            <a:r>
              <a:rPr lang="en-US" sz="2400" cap="none" dirty="0" smtClean="0">
                <a:solidFill>
                  <a:schemeClr val="bg1"/>
                </a:solidFill>
                <a:cs typeface="Arial" panose="020B0604020202020204" pitchFamily="34" charset="0"/>
              </a:rPr>
              <a:t>Se </a:t>
            </a:r>
            <a:r>
              <a:rPr lang="en-US" sz="2400" cap="none" dirty="0" err="1" smtClean="0">
                <a:solidFill>
                  <a:schemeClr val="bg1"/>
                </a:solidFill>
                <a:cs typeface="Arial" panose="020B0604020202020204" pitchFamily="34" charset="0"/>
              </a:rPr>
              <a:t>maravillaron</a:t>
            </a:r>
            <a:r>
              <a:rPr lang="en-US" sz="2400" cap="none" dirty="0" smtClean="0">
                <a:solidFill>
                  <a:schemeClr val="bg1"/>
                </a:solidFill>
                <a:cs typeface="Arial" panose="020B0604020202020204" pitchFamily="34" charset="0"/>
              </a:rPr>
              <a:t>, cf. </a:t>
            </a:r>
            <a:r>
              <a:rPr lang="en-US" sz="2400" cap="none" dirty="0" err="1" smtClean="0">
                <a:solidFill>
                  <a:schemeClr val="bg1"/>
                </a:solidFill>
                <a:cs typeface="Arial" panose="020B0604020202020204" pitchFamily="34" charset="0"/>
              </a:rPr>
              <a:t>Jn</a:t>
            </a:r>
            <a:r>
              <a:rPr lang="en-US" sz="2400" cap="none" dirty="0" smtClean="0">
                <a:solidFill>
                  <a:schemeClr val="bg1"/>
                </a:solidFill>
                <a:cs typeface="Arial" panose="020B0604020202020204" pitchFamily="34" charset="0"/>
              </a:rPr>
              <a:t> 9:8, </a:t>
            </a:r>
            <a:r>
              <a:rPr lang="en-US" sz="2400" cap="none" dirty="0" err="1" smtClean="0">
                <a:solidFill>
                  <a:schemeClr val="bg1"/>
                </a:solidFill>
                <a:cs typeface="Arial" panose="020B0604020202020204" pitchFamily="34" charset="0"/>
              </a:rPr>
              <a:t>Hch</a:t>
            </a:r>
            <a:r>
              <a:rPr lang="en-US" sz="2400" cap="none" dirty="0" smtClean="0">
                <a:solidFill>
                  <a:schemeClr val="bg1"/>
                </a:solidFill>
                <a:cs typeface="Arial" panose="020B0604020202020204" pitchFamily="34" charset="0"/>
              </a:rPr>
              <a:t> 3:10; Mc 5:15</a:t>
            </a:r>
          </a:p>
          <a:p>
            <a:pPr lvl="1" algn="l" rtl="0"/>
            <a:r>
              <a:rPr lang="en-US" sz="2400" cap="none" dirty="0" err="1" smtClean="0">
                <a:solidFill>
                  <a:schemeClr val="bg1"/>
                </a:solidFill>
                <a:cs typeface="Arial" panose="020B0604020202020204" pitchFamily="34" charset="0"/>
              </a:rPr>
              <a:t>Confundiendo</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demostrando</a:t>
            </a:r>
            <a:r>
              <a:rPr lang="en-US" sz="2400" cap="none" dirty="0" smtClean="0">
                <a:solidFill>
                  <a:schemeClr val="bg1"/>
                </a:solidFill>
                <a:cs typeface="Arial" panose="020B0604020202020204" pitchFamily="34" charset="0"/>
              </a:rPr>
              <a:t> – cf. 6:9,10; 9:29</a:t>
            </a:r>
          </a:p>
          <a:p>
            <a:pPr algn="l" rtl="0"/>
            <a:r>
              <a:rPr lang="en-US" sz="2800" cap="none" dirty="0" smtClean="0">
                <a:solidFill>
                  <a:schemeClr val="bg1"/>
                </a:solidFill>
                <a:cs typeface="Arial" panose="020B0604020202020204" pitchFamily="34" charset="0"/>
              </a:rPr>
              <a:t>Transcurren “muchos días”, 9:23. ¿Arabia? 3 años, </a:t>
            </a:r>
            <a:r>
              <a:rPr lang="en-US" sz="2800" cap="none" dirty="0" err="1" smtClean="0">
                <a:solidFill>
                  <a:schemeClr val="bg1"/>
                </a:solidFill>
                <a:cs typeface="Arial" panose="020B0604020202020204" pitchFamily="34" charset="0"/>
              </a:rPr>
              <a:t>Gál</a:t>
            </a:r>
            <a:r>
              <a:rPr lang="en-US" sz="2800" cap="none" dirty="0" smtClean="0">
                <a:solidFill>
                  <a:schemeClr val="bg1"/>
                </a:solidFill>
                <a:cs typeface="Arial" panose="020B0604020202020204" pitchFamily="34" charset="0"/>
              </a:rPr>
              <a:t>. 1:18. Bruce </a:t>
            </a:r>
            <a:r>
              <a:rPr lang="en-US" sz="2800" cap="none" dirty="0" err="1" smtClean="0">
                <a:solidFill>
                  <a:schemeClr val="bg1"/>
                </a:solidFill>
                <a:cs typeface="Arial" panose="020B0604020202020204" pitchFamily="34" charset="0"/>
              </a:rPr>
              <a:t>sugiere</a:t>
            </a:r>
            <a:r>
              <a:rPr lang="en-US" sz="2800" cap="none" dirty="0" smtClean="0">
                <a:solidFill>
                  <a:schemeClr val="bg1"/>
                </a:solidFill>
                <a:cs typeface="Arial" panose="020B0604020202020204" pitchFamily="34" charset="0"/>
              </a:rPr>
              <a:t> que </a:t>
            </a:r>
            <a:r>
              <a:rPr lang="en-US" sz="2800" cap="none" dirty="0" err="1" smtClean="0">
                <a:solidFill>
                  <a:schemeClr val="bg1"/>
                </a:solidFill>
                <a:cs typeface="Arial" panose="020B0604020202020204" pitchFamily="34" charset="0"/>
              </a:rPr>
              <a:t>predicaba</a:t>
            </a:r>
            <a:r>
              <a:rPr lang="en-US" sz="2800" cap="none" dirty="0" smtClean="0">
                <a:solidFill>
                  <a:schemeClr val="bg1"/>
                </a:solidFill>
                <a:cs typeface="Arial" panose="020B0604020202020204" pitchFamily="34" charset="0"/>
              </a:rPr>
              <a:t> en el reino nabateo, p. 86, basado en 2 Cor. 11:32,33 refiriéndose al </a:t>
            </a:r>
            <a:r>
              <a:rPr lang="en-US" sz="2800" cap="none" dirty="0" err="1" smtClean="0">
                <a:solidFill>
                  <a:schemeClr val="bg1"/>
                </a:solidFill>
                <a:cs typeface="Arial" panose="020B0604020202020204" pitchFamily="34" charset="0"/>
              </a:rPr>
              <a:t>rey</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nabateo</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Aretas</a:t>
            </a:r>
            <a:r>
              <a:rPr lang="en-US" sz="2800" cap="none" dirty="0" smtClean="0">
                <a:solidFill>
                  <a:schemeClr val="bg1"/>
                </a:solidFill>
                <a:cs typeface="Arial" panose="020B0604020202020204" pitchFamily="34" charset="0"/>
              </a:rPr>
              <a:t>. ¿Sólo en las sinagogas?</a:t>
            </a:r>
          </a:p>
        </p:txBody>
      </p:sp>
      <p:pic>
        <p:nvPicPr>
          <p:cNvPr id="4" name="Picture 3"/>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85063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1">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8758"/>
            <a:ext cx="9905998" cy="1010653"/>
          </a:xfrm>
        </p:spPr>
        <p:txBody>
          <a:bodyPr/>
          <a:lstStyle/>
          <a:p>
            <a:pPr algn="ctr" rtl="0"/>
            <a:r>
              <a:rPr lang="en-US" dirty="0" smtClean="0">
                <a:solidFill>
                  <a:schemeClr val="bg1"/>
                </a:solidFill>
              </a:rPr>
              <a:t>CONVERSIÓN A 1</a:t>
            </a:r>
            <a:r>
              <a:rPr lang="en-US" baseline="30000" dirty="0" smtClean="0">
                <a:solidFill>
                  <a:schemeClr val="bg1"/>
                </a:solidFill>
              </a:rPr>
              <a:t>er</a:t>
            </a:r>
            <a:r>
              <a:rPr lang="en-US" dirty="0" smtClean="0">
                <a:solidFill>
                  <a:schemeClr val="bg1"/>
                </a:solidFill>
              </a:rPr>
              <a:t> </a:t>
            </a:r>
            <a:r>
              <a:rPr lang="en-US" dirty="0" err="1" smtClean="0">
                <a:solidFill>
                  <a:schemeClr val="bg1"/>
                </a:solidFill>
              </a:rPr>
              <a:t>viaje</a:t>
            </a:r>
            <a:r>
              <a:rPr lang="en-US" dirty="0" smtClean="0">
                <a:solidFill>
                  <a:schemeClr val="bg1"/>
                </a:solidFill>
              </a:rPr>
              <a:t> (2/2)</a:t>
            </a:r>
            <a:endParaRPr lang="en-US" dirty="0">
              <a:solidFill>
                <a:schemeClr val="bg1"/>
              </a:solidFill>
            </a:endParaRPr>
          </a:p>
        </p:txBody>
      </p:sp>
      <p:sp>
        <p:nvSpPr>
          <p:cNvPr id="3" name="Content Placeholder 2"/>
          <p:cNvSpPr>
            <a:spLocks noGrp="1"/>
          </p:cNvSpPr>
          <p:nvPr>
            <p:ph idx="1"/>
          </p:nvPr>
        </p:nvSpPr>
        <p:spPr>
          <a:xfrm>
            <a:off x="152400" y="1122947"/>
            <a:ext cx="11887199" cy="5582653"/>
          </a:xfrm>
          <a:solidFill>
            <a:schemeClr val="tx1"/>
          </a:solidFill>
        </p:spPr>
        <p:txBody>
          <a:bodyPr>
            <a:noAutofit/>
          </a:bodyPr>
          <a:lstStyle/>
          <a:p>
            <a:pPr algn="l" rtl="0"/>
            <a:r>
              <a:rPr lang="en-US" sz="2400" cap="none" dirty="0" smtClean="0">
                <a:solidFill>
                  <a:schemeClr val="bg1"/>
                </a:solidFill>
                <a:cs typeface="Arial" panose="020B0604020202020204" pitchFamily="34" charset="0"/>
              </a:rPr>
              <a:t>“Cuando llegó a Jerusalén” 9:26</a:t>
            </a:r>
          </a:p>
          <a:p>
            <a:pPr lvl="1" algn="l" rtl="0"/>
            <a:r>
              <a:rPr lang="en-US" sz="2000" cap="none" dirty="0" smtClean="0">
                <a:solidFill>
                  <a:schemeClr val="bg1"/>
                </a:solidFill>
                <a:cs typeface="Arial" panose="020B0604020202020204" pitchFamily="34" charset="0"/>
              </a:rPr>
              <a:t>Miedo, Bernabé intercede</a:t>
            </a:r>
          </a:p>
          <a:p>
            <a:pPr lvl="1" algn="l" rtl="0"/>
            <a:r>
              <a:rPr lang="en-US" sz="2000" cap="none" dirty="0" smtClean="0">
                <a:solidFill>
                  <a:schemeClr val="bg1"/>
                </a:solidFill>
                <a:cs typeface="Arial" panose="020B0604020202020204" pitchFamily="34" charset="0"/>
              </a:rPr>
              <a:t>Se queda con Pedro 2 semanas y solo lo ve a él y a </a:t>
            </a:r>
            <a:r>
              <a:rPr lang="en-US" sz="2000" cap="none" dirty="0" err="1" smtClean="0">
                <a:solidFill>
                  <a:schemeClr val="bg1"/>
                </a:solidFill>
                <a:cs typeface="Arial" panose="020B0604020202020204" pitchFamily="34" charset="0"/>
              </a:rPr>
              <a:t>Jacobo</a:t>
            </a:r>
            <a:r>
              <a:rPr lang="en-US" sz="2000" cap="none" dirty="0" smtClean="0">
                <a:solidFill>
                  <a:schemeClr val="bg1"/>
                </a:solidFill>
                <a:cs typeface="Arial" panose="020B0604020202020204" pitchFamily="34" charset="0"/>
              </a:rPr>
              <a:t> (Gálatas 1:18-19)</a:t>
            </a:r>
          </a:p>
          <a:p>
            <a:pPr lvl="1" algn="l" rtl="0"/>
            <a:r>
              <a:rPr lang="en-US" sz="2000" cap="none" dirty="0" err="1" smtClean="0">
                <a:solidFill>
                  <a:schemeClr val="bg1"/>
                </a:solidFill>
                <a:cs typeface="Arial" panose="020B0604020202020204" pitchFamily="34" charset="0"/>
              </a:rPr>
              <a:t>Moviéndose</a:t>
            </a:r>
            <a:r>
              <a:rPr lang="en-US" sz="2000" cap="none" dirty="0" smtClean="0">
                <a:solidFill>
                  <a:schemeClr val="bg1"/>
                </a:solidFill>
                <a:cs typeface="Arial" panose="020B0604020202020204" pitchFamily="34" charset="0"/>
              </a:rPr>
              <a:t> libremente, </a:t>
            </a:r>
            <a:r>
              <a:rPr lang="en-US" sz="2000" cap="none" dirty="0" err="1" smtClean="0">
                <a:solidFill>
                  <a:schemeClr val="bg1"/>
                </a:solidFill>
                <a:cs typeface="Arial" panose="020B0604020202020204" pitchFamily="34" charset="0"/>
              </a:rPr>
              <a:t>hablando</a:t>
            </a:r>
            <a:r>
              <a:rPr lang="en-US" sz="2000" cap="none" dirty="0" smtClean="0">
                <a:solidFill>
                  <a:schemeClr val="bg1"/>
                </a:solidFill>
                <a:cs typeface="Arial" panose="020B0604020202020204" pitchFamily="34" charset="0"/>
              </a:rPr>
              <a:t> con valor</a:t>
            </a:r>
          </a:p>
          <a:p>
            <a:pPr lvl="1" algn="l" rtl="0"/>
            <a:r>
              <a:rPr lang="en-US" sz="2000" cap="none" dirty="0" smtClean="0">
                <a:solidFill>
                  <a:schemeClr val="bg1"/>
                </a:solidFill>
                <a:cs typeface="Arial" panose="020B0604020202020204" pitchFamily="34" charset="0"/>
              </a:rPr>
              <a:t>Helenistas. </a:t>
            </a:r>
            <a:r>
              <a:rPr lang="en-US" sz="2000" cap="none" dirty="0" err="1" smtClean="0">
                <a:solidFill>
                  <a:schemeClr val="bg1"/>
                </a:solidFill>
                <a:cs typeface="Arial" panose="020B0604020202020204" pitchFamily="34" charset="0"/>
              </a:rPr>
              <a:t>Quieren</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matarlo</a:t>
            </a:r>
            <a:r>
              <a:rPr lang="en-US" sz="2000" cap="none" dirty="0" smtClean="0">
                <a:solidFill>
                  <a:schemeClr val="bg1"/>
                </a:solidFill>
                <a:cs typeface="Arial" panose="020B0604020202020204" pitchFamily="34" charset="0"/>
              </a:rPr>
              <a:t>. Cf. 6:9ss. Visión de </a:t>
            </a:r>
            <a:r>
              <a:rPr lang="en-US" sz="2000" cap="none" dirty="0" err="1" smtClean="0">
                <a:solidFill>
                  <a:schemeClr val="bg1"/>
                </a:solidFill>
                <a:cs typeface="Arial" panose="020B0604020202020204" pitchFamily="34" charset="0"/>
              </a:rPr>
              <a:t>Jesús</a:t>
            </a:r>
            <a:r>
              <a:rPr lang="en-US" sz="2000" cap="none" dirty="0" smtClean="0">
                <a:solidFill>
                  <a:schemeClr val="bg1"/>
                </a:solidFill>
                <a:cs typeface="Arial" panose="020B0604020202020204" pitchFamily="34" charset="0"/>
              </a:rPr>
              <a:t>, Hechos 22:15-17</a:t>
            </a:r>
          </a:p>
          <a:p>
            <a:pPr lvl="1" algn="l" rtl="0"/>
            <a:r>
              <a:rPr lang="en-US" sz="2000" cap="none" dirty="0" smtClean="0">
                <a:solidFill>
                  <a:schemeClr val="bg1"/>
                </a:solidFill>
                <a:cs typeface="Arial" panose="020B0604020202020204" pitchFamily="34" charset="0"/>
              </a:rPr>
              <a:t>Enviado a Tarso, </a:t>
            </a:r>
            <a:r>
              <a:rPr lang="en-US" sz="2000" cap="none" dirty="0" err="1" smtClean="0">
                <a:solidFill>
                  <a:schemeClr val="bg1"/>
                </a:solidFill>
                <a:cs typeface="Arial" panose="020B0604020202020204" pitchFamily="34" charset="0"/>
              </a:rPr>
              <a:t>Gál</a:t>
            </a:r>
            <a:r>
              <a:rPr lang="en-US" sz="2000" cap="none" dirty="0" smtClean="0">
                <a:solidFill>
                  <a:schemeClr val="bg1"/>
                </a:solidFill>
                <a:cs typeface="Arial" panose="020B0604020202020204" pitchFamily="34" charset="0"/>
              </a:rPr>
              <a:t>. 1:21. ¿</a:t>
            </a:r>
            <a:r>
              <a:rPr lang="en-US" sz="2000" cap="none" dirty="0" err="1" smtClean="0">
                <a:solidFill>
                  <a:schemeClr val="bg1"/>
                </a:solidFill>
                <a:cs typeface="Arial" panose="020B0604020202020204" pitchFamily="34" charset="0"/>
              </a:rPr>
              <a:t>Cuánto</a:t>
            </a:r>
            <a:r>
              <a:rPr lang="en-US" sz="2000" cap="none" dirty="0" smtClean="0">
                <a:solidFill>
                  <a:schemeClr val="bg1"/>
                </a:solidFill>
                <a:cs typeface="Arial" panose="020B0604020202020204" pitchFamily="34" charset="0"/>
              </a:rPr>
              <a:t> tiempo estuvo </a:t>
            </a:r>
            <a:r>
              <a:rPr lang="en-US" sz="2000" cap="none" dirty="0" err="1" smtClean="0">
                <a:solidFill>
                  <a:schemeClr val="bg1"/>
                </a:solidFill>
                <a:cs typeface="Arial" panose="020B0604020202020204" pitchFamily="34" charset="0"/>
              </a:rPr>
              <a:t>alli</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Gál</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1:18; 2:1; </a:t>
            </a:r>
            <a:r>
              <a:rPr lang="en-US" sz="2000" cap="none" dirty="0" err="1" smtClean="0">
                <a:solidFill>
                  <a:schemeClr val="bg1"/>
                </a:solidFill>
                <a:cs typeface="Arial" panose="020B0604020202020204" pitchFamily="34" charset="0"/>
              </a:rPr>
              <a:t>Hch</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11:26</a:t>
            </a:r>
            <a:r>
              <a:rPr lang="en-US" sz="2000" cap="none" dirty="0" smtClean="0">
                <a:solidFill>
                  <a:schemeClr val="bg1"/>
                </a:solidFill>
                <a:cs typeface="Arial" panose="020B0604020202020204" pitchFamily="34" charset="0"/>
              </a:rPr>
              <a:t>)</a:t>
            </a:r>
          </a:p>
          <a:p>
            <a:pPr lvl="1" algn="l" rtl="0"/>
            <a:r>
              <a:rPr lang="en-US" sz="2000" cap="none" dirty="0" smtClean="0">
                <a:solidFill>
                  <a:schemeClr val="bg1"/>
                </a:solidFill>
                <a:cs typeface="Arial" panose="020B0604020202020204" pitchFamily="34" charset="0"/>
              </a:rPr>
              <a:t>¿</a:t>
            </a:r>
            <a:r>
              <a:rPr lang="en-US" sz="2000" cap="none" dirty="0" err="1" smtClean="0">
                <a:solidFill>
                  <a:schemeClr val="bg1"/>
                </a:solidFill>
                <a:cs typeface="Arial" panose="020B0604020202020204" pitchFamily="34" charset="0"/>
              </a:rPr>
              <a:t>Cuáles</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son </a:t>
            </a:r>
            <a:r>
              <a:rPr lang="en-US" sz="2000" cap="none" dirty="0" err="1">
                <a:solidFill>
                  <a:schemeClr val="bg1"/>
                </a:solidFill>
                <a:cs typeface="Arial" panose="020B0604020202020204" pitchFamily="34" charset="0"/>
              </a:rPr>
              <a:t>algunos</a:t>
            </a:r>
            <a:r>
              <a:rPr lang="en-US" sz="2000" cap="none" dirty="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acontecimientos</a:t>
            </a:r>
            <a:r>
              <a:rPr lang="en-US" sz="2000" cap="none" dirty="0" smtClean="0">
                <a:solidFill>
                  <a:schemeClr val="bg1"/>
                </a:solidFill>
                <a:cs typeface="Arial" panose="020B0604020202020204" pitchFamily="34" charset="0"/>
              </a:rPr>
              <a:t> </a:t>
            </a:r>
            <a:r>
              <a:rPr lang="en-US" sz="2000" cap="none" dirty="0">
                <a:solidFill>
                  <a:schemeClr val="bg1"/>
                </a:solidFill>
                <a:cs typeface="Arial" panose="020B0604020202020204" pitchFamily="34" charset="0"/>
              </a:rPr>
              <a:t>que podrían haber tenido lugar en este período? (2 Cor</a:t>
            </a:r>
            <a:r>
              <a:rPr lang="en-US" sz="2000" cap="none" dirty="0" smtClean="0">
                <a:solidFill>
                  <a:schemeClr val="bg1"/>
                </a:solidFill>
                <a:cs typeface="Arial" panose="020B0604020202020204" pitchFamily="34" charset="0"/>
              </a:rPr>
              <a:t>. 11:25 – 12:10)</a:t>
            </a:r>
          </a:p>
          <a:p>
            <a:pPr algn="l" rtl="0"/>
            <a:r>
              <a:rPr lang="en-US" sz="2400" cap="none" dirty="0" smtClean="0">
                <a:solidFill>
                  <a:schemeClr val="bg1"/>
                </a:solidFill>
                <a:cs typeface="Arial" panose="020B0604020202020204" pitchFamily="34" charset="0"/>
              </a:rPr>
              <a:t>¿Por qué no hay información sobre Arabia o Tarso? ¡Estamos limitados a lo que es el objetivo de la narrativa de Lucas y Pablo!</a:t>
            </a:r>
          </a:p>
          <a:p>
            <a:pPr algn="l" rtl="0"/>
            <a:r>
              <a:rPr lang="en-US" sz="2400" cap="none" dirty="0" smtClean="0">
                <a:solidFill>
                  <a:schemeClr val="bg1"/>
                </a:solidFill>
                <a:cs typeface="Arial" panose="020B0604020202020204" pitchFamily="34" charset="0"/>
              </a:rPr>
              <a:t>Iglesia en paz – cf. 2:46ss, 4:32ss; 5:1ss; 6:7 – </a:t>
            </a:r>
            <a:r>
              <a:rPr lang="en-US" sz="2400" cap="none" dirty="0" err="1" smtClean="0">
                <a:solidFill>
                  <a:schemeClr val="bg1"/>
                </a:solidFill>
                <a:cs typeface="Arial" panose="020B0604020202020204" pitchFamily="34" charset="0"/>
              </a:rPr>
              <a:t>declaraciones</a:t>
            </a:r>
            <a:r>
              <a:rPr lang="en-US" sz="2400" cap="none" dirty="0" smtClean="0">
                <a:solidFill>
                  <a:schemeClr val="bg1"/>
                </a:solidFill>
                <a:cs typeface="Arial" panose="020B0604020202020204" pitchFamily="34" charset="0"/>
              </a:rPr>
              <a:t> que </a:t>
            </a:r>
            <a:r>
              <a:rPr lang="en-US" sz="2400" cap="none" dirty="0" err="1" smtClean="0">
                <a:solidFill>
                  <a:schemeClr val="bg1"/>
                </a:solidFill>
                <a:cs typeface="Arial" panose="020B0604020202020204" pitchFamily="34" charset="0"/>
              </a:rPr>
              <a:t>dan</a:t>
            </a:r>
            <a:r>
              <a:rPr lang="en-US" sz="2400" cap="none" dirty="0" smtClean="0">
                <a:solidFill>
                  <a:schemeClr val="bg1"/>
                </a:solidFill>
                <a:cs typeface="Arial" panose="020B0604020202020204" pitchFamily="34" charset="0"/>
              </a:rPr>
              <a:t> conclusion a </a:t>
            </a:r>
            <a:r>
              <a:rPr lang="en-US" sz="2400" cap="none" dirty="0" err="1" smtClean="0">
                <a:solidFill>
                  <a:schemeClr val="bg1"/>
                </a:solidFill>
                <a:cs typeface="Arial" panose="020B0604020202020204" pitchFamily="34" charset="0"/>
              </a:rPr>
              <a:t>secciones</a:t>
            </a:r>
            <a:r>
              <a:rPr lang="en-US" sz="2400" cap="none" dirty="0" smtClean="0">
                <a:solidFill>
                  <a:schemeClr val="bg1"/>
                </a:solidFill>
                <a:cs typeface="Arial" panose="020B0604020202020204" pitchFamily="34" charset="0"/>
              </a:rPr>
              <a:t> e indican resolución. Esto termina el episodio de Esteban. </a:t>
            </a:r>
            <a:r>
              <a:rPr lang="en-US" sz="2400" cap="none" dirty="0" err="1" smtClean="0">
                <a:solidFill>
                  <a:schemeClr val="bg1"/>
                </a:solidFill>
                <a:cs typeface="Arial" panose="020B0604020202020204" pitchFamily="34" charset="0"/>
              </a:rPr>
              <a:t>Contrástese</a:t>
            </a:r>
            <a:r>
              <a:rPr lang="en-US" sz="2400" cap="none" dirty="0" smtClean="0">
                <a:solidFill>
                  <a:schemeClr val="bg1"/>
                </a:solidFill>
                <a:cs typeface="Arial" panose="020B0604020202020204" pitchFamily="34" charset="0"/>
              </a:rPr>
              <a:t> el </a:t>
            </a:r>
            <a:r>
              <a:rPr lang="en-US" sz="2400" cap="none" dirty="0" err="1" smtClean="0">
                <a:solidFill>
                  <a:schemeClr val="bg1"/>
                </a:solidFill>
                <a:cs typeface="Arial" panose="020B0604020202020204" pitchFamily="34" charset="0"/>
              </a:rPr>
              <a:t>método</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12:24.</a:t>
            </a:r>
            <a:endParaRPr lang="en-US" sz="24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31143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ANTIOQUÍA </a:t>
            </a:r>
            <a:r>
              <a:rPr lang="en-US" dirty="0">
                <a:solidFill>
                  <a:schemeClr val="bg1"/>
                </a:solidFill>
              </a:rPr>
              <a:t>(1/2)</a:t>
            </a:r>
          </a:p>
        </p:txBody>
      </p:sp>
      <p:sp>
        <p:nvSpPr>
          <p:cNvPr id="3" name="Content Placeholder 2"/>
          <p:cNvSpPr>
            <a:spLocks noGrp="1"/>
          </p:cNvSpPr>
          <p:nvPr>
            <p:ph idx="1"/>
          </p:nvPr>
        </p:nvSpPr>
        <p:spPr>
          <a:xfrm>
            <a:off x="152400" y="1995055"/>
            <a:ext cx="11887199" cy="4710545"/>
          </a:xfrm>
          <a:solidFill>
            <a:schemeClr val="tx1"/>
          </a:solidFill>
        </p:spPr>
        <p:txBody>
          <a:bodyPr>
            <a:normAutofit/>
          </a:bodyPr>
          <a:lstStyle/>
          <a:p>
            <a:pPr algn="l" rtl="0"/>
            <a:r>
              <a:rPr lang="en-US" sz="2400" cap="none" dirty="0" smtClean="0">
                <a:solidFill>
                  <a:schemeClr val="bg1"/>
                </a:solidFill>
                <a:cs typeface="Arial" panose="020B0604020202020204" pitchFamily="34" charset="0"/>
              </a:rPr>
              <a:t>11:19 debe ser un período de más de 3 años</a:t>
            </a:r>
          </a:p>
          <a:p>
            <a:pPr lvl="1" algn="l" rtl="0"/>
            <a:r>
              <a:rPr lang="en-US" sz="2000" cap="none" dirty="0" smtClean="0">
                <a:solidFill>
                  <a:schemeClr val="bg1"/>
                </a:solidFill>
                <a:cs typeface="Arial" panose="020B0604020202020204" pitchFamily="34" charset="0"/>
              </a:rPr>
              <a:t>Movimiento a Fenicia, Chipre, Antioquía</a:t>
            </a:r>
          </a:p>
          <a:p>
            <a:pPr lvl="1" algn="l" rtl="0"/>
            <a:r>
              <a:rPr lang="en-US" sz="2000" cap="none" dirty="0" smtClean="0">
                <a:solidFill>
                  <a:schemeClr val="bg1"/>
                </a:solidFill>
                <a:cs typeface="Arial" panose="020B0604020202020204" pitchFamily="34" charset="0"/>
              </a:rPr>
              <a:t>Griegos (en contraste con “solo judíos”). Los helenistas no </a:t>
            </a:r>
            <a:r>
              <a:rPr lang="en-US" sz="2000" cap="none" dirty="0" err="1" smtClean="0">
                <a:solidFill>
                  <a:schemeClr val="bg1"/>
                </a:solidFill>
                <a:cs typeface="Arial" panose="020B0604020202020204" pitchFamily="34" charset="0"/>
              </a:rPr>
              <a:t>serían</a:t>
            </a:r>
            <a:r>
              <a:rPr lang="en-US" sz="2000" cap="none" dirty="0" smtClean="0">
                <a:solidFill>
                  <a:schemeClr val="bg1"/>
                </a:solidFill>
                <a:cs typeface="Arial" panose="020B0604020202020204" pitchFamily="34" charset="0"/>
              </a:rPr>
              <a:t> notables</a:t>
            </a:r>
          </a:p>
          <a:p>
            <a:pPr lvl="1" algn="l" rtl="0"/>
            <a:r>
              <a:rPr lang="en-US" sz="2000" cap="none" dirty="0" smtClean="0">
                <a:solidFill>
                  <a:schemeClr val="bg1"/>
                </a:solidFill>
                <a:cs typeface="Arial" panose="020B0604020202020204" pitchFamily="34" charset="0"/>
              </a:rPr>
              <a:t>Sin embargo, debe ser después de Cornelio (Hechos 15:7)</a:t>
            </a:r>
          </a:p>
          <a:p>
            <a:pPr algn="l" rtl="0"/>
            <a:r>
              <a:rPr lang="en-US" sz="2400" cap="none" dirty="0" smtClean="0">
                <a:solidFill>
                  <a:schemeClr val="bg1"/>
                </a:solidFill>
                <a:cs typeface="Arial" panose="020B0604020202020204" pitchFamily="34" charset="0"/>
              </a:rPr>
              <a:t>11:22 Hermanos en Jer. </a:t>
            </a:r>
            <a:r>
              <a:rPr lang="en-US" sz="2400" cap="none" dirty="0" err="1" smtClean="0">
                <a:solidFill>
                  <a:schemeClr val="bg1"/>
                </a:solidFill>
                <a:cs typeface="Arial" panose="020B0604020202020204" pitchFamily="34" charset="0"/>
              </a:rPr>
              <a:t>apoyan</a:t>
            </a:r>
            <a:r>
              <a:rPr lang="en-US" sz="2400" cap="none" dirty="0" smtClean="0">
                <a:solidFill>
                  <a:schemeClr val="bg1"/>
                </a:solidFill>
                <a:cs typeface="Arial" panose="020B0604020202020204" pitchFamily="34" charset="0"/>
              </a:rPr>
              <a:t> (similar a 8:14; </a:t>
            </a:r>
            <a:r>
              <a:rPr lang="en-US" sz="2400" cap="none" dirty="0" err="1" smtClean="0">
                <a:solidFill>
                  <a:schemeClr val="bg1"/>
                </a:solidFill>
                <a:cs typeface="Arial" panose="020B0604020202020204" pitchFamily="34" charset="0"/>
              </a:rPr>
              <a:t>tal</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vez</a:t>
            </a:r>
            <a:r>
              <a:rPr lang="en-US" sz="2400" cap="none" dirty="0" smtClean="0">
                <a:solidFill>
                  <a:schemeClr val="bg1"/>
                </a:solidFill>
                <a:cs typeface="Arial" panose="020B0604020202020204" pitchFamily="34" charset="0"/>
              </a:rPr>
              <a:t> 9:31,32,36)</a:t>
            </a:r>
          </a:p>
          <a:p>
            <a:pPr lvl="1" algn="l" rtl="0"/>
            <a:r>
              <a:rPr lang="en-US" sz="2000" cap="none" dirty="0" smtClean="0">
                <a:solidFill>
                  <a:schemeClr val="bg1"/>
                </a:solidFill>
                <a:cs typeface="Arial" panose="020B0604020202020204" pitchFamily="34" charset="0"/>
              </a:rPr>
              <a:t>Bernabé </a:t>
            </a:r>
            <a:r>
              <a:rPr lang="en-US" sz="2000" cap="none" dirty="0" err="1" smtClean="0">
                <a:solidFill>
                  <a:schemeClr val="bg1"/>
                </a:solidFill>
                <a:cs typeface="Arial" panose="020B0604020202020204" pitchFamily="34" charset="0"/>
              </a:rPr>
              <a:t>es</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cipriano</a:t>
            </a:r>
            <a:endParaRPr lang="en-US" sz="2000" cap="none" dirty="0" smtClean="0">
              <a:solidFill>
                <a:schemeClr val="bg1"/>
              </a:solidFill>
              <a:cs typeface="Arial" panose="020B0604020202020204" pitchFamily="34" charset="0"/>
            </a:endParaRPr>
          </a:p>
          <a:p>
            <a:pPr lvl="1" algn="l" rtl="0"/>
            <a:r>
              <a:rPr lang="en-US" sz="2000" cap="none" dirty="0" smtClean="0">
                <a:solidFill>
                  <a:schemeClr val="bg1"/>
                </a:solidFill>
                <a:cs typeface="Arial" panose="020B0604020202020204" pitchFamily="34" charset="0"/>
              </a:rPr>
              <a:t>Tarso no muy lejos – Bernabé </a:t>
            </a:r>
            <a:r>
              <a:rPr lang="en-US" sz="2000" cap="none" dirty="0" err="1" smtClean="0">
                <a:solidFill>
                  <a:schemeClr val="bg1"/>
                </a:solidFill>
                <a:cs typeface="Arial" panose="020B0604020202020204" pitchFamily="34" charset="0"/>
              </a:rPr>
              <a:t>conocía</a:t>
            </a:r>
            <a:r>
              <a:rPr lang="en-US" sz="2000" cap="none" dirty="0" smtClean="0">
                <a:solidFill>
                  <a:schemeClr val="bg1"/>
                </a:solidFill>
                <a:cs typeface="Arial" panose="020B0604020202020204" pitchFamily="34" charset="0"/>
              </a:rPr>
              <a:t> </a:t>
            </a:r>
            <a:r>
              <a:rPr lang="en-US" sz="2000" cap="none" dirty="0" err="1" smtClean="0">
                <a:solidFill>
                  <a:schemeClr val="bg1"/>
                </a:solidFill>
                <a:cs typeface="Arial" panose="020B0604020202020204" pitchFamily="34" charset="0"/>
              </a:rPr>
              <a:t>su</a:t>
            </a:r>
            <a:r>
              <a:rPr lang="en-US" sz="2000" cap="none" dirty="0" smtClean="0">
                <a:solidFill>
                  <a:schemeClr val="bg1"/>
                </a:solidFill>
                <a:cs typeface="Arial" panose="020B0604020202020204" pitchFamily="34" charset="0"/>
              </a:rPr>
              <a:t> valor (¿tal vez conocía la comisión de Pablo?)</a:t>
            </a:r>
          </a:p>
        </p:txBody>
      </p:sp>
    </p:spTree>
    <p:extLst>
      <p:ext uri="{BB962C8B-B14F-4D97-AF65-F5344CB8AC3E}">
        <p14:creationId xmlns:p14="http://schemas.microsoft.com/office/powerpoint/2010/main" val="1134705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56674"/>
            <a:ext cx="9905998" cy="818147"/>
          </a:xfrm>
        </p:spPr>
        <p:txBody>
          <a:bodyPr/>
          <a:lstStyle/>
          <a:p>
            <a:pPr algn="ctr" rtl="0"/>
            <a:r>
              <a:rPr lang="en-US" dirty="0">
                <a:solidFill>
                  <a:schemeClr val="bg1"/>
                </a:solidFill>
              </a:rPr>
              <a:t>ANTIOQUIA (2/2)</a:t>
            </a:r>
          </a:p>
        </p:txBody>
      </p:sp>
      <p:sp>
        <p:nvSpPr>
          <p:cNvPr id="3" name="Content Placeholder 2"/>
          <p:cNvSpPr>
            <a:spLocks noGrp="1"/>
          </p:cNvSpPr>
          <p:nvPr>
            <p:ph idx="1"/>
          </p:nvPr>
        </p:nvSpPr>
        <p:spPr>
          <a:xfrm>
            <a:off x="152400" y="1074821"/>
            <a:ext cx="11887199" cy="5630779"/>
          </a:xfrm>
          <a:solidFill>
            <a:schemeClr val="tx1"/>
          </a:solidFill>
        </p:spPr>
        <p:txBody>
          <a:bodyPr>
            <a:normAutofit/>
          </a:bodyPr>
          <a:lstStyle/>
          <a:p>
            <a:pPr algn="l" rtl="0"/>
            <a:r>
              <a:rPr lang="en-US" sz="2800" cap="none" dirty="0" smtClean="0">
                <a:solidFill>
                  <a:schemeClr val="bg1"/>
                </a:solidFill>
                <a:cs typeface="Arial" panose="020B0604020202020204" pitchFamily="34" charset="0"/>
              </a:rPr>
              <a:t>Pasó 1 año enseñando.</a:t>
            </a:r>
          </a:p>
          <a:p>
            <a:pPr lvl="1" algn="l" rtl="0"/>
            <a:r>
              <a:rPr lang="en-US" sz="2400" cap="none" dirty="0" err="1">
                <a:solidFill>
                  <a:schemeClr val="bg1"/>
                </a:solidFill>
                <a:cs typeface="Arial" panose="020B0604020202020204" pitchFamily="34" charset="0"/>
              </a:rPr>
              <a:t>Á</a:t>
            </a:r>
            <a:r>
              <a:rPr lang="en-US" sz="2400" cap="none" dirty="0" err="1" smtClean="0">
                <a:solidFill>
                  <a:schemeClr val="bg1"/>
                </a:solidFill>
                <a:cs typeface="Arial" panose="020B0604020202020204" pitchFamily="34" charset="0"/>
              </a:rPr>
              <a:t>gabo</a:t>
            </a:r>
            <a:r>
              <a:rPr lang="en-US" sz="2400" cap="none" dirty="0" smtClean="0">
                <a:solidFill>
                  <a:schemeClr val="bg1"/>
                </a:solidFill>
                <a:cs typeface="Arial" panose="020B0604020202020204" pitchFamily="34" charset="0"/>
              </a:rPr>
              <a:t>, hambruna, contribución a Judea. </a:t>
            </a:r>
            <a:r>
              <a:rPr lang="en-US" sz="2400" cap="none" dirty="0" err="1" smtClean="0">
                <a:solidFill>
                  <a:schemeClr val="bg1"/>
                </a:solidFill>
                <a:cs typeface="Arial" panose="020B0604020202020204" pitchFamily="34" charset="0"/>
              </a:rPr>
              <a:t>Muestra</a:t>
            </a:r>
            <a:r>
              <a:rPr lang="en-US" sz="2400" cap="none" dirty="0" smtClean="0">
                <a:solidFill>
                  <a:schemeClr val="bg1"/>
                </a:solidFill>
                <a:cs typeface="Arial" panose="020B0604020202020204" pitchFamily="34" charset="0"/>
              </a:rPr>
              <a:t> de relación</a:t>
            </a:r>
          </a:p>
          <a:p>
            <a:pPr lvl="1" algn="l" rtl="0"/>
            <a:r>
              <a:rPr lang="en-US" sz="2400" cap="none" dirty="0" smtClean="0">
                <a:solidFill>
                  <a:schemeClr val="bg1"/>
                </a:solidFill>
                <a:cs typeface="Arial" panose="020B0604020202020204" pitchFamily="34" charset="0"/>
              </a:rPr>
              <a:t>Pablo fue a Judea con contribución. Debe ser la segunda visita a Jerusalén (</a:t>
            </a:r>
            <a:r>
              <a:rPr lang="en-US" sz="2400" cap="none" dirty="0" err="1" smtClean="0">
                <a:solidFill>
                  <a:schemeClr val="bg1"/>
                </a:solidFill>
                <a:cs typeface="Arial" panose="020B0604020202020204" pitchFamily="34" charset="0"/>
              </a:rPr>
              <a:t>Gál</a:t>
            </a:r>
            <a:r>
              <a:rPr lang="en-US" sz="2400" cap="none" dirty="0" smtClean="0">
                <a:solidFill>
                  <a:schemeClr val="bg1"/>
                </a:solidFill>
                <a:cs typeface="Arial" panose="020B0604020202020204" pitchFamily="34" charset="0"/>
              </a:rPr>
              <a:t> 2:1-10), suponiendo que Pablo no se la salte (lo que sería contrario a su propósito).</a:t>
            </a:r>
          </a:p>
          <a:p>
            <a:pPr lvl="2" algn="l" rtl="0"/>
            <a:r>
              <a:rPr lang="en-US" sz="2000" cap="none" dirty="0" smtClean="0">
                <a:solidFill>
                  <a:schemeClr val="bg1"/>
                </a:solidFill>
                <a:cs typeface="Arial" panose="020B0604020202020204" pitchFamily="34" charset="0"/>
              </a:rPr>
              <a:t>Sube tras la revelación</a:t>
            </a:r>
          </a:p>
          <a:p>
            <a:pPr lvl="2" algn="l" rtl="0"/>
            <a:r>
              <a:rPr lang="en-US" sz="2000" cap="none" dirty="0" smtClean="0">
                <a:solidFill>
                  <a:schemeClr val="bg1"/>
                </a:solidFill>
                <a:cs typeface="Arial" panose="020B0604020202020204" pitchFamily="34" charset="0"/>
              </a:rPr>
              <a:t>Bernabé y Tito lo acompañan.</a:t>
            </a:r>
          </a:p>
          <a:p>
            <a:pPr lvl="2" algn="l" rtl="0"/>
            <a:r>
              <a:rPr lang="en-US" sz="2000" cap="none" dirty="0" smtClean="0">
                <a:solidFill>
                  <a:schemeClr val="bg1"/>
                </a:solidFill>
                <a:cs typeface="Arial" panose="020B0604020202020204" pitchFamily="34" charset="0"/>
              </a:rPr>
              <a:t>Controversia de falsos hermanos</a:t>
            </a:r>
          </a:p>
          <a:p>
            <a:pPr lvl="2" algn="l" rtl="0"/>
            <a:r>
              <a:rPr lang="en-US" sz="2000" cap="none" dirty="0" smtClean="0">
                <a:solidFill>
                  <a:schemeClr val="bg1"/>
                </a:solidFill>
                <a:cs typeface="Arial" panose="020B0604020202020204" pitchFamily="34" charset="0"/>
              </a:rPr>
              <a:t>Aprovechó la ocasión para una reunión privada – Pedro, </a:t>
            </a:r>
            <a:r>
              <a:rPr lang="en-US" sz="2000" cap="none" dirty="0" err="1" smtClean="0">
                <a:solidFill>
                  <a:schemeClr val="bg1"/>
                </a:solidFill>
                <a:cs typeface="Arial" panose="020B0604020202020204" pitchFamily="34" charset="0"/>
              </a:rPr>
              <a:t>Jacobo</a:t>
            </a:r>
            <a:r>
              <a:rPr lang="en-US" sz="2000" cap="none" dirty="0" smtClean="0">
                <a:solidFill>
                  <a:schemeClr val="bg1"/>
                </a:solidFill>
                <a:cs typeface="Arial" panose="020B0604020202020204" pitchFamily="34" charset="0"/>
              </a:rPr>
              <a:t>, Juan – presentó el evangelio a los gentiles. La derecha de compañerismo</a:t>
            </a:r>
          </a:p>
          <a:p>
            <a:pPr algn="l" rtl="0"/>
            <a:r>
              <a:rPr lang="en-US" sz="2800" cap="none" dirty="0" smtClean="0">
                <a:solidFill>
                  <a:schemeClr val="bg1"/>
                </a:solidFill>
                <a:cs typeface="Arial" panose="020B0604020202020204" pitchFamily="34" charset="0"/>
              </a:rPr>
              <a:t>Pedro llega a Antioquía y Pablo tiene que condenarlo. No </a:t>
            </a:r>
            <a:r>
              <a:rPr lang="en-US" sz="2800" cap="none" dirty="0" err="1" smtClean="0">
                <a:solidFill>
                  <a:schemeClr val="bg1"/>
                </a:solidFill>
                <a:cs typeface="Arial" panose="020B0604020202020204" pitchFamily="34" charset="0"/>
              </a:rPr>
              <a:t>actúa</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conforme</a:t>
            </a:r>
            <a:r>
              <a:rPr lang="en-US" sz="2800" cap="none" dirty="0" smtClean="0">
                <a:solidFill>
                  <a:schemeClr val="bg1"/>
                </a:solidFill>
                <a:cs typeface="Arial" panose="020B0604020202020204" pitchFamily="34" charset="0"/>
              </a:rPr>
              <a:t> a </a:t>
            </a:r>
            <a:r>
              <a:rPr lang="en-US" sz="2800" cap="none" dirty="0" err="1" smtClean="0">
                <a:solidFill>
                  <a:schemeClr val="bg1"/>
                </a:solidFill>
                <a:cs typeface="Arial" panose="020B0604020202020204" pitchFamily="34" charset="0"/>
              </a:rPr>
              <a:t>su</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profesión</a:t>
            </a:r>
            <a:endParaRPr lang="en-US" sz="28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62900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tx2">
                <a:tint val="45000"/>
                <a:satMod val="400000"/>
              </a:schemeClr>
            </a:duotone>
          </a:blip>
          <a:stretch/>
        </a:blipFill>
        <a:effectLst/>
      </p:bgPr>
    </p:bg>
    <p:spTree>
      <p:nvGrpSpPr>
        <p:cNvPr id="1" name=""/>
        <p:cNvGrpSpPr/>
        <p:nvPr/>
      </p:nvGrpSpPr>
      <p:grpSpPr>
        <a:xfrm>
          <a:off x="0" y="0"/>
          <a:ext cx="0" cy="0"/>
          <a:chOff x="0" y="0"/>
          <a:chExt cx="0" cy="0"/>
        </a:xfrm>
      </p:grpSpPr>
      <p:pic>
        <p:nvPicPr>
          <p:cNvPr id="1028" name="Picture 4" descr="El ministerio del apóstol Pablo — BIBLIOTECA EN LÍNEA Watch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565" y="188770"/>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85198" y="4348369"/>
            <a:ext cx="2924002" cy="369332"/>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Espíritu</a:t>
            </a:r>
            <a:r>
              <a:rPr lang="en-US" b="1" i="1" dirty="0" smtClean="0">
                <a:solidFill>
                  <a:srgbClr val="FF0000"/>
                </a:solidFill>
                <a:cs typeface="Arial" panose="020B0604020202020204" pitchFamily="34" charset="0"/>
              </a:rPr>
              <a:t> Santo</a:t>
            </a:r>
            <a:r>
              <a:rPr lang="en-US" b="1" i="1" dirty="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envia</a:t>
            </a:r>
            <a:endParaRPr lang="en-US" b="1" i="1" dirty="0">
              <a:solidFill>
                <a:srgbClr val="FF0000"/>
              </a:solidFill>
              <a:cs typeface="Arial" panose="020B0604020202020204" pitchFamily="34" charset="0"/>
            </a:endParaRPr>
          </a:p>
        </p:txBody>
      </p:sp>
      <p:sp>
        <p:nvSpPr>
          <p:cNvPr id="5" name="Rectangle 4"/>
          <p:cNvSpPr/>
          <p:nvPr/>
        </p:nvSpPr>
        <p:spPr>
          <a:xfrm>
            <a:off x="6448137" y="3500870"/>
            <a:ext cx="1973811" cy="369332"/>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Largo tiempo</a:t>
            </a:r>
            <a:endParaRPr lang="en-US" b="1" i="1" dirty="0">
              <a:solidFill>
                <a:srgbClr val="FF0000"/>
              </a:solidFill>
              <a:cs typeface="Arial" panose="020B0604020202020204" pitchFamily="34" charset="0"/>
            </a:endParaRPr>
          </a:p>
        </p:txBody>
      </p:sp>
      <p:sp>
        <p:nvSpPr>
          <p:cNvPr id="6" name="Rectangle 5"/>
          <p:cNvSpPr/>
          <p:nvPr/>
        </p:nvSpPr>
        <p:spPr>
          <a:xfrm>
            <a:off x="1013084" y="5692377"/>
            <a:ext cx="1910599"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Sergio Pablo, </a:t>
            </a:r>
            <a:r>
              <a:rPr lang="en-US" b="1" i="1" dirty="0" err="1" smtClean="0">
                <a:solidFill>
                  <a:srgbClr val="FF0000"/>
                </a:solidFill>
                <a:cs typeface="Arial" panose="020B0604020202020204" pitchFamily="34" charset="0"/>
              </a:rPr>
              <a:t>Elimas</a:t>
            </a:r>
            <a:endParaRPr lang="en-US" b="1" i="1" dirty="0">
              <a:solidFill>
                <a:srgbClr val="FF0000"/>
              </a:solidFill>
              <a:cs typeface="Arial" panose="020B0604020202020204" pitchFamily="34" charset="0"/>
            </a:endParaRPr>
          </a:p>
        </p:txBody>
      </p:sp>
      <p:sp>
        <p:nvSpPr>
          <p:cNvPr id="7" name="Rectangle 6"/>
          <p:cNvSpPr/>
          <p:nvPr/>
        </p:nvSpPr>
        <p:spPr>
          <a:xfrm>
            <a:off x="-638031" y="2216599"/>
            <a:ext cx="1651115" cy="646331"/>
          </a:xfrm>
          <a:prstGeom prst="rect">
            <a:avLst/>
          </a:prstGeom>
        </p:spPr>
        <p:txBody>
          <a:bodyPr wrap="square">
            <a:spAutoFit/>
          </a:bodyPr>
          <a:lstStyle/>
          <a:p>
            <a:pPr algn="r" rtl="0"/>
            <a:r>
              <a:rPr lang="en-US" b="1" i="1" dirty="0" smtClean="0">
                <a:solidFill>
                  <a:srgbClr val="FF0000"/>
                </a:solidFill>
                <a:cs typeface="Arial" panose="020B0604020202020204" pitchFamily="34" charset="0"/>
              </a:rPr>
              <a:t>Juan </a:t>
            </a:r>
            <a:r>
              <a:rPr lang="en-US" b="1" i="1" dirty="0" err="1" smtClean="0">
                <a:solidFill>
                  <a:srgbClr val="FF0000"/>
                </a:solidFill>
                <a:cs typeface="Arial" panose="020B0604020202020204" pitchFamily="34" charset="0"/>
              </a:rPr>
              <a:t>los</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deja</a:t>
            </a:r>
            <a:endParaRPr lang="en-US" b="1" i="1" dirty="0">
              <a:solidFill>
                <a:srgbClr val="FF0000"/>
              </a:solidFill>
              <a:cs typeface="Arial" panose="020B0604020202020204" pitchFamily="34" charset="0"/>
            </a:endParaRPr>
          </a:p>
        </p:txBody>
      </p:sp>
      <p:sp>
        <p:nvSpPr>
          <p:cNvPr id="8" name="Rectangle 7"/>
          <p:cNvSpPr/>
          <p:nvPr/>
        </p:nvSpPr>
        <p:spPr>
          <a:xfrm>
            <a:off x="0" y="77280"/>
            <a:ext cx="3027217" cy="646331"/>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Sermón</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en</a:t>
            </a:r>
            <a:r>
              <a:rPr lang="en-US" b="1" i="1" dirty="0" smtClean="0">
                <a:solidFill>
                  <a:srgbClr val="FF0000"/>
                </a:solidFill>
                <a:cs typeface="Arial" panose="020B0604020202020204" pitchFamily="34" charset="0"/>
              </a:rPr>
              <a:t> la sinagoga, persecución</a:t>
            </a:r>
            <a:endParaRPr lang="en-US" b="1" i="1" dirty="0">
              <a:solidFill>
                <a:srgbClr val="FF0000"/>
              </a:solidFill>
              <a:cs typeface="Arial" panose="020B0604020202020204" pitchFamily="34" charset="0"/>
            </a:endParaRPr>
          </a:p>
        </p:txBody>
      </p:sp>
      <p:sp>
        <p:nvSpPr>
          <p:cNvPr id="9" name="Rectangle 8"/>
          <p:cNvSpPr/>
          <p:nvPr/>
        </p:nvSpPr>
        <p:spPr>
          <a:xfrm>
            <a:off x="3223839" y="997430"/>
            <a:ext cx="1988270"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Mucho tiempo, </a:t>
            </a:r>
            <a:r>
              <a:rPr lang="en-US" b="1" i="1" dirty="0" err="1" smtClean="0">
                <a:solidFill>
                  <a:srgbClr val="FF0000"/>
                </a:solidFill>
                <a:cs typeface="Arial" panose="020B0604020202020204" pitchFamily="34" charset="0"/>
              </a:rPr>
              <a:t>atentado</a:t>
            </a:r>
            <a:endParaRPr lang="en-US" b="1" i="1" dirty="0">
              <a:solidFill>
                <a:srgbClr val="FF0000"/>
              </a:solidFill>
              <a:cs typeface="Arial" panose="020B0604020202020204" pitchFamily="34" charset="0"/>
            </a:endParaRPr>
          </a:p>
        </p:txBody>
      </p:sp>
      <p:sp>
        <p:nvSpPr>
          <p:cNvPr id="10" name="Rectangle 9"/>
          <p:cNvSpPr/>
          <p:nvPr/>
        </p:nvSpPr>
        <p:spPr>
          <a:xfrm>
            <a:off x="3102684" y="1947971"/>
            <a:ext cx="2150917"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Cojo, sacrificios, apedreado.</a:t>
            </a:r>
            <a:endParaRPr lang="en-US" b="1" i="1" dirty="0">
              <a:solidFill>
                <a:srgbClr val="FF0000"/>
              </a:solidFill>
              <a:cs typeface="Arial" panose="020B0604020202020204" pitchFamily="34" charset="0"/>
            </a:endParaRPr>
          </a:p>
        </p:txBody>
      </p:sp>
      <p:sp>
        <p:nvSpPr>
          <p:cNvPr id="11" name="Rectangle 10"/>
          <p:cNvSpPr/>
          <p:nvPr/>
        </p:nvSpPr>
        <p:spPr>
          <a:xfrm>
            <a:off x="2162208" y="2482812"/>
            <a:ext cx="1730017" cy="646331"/>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Fortalece</a:t>
            </a:r>
            <a:r>
              <a:rPr lang="en-US" b="1" i="1" dirty="0" smtClean="0">
                <a:solidFill>
                  <a:srgbClr val="FF0000"/>
                </a:solidFill>
                <a:cs typeface="Arial" panose="020B0604020202020204" pitchFamily="34" charset="0"/>
              </a:rPr>
              <a:t>, ancianos</a:t>
            </a:r>
            <a:endParaRPr lang="en-US" b="1" i="1" dirty="0">
              <a:solidFill>
                <a:srgbClr val="FF0000"/>
              </a:solidFill>
              <a:cs typeface="Arial" panose="020B0604020202020204" pitchFamily="34" charset="0"/>
            </a:endParaRPr>
          </a:p>
        </p:txBody>
      </p:sp>
      <p:sp>
        <p:nvSpPr>
          <p:cNvPr id="14" name="Content Placeholder 2"/>
          <p:cNvSpPr>
            <a:spLocks noGrp="1"/>
          </p:cNvSpPr>
          <p:nvPr>
            <p:ph idx="1"/>
          </p:nvPr>
        </p:nvSpPr>
        <p:spPr>
          <a:xfrm>
            <a:off x="9734435" y="101315"/>
            <a:ext cx="2457565" cy="6604286"/>
          </a:xfrm>
          <a:solidFill>
            <a:schemeClr val="tx1"/>
          </a:solidFill>
        </p:spPr>
        <p:txBody>
          <a:bodyPr>
            <a:normAutofit lnSpcReduction="10000"/>
          </a:bodyPr>
          <a:lstStyle/>
          <a:p>
            <a:pPr algn="l" rtl="0"/>
            <a:r>
              <a:rPr lang="en-US" sz="2400" cap="none" dirty="0" err="1" smtClean="0">
                <a:solidFill>
                  <a:schemeClr val="bg1"/>
                </a:solidFill>
                <a:cs typeface="Arial" panose="020B0604020202020204" pitchFamily="34" charset="0"/>
              </a:rPr>
              <a:t>Enviados</a:t>
            </a:r>
            <a:endParaRPr lang="en-US" sz="2400" cap="none" dirty="0" smtClean="0">
              <a:solidFill>
                <a:schemeClr val="bg1"/>
              </a:solidFill>
              <a:cs typeface="Arial" panose="020B0604020202020204" pitchFamily="34" charset="0"/>
            </a:endParaRPr>
          </a:p>
          <a:p>
            <a:pPr algn="l" rtl="0"/>
            <a:r>
              <a:rPr lang="en-US" sz="2400" cap="none" dirty="0" smtClean="0">
                <a:solidFill>
                  <a:schemeClr val="bg1"/>
                </a:solidFill>
                <a:cs typeface="Arial" panose="020B0604020202020204" pitchFamily="34" charset="0"/>
              </a:rPr>
              <a:t>Compañía</a:t>
            </a:r>
          </a:p>
          <a:p>
            <a:pPr algn="l" rtl="0"/>
            <a:r>
              <a:rPr lang="en-US" sz="2400" cap="none" dirty="0" smtClean="0">
                <a:solidFill>
                  <a:schemeClr val="bg1"/>
                </a:solidFill>
                <a:cs typeface="Arial" panose="020B0604020202020204" pitchFamily="34" charset="0"/>
              </a:rPr>
              <a:t>¿Por qué Chipre?</a:t>
            </a:r>
          </a:p>
          <a:p>
            <a:pPr algn="l" rtl="0"/>
            <a:r>
              <a:rPr lang="en-US" sz="2400" cap="none" dirty="0" smtClean="0">
                <a:solidFill>
                  <a:schemeClr val="bg1"/>
                </a:solidFill>
                <a:cs typeface="Arial" panose="020B0604020202020204" pitchFamily="34" charset="0"/>
              </a:rPr>
              <a:t>¿Por qué sinagogas?</a:t>
            </a:r>
          </a:p>
          <a:p>
            <a:pPr algn="l" rtl="0"/>
            <a:r>
              <a:rPr lang="en-US" sz="2400" cap="none" dirty="0" smtClean="0">
                <a:solidFill>
                  <a:schemeClr val="bg1"/>
                </a:solidFill>
                <a:cs typeface="Arial" panose="020B0604020202020204" pitchFamily="34" charset="0"/>
              </a:rPr>
              <a:t>¿Por qué Pablo?</a:t>
            </a:r>
          </a:p>
          <a:p>
            <a:pPr algn="l" rtl="0"/>
            <a:r>
              <a:rPr lang="en-US" sz="2400" cap="none" dirty="0" err="1" smtClean="0">
                <a:solidFill>
                  <a:schemeClr val="bg1"/>
                </a:solidFill>
                <a:cs typeface="Arial" panose="020B0604020202020204" pitchFamily="34" charset="0"/>
              </a:rPr>
              <a:t>Sermón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Antioquía</a:t>
            </a:r>
            <a:r>
              <a:rPr lang="en-US" sz="2400" cap="none" dirty="0" smtClean="0">
                <a:solidFill>
                  <a:schemeClr val="bg1"/>
                </a:solidFill>
                <a:cs typeface="Arial" panose="020B0604020202020204" pitchFamily="34" charset="0"/>
              </a:rPr>
              <a:t> y la reacción judía</a:t>
            </a:r>
          </a:p>
          <a:p>
            <a:pPr algn="l" rtl="0"/>
            <a:r>
              <a:rPr lang="en-US" sz="2400" cap="none" dirty="0" smtClean="0">
                <a:solidFill>
                  <a:schemeClr val="bg1"/>
                </a:solidFill>
                <a:cs typeface="Arial" panose="020B0604020202020204" pitchFamily="34" charset="0"/>
              </a:rPr>
              <a:t>2 Cor. 11; 2 Tim. 3</a:t>
            </a:r>
          </a:p>
          <a:p>
            <a:pPr algn="l" rtl="0"/>
            <a:r>
              <a:rPr lang="en-US" sz="2400" cap="none" dirty="0" smtClean="0">
                <a:solidFill>
                  <a:schemeClr val="bg1"/>
                </a:solidFill>
                <a:cs typeface="Arial" panose="020B0604020202020204" pitchFamily="34" charset="0"/>
              </a:rPr>
              <a:t>¿</a:t>
            </a:r>
            <a:r>
              <a:rPr lang="en-US" sz="2400" cap="none" dirty="0" err="1" smtClean="0">
                <a:solidFill>
                  <a:schemeClr val="bg1"/>
                </a:solidFill>
                <a:cs typeface="Arial" panose="020B0604020202020204" pitchFamily="34" charset="0"/>
              </a:rPr>
              <a:t>Informe</a:t>
            </a:r>
            <a:r>
              <a:rPr lang="en-US" sz="2400" cap="none" dirty="0" smtClean="0">
                <a:solidFill>
                  <a:schemeClr val="bg1"/>
                </a:solidFill>
                <a:cs typeface="Arial" panose="020B0604020202020204" pitchFamily="34" charset="0"/>
              </a:rPr>
              <a:t> final?</a:t>
            </a:r>
            <a:endParaRPr lang="en-US" sz="24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3354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p:bldP spid="14"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LAS SEÑALES DE UN VERDADERO APÓSTOL</a:t>
            </a:r>
            <a:br>
              <a:rPr lang="en-US" dirty="0" smtClean="0">
                <a:solidFill>
                  <a:schemeClr val="bg1"/>
                </a:solidFill>
              </a:rPr>
            </a:br>
            <a:r>
              <a:rPr lang="en-US" dirty="0" smtClean="0">
                <a:solidFill>
                  <a:schemeClr val="bg1"/>
                </a:solidFill>
              </a:rPr>
              <a:t>2 Cor. 12:12</a:t>
            </a:r>
            <a:endParaRPr lang="en-US" dirty="0">
              <a:solidFill>
                <a:schemeClr val="bg1"/>
              </a:solidFill>
            </a:endParaRPr>
          </a:p>
        </p:txBody>
      </p:sp>
      <p:sp>
        <p:nvSpPr>
          <p:cNvPr id="3" name="Content Placeholder 2"/>
          <p:cNvSpPr>
            <a:spLocks noGrp="1"/>
          </p:cNvSpPr>
          <p:nvPr>
            <p:ph idx="1"/>
          </p:nvPr>
        </p:nvSpPr>
        <p:spPr>
          <a:xfrm>
            <a:off x="1141413" y="2514600"/>
            <a:ext cx="9905998" cy="3796145"/>
          </a:xfrm>
        </p:spPr>
        <p:txBody>
          <a:bodyPr>
            <a:normAutofit/>
          </a:bodyPr>
          <a:lstStyle/>
          <a:p>
            <a:pPr algn="l" rtl="0"/>
            <a:r>
              <a:rPr lang="en-US" sz="2800" cap="none" dirty="0" smtClean="0">
                <a:solidFill>
                  <a:schemeClr val="bg1"/>
                </a:solidFill>
                <a:cs typeface="Arial" panose="020B0604020202020204" pitchFamily="34" charset="0"/>
              </a:rPr>
              <a:t>EPISODIO DE CONVERSIÓN: Hombres – escuchan la voz, Pablo queda cegado, </a:t>
            </a:r>
            <a:r>
              <a:rPr lang="en-US" sz="2800" cap="none" dirty="0" err="1" smtClean="0">
                <a:solidFill>
                  <a:schemeClr val="bg1"/>
                </a:solidFill>
                <a:cs typeface="Arial" panose="020B0604020202020204" pitchFamily="34" charset="0"/>
              </a:rPr>
              <a:t>Ananías</a:t>
            </a:r>
            <a:r>
              <a:rPr lang="en-US" sz="2800" cap="none" dirty="0" smtClean="0">
                <a:solidFill>
                  <a:schemeClr val="bg1"/>
                </a:solidFill>
                <a:cs typeface="Arial" panose="020B0604020202020204" pitchFamily="34" charset="0"/>
              </a:rPr>
              <a:t> – </a:t>
            </a:r>
            <a:r>
              <a:rPr lang="en-US" sz="2800" cap="none" dirty="0" err="1" smtClean="0">
                <a:solidFill>
                  <a:schemeClr val="bg1"/>
                </a:solidFill>
                <a:cs typeface="Arial" panose="020B0604020202020204" pitchFamily="34" charset="0"/>
              </a:rPr>
              <a:t>visión</a:t>
            </a:r>
            <a:r>
              <a:rPr lang="en-US" sz="2800" cap="none" dirty="0" smtClean="0">
                <a:solidFill>
                  <a:schemeClr val="bg1"/>
                </a:solidFill>
                <a:cs typeface="Arial" panose="020B0604020202020204" pitchFamily="34" charset="0"/>
              </a:rPr>
              <a:t>, restauración de la vista</a:t>
            </a:r>
          </a:p>
          <a:p>
            <a:pPr algn="l" rtl="0"/>
            <a:r>
              <a:rPr lang="en-US" sz="2800" cap="none" dirty="0" smtClean="0">
                <a:solidFill>
                  <a:schemeClr val="bg1"/>
                </a:solidFill>
                <a:cs typeface="Arial" panose="020B0604020202020204" pitchFamily="34" charset="0"/>
              </a:rPr>
              <a:t>VISIONES: Hechos 22; 2 Cor. 12</a:t>
            </a:r>
          </a:p>
          <a:p>
            <a:pPr algn="l" rtl="0"/>
            <a:r>
              <a:rPr lang="en-US" sz="2800" cap="none" dirty="0" smtClean="0">
                <a:solidFill>
                  <a:schemeClr val="bg1"/>
                </a:solidFill>
                <a:cs typeface="Arial" panose="020B0604020202020204" pitchFamily="34" charset="0"/>
              </a:rPr>
              <a:t>1</a:t>
            </a:r>
            <a:r>
              <a:rPr lang="en-US" sz="2800" cap="none" baseline="30000" dirty="0" smtClean="0">
                <a:solidFill>
                  <a:schemeClr val="bg1"/>
                </a:solidFill>
                <a:cs typeface="Arial" panose="020B0604020202020204" pitchFamily="34" charset="0"/>
              </a:rPr>
              <a:t>er </a:t>
            </a:r>
            <a:r>
              <a:rPr lang="en-US" sz="2800" cap="none" dirty="0" smtClean="0">
                <a:solidFill>
                  <a:schemeClr val="bg1"/>
                </a:solidFill>
                <a:cs typeface="Arial" panose="020B0604020202020204" pitchFamily="34" charset="0"/>
              </a:rPr>
              <a:t>VIAJE: </a:t>
            </a:r>
            <a:r>
              <a:rPr lang="en-US" sz="2800" cap="none" dirty="0" err="1" smtClean="0">
                <a:solidFill>
                  <a:schemeClr val="bg1"/>
                </a:solidFill>
                <a:cs typeface="Arial" panose="020B0604020202020204" pitchFamily="34" charset="0"/>
              </a:rPr>
              <a:t>Ciega</a:t>
            </a:r>
            <a:r>
              <a:rPr lang="en-US" sz="2800" cap="none" dirty="0" smtClean="0">
                <a:solidFill>
                  <a:schemeClr val="bg1"/>
                </a:solidFill>
                <a:cs typeface="Arial" panose="020B0604020202020204" pitchFamily="34" charset="0"/>
              </a:rPr>
              <a:t> a </a:t>
            </a:r>
            <a:r>
              <a:rPr lang="en-US" sz="2800" cap="none" dirty="0" err="1" smtClean="0">
                <a:solidFill>
                  <a:schemeClr val="bg1"/>
                </a:solidFill>
                <a:cs typeface="Arial" panose="020B0604020202020204" pitchFamily="34" charset="0"/>
              </a:rPr>
              <a:t>Elimas</a:t>
            </a:r>
            <a:r>
              <a:rPr lang="en-US" sz="2800" cap="none" dirty="0" smtClean="0">
                <a:solidFill>
                  <a:schemeClr val="bg1"/>
                </a:solidFill>
                <a:cs typeface="Arial" panose="020B0604020202020204" pitchFamily="34" charset="0"/>
              </a:rPr>
              <a:t>, señales y prodigios (14:3), sana al cojo, se levanta después de </a:t>
            </a:r>
            <a:r>
              <a:rPr lang="en-US" sz="2800" cap="none" dirty="0" err="1" smtClean="0">
                <a:solidFill>
                  <a:schemeClr val="bg1"/>
                </a:solidFill>
                <a:cs typeface="Arial" panose="020B0604020202020204" pitchFamily="34" charset="0"/>
              </a:rPr>
              <a:t>ser</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apedreado</a:t>
            </a:r>
            <a:endParaRPr lang="en-US" sz="2800" cap="none" dirty="0" smtClean="0">
              <a:solidFill>
                <a:schemeClr val="bg1"/>
              </a:solidFill>
              <a:cs typeface="Arial" panose="020B0604020202020204" pitchFamily="34" charset="0"/>
            </a:endParaRPr>
          </a:p>
          <a:p>
            <a:pPr algn="l" rtl="0"/>
            <a:endParaRPr lang="en-US" sz="28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1429958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67146"/>
            <a:ext cx="9905998" cy="1092200"/>
          </a:xfrm>
          <a:solidFill>
            <a:schemeClr val="accent1"/>
          </a:solidFill>
        </p:spPr>
        <p:txBody>
          <a:bodyPr/>
          <a:lstStyle/>
          <a:p>
            <a:pPr algn="ctr" rtl="0"/>
            <a:r>
              <a:rPr lang="en-US" dirty="0" smtClean="0">
                <a:solidFill>
                  <a:schemeClr val="bg1"/>
                </a:solidFill>
              </a:rPr>
              <a:t>APLICACIONES</a:t>
            </a:r>
            <a:endParaRPr lang="en-US" dirty="0">
              <a:solidFill>
                <a:schemeClr val="bg1"/>
              </a:solidFill>
            </a:endParaRPr>
          </a:p>
        </p:txBody>
      </p:sp>
      <p:sp>
        <p:nvSpPr>
          <p:cNvPr id="3" name="Content Placeholder 2"/>
          <p:cNvSpPr>
            <a:spLocks noGrp="1"/>
          </p:cNvSpPr>
          <p:nvPr>
            <p:ph idx="1"/>
          </p:nvPr>
        </p:nvSpPr>
        <p:spPr>
          <a:xfrm>
            <a:off x="835794" y="1905802"/>
            <a:ext cx="9600978" cy="4068278"/>
          </a:xfrm>
        </p:spPr>
        <p:txBody>
          <a:bodyPr>
            <a:normAutofit/>
          </a:bodyPr>
          <a:lstStyle/>
          <a:p>
            <a:pPr algn="l" rtl="0"/>
            <a:r>
              <a:rPr lang="en-US" sz="2800" cap="none" dirty="0" err="1" smtClean="0">
                <a:solidFill>
                  <a:schemeClr val="tx1"/>
                </a:solidFill>
                <a:cs typeface="Arial" panose="020B0604020202020204" pitchFamily="34" charset="0"/>
              </a:rPr>
              <a:t>Difusión</a:t>
            </a:r>
            <a:r>
              <a:rPr lang="en-US" sz="2800" cap="none" dirty="0" smtClean="0">
                <a:solidFill>
                  <a:schemeClr val="tx1"/>
                </a:solidFill>
                <a:cs typeface="Arial" panose="020B0604020202020204" pitchFamily="34" charset="0"/>
              </a:rPr>
              <a:t> de la palabra</a:t>
            </a:r>
          </a:p>
          <a:p>
            <a:pPr algn="l" rtl="0"/>
            <a:r>
              <a:rPr lang="en-US" sz="2800" cap="none" dirty="0" smtClean="0">
                <a:solidFill>
                  <a:schemeClr val="tx1"/>
                </a:solidFill>
                <a:cs typeface="Arial" panose="020B0604020202020204" pitchFamily="34" charset="0"/>
              </a:rPr>
              <a:t>La </a:t>
            </a:r>
            <a:r>
              <a:rPr lang="en-US" sz="2800" cap="none" dirty="0" err="1" smtClean="0">
                <a:solidFill>
                  <a:schemeClr val="tx1"/>
                </a:solidFill>
                <a:cs typeface="Arial" panose="020B0604020202020204" pitchFamily="34" charset="0"/>
              </a:rPr>
              <a:t>raza</a:t>
            </a:r>
            <a:r>
              <a:rPr lang="en-US" sz="2800" cap="none" dirty="0" smtClean="0">
                <a:solidFill>
                  <a:schemeClr val="tx1"/>
                </a:solidFill>
                <a:cs typeface="Arial" panose="020B0604020202020204" pitchFamily="34" charset="0"/>
              </a:rPr>
              <a:t> a los ojos de Dios</a:t>
            </a:r>
          </a:p>
          <a:p>
            <a:pPr algn="l" rtl="0"/>
            <a:r>
              <a:rPr lang="en-US" sz="2800" cap="none" dirty="0" smtClean="0">
                <a:solidFill>
                  <a:schemeClr val="tx1"/>
                </a:solidFill>
                <a:cs typeface="Arial" panose="020B0604020202020204" pitchFamily="34" charset="0"/>
              </a:rPr>
              <a:t>El orgullo/el interés </a:t>
            </a:r>
            <a:r>
              <a:rPr lang="en-US" sz="2800" cap="none" dirty="0" err="1" smtClean="0">
                <a:solidFill>
                  <a:schemeClr val="tx1"/>
                </a:solidFill>
                <a:cs typeface="Arial" panose="020B0604020202020204" pitchFamily="34" charset="0"/>
              </a:rPr>
              <a:t>propio</a:t>
            </a:r>
            <a:r>
              <a:rPr lang="en-US" sz="2800" cap="none" dirty="0" smtClean="0">
                <a:solidFill>
                  <a:schemeClr val="tx1"/>
                </a:solidFill>
                <a:cs typeface="Arial" panose="020B0604020202020204" pitchFamily="34" charset="0"/>
              </a:rPr>
              <a:t> </a:t>
            </a:r>
            <a:r>
              <a:rPr lang="en-US" sz="2800" cap="none" dirty="0" err="1" smtClean="0">
                <a:solidFill>
                  <a:schemeClr val="tx1"/>
                </a:solidFill>
                <a:cs typeface="Arial" panose="020B0604020202020204" pitchFamily="34" charset="0"/>
              </a:rPr>
              <a:t>obstaculiza</a:t>
            </a:r>
            <a:r>
              <a:rPr lang="en-US" sz="2800" cap="none" dirty="0" smtClean="0">
                <a:solidFill>
                  <a:schemeClr val="tx1"/>
                </a:solidFill>
                <a:cs typeface="Arial" panose="020B0604020202020204" pitchFamily="34" charset="0"/>
              </a:rPr>
              <a:t> el Evangelio</a:t>
            </a:r>
          </a:p>
          <a:p>
            <a:pPr algn="l" rtl="0"/>
            <a:r>
              <a:rPr lang="en-US" sz="2800" cap="none" dirty="0" err="1" smtClean="0">
                <a:solidFill>
                  <a:schemeClr val="tx1"/>
                </a:solidFill>
                <a:cs typeface="Arial" panose="020B0604020202020204" pitchFamily="34" charset="0"/>
              </a:rPr>
              <a:t>Animar</a:t>
            </a:r>
            <a:r>
              <a:rPr lang="en-US" sz="2800" cap="none" dirty="0" smtClean="0">
                <a:solidFill>
                  <a:schemeClr val="tx1"/>
                </a:solidFill>
                <a:cs typeface="Arial" panose="020B0604020202020204" pitchFamily="34" charset="0"/>
              </a:rPr>
              <a:t> a </a:t>
            </a:r>
            <a:r>
              <a:rPr lang="en-US" sz="2800" cap="none" dirty="0" err="1" smtClean="0">
                <a:solidFill>
                  <a:schemeClr val="tx1"/>
                </a:solidFill>
                <a:cs typeface="Arial" panose="020B0604020202020204" pitchFamily="34" charset="0"/>
              </a:rPr>
              <a:t>los</a:t>
            </a:r>
            <a:r>
              <a:rPr lang="en-US" sz="2800" cap="none" dirty="0" smtClean="0">
                <a:solidFill>
                  <a:schemeClr val="tx1"/>
                </a:solidFill>
                <a:cs typeface="Arial" panose="020B0604020202020204" pitchFamily="34" charset="0"/>
              </a:rPr>
              <a:t> recién convertidos</a:t>
            </a:r>
            <a:endParaRPr lang="en-US" sz="2800"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26138720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0208" y="368531"/>
            <a:ext cx="9237830" cy="1635759"/>
          </a:xfrm>
        </p:spPr>
        <p:txBody>
          <a:bodyPr/>
          <a:lstStyle/>
          <a:p>
            <a:pPr algn="l" rtl="0"/>
            <a:r>
              <a:rPr lang="en-US" dirty="0" smtClean="0"/>
              <a:t>Calentamiento - RELACIONE</a:t>
            </a:r>
            <a:endParaRPr lang="en-US" dirty="0"/>
          </a:p>
        </p:txBody>
      </p:sp>
      <p:sp>
        <p:nvSpPr>
          <p:cNvPr id="3" name="Subtitle 2"/>
          <p:cNvSpPr>
            <a:spLocks noGrp="1"/>
          </p:cNvSpPr>
          <p:nvPr>
            <p:ph type="subTitle" idx="1"/>
          </p:nvPr>
        </p:nvSpPr>
        <p:spPr>
          <a:xfrm>
            <a:off x="629920" y="2509520"/>
            <a:ext cx="6731462" cy="3698240"/>
          </a:xfrm>
        </p:spPr>
        <p:txBody>
          <a:bodyPr>
            <a:normAutofit lnSpcReduction="10000"/>
          </a:bodyPr>
          <a:lstStyle/>
          <a:p>
            <a:pPr algn="l" rtl="0"/>
            <a:r>
              <a:rPr lang="en-US" sz="2400" cap="none" dirty="0">
                <a:solidFill>
                  <a:schemeClr val="tx1"/>
                </a:solidFill>
                <a:cs typeface="Arial" panose="020B0604020202020204" pitchFamily="34" charset="0"/>
              </a:rPr>
              <a:t>Versículo que dice donde comienza la historia de Pablo</a:t>
            </a:r>
          </a:p>
          <a:p>
            <a:pPr algn="l" rtl="0"/>
            <a:r>
              <a:rPr lang="en-US" sz="2400" cap="none" dirty="0">
                <a:solidFill>
                  <a:schemeClr val="tx1"/>
                </a:solidFill>
                <a:cs typeface="Arial" panose="020B0604020202020204" pitchFamily="34" charset="0"/>
              </a:rPr>
              <a:t>La gran lección de la vida de Pablo</a:t>
            </a:r>
          </a:p>
          <a:p>
            <a:pPr algn="l" rtl="0"/>
            <a:r>
              <a:rPr lang="en-US" sz="2400" cap="none" dirty="0">
                <a:solidFill>
                  <a:schemeClr val="tx1"/>
                </a:solidFill>
                <a:cs typeface="Arial" panose="020B0604020202020204" pitchFamily="34" charset="0"/>
              </a:rPr>
              <a:t>Primera </a:t>
            </a:r>
            <a:r>
              <a:rPr lang="en-US" sz="2400" cap="none" dirty="0" err="1">
                <a:solidFill>
                  <a:schemeClr val="tx1"/>
                </a:solidFill>
                <a:cs typeface="Arial" panose="020B0604020202020204" pitchFamily="34" charset="0"/>
              </a:rPr>
              <a:t>descripción</a:t>
            </a:r>
            <a:r>
              <a:rPr lang="en-US" sz="2400" cap="none" dirty="0">
                <a:solidFill>
                  <a:schemeClr val="tx1"/>
                </a:solidFill>
                <a:cs typeface="Arial" panose="020B0604020202020204" pitchFamily="34" charset="0"/>
              </a:rPr>
              <a:t> </a:t>
            </a:r>
            <a:r>
              <a:rPr lang="en-US" sz="2400" cap="none" dirty="0" smtClean="0">
                <a:solidFill>
                  <a:schemeClr val="tx1"/>
                </a:solidFill>
                <a:cs typeface="Arial" panose="020B0604020202020204" pitchFamily="34" charset="0"/>
              </a:rPr>
              <a:t>de Pablo</a:t>
            </a:r>
          </a:p>
          <a:p>
            <a:pPr algn="l" rtl="0"/>
            <a:r>
              <a:rPr lang="en-US" sz="2400" cap="none" dirty="0" err="1" smtClean="0">
                <a:solidFill>
                  <a:schemeClr val="tx1"/>
                </a:solidFill>
                <a:cs typeface="Arial" panose="020B0604020202020204" pitchFamily="34" charset="0"/>
              </a:rPr>
              <a:t>Cómo</a:t>
            </a:r>
            <a:r>
              <a:rPr lang="en-US" sz="2400" cap="none" dirty="0" smtClean="0">
                <a:solidFill>
                  <a:schemeClr val="tx1"/>
                </a:solidFill>
                <a:cs typeface="Arial" panose="020B0604020202020204" pitchFamily="34" charset="0"/>
              </a:rPr>
              <a:t> Pablo se </a:t>
            </a:r>
            <a:r>
              <a:rPr lang="en-US" sz="2400" cap="none" dirty="0" err="1" smtClean="0">
                <a:solidFill>
                  <a:schemeClr val="tx1"/>
                </a:solidFill>
                <a:cs typeface="Arial" panose="020B0604020202020204" pitchFamily="34" charset="0"/>
              </a:rPr>
              <a:t>consideraba</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en</a:t>
            </a:r>
            <a:r>
              <a:rPr lang="en-US" sz="2400" cap="none" dirty="0" smtClean="0">
                <a:solidFill>
                  <a:schemeClr val="tx1"/>
                </a:solidFill>
                <a:cs typeface="Arial" panose="020B0604020202020204" pitchFamily="34" charset="0"/>
              </a:rPr>
              <a:t> su juventud</a:t>
            </a:r>
            <a:endParaRPr lang="en-US" sz="2400" cap="none" dirty="0">
              <a:solidFill>
                <a:schemeClr val="tx1"/>
              </a:solidFill>
              <a:cs typeface="Arial" panose="020B0604020202020204" pitchFamily="34" charset="0"/>
            </a:endParaRPr>
          </a:p>
          <a:p>
            <a:pPr algn="l" rtl="0"/>
            <a:r>
              <a:rPr lang="en-US" sz="2400" cap="none" dirty="0">
                <a:solidFill>
                  <a:schemeClr val="tx1"/>
                </a:solidFill>
                <a:cs typeface="Arial" panose="020B0604020202020204" pitchFamily="34" charset="0"/>
              </a:rPr>
              <a:t>El resumen de Jesús de cómo Pablo </a:t>
            </a:r>
            <a:r>
              <a:rPr lang="en-US" sz="2400" cap="none" dirty="0" err="1">
                <a:solidFill>
                  <a:schemeClr val="tx1"/>
                </a:solidFill>
                <a:cs typeface="Arial" panose="020B0604020202020204" pitchFamily="34" charset="0"/>
              </a:rPr>
              <a:t>pasó</a:t>
            </a:r>
            <a:r>
              <a:rPr lang="en-US" sz="2400" cap="none" dirty="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su</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tiempo</a:t>
            </a:r>
            <a:r>
              <a:rPr lang="en-US" sz="2400" cap="none" dirty="0" smtClean="0">
                <a:solidFill>
                  <a:schemeClr val="tx1"/>
                </a:solidFill>
                <a:cs typeface="Arial" panose="020B0604020202020204" pitchFamily="34" charset="0"/>
              </a:rPr>
              <a:t> de </a:t>
            </a:r>
            <a:r>
              <a:rPr lang="en-US" sz="2400" cap="none" dirty="0" err="1" smtClean="0">
                <a:solidFill>
                  <a:schemeClr val="tx1"/>
                </a:solidFill>
                <a:cs typeface="Arial" panose="020B0604020202020204" pitchFamily="34" charset="0"/>
              </a:rPr>
              <a:t>persecuci</a:t>
            </a:r>
            <a:r>
              <a:rPr lang="es-ES" sz="2400" cap="none" dirty="0" err="1" smtClean="0">
                <a:solidFill>
                  <a:schemeClr val="tx1"/>
                </a:solidFill>
                <a:cs typeface="Arial" panose="020B0604020202020204" pitchFamily="34" charset="0"/>
              </a:rPr>
              <a:t>ón</a:t>
            </a:r>
            <a:endParaRPr lang="en-US" sz="2400" cap="none" dirty="0">
              <a:solidFill>
                <a:schemeClr val="tx1"/>
              </a:solidFill>
              <a:cs typeface="Arial" panose="020B0604020202020204" pitchFamily="34" charset="0"/>
            </a:endParaRPr>
          </a:p>
          <a:p>
            <a:pPr algn="l" rtl="0"/>
            <a:r>
              <a:rPr lang="en-US" sz="2400" cap="none" dirty="0">
                <a:solidFill>
                  <a:schemeClr val="tx1"/>
                </a:solidFill>
                <a:cs typeface="Arial" panose="020B0604020202020204" pitchFamily="34" charset="0"/>
              </a:rPr>
              <a:t>Resumen del mensaje de Pablo </a:t>
            </a:r>
            <a:r>
              <a:rPr lang="en-US" sz="2400" cap="none" dirty="0" smtClean="0">
                <a:solidFill>
                  <a:schemeClr val="tx1"/>
                </a:solidFill>
                <a:cs typeface="Arial" panose="020B0604020202020204" pitchFamily="34" charset="0"/>
              </a:rPr>
              <a:t>a </a:t>
            </a:r>
            <a:r>
              <a:rPr lang="en-US" sz="2400" cap="none" dirty="0" err="1" smtClean="0">
                <a:solidFill>
                  <a:schemeClr val="tx1"/>
                </a:solidFill>
                <a:cs typeface="Arial" panose="020B0604020202020204" pitchFamily="34" charset="0"/>
              </a:rPr>
              <a:t>los</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judios</a:t>
            </a:r>
            <a:endParaRPr lang="en-US" sz="2400" cap="none" dirty="0">
              <a:solidFill>
                <a:schemeClr val="tx1"/>
              </a:solidFill>
              <a:cs typeface="Arial" panose="020B0604020202020204" pitchFamily="34" charset="0"/>
            </a:endParaRPr>
          </a:p>
        </p:txBody>
      </p:sp>
      <p:sp>
        <p:nvSpPr>
          <p:cNvPr id="4" name="Subtitle 2"/>
          <p:cNvSpPr txBox="1">
            <a:spLocks/>
          </p:cNvSpPr>
          <p:nvPr/>
        </p:nvSpPr>
        <p:spPr>
          <a:xfrm>
            <a:off x="7897090" y="2509520"/>
            <a:ext cx="3749964" cy="369824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400" cap="none" dirty="0" smtClean="0">
                <a:solidFill>
                  <a:schemeClr val="tx1"/>
                </a:solidFill>
                <a:cs typeface="Arial" panose="020B0604020202020204" pitchFamily="34" charset="0"/>
              </a:rPr>
              <a:t>Hechos 7:51-53</a:t>
            </a:r>
          </a:p>
          <a:p>
            <a:pPr algn="l" rtl="0"/>
            <a:r>
              <a:rPr lang="en-US" sz="2400" cap="none" dirty="0">
                <a:solidFill>
                  <a:schemeClr val="tx1"/>
                </a:solidFill>
                <a:cs typeface="Arial" panose="020B0604020202020204" pitchFamily="34" charset="0"/>
              </a:rPr>
              <a:t>Hechos 13:38-39</a:t>
            </a:r>
          </a:p>
          <a:p>
            <a:pPr algn="l" rtl="0"/>
            <a:r>
              <a:rPr lang="en-US" sz="2400" cap="none" dirty="0" smtClean="0">
                <a:solidFill>
                  <a:schemeClr val="tx1"/>
                </a:solidFill>
                <a:cs typeface="Arial" panose="020B0604020202020204" pitchFamily="34" charset="0"/>
              </a:rPr>
              <a:t>Hechos 26:14</a:t>
            </a:r>
          </a:p>
          <a:p>
            <a:pPr algn="l" rtl="0"/>
            <a:r>
              <a:rPr lang="en-US" sz="2400" cap="none" dirty="0" err="1" smtClean="0">
                <a:solidFill>
                  <a:schemeClr val="tx1"/>
                </a:solidFill>
                <a:cs typeface="Arial" panose="020B0604020202020204" pitchFamily="34" charset="0"/>
              </a:rPr>
              <a:t>Gál</a:t>
            </a:r>
            <a:r>
              <a:rPr lang="en-US" sz="2400" cap="none" dirty="0" smtClean="0">
                <a:solidFill>
                  <a:schemeClr val="tx1"/>
                </a:solidFill>
                <a:cs typeface="Arial" panose="020B0604020202020204" pitchFamily="34" charset="0"/>
              </a:rPr>
              <a:t>. </a:t>
            </a:r>
            <a:r>
              <a:rPr lang="en-US" sz="2400" cap="none" dirty="0">
                <a:solidFill>
                  <a:schemeClr val="tx1"/>
                </a:solidFill>
                <a:cs typeface="Arial" panose="020B0604020202020204" pitchFamily="34" charset="0"/>
              </a:rPr>
              <a:t>1:15</a:t>
            </a:r>
          </a:p>
          <a:p>
            <a:pPr algn="l" rtl="0"/>
            <a:r>
              <a:rPr lang="en-US" sz="2400" cap="none" dirty="0" smtClean="0">
                <a:solidFill>
                  <a:schemeClr val="tx1"/>
                </a:solidFill>
                <a:cs typeface="Arial" panose="020B0604020202020204" pitchFamily="34" charset="0"/>
              </a:rPr>
              <a:t>Fi</a:t>
            </a:r>
            <a:r>
              <a:rPr lang="en-US" sz="2400" cap="none" dirty="0">
                <a:solidFill>
                  <a:schemeClr val="tx1"/>
                </a:solidFill>
                <a:cs typeface="Arial" panose="020B0604020202020204" pitchFamily="34" charset="0"/>
              </a:rPr>
              <a:t>. 3:6</a:t>
            </a:r>
          </a:p>
          <a:p>
            <a:pPr algn="l" rtl="0"/>
            <a:r>
              <a:rPr lang="en-US" sz="2400" cap="none" dirty="0">
                <a:solidFill>
                  <a:schemeClr val="tx1"/>
                </a:solidFill>
                <a:cs typeface="Arial" panose="020B0604020202020204" pitchFamily="34" charset="0"/>
              </a:rPr>
              <a:t>1 Tim. 1:16</a:t>
            </a:r>
          </a:p>
          <a:p>
            <a:pPr algn="l" rtl="0"/>
            <a:endParaRPr lang="en-US" sz="2400" cap="none" dirty="0" smtClean="0">
              <a:solidFill>
                <a:schemeClr val="tx1"/>
              </a:solidFill>
              <a:cs typeface="Arial" panose="020B0604020202020204" pitchFamily="34" charset="0"/>
            </a:endParaRPr>
          </a:p>
        </p:txBody>
      </p:sp>
      <p:cxnSp>
        <p:nvCxnSpPr>
          <p:cNvPr id="6" name="Straight Connector 5"/>
          <p:cNvCxnSpPr>
            <a:endCxn id="4" idx="1"/>
          </p:cNvCxnSpPr>
          <p:nvPr/>
        </p:nvCxnSpPr>
        <p:spPr>
          <a:xfrm>
            <a:off x="6834909" y="2844800"/>
            <a:ext cx="1062181" cy="151384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a:off x="6096025" y="3601720"/>
            <a:ext cx="1801065" cy="1598353"/>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V="1">
            <a:off x="5361708" y="2803236"/>
            <a:ext cx="2535382" cy="110005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a:off x="7361382" y="4575232"/>
            <a:ext cx="609600" cy="26369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flipV="1">
            <a:off x="4331368" y="3886200"/>
            <a:ext cx="3565722" cy="1450571"/>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flipV="1">
            <a:off x="7234989" y="3335252"/>
            <a:ext cx="662101" cy="2287386"/>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944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9445" y="585740"/>
            <a:ext cx="9253872" cy="1635759"/>
          </a:xfrm>
        </p:spPr>
        <p:txBody>
          <a:bodyPr/>
          <a:lstStyle/>
          <a:p>
            <a:pPr algn="l" rtl="0"/>
            <a:r>
              <a:rPr lang="en-US" dirty="0" smtClean="0"/>
              <a:t>Calentamiento - RELACIONE</a:t>
            </a:r>
            <a:endParaRPr lang="en-US" dirty="0"/>
          </a:p>
        </p:txBody>
      </p:sp>
      <p:sp>
        <p:nvSpPr>
          <p:cNvPr id="3" name="Subtitle 2"/>
          <p:cNvSpPr>
            <a:spLocks noGrp="1"/>
          </p:cNvSpPr>
          <p:nvPr>
            <p:ph type="subTitle" idx="1"/>
          </p:nvPr>
        </p:nvSpPr>
        <p:spPr>
          <a:xfrm>
            <a:off x="629920" y="2509520"/>
            <a:ext cx="6731462" cy="3698240"/>
          </a:xfrm>
        </p:spPr>
        <p:txBody>
          <a:bodyPr>
            <a:normAutofit/>
          </a:bodyPr>
          <a:lstStyle/>
          <a:p>
            <a:pPr algn="l" rtl="0"/>
            <a:r>
              <a:rPr lang="en-US" sz="2400" cap="none" dirty="0" smtClean="0">
                <a:solidFill>
                  <a:schemeClr val="tx1"/>
                </a:solidFill>
                <a:cs typeface="Arial" panose="020B0604020202020204" pitchFamily="34" charset="0"/>
              </a:rPr>
              <a:t>Base; </a:t>
            </a:r>
            <a:r>
              <a:rPr lang="en-US" sz="2400" cap="none" dirty="0" err="1" smtClean="0">
                <a:solidFill>
                  <a:schemeClr val="tx1"/>
                </a:solidFill>
                <a:cs typeface="Arial" panose="020B0604020202020204" pitchFamily="34" charset="0"/>
              </a:rPr>
              <a:t>desde</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donde</a:t>
            </a:r>
            <a:r>
              <a:rPr lang="en-US" sz="2400" cap="none" dirty="0" smtClean="0">
                <a:solidFill>
                  <a:schemeClr val="tx1"/>
                </a:solidFill>
                <a:cs typeface="Arial" panose="020B0604020202020204" pitchFamily="34" charset="0"/>
              </a:rPr>
              <a:t> el Espíritu Santo envía</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Sergio Pablo y </a:t>
            </a:r>
            <a:r>
              <a:rPr lang="en-US" sz="2400" cap="none" dirty="0" err="1" smtClean="0">
                <a:solidFill>
                  <a:schemeClr val="tx1"/>
                </a:solidFill>
                <a:cs typeface="Arial" panose="020B0604020202020204" pitchFamily="34" charset="0"/>
              </a:rPr>
              <a:t>Elimas</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Juan Marcos </a:t>
            </a:r>
            <a:r>
              <a:rPr lang="en-US" sz="2400" cap="none" dirty="0" err="1" smtClean="0">
                <a:solidFill>
                  <a:schemeClr val="tx1"/>
                </a:solidFill>
                <a:cs typeface="Arial" panose="020B0604020202020204" pitchFamily="34" charset="0"/>
              </a:rPr>
              <a:t>los</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deja</a:t>
            </a:r>
            <a:endParaRPr lang="en-US" sz="2400" cap="none" dirty="0" smtClean="0">
              <a:solidFill>
                <a:schemeClr val="tx1"/>
              </a:solidFill>
              <a:cs typeface="Arial" panose="020B0604020202020204" pitchFamily="34" charset="0"/>
            </a:endParaRPr>
          </a:p>
          <a:p>
            <a:pPr algn="l" rtl="0"/>
            <a:r>
              <a:rPr lang="en-US" sz="2400" cap="none" dirty="0" err="1">
                <a:solidFill>
                  <a:schemeClr val="tx1"/>
                </a:solidFill>
                <a:cs typeface="Arial" panose="020B0604020202020204" pitchFamily="34" charset="0"/>
              </a:rPr>
              <a:t>S</a:t>
            </a:r>
            <a:r>
              <a:rPr lang="en-US" sz="2400" cap="none" dirty="0" err="1" smtClean="0">
                <a:solidFill>
                  <a:schemeClr val="tx1"/>
                </a:solidFill>
                <a:cs typeface="Arial" panose="020B0604020202020204" pitchFamily="34" charset="0"/>
              </a:rPr>
              <a:t>ermón</a:t>
            </a:r>
            <a:r>
              <a:rPr lang="en-US" sz="2400" cap="none" dirty="0" smtClean="0">
                <a:solidFill>
                  <a:schemeClr val="tx1"/>
                </a:solidFill>
                <a:cs typeface="Arial" panose="020B0604020202020204" pitchFamily="34" charset="0"/>
              </a:rPr>
              <a:t> de la sinagoga</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Curación del cojo; Pablo apedreado</a:t>
            </a:r>
            <a:endParaRPr lang="en-US" sz="2400" cap="none" dirty="0">
              <a:solidFill>
                <a:schemeClr val="tx1"/>
              </a:solidFill>
              <a:cs typeface="Arial" panose="020B0604020202020204" pitchFamily="34" charset="0"/>
            </a:endParaRPr>
          </a:p>
        </p:txBody>
      </p:sp>
      <p:sp>
        <p:nvSpPr>
          <p:cNvPr id="4" name="Subtitle 2"/>
          <p:cNvSpPr txBox="1">
            <a:spLocks/>
          </p:cNvSpPr>
          <p:nvPr/>
        </p:nvSpPr>
        <p:spPr>
          <a:xfrm>
            <a:off x="7980710" y="2509520"/>
            <a:ext cx="3666344" cy="369824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400" cap="none" dirty="0" err="1" smtClean="0">
                <a:solidFill>
                  <a:schemeClr val="tx1"/>
                </a:solidFill>
                <a:cs typeface="Arial" panose="020B0604020202020204" pitchFamily="34" charset="0"/>
              </a:rPr>
              <a:t>Pérgamo</a:t>
            </a:r>
            <a:r>
              <a:rPr lang="en-US" sz="2400" cap="none" dirty="0" smtClean="0">
                <a:solidFill>
                  <a:schemeClr val="tx1"/>
                </a:solidFill>
                <a:cs typeface="Arial" panose="020B0604020202020204" pitchFamily="34" charset="0"/>
              </a:rPr>
              <a:t> de Panfilia</a:t>
            </a:r>
          </a:p>
          <a:p>
            <a:pPr algn="l" rtl="0"/>
            <a:r>
              <a:rPr lang="en-US" sz="2400" cap="none" dirty="0" smtClean="0">
                <a:solidFill>
                  <a:schemeClr val="tx1"/>
                </a:solidFill>
                <a:cs typeface="Arial" panose="020B0604020202020204" pitchFamily="34" charset="0"/>
              </a:rPr>
              <a:t>Antioquía de Pisidia</a:t>
            </a:r>
            <a:endParaRPr lang="en-US" sz="2400" cap="none" dirty="0">
              <a:solidFill>
                <a:schemeClr val="tx1"/>
              </a:solidFill>
              <a:cs typeface="Arial" panose="020B0604020202020204" pitchFamily="34" charset="0"/>
            </a:endParaRPr>
          </a:p>
          <a:p>
            <a:pPr algn="l" rtl="0"/>
            <a:r>
              <a:rPr lang="en-US" sz="2400" cap="none" dirty="0" err="1" smtClean="0">
                <a:solidFill>
                  <a:schemeClr val="tx1"/>
                </a:solidFill>
                <a:cs typeface="Arial" panose="020B0604020202020204" pitchFamily="34" charset="0"/>
              </a:rPr>
              <a:t>Listra</a:t>
            </a:r>
            <a:r>
              <a:rPr lang="en-US" sz="2400" cap="none" dirty="0" smtClean="0">
                <a:solidFill>
                  <a:schemeClr val="tx1"/>
                </a:solidFill>
                <a:cs typeface="Arial" panose="020B0604020202020204" pitchFamily="34" charset="0"/>
              </a:rPr>
              <a:t> de </a:t>
            </a:r>
            <a:r>
              <a:rPr lang="en-US" sz="2400" cap="none" dirty="0" err="1" smtClean="0">
                <a:solidFill>
                  <a:schemeClr val="tx1"/>
                </a:solidFill>
                <a:cs typeface="Arial" panose="020B0604020202020204" pitchFamily="34" charset="0"/>
              </a:rPr>
              <a:t>Licaonia</a:t>
            </a:r>
            <a:r>
              <a:rPr lang="en-US" sz="2400" cap="none" dirty="0" smtClean="0">
                <a:solidFill>
                  <a:schemeClr val="tx1"/>
                </a:solidFill>
                <a:cs typeface="Arial" panose="020B0604020202020204" pitchFamily="34" charset="0"/>
              </a:rPr>
              <a:t>/</a:t>
            </a:r>
            <a:r>
              <a:rPr lang="en-US" sz="2400" cap="none" dirty="0" err="1" smtClean="0">
                <a:solidFill>
                  <a:schemeClr val="tx1"/>
                </a:solidFill>
                <a:cs typeface="Arial" panose="020B0604020202020204" pitchFamily="34" charset="0"/>
              </a:rPr>
              <a:t>Galacia</a:t>
            </a:r>
            <a:endParaRPr lang="en-US" sz="2400" cap="none" dirty="0" smtClean="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Antioquía de Siria</a:t>
            </a:r>
            <a:endParaRPr lang="en-US" sz="2400" cap="none" dirty="0">
              <a:solidFill>
                <a:schemeClr val="tx1"/>
              </a:solidFill>
              <a:cs typeface="Arial" panose="020B0604020202020204" pitchFamily="34" charset="0"/>
            </a:endParaRPr>
          </a:p>
          <a:p>
            <a:pPr algn="l" rtl="0"/>
            <a:r>
              <a:rPr lang="en-US" sz="2400" cap="none" dirty="0" err="1" smtClean="0">
                <a:solidFill>
                  <a:schemeClr val="tx1"/>
                </a:solidFill>
                <a:cs typeface="Arial" panose="020B0604020202020204" pitchFamily="34" charset="0"/>
              </a:rPr>
              <a:t>Pafos</a:t>
            </a:r>
            <a:r>
              <a:rPr lang="en-US" sz="2400" cap="none" dirty="0" smtClean="0">
                <a:solidFill>
                  <a:schemeClr val="tx1"/>
                </a:solidFill>
                <a:cs typeface="Arial" panose="020B0604020202020204" pitchFamily="34" charset="0"/>
              </a:rPr>
              <a:t> de </a:t>
            </a:r>
            <a:r>
              <a:rPr lang="en-US" sz="2400" cap="none" dirty="0" err="1">
                <a:solidFill>
                  <a:schemeClr val="tx1"/>
                </a:solidFill>
                <a:cs typeface="Arial" panose="020B0604020202020204" pitchFamily="34" charset="0"/>
              </a:rPr>
              <a:t>C</a:t>
            </a:r>
            <a:r>
              <a:rPr lang="en-US" sz="2400" cap="none" dirty="0" err="1" smtClean="0">
                <a:solidFill>
                  <a:schemeClr val="tx1"/>
                </a:solidFill>
                <a:cs typeface="Arial" panose="020B0604020202020204" pitchFamily="34" charset="0"/>
              </a:rPr>
              <a:t>hipre</a:t>
            </a:r>
            <a:endParaRPr lang="en-US" sz="2400" cap="none" dirty="0">
              <a:solidFill>
                <a:schemeClr val="tx1"/>
              </a:solidFill>
              <a:cs typeface="Arial" panose="020B0604020202020204" pitchFamily="34" charset="0"/>
            </a:endParaRPr>
          </a:p>
          <a:p>
            <a:pPr algn="l" rtl="0"/>
            <a:endParaRPr lang="en-US" sz="2400" cap="none" dirty="0" smtClean="0">
              <a:solidFill>
                <a:schemeClr val="tx1"/>
              </a:solidFill>
              <a:cs typeface="Arial" panose="020B0604020202020204" pitchFamily="34" charset="0"/>
            </a:endParaRPr>
          </a:p>
        </p:txBody>
      </p:sp>
      <p:cxnSp>
        <p:nvCxnSpPr>
          <p:cNvPr id="6" name="Straight Connector 5"/>
          <p:cNvCxnSpPr/>
          <p:nvPr/>
        </p:nvCxnSpPr>
        <p:spPr>
          <a:xfrm>
            <a:off x="6834909" y="2844800"/>
            <a:ext cx="1145801" cy="1754253"/>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a:off x="3995651" y="3316988"/>
            <a:ext cx="3901439" cy="18830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V="1">
            <a:off x="4154905" y="2803238"/>
            <a:ext cx="3742185" cy="1046458"/>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flipV="1">
            <a:off x="4363087" y="3388360"/>
            <a:ext cx="3534003" cy="929928"/>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flipV="1">
            <a:off x="6370988" y="3886201"/>
            <a:ext cx="1526102" cy="784224"/>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003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1016" y="2792094"/>
            <a:ext cx="11584940" cy="3785652"/>
          </a:xfrm>
          <a:prstGeom prst="rect">
            <a:avLst/>
          </a:prstGeom>
          <a:solidFill>
            <a:schemeClr val="tx1"/>
          </a:solidFill>
        </p:spPr>
        <p:txBody>
          <a:bodyPr wrap="square">
            <a:spAutoFit/>
          </a:bodyPr>
          <a:lstStyle/>
          <a:p>
            <a:pPr algn="l" rtl="0"/>
            <a:r>
              <a:rPr lang="en-US" sz="2400" i="1" dirty="0" smtClean="0">
                <a:solidFill>
                  <a:schemeClr val="bg1"/>
                </a:solidFill>
                <a:cs typeface="Arial" panose="020B0604020202020204" pitchFamily="34" charset="0"/>
              </a:rPr>
              <a:t>“La forma correcta de </a:t>
            </a:r>
            <a:r>
              <a:rPr lang="en-US" sz="2400" i="1" dirty="0" err="1" smtClean="0">
                <a:solidFill>
                  <a:schemeClr val="bg1"/>
                </a:solidFill>
                <a:cs typeface="Arial" panose="020B0604020202020204" pitchFamily="34" charset="0"/>
              </a:rPr>
              <a:t>mirar</a:t>
            </a:r>
            <a:r>
              <a:rPr lang="en-US" sz="2400" i="1" dirty="0" smtClean="0">
                <a:solidFill>
                  <a:schemeClr val="bg1"/>
                </a:solidFill>
                <a:cs typeface="Arial" panose="020B0604020202020204" pitchFamily="34" charset="0"/>
              </a:rPr>
              <a:t> [las epístolas de Pablo] es considerarlas como la continuación de las propias enseñanzas de Cristo. Contienen los pensamientos que Cristo se llevó consigo de la tierra sin expresarlos”. (Stalker, 17)</a:t>
            </a:r>
            <a:r>
              <a:rPr lang="en-US" sz="2400" dirty="0" smtClean="0">
                <a:solidFill>
                  <a:schemeClr val="bg1"/>
                </a:solidFill>
                <a:cs typeface="Arial" panose="020B0604020202020204" pitchFamily="34" charset="0"/>
              </a:rPr>
              <a:t>¿Cuáles son algunas de las enseñanzas que dominan los escritos de Pablo, pero </a:t>
            </a:r>
            <a:r>
              <a:rPr lang="en-US" sz="2400" dirty="0" err="1" smtClean="0">
                <a:solidFill>
                  <a:schemeClr val="bg1"/>
                </a:solidFill>
                <a:cs typeface="Arial" panose="020B0604020202020204" pitchFamily="34" charset="0"/>
              </a:rPr>
              <a:t>influyen</a:t>
            </a:r>
            <a:r>
              <a:rPr lang="en-US" sz="2400" dirty="0" smtClean="0">
                <a:solidFill>
                  <a:schemeClr val="bg1"/>
                </a:solidFill>
                <a:cs typeface="Arial" panose="020B0604020202020204" pitchFamily="34" charset="0"/>
              </a:rPr>
              <a:t> menos en las palabras de Jesús?</a:t>
            </a:r>
          </a:p>
          <a:p>
            <a:pPr algn="l" rtl="0"/>
            <a:endParaRPr lang="en-US" sz="2400" i="1" dirty="0" smtClean="0">
              <a:solidFill>
                <a:schemeClr val="bg1"/>
              </a:solidFill>
              <a:cs typeface="Arial" panose="020B0604020202020204" pitchFamily="34" charset="0"/>
            </a:endParaRPr>
          </a:p>
          <a:p>
            <a:pPr algn="l" rtl="0"/>
            <a:r>
              <a:rPr lang="en-US" sz="2400" i="1" dirty="0" smtClean="0">
                <a:solidFill>
                  <a:schemeClr val="bg1"/>
                </a:solidFill>
                <a:cs typeface="Arial" panose="020B0604020202020204" pitchFamily="34" charset="0"/>
              </a:rPr>
              <a:t>“En él, Jesucristo salió a evangelizar el mundo, valiéndose de sus manos y de sus pies, de su lengua, de su cerebro y de su corazón, para realizar la obra que en su propia presencia corporal no le </a:t>
            </a:r>
            <a:r>
              <a:rPr lang="en-US" sz="2400" i="1" dirty="0" err="1" smtClean="0">
                <a:solidFill>
                  <a:schemeClr val="bg1"/>
                </a:solidFill>
                <a:cs typeface="Arial" panose="020B0604020202020204" pitchFamily="34" charset="0"/>
              </a:rPr>
              <a:t>había</a:t>
            </a:r>
            <a:r>
              <a:rPr lang="en-US" sz="2400" i="1" dirty="0" smtClean="0">
                <a:solidFill>
                  <a:schemeClr val="bg1"/>
                </a:solidFill>
                <a:cs typeface="Arial" panose="020B0604020202020204" pitchFamily="34" charset="0"/>
              </a:rPr>
              <a:t> </a:t>
            </a:r>
            <a:r>
              <a:rPr lang="en-US" sz="2400" i="1" dirty="0" err="1" smtClean="0">
                <a:solidFill>
                  <a:schemeClr val="bg1"/>
                </a:solidFill>
                <a:cs typeface="Arial" panose="020B0604020202020204" pitchFamily="34" charset="0"/>
              </a:rPr>
              <a:t>permitido</a:t>
            </a:r>
            <a:r>
              <a:rPr lang="en-US" sz="2400" i="1" dirty="0" smtClean="0">
                <a:solidFill>
                  <a:schemeClr val="bg1"/>
                </a:solidFill>
                <a:cs typeface="Arial" panose="020B0604020202020204" pitchFamily="34" charset="0"/>
              </a:rPr>
              <a:t> </a:t>
            </a:r>
            <a:r>
              <a:rPr lang="en-US" sz="2400" i="1" dirty="0" err="1" smtClean="0">
                <a:solidFill>
                  <a:schemeClr val="bg1"/>
                </a:solidFill>
                <a:cs typeface="Arial" panose="020B0604020202020204" pitchFamily="34" charset="0"/>
              </a:rPr>
              <a:t>lograr</a:t>
            </a:r>
            <a:r>
              <a:rPr lang="en-US" sz="2400" i="1" dirty="0" smtClean="0">
                <a:solidFill>
                  <a:schemeClr val="bg1"/>
                </a:solidFill>
                <a:cs typeface="Arial" panose="020B0604020202020204" pitchFamily="34" charset="0"/>
              </a:rPr>
              <a:t> el límite de </a:t>
            </a:r>
            <a:r>
              <a:rPr lang="en-US" sz="2400" i="1" dirty="0" err="1" smtClean="0">
                <a:solidFill>
                  <a:schemeClr val="bg1"/>
                </a:solidFill>
                <a:cs typeface="Arial" panose="020B0604020202020204" pitchFamily="34" charset="0"/>
              </a:rPr>
              <a:t>su</a:t>
            </a:r>
            <a:r>
              <a:rPr lang="en-US" sz="2400" i="1" dirty="0" smtClean="0">
                <a:solidFill>
                  <a:schemeClr val="bg1"/>
                </a:solidFill>
                <a:cs typeface="Arial" panose="020B0604020202020204" pitchFamily="34" charset="0"/>
              </a:rPr>
              <a:t> </a:t>
            </a:r>
            <a:r>
              <a:rPr lang="en-US" sz="2400" i="1" dirty="0" err="1" smtClean="0">
                <a:solidFill>
                  <a:schemeClr val="bg1"/>
                </a:solidFill>
                <a:cs typeface="Arial" panose="020B0604020202020204" pitchFamily="34" charset="0"/>
              </a:rPr>
              <a:t>misión</a:t>
            </a:r>
            <a:r>
              <a:rPr lang="en-US" sz="2400" i="1" dirty="0" smtClean="0">
                <a:solidFill>
                  <a:schemeClr val="bg1"/>
                </a:solidFill>
                <a:cs typeface="Arial" panose="020B0604020202020204" pitchFamily="34" charset="0"/>
              </a:rPr>
              <a:t>”. (Stalker 19).</a:t>
            </a:r>
            <a:r>
              <a:rPr lang="en-US" sz="2400" dirty="0" smtClean="0">
                <a:solidFill>
                  <a:schemeClr val="bg1"/>
                </a:solidFill>
                <a:cs typeface="Arial" panose="020B0604020202020204" pitchFamily="34" charset="0"/>
              </a:rPr>
              <a:t>¿</a:t>
            </a:r>
            <a:r>
              <a:rPr lang="en-US" sz="2400" dirty="0" err="1" smtClean="0">
                <a:solidFill>
                  <a:schemeClr val="bg1"/>
                </a:solidFill>
                <a:cs typeface="Arial" panose="020B0604020202020204" pitchFamily="34" charset="0"/>
              </a:rPr>
              <a:t>Qué</a:t>
            </a:r>
            <a:r>
              <a:rPr lang="en-US" sz="2400" dirty="0" smtClean="0">
                <a:solidFill>
                  <a:schemeClr val="bg1"/>
                </a:solidFill>
                <a:cs typeface="Arial" panose="020B0604020202020204" pitchFamily="34" charset="0"/>
              </a:rPr>
              <a:t> </a:t>
            </a:r>
            <a:r>
              <a:rPr lang="en-US" sz="2400" dirty="0" err="1" smtClean="0">
                <a:solidFill>
                  <a:schemeClr val="bg1"/>
                </a:solidFill>
                <a:cs typeface="Arial" panose="020B0604020202020204" pitchFamily="34" charset="0"/>
              </a:rPr>
              <a:t>cosa</a:t>
            </a:r>
            <a:r>
              <a:rPr lang="en-US" sz="2400" dirty="0" smtClean="0">
                <a:solidFill>
                  <a:schemeClr val="bg1"/>
                </a:solidFill>
                <a:cs typeface="Arial" panose="020B0604020202020204" pitchFamily="34" charset="0"/>
              </a:rPr>
              <a:t>(s) </a:t>
            </a:r>
            <a:r>
              <a:rPr lang="en-US" sz="2400" dirty="0" err="1" smtClean="0">
                <a:solidFill>
                  <a:schemeClr val="bg1"/>
                </a:solidFill>
                <a:cs typeface="Arial" panose="020B0604020202020204" pitchFamily="34" charset="0"/>
              </a:rPr>
              <a:t>en</a:t>
            </a:r>
            <a:r>
              <a:rPr lang="en-US" sz="2400" dirty="0" smtClean="0">
                <a:solidFill>
                  <a:schemeClr val="bg1"/>
                </a:solidFill>
                <a:cs typeface="Arial" panose="020B0604020202020204" pitchFamily="34" charset="0"/>
              </a:rPr>
              <a:t> particular? (Juan 10:16)</a:t>
            </a:r>
            <a:endParaRPr lang="en-US" sz="2400" i="1" dirty="0" smtClean="0">
              <a:solidFill>
                <a:schemeClr val="bg1"/>
              </a:solidFill>
              <a:cs typeface="Arial" panose="020B0604020202020204" pitchFamily="34" charset="0"/>
            </a:endParaRPr>
          </a:p>
        </p:txBody>
      </p:sp>
      <p:sp>
        <p:nvSpPr>
          <p:cNvPr id="3" name="Title 2"/>
          <p:cNvSpPr>
            <a:spLocks noGrp="1"/>
          </p:cNvSpPr>
          <p:nvPr>
            <p:ph type="title"/>
          </p:nvPr>
        </p:nvSpPr>
        <p:spPr>
          <a:xfrm>
            <a:off x="1200698" y="936762"/>
            <a:ext cx="9905998" cy="840509"/>
          </a:xfrm>
        </p:spPr>
        <p:txBody>
          <a:bodyPr/>
          <a:lstStyle/>
          <a:p>
            <a:pPr algn="ctr" rtl="0"/>
            <a:r>
              <a:rPr lang="en-US" dirty="0" smtClean="0"/>
              <a:t>LA Mente de Cristo</a:t>
            </a:r>
            <a:endParaRPr lang="en-US" dirty="0"/>
          </a:p>
        </p:txBody>
      </p:sp>
      <p:pic>
        <p:nvPicPr>
          <p:cNvPr id="2" name="Picture 1"/>
          <p:cNvPicPr>
            <a:picLocks noChangeAspect="1"/>
          </p:cNvPicPr>
          <p:nvPr/>
        </p:nvPicPr>
        <p:blipFill>
          <a:blip r:embed="rId2"/>
          <a:stretch>
            <a:fillRect/>
          </a:stretch>
        </p:blipFill>
        <p:spPr>
          <a:xfrm>
            <a:off x="-1" y="0"/>
            <a:ext cx="1925053" cy="2744224"/>
          </a:xfrm>
          <a:prstGeom prst="rect">
            <a:avLst/>
          </a:prstGeom>
        </p:spPr>
      </p:pic>
    </p:spTree>
    <p:extLst>
      <p:ext uri="{BB962C8B-B14F-4D97-AF65-F5344CB8AC3E}">
        <p14:creationId xmlns:p14="http://schemas.microsoft.com/office/powerpoint/2010/main" val="16302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6200029" y="3810001"/>
            <a:ext cx="4548181" cy="2658980"/>
          </a:xfrm>
        </p:spPr>
        <p:txBody>
          <a:bodyPr>
            <a:normAutofit/>
          </a:bodyPr>
          <a:lstStyle/>
          <a:p>
            <a:pPr rtl="0"/>
            <a:r>
              <a:rPr lang="en-US" cap="none" dirty="0" smtClean="0"/>
              <a:t>Embry Hills</a:t>
            </a:r>
          </a:p>
          <a:p>
            <a:pPr rtl="0"/>
            <a:r>
              <a:rPr lang="en-US" cap="none" dirty="0" err="1" smtClean="0"/>
              <a:t>Invierno</a:t>
            </a:r>
            <a:r>
              <a:rPr lang="en-US" cap="none" dirty="0" smtClean="0"/>
              <a:t> 2023-24</a:t>
            </a:r>
          </a:p>
          <a:p>
            <a:r>
              <a:rPr lang="en-US" cap="none" dirty="0"/>
              <a:t>LECCIÓN 4</a:t>
            </a:r>
          </a:p>
          <a:p>
            <a:r>
              <a:rPr lang="en-US" cap="none" dirty="0" err="1" smtClean="0"/>
              <a:t>Conferencia</a:t>
            </a:r>
            <a:r>
              <a:rPr lang="en-US" cap="none" dirty="0" smtClean="0"/>
              <a:t> de </a:t>
            </a:r>
            <a:r>
              <a:rPr lang="en-US" cap="none" dirty="0" err="1" smtClean="0"/>
              <a:t>Jerusalén</a:t>
            </a:r>
            <a:r>
              <a:rPr lang="en-US" cap="none" dirty="0" smtClean="0"/>
              <a:t/>
            </a:r>
            <a:br>
              <a:rPr lang="en-US" cap="none" dirty="0" smtClean="0"/>
            </a:br>
            <a:r>
              <a:rPr lang="en-US" cap="none" dirty="0" smtClean="0"/>
              <a:t>2do </a:t>
            </a:r>
            <a:r>
              <a:rPr lang="en-US" cap="none" dirty="0" err="1" smtClean="0"/>
              <a:t>viaje</a:t>
            </a:r>
            <a:r>
              <a:rPr lang="en-US" cap="none" dirty="0" smtClean="0"/>
              <a:t> de </a:t>
            </a:r>
            <a:r>
              <a:rPr lang="en-US" cap="none" dirty="0" err="1" smtClean="0"/>
              <a:t>prediación</a:t>
            </a:r>
            <a:r>
              <a:rPr lang="en-US" cap="none" dirty="0" smtClean="0"/>
              <a:t> (parte 1)</a:t>
            </a:r>
          </a:p>
          <a:p>
            <a:pPr rtl="0"/>
            <a:endParaRPr lang="en-US" cap="none" dirty="0"/>
          </a:p>
        </p:txBody>
      </p:sp>
      <p:sp>
        <p:nvSpPr>
          <p:cNvPr id="5" name="Subtitle 2"/>
          <p:cNvSpPr txBox="1">
            <a:spLocks/>
          </p:cNvSpPr>
          <p:nvPr/>
        </p:nvSpPr>
        <p:spPr>
          <a:xfrm>
            <a:off x="0" y="5684982"/>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rtl="0"/>
            <a:r>
              <a:rPr lang="en-US" cap="none" dirty="0" err="1" smtClean="0"/>
              <a:t>Grabado</a:t>
            </a:r>
            <a:r>
              <a:rPr lang="en-US" cap="none" dirty="0" smtClean="0"/>
              <a:t> </a:t>
            </a:r>
            <a:r>
              <a:rPr lang="en-US" cap="none" dirty="0" err="1" smtClean="0"/>
              <a:t>en</a:t>
            </a:r>
            <a:r>
              <a:rPr lang="en-US" cap="none" dirty="0" smtClean="0"/>
              <a:t> </a:t>
            </a:r>
            <a:r>
              <a:rPr lang="en-US" cap="none" dirty="0" err="1" smtClean="0"/>
              <a:t>catacumba</a:t>
            </a:r>
            <a:endParaRPr lang="en-US" cap="none" dirty="0"/>
          </a:p>
          <a:p>
            <a:pPr rtl="0"/>
            <a:r>
              <a:rPr lang="en-US" cap="none" dirty="0" err="1" smtClean="0"/>
              <a:t>Anónimo</a:t>
            </a:r>
            <a:r>
              <a:rPr lang="en-US" cap="none" dirty="0" smtClean="0"/>
              <a:t> </a:t>
            </a:r>
            <a:endParaRPr lang="en-US" cap="none" dirty="0"/>
          </a:p>
        </p:txBody>
      </p:sp>
      <p:pic>
        <p:nvPicPr>
          <p:cNvPr id="2050" name="Picture 2" descr="Paul the Apostle - World History Encyc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427" y="-33867"/>
            <a:ext cx="9564159" cy="476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2489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592728451"/>
              </p:ext>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Conferencia de Jerusalén; 2do viaje de predicación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a:t>
                      </a:r>
                      <a:r>
                        <a:rPr lang="en-US" sz="2400" kern="1200" dirty="0" smtClean="0">
                          <a:effectLst/>
                        </a:rPr>
                        <a:t>3-6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2do viaje de predicación (parte 2);  epístolas del 2do viaje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6877" y="1448769"/>
            <a:ext cx="12192000" cy="748999"/>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5028106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493" y="0"/>
            <a:ext cx="9905998" cy="1055579"/>
          </a:xfrm>
        </p:spPr>
        <p:txBody>
          <a:bodyPr>
            <a:normAutofit fontScale="90000"/>
          </a:bodyPr>
          <a:lstStyle/>
          <a:p>
            <a:pPr algn="ctr"/>
            <a:r>
              <a:rPr lang="en-US" dirty="0" err="1" smtClean="0">
                <a:solidFill>
                  <a:schemeClr val="bg1"/>
                </a:solidFill>
              </a:rPr>
              <a:t>cronología</a:t>
            </a:r>
            <a:r>
              <a:rPr lang="en-US" dirty="0" smtClean="0">
                <a:solidFill>
                  <a:schemeClr val="bg1"/>
                </a:solidFill>
              </a:rPr>
              <a:t> de la vida de Pablo (UN </a:t>
            </a:r>
            <a:r>
              <a:rPr lang="en-US" dirty="0" err="1" smtClean="0">
                <a:solidFill>
                  <a:schemeClr val="bg1"/>
                </a:solidFill>
              </a:rPr>
              <a:t>intento</a:t>
            </a:r>
            <a:r>
              <a:rPr lang="en-US" dirty="0">
                <a:solidFill>
                  <a:schemeClr val="bg1"/>
                </a:solidFill>
              </a:rPr>
              <a:t>) </a:t>
            </a:r>
          </a:p>
        </p:txBody>
      </p:sp>
      <p:sp>
        <p:nvSpPr>
          <p:cNvPr id="3" name="Rectangle 2"/>
          <p:cNvSpPr/>
          <p:nvPr/>
        </p:nvSpPr>
        <p:spPr>
          <a:xfrm>
            <a:off x="6619240" y="1502688"/>
            <a:ext cx="6075680" cy="4801314"/>
          </a:xfrm>
          <a:prstGeom prst="rect">
            <a:avLst/>
          </a:prstGeom>
        </p:spPr>
        <p:txBody>
          <a:bodyPr wrap="square">
            <a:spAutoFit/>
          </a:bodyPr>
          <a:lstStyle/>
          <a:p>
            <a:r>
              <a:rPr lang="en-US" b="1" dirty="0" smtClean="0">
                <a:solidFill>
                  <a:prstClr val="black"/>
                </a:solidFill>
                <a:cs typeface="Arial" panose="020B0604020202020204" pitchFamily="34" charset="0"/>
              </a:rPr>
              <a:t>C. 4 </a:t>
            </a:r>
            <a:r>
              <a:rPr lang="en-US" b="1" dirty="0" err="1" smtClean="0">
                <a:solidFill>
                  <a:prstClr val="black"/>
                </a:solidFill>
                <a:cs typeface="Arial" panose="020B0604020202020204" pitchFamily="34" charset="0"/>
              </a:rPr>
              <a:t>a.C</a:t>
            </a:r>
            <a:r>
              <a:rPr lang="en-US" b="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Nace</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Jesús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C. 0 </a:t>
            </a:r>
            <a:r>
              <a:rPr lang="en-US" b="1" dirty="0" err="1" smtClean="0">
                <a:solidFill>
                  <a:prstClr val="black"/>
                </a:solidFill>
                <a:cs typeface="Arial" panose="020B0604020202020204" pitchFamily="34" charset="0"/>
              </a:rPr>
              <a:t>d.C.</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Nace</a:t>
            </a:r>
            <a:r>
              <a:rPr lang="en-US" b="1" dirty="0" smtClean="0">
                <a:solidFill>
                  <a:prstClr val="black"/>
                </a:solidFill>
                <a:cs typeface="Arial" panose="020B0604020202020204" pitchFamily="34" charset="0"/>
              </a:rPr>
              <a:t> Pablo</a:t>
            </a:r>
          </a:p>
          <a:p>
            <a:r>
              <a:rPr lang="en-US" b="1" dirty="0" smtClean="0">
                <a:solidFill>
                  <a:prstClr val="black"/>
                </a:solidFill>
                <a:cs typeface="Arial" panose="020B0604020202020204" pitchFamily="34" charset="0"/>
              </a:rPr>
              <a:t>30 			</a:t>
            </a:r>
            <a:r>
              <a:rPr lang="en-US" b="1" i="1" dirty="0" err="1" smtClean="0">
                <a:solidFill>
                  <a:prstClr val="black"/>
                </a:solidFill>
                <a:cs typeface="Arial" panose="020B0604020202020204" pitchFamily="34" charset="0"/>
              </a:rPr>
              <a:t>Jesús</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muere</a:t>
            </a:r>
            <a:r>
              <a:rPr lang="en-US" b="1" i="1" dirty="0" smtClean="0">
                <a:solidFill>
                  <a:prstClr val="black"/>
                </a:solidFill>
                <a:cs typeface="Arial" panose="020B0604020202020204" pitchFamily="34" charset="0"/>
              </a:rPr>
              <a:t>, Pentecostés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31 			</a:t>
            </a:r>
            <a:r>
              <a:rPr lang="en-US" b="1" dirty="0" err="1" smtClean="0">
                <a:solidFill>
                  <a:prstClr val="black"/>
                </a:solidFill>
                <a:cs typeface="Arial" panose="020B0604020202020204" pitchFamily="34" charset="0"/>
              </a:rPr>
              <a:t>Apedreamiento</a:t>
            </a:r>
            <a:r>
              <a:rPr lang="en-US" b="1" dirty="0" smtClean="0">
                <a:solidFill>
                  <a:prstClr val="black"/>
                </a:solidFill>
                <a:cs typeface="Arial" panose="020B0604020202020204" pitchFamily="34" charset="0"/>
              </a:rPr>
              <a:t> de Esteban</a:t>
            </a:r>
          </a:p>
          <a:p>
            <a:r>
              <a:rPr lang="en-US" b="1" dirty="0" smtClean="0">
                <a:solidFill>
                  <a:prstClr val="black"/>
                </a:solidFill>
                <a:cs typeface="Arial" panose="020B0604020202020204" pitchFamily="34" charset="0"/>
              </a:rPr>
              <a:t>34 			Pablo se convierte en Damasco</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Pablo va a Arabia</a:t>
            </a:r>
          </a:p>
          <a:p>
            <a:r>
              <a:rPr lang="en-US" b="1" dirty="0" smtClean="0">
                <a:solidFill>
                  <a:prstClr val="black"/>
                </a:solidFill>
                <a:cs typeface="Arial" panose="020B0604020202020204" pitchFamily="34" charset="0"/>
              </a:rPr>
              <a:t>35 			Pablo regresa a Damasco</a:t>
            </a:r>
          </a:p>
          <a:p>
            <a:r>
              <a:rPr lang="en-US" b="1" dirty="0" smtClean="0">
                <a:solidFill>
                  <a:prstClr val="black"/>
                </a:solidFill>
                <a:cs typeface="Arial" panose="020B0604020202020204" pitchFamily="34" charset="0"/>
              </a:rPr>
              <a:t>36 			Pablo va a Jerusalén – 2 semanas</a:t>
            </a:r>
          </a:p>
          <a:p>
            <a:r>
              <a:rPr lang="en-US" b="1" dirty="0" smtClean="0">
                <a:solidFill>
                  <a:prstClr val="black"/>
                </a:solidFill>
                <a:cs typeface="Arial" panose="020B0604020202020204" pitchFamily="34" charset="0"/>
              </a:rPr>
              <a:t>			Pablo va a Tarso</a:t>
            </a:r>
          </a:p>
          <a:p>
            <a:r>
              <a:rPr lang="en-US" b="1" dirty="0" smtClean="0">
                <a:solidFill>
                  <a:prstClr val="black"/>
                </a:solidFill>
                <a:cs typeface="Arial" panose="020B0604020202020204" pitchFamily="34" charset="0"/>
              </a:rPr>
              <a:t>45 			Pablo llevado a Antioquía</a:t>
            </a:r>
          </a:p>
          <a:p>
            <a:r>
              <a:rPr lang="en-US" b="1" dirty="0" smtClean="0">
                <a:solidFill>
                  <a:prstClr val="black"/>
                </a:solidFill>
                <a:cs typeface="Arial" panose="020B0604020202020204" pitchFamily="34" charset="0"/>
              </a:rPr>
              <a:t>46 			2</a:t>
            </a:r>
            <a:r>
              <a:rPr lang="en-US" b="1" baseline="30000" dirty="0" smtClean="0">
                <a:solidFill>
                  <a:prstClr val="black"/>
                </a:solidFill>
                <a:cs typeface="Arial" panose="020B0604020202020204" pitchFamily="34" charset="0"/>
              </a:rPr>
              <a:t>da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a Jerusalén. </a:t>
            </a:r>
            <a:r>
              <a:rPr lang="en-US" b="1" dirty="0" err="1" smtClean="0">
                <a:solidFill>
                  <a:prstClr val="black"/>
                </a:solidFill>
                <a:cs typeface="Arial" panose="020B0604020202020204" pitchFamily="34" charset="0"/>
              </a:rPr>
              <a:t>Hch</a:t>
            </a:r>
            <a:r>
              <a:rPr lang="en-US" b="1" dirty="0" smtClean="0">
                <a:solidFill>
                  <a:prstClr val="black"/>
                </a:solidFill>
                <a:cs typeface="Arial" panose="020B0604020202020204" pitchFamily="34" charset="0"/>
              </a:rPr>
              <a:t> 11,</a:t>
            </a:r>
            <a:r>
              <a:rPr lang="en-US" b="1" dirty="0" smtClean="0">
                <a:solidFill>
                  <a:srgbClr val="FF0000"/>
                </a:solidFill>
                <a:cs typeface="Arial" panose="020B0604020202020204" pitchFamily="34" charset="0"/>
              </a:rPr>
              <a:t>Gál. 2?</a:t>
            </a:r>
          </a:p>
          <a:p>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de Pedro a Antioquía</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a:t>
            </a:r>
            <a:r>
              <a:rPr lang="en-US" b="1" i="1" dirty="0" smtClean="0">
                <a:solidFill>
                  <a:prstClr val="black"/>
                </a:solidFill>
                <a:cs typeface="Arial" panose="020B0604020202020204" pitchFamily="34" charset="0"/>
              </a:rPr>
              <a:t>Pedro encarcelado, </a:t>
            </a:r>
            <a:r>
              <a:rPr lang="en-US" b="1" i="1" dirty="0" err="1" smtClean="0">
                <a:solidFill>
                  <a:prstClr val="black"/>
                </a:solidFill>
                <a:cs typeface="Arial" panose="020B0604020202020204" pitchFamily="34" charset="0"/>
              </a:rPr>
              <a:t>Jacobo</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muerto</a:t>
            </a:r>
            <a:endParaRPr lang="en-US" b="1" i="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47-48 		1</a:t>
            </a:r>
            <a:r>
              <a:rPr lang="en-US" b="1" baseline="30000" dirty="0" smtClean="0">
                <a:solidFill>
                  <a:prstClr val="black"/>
                </a:solidFill>
                <a:cs typeface="Arial" panose="020B0604020202020204" pitchFamily="34" charset="0"/>
              </a:rPr>
              <a:t>er </a:t>
            </a:r>
            <a:r>
              <a:rPr lang="en-US" b="1" dirty="0" err="1" smtClean="0">
                <a:solidFill>
                  <a:prstClr val="black"/>
                </a:solidFill>
                <a:cs typeface="Arial" panose="020B0604020202020204" pitchFamily="34" charset="0"/>
              </a:rPr>
              <a:t>viaje</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a:t>
            </a:r>
            <a:r>
              <a:rPr lang="en-US" b="1" i="1" dirty="0" smtClean="0">
                <a:solidFill>
                  <a:prstClr val="black"/>
                </a:solidFill>
                <a:cs typeface="Arial" panose="020B0604020202020204" pitchFamily="34" charset="0"/>
              </a:rPr>
              <a:t>¿			¿Carta a los Gálatas?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49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Jerusalén – </a:t>
            </a:r>
            <a:r>
              <a:rPr lang="en-US" b="1" dirty="0" err="1" smtClean="0">
                <a:solidFill>
                  <a:prstClr val="black"/>
                </a:solidFill>
                <a:cs typeface="Arial" panose="020B0604020202020204" pitchFamily="34" charset="0"/>
              </a:rPr>
              <a:t>concilio</a:t>
            </a:r>
            <a:r>
              <a:rPr lang="en-US" b="1" dirty="0" smtClean="0">
                <a:solidFill>
                  <a:prstClr val="black"/>
                </a:solidFill>
                <a:cs typeface="Arial" panose="020B0604020202020204" pitchFamily="34" charset="0"/>
              </a:rPr>
              <a:t>. </a:t>
            </a:r>
            <a:r>
              <a:rPr lang="en-US" b="1" dirty="0" err="1" smtClean="0">
                <a:solidFill>
                  <a:srgbClr val="FF0000"/>
                </a:solidFill>
                <a:cs typeface="Arial" panose="020B0604020202020204" pitchFamily="34" charset="0"/>
              </a:rPr>
              <a:t>Gál</a:t>
            </a:r>
            <a:r>
              <a:rPr lang="en-US" b="1" dirty="0" smtClean="0">
                <a:solidFill>
                  <a:srgbClr val="FF0000"/>
                </a:solidFill>
                <a:cs typeface="Arial" panose="020B0604020202020204" pitchFamily="34" charset="0"/>
              </a:rPr>
              <a:t>. 2?</a:t>
            </a:r>
          </a:p>
          <a:p>
            <a:r>
              <a:rPr lang="en-US" b="1" dirty="0" smtClean="0">
                <a:solidFill>
                  <a:prstClr val="black"/>
                </a:solidFill>
                <a:cs typeface="Arial" panose="020B0604020202020204" pitchFamily="34" charset="0"/>
              </a:rPr>
              <a:t>50 			Pablo en Antioquía, 15:36</a:t>
            </a:r>
            <a:endParaRPr lang="en-US" b="1" dirty="0">
              <a:solidFill>
                <a:prstClr val="black"/>
              </a:solidFill>
              <a:cs typeface="Arial" panose="020B0604020202020204" pitchFamily="34" charset="0"/>
            </a:endParaRPr>
          </a:p>
        </p:txBody>
      </p:sp>
      <p:sp>
        <p:nvSpPr>
          <p:cNvPr id="4" name="Rectangle 3"/>
          <p:cNvSpPr/>
          <p:nvPr/>
        </p:nvSpPr>
        <p:spPr>
          <a:xfrm>
            <a:off x="5354320" y="1497018"/>
            <a:ext cx="6096000" cy="4524315"/>
          </a:xfrm>
          <a:prstGeom prst="rect">
            <a:avLst/>
          </a:prstGeom>
        </p:spPr>
        <p:txBody>
          <a:bodyPr>
            <a:spAutoFit/>
          </a:bodyPr>
          <a:lstStyle/>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33</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a:t>
            </a:r>
          </a:p>
          <a:p>
            <a:r>
              <a:rPr lang="en-US" dirty="0" smtClean="0">
                <a:solidFill>
                  <a:prstClr val="black"/>
                </a:solidFill>
                <a:cs typeface="Arial" panose="020B0604020202020204" pitchFamily="34" charset="0"/>
              </a:rPr>
              <a:t>35-46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47-48</a:t>
            </a:r>
          </a:p>
          <a:p>
            <a:r>
              <a:rPr lang="en-US" dirty="0" smtClean="0">
                <a:solidFill>
                  <a:prstClr val="black"/>
                </a:solidFill>
                <a:cs typeface="Arial" panose="020B0604020202020204" pitchFamily="34" charset="0"/>
              </a:rPr>
              <a:t>48?</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5" name="Rectangle 4"/>
          <p:cNvSpPr/>
          <p:nvPr/>
        </p:nvSpPr>
        <p:spPr>
          <a:xfrm>
            <a:off x="5233720" y="1229458"/>
            <a:ext cx="924256" cy="369332"/>
          </a:xfrm>
          <a:prstGeom prst="rect">
            <a:avLst/>
          </a:prstGeom>
        </p:spPr>
        <p:txBody>
          <a:bodyPr wrap="square">
            <a:spAutoFit/>
          </a:bodyPr>
          <a:lstStyle/>
          <a:p>
            <a:r>
              <a:rPr lang="en-US" dirty="0" smtClean="0">
                <a:solidFill>
                  <a:prstClr val="black"/>
                </a:solidFill>
                <a:cs typeface="Arial" panose="020B0604020202020204" pitchFamily="34" charset="0"/>
              </a:rPr>
              <a:t>Bruce</a:t>
            </a:r>
            <a:endParaRPr lang="en-US" dirty="0">
              <a:solidFill>
                <a:prstClr val="black"/>
              </a:solidFill>
              <a:cs typeface="Arial" panose="020B0604020202020204" pitchFamily="34" charset="0"/>
            </a:endParaRPr>
          </a:p>
        </p:txBody>
      </p:sp>
      <p:sp>
        <p:nvSpPr>
          <p:cNvPr id="7" name="Rectangle 6"/>
          <p:cNvSpPr/>
          <p:nvPr/>
        </p:nvSpPr>
        <p:spPr>
          <a:xfrm>
            <a:off x="4196080" y="1779687"/>
            <a:ext cx="6096000" cy="4247317"/>
          </a:xfrm>
          <a:prstGeom prst="rect">
            <a:avLst/>
          </a:prstGeom>
        </p:spPr>
        <p:txBody>
          <a:bodyPr>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35</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35-37</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38-43</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46-47</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8" name="Rectangle 7"/>
          <p:cNvSpPr/>
          <p:nvPr/>
        </p:nvSpPr>
        <p:spPr>
          <a:xfrm>
            <a:off x="4142740" y="1229458"/>
            <a:ext cx="1053306" cy="369332"/>
          </a:xfrm>
          <a:prstGeom prst="rect">
            <a:avLst/>
          </a:prstGeom>
        </p:spPr>
        <p:txBody>
          <a:bodyPr wrap="square">
            <a:spAutoFit/>
          </a:bodyPr>
          <a:lstStyle/>
          <a:p>
            <a:r>
              <a:rPr lang="en-US" dirty="0" smtClean="0">
                <a:solidFill>
                  <a:prstClr val="black"/>
                </a:solidFill>
                <a:cs typeface="Arial" panose="020B0604020202020204" pitchFamily="34" charset="0"/>
              </a:rPr>
              <a:t>Stalker</a:t>
            </a:r>
            <a:endParaRPr lang="en-US" dirty="0">
              <a:solidFill>
                <a:prstClr val="black"/>
              </a:solidFill>
              <a:cs typeface="Arial" panose="020B0604020202020204" pitchFamily="34" charset="0"/>
            </a:endParaRPr>
          </a:p>
        </p:txBody>
      </p:sp>
      <p:sp>
        <p:nvSpPr>
          <p:cNvPr id="9" name="Rectangle 8"/>
          <p:cNvSpPr/>
          <p:nvPr/>
        </p:nvSpPr>
        <p:spPr>
          <a:xfrm>
            <a:off x="303784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38</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39-43</a:t>
            </a:r>
          </a:p>
          <a:p>
            <a:r>
              <a:rPr lang="en-US" dirty="0" smtClean="0">
                <a:solidFill>
                  <a:prstClr val="black"/>
                </a:solidFill>
                <a:cs typeface="Arial" panose="020B0604020202020204" pitchFamily="34" charset="0"/>
              </a:rPr>
              <a:t>44</a:t>
            </a:r>
          </a:p>
          <a:p>
            <a:r>
              <a:rPr lang="en-US" dirty="0" smtClean="0">
                <a:solidFill>
                  <a:prstClr val="black"/>
                </a:solidFill>
                <a:cs typeface="Arial" panose="020B0604020202020204" pitchFamily="34" charset="0"/>
              </a:rPr>
              <a:t>45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0" name="Rectangle 9"/>
          <p:cNvSpPr/>
          <p:nvPr/>
        </p:nvSpPr>
        <p:spPr>
          <a:xfrm>
            <a:off x="2428240" y="1088798"/>
            <a:ext cx="1767840" cy="646331"/>
          </a:xfrm>
          <a:prstGeom prst="rect">
            <a:avLst/>
          </a:prstGeom>
        </p:spPr>
        <p:txBody>
          <a:bodyPr wrap="square">
            <a:spAutoFit/>
          </a:bodyPr>
          <a:lstStyle/>
          <a:p>
            <a:pPr algn="ctr"/>
            <a:r>
              <a:rPr lang="en-US" dirty="0" err="1" smtClean="0">
                <a:solidFill>
                  <a:prstClr val="black"/>
                </a:solidFill>
                <a:cs typeface="Arial" panose="020B0604020202020204" pitchFamily="34" charset="0"/>
              </a:rPr>
              <a:t>Conybeare</a:t>
            </a:r>
            <a:r>
              <a:rPr lang="en-US" dirty="0" smtClean="0">
                <a:solidFill>
                  <a:prstClr val="black"/>
                </a:solidFill>
                <a:cs typeface="Arial" panose="020B0604020202020204" pitchFamily="34" charset="0"/>
              </a:rPr>
              <a:t> </a:t>
            </a:r>
            <a:br>
              <a:rPr lang="en-US" dirty="0" smtClean="0">
                <a:solidFill>
                  <a:prstClr val="black"/>
                </a:solidFill>
                <a:cs typeface="Arial" panose="020B0604020202020204" pitchFamily="34" charset="0"/>
              </a:rPr>
            </a:br>
            <a:r>
              <a:rPr lang="en-US" dirty="0" smtClean="0">
                <a:solidFill>
                  <a:prstClr val="black"/>
                </a:solidFill>
                <a:cs typeface="Arial" panose="020B0604020202020204" pitchFamily="34" charset="0"/>
              </a:rPr>
              <a:t>y Howson</a:t>
            </a:r>
            <a:endParaRPr lang="en-US" dirty="0">
              <a:solidFill>
                <a:prstClr val="black"/>
              </a:solidFill>
              <a:cs typeface="Arial" panose="020B0604020202020204" pitchFamily="34" charset="0"/>
            </a:endParaRPr>
          </a:p>
        </p:txBody>
      </p:sp>
      <p:sp>
        <p:nvSpPr>
          <p:cNvPr id="11" name="Rectangle 10"/>
          <p:cNvSpPr/>
          <p:nvPr/>
        </p:nvSpPr>
        <p:spPr>
          <a:xfrm>
            <a:off x="6619240" y="1203916"/>
            <a:ext cx="913339" cy="369332"/>
          </a:xfrm>
          <a:prstGeom prst="rect">
            <a:avLst/>
          </a:prstGeom>
        </p:spPr>
        <p:txBody>
          <a:bodyPr wrap="square">
            <a:spAutoFit/>
          </a:bodyPr>
          <a:lstStyle/>
          <a:p>
            <a:r>
              <a:rPr lang="en-US" b="1" dirty="0" smtClean="0">
                <a:solidFill>
                  <a:prstClr val="black"/>
                </a:solidFill>
                <a:cs typeface="Arial" panose="020B0604020202020204" pitchFamily="34" charset="0"/>
              </a:rPr>
              <a:t>BEE</a:t>
            </a:r>
            <a:endParaRPr lang="en-US" b="1" dirty="0">
              <a:solidFill>
                <a:prstClr val="black"/>
              </a:solidFill>
              <a:cs typeface="Arial" panose="020B0604020202020204" pitchFamily="34" charset="0"/>
            </a:endParaRPr>
          </a:p>
        </p:txBody>
      </p:sp>
      <p:sp>
        <p:nvSpPr>
          <p:cNvPr id="12" name="Rectangle 11"/>
          <p:cNvSpPr/>
          <p:nvPr/>
        </p:nvSpPr>
        <p:spPr>
          <a:xfrm>
            <a:off x="1521460" y="1779687"/>
            <a:ext cx="929640" cy="4247317"/>
          </a:xfrm>
          <a:prstGeom prst="rect">
            <a:avLst/>
          </a:prstGeom>
        </p:spPr>
        <p:txBody>
          <a:bodyPr wrap="square">
            <a:spAutoFit/>
          </a:bodyPr>
          <a:lstStyle/>
          <a:p>
            <a:r>
              <a:rPr lang="en-US" dirty="0" smtClean="0">
                <a:solidFill>
                  <a:prstClr val="black"/>
                </a:solidFill>
                <a:cs typeface="Arial" panose="020B0604020202020204" pitchFamily="34" charset="0"/>
              </a:rPr>
              <a:t>C. 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32</a:t>
            </a:r>
          </a:p>
          <a:p>
            <a:r>
              <a:rPr lang="en-US" dirty="0" smtClean="0">
                <a:solidFill>
                  <a:prstClr val="black"/>
                </a:solidFill>
                <a:cs typeface="Arial" panose="020B0604020202020204" pitchFamily="34" charset="0"/>
              </a:rPr>
              <a:t>34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34-37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37-46</a:t>
            </a:r>
          </a:p>
          <a:p>
            <a:r>
              <a:rPr lang="en-US" dirty="0" smtClean="0">
                <a:solidFill>
                  <a:prstClr val="black"/>
                </a:solidFill>
                <a:cs typeface="Arial" panose="020B0604020202020204" pitchFamily="34" charset="0"/>
              </a:rPr>
              <a:t>47</a:t>
            </a:r>
          </a:p>
          <a:p>
            <a:r>
              <a:rPr lang="en-US" dirty="0" smtClean="0">
                <a:solidFill>
                  <a:prstClr val="black"/>
                </a:solidFill>
                <a:cs typeface="Arial" panose="020B0604020202020204" pitchFamily="34" charset="0"/>
              </a:rPr>
              <a:t>47</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13" name="Rectangle 12"/>
          <p:cNvSpPr/>
          <p:nvPr/>
        </p:nvSpPr>
        <p:spPr>
          <a:xfrm>
            <a:off x="911860" y="1094468"/>
            <a:ext cx="1767840" cy="646331"/>
          </a:xfrm>
          <a:prstGeom prst="rect">
            <a:avLst/>
          </a:prstGeom>
        </p:spPr>
        <p:txBody>
          <a:bodyPr wrap="square">
            <a:spAutoFit/>
          </a:bodyPr>
          <a:lstStyle/>
          <a:p>
            <a:pPr algn="ctr"/>
            <a:r>
              <a:rPr lang="en-US" dirty="0" smtClean="0">
                <a:solidFill>
                  <a:prstClr val="black"/>
                </a:solidFill>
                <a:cs typeface="Arial" panose="020B0604020202020204" pitchFamily="34" charset="0"/>
              </a:rPr>
              <a:t>Blue Letter Bible</a:t>
            </a:r>
            <a:endParaRPr lang="en-US" dirty="0">
              <a:solidFill>
                <a:prstClr val="black"/>
              </a:solidFill>
              <a:cs typeface="Arial" panose="020B0604020202020204" pitchFamily="34" charset="0"/>
            </a:endParaRPr>
          </a:p>
        </p:txBody>
      </p:sp>
      <p:sp>
        <p:nvSpPr>
          <p:cNvPr id="14" name="Rectangle 13"/>
          <p:cNvSpPr/>
          <p:nvPr/>
        </p:nvSpPr>
        <p:spPr>
          <a:xfrm>
            <a:off x="34417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39</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40-42</a:t>
            </a:r>
          </a:p>
          <a:p>
            <a:r>
              <a:rPr lang="en-US" dirty="0" smtClean="0">
                <a:solidFill>
                  <a:prstClr val="black"/>
                </a:solidFill>
                <a:cs typeface="Arial" panose="020B0604020202020204" pitchFamily="34" charset="0"/>
              </a:rPr>
              <a:t>43</a:t>
            </a: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46-49</a:t>
            </a:r>
          </a:p>
          <a:p>
            <a:r>
              <a:rPr lang="en-US" i="1"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5" name="Rectangle 14"/>
          <p:cNvSpPr/>
          <p:nvPr/>
        </p:nvSpPr>
        <p:spPr>
          <a:xfrm>
            <a:off x="-295008" y="1203916"/>
            <a:ext cx="1767840" cy="369332"/>
          </a:xfrm>
          <a:prstGeom prst="rect">
            <a:avLst/>
          </a:prstGeom>
        </p:spPr>
        <p:txBody>
          <a:bodyPr wrap="square">
            <a:spAutoFit/>
          </a:bodyPr>
          <a:lstStyle/>
          <a:p>
            <a:pPr algn="ctr"/>
            <a:r>
              <a:rPr lang="en-US" dirty="0" smtClean="0">
                <a:solidFill>
                  <a:prstClr val="black"/>
                </a:solidFill>
                <a:cs typeface="Arial" panose="020B0604020202020204" pitchFamily="34" charset="0"/>
              </a:rPr>
              <a:t>S. Hall</a:t>
            </a:r>
            <a:endParaRPr lang="en-US" dirty="0">
              <a:solidFill>
                <a:prstClr val="black"/>
              </a:solidFill>
              <a:cs typeface="Arial" panose="020B0604020202020204" pitchFamily="34" charset="0"/>
            </a:endParaRPr>
          </a:p>
        </p:txBody>
      </p:sp>
      <p:sp>
        <p:nvSpPr>
          <p:cNvPr id="17" name="Rectangle 16"/>
          <p:cNvSpPr/>
          <p:nvPr/>
        </p:nvSpPr>
        <p:spPr>
          <a:xfrm>
            <a:off x="6531610" y="1590506"/>
            <a:ext cx="5660390" cy="4723929"/>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520568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tx2">
                <a:tint val="45000"/>
                <a:satMod val="400000"/>
              </a:schemeClr>
            </a:duotone>
          </a:blip>
          <a:stretch/>
        </a:blipFill>
        <a:effectLst/>
      </p:bgPr>
    </p:bg>
    <p:spTree>
      <p:nvGrpSpPr>
        <p:cNvPr id="1" name=""/>
        <p:cNvGrpSpPr/>
        <p:nvPr/>
      </p:nvGrpSpPr>
      <p:grpSpPr>
        <a:xfrm>
          <a:off x="0" y="0"/>
          <a:ext cx="0" cy="0"/>
          <a:chOff x="0" y="0"/>
          <a:chExt cx="0" cy="0"/>
        </a:xfrm>
      </p:grpSpPr>
      <p:pic>
        <p:nvPicPr>
          <p:cNvPr id="1028" name="Picture 4" descr="El ministerio del apóstol Pablo — BIBLIOTECA EN LÍNEA Watch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565" y="188770"/>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85198" y="4348369"/>
            <a:ext cx="2924002" cy="369332"/>
          </a:xfrm>
          <a:prstGeom prst="rect">
            <a:avLst/>
          </a:prstGeom>
        </p:spPr>
        <p:txBody>
          <a:bodyPr wrap="square">
            <a:spAutoFit/>
          </a:bodyPr>
          <a:lstStyle/>
          <a:p>
            <a:r>
              <a:rPr lang="en-US" b="1" i="1" dirty="0" err="1" smtClean="0">
                <a:solidFill>
                  <a:srgbClr val="FF0000"/>
                </a:solidFill>
                <a:cs typeface="Arial" panose="020B0604020202020204" pitchFamily="34" charset="0"/>
              </a:rPr>
              <a:t>Espíritu</a:t>
            </a:r>
            <a:r>
              <a:rPr lang="en-US" b="1" i="1" dirty="0" smtClean="0">
                <a:solidFill>
                  <a:srgbClr val="FF0000"/>
                </a:solidFill>
                <a:cs typeface="Arial" panose="020B0604020202020204" pitchFamily="34" charset="0"/>
              </a:rPr>
              <a:t> Santo</a:t>
            </a:r>
            <a:r>
              <a:rPr lang="en-US" b="1" i="1" dirty="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envia</a:t>
            </a:r>
            <a:endParaRPr lang="en-US" b="1" i="1" dirty="0">
              <a:solidFill>
                <a:srgbClr val="FF0000"/>
              </a:solidFill>
              <a:cs typeface="Arial" panose="020B0604020202020204" pitchFamily="34" charset="0"/>
            </a:endParaRPr>
          </a:p>
        </p:txBody>
      </p:sp>
      <p:sp>
        <p:nvSpPr>
          <p:cNvPr id="5" name="Rectangle 4"/>
          <p:cNvSpPr/>
          <p:nvPr/>
        </p:nvSpPr>
        <p:spPr>
          <a:xfrm>
            <a:off x="6448137" y="3500870"/>
            <a:ext cx="1973811" cy="369332"/>
          </a:xfrm>
          <a:prstGeom prst="rect">
            <a:avLst/>
          </a:prstGeom>
        </p:spPr>
        <p:txBody>
          <a:bodyPr wrap="square">
            <a:spAutoFit/>
          </a:bodyPr>
          <a:lstStyle/>
          <a:p>
            <a:r>
              <a:rPr lang="en-US" b="1" i="1" dirty="0" smtClean="0">
                <a:solidFill>
                  <a:srgbClr val="FF0000"/>
                </a:solidFill>
                <a:cs typeface="Arial" panose="020B0604020202020204" pitchFamily="34" charset="0"/>
              </a:rPr>
              <a:t>Largo tiempo</a:t>
            </a:r>
            <a:endParaRPr lang="en-US" b="1" i="1" dirty="0">
              <a:solidFill>
                <a:srgbClr val="FF0000"/>
              </a:solidFill>
              <a:cs typeface="Arial" panose="020B0604020202020204" pitchFamily="34" charset="0"/>
            </a:endParaRPr>
          </a:p>
        </p:txBody>
      </p:sp>
      <p:sp>
        <p:nvSpPr>
          <p:cNvPr id="6" name="Rectangle 5"/>
          <p:cNvSpPr/>
          <p:nvPr/>
        </p:nvSpPr>
        <p:spPr>
          <a:xfrm>
            <a:off x="1013084" y="5692377"/>
            <a:ext cx="1910599" cy="646331"/>
          </a:xfrm>
          <a:prstGeom prst="rect">
            <a:avLst/>
          </a:prstGeom>
        </p:spPr>
        <p:txBody>
          <a:bodyPr wrap="square">
            <a:spAutoFit/>
          </a:bodyPr>
          <a:lstStyle/>
          <a:p>
            <a:r>
              <a:rPr lang="en-US" b="1" i="1" dirty="0" smtClean="0">
                <a:solidFill>
                  <a:srgbClr val="FF0000"/>
                </a:solidFill>
                <a:cs typeface="Arial" panose="020B0604020202020204" pitchFamily="34" charset="0"/>
              </a:rPr>
              <a:t>Sergio Pablo, </a:t>
            </a:r>
            <a:r>
              <a:rPr lang="en-US" b="1" i="1" dirty="0" err="1" smtClean="0">
                <a:solidFill>
                  <a:srgbClr val="FF0000"/>
                </a:solidFill>
                <a:cs typeface="Arial" panose="020B0604020202020204" pitchFamily="34" charset="0"/>
              </a:rPr>
              <a:t>Elimas</a:t>
            </a:r>
            <a:endParaRPr lang="en-US" b="1" i="1" dirty="0">
              <a:solidFill>
                <a:srgbClr val="FF0000"/>
              </a:solidFill>
              <a:cs typeface="Arial" panose="020B0604020202020204" pitchFamily="34" charset="0"/>
            </a:endParaRPr>
          </a:p>
        </p:txBody>
      </p:sp>
      <p:sp>
        <p:nvSpPr>
          <p:cNvPr id="7" name="Rectangle 6"/>
          <p:cNvSpPr/>
          <p:nvPr/>
        </p:nvSpPr>
        <p:spPr>
          <a:xfrm>
            <a:off x="-638031" y="2216599"/>
            <a:ext cx="1651115" cy="646331"/>
          </a:xfrm>
          <a:prstGeom prst="rect">
            <a:avLst/>
          </a:prstGeom>
        </p:spPr>
        <p:txBody>
          <a:bodyPr wrap="square">
            <a:spAutoFit/>
          </a:bodyPr>
          <a:lstStyle/>
          <a:p>
            <a:pPr algn="r"/>
            <a:r>
              <a:rPr lang="en-US" b="1" i="1" dirty="0" smtClean="0">
                <a:solidFill>
                  <a:srgbClr val="FF0000"/>
                </a:solidFill>
                <a:cs typeface="Arial" panose="020B0604020202020204" pitchFamily="34" charset="0"/>
              </a:rPr>
              <a:t>Juan </a:t>
            </a:r>
            <a:r>
              <a:rPr lang="en-US" b="1" i="1" dirty="0" err="1" smtClean="0">
                <a:solidFill>
                  <a:srgbClr val="FF0000"/>
                </a:solidFill>
                <a:cs typeface="Arial" panose="020B0604020202020204" pitchFamily="34" charset="0"/>
              </a:rPr>
              <a:t>los</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deja</a:t>
            </a:r>
            <a:endParaRPr lang="en-US" b="1" i="1" dirty="0">
              <a:solidFill>
                <a:srgbClr val="FF0000"/>
              </a:solidFill>
              <a:cs typeface="Arial" panose="020B0604020202020204" pitchFamily="34" charset="0"/>
            </a:endParaRPr>
          </a:p>
        </p:txBody>
      </p:sp>
      <p:sp>
        <p:nvSpPr>
          <p:cNvPr id="8" name="Rectangle 7"/>
          <p:cNvSpPr/>
          <p:nvPr/>
        </p:nvSpPr>
        <p:spPr>
          <a:xfrm>
            <a:off x="0" y="77280"/>
            <a:ext cx="3027217" cy="646331"/>
          </a:xfrm>
          <a:prstGeom prst="rect">
            <a:avLst/>
          </a:prstGeom>
        </p:spPr>
        <p:txBody>
          <a:bodyPr wrap="square">
            <a:spAutoFit/>
          </a:bodyPr>
          <a:lstStyle/>
          <a:p>
            <a:r>
              <a:rPr lang="en-US" b="1" i="1" dirty="0" err="1" smtClean="0">
                <a:solidFill>
                  <a:srgbClr val="FF0000"/>
                </a:solidFill>
                <a:cs typeface="Arial" panose="020B0604020202020204" pitchFamily="34" charset="0"/>
              </a:rPr>
              <a:t>Sermón</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en</a:t>
            </a:r>
            <a:r>
              <a:rPr lang="en-US" b="1" i="1" dirty="0" smtClean="0">
                <a:solidFill>
                  <a:srgbClr val="FF0000"/>
                </a:solidFill>
                <a:cs typeface="Arial" panose="020B0604020202020204" pitchFamily="34" charset="0"/>
              </a:rPr>
              <a:t> la sinagoga, persecución</a:t>
            </a:r>
            <a:endParaRPr lang="en-US" b="1" i="1" dirty="0">
              <a:solidFill>
                <a:srgbClr val="FF0000"/>
              </a:solidFill>
              <a:cs typeface="Arial" panose="020B0604020202020204" pitchFamily="34" charset="0"/>
            </a:endParaRPr>
          </a:p>
        </p:txBody>
      </p:sp>
      <p:sp>
        <p:nvSpPr>
          <p:cNvPr id="9" name="Rectangle 8"/>
          <p:cNvSpPr/>
          <p:nvPr/>
        </p:nvSpPr>
        <p:spPr>
          <a:xfrm>
            <a:off x="3223839" y="997430"/>
            <a:ext cx="1988270" cy="646331"/>
          </a:xfrm>
          <a:prstGeom prst="rect">
            <a:avLst/>
          </a:prstGeom>
        </p:spPr>
        <p:txBody>
          <a:bodyPr wrap="square">
            <a:spAutoFit/>
          </a:bodyPr>
          <a:lstStyle/>
          <a:p>
            <a:r>
              <a:rPr lang="en-US" b="1" i="1" dirty="0" smtClean="0">
                <a:solidFill>
                  <a:srgbClr val="FF0000"/>
                </a:solidFill>
                <a:cs typeface="Arial" panose="020B0604020202020204" pitchFamily="34" charset="0"/>
              </a:rPr>
              <a:t>Mucho tiempo, </a:t>
            </a:r>
            <a:r>
              <a:rPr lang="en-US" b="1" i="1" dirty="0" err="1" smtClean="0">
                <a:solidFill>
                  <a:srgbClr val="FF0000"/>
                </a:solidFill>
                <a:cs typeface="Arial" panose="020B0604020202020204" pitchFamily="34" charset="0"/>
              </a:rPr>
              <a:t>atentado</a:t>
            </a:r>
            <a:endParaRPr lang="en-US" b="1" i="1" dirty="0">
              <a:solidFill>
                <a:srgbClr val="FF0000"/>
              </a:solidFill>
              <a:cs typeface="Arial" panose="020B0604020202020204" pitchFamily="34" charset="0"/>
            </a:endParaRPr>
          </a:p>
        </p:txBody>
      </p:sp>
      <p:sp>
        <p:nvSpPr>
          <p:cNvPr id="10" name="Rectangle 9"/>
          <p:cNvSpPr/>
          <p:nvPr/>
        </p:nvSpPr>
        <p:spPr>
          <a:xfrm>
            <a:off x="3102684" y="1947971"/>
            <a:ext cx="2150917" cy="646331"/>
          </a:xfrm>
          <a:prstGeom prst="rect">
            <a:avLst/>
          </a:prstGeom>
        </p:spPr>
        <p:txBody>
          <a:bodyPr wrap="square">
            <a:spAutoFit/>
          </a:bodyPr>
          <a:lstStyle/>
          <a:p>
            <a:r>
              <a:rPr lang="en-US" b="1" i="1" dirty="0" smtClean="0">
                <a:solidFill>
                  <a:srgbClr val="FF0000"/>
                </a:solidFill>
                <a:cs typeface="Arial" panose="020B0604020202020204" pitchFamily="34" charset="0"/>
              </a:rPr>
              <a:t>Cojo, sacrificios, apedreado.</a:t>
            </a:r>
            <a:endParaRPr lang="en-US" b="1" i="1" dirty="0">
              <a:solidFill>
                <a:srgbClr val="FF0000"/>
              </a:solidFill>
              <a:cs typeface="Arial" panose="020B0604020202020204" pitchFamily="34" charset="0"/>
            </a:endParaRPr>
          </a:p>
        </p:txBody>
      </p:sp>
      <p:sp>
        <p:nvSpPr>
          <p:cNvPr id="11" name="Rectangle 10"/>
          <p:cNvSpPr/>
          <p:nvPr/>
        </p:nvSpPr>
        <p:spPr>
          <a:xfrm>
            <a:off x="2162208" y="2482812"/>
            <a:ext cx="1730017" cy="646331"/>
          </a:xfrm>
          <a:prstGeom prst="rect">
            <a:avLst/>
          </a:prstGeom>
        </p:spPr>
        <p:txBody>
          <a:bodyPr wrap="square">
            <a:spAutoFit/>
          </a:bodyPr>
          <a:lstStyle/>
          <a:p>
            <a:r>
              <a:rPr lang="en-US" b="1" i="1" dirty="0" err="1" smtClean="0">
                <a:solidFill>
                  <a:srgbClr val="FF0000"/>
                </a:solidFill>
                <a:cs typeface="Arial" panose="020B0604020202020204" pitchFamily="34" charset="0"/>
              </a:rPr>
              <a:t>Fortalece</a:t>
            </a:r>
            <a:r>
              <a:rPr lang="en-US" b="1" i="1" dirty="0" smtClean="0">
                <a:solidFill>
                  <a:srgbClr val="FF0000"/>
                </a:solidFill>
                <a:cs typeface="Arial" panose="020B0604020202020204" pitchFamily="34" charset="0"/>
              </a:rPr>
              <a:t>, ancianos</a:t>
            </a:r>
            <a:endParaRPr lang="en-US" b="1" i="1" dirty="0">
              <a:solidFill>
                <a:srgbClr val="FF0000"/>
              </a:solidFill>
              <a:cs typeface="Arial" panose="020B0604020202020204" pitchFamily="34" charset="0"/>
            </a:endParaRPr>
          </a:p>
        </p:txBody>
      </p:sp>
      <p:sp>
        <p:nvSpPr>
          <p:cNvPr id="14" name="Content Placeholder 2"/>
          <p:cNvSpPr>
            <a:spLocks noGrp="1"/>
          </p:cNvSpPr>
          <p:nvPr>
            <p:ph idx="1"/>
          </p:nvPr>
        </p:nvSpPr>
        <p:spPr>
          <a:xfrm>
            <a:off x="9734435" y="101315"/>
            <a:ext cx="2457565" cy="6604286"/>
          </a:xfrm>
          <a:solidFill>
            <a:schemeClr val="tx1"/>
          </a:solidFill>
        </p:spPr>
        <p:txBody>
          <a:bodyPr>
            <a:normAutofit lnSpcReduction="10000"/>
          </a:bodyPr>
          <a:lstStyle/>
          <a:p>
            <a:pPr algn="l" rtl="0"/>
            <a:r>
              <a:rPr lang="en-US" sz="2400" cap="none" dirty="0" err="1" smtClean="0">
                <a:solidFill>
                  <a:schemeClr val="bg1"/>
                </a:solidFill>
                <a:cs typeface="Arial" panose="020B0604020202020204" pitchFamily="34" charset="0"/>
              </a:rPr>
              <a:t>Enviados</a:t>
            </a:r>
            <a:endParaRPr lang="en-US" sz="2400" cap="none" dirty="0" smtClean="0">
              <a:solidFill>
                <a:schemeClr val="bg1"/>
              </a:solidFill>
              <a:cs typeface="Arial" panose="020B0604020202020204" pitchFamily="34" charset="0"/>
            </a:endParaRPr>
          </a:p>
          <a:p>
            <a:pPr algn="l" rtl="0"/>
            <a:r>
              <a:rPr lang="en-US" sz="2400" cap="none" dirty="0" smtClean="0">
                <a:solidFill>
                  <a:schemeClr val="bg1"/>
                </a:solidFill>
                <a:cs typeface="Arial" panose="020B0604020202020204" pitchFamily="34" charset="0"/>
              </a:rPr>
              <a:t>Compañía</a:t>
            </a:r>
          </a:p>
          <a:p>
            <a:pPr algn="l" rtl="0"/>
            <a:r>
              <a:rPr lang="en-US" sz="2400" cap="none" dirty="0" smtClean="0">
                <a:solidFill>
                  <a:schemeClr val="bg1"/>
                </a:solidFill>
                <a:cs typeface="Arial" panose="020B0604020202020204" pitchFamily="34" charset="0"/>
              </a:rPr>
              <a:t>¿Por qué Chipre?</a:t>
            </a:r>
          </a:p>
          <a:p>
            <a:pPr algn="l" rtl="0"/>
            <a:r>
              <a:rPr lang="en-US" sz="2400" cap="none" dirty="0" smtClean="0">
                <a:solidFill>
                  <a:schemeClr val="bg1"/>
                </a:solidFill>
                <a:cs typeface="Arial" panose="020B0604020202020204" pitchFamily="34" charset="0"/>
              </a:rPr>
              <a:t>¿Por qué sinagogas?</a:t>
            </a:r>
          </a:p>
          <a:p>
            <a:pPr algn="l" rtl="0"/>
            <a:r>
              <a:rPr lang="en-US" sz="2400" cap="none" dirty="0" smtClean="0">
                <a:solidFill>
                  <a:schemeClr val="bg1"/>
                </a:solidFill>
                <a:cs typeface="Arial" panose="020B0604020202020204" pitchFamily="34" charset="0"/>
              </a:rPr>
              <a:t>¿Por qué Pablo?</a:t>
            </a:r>
          </a:p>
          <a:p>
            <a:pPr algn="l" rtl="0"/>
            <a:r>
              <a:rPr lang="en-US" sz="2400" cap="none" dirty="0" err="1" smtClean="0">
                <a:solidFill>
                  <a:schemeClr val="bg1"/>
                </a:solidFill>
                <a:cs typeface="Arial" panose="020B0604020202020204" pitchFamily="34" charset="0"/>
              </a:rPr>
              <a:t>Sermón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Antioquía</a:t>
            </a:r>
            <a:r>
              <a:rPr lang="en-US" sz="2400" cap="none" dirty="0" smtClean="0">
                <a:solidFill>
                  <a:schemeClr val="bg1"/>
                </a:solidFill>
                <a:cs typeface="Arial" panose="020B0604020202020204" pitchFamily="34" charset="0"/>
              </a:rPr>
              <a:t> y la reacción judía</a:t>
            </a:r>
          </a:p>
          <a:p>
            <a:pPr algn="l" rtl="0"/>
            <a:r>
              <a:rPr lang="en-US" sz="2400" cap="none" dirty="0" smtClean="0">
                <a:solidFill>
                  <a:schemeClr val="bg1"/>
                </a:solidFill>
                <a:cs typeface="Arial" panose="020B0604020202020204" pitchFamily="34" charset="0"/>
              </a:rPr>
              <a:t>2 Cor. 11; 2 Tim. 3</a:t>
            </a:r>
          </a:p>
          <a:p>
            <a:pPr algn="l" rtl="0"/>
            <a:r>
              <a:rPr lang="en-US" sz="2400" cap="none" dirty="0" smtClean="0">
                <a:solidFill>
                  <a:schemeClr val="bg1"/>
                </a:solidFill>
                <a:cs typeface="Arial" panose="020B0604020202020204" pitchFamily="34" charset="0"/>
              </a:rPr>
              <a:t>¿</a:t>
            </a:r>
            <a:r>
              <a:rPr lang="en-US" sz="2400" cap="none" dirty="0" err="1" smtClean="0">
                <a:solidFill>
                  <a:schemeClr val="bg1"/>
                </a:solidFill>
                <a:cs typeface="Arial" panose="020B0604020202020204" pitchFamily="34" charset="0"/>
              </a:rPr>
              <a:t>Informe</a:t>
            </a:r>
            <a:r>
              <a:rPr lang="en-US" sz="2400" cap="none" dirty="0" smtClean="0">
                <a:solidFill>
                  <a:schemeClr val="bg1"/>
                </a:solidFill>
                <a:cs typeface="Arial" panose="020B0604020202020204" pitchFamily="34" charset="0"/>
              </a:rPr>
              <a:t> final?</a:t>
            </a:r>
            <a:endParaRPr lang="en-US" sz="24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50806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p:bldP spid="14"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LAS SEÑALES DE UN VERDADERO APÓSTOL</a:t>
            </a:r>
            <a:br>
              <a:rPr lang="en-US" dirty="0" smtClean="0">
                <a:solidFill>
                  <a:schemeClr val="bg1"/>
                </a:solidFill>
              </a:rPr>
            </a:br>
            <a:r>
              <a:rPr lang="en-US" dirty="0" smtClean="0">
                <a:solidFill>
                  <a:schemeClr val="bg1"/>
                </a:solidFill>
              </a:rPr>
              <a:t>2 Cor. 12:12</a:t>
            </a:r>
            <a:endParaRPr lang="en-US" dirty="0">
              <a:solidFill>
                <a:schemeClr val="bg1"/>
              </a:solidFill>
            </a:endParaRPr>
          </a:p>
        </p:txBody>
      </p:sp>
      <p:sp>
        <p:nvSpPr>
          <p:cNvPr id="3" name="Content Placeholder 2"/>
          <p:cNvSpPr>
            <a:spLocks noGrp="1"/>
          </p:cNvSpPr>
          <p:nvPr>
            <p:ph idx="1"/>
          </p:nvPr>
        </p:nvSpPr>
        <p:spPr>
          <a:xfrm>
            <a:off x="1141413" y="2514600"/>
            <a:ext cx="9905998" cy="3796145"/>
          </a:xfrm>
        </p:spPr>
        <p:txBody>
          <a:bodyPr>
            <a:normAutofit/>
          </a:bodyPr>
          <a:lstStyle/>
          <a:p>
            <a:pPr algn="l" rtl="0"/>
            <a:r>
              <a:rPr lang="en-US" sz="2800" cap="none" dirty="0" smtClean="0">
                <a:solidFill>
                  <a:schemeClr val="bg1"/>
                </a:solidFill>
                <a:cs typeface="Arial" panose="020B0604020202020204" pitchFamily="34" charset="0"/>
              </a:rPr>
              <a:t>EPISODIO DE CONVERSIÓN: Hombres – escuchan la voz, Pablo queda cegado, </a:t>
            </a:r>
            <a:r>
              <a:rPr lang="en-US" sz="2800" cap="none" dirty="0" err="1" smtClean="0">
                <a:solidFill>
                  <a:schemeClr val="bg1"/>
                </a:solidFill>
                <a:cs typeface="Arial" panose="020B0604020202020204" pitchFamily="34" charset="0"/>
              </a:rPr>
              <a:t>Ananías</a:t>
            </a:r>
            <a:r>
              <a:rPr lang="en-US" sz="2800" cap="none" dirty="0" smtClean="0">
                <a:solidFill>
                  <a:schemeClr val="bg1"/>
                </a:solidFill>
                <a:cs typeface="Arial" panose="020B0604020202020204" pitchFamily="34" charset="0"/>
              </a:rPr>
              <a:t> – </a:t>
            </a:r>
            <a:r>
              <a:rPr lang="en-US" sz="2800" cap="none" dirty="0" err="1" smtClean="0">
                <a:solidFill>
                  <a:schemeClr val="bg1"/>
                </a:solidFill>
                <a:cs typeface="Arial" panose="020B0604020202020204" pitchFamily="34" charset="0"/>
              </a:rPr>
              <a:t>visión</a:t>
            </a:r>
            <a:r>
              <a:rPr lang="en-US" sz="2800" cap="none" dirty="0" smtClean="0">
                <a:solidFill>
                  <a:schemeClr val="bg1"/>
                </a:solidFill>
                <a:cs typeface="Arial" panose="020B0604020202020204" pitchFamily="34" charset="0"/>
              </a:rPr>
              <a:t>, restauración de la vista</a:t>
            </a:r>
          </a:p>
          <a:p>
            <a:pPr algn="l" rtl="0"/>
            <a:r>
              <a:rPr lang="en-US" sz="2800" cap="none" dirty="0" smtClean="0">
                <a:solidFill>
                  <a:schemeClr val="bg1"/>
                </a:solidFill>
                <a:cs typeface="Arial" panose="020B0604020202020204" pitchFamily="34" charset="0"/>
              </a:rPr>
              <a:t>VISIONES: Hechos 22; 2 Cor. 12</a:t>
            </a:r>
          </a:p>
          <a:p>
            <a:pPr algn="l" rtl="0"/>
            <a:r>
              <a:rPr lang="en-US" sz="2800" cap="none" dirty="0" smtClean="0">
                <a:solidFill>
                  <a:schemeClr val="bg1"/>
                </a:solidFill>
                <a:cs typeface="Arial" panose="020B0604020202020204" pitchFamily="34" charset="0"/>
              </a:rPr>
              <a:t>1</a:t>
            </a:r>
            <a:r>
              <a:rPr lang="en-US" sz="2800" cap="none" baseline="30000" dirty="0" smtClean="0">
                <a:solidFill>
                  <a:schemeClr val="bg1"/>
                </a:solidFill>
                <a:cs typeface="Arial" panose="020B0604020202020204" pitchFamily="34" charset="0"/>
              </a:rPr>
              <a:t>er </a:t>
            </a:r>
            <a:r>
              <a:rPr lang="en-US" sz="2800" cap="none" dirty="0" smtClean="0">
                <a:solidFill>
                  <a:schemeClr val="bg1"/>
                </a:solidFill>
                <a:cs typeface="Arial" panose="020B0604020202020204" pitchFamily="34" charset="0"/>
              </a:rPr>
              <a:t>VIAJE: </a:t>
            </a:r>
            <a:r>
              <a:rPr lang="en-US" sz="2800" cap="none" dirty="0" err="1" smtClean="0">
                <a:solidFill>
                  <a:schemeClr val="bg1"/>
                </a:solidFill>
                <a:cs typeface="Arial" panose="020B0604020202020204" pitchFamily="34" charset="0"/>
              </a:rPr>
              <a:t>Persianas</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Elimas</a:t>
            </a:r>
            <a:r>
              <a:rPr lang="en-US" sz="2800" cap="none" dirty="0" smtClean="0">
                <a:solidFill>
                  <a:schemeClr val="bg1"/>
                </a:solidFill>
                <a:cs typeface="Arial" panose="020B0604020202020204" pitchFamily="34" charset="0"/>
              </a:rPr>
              <a:t>, señales y prodigios (14:3), sana al cojo, se levanta después de </a:t>
            </a:r>
            <a:r>
              <a:rPr lang="en-US" sz="2800" cap="none" dirty="0" err="1" smtClean="0">
                <a:solidFill>
                  <a:schemeClr val="bg1"/>
                </a:solidFill>
                <a:cs typeface="Arial" panose="020B0604020202020204" pitchFamily="34" charset="0"/>
              </a:rPr>
              <a:t>ser</a:t>
            </a:r>
            <a:r>
              <a:rPr lang="en-US" sz="2800" cap="none" dirty="0" smtClean="0">
                <a:solidFill>
                  <a:schemeClr val="bg1"/>
                </a:solidFill>
                <a:cs typeface="Arial" panose="020B0604020202020204" pitchFamily="34" charset="0"/>
              </a:rPr>
              <a:t> </a:t>
            </a:r>
            <a:r>
              <a:rPr lang="en-US" sz="2800" cap="none" dirty="0" err="1" smtClean="0">
                <a:solidFill>
                  <a:schemeClr val="bg1"/>
                </a:solidFill>
                <a:cs typeface="Arial" panose="020B0604020202020204" pitchFamily="34" charset="0"/>
              </a:rPr>
              <a:t>apedreado</a:t>
            </a:r>
            <a:endParaRPr lang="en-US" sz="2800" cap="none" dirty="0" smtClean="0">
              <a:solidFill>
                <a:schemeClr val="bg1"/>
              </a:solidFill>
              <a:cs typeface="Arial" panose="020B0604020202020204" pitchFamily="34" charset="0"/>
            </a:endParaRPr>
          </a:p>
          <a:p>
            <a:pPr algn="l" rtl="0"/>
            <a:endParaRPr lang="en-US" sz="28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3460394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67146"/>
            <a:ext cx="9905998" cy="1092200"/>
          </a:xfrm>
          <a:solidFill>
            <a:schemeClr val="accent1"/>
          </a:solidFill>
        </p:spPr>
        <p:txBody>
          <a:bodyPr/>
          <a:lstStyle/>
          <a:p>
            <a:pPr algn="ctr" rtl="0"/>
            <a:r>
              <a:rPr lang="en-US" dirty="0" smtClean="0">
                <a:solidFill>
                  <a:schemeClr val="bg1"/>
                </a:solidFill>
              </a:rPr>
              <a:t>APLICACIONES</a:t>
            </a:r>
            <a:endParaRPr lang="en-US" dirty="0">
              <a:solidFill>
                <a:schemeClr val="bg1"/>
              </a:solidFill>
            </a:endParaRPr>
          </a:p>
        </p:txBody>
      </p:sp>
      <p:sp>
        <p:nvSpPr>
          <p:cNvPr id="3" name="Content Placeholder 2"/>
          <p:cNvSpPr>
            <a:spLocks noGrp="1"/>
          </p:cNvSpPr>
          <p:nvPr>
            <p:ph idx="1"/>
          </p:nvPr>
        </p:nvSpPr>
        <p:spPr>
          <a:xfrm>
            <a:off x="835794" y="1905802"/>
            <a:ext cx="9078228" cy="4068278"/>
          </a:xfrm>
        </p:spPr>
        <p:txBody>
          <a:bodyPr>
            <a:normAutofit/>
          </a:bodyPr>
          <a:lstStyle/>
          <a:p>
            <a:pPr algn="l" rtl="0"/>
            <a:r>
              <a:rPr lang="en-US" sz="2800" cap="none" dirty="0" err="1" smtClean="0">
                <a:solidFill>
                  <a:schemeClr val="tx1"/>
                </a:solidFill>
                <a:cs typeface="Arial" panose="020B0604020202020204" pitchFamily="34" charset="0"/>
              </a:rPr>
              <a:t>Difusión</a:t>
            </a:r>
            <a:r>
              <a:rPr lang="en-US" sz="2800" cap="none" dirty="0" smtClean="0">
                <a:solidFill>
                  <a:schemeClr val="tx1"/>
                </a:solidFill>
                <a:cs typeface="Arial" panose="020B0604020202020204" pitchFamily="34" charset="0"/>
              </a:rPr>
              <a:t> de la palabra</a:t>
            </a:r>
          </a:p>
          <a:p>
            <a:pPr algn="l" rtl="0"/>
            <a:r>
              <a:rPr lang="en-US" sz="2800" cap="none" dirty="0" smtClean="0">
                <a:solidFill>
                  <a:schemeClr val="tx1"/>
                </a:solidFill>
                <a:cs typeface="Arial" panose="020B0604020202020204" pitchFamily="34" charset="0"/>
              </a:rPr>
              <a:t>La </a:t>
            </a:r>
            <a:r>
              <a:rPr lang="en-US" sz="2800" cap="none" dirty="0" err="1" smtClean="0">
                <a:solidFill>
                  <a:schemeClr val="tx1"/>
                </a:solidFill>
                <a:cs typeface="Arial" panose="020B0604020202020204" pitchFamily="34" charset="0"/>
              </a:rPr>
              <a:t>raza</a:t>
            </a:r>
            <a:r>
              <a:rPr lang="en-US" sz="2800" cap="none" dirty="0" smtClean="0">
                <a:solidFill>
                  <a:schemeClr val="tx1"/>
                </a:solidFill>
                <a:cs typeface="Arial" panose="020B0604020202020204" pitchFamily="34" charset="0"/>
              </a:rPr>
              <a:t> a los ojos de Dios</a:t>
            </a:r>
          </a:p>
          <a:p>
            <a:pPr algn="l" rtl="0"/>
            <a:r>
              <a:rPr lang="en-US" sz="2800" cap="none" dirty="0" smtClean="0">
                <a:solidFill>
                  <a:schemeClr val="tx1"/>
                </a:solidFill>
                <a:cs typeface="Arial" panose="020B0604020202020204" pitchFamily="34" charset="0"/>
              </a:rPr>
              <a:t>El orgullo/el interés propio se interpone en el camino del Evangelio</a:t>
            </a:r>
          </a:p>
          <a:p>
            <a:pPr algn="l" rtl="0"/>
            <a:r>
              <a:rPr lang="en-US" sz="2800" cap="none" dirty="0" err="1" smtClean="0">
                <a:solidFill>
                  <a:schemeClr val="tx1"/>
                </a:solidFill>
                <a:cs typeface="Arial" panose="020B0604020202020204" pitchFamily="34" charset="0"/>
              </a:rPr>
              <a:t>Animar</a:t>
            </a:r>
            <a:r>
              <a:rPr lang="en-US" sz="2800" cap="none" dirty="0" smtClean="0">
                <a:solidFill>
                  <a:schemeClr val="tx1"/>
                </a:solidFill>
                <a:cs typeface="Arial" panose="020B0604020202020204" pitchFamily="34" charset="0"/>
              </a:rPr>
              <a:t> a </a:t>
            </a:r>
            <a:r>
              <a:rPr lang="en-US" sz="2800" cap="none" dirty="0" err="1" smtClean="0">
                <a:solidFill>
                  <a:schemeClr val="tx1"/>
                </a:solidFill>
                <a:cs typeface="Arial" panose="020B0604020202020204" pitchFamily="34" charset="0"/>
              </a:rPr>
              <a:t>los</a:t>
            </a:r>
            <a:r>
              <a:rPr lang="en-US" sz="2800" cap="none" dirty="0" smtClean="0">
                <a:solidFill>
                  <a:schemeClr val="tx1"/>
                </a:solidFill>
                <a:cs typeface="Arial" panose="020B0604020202020204" pitchFamily="34" charset="0"/>
              </a:rPr>
              <a:t> recién convertidos</a:t>
            </a:r>
            <a:endParaRPr lang="en-US" sz="2800"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12946973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accent2">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699" y="129310"/>
            <a:ext cx="10896599" cy="979055"/>
          </a:xfrm>
        </p:spPr>
        <p:txBody>
          <a:bodyPr>
            <a:normAutofit/>
          </a:bodyPr>
          <a:lstStyle/>
          <a:p>
            <a:pPr algn="ctr" rtl="0"/>
            <a:r>
              <a:rPr lang="en-US" dirty="0" smtClean="0">
                <a:solidFill>
                  <a:schemeClr val="bg1"/>
                </a:solidFill>
              </a:rPr>
              <a:t>CONFERENCIA DE JERUSALÉN – LA CONTROVERSIA</a:t>
            </a:r>
            <a:endParaRPr lang="en-US" dirty="0">
              <a:solidFill>
                <a:schemeClr val="bg1"/>
              </a:solidFill>
            </a:endParaRPr>
          </a:p>
        </p:txBody>
      </p:sp>
      <p:sp>
        <p:nvSpPr>
          <p:cNvPr id="3" name="Content Placeholder 2"/>
          <p:cNvSpPr>
            <a:spLocks noGrp="1"/>
          </p:cNvSpPr>
          <p:nvPr>
            <p:ph idx="1"/>
          </p:nvPr>
        </p:nvSpPr>
        <p:spPr>
          <a:xfrm>
            <a:off x="152400" y="1108365"/>
            <a:ext cx="11887199" cy="5597236"/>
          </a:xfrm>
        </p:spPr>
        <p:txBody>
          <a:bodyPr>
            <a:normAutofit lnSpcReduction="10000"/>
          </a:bodyPr>
          <a:lstStyle/>
          <a:p>
            <a:pPr algn="l" rtl="0"/>
            <a:r>
              <a:rPr lang="en-US" sz="24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Algunos</a:t>
            </a:r>
            <a:r>
              <a:rPr lang="en-US" sz="24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de Judea – enseñanza (no de los apóstoles), v. 24 (cf. </a:t>
            </a:r>
            <a:r>
              <a:rPr lang="en-US" sz="24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Gál</a:t>
            </a:r>
            <a:r>
              <a:rPr lang="en-US" sz="24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2:12; 1 </a:t>
            </a:r>
            <a:r>
              <a:rPr lang="en-US" sz="24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Jn</a:t>
            </a:r>
            <a:r>
              <a:rPr lang="en-US" sz="24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2:19)</a:t>
            </a:r>
          </a:p>
          <a:p>
            <a:pPr lvl="1" algn="l" rtl="0"/>
            <a:r>
              <a:rPr lang="en-US" sz="22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Su posición expresada (2, 5)</a:t>
            </a:r>
          </a:p>
          <a:p>
            <a:pPr lvl="1" algn="l" rtl="0"/>
            <a:r>
              <a:rPr lang="en-US" sz="22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Su teología: judaísmo + Jesús</a:t>
            </a:r>
          </a:p>
          <a:p>
            <a:pPr algn="l" rtl="0"/>
            <a:r>
              <a:rPr lang="en-US" sz="24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Gran debate</a:t>
            </a:r>
          </a:p>
          <a:p>
            <a:pPr algn="l" rtl="0"/>
            <a:r>
              <a:rPr lang="en-US" sz="24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Determinación: ir a Jerusalén. ¿Es este un concilio de la iglesia?</a:t>
            </a:r>
          </a:p>
          <a:p>
            <a:pPr lvl="1" algn="l" rtl="0"/>
            <a:r>
              <a:rPr lang="en-US" sz="22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Los miembros de la iglesia A enseñan una doctrina problemática en la iglesia B. La iglesia B envía miembros representativos a la iglesia A (la fuente) para abordar el problema.</a:t>
            </a:r>
          </a:p>
          <a:p>
            <a:pPr lvl="1" algn="l" rtl="0"/>
            <a:r>
              <a:rPr lang="en-US" sz="22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Pablo y Bernabé sabían la verdad.</a:t>
            </a:r>
          </a:p>
          <a:p>
            <a:pPr lvl="1" algn="l" rtl="0"/>
            <a:r>
              <a:rPr lang="en-US" sz="22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Hay apóstoles – fuente de autoridad.</a:t>
            </a:r>
          </a:p>
          <a:p>
            <a:pPr lvl="1" algn="l" rtl="0"/>
            <a:r>
              <a:rPr lang="en-US" sz="22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Pablo (desde mi punto de vista de la cronología) no tenía dudas de lo que dirían los otros apóstoles.</a:t>
            </a:r>
          </a:p>
        </p:txBody>
      </p:sp>
    </p:spTree>
    <p:extLst>
      <p:ext uri="{BB962C8B-B14F-4D97-AF65-F5344CB8AC3E}">
        <p14:creationId xmlns:p14="http://schemas.microsoft.com/office/powerpoint/2010/main" val="39283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accent2">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9928" y="-83128"/>
            <a:ext cx="9905998" cy="979055"/>
          </a:xfrm>
        </p:spPr>
        <p:txBody>
          <a:bodyPr/>
          <a:lstStyle/>
          <a:p>
            <a:pPr algn="ctr" rtl="0"/>
            <a:r>
              <a:rPr lang="en-US" dirty="0" smtClean="0">
                <a:solidFill>
                  <a:schemeClr val="bg1"/>
                </a:solidFill>
              </a:rPr>
              <a:t>CONFERENCIA DE JERUSALÉN – EL DEBATE</a:t>
            </a:r>
            <a:endParaRPr lang="en-US" dirty="0">
              <a:solidFill>
                <a:schemeClr val="bg1"/>
              </a:solidFill>
            </a:endParaRPr>
          </a:p>
        </p:txBody>
      </p:sp>
      <p:sp>
        <p:nvSpPr>
          <p:cNvPr id="3" name="Content Placeholder 2"/>
          <p:cNvSpPr>
            <a:spLocks noGrp="1"/>
          </p:cNvSpPr>
          <p:nvPr>
            <p:ph idx="1"/>
          </p:nvPr>
        </p:nvSpPr>
        <p:spPr>
          <a:xfrm>
            <a:off x="166255" y="535709"/>
            <a:ext cx="11873344" cy="6169892"/>
          </a:xfrm>
        </p:spPr>
        <p:txBody>
          <a:bodyPr>
            <a:normAutofit fontScale="85000" lnSpcReduction="20000"/>
          </a:bodyPr>
          <a:lstStyle/>
          <a:p>
            <a:pPr algn="l" rtl="0"/>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Fenicia/Samaria – descripción – alegría</a:t>
            </a:r>
          </a:p>
          <a:p>
            <a:pPr algn="l" rtl="0"/>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Jerusalén – </a:t>
            </a:r>
            <a:r>
              <a:rPr lang="en-US" sz="24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los</a:t>
            </a:r>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4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recibieron</a:t>
            </a:r>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 iglesia, apóstoles, ancianos</a:t>
            </a:r>
          </a:p>
          <a:p>
            <a:pPr algn="l" rtl="0"/>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Mucho debate. No se mencionan argumentos opuestos aquí, pero están implícitos en muchos lugares en secciones polémicas de las epístolas de Pablo (p. </a:t>
            </a:r>
            <a:r>
              <a:rPr lang="en-US" sz="24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ej</a:t>
            </a:r>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Rom. 3:31; 6:1; 7:7; 9:19; 11:1;</a:t>
            </a:r>
            <a:r>
              <a:rPr lang="es-PE" sz="24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Gál</a:t>
            </a:r>
            <a:r>
              <a:rPr lang="es-PE"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3</a:t>
            </a:r>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:19, 21)</a:t>
            </a:r>
          </a:p>
          <a:p>
            <a:pPr algn="l" rtl="0"/>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Pedro:</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La elección de Dios (15:7)</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El testigo de Dios (8). Ejemplo aprobado</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La actitud de Dios (9). Cf. </a:t>
            </a:r>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Gál</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3:28</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Imponer el yugo de la ley = oponerse (cf. </a:t>
            </a:r>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Gál</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5:1-4)</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La salvación es por gracia… </a:t>
            </a:r>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también</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para los judíos</a:t>
            </a:r>
          </a:p>
          <a:p>
            <a:pPr algn="l" rtl="0"/>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Bernabé (nombre primero) y Pablo</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Señales y prodigios: conclusión necesaria</a:t>
            </a:r>
          </a:p>
          <a:p>
            <a:pPr algn="l" rtl="0"/>
            <a:r>
              <a:rPr lang="en-US" sz="24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Jacobo</a:t>
            </a:r>
            <a:r>
              <a:rPr lang="en-US" sz="24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(Gálatas 2:12)</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Profetas (Amós 9:11,12). declaración directa</a:t>
            </a:r>
          </a:p>
          <a:p>
            <a:pPr lvl="1" algn="l" rtl="0"/>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Escribamos</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No </a:t>
            </a:r>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molestar</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pero</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pueblo santo (Lev. 17-18)</a:t>
            </a:r>
          </a:p>
          <a:p>
            <a:pPr lvl="1" algn="l" rtl="0"/>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Si </a:t>
            </a:r>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quieren</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2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seguir</a:t>
            </a:r>
            <a:r>
              <a:rPr lang="en-US" sz="22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la ley, pueden</a:t>
            </a:r>
          </a:p>
        </p:txBody>
      </p:sp>
      <p:pic>
        <p:nvPicPr>
          <p:cNvPr id="4" name="Picture 3"/>
          <p:cNvPicPr>
            <a:picLocks noChangeAspect="1"/>
          </p:cNvPicPr>
          <p:nvPr/>
        </p:nvPicPr>
        <p:blipFill>
          <a:blip r:embed="rId3"/>
          <a:stretch>
            <a:fillRect/>
          </a:stretch>
        </p:blipFill>
        <p:spPr>
          <a:xfrm>
            <a:off x="7202907" y="2553490"/>
            <a:ext cx="4989093" cy="2494547"/>
          </a:xfrm>
          <a:prstGeom prst="rect">
            <a:avLst/>
          </a:prstGeom>
        </p:spPr>
      </p:pic>
    </p:spTree>
    <p:extLst>
      <p:ext uri="{BB962C8B-B14F-4D97-AF65-F5344CB8AC3E}">
        <p14:creationId xmlns:p14="http://schemas.microsoft.com/office/powerpoint/2010/main" val="24463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accent2">
                <a:tint val="45000"/>
                <a:satMod val="40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309"/>
            <a:ext cx="9905998" cy="979055"/>
          </a:xfrm>
        </p:spPr>
        <p:txBody>
          <a:bodyPr/>
          <a:lstStyle/>
          <a:p>
            <a:pPr algn="ctr" rtl="0"/>
            <a:r>
              <a:rPr lang="en-US" dirty="0" smtClean="0">
                <a:solidFill>
                  <a:schemeClr val="bg1"/>
                </a:solidFill>
              </a:rPr>
              <a:t>CONFERENCIA DE JERUSALÉN – LA CARTA</a:t>
            </a:r>
            <a:endParaRPr lang="en-US" dirty="0">
              <a:solidFill>
                <a:schemeClr val="bg1"/>
              </a:solidFill>
            </a:endParaRPr>
          </a:p>
        </p:txBody>
      </p:sp>
      <p:sp>
        <p:nvSpPr>
          <p:cNvPr id="3" name="Content Placeholder 2"/>
          <p:cNvSpPr>
            <a:spLocks noGrp="1"/>
          </p:cNvSpPr>
          <p:nvPr>
            <p:ph idx="1"/>
          </p:nvPr>
        </p:nvSpPr>
        <p:spPr>
          <a:xfrm>
            <a:off x="1038845" y="1108365"/>
            <a:ext cx="11000754" cy="5597236"/>
          </a:xfrm>
        </p:spPr>
        <p:txBody>
          <a:bodyPr>
            <a:normAutofit/>
          </a:bodyPr>
          <a:lstStyle/>
          <a:p>
            <a:pPr algn="l" rtl="0"/>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¿Quién tomó la decisión? (22, 28)</a:t>
            </a:r>
          </a:p>
          <a:p>
            <a:pPr algn="l" rtl="0"/>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a:t>
            </a:r>
            <a:r>
              <a:rPr lang="en-US" sz="28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Por</a:t>
            </a:r>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qué enviar a Judas y Silas?</a:t>
            </a:r>
          </a:p>
          <a:p>
            <a:pPr algn="l" rtl="0"/>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V. 23 – mismo estatus</a:t>
            </a:r>
          </a:p>
          <a:p>
            <a:pPr algn="l" rtl="0"/>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Resultado – v. 31</a:t>
            </a:r>
          </a:p>
          <a:p>
            <a:pPr algn="l" rtl="0"/>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a:t>
            </a:r>
            <a:r>
              <a:rPr lang="en-US" sz="28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Quiénes</a:t>
            </a:r>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8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recibieron</a:t>
            </a:r>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esta carta? (v. 23). ¿</a:t>
            </a:r>
            <a:r>
              <a:rPr lang="en-US" sz="28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Quiénes</a:t>
            </a:r>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8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más</a:t>
            </a:r>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la </a:t>
            </a:r>
            <a:r>
              <a:rPr lang="en-US" sz="2800"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necesitan</a:t>
            </a:r>
            <a:r>
              <a:rPr lang="en-US" sz="2800"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(v. 36; 16:4)</a:t>
            </a:r>
            <a:endParaRPr lang="en-US" sz="2400" cap="none" dirty="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1262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pattFill prst="pct80">
          <a:fgClr>
            <a:schemeClr val="accent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3550"/>
            <a:ext cx="9905998" cy="979055"/>
          </a:xfrm>
        </p:spPr>
        <p:txBody>
          <a:bodyPr/>
          <a:lstStyle/>
          <a:p>
            <a:pPr algn="ctr" rtl="0"/>
            <a:r>
              <a:rPr lang="en-US" dirty="0" smtClean="0">
                <a:solidFill>
                  <a:schemeClr val="bg1"/>
                </a:solidFill>
              </a:rPr>
              <a:t>G</a:t>
            </a:r>
            <a:r>
              <a:rPr lang="es-ES" dirty="0" smtClean="0">
                <a:solidFill>
                  <a:schemeClr val="bg1"/>
                </a:solidFill>
              </a:rPr>
              <a:t>Á</a:t>
            </a:r>
            <a:r>
              <a:rPr lang="en-US" dirty="0" smtClean="0">
                <a:solidFill>
                  <a:schemeClr val="bg1"/>
                </a:solidFill>
              </a:rPr>
              <a:t>LATAS</a:t>
            </a:r>
            <a:endParaRPr lang="en-US" dirty="0">
              <a:solidFill>
                <a:schemeClr val="bg1"/>
              </a:solidFill>
            </a:endParaRPr>
          </a:p>
        </p:txBody>
      </p:sp>
      <p:sp>
        <p:nvSpPr>
          <p:cNvPr id="3" name="Content Placeholder 2"/>
          <p:cNvSpPr>
            <a:spLocks noGrp="1"/>
          </p:cNvSpPr>
          <p:nvPr>
            <p:ph idx="1"/>
          </p:nvPr>
        </p:nvSpPr>
        <p:spPr>
          <a:xfrm>
            <a:off x="272715" y="992605"/>
            <a:ext cx="7461585" cy="5712996"/>
          </a:xfrm>
          <a:solidFill>
            <a:srgbClr val="BFBFA5"/>
          </a:solidFill>
        </p:spPr>
        <p:txBody>
          <a:bodyPr>
            <a:noAutofit/>
          </a:bodyPr>
          <a:lstStyle/>
          <a:p>
            <a:pPr algn="l" rtl="0"/>
            <a:r>
              <a:rPr lang="en-US" sz="28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¿Cuando se </a:t>
            </a:r>
            <a:r>
              <a:rPr lang="en-US" sz="28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escribió</a:t>
            </a:r>
            <a:r>
              <a:rPr lang="en-US" sz="28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¿Y a </a:t>
            </a:r>
            <a:r>
              <a:rPr lang="en-US" sz="28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quiénes</a:t>
            </a:r>
            <a:r>
              <a:rPr lang="en-US" sz="28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a:t>
            </a:r>
          </a:p>
          <a:p>
            <a:pPr lvl="1" algn="l" rtl="0"/>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Pablo les predicó (1:8). Eran gentiles (4:8). Algunos judíos intentaban circuncidarlos (6:12ss)</a:t>
            </a:r>
          </a:p>
          <a:p>
            <a:pPr lvl="1"/>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Galacia es una región. Había ciudades importantes en el norte y en el sur. Pablo visitó el sur en el primer </a:t>
            </a:r>
            <a:r>
              <a:rPr lang="en-US" sz="20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viaje</a:t>
            </a:r>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Él “pasó por” Galacia en su segundo </a:t>
            </a:r>
            <a:r>
              <a:rPr lang="en-US" sz="20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viaje</a:t>
            </a:r>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(16:6). “</a:t>
            </a:r>
            <a:r>
              <a:rPr lang="es-E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Fue </a:t>
            </a:r>
            <a:r>
              <a:rPr lang="es-ES" sz="2000" cap="none" dirty="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recorriendo por orden la región de </a:t>
            </a:r>
            <a:r>
              <a:rPr lang="es-ES" sz="2000" cap="none" dirty="0" err="1">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Galacia</a:t>
            </a:r>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0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en</a:t>
            </a:r>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el 3er </a:t>
            </a:r>
            <a:r>
              <a:rPr lang="en-US" sz="20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viaje</a:t>
            </a:r>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(18:23). Dada la falta de indicadores particulares en el libro, éste podría encajar en cualquiera de estos contextos.</a:t>
            </a:r>
          </a:p>
          <a:p>
            <a:pPr lvl="1" algn="l" rtl="0"/>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Sin embargo, el </a:t>
            </a:r>
            <a:r>
              <a:rPr lang="en-US" sz="20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tema</a:t>
            </a:r>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se </a:t>
            </a:r>
            <a:r>
              <a:rPr lang="en-US" sz="2000" cap="none" dirty="0" err="1"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ajusta</a:t>
            </a:r>
            <a:r>
              <a:rPr lang="en-US" sz="2000" cap="none" dirty="0" smtClean="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 la situación de Hechos 15, por lo que lo estudiaremos aquí.</a:t>
            </a:r>
            <a:endParaRPr lang="en-US" sz="2000" cap="none" dirty="0">
              <a:solidFill>
                <a:schemeClr val="bg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734300" y="0"/>
            <a:ext cx="4457700" cy="3562350"/>
          </a:xfrm>
          <a:prstGeom prst="rect">
            <a:avLst/>
          </a:prstGeom>
        </p:spPr>
      </p:pic>
      <p:pic>
        <p:nvPicPr>
          <p:cNvPr id="5" name="Picture 4"/>
          <p:cNvPicPr>
            <a:picLocks noChangeAspect="1"/>
          </p:cNvPicPr>
          <p:nvPr/>
        </p:nvPicPr>
        <p:blipFill>
          <a:blip r:embed="rId3"/>
          <a:stretch>
            <a:fillRect/>
          </a:stretch>
        </p:blipFill>
        <p:spPr>
          <a:xfrm>
            <a:off x="8127332" y="3562350"/>
            <a:ext cx="4064668" cy="3307162"/>
          </a:xfrm>
          <a:prstGeom prst="rect">
            <a:avLst/>
          </a:prstGeom>
        </p:spPr>
      </p:pic>
      <p:sp>
        <p:nvSpPr>
          <p:cNvPr id="6" name="TextBox 5"/>
          <p:cNvSpPr txBox="1"/>
          <p:nvPr/>
        </p:nvSpPr>
        <p:spPr>
          <a:xfrm>
            <a:off x="7853026" y="2879606"/>
            <a:ext cx="1698041" cy="646331"/>
          </a:xfrm>
          <a:prstGeom prst="rect">
            <a:avLst/>
          </a:prstGeom>
          <a:solidFill>
            <a:srgbClr val="6C9ED6"/>
          </a:solidFill>
        </p:spPr>
        <p:txBody>
          <a:bodyPr wrap="square" rtlCol="0">
            <a:spAutoFit/>
          </a:bodyPr>
          <a:lstStyle/>
          <a:p>
            <a:r>
              <a:rPr lang="es-ES" b="1" dirty="0" smtClean="0">
                <a:solidFill>
                  <a:schemeClr val="bg1"/>
                </a:solidFill>
              </a:rPr>
              <a:t>UBICACIÓN</a:t>
            </a:r>
          </a:p>
          <a:p>
            <a:r>
              <a:rPr lang="es-ES" b="1" dirty="0" smtClean="0">
                <a:solidFill>
                  <a:schemeClr val="bg1"/>
                </a:solidFill>
              </a:rPr>
              <a:t>DE GALACIA</a:t>
            </a:r>
            <a:endParaRPr lang="en-US" b="1" dirty="0">
              <a:solidFill>
                <a:schemeClr val="bg1"/>
              </a:solidFill>
            </a:endParaRPr>
          </a:p>
        </p:txBody>
      </p:sp>
    </p:spTree>
    <p:extLst>
      <p:ext uri="{BB962C8B-B14F-4D97-AF65-F5344CB8AC3E}">
        <p14:creationId xmlns:p14="http://schemas.microsoft.com/office/powerpoint/2010/main" val="303997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447" y="297586"/>
            <a:ext cx="7737231" cy="1635759"/>
          </a:xfrm>
        </p:spPr>
        <p:txBody>
          <a:bodyPr/>
          <a:lstStyle/>
          <a:p>
            <a:pPr rtl="0"/>
            <a:r>
              <a:rPr lang="en-US" dirty="0" smtClean="0"/>
              <a:t>PROYECTO </a:t>
            </a:r>
            <a:br>
              <a:rPr lang="en-US" dirty="0" smtClean="0"/>
            </a:br>
            <a:r>
              <a:rPr lang="en-US" dirty="0" smtClean="0"/>
              <a:t>A LARGO PLAZO</a:t>
            </a:r>
            <a:endParaRPr lang="en-US" dirty="0"/>
          </a:p>
        </p:txBody>
      </p:sp>
      <p:sp>
        <p:nvSpPr>
          <p:cNvPr id="3" name="Subtitle 2"/>
          <p:cNvSpPr>
            <a:spLocks noGrp="1"/>
          </p:cNvSpPr>
          <p:nvPr>
            <p:ph type="subTitle" idx="1"/>
          </p:nvPr>
        </p:nvSpPr>
        <p:spPr>
          <a:xfrm>
            <a:off x="539927" y="2089220"/>
            <a:ext cx="10872269" cy="1132038"/>
          </a:xfrm>
        </p:spPr>
        <p:txBody>
          <a:bodyPr>
            <a:normAutofit/>
          </a:bodyPr>
          <a:lstStyle/>
          <a:p>
            <a:pPr algn="l" rtl="0"/>
            <a:r>
              <a:rPr lang="es-ES" sz="2800" cap="none" dirty="0" smtClean="0"/>
              <a:t>Reúna la información disponible sobre un compañero de Pablo para crear una breve biografía (cf. 2 </a:t>
            </a:r>
            <a:r>
              <a:rPr lang="es-ES" sz="2800" cap="none" dirty="0" err="1" smtClean="0"/>
              <a:t>Cor</a:t>
            </a:r>
            <a:r>
              <a:rPr lang="es-ES" sz="2800" cap="none" dirty="0" smtClean="0"/>
              <a:t>. 3:2).</a:t>
            </a:r>
            <a:endParaRPr lang="en-US" sz="2800" cap="none" dirty="0" smtClean="0"/>
          </a:p>
        </p:txBody>
      </p:sp>
      <p:sp>
        <p:nvSpPr>
          <p:cNvPr id="4" name="Subtitle 2"/>
          <p:cNvSpPr txBox="1">
            <a:spLocks/>
          </p:cNvSpPr>
          <p:nvPr/>
        </p:nvSpPr>
        <p:spPr>
          <a:xfrm>
            <a:off x="192505" y="2509520"/>
            <a:ext cx="11819139" cy="423756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514350" indent="-514350" algn="l" rtl="0">
              <a:buFont typeface="+mj-lt"/>
              <a:buAutoNum type="arabicPeriod"/>
            </a:pPr>
            <a:endParaRPr lang="en-US" sz="2800" cap="none" dirty="0" smtClean="0"/>
          </a:p>
        </p:txBody>
      </p:sp>
      <p:sp>
        <p:nvSpPr>
          <p:cNvPr id="5" name="Subtitle 2"/>
          <p:cNvSpPr txBox="1">
            <a:spLocks/>
          </p:cNvSpPr>
          <p:nvPr/>
        </p:nvSpPr>
        <p:spPr>
          <a:xfrm>
            <a:off x="539927" y="3221258"/>
            <a:ext cx="5027633" cy="3525824"/>
          </a:xfrm>
          <a:prstGeom prst="rect">
            <a:avLst/>
          </a:prstGeom>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s-ES" sz="2800" cap="none" dirty="0" err="1" smtClean="0"/>
              <a:t>Tíquico</a:t>
            </a:r>
            <a:endParaRPr lang="es-ES" sz="2800" cap="none" dirty="0" smtClean="0"/>
          </a:p>
          <a:p>
            <a:pPr algn="l"/>
            <a:r>
              <a:rPr lang="es-ES" sz="2800" cap="none" dirty="0" smtClean="0"/>
              <a:t>Onésimo</a:t>
            </a:r>
          </a:p>
          <a:p>
            <a:pPr algn="l"/>
            <a:r>
              <a:rPr lang="es-ES" sz="2800" cap="none" dirty="0" smtClean="0"/>
              <a:t>Aristarco</a:t>
            </a:r>
          </a:p>
          <a:p>
            <a:pPr algn="l"/>
            <a:r>
              <a:rPr lang="es-ES" sz="2800" cap="none" dirty="0" smtClean="0"/>
              <a:t>Marcos</a:t>
            </a:r>
          </a:p>
          <a:p>
            <a:pPr algn="l"/>
            <a:r>
              <a:rPr lang="es-ES" sz="2800" cap="none" dirty="0" err="1" smtClean="0"/>
              <a:t>Epafras</a:t>
            </a:r>
            <a:endParaRPr lang="es-ES" sz="2800" cap="none" dirty="0" smtClean="0"/>
          </a:p>
          <a:p>
            <a:pPr algn="l"/>
            <a:r>
              <a:rPr lang="es-ES" sz="2800" cap="none" dirty="0" smtClean="0"/>
              <a:t>Lucas</a:t>
            </a:r>
          </a:p>
          <a:p>
            <a:pPr algn="l"/>
            <a:r>
              <a:rPr lang="es-ES" sz="2800" cap="none" dirty="0" err="1" smtClean="0"/>
              <a:t>Demas</a:t>
            </a:r>
            <a:endParaRPr lang="es-ES" sz="2800" cap="none" dirty="0" smtClean="0"/>
          </a:p>
          <a:p>
            <a:pPr algn="l"/>
            <a:r>
              <a:rPr lang="es-ES" sz="2800" cap="none" dirty="0" smtClean="0"/>
              <a:t>Febe</a:t>
            </a:r>
          </a:p>
          <a:p>
            <a:pPr algn="l"/>
            <a:r>
              <a:rPr lang="es-ES" sz="2800" cap="none" dirty="0" err="1" smtClean="0"/>
              <a:t>Epafrodito</a:t>
            </a:r>
            <a:endParaRPr lang="es-ES" sz="2800" cap="none" dirty="0" smtClean="0"/>
          </a:p>
          <a:p>
            <a:pPr algn="l"/>
            <a:r>
              <a:rPr lang="es-ES" sz="2800" cap="none" dirty="0" err="1" smtClean="0"/>
              <a:t>Estéfanas</a:t>
            </a:r>
            <a:r>
              <a:rPr lang="es-ES" sz="2800" cap="none" dirty="0" smtClean="0"/>
              <a:t> y su familia</a:t>
            </a:r>
          </a:p>
        </p:txBody>
      </p:sp>
      <p:sp>
        <p:nvSpPr>
          <p:cNvPr id="6" name="Subtitle 2"/>
          <p:cNvSpPr txBox="1">
            <a:spLocks/>
          </p:cNvSpPr>
          <p:nvPr/>
        </p:nvSpPr>
        <p:spPr>
          <a:xfrm>
            <a:off x="4312053" y="3221258"/>
            <a:ext cx="5027633" cy="3525824"/>
          </a:xfrm>
          <a:prstGeom prst="rect">
            <a:avLst/>
          </a:prstGeom>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s-ES" sz="2800" cap="none" dirty="0" err="1" smtClean="0"/>
              <a:t>Arquipo</a:t>
            </a:r>
            <a:endParaRPr lang="es-ES" sz="2800" cap="none" dirty="0" smtClean="0"/>
          </a:p>
          <a:p>
            <a:pPr algn="l"/>
            <a:r>
              <a:rPr lang="es-ES" sz="2800" cap="none" dirty="0" smtClean="0"/>
              <a:t>Tito</a:t>
            </a:r>
          </a:p>
          <a:p>
            <a:pPr algn="l"/>
            <a:r>
              <a:rPr lang="es-ES" sz="2800" cap="none" dirty="0" smtClean="0"/>
              <a:t>Bernabé</a:t>
            </a:r>
          </a:p>
          <a:p>
            <a:pPr algn="l"/>
            <a:r>
              <a:rPr lang="es-ES" sz="2800" cap="none" dirty="0" err="1" smtClean="0"/>
              <a:t>Silas</a:t>
            </a:r>
            <a:r>
              <a:rPr lang="es-ES" sz="2800" cap="none" dirty="0" smtClean="0"/>
              <a:t> (Silvano)</a:t>
            </a:r>
          </a:p>
          <a:p>
            <a:pPr algn="l"/>
            <a:r>
              <a:rPr lang="es-ES" sz="2800" cap="none" dirty="0" smtClean="0"/>
              <a:t>Aquila y Priscila</a:t>
            </a:r>
          </a:p>
          <a:p>
            <a:pPr algn="l"/>
            <a:r>
              <a:rPr lang="es-ES" sz="2800" cap="none" dirty="0" err="1" smtClean="0"/>
              <a:t>Sóstenes</a:t>
            </a:r>
            <a:endParaRPr lang="es-ES" sz="2800" cap="none" dirty="0" smtClean="0"/>
          </a:p>
          <a:p>
            <a:pPr algn="l"/>
            <a:r>
              <a:rPr lang="es-ES" sz="2800" cap="none" dirty="0" smtClean="0"/>
              <a:t>Apolos</a:t>
            </a:r>
          </a:p>
          <a:p>
            <a:pPr algn="l"/>
            <a:r>
              <a:rPr lang="es-ES" sz="2800" cap="none" dirty="0" smtClean="0"/>
              <a:t>Aristarco</a:t>
            </a:r>
          </a:p>
          <a:p>
            <a:pPr algn="l"/>
            <a:r>
              <a:rPr lang="es-ES" sz="2800" cap="none" dirty="0" smtClean="0"/>
              <a:t>Clemente</a:t>
            </a:r>
          </a:p>
          <a:p>
            <a:pPr algn="l"/>
            <a:r>
              <a:rPr lang="es-ES" sz="2800" cap="none" dirty="0" err="1" smtClean="0"/>
              <a:t>Andrónico</a:t>
            </a:r>
            <a:r>
              <a:rPr lang="es-ES" sz="2800" cap="none" dirty="0" smtClean="0"/>
              <a:t> y </a:t>
            </a:r>
            <a:r>
              <a:rPr lang="es-ES" sz="2800" cap="none" dirty="0" err="1" smtClean="0"/>
              <a:t>Junias</a:t>
            </a:r>
            <a:endParaRPr lang="es-ES" sz="2800" cap="none" dirty="0" smtClean="0"/>
          </a:p>
        </p:txBody>
      </p:sp>
      <p:sp>
        <p:nvSpPr>
          <p:cNvPr id="7" name="Subtitle 2"/>
          <p:cNvSpPr txBox="1">
            <a:spLocks/>
          </p:cNvSpPr>
          <p:nvPr/>
        </p:nvSpPr>
        <p:spPr>
          <a:xfrm>
            <a:off x="8084179" y="3221258"/>
            <a:ext cx="5027633" cy="3525824"/>
          </a:xfrm>
          <a:prstGeom prst="rect">
            <a:avLst/>
          </a:prstGeom>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s-ES" sz="2800" cap="none" dirty="0" smtClean="0"/>
              <a:t>Jasón</a:t>
            </a:r>
          </a:p>
          <a:p>
            <a:pPr algn="l"/>
            <a:r>
              <a:rPr lang="es-ES" sz="2800" cap="none" dirty="0" err="1" smtClean="0"/>
              <a:t>Sópater</a:t>
            </a:r>
            <a:r>
              <a:rPr lang="es-ES" sz="2800" cap="none" dirty="0" smtClean="0"/>
              <a:t>/</a:t>
            </a:r>
            <a:r>
              <a:rPr lang="es-ES" sz="2800" cap="none" dirty="0" err="1" smtClean="0"/>
              <a:t>Sosípater</a:t>
            </a:r>
            <a:endParaRPr lang="es-ES" sz="2800" cap="none" dirty="0" smtClean="0"/>
          </a:p>
          <a:p>
            <a:pPr algn="l"/>
            <a:r>
              <a:rPr lang="es-ES" sz="2800" cap="none" dirty="0" err="1" smtClean="0"/>
              <a:t>Trófimo</a:t>
            </a:r>
            <a:endParaRPr lang="es-ES" sz="2800" cap="none" dirty="0" smtClean="0"/>
          </a:p>
          <a:p>
            <a:pPr algn="l"/>
            <a:r>
              <a:rPr lang="es-ES" sz="2800" cap="none" dirty="0" smtClean="0"/>
              <a:t>Erasto</a:t>
            </a:r>
          </a:p>
          <a:p>
            <a:pPr algn="l"/>
            <a:r>
              <a:rPr lang="es-ES" sz="2800" cap="none" dirty="0" smtClean="0"/>
              <a:t>Lidia</a:t>
            </a:r>
          </a:p>
          <a:p>
            <a:pPr algn="l"/>
            <a:r>
              <a:rPr lang="es-ES" sz="2800" cap="none" dirty="0" smtClean="0"/>
              <a:t>Filemón</a:t>
            </a:r>
          </a:p>
          <a:p>
            <a:pPr algn="l"/>
            <a:r>
              <a:rPr lang="es-ES" sz="2800" cap="none" dirty="0" smtClean="0"/>
              <a:t>Timoteo</a:t>
            </a:r>
          </a:p>
          <a:p>
            <a:pPr algn="l"/>
            <a:r>
              <a:rPr lang="es-ES" sz="2800" cap="none" dirty="0" smtClean="0"/>
              <a:t>Damaris</a:t>
            </a:r>
          </a:p>
          <a:p>
            <a:pPr algn="l"/>
            <a:r>
              <a:rPr lang="es-ES" sz="2800" cap="none" dirty="0" err="1" smtClean="0"/>
              <a:t>Evodia</a:t>
            </a:r>
            <a:r>
              <a:rPr lang="es-ES" sz="2800" cap="none" dirty="0" smtClean="0"/>
              <a:t> y </a:t>
            </a:r>
            <a:r>
              <a:rPr lang="es-ES" sz="2800" cap="none" dirty="0" err="1" smtClean="0"/>
              <a:t>Síntique</a:t>
            </a:r>
            <a:endParaRPr lang="es-ES" sz="2800" cap="none" dirty="0" smtClean="0"/>
          </a:p>
          <a:p>
            <a:pPr algn="l"/>
            <a:r>
              <a:rPr lang="es-ES" sz="2800" cap="none" dirty="0" smtClean="0"/>
              <a:t>Jesús/Justo</a:t>
            </a:r>
          </a:p>
        </p:txBody>
      </p:sp>
    </p:spTree>
    <p:extLst>
      <p:ext uri="{BB962C8B-B14F-4D97-AF65-F5344CB8AC3E}">
        <p14:creationId xmlns:p14="http://schemas.microsoft.com/office/powerpoint/2010/main" val="39972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pattFill prst="pct80">
          <a:fgClr>
            <a:schemeClr val="accent2"/>
          </a:fgClr>
          <a:bgClr>
            <a:schemeClr val="bg1"/>
          </a:bgClr>
        </a:pattFill>
        <a:effectLst/>
      </p:bgPr>
    </p:bg>
    <p:spTree>
      <p:nvGrpSpPr>
        <p:cNvPr id="1" name=""/>
        <p:cNvGrpSpPr/>
        <p:nvPr/>
      </p:nvGrpSpPr>
      <p:grpSpPr>
        <a:xfrm>
          <a:off x="0" y="0"/>
          <a:ext cx="0" cy="0"/>
          <a:chOff x="0" y="0"/>
          <a:chExt cx="0" cy="0"/>
        </a:xfrm>
      </p:grpSpPr>
      <p:pic>
        <p:nvPicPr>
          <p:cNvPr id="5" name="Picture 2" descr="Mount Zion in Jerusalem | Frommer's"/>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172200" y="1143000"/>
            <a:ext cx="8861866"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0" y="1143000"/>
            <a:ext cx="6172200" cy="5715000"/>
          </a:xfrm>
          <a:prstGeom prst="rect">
            <a:avLst/>
          </a:prstGeom>
        </p:spPr>
      </p:pic>
      <p:sp>
        <p:nvSpPr>
          <p:cNvPr id="2" name="Title 1"/>
          <p:cNvSpPr>
            <a:spLocks noGrp="1"/>
          </p:cNvSpPr>
          <p:nvPr>
            <p:ph type="title"/>
          </p:nvPr>
        </p:nvSpPr>
        <p:spPr>
          <a:xfrm>
            <a:off x="1143000" y="129309"/>
            <a:ext cx="9905998" cy="979055"/>
          </a:xfrm>
        </p:spPr>
        <p:txBody>
          <a:bodyPr/>
          <a:lstStyle/>
          <a:p>
            <a:pPr algn="ctr" rtl="0"/>
            <a:r>
              <a:rPr lang="en-US" dirty="0" smtClean="0">
                <a:solidFill>
                  <a:schemeClr val="bg1"/>
                </a:solidFill>
              </a:rPr>
              <a:t>GÁLATAS</a:t>
            </a:r>
            <a:endParaRPr lang="en-US" dirty="0">
              <a:solidFill>
                <a:schemeClr val="bg1"/>
              </a:solidFill>
            </a:endParaRPr>
          </a:p>
        </p:txBody>
      </p:sp>
      <p:sp>
        <p:nvSpPr>
          <p:cNvPr id="3" name="Content Placeholder 2"/>
          <p:cNvSpPr>
            <a:spLocks noGrp="1"/>
          </p:cNvSpPr>
          <p:nvPr>
            <p:ph idx="1"/>
          </p:nvPr>
        </p:nvSpPr>
        <p:spPr>
          <a:xfrm>
            <a:off x="224590" y="1145004"/>
            <a:ext cx="11387889" cy="5712996"/>
          </a:xfrm>
        </p:spPr>
        <p:txBody>
          <a:bodyPr>
            <a:normAutofit lnSpcReduction="10000"/>
          </a:bodyPr>
          <a:lstStyle/>
          <a:p>
            <a:pPr algn="l" rtl="0"/>
            <a:r>
              <a:rPr lang="en-US" sz="28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Defensa del apostolado</a:t>
            </a:r>
          </a:p>
          <a:p>
            <a:pPr lvl="1"/>
            <a:r>
              <a:rPr lang="en-US" sz="2400" b="1" i="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“1:11 </a:t>
            </a:r>
            <a:r>
              <a:rPr lang="es-ES" sz="2400" b="1" i="1" cap="none" dirty="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Pues quiero que sepan, hermanos, que el evangelio que fue anunciado por mí no es según el hombre. 12  Pues ni lo recibí de hombre, ni me fue enseñado, sino que lo recibí por medio de una revelación de </a:t>
            </a:r>
            <a:r>
              <a:rPr lang="es-ES" sz="2400" b="1" i="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Jesucristo.</a:t>
            </a:r>
            <a:r>
              <a:rPr lang="en-US" sz="2400" b="1" i="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a:t>
            </a:r>
          </a:p>
          <a:p>
            <a:pPr algn="l" rtl="0"/>
            <a:r>
              <a:rPr lang="en-US" sz="28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Justificación por la fe, no por la ley</a:t>
            </a:r>
          </a:p>
          <a:p>
            <a:pPr lvl="1" algn="l" rtl="0"/>
            <a:r>
              <a:rPr lang="en-US" sz="26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3:10-14. La ley no justifica; maldice. </a:t>
            </a:r>
            <a:r>
              <a:rPr lang="en-US" sz="26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Jesús</a:t>
            </a:r>
            <a:r>
              <a:rPr lang="en-US" sz="26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se </a:t>
            </a:r>
            <a:r>
              <a:rPr lang="en-US" sz="26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hizo</a:t>
            </a:r>
            <a:r>
              <a:rPr lang="en-US" sz="26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la </a:t>
            </a:r>
            <a:r>
              <a:rPr lang="en-US" sz="26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maldición</a:t>
            </a:r>
            <a:r>
              <a:rPr lang="en-US" sz="26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6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por</a:t>
            </a:r>
            <a:r>
              <a:rPr lang="en-US" sz="26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r>
              <a:rPr lang="en-US" sz="2600"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nosotros</a:t>
            </a:r>
            <a:r>
              <a:rPr lang="en-US" sz="26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y nuestra fe en Él nos salva.</a:t>
            </a:r>
          </a:p>
          <a:p>
            <a:pPr lvl="1" algn="l" rtl="0"/>
            <a:r>
              <a:rPr lang="en-US" sz="26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¿Por qué entonces la ley? La historia y la Biblia se resumen en 3:21ss.</a:t>
            </a:r>
          </a:p>
          <a:p>
            <a:pPr algn="l" rtl="0"/>
            <a:r>
              <a:rPr lang="en-US" sz="2800"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Exhortaciones a la piedad</a:t>
            </a:r>
          </a:p>
          <a:p>
            <a:pPr lvl="1"/>
            <a:r>
              <a:rPr lang="en-US" sz="2600" b="1" i="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“5:16 </a:t>
            </a:r>
            <a:r>
              <a:rPr lang="es-ES" sz="2600" b="1" i="1" cap="none" dirty="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Digo, pues: anden por el Espíritu, y no cumplirán el deseo de la carne</a:t>
            </a:r>
            <a:r>
              <a:rPr lang="es-ES" sz="2600" b="1" i="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a:t>
            </a:r>
            <a:r>
              <a:rPr lang="en-US" sz="2600" b="1" i="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cs typeface="Arial" panose="020B0604020202020204" pitchFamily="34" charset="0"/>
              </a:rPr>
              <a:t>..” </a:t>
            </a:r>
          </a:p>
        </p:txBody>
      </p:sp>
    </p:spTree>
    <p:extLst>
      <p:ext uri="{BB962C8B-B14F-4D97-AF65-F5344CB8AC3E}">
        <p14:creationId xmlns:p14="http://schemas.microsoft.com/office/powerpoint/2010/main" val="61933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tx1"/>
                </a:solidFill>
              </a:rPr>
              <a:t>CALENTAMIENTO</a:t>
            </a:r>
            <a:endParaRPr lang="en-US" dirty="0">
              <a:solidFill>
                <a:schemeClr val="tx1"/>
              </a:solidFill>
            </a:endParaRPr>
          </a:p>
        </p:txBody>
      </p:sp>
      <p:sp>
        <p:nvSpPr>
          <p:cNvPr id="3" name="Content Placeholder 2"/>
          <p:cNvSpPr>
            <a:spLocks noGrp="1"/>
          </p:cNvSpPr>
          <p:nvPr>
            <p:ph idx="1"/>
          </p:nvPr>
        </p:nvSpPr>
        <p:spPr>
          <a:xfrm>
            <a:off x="1514475" y="1995055"/>
            <a:ext cx="9086850" cy="4710545"/>
          </a:xfrm>
        </p:spPr>
        <p:txBody>
          <a:bodyPr>
            <a:normAutofit/>
          </a:bodyPr>
          <a:lstStyle/>
          <a:p>
            <a:pPr marL="0" indent="0" algn="ctr" rtl="0">
              <a:buNone/>
            </a:pPr>
            <a:r>
              <a:rPr lang="es-ES" sz="2800" cap="none" dirty="0" smtClean="0">
                <a:solidFill>
                  <a:schemeClr val="tx1"/>
                </a:solidFill>
                <a:cs typeface="Arial" panose="020B0604020202020204" pitchFamily="34" charset="0"/>
              </a:rPr>
              <a:t>MIENTRAS HAS </a:t>
            </a:r>
            <a:r>
              <a:rPr lang="es-PE" sz="2800" cap="none" dirty="0" smtClean="0">
                <a:solidFill>
                  <a:schemeClr val="tx1"/>
                </a:solidFill>
                <a:cs typeface="Arial" panose="020B0604020202020204" pitchFamily="34" charset="0"/>
              </a:rPr>
              <a:t>VIAJADO CON PABLO HASTA AHORA, ¿QUÉ HAS APRENDIDO DE ÉL? ¿QUÉ TE HA EXHORTADO A HACER?</a:t>
            </a:r>
            <a:endParaRPr lang="en-US" sz="2800"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2331568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accent3">
                <a:tint val="45000"/>
                <a:satMod val="400000"/>
              </a:schemeClr>
            </a:duotone>
          </a:blip>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1454982" y="0"/>
            <a:ext cx="8158479" cy="6811307"/>
          </a:xfrm>
          <a:prstGeom prst="rect">
            <a:avLst/>
          </a:prstGeom>
        </p:spPr>
      </p:pic>
      <p:sp>
        <p:nvSpPr>
          <p:cNvPr id="2" name="Title 1"/>
          <p:cNvSpPr>
            <a:spLocks noGrp="1"/>
          </p:cNvSpPr>
          <p:nvPr>
            <p:ph type="title"/>
          </p:nvPr>
        </p:nvSpPr>
        <p:spPr>
          <a:xfrm rot="16200000">
            <a:off x="-4548350" y="2839684"/>
            <a:ext cx="9905998" cy="809297"/>
          </a:xfrm>
        </p:spPr>
        <p:txBody>
          <a:bodyPr/>
          <a:lstStyle/>
          <a:p>
            <a:pPr algn="ctr" rtl="0"/>
            <a:r>
              <a:rPr lang="en-US" dirty="0" smtClean="0">
                <a:solidFill>
                  <a:schemeClr val="tx1"/>
                </a:solidFill>
              </a:rPr>
              <a:t>2</a:t>
            </a:r>
            <a:r>
              <a:rPr lang="en-US" baseline="30000" dirty="0" smtClean="0">
                <a:solidFill>
                  <a:schemeClr val="tx1"/>
                </a:solidFill>
              </a:rPr>
              <a:t>Do </a:t>
            </a:r>
            <a:r>
              <a:rPr lang="en-US" dirty="0" err="1" smtClean="0">
                <a:solidFill>
                  <a:schemeClr val="tx1"/>
                </a:solidFill>
              </a:rPr>
              <a:t>viaje</a:t>
            </a:r>
            <a:endParaRPr lang="en-US" dirty="0">
              <a:solidFill>
                <a:schemeClr val="tx1"/>
              </a:solidFill>
            </a:endParaRPr>
          </a:p>
        </p:txBody>
      </p:sp>
      <p:sp>
        <p:nvSpPr>
          <p:cNvPr id="4" name="Rectangle 3"/>
          <p:cNvSpPr/>
          <p:nvPr/>
        </p:nvSpPr>
        <p:spPr>
          <a:xfrm>
            <a:off x="8471435" y="2651633"/>
            <a:ext cx="1373138" cy="646331"/>
          </a:xfrm>
          <a:prstGeom prst="rect">
            <a:avLst/>
          </a:prstGeom>
        </p:spPr>
        <p:txBody>
          <a:bodyPr wrap="square">
            <a:spAutoFit/>
          </a:bodyPr>
          <a:lstStyle/>
          <a:p>
            <a:r>
              <a:rPr lang="en-US" b="1" i="1" dirty="0" err="1" smtClean="0">
                <a:solidFill>
                  <a:srgbClr val="FF0000"/>
                </a:solidFill>
                <a:cs typeface="Arial" panose="020B0604020202020204" pitchFamily="34" charset="0"/>
              </a:rPr>
              <a:t>División</a:t>
            </a:r>
            <a:r>
              <a:rPr lang="en-US" b="1" i="1" dirty="0" smtClean="0">
                <a:solidFill>
                  <a:srgbClr val="FF0000"/>
                </a:solidFill>
                <a:cs typeface="Arial" panose="020B0604020202020204" pitchFamily="34" charset="0"/>
              </a:rPr>
              <a:t> - Bernabé</a:t>
            </a:r>
            <a:endParaRPr lang="en-US" b="1" i="1" dirty="0">
              <a:solidFill>
                <a:srgbClr val="FF0000"/>
              </a:solidFill>
              <a:cs typeface="Arial" panose="020B0604020202020204" pitchFamily="34" charset="0"/>
            </a:endParaRPr>
          </a:p>
        </p:txBody>
      </p:sp>
      <p:sp>
        <p:nvSpPr>
          <p:cNvPr id="5" name="Rectangle 4"/>
          <p:cNvSpPr/>
          <p:nvPr/>
        </p:nvSpPr>
        <p:spPr>
          <a:xfrm>
            <a:off x="6547305" y="2421034"/>
            <a:ext cx="1856739" cy="923330"/>
          </a:xfrm>
          <a:prstGeom prst="rect">
            <a:avLst/>
          </a:prstGeom>
        </p:spPr>
        <p:txBody>
          <a:bodyPr wrap="square">
            <a:spAutoFit/>
          </a:bodyPr>
          <a:lstStyle/>
          <a:p>
            <a:r>
              <a:rPr lang="en-US" b="1" i="1" dirty="0" smtClean="0">
                <a:solidFill>
                  <a:srgbClr val="FF0000"/>
                </a:solidFill>
                <a:cs typeface="Arial" panose="020B0604020202020204" pitchFamily="34" charset="0"/>
              </a:rPr>
              <a:t>Timoteo, </a:t>
            </a:r>
            <a:r>
              <a:rPr lang="en-US" b="1" i="1" dirty="0">
                <a:solidFill>
                  <a:srgbClr val="FF0000"/>
                </a:solidFill>
                <a:cs typeface="Arial" panose="020B0604020202020204" pitchFamily="34" charset="0"/>
              </a:rPr>
              <a:t/>
            </a:r>
            <a:br>
              <a:rPr lang="en-US" b="1" i="1" dirty="0">
                <a:solidFill>
                  <a:srgbClr val="FF0000"/>
                </a:solidFill>
                <a:cs typeface="Arial" panose="020B0604020202020204" pitchFamily="34" charset="0"/>
              </a:rPr>
            </a:br>
            <a:r>
              <a:rPr lang="en-US" b="1" i="1" dirty="0" smtClean="0">
                <a:solidFill>
                  <a:srgbClr val="FF0000"/>
                </a:solidFill>
                <a:cs typeface="Arial" panose="020B0604020202020204" pitchFamily="34" charset="0"/>
              </a:rPr>
              <a:t/>
            </a:r>
            <a:br>
              <a:rPr lang="en-US" b="1" i="1" dirty="0" smtClean="0">
                <a:solidFill>
                  <a:srgbClr val="FF0000"/>
                </a:solidFill>
                <a:cs typeface="Arial" panose="020B0604020202020204" pitchFamily="34" charset="0"/>
              </a:rPr>
            </a:br>
            <a:r>
              <a:rPr lang="en-US" b="1" i="1" dirty="0" smtClean="0">
                <a:solidFill>
                  <a:srgbClr val="FF0000"/>
                </a:solidFill>
                <a:cs typeface="Arial" panose="020B0604020202020204" pitchFamily="34" charset="0"/>
              </a:rPr>
              <a:t>carta</a:t>
            </a:r>
            <a:endParaRPr lang="en-US" b="1" i="1" dirty="0">
              <a:solidFill>
                <a:srgbClr val="FF0000"/>
              </a:solidFill>
              <a:cs typeface="Arial" panose="020B0604020202020204" pitchFamily="34" charset="0"/>
            </a:endParaRPr>
          </a:p>
        </p:txBody>
      </p:sp>
      <p:sp>
        <p:nvSpPr>
          <p:cNvPr id="6" name="Rectangle 5"/>
          <p:cNvSpPr/>
          <p:nvPr/>
        </p:nvSpPr>
        <p:spPr>
          <a:xfrm>
            <a:off x="2946367" y="2513367"/>
            <a:ext cx="1382916" cy="369332"/>
          </a:xfrm>
          <a:prstGeom prst="rect">
            <a:avLst/>
          </a:prstGeom>
        </p:spPr>
        <p:txBody>
          <a:bodyPr wrap="square">
            <a:spAutoFit/>
          </a:bodyPr>
          <a:lstStyle/>
          <a:p>
            <a:r>
              <a:rPr lang="en-US" b="1" i="1" dirty="0" err="1" smtClean="0">
                <a:solidFill>
                  <a:srgbClr val="FF0000"/>
                </a:solidFill>
                <a:cs typeface="Arial" panose="020B0604020202020204" pitchFamily="34" charset="0"/>
              </a:rPr>
              <a:t>Areópago</a:t>
            </a:r>
            <a:endParaRPr lang="en-US" b="1" i="1" dirty="0">
              <a:solidFill>
                <a:srgbClr val="FF0000"/>
              </a:solidFill>
              <a:cs typeface="Arial" panose="020B0604020202020204" pitchFamily="34" charset="0"/>
            </a:endParaRPr>
          </a:p>
        </p:txBody>
      </p:sp>
      <p:sp>
        <p:nvSpPr>
          <p:cNvPr id="7" name="Rectangle 6"/>
          <p:cNvSpPr/>
          <p:nvPr/>
        </p:nvSpPr>
        <p:spPr>
          <a:xfrm>
            <a:off x="1192843" y="1216993"/>
            <a:ext cx="1182370" cy="369332"/>
          </a:xfrm>
          <a:prstGeom prst="rect">
            <a:avLst/>
          </a:prstGeom>
        </p:spPr>
        <p:txBody>
          <a:bodyPr wrap="square">
            <a:spAutoFit/>
          </a:bodyPr>
          <a:lstStyle/>
          <a:p>
            <a:r>
              <a:rPr lang="en-US" b="1" i="1" dirty="0">
                <a:solidFill>
                  <a:srgbClr val="FF0000"/>
                </a:solidFill>
                <a:cs typeface="Arial" panose="020B0604020202020204" pitchFamily="34" charset="0"/>
              </a:rPr>
              <a:t>N</a:t>
            </a:r>
            <a:r>
              <a:rPr lang="en-US" b="1" i="1" dirty="0" smtClean="0">
                <a:solidFill>
                  <a:srgbClr val="FF0000"/>
                </a:solidFill>
                <a:cs typeface="Arial" panose="020B0604020202020204" pitchFamily="34" charset="0"/>
              </a:rPr>
              <a:t>obles</a:t>
            </a:r>
            <a:endParaRPr lang="en-US" b="1" i="1" dirty="0">
              <a:solidFill>
                <a:srgbClr val="FF0000"/>
              </a:solidFill>
              <a:cs typeface="Arial" panose="020B0604020202020204" pitchFamily="34" charset="0"/>
            </a:endParaRPr>
          </a:p>
        </p:txBody>
      </p:sp>
      <p:sp>
        <p:nvSpPr>
          <p:cNvPr id="8" name="Rectangle 7"/>
          <p:cNvSpPr/>
          <p:nvPr/>
        </p:nvSpPr>
        <p:spPr>
          <a:xfrm>
            <a:off x="2886445" y="-29813"/>
            <a:ext cx="1891327" cy="923330"/>
          </a:xfrm>
          <a:prstGeom prst="rect">
            <a:avLst/>
          </a:prstGeom>
        </p:spPr>
        <p:txBody>
          <a:bodyPr wrap="square">
            <a:spAutoFit/>
          </a:bodyPr>
          <a:lstStyle/>
          <a:p>
            <a:pPr algn="r"/>
            <a:r>
              <a:rPr lang="en-US" b="1" i="1" dirty="0" smtClean="0">
                <a:solidFill>
                  <a:srgbClr val="FF0000"/>
                </a:solidFill>
                <a:cs typeface="Arial" panose="020B0604020202020204" pitchFamily="34" charset="0"/>
              </a:rPr>
              <a:t>Lidia, esclava, </a:t>
            </a:r>
            <a:r>
              <a:rPr lang="en-US" b="1" i="1" dirty="0" err="1" smtClean="0">
                <a:solidFill>
                  <a:srgbClr val="FF0000"/>
                </a:solidFill>
                <a:cs typeface="Arial" panose="020B0604020202020204" pitchFamily="34" charset="0"/>
              </a:rPr>
              <a:t>carcelero</a:t>
            </a:r>
            <a:endParaRPr lang="en-US" b="1" i="1" dirty="0" smtClean="0">
              <a:solidFill>
                <a:srgbClr val="FF0000"/>
              </a:solidFill>
              <a:cs typeface="Arial" panose="020B0604020202020204" pitchFamily="34" charset="0"/>
            </a:endParaRPr>
          </a:p>
          <a:p>
            <a:endParaRPr lang="en-US" b="1" i="1" dirty="0">
              <a:solidFill>
                <a:srgbClr val="FF0000"/>
              </a:solidFill>
              <a:cs typeface="Arial" panose="020B0604020202020204" pitchFamily="34" charset="0"/>
            </a:endParaRPr>
          </a:p>
        </p:txBody>
      </p:sp>
      <p:sp>
        <p:nvSpPr>
          <p:cNvPr id="9" name="Rectangle 8"/>
          <p:cNvSpPr/>
          <p:nvPr/>
        </p:nvSpPr>
        <p:spPr>
          <a:xfrm>
            <a:off x="5886648" y="1323990"/>
            <a:ext cx="1600830" cy="646331"/>
          </a:xfrm>
          <a:prstGeom prst="rect">
            <a:avLst/>
          </a:prstGeom>
        </p:spPr>
        <p:txBody>
          <a:bodyPr wrap="square">
            <a:spAutoFit/>
          </a:bodyPr>
          <a:lstStyle/>
          <a:p>
            <a:r>
              <a:rPr lang="en-US" b="1" i="1" dirty="0" smtClean="0">
                <a:solidFill>
                  <a:srgbClr val="FF0000"/>
                </a:solidFill>
                <a:cs typeface="Arial" panose="020B0604020202020204" pitchFamily="34" charset="0"/>
              </a:rPr>
              <a:t>Prohibido</a:t>
            </a:r>
          </a:p>
          <a:p>
            <a:r>
              <a:rPr lang="en-US" b="1" i="1" dirty="0" smtClean="0">
                <a:solidFill>
                  <a:srgbClr val="FF0000"/>
                </a:solidFill>
                <a:cs typeface="Arial" panose="020B0604020202020204" pitchFamily="34" charset="0"/>
              </a:rPr>
              <a:t>- Asia</a:t>
            </a:r>
            <a:endParaRPr lang="en-US" b="1" i="1" dirty="0">
              <a:solidFill>
                <a:srgbClr val="FF0000"/>
              </a:solidFill>
              <a:cs typeface="Arial" panose="020B0604020202020204" pitchFamily="34" charset="0"/>
            </a:endParaRPr>
          </a:p>
        </p:txBody>
      </p:sp>
      <p:sp>
        <p:nvSpPr>
          <p:cNvPr id="10" name="Rectangle 9"/>
          <p:cNvSpPr/>
          <p:nvPr/>
        </p:nvSpPr>
        <p:spPr>
          <a:xfrm>
            <a:off x="5028064" y="1142321"/>
            <a:ext cx="1182370" cy="646331"/>
          </a:xfrm>
          <a:prstGeom prst="rect">
            <a:avLst/>
          </a:prstGeom>
        </p:spPr>
        <p:txBody>
          <a:bodyPr wrap="square">
            <a:spAutoFit/>
          </a:bodyPr>
          <a:lstStyle/>
          <a:p>
            <a:r>
              <a:rPr lang="en-US" b="1" i="1" dirty="0" smtClean="0">
                <a:solidFill>
                  <a:srgbClr val="FF0000"/>
                </a:solidFill>
                <a:cs typeface="Arial" panose="020B0604020202020204" pitchFamily="34" charset="0"/>
              </a:rPr>
              <a:t>Visión, Lucas</a:t>
            </a:r>
            <a:endParaRPr lang="en-US" b="1" i="1" dirty="0">
              <a:solidFill>
                <a:srgbClr val="FF0000"/>
              </a:solidFill>
              <a:cs typeface="Arial" panose="020B0604020202020204" pitchFamily="34" charset="0"/>
            </a:endParaRPr>
          </a:p>
        </p:txBody>
      </p:sp>
      <p:sp>
        <p:nvSpPr>
          <p:cNvPr id="11" name="Rectangle 10"/>
          <p:cNvSpPr/>
          <p:nvPr/>
        </p:nvSpPr>
        <p:spPr>
          <a:xfrm>
            <a:off x="2375213" y="1465487"/>
            <a:ext cx="1624211" cy="646331"/>
          </a:xfrm>
          <a:prstGeom prst="rect">
            <a:avLst/>
          </a:prstGeom>
        </p:spPr>
        <p:txBody>
          <a:bodyPr wrap="square">
            <a:spAutoFit/>
          </a:bodyPr>
          <a:lstStyle/>
          <a:p>
            <a:pPr algn="r"/>
            <a:r>
              <a:rPr lang="en-US" b="1" i="1" dirty="0" err="1" smtClean="0">
                <a:solidFill>
                  <a:srgbClr val="FF0000"/>
                </a:solidFill>
                <a:cs typeface="Arial" panose="020B0604020202020204" pitchFamily="34" charset="0"/>
              </a:rPr>
              <a:t>Predica</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turba</a:t>
            </a:r>
            <a:endParaRPr lang="en-US" b="1" i="1" dirty="0">
              <a:solidFill>
                <a:srgbClr val="FF0000"/>
              </a:solidFill>
              <a:cs typeface="Arial" panose="020B0604020202020204" pitchFamily="34" charset="0"/>
            </a:endParaRPr>
          </a:p>
        </p:txBody>
      </p:sp>
      <p:sp>
        <p:nvSpPr>
          <p:cNvPr id="13" name="Rectangle 12"/>
          <p:cNvSpPr/>
          <p:nvPr/>
        </p:nvSpPr>
        <p:spPr>
          <a:xfrm>
            <a:off x="677456" y="2221858"/>
            <a:ext cx="1505876" cy="1200329"/>
          </a:xfrm>
          <a:prstGeom prst="rect">
            <a:avLst/>
          </a:prstGeom>
        </p:spPr>
        <p:txBody>
          <a:bodyPr wrap="square">
            <a:spAutoFit/>
          </a:bodyPr>
          <a:lstStyle/>
          <a:p>
            <a:r>
              <a:rPr lang="en-US" b="1" i="1" dirty="0" smtClean="0">
                <a:solidFill>
                  <a:srgbClr val="FF0000"/>
                </a:solidFill>
                <a:cs typeface="Arial" panose="020B0604020202020204" pitchFamily="34" charset="0"/>
              </a:rPr>
              <a:t>Aquila, Priscila, sinagoga, 1,5 años</a:t>
            </a:r>
            <a:endParaRPr lang="en-US" b="1" i="1" dirty="0">
              <a:solidFill>
                <a:srgbClr val="FF0000"/>
              </a:solidFill>
              <a:cs typeface="Arial" panose="020B0604020202020204" pitchFamily="34" charset="0"/>
            </a:endParaRPr>
          </a:p>
        </p:txBody>
      </p:sp>
      <p:sp>
        <p:nvSpPr>
          <p:cNvPr id="14" name="Rectangle 13"/>
          <p:cNvSpPr/>
          <p:nvPr/>
        </p:nvSpPr>
        <p:spPr>
          <a:xfrm>
            <a:off x="2886445" y="3145453"/>
            <a:ext cx="1182370" cy="646331"/>
          </a:xfrm>
          <a:prstGeom prst="rect">
            <a:avLst/>
          </a:prstGeom>
        </p:spPr>
        <p:txBody>
          <a:bodyPr wrap="square">
            <a:spAutoFit/>
          </a:bodyPr>
          <a:lstStyle/>
          <a:p>
            <a:r>
              <a:rPr lang="en-US" b="1" i="1" dirty="0" smtClean="0">
                <a:solidFill>
                  <a:srgbClr val="FF0000"/>
                </a:solidFill>
                <a:cs typeface="Arial" panose="020B0604020202020204" pitchFamily="34" charset="0"/>
              </a:rPr>
              <a:t>Corte de </a:t>
            </a:r>
            <a:r>
              <a:rPr lang="en-US" b="1" i="1" dirty="0" err="1" smtClean="0">
                <a:solidFill>
                  <a:srgbClr val="FF0000"/>
                </a:solidFill>
                <a:cs typeface="Arial" panose="020B0604020202020204" pitchFamily="34" charset="0"/>
              </a:rPr>
              <a:t>pelo</a:t>
            </a:r>
            <a:endParaRPr lang="en-US" b="1" i="1" dirty="0">
              <a:solidFill>
                <a:srgbClr val="FF0000"/>
              </a:solidFill>
              <a:cs typeface="Arial" panose="020B0604020202020204" pitchFamily="34" charset="0"/>
            </a:endParaRPr>
          </a:p>
        </p:txBody>
      </p:sp>
      <p:sp>
        <p:nvSpPr>
          <p:cNvPr id="15" name="Rectangle 14"/>
          <p:cNvSpPr/>
          <p:nvPr/>
        </p:nvSpPr>
        <p:spPr>
          <a:xfrm>
            <a:off x="4673135" y="2701556"/>
            <a:ext cx="1182370" cy="646331"/>
          </a:xfrm>
          <a:prstGeom prst="rect">
            <a:avLst/>
          </a:prstGeom>
        </p:spPr>
        <p:txBody>
          <a:bodyPr wrap="square">
            <a:spAutoFit/>
          </a:bodyPr>
          <a:lstStyle/>
          <a:p>
            <a:pPr algn="r"/>
            <a:r>
              <a:rPr lang="en-US" b="1" i="1" dirty="0" err="1" smtClean="0">
                <a:solidFill>
                  <a:srgbClr val="FF0000"/>
                </a:solidFill>
                <a:cs typeface="Arial" panose="020B0604020202020204" pitchFamily="34" charset="0"/>
              </a:rPr>
              <a:t>Estadía</a:t>
            </a:r>
            <a:r>
              <a:rPr lang="en-US" b="1" i="1" dirty="0" smtClean="0">
                <a:solidFill>
                  <a:srgbClr val="FF0000"/>
                </a:solidFill>
                <a:cs typeface="Arial" panose="020B0604020202020204" pitchFamily="34" charset="0"/>
              </a:rPr>
              <a:t> breve</a:t>
            </a:r>
            <a:endParaRPr lang="en-US" b="1" i="1" dirty="0">
              <a:solidFill>
                <a:srgbClr val="FF0000"/>
              </a:solidFill>
              <a:cs typeface="Arial" panose="020B0604020202020204" pitchFamily="34" charset="0"/>
            </a:endParaRPr>
          </a:p>
        </p:txBody>
      </p:sp>
      <p:sp>
        <p:nvSpPr>
          <p:cNvPr id="16" name="Rectangle 15"/>
          <p:cNvSpPr/>
          <p:nvPr/>
        </p:nvSpPr>
        <p:spPr>
          <a:xfrm>
            <a:off x="6731117" y="5446385"/>
            <a:ext cx="1182370" cy="369332"/>
          </a:xfrm>
          <a:prstGeom prst="rect">
            <a:avLst/>
          </a:prstGeom>
        </p:spPr>
        <p:txBody>
          <a:bodyPr wrap="square">
            <a:spAutoFit/>
          </a:bodyPr>
          <a:lstStyle/>
          <a:p>
            <a:r>
              <a:rPr lang="en-US" b="1" i="1" dirty="0" err="1" smtClean="0">
                <a:solidFill>
                  <a:srgbClr val="FF0000"/>
                </a:solidFill>
                <a:cs typeface="Arial" panose="020B0604020202020204" pitchFamily="34" charset="0"/>
              </a:rPr>
              <a:t>Salud</a:t>
            </a:r>
            <a:r>
              <a:rPr lang="es-ES" b="1" i="1" dirty="0" err="1" smtClean="0">
                <a:solidFill>
                  <a:srgbClr val="FF0000"/>
                </a:solidFill>
                <a:cs typeface="Arial" panose="020B0604020202020204" pitchFamily="34" charset="0"/>
              </a:rPr>
              <a:t>ó</a:t>
            </a:r>
            <a:endParaRPr lang="en-US" b="1" i="1" dirty="0">
              <a:solidFill>
                <a:srgbClr val="FF0000"/>
              </a:solidFill>
              <a:cs typeface="Arial" panose="020B0604020202020204" pitchFamily="34" charset="0"/>
            </a:endParaRPr>
          </a:p>
        </p:txBody>
      </p:sp>
      <p:sp>
        <p:nvSpPr>
          <p:cNvPr id="17" name="Rectangle 16"/>
          <p:cNvSpPr/>
          <p:nvPr/>
        </p:nvSpPr>
        <p:spPr>
          <a:xfrm>
            <a:off x="8431091" y="5482253"/>
            <a:ext cx="1182370" cy="369332"/>
          </a:xfrm>
          <a:prstGeom prst="rect">
            <a:avLst/>
          </a:prstGeom>
        </p:spPr>
        <p:txBody>
          <a:bodyPr wrap="square">
            <a:spAutoFit/>
          </a:bodyPr>
          <a:lstStyle/>
          <a:p>
            <a:r>
              <a:rPr lang="en-US" b="1" i="1" dirty="0" smtClean="0">
                <a:solidFill>
                  <a:srgbClr val="FF0000"/>
                </a:solidFill>
                <a:cs typeface="Arial" panose="020B0604020202020204" pitchFamily="34" charset="0"/>
              </a:rPr>
              <a:t>?</a:t>
            </a:r>
            <a:endParaRPr lang="en-US" b="1" i="1" dirty="0">
              <a:solidFill>
                <a:srgbClr val="FF0000"/>
              </a:solidFill>
              <a:cs typeface="Arial" panose="020B0604020202020204" pitchFamily="34" charset="0"/>
            </a:endParaRPr>
          </a:p>
        </p:txBody>
      </p:sp>
      <p:sp>
        <p:nvSpPr>
          <p:cNvPr id="18" name="Rectangle 17"/>
          <p:cNvSpPr/>
          <p:nvPr/>
        </p:nvSpPr>
        <p:spPr>
          <a:xfrm>
            <a:off x="8431091" y="3405653"/>
            <a:ext cx="2087653" cy="369332"/>
          </a:xfrm>
          <a:prstGeom prst="rect">
            <a:avLst/>
          </a:prstGeom>
        </p:spPr>
        <p:txBody>
          <a:bodyPr wrap="square">
            <a:spAutoFit/>
          </a:bodyPr>
          <a:lstStyle/>
          <a:p>
            <a:r>
              <a:rPr lang="en-US" b="1" i="1" dirty="0" err="1" smtClean="0">
                <a:solidFill>
                  <a:srgbClr val="FF0000"/>
                </a:solidFill>
                <a:cs typeface="Arial" panose="020B0604020202020204" pitchFamily="34" charset="0"/>
              </a:rPr>
              <a:t>Algún</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tiempo</a:t>
            </a:r>
            <a:endParaRPr lang="en-US"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400850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p:bldP spid="15" grpId="0"/>
      <p:bldP spid="16" grpId="0"/>
      <p:bldP spid="17"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368" y="609602"/>
            <a:ext cx="9109493" cy="1635759"/>
          </a:xfrm>
        </p:spPr>
        <p:txBody>
          <a:bodyPr/>
          <a:lstStyle/>
          <a:p>
            <a:pPr algn="l" rtl="0"/>
            <a:r>
              <a:rPr lang="en-US" dirty="0" smtClean="0"/>
              <a:t>Calentamiento - </a:t>
            </a:r>
            <a:r>
              <a:rPr lang="en-US" dirty="0" err="1" smtClean="0"/>
              <a:t>Relacione</a:t>
            </a:r>
            <a:endParaRPr lang="en-US" dirty="0"/>
          </a:p>
        </p:txBody>
      </p:sp>
      <p:sp>
        <p:nvSpPr>
          <p:cNvPr id="3" name="Subtitle 2"/>
          <p:cNvSpPr>
            <a:spLocks noGrp="1"/>
          </p:cNvSpPr>
          <p:nvPr>
            <p:ph type="subTitle" idx="1"/>
          </p:nvPr>
        </p:nvSpPr>
        <p:spPr>
          <a:xfrm>
            <a:off x="629920" y="2509520"/>
            <a:ext cx="6731462" cy="3698240"/>
          </a:xfrm>
        </p:spPr>
        <p:txBody>
          <a:bodyPr>
            <a:normAutofit/>
          </a:bodyPr>
          <a:lstStyle/>
          <a:p>
            <a:pPr algn="l" rtl="0"/>
            <a:r>
              <a:rPr lang="en-US" sz="2400" cap="none" dirty="0" smtClean="0">
                <a:solidFill>
                  <a:schemeClr val="tx1"/>
                </a:solidFill>
                <a:cs typeface="Arial" panose="020B0604020202020204" pitchFamily="34" charset="0"/>
              </a:rPr>
              <a:t>Lidia, esclava, carcelero</a:t>
            </a:r>
            <a:endParaRPr lang="en-US" sz="2400" cap="none" dirty="0">
              <a:solidFill>
                <a:schemeClr val="tx1"/>
              </a:solidFill>
              <a:cs typeface="Arial" panose="020B0604020202020204" pitchFamily="34" charset="0"/>
            </a:endParaRPr>
          </a:p>
          <a:p>
            <a:pPr algn="l" rtl="0"/>
            <a:r>
              <a:rPr lang="en-US" sz="2400" cap="none" dirty="0" err="1" smtClean="0">
                <a:solidFill>
                  <a:schemeClr val="tx1"/>
                </a:solidFill>
                <a:cs typeface="Arial" panose="020B0604020202020204" pitchFamily="34" charset="0"/>
              </a:rPr>
              <a:t>Persuadiendo</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turba</a:t>
            </a:r>
            <a:r>
              <a:rPr lang="en-US" sz="2400" cap="none" dirty="0" smtClean="0">
                <a:solidFill>
                  <a:schemeClr val="tx1"/>
                </a:solidFill>
                <a:cs typeface="Arial" panose="020B0604020202020204" pitchFamily="34" charset="0"/>
              </a:rPr>
              <a:t>, Jas</a:t>
            </a:r>
            <a:r>
              <a:rPr lang="es-ES" sz="2400" cap="none" dirty="0" err="1" smtClean="0">
                <a:solidFill>
                  <a:schemeClr val="tx1"/>
                </a:solidFill>
                <a:cs typeface="Arial" panose="020B0604020202020204" pitchFamily="34" charset="0"/>
              </a:rPr>
              <a:t>ó</a:t>
            </a:r>
            <a:r>
              <a:rPr lang="en-US" sz="2400" cap="none" dirty="0" smtClean="0">
                <a:solidFill>
                  <a:schemeClr val="tx1"/>
                </a:solidFill>
                <a:cs typeface="Arial" panose="020B0604020202020204" pitchFamily="34" charset="0"/>
              </a:rPr>
              <a:t>n</a:t>
            </a:r>
            <a:endParaRPr lang="en-US" sz="2400" cap="none" dirty="0">
              <a:solidFill>
                <a:schemeClr val="tx1"/>
              </a:solidFill>
              <a:cs typeface="Arial" panose="020B0604020202020204" pitchFamily="34" charset="0"/>
            </a:endParaRPr>
          </a:p>
          <a:p>
            <a:pPr algn="l" rtl="0"/>
            <a:r>
              <a:rPr lang="en-US" sz="2400" cap="none" dirty="0" err="1">
                <a:solidFill>
                  <a:schemeClr val="tx1"/>
                </a:solidFill>
                <a:cs typeface="Arial" panose="020B0604020202020204" pitchFamily="34" charset="0"/>
              </a:rPr>
              <a:t>J</a:t>
            </a:r>
            <a:r>
              <a:rPr lang="en-US" sz="2400" cap="none" dirty="0" err="1" smtClean="0">
                <a:solidFill>
                  <a:schemeClr val="tx1"/>
                </a:solidFill>
                <a:cs typeface="Arial" panose="020B0604020202020204" pitchFamily="34" charset="0"/>
              </a:rPr>
              <a:t>udíos</a:t>
            </a:r>
            <a:r>
              <a:rPr lang="en-US" sz="2400" cap="none" dirty="0" smtClean="0">
                <a:solidFill>
                  <a:schemeClr val="tx1"/>
                </a:solidFill>
                <a:cs typeface="Arial" panose="020B0604020202020204" pitchFamily="34" charset="0"/>
              </a:rPr>
              <a:t> nobles</a:t>
            </a:r>
          </a:p>
          <a:p>
            <a:pPr algn="l" rtl="0"/>
            <a:r>
              <a:rPr lang="en-US" sz="2400" cap="none" dirty="0" smtClean="0">
                <a:solidFill>
                  <a:schemeClr val="tx1"/>
                </a:solidFill>
                <a:cs typeface="Arial" panose="020B0604020202020204" pitchFamily="34" charset="0"/>
              </a:rPr>
              <a:t>Discurso en el Areópago</a:t>
            </a:r>
          </a:p>
          <a:p>
            <a:pPr algn="l" rtl="0"/>
            <a:r>
              <a:rPr lang="en-US" sz="2400" cap="none" dirty="0" err="1" smtClean="0">
                <a:solidFill>
                  <a:schemeClr val="tx1"/>
                </a:solidFill>
                <a:cs typeface="Arial" panose="020B0604020202020204" pitchFamily="34" charset="0"/>
              </a:rPr>
              <a:t>Haciendo</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tiendas</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Galión</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año</a:t>
            </a:r>
            <a:r>
              <a:rPr lang="en-US" sz="2400" cap="none" dirty="0" smtClean="0">
                <a:solidFill>
                  <a:schemeClr val="tx1"/>
                </a:solidFill>
                <a:cs typeface="Arial" panose="020B0604020202020204" pitchFamily="34" charset="0"/>
              </a:rPr>
              <a:t> y </a:t>
            </a:r>
            <a:r>
              <a:rPr lang="en-US" sz="2400" cap="none" dirty="0" err="1" smtClean="0">
                <a:solidFill>
                  <a:schemeClr val="tx1"/>
                </a:solidFill>
                <a:cs typeface="Arial" panose="020B0604020202020204" pitchFamily="34" charset="0"/>
              </a:rPr>
              <a:t>medio</a:t>
            </a:r>
            <a:endParaRPr lang="en-US" sz="2400" cap="none" dirty="0">
              <a:solidFill>
                <a:schemeClr val="tx1"/>
              </a:solidFill>
              <a:cs typeface="Arial" panose="020B0604020202020204" pitchFamily="34" charset="0"/>
            </a:endParaRPr>
          </a:p>
        </p:txBody>
      </p:sp>
      <p:sp>
        <p:nvSpPr>
          <p:cNvPr id="4" name="Subtitle 2"/>
          <p:cNvSpPr txBox="1">
            <a:spLocks/>
          </p:cNvSpPr>
          <p:nvPr/>
        </p:nvSpPr>
        <p:spPr>
          <a:xfrm>
            <a:off x="7980710" y="2509520"/>
            <a:ext cx="3666344" cy="369824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rtl="0"/>
            <a:r>
              <a:rPr lang="en-US" sz="2400" cap="none" dirty="0" smtClean="0">
                <a:solidFill>
                  <a:schemeClr val="tx1"/>
                </a:solidFill>
                <a:cs typeface="Arial" panose="020B0604020202020204" pitchFamily="34" charset="0"/>
              </a:rPr>
              <a:t>Berea</a:t>
            </a:r>
          </a:p>
          <a:p>
            <a:pPr algn="l" rtl="0"/>
            <a:r>
              <a:rPr lang="en-US" sz="2400" cap="none" dirty="0" smtClean="0">
                <a:solidFill>
                  <a:schemeClr val="tx1"/>
                </a:solidFill>
                <a:cs typeface="Arial" panose="020B0604020202020204" pitchFamily="34" charset="0"/>
              </a:rPr>
              <a:t>Atenas</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Corinto</a:t>
            </a:r>
          </a:p>
          <a:p>
            <a:pPr algn="l" rtl="0"/>
            <a:r>
              <a:rPr lang="en-US" sz="2400" cap="none" dirty="0" smtClean="0">
                <a:solidFill>
                  <a:schemeClr val="tx1"/>
                </a:solidFill>
                <a:cs typeface="Arial" panose="020B0604020202020204" pitchFamily="34" charset="0"/>
              </a:rPr>
              <a:t>Tesalónica</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Filipos</a:t>
            </a:r>
            <a:endParaRPr lang="en-US" sz="2400" cap="none" dirty="0">
              <a:solidFill>
                <a:schemeClr val="tx1"/>
              </a:solidFill>
              <a:cs typeface="Arial" panose="020B0604020202020204" pitchFamily="34" charset="0"/>
            </a:endParaRPr>
          </a:p>
          <a:p>
            <a:pPr algn="l" rtl="0"/>
            <a:endParaRPr lang="en-US" sz="2400" cap="none" dirty="0" smtClean="0">
              <a:solidFill>
                <a:schemeClr val="tx1"/>
              </a:solidFill>
              <a:cs typeface="Arial" panose="020B0604020202020204" pitchFamily="34" charset="0"/>
            </a:endParaRPr>
          </a:p>
        </p:txBody>
      </p:sp>
      <p:cxnSp>
        <p:nvCxnSpPr>
          <p:cNvPr id="6" name="Straight Connector 5"/>
          <p:cNvCxnSpPr>
            <a:endCxn id="4" idx="1"/>
          </p:cNvCxnSpPr>
          <p:nvPr/>
        </p:nvCxnSpPr>
        <p:spPr>
          <a:xfrm>
            <a:off x="4940968" y="3291378"/>
            <a:ext cx="3039742" cy="106726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a:off x="4491789" y="2835795"/>
            <a:ext cx="3405301" cy="2003136"/>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V="1">
            <a:off x="3698240" y="2803237"/>
            <a:ext cx="4198850" cy="976283"/>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flipV="1">
            <a:off x="4287520" y="3388360"/>
            <a:ext cx="3609570" cy="85852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flipV="1">
            <a:off x="5678905" y="3886201"/>
            <a:ext cx="2218185" cy="675177"/>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6177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6520872" y="3886199"/>
            <a:ext cx="3906361" cy="2777359"/>
          </a:xfrm>
        </p:spPr>
        <p:txBody>
          <a:bodyPr>
            <a:normAutofit/>
          </a:bodyPr>
          <a:lstStyle/>
          <a:p>
            <a:pPr rtl="0"/>
            <a:r>
              <a:rPr lang="en-US" cap="none" dirty="0" smtClean="0"/>
              <a:t>Embry Hills</a:t>
            </a:r>
          </a:p>
          <a:p>
            <a:pPr rtl="0"/>
            <a:r>
              <a:rPr lang="en-US" cap="none" dirty="0" err="1" smtClean="0"/>
              <a:t>Invierno</a:t>
            </a:r>
            <a:r>
              <a:rPr lang="en-US" cap="none" dirty="0" smtClean="0"/>
              <a:t> 2023-24</a:t>
            </a:r>
          </a:p>
          <a:p>
            <a:r>
              <a:rPr lang="en-US" cap="none" dirty="0"/>
              <a:t>LECCIÓN 5</a:t>
            </a:r>
          </a:p>
          <a:p>
            <a:r>
              <a:rPr lang="es-ES" cap="none" dirty="0"/>
              <a:t>2do viaje de predicación (parte 2); </a:t>
            </a:r>
            <a:r>
              <a:rPr lang="es-ES" cap="none" dirty="0" smtClean="0"/>
              <a:t>epístolas </a:t>
            </a:r>
            <a:r>
              <a:rPr lang="es-ES" cap="none" dirty="0"/>
              <a:t>del 2do viaje</a:t>
            </a:r>
          </a:p>
          <a:p>
            <a:pPr rtl="0"/>
            <a:endParaRPr lang="en-US" cap="none" dirty="0"/>
          </a:p>
        </p:txBody>
      </p:sp>
      <p:sp>
        <p:nvSpPr>
          <p:cNvPr id="6" name="Subtitle 2"/>
          <p:cNvSpPr txBox="1">
            <a:spLocks/>
          </p:cNvSpPr>
          <p:nvPr/>
        </p:nvSpPr>
        <p:spPr>
          <a:xfrm>
            <a:off x="949036" y="5200829"/>
            <a:ext cx="4756727" cy="1380836"/>
          </a:xfrm>
          <a:prstGeom prst="rect">
            <a:avLst/>
          </a:prstGeom>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a:t>ahttps://</a:t>
            </a:r>
            <a:r>
              <a:rPr lang="en-US" cap="none" dirty="0" smtClean="0"/>
              <a:t>citizenofnomeancity.wordpress.com/2013/06/26/part-xvii-Pablos-tentmaking/https</a:t>
            </a:r>
            <a:r>
              <a:rPr lang="en-US" cap="none" dirty="0"/>
              <a:t>://</a:t>
            </a:r>
            <a:r>
              <a:rPr lang="en-US" cap="none" dirty="0" smtClean="0"/>
              <a:t>citizenofnomeancity.wordpress.com/2013/06/26/part-xvii-Pablos-tentmaking</a:t>
            </a:r>
            <a:r>
              <a:rPr lang="en-US" cap="none" dirty="0"/>
              <a:t>/</a:t>
            </a:r>
            <a:endParaRPr lang="en-US" sz="1800" cap="none" dirty="0"/>
          </a:p>
        </p:txBody>
      </p:sp>
      <p:pic>
        <p:nvPicPr>
          <p:cNvPr id="7" name="Picture 6"/>
          <p:cNvPicPr>
            <a:picLocks noChangeAspect="1"/>
          </p:cNvPicPr>
          <p:nvPr/>
        </p:nvPicPr>
        <p:blipFill>
          <a:blip r:embed="rId2"/>
          <a:stretch>
            <a:fillRect/>
          </a:stretch>
        </p:blipFill>
        <p:spPr>
          <a:xfrm>
            <a:off x="612775" y="752475"/>
            <a:ext cx="5429250" cy="4086225"/>
          </a:xfrm>
          <a:prstGeom prst="rect">
            <a:avLst/>
          </a:prstGeom>
        </p:spPr>
      </p:pic>
    </p:spTree>
    <p:extLst>
      <p:ext uri="{BB962C8B-B14F-4D97-AF65-F5344CB8AC3E}">
        <p14:creationId xmlns:p14="http://schemas.microsoft.com/office/powerpoint/2010/main" val="37685184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235366988"/>
              </p:ext>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Conferencia de Jerusalén; 2do viaje de predicación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2do viaje de predicación (parte 2);  epístolas del 2do viaje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6877" y="2209801"/>
            <a:ext cx="12192000" cy="748999"/>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068789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pPr algn="ctr" rtl="0"/>
            <a:r>
              <a:rPr lang="en-US" dirty="0" smtClean="0">
                <a:solidFill>
                  <a:schemeClr val="bg1"/>
                </a:solidFill>
              </a:rPr>
              <a:t>ESTRUCTURA DE ESTA CLASE</a:t>
            </a:r>
            <a:endParaRPr lang="en-US" dirty="0">
              <a:solidFill>
                <a:schemeClr val="bg1"/>
              </a:solidFill>
            </a:endParaRPr>
          </a:p>
        </p:txBody>
      </p:sp>
      <p:sp>
        <p:nvSpPr>
          <p:cNvPr id="3" name="Content Placeholder 2"/>
          <p:cNvSpPr>
            <a:spLocks noGrp="1"/>
          </p:cNvSpPr>
          <p:nvPr>
            <p:ph idx="1"/>
          </p:nvPr>
        </p:nvSpPr>
        <p:spPr>
          <a:xfrm>
            <a:off x="152400" y="1995055"/>
            <a:ext cx="11887199" cy="4710545"/>
          </a:xfrm>
        </p:spPr>
        <p:txBody>
          <a:bodyPr>
            <a:normAutofit/>
          </a:bodyPr>
          <a:lstStyle/>
          <a:p>
            <a:pPr algn="l" rtl="0"/>
            <a:r>
              <a:rPr lang="en-US" cap="none" dirty="0" err="1" smtClean="0">
                <a:solidFill>
                  <a:schemeClr val="tx1"/>
                </a:solidFill>
                <a:cs typeface="Arial" panose="020B0604020202020204" pitchFamily="34" charset="0"/>
              </a:rPr>
              <a:t>Repaso</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básico</a:t>
            </a:r>
            <a:r>
              <a:rPr lang="en-US" cap="none" dirty="0" smtClean="0">
                <a:solidFill>
                  <a:schemeClr val="tx1"/>
                </a:solidFill>
                <a:cs typeface="Arial" panose="020B0604020202020204" pitchFamily="34" charset="0"/>
              </a:rPr>
              <a:t> del </a:t>
            </a:r>
            <a:r>
              <a:rPr lang="en-US" cap="none" dirty="0" err="1" smtClean="0">
                <a:solidFill>
                  <a:schemeClr val="tx1"/>
                </a:solidFill>
                <a:cs typeface="Arial" panose="020B0604020202020204" pitchFamily="34" charset="0"/>
              </a:rPr>
              <a:t>viaje</a:t>
            </a:r>
            <a:endParaRPr lang="en-US" cap="none" dirty="0" smtClean="0">
              <a:solidFill>
                <a:schemeClr val="tx1"/>
              </a:solidFill>
              <a:cs typeface="Arial" panose="020B0604020202020204" pitchFamily="34" charset="0"/>
            </a:endParaRPr>
          </a:p>
          <a:p>
            <a:pPr algn="l" rtl="0"/>
            <a:r>
              <a:rPr lang="es-ES" cap="none" dirty="0" smtClean="0">
                <a:solidFill>
                  <a:schemeClr val="tx1"/>
                </a:solidFill>
                <a:cs typeface="Arial" panose="020B0604020202020204" pitchFamily="34" charset="0"/>
              </a:rPr>
              <a:t>Discusión en grupos</a:t>
            </a:r>
          </a:p>
          <a:p>
            <a:pPr algn="l" rtl="0"/>
            <a:r>
              <a:rPr lang="es-ES" cap="none" dirty="0" smtClean="0">
                <a:solidFill>
                  <a:schemeClr val="tx1"/>
                </a:solidFill>
                <a:cs typeface="Arial" panose="020B0604020202020204" pitchFamily="34" charset="0"/>
              </a:rPr>
              <a:t>Presentación en grupos y discusión</a:t>
            </a:r>
            <a:endParaRPr lang="en-US" cap="none" dirty="0" smtClean="0">
              <a:solidFill>
                <a:schemeClr val="tx1"/>
              </a:solidFill>
              <a:cs typeface="Arial" panose="020B0604020202020204" pitchFamily="34" charset="0"/>
            </a:endParaRPr>
          </a:p>
          <a:p>
            <a:pPr algn="l" rtl="0"/>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40774805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accent3">
                <a:tint val="45000"/>
                <a:satMod val="400000"/>
              </a:schemeClr>
            </a:duotone>
          </a:blip>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1454982" y="0"/>
            <a:ext cx="8158479" cy="6811307"/>
          </a:xfrm>
          <a:prstGeom prst="rect">
            <a:avLst/>
          </a:prstGeom>
        </p:spPr>
      </p:pic>
      <p:sp>
        <p:nvSpPr>
          <p:cNvPr id="2" name="Title 1"/>
          <p:cNvSpPr>
            <a:spLocks noGrp="1"/>
          </p:cNvSpPr>
          <p:nvPr>
            <p:ph type="title"/>
          </p:nvPr>
        </p:nvSpPr>
        <p:spPr>
          <a:xfrm rot="16200000">
            <a:off x="-4548350" y="2839684"/>
            <a:ext cx="9905998" cy="809297"/>
          </a:xfrm>
        </p:spPr>
        <p:txBody>
          <a:bodyPr/>
          <a:lstStyle/>
          <a:p>
            <a:pPr algn="ctr" rtl="0"/>
            <a:r>
              <a:rPr lang="en-US" dirty="0" smtClean="0">
                <a:solidFill>
                  <a:schemeClr val="tx1"/>
                </a:solidFill>
              </a:rPr>
              <a:t>2</a:t>
            </a:r>
            <a:r>
              <a:rPr lang="en-US" baseline="30000" dirty="0" smtClean="0">
                <a:solidFill>
                  <a:schemeClr val="tx1"/>
                </a:solidFill>
              </a:rPr>
              <a:t>Do </a:t>
            </a:r>
            <a:r>
              <a:rPr lang="en-US" dirty="0" err="1" smtClean="0">
                <a:solidFill>
                  <a:schemeClr val="tx1"/>
                </a:solidFill>
              </a:rPr>
              <a:t>viaje</a:t>
            </a:r>
            <a:endParaRPr lang="en-US" dirty="0">
              <a:solidFill>
                <a:schemeClr val="tx1"/>
              </a:solidFill>
            </a:endParaRPr>
          </a:p>
        </p:txBody>
      </p:sp>
      <p:sp>
        <p:nvSpPr>
          <p:cNvPr id="4" name="Rectangle 3"/>
          <p:cNvSpPr/>
          <p:nvPr/>
        </p:nvSpPr>
        <p:spPr>
          <a:xfrm>
            <a:off x="8471435" y="2651633"/>
            <a:ext cx="1373138" cy="646331"/>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División</a:t>
            </a:r>
            <a:r>
              <a:rPr lang="en-US" b="1" i="1" dirty="0" smtClean="0">
                <a:solidFill>
                  <a:srgbClr val="FF0000"/>
                </a:solidFill>
                <a:cs typeface="Arial" panose="020B0604020202020204" pitchFamily="34" charset="0"/>
              </a:rPr>
              <a:t> - Bernabé</a:t>
            </a:r>
            <a:endParaRPr lang="en-US" b="1" i="1" dirty="0">
              <a:solidFill>
                <a:srgbClr val="FF0000"/>
              </a:solidFill>
              <a:cs typeface="Arial" panose="020B0604020202020204" pitchFamily="34" charset="0"/>
            </a:endParaRPr>
          </a:p>
        </p:txBody>
      </p:sp>
      <p:sp>
        <p:nvSpPr>
          <p:cNvPr id="5" name="Rectangle 4"/>
          <p:cNvSpPr/>
          <p:nvPr/>
        </p:nvSpPr>
        <p:spPr>
          <a:xfrm>
            <a:off x="6547305" y="2421034"/>
            <a:ext cx="1856739" cy="923330"/>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Timoteo, </a:t>
            </a:r>
            <a:r>
              <a:rPr lang="en-US" b="1" i="1" dirty="0">
                <a:solidFill>
                  <a:srgbClr val="FF0000"/>
                </a:solidFill>
                <a:cs typeface="Arial" panose="020B0604020202020204" pitchFamily="34" charset="0"/>
              </a:rPr>
              <a:t/>
            </a:r>
            <a:br>
              <a:rPr lang="en-US" b="1" i="1" dirty="0">
                <a:solidFill>
                  <a:srgbClr val="FF0000"/>
                </a:solidFill>
                <a:cs typeface="Arial" panose="020B0604020202020204" pitchFamily="34" charset="0"/>
              </a:rPr>
            </a:br>
            <a:r>
              <a:rPr lang="en-US" b="1" i="1" dirty="0" smtClean="0">
                <a:solidFill>
                  <a:srgbClr val="FF0000"/>
                </a:solidFill>
                <a:cs typeface="Arial" panose="020B0604020202020204" pitchFamily="34" charset="0"/>
              </a:rPr>
              <a:t/>
            </a:r>
            <a:br>
              <a:rPr lang="en-US" b="1" i="1" dirty="0" smtClean="0">
                <a:solidFill>
                  <a:srgbClr val="FF0000"/>
                </a:solidFill>
                <a:cs typeface="Arial" panose="020B0604020202020204" pitchFamily="34" charset="0"/>
              </a:rPr>
            </a:br>
            <a:r>
              <a:rPr lang="en-US" b="1" i="1" dirty="0" smtClean="0">
                <a:solidFill>
                  <a:srgbClr val="FF0000"/>
                </a:solidFill>
                <a:cs typeface="Arial" panose="020B0604020202020204" pitchFamily="34" charset="0"/>
              </a:rPr>
              <a:t>carta</a:t>
            </a:r>
            <a:endParaRPr lang="en-US" b="1" i="1" dirty="0">
              <a:solidFill>
                <a:srgbClr val="FF0000"/>
              </a:solidFill>
              <a:cs typeface="Arial" panose="020B0604020202020204" pitchFamily="34" charset="0"/>
            </a:endParaRPr>
          </a:p>
        </p:txBody>
      </p:sp>
      <p:sp>
        <p:nvSpPr>
          <p:cNvPr id="6" name="Rectangle 5"/>
          <p:cNvSpPr/>
          <p:nvPr/>
        </p:nvSpPr>
        <p:spPr>
          <a:xfrm>
            <a:off x="2946367" y="2513367"/>
            <a:ext cx="1382916" cy="369332"/>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Areópago</a:t>
            </a:r>
            <a:endParaRPr lang="en-US" b="1" i="1" dirty="0">
              <a:solidFill>
                <a:srgbClr val="FF0000"/>
              </a:solidFill>
              <a:cs typeface="Arial" panose="020B0604020202020204" pitchFamily="34" charset="0"/>
            </a:endParaRPr>
          </a:p>
        </p:txBody>
      </p:sp>
      <p:sp>
        <p:nvSpPr>
          <p:cNvPr id="7" name="Rectangle 6"/>
          <p:cNvSpPr/>
          <p:nvPr/>
        </p:nvSpPr>
        <p:spPr>
          <a:xfrm>
            <a:off x="1192843" y="1216993"/>
            <a:ext cx="1182370" cy="369332"/>
          </a:xfrm>
          <a:prstGeom prst="rect">
            <a:avLst/>
          </a:prstGeom>
        </p:spPr>
        <p:txBody>
          <a:bodyPr wrap="square">
            <a:spAutoFit/>
          </a:bodyPr>
          <a:lstStyle/>
          <a:p>
            <a:pPr algn="l" rtl="0"/>
            <a:r>
              <a:rPr lang="en-US" b="1" i="1" dirty="0">
                <a:solidFill>
                  <a:srgbClr val="FF0000"/>
                </a:solidFill>
                <a:cs typeface="Arial" panose="020B0604020202020204" pitchFamily="34" charset="0"/>
              </a:rPr>
              <a:t>N</a:t>
            </a:r>
            <a:r>
              <a:rPr lang="en-US" b="1" i="1" dirty="0" smtClean="0">
                <a:solidFill>
                  <a:srgbClr val="FF0000"/>
                </a:solidFill>
                <a:cs typeface="Arial" panose="020B0604020202020204" pitchFamily="34" charset="0"/>
              </a:rPr>
              <a:t>obles</a:t>
            </a:r>
            <a:endParaRPr lang="en-US" b="1" i="1" dirty="0">
              <a:solidFill>
                <a:srgbClr val="FF0000"/>
              </a:solidFill>
              <a:cs typeface="Arial" panose="020B0604020202020204" pitchFamily="34" charset="0"/>
            </a:endParaRPr>
          </a:p>
        </p:txBody>
      </p:sp>
      <p:sp>
        <p:nvSpPr>
          <p:cNvPr id="8" name="Rectangle 7"/>
          <p:cNvSpPr/>
          <p:nvPr/>
        </p:nvSpPr>
        <p:spPr>
          <a:xfrm>
            <a:off x="2886445" y="-29813"/>
            <a:ext cx="1891327" cy="923330"/>
          </a:xfrm>
          <a:prstGeom prst="rect">
            <a:avLst/>
          </a:prstGeom>
        </p:spPr>
        <p:txBody>
          <a:bodyPr wrap="square">
            <a:spAutoFit/>
          </a:bodyPr>
          <a:lstStyle/>
          <a:p>
            <a:pPr algn="r" rtl="0"/>
            <a:r>
              <a:rPr lang="en-US" b="1" i="1" dirty="0" smtClean="0">
                <a:solidFill>
                  <a:srgbClr val="FF0000"/>
                </a:solidFill>
                <a:cs typeface="Arial" panose="020B0604020202020204" pitchFamily="34" charset="0"/>
              </a:rPr>
              <a:t>Lidia, esclava, </a:t>
            </a:r>
            <a:r>
              <a:rPr lang="en-US" b="1" i="1" dirty="0" err="1" smtClean="0">
                <a:solidFill>
                  <a:srgbClr val="FF0000"/>
                </a:solidFill>
                <a:cs typeface="Arial" panose="020B0604020202020204" pitchFamily="34" charset="0"/>
              </a:rPr>
              <a:t>carcelero</a:t>
            </a:r>
            <a:endParaRPr lang="en-US" b="1" i="1" dirty="0" smtClean="0">
              <a:solidFill>
                <a:srgbClr val="FF0000"/>
              </a:solidFill>
              <a:cs typeface="Arial" panose="020B0604020202020204" pitchFamily="34" charset="0"/>
            </a:endParaRPr>
          </a:p>
          <a:p>
            <a:pPr algn="l" rtl="0"/>
            <a:endParaRPr lang="en-US" b="1" i="1" dirty="0">
              <a:solidFill>
                <a:srgbClr val="FF0000"/>
              </a:solidFill>
              <a:cs typeface="Arial" panose="020B0604020202020204" pitchFamily="34" charset="0"/>
            </a:endParaRPr>
          </a:p>
        </p:txBody>
      </p:sp>
      <p:sp>
        <p:nvSpPr>
          <p:cNvPr id="9" name="Rectangle 8"/>
          <p:cNvSpPr/>
          <p:nvPr/>
        </p:nvSpPr>
        <p:spPr>
          <a:xfrm>
            <a:off x="5886648" y="1323990"/>
            <a:ext cx="1600830"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Prohibido</a:t>
            </a:r>
          </a:p>
          <a:p>
            <a:pPr algn="l" rtl="0"/>
            <a:r>
              <a:rPr lang="en-US" b="1" i="1" dirty="0" smtClean="0">
                <a:solidFill>
                  <a:srgbClr val="FF0000"/>
                </a:solidFill>
                <a:cs typeface="Arial" panose="020B0604020202020204" pitchFamily="34" charset="0"/>
              </a:rPr>
              <a:t>- Asia</a:t>
            </a:r>
            <a:endParaRPr lang="en-US" b="1" i="1" dirty="0">
              <a:solidFill>
                <a:srgbClr val="FF0000"/>
              </a:solidFill>
              <a:cs typeface="Arial" panose="020B0604020202020204" pitchFamily="34" charset="0"/>
            </a:endParaRPr>
          </a:p>
        </p:txBody>
      </p:sp>
      <p:sp>
        <p:nvSpPr>
          <p:cNvPr id="10" name="Rectangle 9"/>
          <p:cNvSpPr/>
          <p:nvPr/>
        </p:nvSpPr>
        <p:spPr>
          <a:xfrm>
            <a:off x="5028064" y="1142321"/>
            <a:ext cx="1182370"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Visión, Lucas</a:t>
            </a:r>
            <a:endParaRPr lang="en-US" b="1" i="1" dirty="0">
              <a:solidFill>
                <a:srgbClr val="FF0000"/>
              </a:solidFill>
              <a:cs typeface="Arial" panose="020B0604020202020204" pitchFamily="34" charset="0"/>
            </a:endParaRPr>
          </a:p>
        </p:txBody>
      </p:sp>
      <p:sp>
        <p:nvSpPr>
          <p:cNvPr id="11" name="Rectangle 10"/>
          <p:cNvSpPr/>
          <p:nvPr/>
        </p:nvSpPr>
        <p:spPr>
          <a:xfrm>
            <a:off x="2375213" y="1465487"/>
            <a:ext cx="1624211" cy="646331"/>
          </a:xfrm>
          <a:prstGeom prst="rect">
            <a:avLst/>
          </a:prstGeom>
        </p:spPr>
        <p:txBody>
          <a:bodyPr wrap="square">
            <a:spAutoFit/>
          </a:bodyPr>
          <a:lstStyle/>
          <a:p>
            <a:pPr algn="r" rtl="0"/>
            <a:r>
              <a:rPr lang="en-US" b="1" i="1" dirty="0" err="1" smtClean="0">
                <a:solidFill>
                  <a:srgbClr val="FF0000"/>
                </a:solidFill>
                <a:cs typeface="Arial" panose="020B0604020202020204" pitchFamily="34" charset="0"/>
              </a:rPr>
              <a:t>Predica</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turba</a:t>
            </a:r>
            <a:endParaRPr lang="en-US" b="1" i="1" dirty="0">
              <a:solidFill>
                <a:srgbClr val="FF0000"/>
              </a:solidFill>
              <a:cs typeface="Arial" panose="020B0604020202020204" pitchFamily="34" charset="0"/>
            </a:endParaRPr>
          </a:p>
        </p:txBody>
      </p:sp>
      <p:sp>
        <p:nvSpPr>
          <p:cNvPr id="13" name="Rectangle 12"/>
          <p:cNvSpPr/>
          <p:nvPr/>
        </p:nvSpPr>
        <p:spPr>
          <a:xfrm>
            <a:off x="677456" y="2221858"/>
            <a:ext cx="1505876" cy="1477328"/>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Aquila, Priscila, sinagoga, 1,5 </a:t>
            </a:r>
            <a:r>
              <a:rPr lang="en-US" b="1" i="1" dirty="0" err="1" smtClean="0">
                <a:solidFill>
                  <a:srgbClr val="FF0000"/>
                </a:solidFill>
                <a:cs typeface="Arial" panose="020B0604020202020204" pitchFamily="34" charset="0"/>
              </a:rPr>
              <a:t>años</a:t>
            </a:r>
            <a:r>
              <a:rPr lang="en-US" b="1" i="1" dirty="0" smtClean="0">
                <a:solidFill>
                  <a:srgbClr val="FF0000"/>
                </a:solidFill>
                <a:cs typeface="Arial" panose="020B0604020202020204" pitchFamily="34" charset="0"/>
              </a:rPr>
              <a:t>, </a:t>
            </a:r>
          </a:p>
          <a:p>
            <a:pPr algn="l" rtl="0"/>
            <a:r>
              <a:rPr lang="es-ES" b="1" i="1" dirty="0" smtClean="0">
                <a:solidFill>
                  <a:srgbClr val="FF0000"/>
                </a:solidFill>
                <a:cs typeface="Arial" panose="020B0604020202020204" pitchFamily="34" charset="0"/>
              </a:rPr>
              <a:t>1 y 2 </a:t>
            </a:r>
            <a:r>
              <a:rPr lang="es-ES" b="1" i="1" dirty="0" err="1" smtClean="0">
                <a:solidFill>
                  <a:srgbClr val="FF0000"/>
                </a:solidFill>
                <a:cs typeface="Arial" panose="020B0604020202020204" pitchFamily="34" charset="0"/>
              </a:rPr>
              <a:t>Tes</a:t>
            </a:r>
            <a:r>
              <a:rPr lang="es-ES" b="1" i="1" dirty="0" smtClean="0">
                <a:solidFill>
                  <a:srgbClr val="FF0000"/>
                </a:solidFill>
                <a:cs typeface="Arial" panose="020B0604020202020204" pitchFamily="34" charset="0"/>
              </a:rPr>
              <a:t>.</a:t>
            </a:r>
            <a:endParaRPr lang="en-US" b="1" i="1" dirty="0">
              <a:solidFill>
                <a:srgbClr val="FF0000"/>
              </a:solidFill>
              <a:cs typeface="Arial" panose="020B0604020202020204" pitchFamily="34" charset="0"/>
            </a:endParaRPr>
          </a:p>
        </p:txBody>
      </p:sp>
      <p:sp>
        <p:nvSpPr>
          <p:cNvPr id="14" name="Rectangle 13"/>
          <p:cNvSpPr/>
          <p:nvPr/>
        </p:nvSpPr>
        <p:spPr>
          <a:xfrm>
            <a:off x="2886445" y="3145453"/>
            <a:ext cx="1182370"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Corte de </a:t>
            </a:r>
            <a:r>
              <a:rPr lang="en-US" b="1" i="1" dirty="0" err="1" smtClean="0">
                <a:solidFill>
                  <a:srgbClr val="FF0000"/>
                </a:solidFill>
                <a:cs typeface="Arial" panose="020B0604020202020204" pitchFamily="34" charset="0"/>
              </a:rPr>
              <a:t>pelo</a:t>
            </a:r>
            <a:endParaRPr lang="en-US" b="1" i="1" dirty="0">
              <a:solidFill>
                <a:srgbClr val="FF0000"/>
              </a:solidFill>
              <a:cs typeface="Arial" panose="020B0604020202020204" pitchFamily="34" charset="0"/>
            </a:endParaRPr>
          </a:p>
        </p:txBody>
      </p:sp>
      <p:sp>
        <p:nvSpPr>
          <p:cNvPr id="15" name="Rectangle 14"/>
          <p:cNvSpPr/>
          <p:nvPr/>
        </p:nvSpPr>
        <p:spPr>
          <a:xfrm>
            <a:off x="4673135" y="2701556"/>
            <a:ext cx="1182370" cy="646331"/>
          </a:xfrm>
          <a:prstGeom prst="rect">
            <a:avLst/>
          </a:prstGeom>
        </p:spPr>
        <p:txBody>
          <a:bodyPr wrap="square">
            <a:spAutoFit/>
          </a:bodyPr>
          <a:lstStyle/>
          <a:p>
            <a:pPr algn="r" rtl="0"/>
            <a:r>
              <a:rPr lang="en-US" b="1" i="1" dirty="0" err="1" smtClean="0">
                <a:solidFill>
                  <a:srgbClr val="FF0000"/>
                </a:solidFill>
                <a:cs typeface="Arial" panose="020B0604020202020204" pitchFamily="34" charset="0"/>
              </a:rPr>
              <a:t>Estadía</a:t>
            </a:r>
            <a:r>
              <a:rPr lang="en-US" b="1" i="1" dirty="0" smtClean="0">
                <a:solidFill>
                  <a:srgbClr val="FF0000"/>
                </a:solidFill>
                <a:cs typeface="Arial" panose="020B0604020202020204" pitchFamily="34" charset="0"/>
              </a:rPr>
              <a:t> breve</a:t>
            </a:r>
            <a:endParaRPr lang="en-US" b="1" i="1" dirty="0">
              <a:solidFill>
                <a:srgbClr val="FF0000"/>
              </a:solidFill>
              <a:cs typeface="Arial" panose="020B0604020202020204" pitchFamily="34" charset="0"/>
            </a:endParaRPr>
          </a:p>
        </p:txBody>
      </p:sp>
      <p:sp>
        <p:nvSpPr>
          <p:cNvPr id="16" name="Rectangle 15"/>
          <p:cNvSpPr/>
          <p:nvPr/>
        </p:nvSpPr>
        <p:spPr>
          <a:xfrm>
            <a:off x="6731117" y="5446385"/>
            <a:ext cx="1182370" cy="369332"/>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Salud</a:t>
            </a:r>
            <a:r>
              <a:rPr lang="es-ES" b="1" i="1" dirty="0" err="1" smtClean="0">
                <a:solidFill>
                  <a:srgbClr val="FF0000"/>
                </a:solidFill>
                <a:cs typeface="Arial" panose="020B0604020202020204" pitchFamily="34" charset="0"/>
              </a:rPr>
              <a:t>ó</a:t>
            </a:r>
            <a:endParaRPr lang="en-US" b="1" i="1" dirty="0">
              <a:solidFill>
                <a:srgbClr val="FF0000"/>
              </a:solidFill>
              <a:cs typeface="Arial" panose="020B0604020202020204" pitchFamily="34" charset="0"/>
            </a:endParaRPr>
          </a:p>
        </p:txBody>
      </p:sp>
      <p:sp>
        <p:nvSpPr>
          <p:cNvPr id="17" name="Rectangle 16"/>
          <p:cNvSpPr/>
          <p:nvPr/>
        </p:nvSpPr>
        <p:spPr>
          <a:xfrm>
            <a:off x="8431091" y="5482253"/>
            <a:ext cx="1182370" cy="369332"/>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a:t>
            </a:r>
            <a:endParaRPr lang="en-US" b="1" i="1" dirty="0">
              <a:solidFill>
                <a:srgbClr val="FF0000"/>
              </a:solidFill>
              <a:cs typeface="Arial" panose="020B0604020202020204" pitchFamily="34" charset="0"/>
            </a:endParaRPr>
          </a:p>
        </p:txBody>
      </p:sp>
      <p:sp>
        <p:nvSpPr>
          <p:cNvPr id="18" name="Rectangle 17"/>
          <p:cNvSpPr/>
          <p:nvPr/>
        </p:nvSpPr>
        <p:spPr>
          <a:xfrm>
            <a:off x="8431091" y="3405653"/>
            <a:ext cx="2087653" cy="369332"/>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Algún</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tiempo</a:t>
            </a:r>
            <a:endParaRPr lang="en-US"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46293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p:bldP spid="15" grpId="0"/>
      <p:bldP spid="16" grpId="0"/>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359" y="252497"/>
            <a:ext cx="4814341" cy="504994"/>
          </a:xfrm>
          <a:solidFill>
            <a:schemeClr val="tx2"/>
          </a:solidFill>
        </p:spPr>
        <p:txBody>
          <a:bodyPr>
            <a:normAutofit fontScale="90000"/>
          </a:bodyPr>
          <a:lstStyle/>
          <a:p>
            <a:pPr algn="ctr" rtl="0"/>
            <a:r>
              <a:rPr lang="en-US" dirty="0" smtClean="0">
                <a:solidFill>
                  <a:schemeClr val="bg1"/>
                </a:solidFill>
              </a:rPr>
              <a:t>DISCUSIÓN EN GRUPOS</a:t>
            </a:r>
            <a:endParaRPr lang="en-US" dirty="0">
              <a:solidFill>
                <a:schemeClr val="bg1"/>
              </a:solidFill>
            </a:endParaRPr>
          </a:p>
        </p:txBody>
      </p:sp>
      <p:sp>
        <p:nvSpPr>
          <p:cNvPr id="3" name="Content Placeholder 2"/>
          <p:cNvSpPr>
            <a:spLocks noGrp="1"/>
          </p:cNvSpPr>
          <p:nvPr>
            <p:ph idx="1"/>
          </p:nvPr>
        </p:nvSpPr>
        <p:spPr>
          <a:xfrm>
            <a:off x="288758" y="757491"/>
            <a:ext cx="11755351" cy="1471697"/>
          </a:xfrm>
        </p:spPr>
        <p:txBody>
          <a:bodyPr>
            <a:normAutofit fontScale="92500" lnSpcReduction="10000"/>
          </a:bodyPr>
          <a:lstStyle/>
          <a:p>
            <a:pPr algn="l" rtl="0"/>
            <a:r>
              <a:rPr lang="es-ES" cap="none" dirty="0" smtClean="0">
                <a:solidFill>
                  <a:schemeClr val="tx1"/>
                </a:solidFill>
                <a:cs typeface="Arial" panose="020B0604020202020204" pitchFamily="34" charset="0"/>
              </a:rPr>
              <a:t>Cuenten la historia de qué sucedió en su ciudad asignada (</a:t>
            </a:r>
            <a:r>
              <a:rPr lang="es-PE" cap="none" dirty="0" smtClean="0">
                <a:solidFill>
                  <a:schemeClr val="tx1"/>
                </a:solidFill>
                <a:cs typeface="Arial" panose="020B0604020202020204" pitchFamily="34" charset="0"/>
              </a:rPr>
              <a:t>en el 2do viaje</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desde</a:t>
            </a:r>
            <a:r>
              <a:rPr lang="en-US" cap="none" dirty="0" smtClean="0">
                <a:solidFill>
                  <a:schemeClr val="tx1"/>
                </a:solidFill>
                <a:cs typeface="Arial" panose="020B0604020202020204" pitchFamily="34" charset="0"/>
              </a:rPr>
              <a:t> la </a:t>
            </a:r>
            <a:r>
              <a:rPr lang="en-US" cap="none" dirty="0" err="1" smtClean="0">
                <a:solidFill>
                  <a:schemeClr val="tx1"/>
                </a:solidFill>
                <a:cs typeface="Arial" panose="020B0604020202020204" pitchFamily="34" charset="0"/>
              </a:rPr>
              <a:t>perspectiva</a:t>
            </a:r>
            <a:r>
              <a:rPr lang="en-US" cap="none" dirty="0" smtClean="0">
                <a:solidFill>
                  <a:schemeClr val="tx1"/>
                </a:solidFill>
                <a:cs typeface="Arial" panose="020B0604020202020204" pitchFamily="34" charset="0"/>
              </a:rPr>
              <a:t> de Timoteo</a:t>
            </a:r>
          </a:p>
          <a:p>
            <a:pPr algn="l" rtl="0"/>
            <a:r>
              <a:rPr lang="en-US" cap="none" dirty="0" smtClean="0">
                <a:solidFill>
                  <a:schemeClr val="tx1"/>
                </a:solidFill>
                <a:cs typeface="Arial" panose="020B0604020202020204" pitchFamily="34" charset="0"/>
              </a:rPr>
              <a:t>¿</a:t>
            </a:r>
            <a:r>
              <a:rPr lang="en-US" cap="none" dirty="0" err="1" smtClean="0">
                <a:solidFill>
                  <a:schemeClr val="tx1"/>
                </a:solidFill>
                <a:cs typeface="Arial" panose="020B0604020202020204" pitchFamily="34" charset="0"/>
              </a:rPr>
              <a:t>Qué</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aprendió</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él</a:t>
            </a:r>
            <a:r>
              <a:rPr lang="en-US" cap="none" dirty="0" smtClean="0">
                <a:solidFill>
                  <a:schemeClr val="tx1"/>
                </a:solidFill>
                <a:cs typeface="Arial" panose="020B0604020202020204" pitchFamily="34" charset="0"/>
              </a:rPr>
              <a:t> (del carácter y las enseñanzas de Pablo)?</a:t>
            </a:r>
          </a:p>
          <a:p>
            <a:pPr algn="l" rtl="0"/>
            <a:r>
              <a:rPr lang="en-US" cap="none" dirty="0" smtClean="0">
                <a:solidFill>
                  <a:schemeClr val="tx1"/>
                </a:solidFill>
                <a:cs typeface="Arial" panose="020B0604020202020204" pitchFamily="34" charset="0"/>
              </a:rPr>
              <a:t>¿Qué luz arrojan las epístolas sobre lo que estaba sucediendo?</a:t>
            </a:r>
            <a:endParaRPr lang="en-US" cap="none" dirty="0">
              <a:solidFill>
                <a:schemeClr val="tx1"/>
              </a:solidFill>
              <a:cs typeface="Arial" panose="020B0604020202020204" pitchFamily="34" charset="0"/>
            </a:endParaRPr>
          </a:p>
        </p:txBody>
      </p:sp>
      <p:sp>
        <p:nvSpPr>
          <p:cNvPr id="4" name="Content Placeholder 2"/>
          <p:cNvSpPr txBox="1">
            <a:spLocks/>
          </p:cNvSpPr>
          <p:nvPr/>
        </p:nvSpPr>
        <p:spPr>
          <a:xfrm rot="10800000" flipV="1">
            <a:off x="545123" y="4664875"/>
            <a:ext cx="3321237" cy="1953245"/>
          </a:xfrm>
          <a:prstGeom prst="rect">
            <a:avLst/>
          </a:prstGeom>
          <a:solidFill>
            <a:schemeClr val="tx1">
              <a:lumMod val="6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FILIPOS</a:t>
            </a:r>
          </a:p>
          <a:p>
            <a:pPr algn="l" rtl="0"/>
            <a:r>
              <a:rPr lang="en-US" cap="none" dirty="0" smtClean="0">
                <a:solidFill>
                  <a:schemeClr val="tx1"/>
                </a:solidFill>
                <a:cs typeface="Arial" panose="020B0604020202020204" pitchFamily="34" charset="0"/>
              </a:rPr>
              <a:t>Hechos 16:11-40</a:t>
            </a:r>
          </a:p>
          <a:p>
            <a:pPr algn="l" rtl="0"/>
            <a:r>
              <a:rPr lang="en-US" cap="none" dirty="0" smtClean="0">
                <a:solidFill>
                  <a:schemeClr val="tx1"/>
                </a:solidFill>
                <a:cs typeface="Arial" panose="020B0604020202020204" pitchFamily="34" charset="0"/>
              </a:rPr>
              <a:t>Fi. 1:2-5; 2:19-22; 3:17-21; 4:10-17</a:t>
            </a:r>
            <a:endParaRPr lang="en-US" cap="none" dirty="0">
              <a:solidFill>
                <a:schemeClr val="tx1"/>
              </a:solidFill>
              <a:cs typeface="Arial" panose="020B0604020202020204" pitchFamily="34" charset="0"/>
            </a:endParaRPr>
          </a:p>
        </p:txBody>
      </p:sp>
      <p:sp>
        <p:nvSpPr>
          <p:cNvPr id="5" name="Content Placeholder 2"/>
          <p:cNvSpPr txBox="1">
            <a:spLocks/>
          </p:cNvSpPr>
          <p:nvPr/>
        </p:nvSpPr>
        <p:spPr>
          <a:xfrm rot="10800000" flipV="1">
            <a:off x="569922" y="2354530"/>
            <a:ext cx="3271641" cy="2082201"/>
          </a:xfrm>
          <a:prstGeom prst="rect">
            <a:avLst/>
          </a:prstGeom>
          <a:solidFill>
            <a:schemeClr val="accent3">
              <a:lumMod val="75000"/>
            </a:schemeClr>
          </a:solidFill>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LISTRA Y DERBE</a:t>
            </a:r>
          </a:p>
          <a:p>
            <a:pPr algn="l" rtl="0"/>
            <a:r>
              <a:rPr lang="en-US" cap="none" dirty="0" smtClean="0">
                <a:solidFill>
                  <a:schemeClr val="tx1"/>
                </a:solidFill>
                <a:cs typeface="Arial" panose="020B0604020202020204" pitchFamily="34" charset="0"/>
              </a:rPr>
              <a:t>Hechos 16:1-5</a:t>
            </a:r>
          </a:p>
          <a:p>
            <a:pPr algn="l" rtl="0"/>
            <a:r>
              <a:rPr lang="en-US" cap="none" dirty="0">
                <a:solidFill>
                  <a:schemeClr val="tx1"/>
                </a:solidFill>
                <a:cs typeface="Arial" panose="020B0604020202020204" pitchFamily="34" charset="0"/>
              </a:rPr>
              <a:t>1 Tim. 4:12 y 2 Tim. 2:22; 2 Tim. 1:5 y 3:14-15; 2 Tim. 3:10-12; 1 Tim. </a:t>
            </a:r>
            <a:r>
              <a:rPr lang="en-US" cap="none" dirty="0" smtClean="0">
                <a:solidFill>
                  <a:schemeClr val="tx1"/>
                </a:solidFill>
                <a:cs typeface="Arial" panose="020B0604020202020204" pitchFamily="34" charset="0"/>
              </a:rPr>
              <a:t>1:18; 4:14 </a:t>
            </a:r>
            <a:r>
              <a:rPr lang="en-US" cap="none" dirty="0">
                <a:solidFill>
                  <a:schemeClr val="tx1"/>
                </a:solidFill>
                <a:cs typeface="Arial" panose="020B0604020202020204" pitchFamily="34" charset="0"/>
              </a:rPr>
              <a:t>y 2 Tim 1:6</a:t>
            </a:r>
          </a:p>
        </p:txBody>
      </p:sp>
      <p:sp>
        <p:nvSpPr>
          <p:cNvPr id="6" name="Content Placeholder 2"/>
          <p:cNvSpPr txBox="1">
            <a:spLocks/>
          </p:cNvSpPr>
          <p:nvPr/>
        </p:nvSpPr>
        <p:spPr>
          <a:xfrm rot="10800000" flipV="1">
            <a:off x="4520988" y="2354531"/>
            <a:ext cx="3333081" cy="2082201"/>
          </a:xfrm>
          <a:prstGeom prst="rect">
            <a:avLst/>
          </a:prstGeom>
          <a:solidFill>
            <a:schemeClr val="bg2">
              <a:lumMod val="60000"/>
              <a:lumOff val="40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TESALÓNICA</a:t>
            </a:r>
          </a:p>
          <a:p>
            <a:pPr algn="l" rtl="0"/>
            <a:r>
              <a:rPr lang="en-US" cap="none" dirty="0" smtClean="0">
                <a:solidFill>
                  <a:schemeClr val="tx1"/>
                </a:solidFill>
                <a:cs typeface="Arial" panose="020B0604020202020204" pitchFamily="34" charset="0"/>
              </a:rPr>
              <a:t>Hechos 17:1-14</a:t>
            </a:r>
          </a:p>
          <a:p>
            <a:pPr algn="l" rtl="0"/>
            <a:r>
              <a:rPr lang="en-US" cap="none" dirty="0" smtClean="0">
                <a:solidFill>
                  <a:schemeClr val="tx1"/>
                </a:solidFill>
                <a:cs typeface="Arial" panose="020B0604020202020204" pitchFamily="34" charset="0"/>
              </a:rPr>
              <a:t>1 Tes. 1:1 – 3:10</a:t>
            </a:r>
          </a:p>
          <a:p>
            <a:pPr algn="l" rtl="0"/>
            <a:r>
              <a:rPr lang="en-US" cap="none" dirty="0" smtClean="0">
                <a:solidFill>
                  <a:schemeClr val="tx1"/>
                </a:solidFill>
                <a:cs typeface="Arial" panose="020B0604020202020204" pitchFamily="34" charset="0"/>
              </a:rPr>
              <a:t>2 Tes. 1:1-4; 2:1-2; 3:6-15</a:t>
            </a:r>
            <a:endParaRPr lang="en-US" cap="none" dirty="0">
              <a:solidFill>
                <a:schemeClr val="tx1"/>
              </a:solidFill>
              <a:cs typeface="Arial" panose="020B0604020202020204" pitchFamily="34" charset="0"/>
            </a:endParaRPr>
          </a:p>
        </p:txBody>
      </p:sp>
      <p:sp>
        <p:nvSpPr>
          <p:cNvPr id="7" name="Content Placeholder 2"/>
          <p:cNvSpPr txBox="1">
            <a:spLocks/>
          </p:cNvSpPr>
          <p:nvPr/>
        </p:nvSpPr>
        <p:spPr>
          <a:xfrm rot="10800000" flipV="1">
            <a:off x="4520987" y="4664876"/>
            <a:ext cx="3321237" cy="1953245"/>
          </a:xfrm>
          <a:prstGeom prst="rect">
            <a:avLst/>
          </a:prstGeom>
          <a:solidFill>
            <a:schemeClr val="accent4">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ATENAS</a:t>
            </a:r>
          </a:p>
          <a:p>
            <a:pPr algn="l" rtl="0"/>
            <a:r>
              <a:rPr lang="en-US" cap="none" dirty="0" smtClean="0">
                <a:solidFill>
                  <a:schemeClr val="tx1"/>
                </a:solidFill>
                <a:cs typeface="Arial" panose="020B0604020202020204" pitchFamily="34" charset="0"/>
              </a:rPr>
              <a:t>Hechos 17:14-34</a:t>
            </a:r>
          </a:p>
          <a:p>
            <a:pPr algn="l" rtl="0"/>
            <a:r>
              <a:rPr lang="en-US" cap="none" dirty="0" smtClean="0">
                <a:solidFill>
                  <a:schemeClr val="tx1"/>
                </a:solidFill>
                <a:cs typeface="Arial" panose="020B0604020202020204" pitchFamily="34" charset="0"/>
              </a:rPr>
              <a:t>1 </a:t>
            </a:r>
            <a:r>
              <a:rPr lang="en-US" cap="none" dirty="0" err="1" smtClean="0">
                <a:solidFill>
                  <a:schemeClr val="tx1"/>
                </a:solidFill>
                <a:cs typeface="Arial" panose="020B0604020202020204" pitchFamily="34" charset="0"/>
              </a:rPr>
              <a:t>Tes</a:t>
            </a:r>
            <a:r>
              <a:rPr lang="en-US" cap="none" dirty="0" smtClean="0">
                <a:solidFill>
                  <a:schemeClr val="tx1"/>
                </a:solidFill>
                <a:cs typeface="Arial" panose="020B0604020202020204" pitchFamily="34" charset="0"/>
              </a:rPr>
              <a:t>. 3:1-10</a:t>
            </a:r>
          </a:p>
          <a:p>
            <a:pPr algn="l" rtl="0"/>
            <a:r>
              <a:rPr lang="en-US" cap="none" dirty="0" smtClean="0">
                <a:solidFill>
                  <a:schemeClr val="tx1"/>
                </a:solidFill>
                <a:cs typeface="Arial" panose="020B0604020202020204" pitchFamily="34" charset="0"/>
              </a:rPr>
              <a:t>1 Cor. 2:3 (¿?)</a:t>
            </a:r>
            <a:endParaRPr lang="en-US" cap="none" dirty="0">
              <a:solidFill>
                <a:schemeClr val="tx1"/>
              </a:solidFill>
              <a:cs typeface="Arial" panose="020B0604020202020204" pitchFamily="34" charset="0"/>
            </a:endParaRPr>
          </a:p>
        </p:txBody>
      </p:sp>
      <p:sp>
        <p:nvSpPr>
          <p:cNvPr id="8" name="Content Placeholder 2"/>
          <p:cNvSpPr txBox="1">
            <a:spLocks/>
          </p:cNvSpPr>
          <p:nvPr/>
        </p:nvSpPr>
        <p:spPr>
          <a:xfrm rot="10800000" flipV="1">
            <a:off x="8354826" y="2354530"/>
            <a:ext cx="3333081" cy="2082201"/>
          </a:xfrm>
          <a:prstGeom prst="rect">
            <a:avLst/>
          </a:prstGeom>
          <a:solidFill>
            <a:schemeClr val="accent6">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CORINTO</a:t>
            </a:r>
          </a:p>
          <a:p>
            <a:pPr algn="l" rtl="0"/>
            <a:r>
              <a:rPr lang="en-US" cap="none" dirty="0" smtClean="0">
                <a:solidFill>
                  <a:schemeClr val="tx1"/>
                </a:solidFill>
                <a:cs typeface="Arial" panose="020B0604020202020204" pitchFamily="34" charset="0"/>
              </a:rPr>
              <a:t>Hechos 18:1-18</a:t>
            </a:r>
          </a:p>
          <a:p>
            <a:pPr algn="l" rtl="0"/>
            <a:r>
              <a:rPr lang="en-US" cap="none" dirty="0" smtClean="0">
                <a:solidFill>
                  <a:schemeClr val="tx1"/>
                </a:solidFill>
                <a:cs typeface="Arial" panose="020B0604020202020204" pitchFamily="34" charset="0"/>
              </a:rPr>
              <a:t>1 Cor. 1:1 – 2:4; 3:5-15; 4:14-17; 9:1-23; 11:2; 15:3-11; 16:15-16</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292185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3921091"/>
              </p:ext>
            </p:extLst>
          </p:nvPr>
        </p:nvGraphicFramePr>
        <p:xfrm>
          <a:off x="781" y="0"/>
          <a:ext cx="12191218" cy="6864975"/>
        </p:xfrm>
        <a:graphic>
          <a:graphicData uri="http://schemas.openxmlformats.org/drawingml/2006/table">
            <a:tbl>
              <a:tblPr firstRow="1" firstCol="1" bandRow="1">
                <a:tableStyleId>{5C22544A-7EE6-4342-B048-85BDC9FD1C3A}</a:tableStyleId>
              </a:tblPr>
              <a:tblGrid>
                <a:gridCol w="1775467"/>
                <a:gridCol w="5192111"/>
                <a:gridCol w="5223640"/>
              </a:tblGrid>
              <a:tr h="329838">
                <a:tc>
                  <a:txBody>
                    <a:bodyPr/>
                    <a:lstStyle/>
                    <a:p>
                      <a:pPr marL="0" marR="0" algn="l" rtl="0">
                        <a:lnSpc>
                          <a:spcPct val="100000"/>
                        </a:lnSpc>
                        <a:spcBef>
                          <a:spcPts val="0"/>
                        </a:spcBef>
                        <a:spcAft>
                          <a:spcPts val="0"/>
                        </a:spcAft>
                      </a:pPr>
                      <a:r>
                        <a:rPr lang="en-US" sz="1700" dirty="0">
                          <a:effectLst/>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smtClean="0">
                          <a:effectLst/>
                        </a:rPr>
                        <a:t>Joven</a:t>
                      </a:r>
                      <a:r>
                        <a:rPr lang="en-US" sz="1700" dirty="0" smtClean="0">
                          <a:effectLst/>
                        </a:rPr>
                        <a:t> </a:t>
                      </a:r>
                      <a:r>
                        <a:rPr lang="en-US" sz="1700" dirty="0">
                          <a:effectLst/>
                        </a:rPr>
                        <a:t>de la </a:t>
                      </a:r>
                      <a:r>
                        <a:rPr lang="en-US" sz="1700" dirty="0" err="1">
                          <a:effectLst/>
                        </a:rPr>
                        <a:t>iglesia</a:t>
                      </a:r>
                      <a:r>
                        <a:rPr lang="en-US" sz="1700" dirty="0">
                          <a:effectLst/>
                        </a:rPr>
                        <a:t> que </a:t>
                      </a:r>
                      <a:r>
                        <a:rPr lang="en-US" sz="1700" dirty="0" err="1" smtClean="0">
                          <a:effectLst/>
                        </a:rPr>
                        <a:t>cumple</a:t>
                      </a:r>
                      <a:r>
                        <a:rPr lang="en-US" sz="1700" baseline="0" dirty="0" smtClean="0">
                          <a:effectLst/>
                        </a:rPr>
                        <a:t> con lo </a:t>
                      </a:r>
                      <a:r>
                        <a:rPr lang="en-US" sz="1700" baseline="0" dirty="0" err="1" smtClean="0">
                          <a:effectLst/>
                        </a:rPr>
                        <a:t>esperado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ctr" rtl="0">
                        <a:lnSpc>
                          <a:spcPct val="100000"/>
                        </a:lnSpc>
                        <a:spcBef>
                          <a:spcPts val="0"/>
                        </a:spcBef>
                        <a:spcAft>
                          <a:spcPts val="0"/>
                        </a:spcAft>
                      </a:pPr>
                      <a:r>
                        <a:rPr lang="en-US" sz="1700" dirty="0">
                          <a:effectLst/>
                        </a:rPr>
                        <a:t>Un </a:t>
                      </a:r>
                      <a:r>
                        <a:rPr lang="en-US" sz="1700" dirty="0" err="1">
                          <a:effectLst/>
                        </a:rPr>
                        <a:t>Timoteo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300082">
                <a:tc>
                  <a:txBody>
                    <a:bodyPr/>
                    <a:lstStyle/>
                    <a:p>
                      <a:pPr marL="0" marR="0" algn="l" rtl="0">
                        <a:lnSpc>
                          <a:spcPct val="100000"/>
                        </a:lnSpc>
                        <a:spcBef>
                          <a:spcPts val="0"/>
                        </a:spcBef>
                        <a:spcAft>
                          <a:spcPts val="0"/>
                        </a:spcAft>
                      </a:pPr>
                      <a:r>
                        <a:rPr lang="en-US" sz="1700">
                          <a:effectLst/>
                        </a:rPr>
                        <a:t>Amor fraterno</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a:effectLst/>
                        </a:rPr>
                        <a:t>Conoce</a:t>
                      </a:r>
                      <a:r>
                        <a:rPr lang="en-US" sz="1700" dirty="0">
                          <a:effectLst/>
                        </a:rPr>
                        <a:t> </a:t>
                      </a:r>
                      <a:r>
                        <a:rPr lang="en-US" sz="1700" dirty="0" smtClean="0">
                          <a:effectLst/>
                        </a:rPr>
                        <a:t>a </a:t>
                      </a:r>
                      <a:r>
                        <a:rPr lang="en-US" sz="1700" dirty="0" err="1" smtClean="0">
                          <a:effectLst/>
                        </a:rPr>
                        <a:t>los</a:t>
                      </a:r>
                      <a:r>
                        <a:rPr lang="en-US" sz="1700" dirty="0" smtClean="0">
                          <a:effectLst/>
                        </a:rPr>
                        <a:t> de </a:t>
                      </a:r>
                      <a:r>
                        <a:rPr lang="en-US" sz="1700" dirty="0" err="1" smtClean="0">
                          <a:effectLst/>
                        </a:rPr>
                        <a:t>su</a:t>
                      </a:r>
                      <a:r>
                        <a:rPr lang="en-US" sz="1700" dirty="0" smtClean="0">
                          <a:effectLst/>
                        </a:rPr>
                        <a:t> </a:t>
                      </a:r>
                      <a:r>
                        <a:rPr lang="en-US" sz="1700" dirty="0" err="1" smtClean="0">
                          <a:effectLst/>
                        </a:rPr>
                        <a:t>grupito</a:t>
                      </a:r>
                      <a:r>
                        <a:rPr lang="en-US" sz="1700" dirty="0" smtClean="0">
                          <a:effectLst/>
                        </a:rPr>
                        <a:t> </a:t>
                      </a:r>
                      <a:r>
                        <a:rPr lang="en-US" sz="1700" dirty="0" err="1" smtClean="0">
                          <a:effectLst/>
                        </a:rPr>
                        <a:t>en</a:t>
                      </a:r>
                      <a:r>
                        <a:rPr lang="en-US" sz="1700" dirty="0" smtClean="0">
                          <a:effectLst/>
                        </a:rPr>
                        <a:t> </a:t>
                      </a:r>
                      <a:r>
                        <a:rPr lang="en-US" sz="1700" dirty="0">
                          <a:effectLst/>
                        </a:rPr>
                        <a:t>la </a:t>
                      </a:r>
                      <a:r>
                        <a:rPr lang="en-US" sz="1700" dirty="0" err="1">
                          <a:effectLst/>
                        </a:rPr>
                        <a:t>iglesia</a:t>
                      </a:r>
                      <a:r>
                        <a:rPr lang="en-US" sz="1700" dirty="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a:effectLst/>
                        </a:rPr>
                        <a:t>Sabe</a:t>
                      </a:r>
                      <a:r>
                        <a:rPr lang="en-US" sz="1700" dirty="0">
                          <a:effectLst/>
                        </a:rPr>
                        <a:t> </a:t>
                      </a:r>
                      <a:r>
                        <a:rPr lang="en-US" sz="1700" dirty="0" err="1" smtClean="0">
                          <a:effectLst/>
                        </a:rPr>
                        <a:t>quiénes</a:t>
                      </a:r>
                      <a:r>
                        <a:rPr lang="en-US" sz="1700" dirty="0" smtClean="0">
                          <a:effectLst/>
                        </a:rPr>
                        <a:t> </a:t>
                      </a:r>
                      <a:r>
                        <a:rPr lang="en-US" sz="1700" dirty="0" err="1" smtClean="0">
                          <a:effectLst/>
                        </a:rPr>
                        <a:t>están</a:t>
                      </a:r>
                      <a:r>
                        <a:rPr lang="en-US" sz="1700" dirty="0" smtClean="0">
                          <a:effectLst/>
                        </a:rPr>
                        <a:t> </a:t>
                      </a:r>
                      <a:r>
                        <a:rPr lang="en-US" sz="1700" dirty="0">
                          <a:effectLst/>
                        </a:rPr>
                        <a:t>enfermo, </a:t>
                      </a:r>
                      <a:r>
                        <a:rPr lang="en-US" sz="1700" dirty="0" err="1" smtClean="0">
                          <a:effectLst/>
                        </a:rPr>
                        <a:t>heridos</a:t>
                      </a:r>
                      <a:r>
                        <a:rPr lang="en-US" sz="1700" dirty="0" smtClean="0">
                          <a:effectLst/>
                        </a:rPr>
                        <a:t>, </a:t>
                      </a:r>
                      <a:r>
                        <a:rPr lang="en-US" sz="1700" dirty="0" err="1" smtClean="0">
                          <a:effectLst/>
                        </a:rPr>
                        <a:t>luchando</a:t>
                      </a:r>
                      <a:r>
                        <a:rPr lang="en-US" sz="1700" dirty="0" smtClean="0">
                          <a:effectLst/>
                        </a:rPr>
                        <a:t> – </a:t>
                      </a:r>
                      <a:r>
                        <a:rPr lang="en-US" sz="1700" dirty="0" err="1" smtClean="0">
                          <a:effectLst/>
                        </a:rPr>
                        <a:t>visita</a:t>
                      </a:r>
                      <a:r>
                        <a:rPr lang="en-US" sz="1700" dirty="0" smtClean="0">
                          <a:effectLst/>
                        </a:rPr>
                        <a:t>, </a:t>
                      </a:r>
                      <a:r>
                        <a:rPr lang="en-US" sz="1700" dirty="0">
                          <a:effectLst/>
                        </a:rPr>
                        <a:t>ayuda, sirve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528320">
                <a:tc>
                  <a:txBody>
                    <a:bodyPr/>
                    <a:lstStyle/>
                    <a:p>
                      <a:pPr marL="0" marR="0" algn="l" rtl="0">
                        <a:lnSpc>
                          <a:spcPct val="100000"/>
                        </a:lnSpc>
                        <a:spcBef>
                          <a:spcPts val="0"/>
                        </a:spcBef>
                        <a:spcAft>
                          <a:spcPts val="0"/>
                        </a:spcAft>
                      </a:pPr>
                      <a:r>
                        <a:rPr lang="en-US" sz="1700" dirty="0">
                          <a:effectLst/>
                        </a:rPr>
                        <a:t>El trabajo de la </a:t>
                      </a:r>
                      <a:r>
                        <a:rPr lang="en-US" sz="1700" dirty="0" err="1" smtClean="0">
                          <a:effectLst/>
                        </a:rPr>
                        <a:t>iglesia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Va a </a:t>
                      </a:r>
                      <a:r>
                        <a:rPr lang="en-US" sz="1700" dirty="0" err="1">
                          <a:effectLst/>
                        </a:rPr>
                        <a:t>clases</a:t>
                      </a:r>
                      <a:r>
                        <a:rPr lang="en-US" sz="1700" dirty="0">
                          <a:effectLst/>
                        </a:rPr>
                        <a:t> </a:t>
                      </a:r>
                      <a:r>
                        <a:rPr lang="en-US" sz="1700" dirty="0" err="1" smtClean="0">
                          <a:effectLst/>
                        </a:rPr>
                        <a:t>bíblicas</a:t>
                      </a:r>
                      <a:r>
                        <a:rPr lang="en-US" sz="1700" dirty="0" smtClean="0">
                          <a:effectLst/>
                        </a:rPr>
                        <a:t>, </a:t>
                      </a:r>
                      <a:r>
                        <a:rPr lang="en-US" sz="1700" dirty="0">
                          <a:effectLst/>
                        </a:rPr>
                        <a:t>clases de jóvenes – son el trabajo que otros están haciendo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smtClean="0">
                          <a:effectLst/>
                        </a:rPr>
                        <a:t>Participa</a:t>
                      </a:r>
                      <a:r>
                        <a:rPr lang="en-US" sz="1700" baseline="0" dirty="0" smtClean="0">
                          <a:effectLst/>
                        </a:rPr>
                        <a:t> </a:t>
                      </a:r>
                      <a:r>
                        <a:rPr lang="en-US" sz="1700" dirty="0" err="1" smtClean="0">
                          <a:effectLst/>
                        </a:rPr>
                        <a:t>en</a:t>
                      </a:r>
                      <a:r>
                        <a:rPr lang="en-US" sz="1700" dirty="0" smtClean="0">
                          <a:effectLst/>
                        </a:rPr>
                        <a:t> </a:t>
                      </a:r>
                      <a:r>
                        <a:rPr lang="en-US" sz="1700" dirty="0">
                          <a:effectLst/>
                        </a:rPr>
                        <a:t>el trabajo, buscando formas de servir e involucrarse, preguntando cómo ayudar, ofreciéndose a acompañar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370777">
                <a:tc>
                  <a:txBody>
                    <a:bodyPr/>
                    <a:lstStyle/>
                    <a:p>
                      <a:pPr marL="0" marR="0" algn="l" rtl="0">
                        <a:lnSpc>
                          <a:spcPct val="100000"/>
                        </a:lnSpc>
                        <a:spcBef>
                          <a:spcPts val="0"/>
                        </a:spcBef>
                        <a:spcAft>
                          <a:spcPts val="0"/>
                        </a:spcAft>
                      </a:pPr>
                      <a:r>
                        <a:rPr lang="en-US" sz="1450" dirty="0" err="1" smtClean="0">
                          <a:effectLst/>
                        </a:rPr>
                        <a:t>Metas</a:t>
                      </a:r>
                      <a:r>
                        <a:rPr lang="en-US" sz="1450" dirty="0" smtClean="0">
                          <a:effectLst/>
                        </a:rPr>
                        <a:t> </a:t>
                      </a:r>
                      <a:r>
                        <a:rPr lang="en-US" sz="1450" dirty="0" err="1" smtClean="0">
                          <a:effectLst/>
                        </a:rPr>
                        <a:t>espirituales</a:t>
                      </a:r>
                      <a:endParaRPr lang="en-US" sz="145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smtClean="0">
                          <a:effectLst/>
                        </a:rPr>
                        <a:t>Deja </a:t>
                      </a:r>
                      <a:r>
                        <a:rPr lang="en-US" sz="1700" dirty="0">
                          <a:effectLst/>
                        </a:rPr>
                        <a:t>que </a:t>
                      </a:r>
                      <a:r>
                        <a:rPr lang="en-US" sz="1700" dirty="0" err="1">
                          <a:effectLst/>
                        </a:rPr>
                        <a:t>los</a:t>
                      </a:r>
                      <a:r>
                        <a:rPr lang="en-US" sz="1700" dirty="0">
                          <a:effectLst/>
                        </a:rPr>
                        <a:t> padres y </a:t>
                      </a:r>
                      <a:r>
                        <a:rPr lang="en-US" sz="1700" dirty="0" err="1">
                          <a:effectLst/>
                        </a:rPr>
                        <a:t>otras</a:t>
                      </a:r>
                      <a:r>
                        <a:rPr lang="en-US" sz="1700" dirty="0">
                          <a:effectLst/>
                        </a:rPr>
                        <a:t> personas </a:t>
                      </a:r>
                      <a:r>
                        <a:rPr lang="en-US" sz="1700" dirty="0" smtClean="0">
                          <a:effectLst/>
                        </a:rPr>
                        <a:t>las </a:t>
                      </a:r>
                      <a:r>
                        <a:rPr lang="en-US" sz="1700" dirty="0" err="1" smtClean="0">
                          <a:effectLst/>
                        </a:rPr>
                        <a:t>pongan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Se </a:t>
                      </a:r>
                      <a:r>
                        <a:rPr lang="en-US" sz="1700" dirty="0" err="1">
                          <a:effectLst/>
                        </a:rPr>
                        <a:t>esfuerza</a:t>
                      </a:r>
                      <a:r>
                        <a:rPr lang="en-US" sz="1700" dirty="0">
                          <a:effectLst/>
                        </a:rPr>
                        <a:t> </a:t>
                      </a:r>
                      <a:r>
                        <a:rPr lang="en-US" sz="1700" dirty="0" err="1">
                          <a:effectLst/>
                        </a:rPr>
                        <a:t>por</a:t>
                      </a:r>
                      <a:r>
                        <a:rPr lang="en-US" sz="1700" dirty="0">
                          <a:effectLst/>
                        </a:rPr>
                        <a:t> </a:t>
                      </a:r>
                      <a:r>
                        <a:rPr lang="en-US" sz="1700" dirty="0" err="1">
                          <a:effectLst/>
                        </a:rPr>
                        <a:t>crecer</a:t>
                      </a:r>
                      <a:r>
                        <a:rPr lang="en-US" sz="1700" dirty="0">
                          <a:effectLst/>
                        </a:rPr>
                        <a:t> </a:t>
                      </a:r>
                      <a:r>
                        <a:rPr lang="en-US" sz="1700" dirty="0" err="1">
                          <a:effectLst/>
                        </a:rPr>
                        <a:t>en</a:t>
                      </a:r>
                      <a:r>
                        <a:rPr lang="en-US" sz="1700" dirty="0">
                          <a:effectLst/>
                        </a:rPr>
                        <a:t> </a:t>
                      </a:r>
                      <a:r>
                        <a:rPr lang="en-US" sz="1700" dirty="0" err="1" smtClean="0">
                          <a:effectLst/>
                        </a:rPr>
                        <a:t>todo</a:t>
                      </a:r>
                      <a:r>
                        <a:rPr lang="en-US" sz="1700" dirty="0" smtClean="0">
                          <a:effectLst/>
                        </a:rPr>
                        <a:t> </a:t>
                      </a:r>
                      <a:r>
                        <a:rPr lang="en-US" sz="1700" dirty="0" err="1" smtClean="0">
                          <a:effectLst/>
                        </a:rPr>
                        <a:t>aspecto</a:t>
                      </a:r>
                      <a:r>
                        <a:rPr lang="en-US" sz="1700" dirty="0" smtClean="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1092263">
                <a:tc>
                  <a:txBody>
                    <a:bodyPr/>
                    <a:lstStyle/>
                    <a:p>
                      <a:pPr marL="0" marR="0" algn="l" rtl="0">
                        <a:lnSpc>
                          <a:spcPct val="100000"/>
                        </a:lnSpc>
                        <a:spcBef>
                          <a:spcPts val="0"/>
                        </a:spcBef>
                        <a:spcAft>
                          <a:spcPts val="0"/>
                        </a:spcAft>
                      </a:pPr>
                      <a:r>
                        <a:rPr lang="en-US" sz="1700" dirty="0" err="1">
                          <a:effectLst/>
                        </a:rPr>
                        <a:t>Santidad</a:t>
                      </a:r>
                      <a:r>
                        <a:rPr lang="en-US" sz="1700" dirty="0">
                          <a:effectLst/>
                        </a:rPr>
                        <a:t> personal</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No hay </a:t>
                      </a:r>
                      <a:r>
                        <a:rPr lang="en-US" sz="1700" dirty="0" err="1">
                          <a:effectLst/>
                        </a:rPr>
                        <a:t>sentido</a:t>
                      </a:r>
                      <a:r>
                        <a:rPr lang="en-US" sz="1700" dirty="0">
                          <a:effectLst/>
                        </a:rPr>
                        <a:t> de </a:t>
                      </a:r>
                      <a:r>
                        <a:rPr lang="en-US" sz="1700" dirty="0" err="1">
                          <a:effectLst/>
                        </a:rPr>
                        <a:t>urgencia</a:t>
                      </a:r>
                      <a:r>
                        <a:rPr lang="en-US" sz="1700" dirty="0">
                          <a:effectLst/>
                        </a:rPr>
                        <a:t> para </a:t>
                      </a:r>
                      <a:r>
                        <a:rPr lang="en-US" sz="1700" dirty="0" err="1">
                          <a:effectLst/>
                        </a:rPr>
                        <a:t>deshacerse</a:t>
                      </a:r>
                      <a:r>
                        <a:rPr lang="en-US" sz="1700" dirty="0">
                          <a:effectLst/>
                        </a:rPr>
                        <a:t> de </a:t>
                      </a:r>
                      <a:r>
                        <a:rPr lang="en-US" sz="1700" dirty="0" err="1">
                          <a:effectLst/>
                        </a:rPr>
                        <a:t>los</a:t>
                      </a:r>
                      <a:r>
                        <a:rPr lang="en-US" sz="1700" dirty="0">
                          <a:effectLst/>
                        </a:rPr>
                        <a:t> </a:t>
                      </a:r>
                      <a:r>
                        <a:rPr lang="en-US" sz="1700" dirty="0" err="1">
                          <a:effectLst/>
                        </a:rPr>
                        <a:t>pecados</a:t>
                      </a:r>
                      <a:r>
                        <a:rPr lang="en-US" sz="1700" dirty="0">
                          <a:effectLst/>
                        </a:rPr>
                        <a:t> </a:t>
                      </a:r>
                      <a:r>
                        <a:rPr lang="en-US" sz="1700" dirty="0" err="1">
                          <a:effectLst/>
                        </a:rPr>
                        <a:t>personales</a:t>
                      </a:r>
                      <a:r>
                        <a:rPr lang="en-US" sz="1700" dirty="0">
                          <a:effectLst/>
                        </a:rPr>
                        <a:t>, </a:t>
                      </a:r>
                      <a:r>
                        <a:rPr lang="en-US" sz="1700" dirty="0" err="1" smtClean="0">
                          <a:effectLst/>
                        </a:rPr>
                        <a:t>empujarse</a:t>
                      </a:r>
                      <a:r>
                        <a:rPr lang="en-US" sz="1700" dirty="0" smtClean="0">
                          <a:effectLst/>
                        </a:rPr>
                        <a:t>, </a:t>
                      </a:r>
                      <a:r>
                        <a:rPr lang="en-US" sz="1700" dirty="0" err="1" smtClean="0">
                          <a:effectLst/>
                        </a:rPr>
                        <a:t>mayormente</a:t>
                      </a:r>
                      <a:r>
                        <a:rPr lang="en-US" sz="1700" dirty="0" smtClean="0">
                          <a:effectLst/>
                        </a:rPr>
                        <a:t> </a:t>
                      </a:r>
                      <a:r>
                        <a:rPr lang="en-US" sz="1700" dirty="0" err="1">
                          <a:effectLst/>
                        </a:rPr>
                        <a:t>cuando</a:t>
                      </a:r>
                      <a:r>
                        <a:rPr lang="en-US" sz="1700" dirty="0">
                          <a:effectLst/>
                        </a:rPr>
                        <a:t> </a:t>
                      </a:r>
                      <a:r>
                        <a:rPr lang="en-US" sz="1700" dirty="0" err="1" smtClean="0">
                          <a:effectLst/>
                        </a:rPr>
                        <a:t>nadie</a:t>
                      </a:r>
                      <a:r>
                        <a:rPr lang="en-US" sz="1700" dirty="0" smtClean="0">
                          <a:effectLst/>
                        </a:rPr>
                        <a:t> </a:t>
                      </a:r>
                      <a:r>
                        <a:rPr lang="en-US" sz="1700" dirty="0" err="1">
                          <a:effectLst/>
                        </a:rPr>
                        <a:t>está</a:t>
                      </a:r>
                      <a:r>
                        <a:rPr lang="en-US" sz="1700" dirty="0">
                          <a:effectLst/>
                        </a:rPr>
                        <a:t> </a:t>
                      </a:r>
                      <a:r>
                        <a:rPr lang="en-US" sz="1700" dirty="0" err="1" smtClean="0">
                          <a:effectLst/>
                        </a:rPr>
                        <a:t>mirando</a:t>
                      </a:r>
                      <a:r>
                        <a:rPr lang="en-US" sz="1700" dirty="0">
                          <a:effectLst/>
                        </a:rPr>
                        <a:t>;</a:t>
                      </a:r>
                      <a:r>
                        <a:rPr lang="en-US" sz="1700" dirty="0" smtClean="0">
                          <a:effectLst/>
                        </a:rPr>
                        <a:t> </a:t>
                      </a:r>
                      <a:r>
                        <a:rPr lang="en-US" sz="1700" dirty="0" err="1" smtClean="0">
                          <a:effectLst/>
                        </a:rPr>
                        <a:t>cruza</a:t>
                      </a:r>
                      <a:r>
                        <a:rPr lang="en-US" sz="1700" dirty="0" smtClean="0">
                          <a:effectLst/>
                        </a:rPr>
                        <a:t> </a:t>
                      </a:r>
                      <a:r>
                        <a:rPr lang="en-US" sz="1700" dirty="0" err="1">
                          <a:effectLst/>
                        </a:rPr>
                        <a:t>muchas</a:t>
                      </a:r>
                      <a:r>
                        <a:rPr lang="en-US" sz="1700" dirty="0">
                          <a:effectLst/>
                        </a:rPr>
                        <a:t> </a:t>
                      </a:r>
                      <a:r>
                        <a:rPr lang="en-US" sz="1700" dirty="0" err="1">
                          <a:effectLst/>
                        </a:rPr>
                        <a:t>líneas</a:t>
                      </a:r>
                      <a:r>
                        <a:rPr lang="en-US" sz="1700" dirty="0">
                          <a:effectLst/>
                        </a:rPr>
                        <a:t> </a:t>
                      </a:r>
                      <a:r>
                        <a:rPr lang="en-US" sz="1700" dirty="0" err="1">
                          <a:effectLst/>
                        </a:rPr>
                        <a:t>cuando</a:t>
                      </a:r>
                      <a:r>
                        <a:rPr lang="en-US" sz="1700" dirty="0">
                          <a:effectLst/>
                        </a:rPr>
                        <a:t> </a:t>
                      </a:r>
                      <a:r>
                        <a:rPr lang="en-US" sz="1700" dirty="0" err="1">
                          <a:effectLst/>
                        </a:rPr>
                        <a:t>está</a:t>
                      </a:r>
                      <a:r>
                        <a:rPr lang="en-US" sz="1700" dirty="0">
                          <a:effectLst/>
                        </a:rPr>
                        <a:t> </a:t>
                      </a:r>
                      <a:r>
                        <a:rPr lang="en-US" sz="1700" dirty="0" smtClean="0">
                          <a:effectLst/>
                        </a:rPr>
                        <a:t>con</a:t>
                      </a:r>
                      <a:r>
                        <a:rPr lang="en-US" sz="1700" baseline="0" dirty="0" smtClean="0">
                          <a:effectLst/>
                        </a:rPr>
                        <a:t> </a:t>
                      </a:r>
                      <a:r>
                        <a:rPr lang="en-US" sz="1700" baseline="0" dirty="0" err="1" smtClean="0">
                          <a:effectLst/>
                        </a:rPr>
                        <a:t>gente</a:t>
                      </a:r>
                      <a:r>
                        <a:rPr lang="en-US" sz="1700" dirty="0" smtClean="0">
                          <a:effectLst/>
                        </a:rPr>
                        <a:t> </a:t>
                      </a:r>
                      <a:r>
                        <a:rPr lang="en-US" sz="1700" dirty="0">
                          <a:effectLst/>
                        </a:rPr>
                        <a:t>del </a:t>
                      </a:r>
                      <a:r>
                        <a:rPr lang="en-US" sz="1700" dirty="0" err="1">
                          <a:effectLst/>
                        </a:rPr>
                        <a:t>mundo</a:t>
                      </a:r>
                      <a:r>
                        <a:rPr lang="en-US" sz="1700" dirty="0">
                          <a:effectLst/>
                        </a:rPr>
                        <a:t>; </a:t>
                      </a:r>
                      <a:r>
                        <a:rPr lang="en-US" sz="1700" dirty="0" err="1">
                          <a:effectLst/>
                        </a:rPr>
                        <a:t>probablemente</a:t>
                      </a:r>
                      <a:r>
                        <a:rPr lang="en-US" sz="1700" dirty="0">
                          <a:effectLst/>
                        </a:rPr>
                        <a:t> lo </a:t>
                      </a:r>
                      <a:r>
                        <a:rPr lang="en-US" sz="1700" dirty="0" err="1">
                          <a:effectLst/>
                        </a:rPr>
                        <a:t>disfrute</a:t>
                      </a:r>
                      <a:r>
                        <a:rPr lang="en-US" sz="1700" dirty="0">
                          <a:effectLst/>
                        </a:rPr>
                        <a:t> </a:t>
                      </a:r>
                      <a:r>
                        <a:rPr lang="en-US" sz="1700" dirty="0" err="1">
                          <a:effectLst/>
                        </a:rPr>
                        <a:t>más</a:t>
                      </a:r>
                      <a:r>
                        <a:rPr lang="en-US" sz="1700" dirty="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Sus </a:t>
                      </a:r>
                      <a:r>
                        <a:rPr lang="en-US" sz="1700" dirty="0" err="1">
                          <a:effectLst/>
                        </a:rPr>
                        <a:t>pecados</a:t>
                      </a:r>
                      <a:r>
                        <a:rPr lang="en-US" sz="1700" dirty="0">
                          <a:effectLst/>
                        </a:rPr>
                        <a:t> </a:t>
                      </a:r>
                      <a:r>
                        <a:rPr lang="en-US" sz="1700" dirty="0" smtClean="0">
                          <a:effectLst/>
                        </a:rPr>
                        <a:t>lo </a:t>
                      </a:r>
                      <a:r>
                        <a:rPr lang="en-US" sz="1700" dirty="0" err="1" smtClean="0">
                          <a:effectLst/>
                        </a:rPr>
                        <a:t>impactan</a:t>
                      </a:r>
                      <a:r>
                        <a:rPr lang="en-US" sz="1700" dirty="0" smtClean="0">
                          <a:effectLst/>
                        </a:rPr>
                        <a:t> </a:t>
                      </a:r>
                      <a:r>
                        <a:rPr lang="en-US" sz="1700" dirty="0" err="1" smtClean="0">
                          <a:effectLst/>
                        </a:rPr>
                        <a:t>fuertemente</a:t>
                      </a:r>
                      <a:r>
                        <a:rPr lang="en-US" sz="1700" dirty="0">
                          <a:effectLst/>
                        </a:rPr>
                        <a:t>: </a:t>
                      </a:r>
                      <a:r>
                        <a:rPr lang="en-US" sz="1700" dirty="0" err="1" smtClean="0">
                          <a:effectLst/>
                        </a:rPr>
                        <a:t>comprende</a:t>
                      </a:r>
                      <a:r>
                        <a:rPr lang="en-US" sz="1700" dirty="0" smtClean="0">
                          <a:effectLst/>
                        </a:rPr>
                        <a:t> </a:t>
                      </a:r>
                      <a:r>
                        <a:rPr lang="en-US" sz="1700" dirty="0">
                          <a:effectLst/>
                        </a:rPr>
                        <a:t>la seriedad, </a:t>
                      </a:r>
                      <a:r>
                        <a:rPr lang="en-US" sz="1700" dirty="0" err="1" smtClean="0">
                          <a:effectLst/>
                        </a:rPr>
                        <a:t>confiesa</a:t>
                      </a:r>
                      <a:r>
                        <a:rPr lang="en-US" sz="1700" dirty="0" smtClean="0">
                          <a:effectLst/>
                        </a:rPr>
                        <a:t> </a:t>
                      </a:r>
                      <a:r>
                        <a:rPr lang="en-US" sz="1700" dirty="0">
                          <a:effectLst/>
                        </a:rPr>
                        <a:t>y </a:t>
                      </a:r>
                      <a:r>
                        <a:rPr lang="en-US" sz="1700" dirty="0" err="1" smtClean="0">
                          <a:effectLst/>
                        </a:rPr>
                        <a:t>trabaja</a:t>
                      </a:r>
                      <a:r>
                        <a:rPr lang="en-US" sz="1700" dirty="0" smtClean="0">
                          <a:effectLst/>
                        </a:rPr>
                        <a:t> </a:t>
                      </a:r>
                      <a:r>
                        <a:rPr lang="en-US" sz="1700" dirty="0">
                          <a:effectLst/>
                        </a:rPr>
                        <a:t>con alguien maduro para hacer un plan para </a:t>
                      </a:r>
                      <a:r>
                        <a:rPr lang="en-US" sz="1700" dirty="0" err="1">
                          <a:effectLst/>
                        </a:rPr>
                        <a:t>ser</a:t>
                      </a:r>
                      <a:r>
                        <a:rPr lang="en-US" sz="1700" dirty="0">
                          <a:effectLst/>
                        </a:rPr>
                        <a:t> </a:t>
                      </a:r>
                      <a:r>
                        <a:rPr lang="en-US" sz="1700" dirty="0" smtClean="0">
                          <a:effectLst/>
                        </a:rPr>
                        <a:t>puro.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406400">
                <a:tc>
                  <a:txBody>
                    <a:bodyPr/>
                    <a:lstStyle/>
                    <a:p>
                      <a:pPr marL="0" marR="0" algn="l" rtl="0">
                        <a:lnSpc>
                          <a:spcPct val="100000"/>
                        </a:lnSpc>
                        <a:spcBef>
                          <a:spcPts val="0"/>
                        </a:spcBef>
                        <a:spcAft>
                          <a:spcPts val="0"/>
                        </a:spcAft>
                      </a:pPr>
                      <a:r>
                        <a:rPr lang="en-US" sz="1700" dirty="0" err="1">
                          <a:effectLst/>
                        </a:rPr>
                        <a:t>Oración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a:effectLst/>
                        </a:rPr>
                        <a:t>Sólo</a:t>
                      </a:r>
                      <a:r>
                        <a:rPr lang="en-US" sz="1700" dirty="0">
                          <a:effectLst/>
                        </a:rPr>
                        <a:t> </a:t>
                      </a:r>
                      <a:r>
                        <a:rPr lang="en-US" sz="1700" dirty="0" err="1">
                          <a:effectLst/>
                        </a:rPr>
                        <a:t>en</a:t>
                      </a:r>
                      <a:r>
                        <a:rPr lang="en-US" sz="1700" dirty="0">
                          <a:effectLst/>
                        </a:rPr>
                        <a:t> </a:t>
                      </a:r>
                      <a:r>
                        <a:rPr lang="en-US" sz="1700" dirty="0" err="1">
                          <a:effectLst/>
                        </a:rPr>
                        <a:t>público</a:t>
                      </a:r>
                      <a:r>
                        <a:rPr lang="en-US" sz="1700" dirty="0">
                          <a:effectLst/>
                        </a:rPr>
                        <a:t>, </a:t>
                      </a:r>
                      <a:r>
                        <a:rPr lang="en-US" sz="1700" dirty="0" smtClean="0">
                          <a:effectLst/>
                        </a:rPr>
                        <a:t>dice </a:t>
                      </a:r>
                      <a:r>
                        <a:rPr lang="en-US" sz="1700" dirty="0">
                          <a:effectLst/>
                        </a:rPr>
                        <a:t>las palabras </a:t>
                      </a:r>
                      <a:r>
                        <a:rPr lang="en-US" sz="1700" dirty="0" err="1">
                          <a:effectLst/>
                        </a:rPr>
                        <a:t>correctas</a:t>
                      </a:r>
                      <a:r>
                        <a:rPr lang="en-US" sz="1700" dirty="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smtClean="0">
                          <a:effectLst/>
                        </a:rPr>
                        <a:t>Trata</a:t>
                      </a:r>
                      <a:r>
                        <a:rPr lang="en-US" sz="1700" dirty="0" smtClean="0">
                          <a:effectLst/>
                        </a:rPr>
                        <a:t> </a:t>
                      </a:r>
                      <a:r>
                        <a:rPr lang="en-US" sz="1700" dirty="0" err="1">
                          <a:effectLst/>
                        </a:rPr>
                        <a:t>sinceramente</a:t>
                      </a:r>
                      <a:r>
                        <a:rPr lang="en-US" sz="1700" dirty="0">
                          <a:effectLst/>
                        </a:rPr>
                        <a:t> de </a:t>
                      </a:r>
                      <a:r>
                        <a:rPr lang="en-US" sz="1700" dirty="0" err="1">
                          <a:effectLst/>
                        </a:rPr>
                        <a:t>desarrollar</a:t>
                      </a:r>
                      <a:r>
                        <a:rPr lang="en-US" sz="1700" dirty="0">
                          <a:effectLst/>
                        </a:rPr>
                        <a:t> </a:t>
                      </a:r>
                      <a:r>
                        <a:rPr lang="en-US" sz="1700" dirty="0" err="1">
                          <a:effectLst/>
                        </a:rPr>
                        <a:t>una</a:t>
                      </a:r>
                      <a:r>
                        <a:rPr lang="en-US" sz="1700" dirty="0">
                          <a:effectLst/>
                        </a:rPr>
                        <a:t> </a:t>
                      </a:r>
                      <a:r>
                        <a:rPr lang="en-US" sz="1700" dirty="0" err="1">
                          <a:effectLst/>
                        </a:rPr>
                        <a:t>relación</a:t>
                      </a:r>
                      <a:r>
                        <a:rPr lang="en-US" sz="1700" dirty="0">
                          <a:effectLst/>
                        </a:rPr>
                        <a:t> personal con Dios.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660400">
                <a:tc>
                  <a:txBody>
                    <a:bodyPr/>
                    <a:lstStyle/>
                    <a:p>
                      <a:pPr marL="0" marR="0" algn="l" rtl="0">
                        <a:lnSpc>
                          <a:spcPct val="100000"/>
                        </a:lnSpc>
                        <a:spcBef>
                          <a:spcPts val="0"/>
                        </a:spcBef>
                        <a:spcAft>
                          <a:spcPts val="0"/>
                        </a:spcAft>
                      </a:pPr>
                      <a:r>
                        <a:rPr lang="en-US" sz="1700" dirty="0" err="1">
                          <a:effectLst/>
                        </a:rPr>
                        <a:t>Celo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La </a:t>
                      </a:r>
                      <a:r>
                        <a:rPr lang="en-US" sz="1700" dirty="0" err="1">
                          <a:effectLst/>
                        </a:rPr>
                        <a:t>iglesia</a:t>
                      </a:r>
                      <a:r>
                        <a:rPr lang="en-US" sz="1700" dirty="0">
                          <a:effectLst/>
                        </a:rPr>
                        <a:t> </a:t>
                      </a:r>
                      <a:r>
                        <a:rPr lang="en-US" sz="1700" dirty="0" err="1">
                          <a:effectLst/>
                        </a:rPr>
                        <a:t>es</a:t>
                      </a:r>
                      <a:r>
                        <a:rPr lang="en-US" sz="1700" dirty="0">
                          <a:effectLst/>
                        </a:rPr>
                        <a:t> un </a:t>
                      </a:r>
                      <a:r>
                        <a:rPr lang="en-US" sz="1700" dirty="0" err="1">
                          <a:effectLst/>
                        </a:rPr>
                        <a:t>fastidio</a:t>
                      </a:r>
                      <a:r>
                        <a:rPr lang="en-US" sz="1700" dirty="0">
                          <a:effectLst/>
                        </a:rPr>
                        <a:t>, </a:t>
                      </a:r>
                      <a:r>
                        <a:rPr lang="en-US" sz="1700" dirty="0" smtClean="0">
                          <a:effectLst/>
                        </a:rPr>
                        <a:t>se</a:t>
                      </a:r>
                      <a:r>
                        <a:rPr lang="en-US" sz="1700" baseline="0" dirty="0" smtClean="0">
                          <a:effectLst/>
                        </a:rPr>
                        <a:t> calla</a:t>
                      </a:r>
                      <a:r>
                        <a:rPr lang="en-US" sz="1700" dirty="0" smtClean="0">
                          <a:effectLst/>
                        </a:rPr>
                        <a:t> </a:t>
                      </a:r>
                      <a:r>
                        <a:rPr lang="en-US" sz="1700" dirty="0" err="1">
                          <a:effectLst/>
                        </a:rPr>
                        <a:t>mientras</a:t>
                      </a:r>
                      <a:r>
                        <a:rPr lang="en-US" sz="1700" dirty="0">
                          <a:effectLst/>
                        </a:rPr>
                        <a:t> </a:t>
                      </a:r>
                      <a:r>
                        <a:rPr lang="en-US" sz="1700" dirty="0" err="1">
                          <a:effectLst/>
                        </a:rPr>
                        <a:t>otros</a:t>
                      </a:r>
                      <a:r>
                        <a:rPr lang="en-US" sz="1700" dirty="0">
                          <a:effectLst/>
                        </a:rPr>
                        <a:t> </a:t>
                      </a:r>
                      <a:r>
                        <a:rPr lang="en-US" sz="1700" dirty="0" err="1">
                          <a:effectLst/>
                        </a:rPr>
                        <a:t>adoran</a:t>
                      </a:r>
                      <a:r>
                        <a:rPr lang="en-US" sz="1700" dirty="0">
                          <a:effectLst/>
                        </a:rPr>
                        <a:t>, </a:t>
                      </a:r>
                      <a:r>
                        <a:rPr lang="en-US" sz="1700" dirty="0" err="1" smtClean="0">
                          <a:effectLst/>
                        </a:rPr>
                        <a:t>incómodo</a:t>
                      </a:r>
                      <a:r>
                        <a:rPr lang="en-US" sz="1700" dirty="0" smtClean="0">
                          <a:effectLst/>
                        </a:rPr>
                        <a:t> </a:t>
                      </a:r>
                      <a:r>
                        <a:rPr lang="en-US" sz="1700" dirty="0" err="1">
                          <a:effectLst/>
                        </a:rPr>
                        <a:t>hablando</a:t>
                      </a:r>
                      <a:r>
                        <a:rPr lang="en-US" sz="1700" dirty="0">
                          <a:effectLst/>
                        </a:rPr>
                        <a:t> de Dios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a:effectLst/>
                        </a:rPr>
                        <a:t>V</a:t>
                      </a:r>
                      <a:r>
                        <a:rPr lang="en-US" sz="1700" dirty="0" err="1" smtClean="0">
                          <a:effectLst/>
                        </a:rPr>
                        <a:t>erdadero</a:t>
                      </a:r>
                      <a:r>
                        <a:rPr lang="en-US" sz="1700" dirty="0" smtClean="0">
                          <a:effectLst/>
                        </a:rPr>
                        <a:t> </a:t>
                      </a:r>
                      <a:r>
                        <a:rPr lang="en-US" sz="1700" dirty="0" err="1">
                          <a:effectLst/>
                        </a:rPr>
                        <a:t>entusiasmo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579120">
                <a:tc>
                  <a:txBody>
                    <a:bodyPr/>
                    <a:lstStyle/>
                    <a:p>
                      <a:pPr marL="0" marR="0" algn="l" rtl="0">
                        <a:lnSpc>
                          <a:spcPct val="100000"/>
                        </a:lnSpc>
                        <a:spcBef>
                          <a:spcPts val="0"/>
                        </a:spcBef>
                        <a:spcAft>
                          <a:spcPts val="0"/>
                        </a:spcAft>
                      </a:pPr>
                      <a:r>
                        <a:rPr lang="en-US" sz="1700" dirty="0" err="1">
                          <a:effectLst/>
                        </a:rPr>
                        <a:t>Conocimiento</a:t>
                      </a:r>
                      <a:r>
                        <a:rPr lang="en-US" sz="1700" dirty="0">
                          <a:effectLst/>
                        </a:rPr>
                        <a:t> de las </a:t>
                      </a:r>
                      <a:r>
                        <a:rPr lang="en-US" sz="1700" dirty="0" err="1">
                          <a:effectLst/>
                        </a:rPr>
                        <a:t>Escrituras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Lo que </a:t>
                      </a:r>
                      <a:r>
                        <a:rPr lang="en-US" sz="1700" dirty="0" err="1" smtClean="0">
                          <a:effectLst/>
                        </a:rPr>
                        <a:t>obtiene</a:t>
                      </a:r>
                      <a:r>
                        <a:rPr lang="en-US" sz="1700" dirty="0" smtClean="0">
                          <a:effectLst/>
                        </a:rPr>
                        <a:t> </a:t>
                      </a:r>
                      <a:r>
                        <a:rPr lang="en-US" sz="1700" dirty="0">
                          <a:effectLst/>
                        </a:rPr>
                        <a:t>de la clase bíblica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Hambriento de más, diligente y disciplinado, </a:t>
                      </a:r>
                      <a:r>
                        <a:rPr lang="en-US" sz="1700" dirty="0" err="1">
                          <a:effectLst/>
                        </a:rPr>
                        <a:t>estudios</a:t>
                      </a:r>
                      <a:r>
                        <a:rPr lang="en-US" sz="1700" dirty="0">
                          <a:effectLst/>
                        </a:rPr>
                        <a:t> </a:t>
                      </a:r>
                      <a:r>
                        <a:rPr lang="en-US" sz="1700" dirty="0" err="1" smtClean="0">
                          <a:effectLst/>
                        </a:rPr>
                        <a:t>adicionales</a:t>
                      </a:r>
                      <a:r>
                        <a:rPr lang="en-US" sz="1700" dirty="0" smtClean="0">
                          <a:effectLst/>
                        </a:rPr>
                        <a:t>, </a:t>
                      </a:r>
                      <a:r>
                        <a:rPr lang="en-US" sz="1700" dirty="0">
                          <a:effectLst/>
                        </a:rPr>
                        <a:t>comprometido, </a:t>
                      </a:r>
                      <a:r>
                        <a:rPr lang="en-US" sz="1700" dirty="0" err="1" smtClean="0">
                          <a:effectLst/>
                        </a:rPr>
                        <a:t>pregunta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370777">
                <a:tc>
                  <a:txBody>
                    <a:bodyPr/>
                    <a:lstStyle/>
                    <a:p>
                      <a:pPr marL="0" marR="0" algn="l" rtl="0">
                        <a:lnSpc>
                          <a:spcPct val="100000"/>
                        </a:lnSpc>
                        <a:spcBef>
                          <a:spcPts val="0"/>
                        </a:spcBef>
                        <a:spcAft>
                          <a:spcPts val="0"/>
                        </a:spcAft>
                      </a:pPr>
                      <a:r>
                        <a:rPr lang="en-US" sz="1700" dirty="0">
                          <a:effectLst/>
                        </a:rPr>
                        <a:t> </a:t>
                      </a:r>
                      <a:r>
                        <a:rPr lang="en-US" sz="1700" dirty="0" err="1" smtClean="0">
                          <a:effectLst/>
                        </a:rPr>
                        <a:t>Aprobación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a:effectLst/>
                        </a:rPr>
                        <a:t>Preocupado</a:t>
                      </a:r>
                      <a:r>
                        <a:rPr lang="en-US" sz="1700" dirty="0">
                          <a:effectLst/>
                        </a:rPr>
                        <a:t> </a:t>
                      </a:r>
                      <a:r>
                        <a:rPr lang="en-US" sz="1700" dirty="0" err="1">
                          <a:effectLst/>
                        </a:rPr>
                        <a:t>por</a:t>
                      </a:r>
                      <a:r>
                        <a:rPr lang="en-US" sz="1700" dirty="0">
                          <a:effectLst/>
                        </a:rPr>
                        <a:t> lo que </a:t>
                      </a:r>
                      <a:r>
                        <a:rPr lang="en-US" sz="1700" dirty="0" err="1" smtClean="0">
                          <a:effectLst/>
                        </a:rPr>
                        <a:t>otros</a:t>
                      </a:r>
                      <a:r>
                        <a:rPr lang="en-US" sz="1700" dirty="0" smtClean="0">
                          <a:effectLst/>
                        </a:rPr>
                        <a:t> </a:t>
                      </a:r>
                      <a:r>
                        <a:rPr lang="en-US" sz="1700" dirty="0" err="1">
                          <a:effectLst/>
                        </a:rPr>
                        <a:t>piensen</a:t>
                      </a:r>
                      <a:r>
                        <a:rPr lang="en-US" sz="1700" dirty="0">
                          <a:effectLst/>
                        </a:rPr>
                        <a:t> de </a:t>
                      </a:r>
                      <a:r>
                        <a:rPr lang="en-US" sz="1700" dirty="0" err="1" smtClean="0">
                          <a:effectLst/>
                        </a:rPr>
                        <a:t>él</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Preocupado por lo que Dios piensa de </a:t>
                      </a:r>
                      <a:r>
                        <a:rPr lang="en-US" sz="1700" dirty="0" err="1" smtClean="0">
                          <a:effectLst/>
                        </a:rPr>
                        <a:t>él</a:t>
                      </a:r>
                      <a:r>
                        <a:rPr lang="en-US" sz="1700" dirty="0" smtClean="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370777">
                <a:tc>
                  <a:txBody>
                    <a:bodyPr/>
                    <a:lstStyle/>
                    <a:p>
                      <a:pPr marL="0" marR="0" algn="l" rtl="0">
                        <a:lnSpc>
                          <a:spcPct val="100000"/>
                        </a:lnSpc>
                        <a:spcBef>
                          <a:spcPts val="0"/>
                        </a:spcBef>
                        <a:spcAft>
                          <a:spcPts val="0"/>
                        </a:spcAft>
                      </a:pPr>
                      <a:r>
                        <a:rPr lang="en-US" sz="1700" dirty="0" err="1" smtClean="0">
                          <a:effectLst/>
                        </a:rPr>
                        <a:t>Evangelismo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err="1" smtClean="0">
                          <a:effectLst/>
                        </a:rPr>
                        <a:t>Contento</a:t>
                      </a:r>
                      <a:r>
                        <a:rPr lang="en-US" sz="1700" dirty="0" smtClean="0">
                          <a:effectLst/>
                        </a:rPr>
                        <a:t> con no “</a:t>
                      </a:r>
                      <a:r>
                        <a:rPr lang="en-US" sz="1700" dirty="0" err="1" smtClean="0">
                          <a:effectLst/>
                        </a:rPr>
                        <a:t>caerse</a:t>
                      </a:r>
                      <a:r>
                        <a:rPr lang="en-US" sz="1700" dirty="0" smtClean="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smtClean="0">
                          <a:effectLst/>
                        </a:rPr>
                        <a:t>Anima </a:t>
                      </a:r>
                      <a:r>
                        <a:rPr lang="en-US" sz="1700" dirty="0">
                          <a:effectLst/>
                        </a:rPr>
                        <a:t>a </a:t>
                      </a:r>
                      <a:r>
                        <a:rPr lang="en-US" sz="1700" dirty="0" err="1">
                          <a:effectLst/>
                        </a:rPr>
                        <a:t>otros</a:t>
                      </a:r>
                      <a:r>
                        <a:rPr lang="en-US" sz="1700" dirty="0">
                          <a:effectLst/>
                        </a:rPr>
                        <a:t> </a:t>
                      </a:r>
                      <a:r>
                        <a:rPr lang="en-US" sz="1700" dirty="0" err="1">
                          <a:effectLst/>
                        </a:rPr>
                        <a:t>cristianos</a:t>
                      </a:r>
                      <a:r>
                        <a:rPr lang="en-US" sz="1700" dirty="0">
                          <a:effectLst/>
                        </a:rPr>
                        <a:t> </a:t>
                      </a:r>
                      <a:r>
                        <a:rPr lang="en-US" sz="1700" dirty="0" err="1">
                          <a:effectLst/>
                        </a:rPr>
                        <a:t>en</a:t>
                      </a:r>
                      <a:r>
                        <a:rPr lang="en-US" sz="1700" dirty="0">
                          <a:effectLst/>
                        </a:rPr>
                        <a:t> </a:t>
                      </a:r>
                      <a:r>
                        <a:rPr lang="en-US" sz="1700" dirty="0" err="1">
                          <a:effectLst/>
                        </a:rPr>
                        <a:t>su</a:t>
                      </a:r>
                      <a:r>
                        <a:rPr lang="en-US" sz="1700" dirty="0">
                          <a:effectLst/>
                        </a:rPr>
                        <a:t> </a:t>
                      </a:r>
                      <a:r>
                        <a:rPr lang="en-US" sz="1700" dirty="0" err="1">
                          <a:effectLst/>
                        </a:rPr>
                        <a:t>fe</a:t>
                      </a:r>
                      <a:r>
                        <a:rPr lang="en-US" sz="1700" dirty="0">
                          <a:effectLst/>
                        </a:rPr>
                        <a:t>, </a:t>
                      </a:r>
                      <a:r>
                        <a:rPr lang="en-US" sz="1700" dirty="0" err="1" smtClean="0">
                          <a:effectLst/>
                        </a:rPr>
                        <a:t>busca</a:t>
                      </a:r>
                      <a:r>
                        <a:rPr lang="en-US" sz="1700" dirty="0" smtClean="0">
                          <a:effectLst/>
                        </a:rPr>
                        <a:t> a </a:t>
                      </a:r>
                      <a:r>
                        <a:rPr lang="en-US" sz="1700" dirty="0" err="1" smtClean="0">
                          <a:effectLst/>
                        </a:rPr>
                        <a:t>otros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556166">
                <a:tc>
                  <a:txBody>
                    <a:bodyPr/>
                    <a:lstStyle/>
                    <a:p>
                      <a:pPr marL="0" marR="0" algn="l" rtl="0">
                        <a:lnSpc>
                          <a:spcPct val="100000"/>
                        </a:lnSpc>
                        <a:spcBef>
                          <a:spcPts val="0"/>
                        </a:spcBef>
                        <a:spcAft>
                          <a:spcPts val="0"/>
                        </a:spcAft>
                      </a:pPr>
                      <a:r>
                        <a:rPr lang="en-US" sz="1700" dirty="0" err="1">
                          <a:effectLst/>
                        </a:rPr>
                        <a:t>Conversaciones</a:t>
                      </a:r>
                      <a:r>
                        <a:rPr lang="en-US" sz="1700" dirty="0">
                          <a:effectLst/>
                        </a:rPr>
                        <a:t> e </a:t>
                      </a:r>
                      <a:r>
                        <a:rPr lang="en-US" sz="1700" dirty="0" err="1" smtClean="0">
                          <a:effectLst/>
                        </a:rPr>
                        <a:t>intereses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Deportes, música, moda, escuela, </a:t>
                      </a:r>
                      <a:r>
                        <a:rPr lang="en-US" sz="1700" dirty="0" err="1">
                          <a:effectLst/>
                        </a:rPr>
                        <a:t>juegos</a:t>
                      </a:r>
                      <a:r>
                        <a:rPr lang="en-US" sz="1700" dirty="0" smtClean="0">
                          <a:effectLst/>
                        </a:rPr>
                        <a:t>, etc</a:t>
                      </a:r>
                      <a:r>
                        <a:rPr lang="en-US" sz="1700" dirty="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Cosas del Espíritu: verdadera emoción, muestra hacia dónde suele ir su mente.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r h="185389">
                <a:tc>
                  <a:txBody>
                    <a:bodyPr/>
                    <a:lstStyle/>
                    <a:p>
                      <a:pPr marL="0" marR="0" algn="l" rtl="0">
                        <a:lnSpc>
                          <a:spcPct val="100000"/>
                        </a:lnSpc>
                        <a:spcBef>
                          <a:spcPts val="0"/>
                        </a:spcBef>
                        <a:spcAft>
                          <a:spcPts val="0"/>
                        </a:spcAft>
                      </a:pPr>
                      <a:r>
                        <a:rPr lang="en-US" sz="1700" dirty="0">
                          <a:effectLst/>
                        </a:rPr>
                        <a:t>Lo que </a:t>
                      </a:r>
                      <a:r>
                        <a:rPr lang="en-US" sz="1700" dirty="0" err="1" smtClean="0">
                          <a:effectLst/>
                        </a:rPr>
                        <a:t>apren-derá</a:t>
                      </a:r>
                      <a:r>
                        <a:rPr lang="en-US" sz="1700" dirty="0" smtClean="0">
                          <a:effectLst/>
                        </a:rPr>
                        <a:t> </a:t>
                      </a:r>
                      <a:r>
                        <a:rPr lang="en-US" sz="1700" dirty="0">
                          <a:effectLst/>
                        </a:rPr>
                        <a:t>de Pablo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a:effectLst/>
                        </a:rPr>
                        <a:t>El verdadero cristianismo es demasiado difícil.</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c>
                  <a:txBody>
                    <a:bodyPr/>
                    <a:lstStyle/>
                    <a:p>
                      <a:pPr marL="0" marR="0" algn="l" rtl="0">
                        <a:lnSpc>
                          <a:spcPct val="100000"/>
                        </a:lnSpc>
                        <a:spcBef>
                          <a:spcPts val="0"/>
                        </a:spcBef>
                        <a:spcAft>
                          <a:spcPts val="0"/>
                        </a:spcAft>
                      </a:pPr>
                      <a:r>
                        <a:rPr lang="en-US" sz="1700" dirty="0">
                          <a:effectLst/>
                        </a:rPr>
                        <a:t>Cómo </a:t>
                      </a:r>
                      <a:r>
                        <a:rPr lang="en-US" sz="1700" dirty="0" err="1">
                          <a:effectLst/>
                        </a:rPr>
                        <a:t>hacer</a:t>
                      </a:r>
                      <a:r>
                        <a:rPr lang="en-US" sz="1700" dirty="0">
                          <a:effectLst/>
                        </a:rPr>
                        <a:t> </a:t>
                      </a:r>
                      <a:r>
                        <a:rPr lang="en-US" sz="1700" dirty="0" smtClean="0">
                          <a:effectLst/>
                        </a:rPr>
                        <a:t>el </a:t>
                      </a:r>
                      <a:r>
                        <a:rPr lang="en-US" sz="1700" dirty="0" err="1" smtClean="0">
                          <a:effectLst/>
                        </a:rPr>
                        <a:t>verdadero</a:t>
                      </a:r>
                      <a:r>
                        <a:rPr lang="en-US" sz="1700" dirty="0" smtClean="0">
                          <a:effectLst/>
                        </a:rPr>
                        <a:t> </a:t>
                      </a:r>
                      <a:r>
                        <a:rPr lang="en-US" sz="1700" dirty="0" err="1" smtClean="0">
                          <a:effectLst/>
                        </a:rPr>
                        <a:t>cristianismo</a:t>
                      </a:r>
                      <a:r>
                        <a:rPr lang="en-US" sz="1700" dirty="0" smtClean="0">
                          <a:effectLst/>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34125" marR="34125" marT="0" marB="0"/>
                </a:tc>
              </a:tr>
            </a:tbl>
          </a:graphicData>
        </a:graphic>
      </p:graphicFrame>
      <p:sp>
        <p:nvSpPr>
          <p:cNvPr id="3" name="Rectangle 1"/>
          <p:cNvSpPr>
            <a:spLocks noChangeArrowheads="1"/>
          </p:cNvSpPr>
          <p:nvPr/>
        </p:nvSpPr>
        <p:spPr bwMode="auto">
          <a:xfrm>
            <a:off x="-1" y="-1"/>
            <a:ext cx="50310453" cy="94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rtl="0"/>
            <a:endParaRPr lang="en-US"/>
          </a:p>
        </p:txBody>
      </p:sp>
    </p:spTree>
    <p:extLst>
      <p:ext uri="{BB962C8B-B14F-4D97-AF65-F5344CB8AC3E}">
        <p14:creationId xmlns:p14="http://schemas.microsoft.com/office/powerpoint/2010/main" val="211117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57328229"/>
              </p:ext>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Conferencia de Jerusalén; 2do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2do viaje de predicación (parte 2);  epístolas del 2do viaje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Tree>
    <p:extLst>
      <p:ext uri="{BB962C8B-B14F-4D97-AF65-F5344CB8AC3E}">
        <p14:creationId xmlns:p14="http://schemas.microsoft.com/office/powerpoint/2010/main" val="6301574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4548350" y="2839684"/>
            <a:ext cx="9905998" cy="809297"/>
          </a:xfrm>
        </p:spPr>
        <p:txBody>
          <a:bodyPr/>
          <a:lstStyle/>
          <a:p>
            <a:pPr algn="ctr" rtl="0"/>
            <a:r>
              <a:rPr lang="en-US" dirty="0" smtClean="0">
                <a:solidFill>
                  <a:schemeClr val="tx1"/>
                </a:solidFill>
              </a:rPr>
              <a:t>2</a:t>
            </a:r>
            <a:r>
              <a:rPr lang="en-US" baseline="30000" dirty="0" smtClean="0">
                <a:solidFill>
                  <a:schemeClr val="tx1"/>
                </a:solidFill>
              </a:rPr>
              <a:t>Do </a:t>
            </a:r>
            <a:r>
              <a:rPr lang="en-US" dirty="0" err="1" smtClean="0">
                <a:solidFill>
                  <a:schemeClr val="tx1"/>
                </a:solidFill>
              </a:rPr>
              <a:t>viaje</a:t>
            </a:r>
            <a:endParaRPr lang="en-US" dirty="0">
              <a:solidFill>
                <a:schemeClr val="tx1"/>
              </a:solidFill>
            </a:endParaRPr>
          </a:p>
        </p:txBody>
      </p:sp>
      <p:pic>
        <p:nvPicPr>
          <p:cNvPr id="3" name="Picture 2"/>
          <p:cNvPicPr>
            <a:picLocks noChangeAspect="1"/>
          </p:cNvPicPr>
          <p:nvPr/>
        </p:nvPicPr>
        <p:blipFill>
          <a:blip r:embed="rId2"/>
          <a:stretch>
            <a:fillRect/>
          </a:stretch>
        </p:blipFill>
        <p:spPr>
          <a:xfrm>
            <a:off x="1454982" y="0"/>
            <a:ext cx="8158479" cy="6811307"/>
          </a:xfrm>
          <a:prstGeom prst="rect">
            <a:avLst/>
          </a:prstGeom>
        </p:spPr>
      </p:pic>
    </p:spTree>
    <p:extLst>
      <p:ext uri="{BB962C8B-B14F-4D97-AF65-F5344CB8AC3E}">
        <p14:creationId xmlns:p14="http://schemas.microsoft.com/office/powerpoint/2010/main" val="35361472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89545645"/>
              </p:ext>
            </p:extLst>
          </p:nvPr>
        </p:nvGraphicFramePr>
        <p:xfrm>
          <a:off x="0" y="0"/>
          <a:ext cx="12192002" cy="6522084"/>
        </p:xfrm>
        <a:graphic>
          <a:graphicData uri="http://schemas.openxmlformats.org/drawingml/2006/table">
            <a:tbl>
              <a:tblPr firstRow="1" firstCol="1" bandRow="1">
                <a:tableStyleId>{5C22544A-7EE6-4342-B048-85BDC9FD1C3A}</a:tableStyleId>
              </a:tblPr>
              <a:tblGrid>
                <a:gridCol w="6096001"/>
                <a:gridCol w="6096001"/>
              </a:tblGrid>
              <a:tr h="289065">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dirty="0">
                          <a:solidFill>
                            <a:schemeClr val="accent3">
                              <a:lumMod val="50000"/>
                            </a:schemeClr>
                          </a:solidFill>
                          <a:effectLst/>
                        </a:rPr>
                        <a:t> </a:t>
                      </a:r>
                      <a:endParaRPr lang="en-US" sz="2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a:solidFill>
                            <a:schemeClr val="accent3"/>
                          </a:solidFill>
                          <a:effectLst/>
                        </a:rPr>
                        <a:t> </a:t>
                      </a:r>
                      <a:endParaRPr lang="en-US" sz="20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1038543">
                <a:tc>
                  <a:txBody>
                    <a:bodyPr/>
                    <a:lstStyle/>
                    <a:p>
                      <a:pPr marL="0" marR="0" algn="l" rtl="0">
                        <a:lnSpc>
                          <a:spcPct val="107000"/>
                        </a:lnSpc>
                        <a:spcBef>
                          <a:spcPts val="0"/>
                        </a:spcBef>
                        <a:spcAft>
                          <a:spcPts val="0"/>
                        </a:spcAft>
                      </a:pPr>
                      <a:r>
                        <a:rPr lang="en-US" sz="2000" dirty="0">
                          <a:solidFill>
                            <a:schemeClr val="bg1"/>
                          </a:solidFill>
                          <a:effectLst/>
                        </a:rPr>
                        <a:t>Un cristianismo estable y cómodo </a:t>
                      </a:r>
                      <a:r>
                        <a:rPr lang="en-US" sz="2000" dirty="0" err="1">
                          <a:solidFill>
                            <a:schemeClr val="bg1"/>
                          </a:solidFill>
                          <a:effectLst/>
                        </a:rPr>
                        <a:t>mientras</a:t>
                      </a:r>
                      <a:r>
                        <a:rPr lang="en-US" sz="2000" dirty="0">
                          <a:solidFill>
                            <a:schemeClr val="bg1"/>
                          </a:solidFill>
                          <a:effectLst/>
                        </a:rPr>
                        <a:t> </a:t>
                      </a:r>
                      <a:r>
                        <a:rPr lang="en-US" sz="2000" dirty="0" smtClean="0">
                          <a:solidFill>
                            <a:schemeClr val="bg1"/>
                          </a:solidFill>
                          <a:effectLst/>
                        </a:rPr>
                        <a:t>se </a:t>
                      </a:r>
                      <a:r>
                        <a:rPr lang="en-US" sz="2000" dirty="0" err="1" smtClean="0">
                          <a:solidFill>
                            <a:schemeClr val="bg1"/>
                          </a:solidFill>
                          <a:effectLst/>
                        </a:rPr>
                        <a:t>buscan</a:t>
                      </a:r>
                      <a:r>
                        <a:rPr lang="en-US" sz="2000" dirty="0" smtClean="0">
                          <a:solidFill>
                            <a:schemeClr val="bg1"/>
                          </a:solidFill>
                          <a:effectLst/>
                        </a:rPr>
                        <a:t> </a:t>
                      </a:r>
                      <a:r>
                        <a:rPr lang="en-US" sz="2000" dirty="0">
                          <a:solidFill>
                            <a:schemeClr val="bg1"/>
                          </a:solidFill>
                          <a:effectLst/>
                        </a:rPr>
                        <a:t>ganancias terrenales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smtClean="0">
                          <a:solidFill>
                            <a:schemeClr val="bg1"/>
                          </a:solidFill>
                          <a:effectLst/>
                        </a:rPr>
                        <a:t>Aventura </a:t>
                      </a:r>
                      <a:r>
                        <a:rPr lang="en-US" sz="2000" dirty="0">
                          <a:solidFill>
                            <a:schemeClr val="bg1"/>
                          </a:solidFill>
                          <a:effectLst/>
                        </a:rPr>
                        <a:t>en la fe, tirando al </a:t>
                      </a:r>
                      <a:r>
                        <a:rPr lang="en-US" sz="2000" dirty="0" err="1">
                          <a:solidFill>
                            <a:schemeClr val="bg1"/>
                          </a:solidFill>
                          <a:effectLst/>
                        </a:rPr>
                        <a:t>viento</a:t>
                      </a:r>
                      <a:r>
                        <a:rPr lang="en-US" sz="2000" dirty="0">
                          <a:solidFill>
                            <a:schemeClr val="bg1"/>
                          </a:solidFill>
                          <a:effectLst/>
                        </a:rPr>
                        <a:t> </a:t>
                      </a:r>
                      <a:r>
                        <a:rPr lang="en-US" sz="2000" dirty="0" smtClean="0">
                          <a:solidFill>
                            <a:schemeClr val="bg1"/>
                          </a:solidFill>
                          <a:effectLst/>
                        </a:rPr>
                        <a:t>la </a:t>
                      </a:r>
                      <a:r>
                        <a:rPr lang="en-US" sz="2000" dirty="0" err="1" smtClean="0">
                          <a:solidFill>
                            <a:schemeClr val="bg1"/>
                          </a:solidFill>
                          <a:effectLst/>
                        </a:rPr>
                        <a:t>comodidad</a:t>
                      </a:r>
                      <a:r>
                        <a:rPr lang="en-US" sz="2000" dirty="0" smtClean="0">
                          <a:solidFill>
                            <a:schemeClr val="bg1"/>
                          </a:solidFill>
                          <a:effectLst/>
                        </a:rPr>
                        <a:t> </a:t>
                      </a:r>
                      <a:r>
                        <a:rPr lang="en-US" sz="2000" dirty="0">
                          <a:solidFill>
                            <a:schemeClr val="bg1"/>
                          </a:solidFill>
                          <a:effectLst/>
                        </a:rPr>
                        <a:t>terrenal mientras sirves al Señor con tus pocos días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741680">
                <a:tc>
                  <a:txBody>
                    <a:bodyPr/>
                    <a:lstStyle/>
                    <a:p>
                      <a:pPr marL="0" marR="0" algn="l" rtl="0">
                        <a:lnSpc>
                          <a:spcPct val="107000"/>
                        </a:lnSpc>
                        <a:spcBef>
                          <a:spcPts val="0"/>
                        </a:spcBef>
                        <a:spcAft>
                          <a:spcPts val="0"/>
                        </a:spcAft>
                      </a:pPr>
                      <a:r>
                        <a:rPr lang="en-US" sz="2000" dirty="0" err="1" smtClean="0">
                          <a:solidFill>
                            <a:schemeClr val="bg1"/>
                          </a:solidFill>
                          <a:effectLst/>
                        </a:rPr>
                        <a:t>Estar</a:t>
                      </a:r>
                      <a:r>
                        <a:rPr lang="en-US" sz="2000" dirty="0" smtClean="0">
                          <a:solidFill>
                            <a:schemeClr val="bg1"/>
                          </a:solidFill>
                          <a:effectLst/>
                        </a:rPr>
                        <a:t> </a:t>
                      </a:r>
                      <a:r>
                        <a:rPr lang="en-US" sz="2000" dirty="0">
                          <a:solidFill>
                            <a:schemeClr val="bg1"/>
                          </a:solidFill>
                          <a:effectLst/>
                        </a:rPr>
                        <a:t>siempre atento a no forzar </a:t>
                      </a:r>
                      <a:r>
                        <a:rPr lang="en-US" sz="2000" dirty="0" err="1">
                          <a:solidFill>
                            <a:schemeClr val="bg1"/>
                          </a:solidFill>
                          <a:effectLst/>
                        </a:rPr>
                        <a:t>demasiado</a:t>
                      </a:r>
                      <a:r>
                        <a:rPr lang="en-US" sz="2000" dirty="0">
                          <a:solidFill>
                            <a:schemeClr val="bg1"/>
                          </a:solidFill>
                          <a:effectLst/>
                        </a:rPr>
                        <a:t> </a:t>
                      </a:r>
                      <a:r>
                        <a:rPr lang="en-US" sz="2000" dirty="0" err="1" smtClean="0">
                          <a:solidFill>
                            <a:schemeClr val="bg1"/>
                          </a:solidFill>
                          <a:effectLst/>
                        </a:rPr>
                        <a:t>los</a:t>
                      </a:r>
                      <a:r>
                        <a:rPr lang="en-US" sz="2000" dirty="0" smtClean="0">
                          <a:solidFill>
                            <a:schemeClr val="bg1"/>
                          </a:solidFill>
                          <a:effectLst/>
                        </a:rPr>
                        <a:t> </a:t>
                      </a:r>
                      <a:r>
                        <a:rPr lang="en-US" sz="2000" dirty="0" err="1" smtClean="0">
                          <a:solidFill>
                            <a:schemeClr val="bg1"/>
                          </a:solidFill>
                          <a:effectLst/>
                        </a:rPr>
                        <a:t>recursos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a:solidFill>
                            <a:schemeClr val="bg1"/>
                          </a:solidFill>
                          <a:effectLst/>
                        </a:rPr>
                        <a:t>Gastar y ser gastado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1046480">
                <a:tc>
                  <a:txBody>
                    <a:bodyPr/>
                    <a:lstStyle/>
                    <a:p>
                      <a:pPr marL="0" marR="0" algn="l" rtl="0">
                        <a:lnSpc>
                          <a:spcPct val="107000"/>
                        </a:lnSpc>
                        <a:spcBef>
                          <a:spcPts val="0"/>
                        </a:spcBef>
                        <a:spcAft>
                          <a:spcPts val="0"/>
                        </a:spcAft>
                      </a:pPr>
                      <a:r>
                        <a:rPr lang="en-US" sz="2000" dirty="0" err="1" smtClean="0">
                          <a:solidFill>
                            <a:schemeClr val="bg1"/>
                          </a:solidFill>
                          <a:effectLst/>
                        </a:rPr>
                        <a:t>Decisiones</a:t>
                      </a:r>
                      <a:r>
                        <a:rPr lang="en-US" sz="2000" dirty="0" smtClean="0">
                          <a:solidFill>
                            <a:schemeClr val="bg1"/>
                          </a:solidFill>
                          <a:effectLst/>
                        </a:rPr>
                        <a:t> </a:t>
                      </a:r>
                      <a:r>
                        <a:rPr lang="en-US" sz="2000" dirty="0">
                          <a:solidFill>
                            <a:schemeClr val="bg1"/>
                          </a:solidFill>
                          <a:effectLst/>
                        </a:rPr>
                        <a:t>que </a:t>
                      </a:r>
                      <a:r>
                        <a:rPr lang="en-US" sz="2000" dirty="0" err="1" smtClean="0">
                          <a:solidFill>
                            <a:schemeClr val="bg1"/>
                          </a:solidFill>
                          <a:effectLst/>
                        </a:rPr>
                        <a:t>te</a:t>
                      </a:r>
                      <a:r>
                        <a:rPr lang="en-US" sz="2000" dirty="0" smtClean="0">
                          <a:solidFill>
                            <a:schemeClr val="bg1"/>
                          </a:solidFill>
                          <a:effectLst/>
                        </a:rPr>
                        <a:t> </a:t>
                      </a:r>
                      <a:r>
                        <a:rPr lang="en-US" sz="2000" dirty="0">
                          <a:solidFill>
                            <a:schemeClr val="bg1"/>
                          </a:solidFill>
                          <a:effectLst/>
                        </a:rPr>
                        <a:t>preparan para el éxito, la tranquilidad y una buena jubilación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smtClean="0">
                          <a:solidFill>
                            <a:schemeClr val="bg1"/>
                          </a:solidFill>
                          <a:effectLst/>
                        </a:rPr>
                        <a:t>Decisiones</a:t>
                      </a:r>
                      <a:r>
                        <a:rPr lang="en-US" sz="2000" dirty="0" smtClean="0">
                          <a:solidFill>
                            <a:schemeClr val="bg1"/>
                          </a:solidFill>
                          <a:effectLst/>
                        </a:rPr>
                        <a:t> que </a:t>
                      </a:r>
                      <a:r>
                        <a:rPr lang="en-US" sz="2000" dirty="0" err="1" smtClean="0">
                          <a:solidFill>
                            <a:schemeClr val="bg1"/>
                          </a:solidFill>
                          <a:effectLst/>
                        </a:rPr>
                        <a:t>te</a:t>
                      </a:r>
                      <a:r>
                        <a:rPr lang="en-US" sz="2000" dirty="0" smtClean="0">
                          <a:solidFill>
                            <a:schemeClr val="bg1"/>
                          </a:solidFill>
                          <a:effectLst/>
                        </a:rPr>
                        <a:t> </a:t>
                      </a:r>
                      <a:r>
                        <a:rPr lang="en-US" sz="2000" dirty="0" err="1" smtClean="0">
                          <a:solidFill>
                            <a:schemeClr val="bg1"/>
                          </a:solidFill>
                          <a:effectLst/>
                        </a:rPr>
                        <a:t>ponen</a:t>
                      </a:r>
                      <a:r>
                        <a:rPr lang="en-US" sz="2000" dirty="0" smtClean="0">
                          <a:solidFill>
                            <a:schemeClr val="bg1"/>
                          </a:solidFill>
                          <a:effectLst/>
                        </a:rPr>
                        <a:t> </a:t>
                      </a:r>
                      <a:r>
                        <a:rPr lang="en-US" sz="2000" dirty="0" err="1" smtClean="0">
                          <a:solidFill>
                            <a:schemeClr val="bg1"/>
                          </a:solidFill>
                          <a:effectLst/>
                        </a:rPr>
                        <a:t>en</a:t>
                      </a:r>
                      <a:r>
                        <a:rPr lang="en-US" sz="2000" dirty="0" smtClean="0">
                          <a:solidFill>
                            <a:schemeClr val="bg1"/>
                          </a:solidFill>
                          <a:effectLst/>
                        </a:rPr>
                        <a:t> </a:t>
                      </a:r>
                      <a:r>
                        <a:rPr lang="en-US" sz="2000" dirty="0">
                          <a:solidFill>
                            <a:schemeClr val="bg1"/>
                          </a:solidFill>
                          <a:effectLst/>
                        </a:rPr>
                        <a:t>la mejor posición para servir al </a:t>
                      </a:r>
                      <a:r>
                        <a:rPr lang="en-US" sz="2000" dirty="0" err="1" smtClean="0">
                          <a:solidFill>
                            <a:schemeClr val="bg1"/>
                          </a:solidFill>
                          <a:effectLst/>
                        </a:rPr>
                        <a:t>Señor</a:t>
                      </a:r>
                      <a:r>
                        <a:rPr lang="en-US" sz="2000" dirty="0" smtClean="0">
                          <a:solidFill>
                            <a:schemeClr val="bg1"/>
                          </a:solidFill>
                          <a:effectLst/>
                        </a:rPr>
                        <a:t>, </a:t>
                      </a:r>
                      <a:r>
                        <a:rPr lang="en-US" sz="2000" dirty="0">
                          <a:solidFill>
                            <a:schemeClr val="bg1"/>
                          </a:solidFill>
                          <a:effectLst/>
                        </a:rPr>
                        <a:t>y </a:t>
                      </a:r>
                      <a:r>
                        <a:rPr lang="en-US" sz="2000" dirty="0" err="1">
                          <a:solidFill>
                            <a:schemeClr val="bg1"/>
                          </a:solidFill>
                          <a:effectLst/>
                        </a:rPr>
                        <a:t>luego</a:t>
                      </a:r>
                      <a:r>
                        <a:rPr lang="en-US" sz="2000" dirty="0">
                          <a:solidFill>
                            <a:schemeClr val="bg1"/>
                          </a:solidFill>
                          <a:effectLst/>
                        </a:rPr>
                        <a:t> confiar en la provisión del Señor</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dirty="0" err="1" smtClean="0">
                          <a:solidFill>
                            <a:schemeClr val="bg1"/>
                          </a:solidFill>
                          <a:effectLst/>
                        </a:rPr>
                        <a:t>Enfoque</a:t>
                      </a:r>
                      <a:r>
                        <a:rPr lang="en-US" sz="2000" dirty="0" smtClean="0">
                          <a:solidFill>
                            <a:schemeClr val="bg1"/>
                          </a:solidFill>
                          <a:effectLst/>
                        </a:rPr>
                        <a:t> </a:t>
                      </a:r>
                      <a:r>
                        <a:rPr lang="en-US" sz="2000" dirty="0" err="1" smtClean="0">
                          <a:solidFill>
                            <a:schemeClr val="bg1"/>
                          </a:solidFill>
                          <a:effectLst/>
                        </a:rPr>
                        <a:t>hacia</a:t>
                      </a:r>
                      <a:r>
                        <a:rPr lang="en-US" sz="2000" dirty="0" smtClean="0">
                          <a:solidFill>
                            <a:schemeClr val="bg1"/>
                          </a:solidFill>
                          <a:effectLst/>
                        </a:rPr>
                        <a:t> </a:t>
                      </a:r>
                      <a:r>
                        <a:rPr lang="en-US" sz="2000" dirty="0" err="1" smtClean="0">
                          <a:solidFill>
                            <a:schemeClr val="bg1"/>
                          </a:solidFill>
                          <a:effectLst/>
                        </a:rPr>
                        <a:t>adentro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smtClean="0">
                          <a:solidFill>
                            <a:schemeClr val="bg1"/>
                          </a:solidFill>
                          <a:effectLst/>
                        </a:rPr>
                        <a:t>Enfoque</a:t>
                      </a:r>
                      <a:r>
                        <a:rPr lang="en-US" sz="2000" dirty="0" smtClean="0">
                          <a:solidFill>
                            <a:schemeClr val="bg1"/>
                          </a:solidFill>
                          <a:effectLst/>
                        </a:rPr>
                        <a:t> </a:t>
                      </a:r>
                      <a:r>
                        <a:rPr lang="en-US" sz="2000" dirty="0">
                          <a:solidFill>
                            <a:schemeClr val="bg1"/>
                          </a:solidFill>
                          <a:effectLst/>
                        </a:rPr>
                        <a:t>hacia afuera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578129">
                <a:tc>
                  <a:txBody>
                    <a:bodyPr/>
                    <a:lstStyle/>
                    <a:p>
                      <a:pPr marL="0" marR="0" algn="l" rtl="0">
                        <a:lnSpc>
                          <a:spcPct val="107000"/>
                        </a:lnSpc>
                        <a:spcBef>
                          <a:spcPts val="0"/>
                        </a:spcBef>
                        <a:spcAft>
                          <a:spcPts val="0"/>
                        </a:spcAft>
                      </a:pPr>
                      <a:r>
                        <a:rPr lang="en-US" sz="2000" dirty="0" err="1">
                          <a:solidFill>
                            <a:schemeClr val="bg1"/>
                          </a:solidFill>
                          <a:effectLst/>
                        </a:rPr>
                        <a:t>Hiciste</a:t>
                      </a:r>
                      <a:r>
                        <a:rPr lang="en-US" sz="2000" dirty="0">
                          <a:solidFill>
                            <a:schemeClr val="bg1"/>
                          </a:solidFill>
                          <a:effectLst/>
                        </a:rPr>
                        <a:t> </a:t>
                      </a:r>
                      <a:r>
                        <a:rPr lang="en-US" sz="2000" dirty="0" smtClean="0">
                          <a:solidFill>
                            <a:schemeClr val="bg1"/>
                          </a:solidFill>
                          <a:effectLst/>
                        </a:rPr>
                        <a:t>la</a:t>
                      </a:r>
                      <a:r>
                        <a:rPr lang="en-US" sz="2000" baseline="0" dirty="0" smtClean="0">
                          <a:solidFill>
                            <a:schemeClr val="bg1"/>
                          </a:solidFill>
                          <a:effectLst/>
                        </a:rPr>
                        <a:t> </a:t>
                      </a:r>
                      <a:r>
                        <a:rPr lang="en-US" sz="2000" baseline="0" dirty="0" err="1" smtClean="0">
                          <a:solidFill>
                            <a:schemeClr val="bg1"/>
                          </a:solidFill>
                          <a:effectLst/>
                        </a:rPr>
                        <a:t>mayoría</a:t>
                      </a:r>
                      <a:r>
                        <a:rPr lang="en-US" sz="2000" baseline="0" dirty="0" smtClean="0">
                          <a:solidFill>
                            <a:schemeClr val="bg1"/>
                          </a:solidFill>
                          <a:effectLst/>
                        </a:rPr>
                        <a:t> del </a:t>
                      </a:r>
                      <a:r>
                        <a:rPr lang="en-US" sz="2000" baseline="0" dirty="0" err="1" smtClean="0">
                          <a:solidFill>
                            <a:schemeClr val="bg1"/>
                          </a:solidFill>
                          <a:effectLst/>
                        </a:rPr>
                        <a:t>trabajo</a:t>
                      </a:r>
                      <a:r>
                        <a:rPr lang="en-US" sz="2000" baseline="0" dirty="0" smtClean="0">
                          <a:solidFill>
                            <a:schemeClr val="bg1"/>
                          </a:solidFill>
                          <a:effectLst/>
                        </a:rPr>
                        <a:t> que </a:t>
                      </a:r>
                      <a:r>
                        <a:rPr lang="en-US" sz="2000" baseline="0" dirty="0" err="1" smtClean="0">
                          <a:solidFill>
                            <a:schemeClr val="bg1"/>
                          </a:solidFill>
                          <a:effectLst/>
                        </a:rPr>
                        <a:t>te</a:t>
                      </a:r>
                      <a:r>
                        <a:rPr lang="en-US" sz="2000" baseline="0" dirty="0" smtClean="0">
                          <a:solidFill>
                            <a:schemeClr val="bg1"/>
                          </a:solidFill>
                          <a:effectLst/>
                        </a:rPr>
                        <a:t> </a:t>
                      </a:r>
                      <a:r>
                        <a:rPr lang="en-US" sz="2000" baseline="0" dirty="0" err="1" smtClean="0">
                          <a:solidFill>
                            <a:schemeClr val="bg1"/>
                          </a:solidFill>
                          <a:effectLst/>
                        </a:rPr>
                        <a:t>toca</a:t>
                      </a:r>
                      <a:r>
                        <a:rPr lang="en-US" sz="2000" baseline="0" dirty="0" smtClean="0">
                          <a:solidFill>
                            <a:schemeClr val="bg1"/>
                          </a:solidFill>
                          <a:effectLst/>
                        </a:rPr>
                        <a:t> </a:t>
                      </a:r>
                      <a:r>
                        <a:rPr lang="en-US" sz="2000" dirty="0" err="1" smtClean="0">
                          <a:solidFill>
                            <a:schemeClr val="bg1"/>
                          </a:solidFill>
                          <a:effectLst/>
                        </a:rPr>
                        <a:t>cuando</a:t>
                      </a:r>
                      <a:r>
                        <a:rPr lang="en-US" sz="2000" dirty="0" smtClean="0">
                          <a:solidFill>
                            <a:schemeClr val="bg1"/>
                          </a:solidFill>
                          <a:effectLst/>
                        </a:rPr>
                        <a:t> </a:t>
                      </a:r>
                      <a:r>
                        <a:rPr lang="en-US" sz="2000" dirty="0">
                          <a:solidFill>
                            <a:schemeClr val="bg1"/>
                          </a:solidFill>
                          <a:effectLst/>
                        </a:rPr>
                        <a:t>te bautizaron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a:solidFill>
                            <a:schemeClr val="bg1"/>
                          </a:solidFill>
                          <a:effectLst/>
                        </a:rPr>
                        <a:t>Empujar</a:t>
                      </a:r>
                      <a:r>
                        <a:rPr lang="en-US" sz="2000" dirty="0">
                          <a:solidFill>
                            <a:schemeClr val="bg1"/>
                          </a:solidFill>
                          <a:effectLst/>
                        </a:rPr>
                        <a:t> </a:t>
                      </a:r>
                      <a:r>
                        <a:rPr lang="en-US" sz="2000" dirty="0" err="1">
                          <a:solidFill>
                            <a:schemeClr val="bg1"/>
                          </a:solidFill>
                          <a:effectLst/>
                        </a:rPr>
                        <a:t>los</a:t>
                      </a:r>
                      <a:r>
                        <a:rPr lang="en-US" sz="2000" dirty="0">
                          <a:solidFill>
                            <a:schemeClr val="bg1"/>
                          </a:solidFill>
                          <a:effectLst/>
                        </a:rPr>
                        <a:t> </a:t>
                      </a:r>
                      <a:r>
                        <a:rPr lang="en-US" sz="2000" dirty="0" err="1">
                          <a:solidFill>
                            <a:schemeClr val="bg1"/>
                          </a:solidFill>
                          <a:effectLst/>
                        </a:rPr>
                        <a:t>límites</a:t>
                      </a:r>
                      <a:r>
                        <a:rPr lang="en-US" sz="2000" dirty="0">
                          <a:solidFill>
                            <a:schemeClr val="bg1"/>
                          </a:solidFill>
                          <a:effectLst/>
                        </a:rPr>
                        <a:t> del </a:t>
                      </a:r>
                      <a:r>
                        <a:rPr lang="en-US" sz="2000" dirty="0" err="1">
                          <a:solidFill>
                            <a:schemeClr val="bg1"/>
                          </a:solidFill>
                          <a:effectLst/>
                        </a:rPr>
                        <a:t>reino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711390">
                <a:tc>
                  <a:txBody>
                    <a:bodyPr/>
                    <a:lstStyle/>
                    <a:p>
                      <a:pPr marL="0" marR="0" algn="l" rtl="0">
                        <a:lnSpc>
                          <a:spcPct val="107000"/>
                        </a:lnSpc>
                        <a:spcBef>
                          <a:spcPts val="0"/>
                        </a:spcBef>
                        <a:spcAft>
                          <a:spcPts val="0"/>
                        </a:spcAft>
                      </a:pPr>
                      <a:r>
                        <a:rPr lang="en-US" sz="2000" dirty="0">
                          <a:solidFill>
                            <a:schemeClr val="bg1"/>
                          </a:solidFill>
                          <a:effectLst/>
                        </a:rPr>
                        <a:t>Cada uno en su </a:t>
                      </a:r>
                      <a:r>
                        <a:rPr lang="en-US" sz="2000" dirty="0" err="1">
                          <a:solidFill>
                            <a:schemeClr val="bg1"/>
                          </a:solidFill>
                          <a:effectLst/>
                        </a:rPr>
                        <a:t>propia</a:t>
                      </a:r>
                      <a:r>
                        <a:rPr lang="en-US" sz="2000" dirty="0">
                          <a:solidFill>
                            <a:schemeClr val="bg1"/>
                          </a:solidFill>
                          <a:effectLst/>
                        </a:rPr>
                        <a:t> </a:t>
                      </a:r>
                      <a:r>
                        <a:rPr lang="en-US" sz="2000" dirty="0" err="1" smtClean="0">
                          <a:solidFill>
                            <a:schemeClr val="bg1"/>
                          </a:solidFill>
                          <a:effectLst/>
                        </a:rPr>
                        <a:t>burbuja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a:solidFill>
                            <a:schemeClr val="bg1"/>
                          </a:solidFill>
                          <a:effectLst/>
                        </a:rPr>
                        <a:t>Esfuerzo</a:t>
                      </a:r>
                      <a:r>
                        <a:rPr lang="en-US" sz="2000" dirty="0">
                          <a:solidFill>
                            <a:schemeClr val="bg1"/>
                          </a:solidFill>
                          <a:effectLst/>
                        </a:rPr>
                        <a:t> </a:t>
                      </a:r>
                      <a:r>
                        <a:rPr lang="en-US" sz="2000" dirty="0" err="1" smtClean="0">
                          <a:solidFill>
                            <a:schemeClr val="bg1"/>
                          </a:solidFill>
                          <a:effectLst/>
                        </a:rPr>
                        <a:t>emocional</a:t>
                      </a:r>
                      <a:r>
                        <a:rPr lang="en-US" sz="2000" dirty="0" smtClean="0">
                          <a:solidFill>
                            <a:schemeClr val="bg1"/>
                          </a:solidFill>
                          <a:effectLst/>
                        </a:rPr>
                        <a:t> real, </a:t>
                      </a:r>
                      <a:r>
                        <a:rPr lang="en-US" sz="2000" dirty="0">
                          <a:solidFill>
                            <a:schemeClr val="bg1"/>
                          </a:solidFill>
                          <a:effectLst/>
                        </a:rPr>
                        <a:t>compartir la vida, verdadera hermandad.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701039">
                <a:tc>
                  <a:txBody>
                    <a:bodyPr/>
                    <a:lstStyle/>
                    <a:p>
                      <a:pPr marL="0" marR="0" algn="l" rtl="0">
                        <a:lnSpc>
                          <a:spcPct val="107000"/>
                        </a:lnSpc>
                        <a:spcBef>
                          <a:spcPts val="0"/>
                        </a:spcBef>
                        <a:spcAft>
                          <a:spcPts val="0"/>
                        </a:spcAft>
                      </a:pPr>
                      <a:r>
                        <a:rPr lang="en-US" sz="2000" dirty="0" err="1" smtClean="0">
                          <a:solidFill>
                            <a:schemeClr val="bg1"/>
                          </a:solidFill>
                          <a:effectLst/>
                        </a:rPr>
                        <a:t>Abandonar</a:t>
                      </a:r>
                      <a:r>
                        <a:rPr lang="en-US" sz="2000" dirty="0" smtClean="0">
                          <a:solidFill>
                            <a:schemeClr val="bg1"/>
                          </a:solidFill>
                          <a:effectLst/>
                        </a:rPr>
                        <a:t> a la </a:t>
                      </a:r>
                      <a:r>
                        <a:rPr lang="en-US" sz="2000" dirty="0" err="1" smtClean="0">
                          <a:solidFill>
                            <a:schemeClr val="bg1"/>
                          </a:solidFill>
                          <a:effectLst/>
                        </a:rPr>
                        <a:t>gente</a:t>
                      </a:r>
                      <a:r>
                        <a:rPr lang="en-US" sz="2000" dirty="0" smtClean="0">
                          <a:solidFill>
                            <a:schemeClr val="bg1"/>
                          </a:solidFill>
                          <a:effectLst/>
                        </a:rPr>
                        <a:t> </a:t>
                      </a:r>
                      <a:r>
                        <a:rPr lang="en-US" sz="2000" dirty="0" err="1" smtClean="0">
                          <a:solidFill>
                            <a:schemeClr val="bg1"/>
                          </a:solidFill>
                          <a:effectLst/>
                        </a:rPr>
                        <a:t>cuando</a:t>
                      </a:r>
                      <a:r>
                        <a:rPr lang="en-US" sz="2000" dirty="0" smtClean="0">
                          <a:solidFill>
                            <a:schemeClr val="bg1"/>
                          </a:solidFill>
                          <a:effectLst/>
                        </a:rPr>
                        <a:t> </a:t>
                      </a:r>
                      <a:r>
                        <a:rPr lang="en-US" sz="2000" dirty="0">
                          <a:solidFill>
                            <a:schemeClr val="bg1"/>
                          </a:solidFill>
                          <a:effectLst/>
                        </a:rPr>
                        <a:t>se pongan problemáticos.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a:solidFill>
                            <a:schemeClr val="bg1"/>
                          </a:solidFill>
                          <a:effectLst/>
                        </a:rPr>
                        <a:t>P</a:t>
                      </a:r>
                      <a:r>
                        <a:rPr lang="en-US" sz="2000" dirty="0" err="1" smtClean="0">
                          <a:solidFill>
                            <a:schemeClr val="bg1"/>
                          </a:solidFill>
                          <a:effectLst/>
                        </a:rPr>
                        <a:t>aciencia</a:t>
                      </a:r>
                      <a:r>
                        <a:rPr lang="en-US" sz="2000" dirty="0" smtClean="0">
                          <a:solidFill>
                            <a:schemeClr val="bg1"/>
                          </a:solidFill>
                          <a:effectLst/>
                        </a:rPr>
                        <a:t> </a:t>
                      </a:r>
                      <a:r>
                        <a:rPr lang="en-US" sz="2000" dirty="0">
                          <a:solidFill>
                            <a:schemeClr val="bg1"/>
                          </a:solidFill>
                          <a:effectLst/>
                        </a:rPr>
                        <a:t>perfecta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bl>
          </a:graphicData>
        </a:graphic>
      </p:graphicFrame>
      <p:pic>
        <p:nvPicPr>
          <p:cNvPr id="3" name="Picture 2"/>
          <p:cNvPicPr>
            <a:picLocks noChangeAspect="1"/>
          </p:cNvPicPr>
          <p:nvPr/>
        </p:nvPicPr>
        <p:blipFill>
          <a:blip r:embed="rId2"/>
          <a:stretch>
            <a:fillRect/>
          </a:stretch>
        </p:blipFill>
        <p:spPr>
          <a:xfrm>
            <a:off x="67837" y="1616584"/>
            <a:ext cx="5947621" cy="3288916"/>
          </a:xfrm>
          <a:prstGeom prst="rect">
            <a:avLst/>
          </a:prstGeom>
        </p:spPr>
      </p:pic>
      <p:pic>
        <p:nvPicPr>
          <p:cNvPr id="4" name="Picture 3"/>
          <p:cNvPicPr>
            <a:picLocks noChangeAspect="1"/>
          </p:cNvPicPr>
          <p:nvPr/>
        </p:nvPicPr>
        <p:blipFill>
          <a:blip r:embed="rId3"/>
          <a:stretch>
            <a:fillRect/>
          </a:stretch>
        </p:blipFill>
        <p:spPr>
          <a:xfrm>
            <a:off x="6586165" y="862364"/>
            <a:ext cx="5114084" cy="5108975"/>
          </a:xfrm>
          <a:prstGeom prst="rect">
            <a:avLst/>
          </a:prstGeom>
        </p:spPr>
      </p:pic>
    </p:spTree>
    <p:extLst>
      <p:ext uri="{BB962C8B-B14F-4D97-AF65-F5344CB8AC3E}">
        <p14:creationId xmlns:p14="http://schemas.microsoft.com/office/powerpoint/2010/main" val="11147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tx1"/>
                </a:solidFill>
              </a:rPr>
              <a:t>ACTOS OBEDECIBLES - PABLO</a:t>
            </a:r>
            <a:endParaRPr lang="en-US" dirty="0">
              <a:solidFill>
                <a:schemeClr val="tx1"/>
              </a:solidFill>
            </a:endParaRPr>
          </a:p>
        </p:txBody>
      </p:sp>
      <p:sp>
        <p:nvSpPr>
          <p:cNvPr id="3" name="Content Placeholder 2"/>
          <p:cNvSpPr>
            <a:spLocks noGrp="1"/>
          </p:cNvSpPr>
          <p:nvPr>
            <p:ph idx="1"/>
          </p:nvPr>
        </p:nvSpPr>
        <p:spPr>
          <a:xfrm>
            <a:off x="152400" y="1995055"/>
            <a:ext cx="11887199" cy="4710545"/>
          </a:xfrm>
        </p:spPr>
        <p:txBody>
          <a:bodyPr>
            <a:normAutofit/>
          </a:bodyPr>
          <a:lstStyle/>
          <a:p>
            <a:pPr algn="l" rtl="0"/>
            <a:r>
              <a:rPr lang="en-US" cap="none" dirty="0" smtClean="0">
                <a:solidFill>
                  <a:schemeClr val="tx1"/>
                </a:solidFill>
                <a:cs typeface="Arial" panose="020B0604020202020204" pitchFamily="34" charset="0"/>
              </a:rPr>
              <a:t>Metas evangelísticas:</a:t>
            </a:r>
          </a:p>
          <a:p>
            <a:pPr algn="l" rtl="0"/>
            <a:r>
              <a:rPr lang="en-US" cap="none" dirty="0" err="1" smtClean="0">
                <a:solidFill>
                  <a:schemeClr val="tx1"/>
                </a:solidFill>
                <a:cs typeface="Arial" panose="020B0604020202020204" pitchFamily="34" charset="0"/>
              </a:rPr>
              <a:t>Metas</a:t>
            </a:r>
            <a:r>
              <a:rPr lang="en-US" cap="none" dirty="0" smtClean="0">
                <a:solidFill>
                  <a:schemeClr val="tx1"/>
                </a:solidFill>
                <a:cs typeface="Arial" panose="020B0604020202020204" pitchFamily="34" charset="0"/>
              </a:rPr>
              <a:t> de oración (y ayuno):</a:t>
            </a:r>
          </a:p>
          <a:p>
            <a:pPr algn="l" rtl="0"/>
            <a:r>
              <a:rPr lang="en-US" cap="none" dirty="0" smtClean="0">
                <a:solidFill>
                  <a:schemeClr val="tx1"/>
                </a:solidFill>
                <a:cs typeface="Arial" panose="020B0604020202020204" pitchFamily="34" charset="0"/>
              </a:rPr>
              <a:t>Metas del amor fraternal:</a:t>
            </a:r>
          </a:p>
          <a:p>
            <a:pPr algn="l" rtl="0"/>
            <a:r>
              <a:rPr lang="en-US" cap="none" dirty="0" err="1" smtClean="0">
                <a:solidFill>
                  <a:schemeClr val="tx1"/>
                </a:solidFill>
                <a:cs typeface="Arial" panose="020B0604020202020204" pitchFamily="34" charset="0"/>
              </a:rPr>
              <a:t>Metas</a:t>
            </a:r>
            <a:r>
              <a:rPr lang="en-US" cap="none" dirty="0" smtClean="0">
                <a:solidFill>
                  <a:schemeClr val="tx1"/>
                </a:solidFill>
                <a:cs typeface="Arial" panose="020B0604020202020204" pitchFamily="34" charset="0"/>
              </a:rPr>
              <a:t> de </a:t>
            </a:r>
            <a:r>
              <a:rPr lang="en-US" cap="none" dirty="0" err="1" smtClean="0">
                <a:solidFill>
                  <a:schemeClr val="tx1"/>
                </a:solidFill>
                <a:cs typeface="Arial" panose="020B0604020202020204" pitchFamily="34" charset="0"/>
              </a:rPr>
              <a:t>mentoría</a:t>
            </a:r>
            <a:r>
              <a:rPr lang="en-US" cap="none" dirty="0" smtClean="0">
                <a:solidFill>
                  <a:schemeClr val="tx1"/>
                </a:solidFill>
                <a:cs typeface="Arial" panose="020B0604020202020204" pitchFamily="34" charset="0"/>
              </a:rPr>
              <a:t>:</a:t>
            </a:r>
          </a:p>
          <a:p>
            <a:pPr algn="l" rtl="0"/>
            <a:r>
              <a:rPr lang="en-US" cap="none" dirty="0" err="1" smtClean="0">
                <a:solidFill>
                  <a:schemeClr val="tx1"/>
                </a:solidFill>
                <a:cs typeface="Arial" panose="020B0604020202020204" pitchFamily="34" charset="0"/>
              </a:rPr>
              <a:t>Metas</a:t>
            </a:r>
            <a:r>
              <a:rPr lang="en-US" cap="none" dirty="0" smtClean="0">
                <a:solidFill>
                  <a:schemeClr val="tx1"/>
                </a:solidFill>
                <a:cs typeface="Arial" panose="020B0604020202020204" pitchFamily="34" charset="0"/>
              </a:rPr>
              <a:t> de enseñanza:</a:t>
            </a:r>
          </a:p>
          <a:p>
            <a:pPr algn="l" rtl="0"/>
            <a:r>
              <a:rPr lang="en-US" cap="none" dirty="0" smtClean="0">
                <a:solidFill>
                  <a:schemeClr val="tx1"/>
                </a:solidFill>
                <a:cs typeface="Arial" panose="020B0604020202020204" pitchFamily="34" charset="0"/>
              </a:rPr>
              <a:t>Metas de santidad:</a:t>
            </a:r>
          </a:p>
          <a:p>
            <a:pPr algn="l" rtl="0"/>
            <a:r>
              <a:rPr lang="en-US" cap="none" dirty="0" err="1" smtClean="0">
                <a:solidFill>
                  <a:schemeClr val="tx1"/>
                </a:solidFill>
                <a:cs typeface="Arial" panose="020B0604020202020204" pitchFamily="34" charset="0"/>
              </a:rPr>
              <a:t>Metas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en</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cuanto</a:t>
            </a:r>
            <a:r>
              <a:rPr lang="en-US" cap="none" dirty="0" smtClean="0">
                <a:solidFill>
                  <a:schemeClr val="tx1"/>
                </a:solidFill>
                <a:cs typeface="Arial" panose="020B0604020202020204" pitchFamily="34" charset="0"/>
              </a:rPr>
              <a:t> a la </a:t>
            </a:r>
            <a:r>
              <a:rPr lang="en-US" cap="none" dirty="0" err="1" smtClean="0">
                <a:solidFill>
                  <a:schemeClr val="tx1"/>
                </a:solidFill>
                <a:cs typeface="Arial" panose="020B0604020202020204" pitchFamily="34" charset="0"/>
              </a:rPr>
              <a:t>iglesia</a:t>
            </a:r>
            <a:r>
              <a:rPr lang="en-US" cap="none" dirty="0" smtClean="0">
                <a:solidFill>
                  <a:schemeClr val="tx1"/>
                </a:solidFill>
                <a:cs typeface="Arial" panose="020B0604020202020204" pitchFamily="34" charset="0"/>
              </a:rPr>
              <a:t>:</a:t>
            </a:r>
          </a:p>
          <a:p>
            <a:pPr algn="l" rtl="0"/>
            <a:r>
              <a:rPr lang="en-US" cap="none" dirty="0" err="1" smtClean="0">
                <a:solidFill>
                  <a:schemeClr val="tx1"/>
                </a:solidFill>
                <a:cs typeface="Arial" panose="020B0604020202020204" pitchFamily="34" charset="0"/>
              </a:rPr>
              <a:t>Metas</a:t>
            </a:r>
            <a:r>
              <a:rPr lang="en-US" cap="none" dirty="0" smtClean="0">
                <a:solidFill>
                  <a:schemeClr val="tx1"/>
                </a:solidFill>
                <a:cs typeface="Arial" panose="020B0604020202020204" pitchFamily="34" charset="0"/>
              </a:rPr>
              <a:t> de conocimiento:</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25990910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TAREA</a:t>
            </a:r>
            <a:endParaRPr lang="en-US" dirty="0"/>
          </a:p>
        </p:txBody>
      </p:sp>
      <p:sp>
        <p:nvSpPr>
          <p:cNvPr id="3" name="Subtitle 2"/>
          <p:cNvSpPr>
            <a:spLocks noGrp="1"/>
          </p:cNvSpPr>
          <p:nvPr>
            <p:ph type="subTitle" idx="1"/>
          </p:nvPr>
        </p:nvSpPr>
        <p:spPr>
          <a:xfrm>
            <a:off x="629919" y="2509520"/>
            <a:ext cx="11181531" cy="3698240"/>
          </a:xfrm>
        </p:spPr>
        <p:txBody>
          <a:bodyPr>
            <a:normAutofit/>
          </a:bodyPr>
          <a:lstStyle/>
          <a:p>
            <a:pPr algn="l" rtl="0"/>
            <a:r>
              <a:rPr lang="en-US" sz="2400" cap="none" dirty="0" err="1" smtClean="0">
                <a:solidFill>
                  <a:schemeClr val="tx1"/>
                </a:solidFill>
                <a:cs typeface="Arial" panose="020B0604020202020204" pitchFamily="34" charset="0"/>
              </a:rPr>
              <a:t>Asegúrese</a:t>
            </a:r>
            <a:r>
              <a:rPr lang="en-US" sz="2400" cap="none" dirty="0" smtClean="0">
                <a:solidFill>
                  <a:schemeClr val="tx1"/>
                </a:solidFill>
                <a:cs typeface="Arial" panose="020B0604020202020204" pitchFamily="34" charset="0"/>
              </a:rPr>
              <a:t> de tener </a:t>
            </a:r>
            <a:r>
              <a:rPr lang="en-US" sz="2400" cap="none" dirty="0" err="1" smtClean="0">
                <a:solidFill>
                  <a:schemeClr val="tx1"/>
                </a:solidFill>
                <a:cs typeface="Arial" panose="020B0604020202020204" pitchFamily="34" charset="0"/>
              </a:rPr>
              <a:t>lista</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su</a:t>
            </a:r>
            <a:r>
              <a:rPr lang="en-US" sz="2400" cap="none" dirty="0" smtClean="0">
                <a:solidFill>
                  <a:schemeClr val="tx1"/>
                </a:solidFill>
                <a:cs typeface="Arial" panose="020B0604020202020204" pitchFamily="34" charset="0"/>
              </a:rPr>
              <a:t> pregunta o </a:t>
            </a:r>
            <a:r>
              <a:rPr lang="en-US" sz="2400" cap="none" dirty="0" err="1" smtClean="0">
                <a:solidFill>
                  <a:schemeClr val="tx1"/>
                </a:solidFill>
                <a:cs typeface="Arial" panose="020B0604020202020204" pitchFamily="34" charset="0"/>
              </a:rPr>
              <a:t>comentario</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sobre</a:t>
            </a:r>
            <a:r>
              <a:rPr lang="en-US" sz="2400" cap="none" dirty="0" smtClean="0">
                <a:solidFill>
                  <a:schemeClr val="tx1"/>
                </a:solidFill>
                <a:cs typeface="Arial" panose="020B0604020202020204" pitchFamily="34" charset="0"/>
              </a:rPr>
              <a:t> la lectura.</a:t>
            </a:r>
            <a:endParaRPr lang="en-US" sz="2400"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24824772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Calentamiento</a:t>
            </a:r>
            <a:endParaRPr lang="en-US" dirty="0"/>
          </a:p>
        </p:txBody>
      </p:sp>
      <p:sp>
        <p:nvSpPr>
          <p:cNvPr id="3" name="Subtitle 2"/>
          <p:cNvSpPr>
            <a:spLocks noGrp="1"/>
          </p:cNvSpPr>
          <p:nvPr>
            <p:ph type="subTitle" idx="1"/>
          </p:nvPr>
        </p:nvSpPr>
        <p:spPr>
          <a:xfrm>
            <a:off x="629919" y="2509520"/>
            <a:ext cx="11181531" cy="3698240"/>
          </a:xfrm>
        </p:spPr>
        <p:txBody>
          <a:bodyPr>
            <a:normAutofit/>
          </a:bodyPr>
          <a:lstStyle/>
          <a:p>
            <a:pPr algn="l" rtl="0"/>
            <a:r>
              <a:rPr lang="en-US" sz="2400" cap="none" dirty="0" smtClean="0">
                <a:solidFill>
                  <a:schemeClr val="bg1"/>
                </a:solidFill>
                <a:cs typeface="Arial" panose="020B0604020202020204" pitchFamily="34" charset="0"/>
              </a:rPr>
              <a:t>¿Cómo están ordenadas las cartas de Pablo en el Nuevo Testamento?</a:t>
            </a:r>
          </a:p>
          <a:p>
            <a:pPr algn="l" rtl="0"/>
            <a:r>
              <a:rPr lang="en-US" sz="2400" cap="none" dirty="0">
                <a:solidFill>
                  <a:schemeClr val="bg1"/>
                </a:solidFill>
                <a:cs typeface="Arial" panose="020B0604020202020204" pitchFamily="34" charset="0"/>
              </a:rPr>
              <a:t> </a:t>
            </a:r>
            <a:r>
              <a:rPr lang="en-US" sz="2400" cap="none" dirty="0" smtClean="0">
                <a:solidFill>
                  <a:schemeClr val="bg1"/>
                </a:solidFill>
                <a:cs typeface="Arial" panose="020B0604020202020204" pitchFamily="34" charset="0"/>
              </a:rPr>
              <a:t>a.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orden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alfabético</a:t>
            </a:r>
            <a:endParaRPr lang="en-US" sz="2400" cap="none" dirty="0" smtClean="0">
              <a:solidFill>
                <a:schemeClr val="bg1"/>
              </a:solidFill>
              <a:cs typeface="Arial" panose="020B0604020202020204" pitchFamily="34" charset="0"/>
            </a:endParaRPr>
          </a:p>
          <a:p>
            <a:pPr algn="l" rtl="0"/>
            <a:r>
              <a:rPr lang="en-US" sz="2400" cap="none" dirty="0">
                <a:solidFill>
                  <a:schemeClr val="bg1"/>
                </a:solidFill>
                <a:cs typeface="Arial" panose="020B0604020202020204" pitchFamily="34" charset="0"/>
              </a:rPr>
              <a:t> </a:t>
            </a:r>
            <a:r>
              <a:rPr lang="en-US" sz="2400" cap="none" dirty="0" smtClean="0">
                <a:solidFill>
                  <a:schemeClr val="bg1"/>
                </a:solidFill>
                <a:cs typeface="Arial" panose="020B0604020202020204" pitchFamily="34" charset="0"/>
              </a:rPr>
              <a:t>b. </a:t>
            </a:r>
            <a:r>
              <a:rPr lang="en-US" sz="2400" cap="none" dirty="0" err="1" smtClean="0">
                <a:solidFill>
                  <a:schemeClr val="bg1"/>
                </a:solidFill>
                <a:cs typeface="Arial" panose="020B0604020202020204" pitchFamily="34" charset="0"/>
              </a:rPr>
              <a:t>En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orden</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cronológico</a:t>
            </a:r>
            <a:r>
              <a:rPr lang="en-US" sz="2400" cap="none" dirty="0" smtClean="0">
                <a:solidFill>
                  <a:schemeClr val="bg1"/>
                </a:solidFill>
                <a:cs typeface="Arial" panose="020B0604020202020204" pitchFamily="34" charset="0"/>
              </a:rPr>
              <a:t> </a:t>
            </a:r>
          </a:p>
          <a:p>
            <a:pPr algn="l" rtl="0"/>
            <a:r>
              <a:rPr lang="en-US" sz="2400" cap="none" dirty="0">
                <a:solidFill>
                  <a:schemeClr val="bg1"/>
                </a:solidFill>
                <a:cs typeface="Arial" panose="020B0604020202020204" pitchFamily="34" charset="0"/>
              </a:rPr>
              <a:t> c</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Por</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su</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lugar</a:t>
            </a:r>
            <a:r>
              <a:rPr lang="en-US" sz="2400" cap="none" dirty="0" smtClean="0">
                <a:solidFill>
                  <a:schemeClr val="bg1"/>
                </a:solidFill>
                <a:cs typeface="Arial" panose="020B0604020202020204" pitchFamily="34" charset="0"/>
              </a:rPr>
              <a:t> de </a:t>
            </a:r>
            <a:r>
              <a:rPr lang="en-US" sz="2400" cap="none" dirty="0" err="1" smtClean="0">
                <a:solidFill>
                  <a:schemeClr val="bg1"/>
                </a:solidFill>
                <a:cs typeface="Arial" panose="020B0604020202020204" pitchFamily="34" charset="0"/>
              </a:rPr>
              <a:t>composici</a:t>
            </a:r>
            <a:r>
              <a:rPr lang="es-ES" sz="2400" cap="none" dirty="0" err="1" smtClean="0">
                <a:solidFill>
                  <a:schemeClr val="bg1"/>
                </a:solidFill>
                <a:cs typeface="Arial" panose="020B0604020202020204" pitchFamily="34" charset="0"/>
              </a:rPr>
              <a:t>ón</a:t>
            </a:r>
            <a:endParaRPr lang="en-US" sz="2400" cap="none" dirty="0" smtClean="0">
              <a:solidFill>
                <a:schemeClr val="bg1"/>
              </a:solidFill>
              <a:cs typeface="Arial" panose="020B0604020202020204" pitchFamily="34" charset="0"/>
            </a:endParaRPr>
          </a:p>
          <a:p>
            <a:pPr algn="l" rtl="0"/>
            <a:r>
              <a:rPr lang="en-US" sz="2400" cap="none" dirty="0">
                <a:solidFill>
                  <a:schemeClr val="bg1"/>
                </a:solidFill>
                <a:cs typeface="Arial" panose="020B0604020202020204" pitchFamily="34" charset="0"/>
              </a:rPr>
              <a:t> </a:t>
            </a:r>
            <a:r>
              <a:rPr lang="en-US" sz="2400" cap="none" dirty="0" smtClean="0">
                <a:solidFill>
                  <a:schemeClr val="bg1"/>
                </a:solidFill>
                <a:cs typeface="Arial" panose="020B0604020202020204" pitchFamily="34" charset="0"/>
              </a:rPr>
              <a:t>d. </a:t>
            </a:r>
            <a:r>
              <a:rPr lang="en-US" sz="2400" cap="none" dirty="0" err="1" smtClean="0">
                <a:solidFill>
                  <a:schemeClr val="bg1"/>
                </a:solidFill>
                <a:cs typeface="Arial" panose="020B0604020202020204" pitchFamily="34" charset="0"/>
              </a:rPr>
              <a:t>Por</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su</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tamaño</a:t>
            </a:r>
            <a:endParaRPr lang="en-US" sz="2400" cap="none" dirty="0" smtClean="0">
              <a:solidFill>
                <a:schemeClr val="bg1"/>
              </a:solidFill>
              <a:cs typeface="Arial" panose="020B0604020202020204" pitchFamily="34" charset="0"/>
            </a:endParaRPr>
          </a:p>
          <a:p>
            <a:pPr algn="l" rtl="0"/>
            <a:r>
              <a:rPr lang="en-US" sz="2400" cap="none" dirty="0">
                <a:solidFill>
                  <a:schemeClr val="bg1"/>
                </a:solidFill>
                <a:cs typeface="Arial" panose="020B0604020202020204" pitchFamily="34" charset="0"/>
              </a:rPr>
              <a:t> e</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Por</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su</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audiencia</a:t>
            </a:r>
            <a:endParaRPr lang="en-US" sz="2400" cap="none" dirty="0" smtClean="0">
              <a:solidFill>
                <a:schemeClr val="bg1"/>
              </a:solidFill>
              <a:cs typeface="Arial" panose="020B0604020202020204" pitchFamily="34" charset="0"/>
            </a:endParaRPr>
          </a:p>
          <a:p>
            <a:pPr algn="l" rtl="0"/>
            <a:r>
              <a:rPr lang="en-US" sz="2400" cap="none" dirty="0">
                <a:solidFill>
                  <a:schemeClr val="bg1"/>
                </a:solidFill>
                <a:cs typeface="Arial" panose="020B0604020202020204" pitchFamily="34" charset="0"/>
              </a:rPr>
              <a:t> f</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Otra</a:t>
            </a:r>
            <a:r>
              <a:rPr lang="en-US" sz="2400" cap="none" dirty="0" smtClean="0">
                <a:solidFill>
                  <a:schemeClr val="bg1"/>
                </a:solidFill>
                <a:cs typeface="Arial" panose="020B0604020202020204" pitchFamily="34" charset="0"/>
              </a:rPr>
              <a:t> </a:t>
            </a:r>
            <a:r>
              <a:rPr lang="en-US" sz="2400" cap="none" dirty="0" err="1" smtClean="0">
                <a:solidFill>
                  <a:schemeClr val="bg1"/>
                </a:solidFill>
                <a:cs typeface="Arial" panose="020B0604020202020204" pitchFamily="34" charset="0"/>
              </a:rPr>
              <a:t>cosa</a:t>
            </a:r>
            <a:endParaRPr lang="en-US" sz="2400" cap="none" dirty="0" smtClean="0">
              <a:solidFill>
                <a:schemeClr val="bg1"/>
              </a:solidFill>
              <a:cs typeface="Arial" panose="020B0604020202020204" pitchFamily="34" charset="0"/>
            </a:endParaRPr>
          </a:p>
        </p:txBody>
      </p:sp>
    </p:spTree>
    <p:extLst>
      <p:ext uri="{BB962C8B-B14F-4D97-AF65-F5344CB8AC3E}">
        <p14:creationId xmlns:p14="http://schemas.microsoft.com/office/powerpoint/2010/main" val="36051571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359" y="252497"/>
            <a:ext cx="4814341" cy="504994"/>
          </a:xfrm>
          <a:solidFill>
            <a:schemeClr val="tx2"/>
          </a:solidFill>
        </p:spPr>
        <p:txBody>
          <a:bodyPr>
            <a:normAutofit fontScale="90000"/>
          </a:bodyPr>
          <a:lstStyle/>
          <a:p>
            <a:pPr algn="ctr" rtl="0"/>
            <a:r>
              <a:rPr lang="en-US" dirty="0" smtClean="0">
                <a:solidFill>
                  <a:schemeClr val="bg1"/>
                </a:solidFill>
              </a:rPr>
              <a:t>DISCUSIÓN EN GRUPOS</a:t>
            </a:r>
            <a:endParaRPr lang="en-US" dirty="0">
              <a:solidFill>
                <a:schemeClr val="bg1"/>
              </a:solidFill>
            </a:endParaRPr>
          </a:p>
        </p:txBody>
      </p:sp>
      <p:sp>
        <p:nvSpPr>
          <p:cNvPr id="3" name="Content Placeholder 2"/>
          <p:cNvSpPr>
            <a:spLocks noGrp="1"/>
          </p:cNvSpPr>
          <p:nvPr>
            <p:ph idx="1"/>
          </p:nvPr>
        </p:nvSpPr>
        <p:spPr>
          <a:xfrm>
            <a:off x="288758" y="757491"/>
            <a:ext cx="11755351" cy="1471697"/>
          </a:xfrm>
        </p:spPr>
        <p:txBody>
          <a:bodyPr>
            <a:normAutofit fontScale="92500" lnSpcReduction="10000"/>
          </a:bodyPr>
          <a:lstStyle/>
          <a:p>
            <a:pPr algn="l" rtl="0"/>
            <a:r>
              <a:rPr lang="es-ES" cap="none" dirty="0" smtClean="0">
                <a:solidFill>
                  <a:schemeClr val="tx1"/>
                </a:solidFill>
                <a:cs typeface="Arial" panose="020B0604020202020204" pitchFamily="34" charset="0"/>
              </a:rPr>
              <a:t>Cuenten la historia de qué sucedió en su ciudad asignada (</a:t>
            </a:r>
            <a:r>
              <a:rPr lang="es-PE" cap="none" dirty="0" smtClean="0">
                <a:solidFill>
                  <a:schemeClr val="tx1"/>
                </a:solidFill>
                <a:cs typeface="Arial" panose="020B0604020202020204" pitchFamily="34" charset="0"/>
              </a:rPr>
              <a:t>en el 2do viaje</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desde</a:t>
            </a:r>
            <a:r>
              <a:rPr lang="en-US" cap="none" dirty="0" smtClean="0">
                <a:solidFill>
                  <a:schemeClr val="tx1"/>
                </a:solidFill>
                <a:cs typeface="Arial" panose="020B0604020202020204" pitchFamily="34" charset="0"/>
              </a:rPr>
              <a:t> la </a:t>
            </a:r>
            <a:r>
              <a:rPr lang="en-US" cap="none" dirty="0" err="1" smtClean="0">
                <a:solidFill>
                  <a:schemeClr val="tx1"/>
                </a:solidFill>
                <a:cs typeface="Arial" panose="020B0604020202020204" pitchFamily="34" charset="0"/>
              </a:rPr>
              <a:t>perspectiva</a:t>
            </a:r>
            <a:r>
              <a:rPr lang="en-US" cap="none" dirty="0" smtClean="0">
                <a:solidFill>
                  <a:schemeClr val="tx1"/>
                </a:solidFill>
                <a:cs typeface="Arial" panose="020B0604020202020204" pitchFamily="34" charset="0"/>
              </a:rPr>
              <a:t> de Timoteo</a:t>
            </a:r>
          </a:p>
          <a:p>
            <a:pPr algn="l" rtl="0"/>
            <a:r>
              <a:rPr lang="en-US" cap="none" dirty="0" smtClean="0">
                <a:solidFill>
                  <a:schemeClr val="tx1"/>
                </a:solidFill>
                <a:cs typeface="Arial" panose="020B0604020202020204" pitchFamily="34" charset="0"/>
              </a:rPr>
              <a:t>¿</a:t>
            </a:r>
            <a:r>
              <a:rPr lang="en-US" cap="none" dirty="0" err="1" smtClean="0">
                <a:solidFill>
                  <a:schemeClr val="tx1"/>
                </a:solidFill>
                <a:cs typeface="Arial" panose="020B0604020202020204" pitchFamily="34" charset="0"/>
              </a:rPr>
              <a:t>Qué</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aprendió</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él</a:t>
            </a:r>
            <a:r>
              <a:rPr lang="en-US" cap="none" dirty="0" smtClean="0">
                <a:solidFill>
                  <a:schemeClr val="tx1"/>
                </a:solidFill>
                <a:cs typeface="Arial" panose="020B0604020202020204" pitchFamily="34" charset="0"/>
              </a:rPr>
              <a:t> (del carácter y las enseñanzas de Pablo)?</a:t>
            </a:r>
          </a:p>
          <a:p>
            <a:pPr algn="l" rtl="0"/>
            <a:r>
              <a:rPr lang="en-US" cap="none" dirty="0" smtClean="0">
                <a:solidFill>
                  <a:schemeClr val="tx1"/>
                </a:solidFill>
                <a:cs typeface="Arial" panose="020B0604020202020204" pitchFamily="34" charset="0"/>
              </a:rPr>
              <a:t>¿Qué luz arrojan las epístolas sobre lo que estaba sucediendo?</a:t>
            </a:r>
            <a:endParaRPr lang="en-US" cap="none" dirty="0">
              <a:solidFill>
                <a:schemeClr val="tx1"/>
              </a:solidFill>
              <a:cs typeface="Arial" panose="020B0604020202020204" pitchFamily="34" charset="0"/>
            </a:endParaRPr>
          </a:p>
        </p:txBody>
      </p:sp>
      <p:sp>
        <p:nvSpPr>
          <p:cNvPr id="4" name="Content Placeholder 2"/>
          <p:cNvSpPr txBox="1">
            <a:spLocks/>
          </p:cNvSpPr>
          <p:nvPr/>
        </p:nvSpPr>
        <p:spPr>
          <a:xfrm rot="10800000" flipV="1">
            <a:off x="545123" y="4664875"/>
            <a:ext cx="3321237" cy="1953245"/>
          </a:xfrm>
          <a:prstGeom prst="rect">
            <a:avLst/>
          </a:prstGeom>
          <a:solidFill>
            <a:schemeClr val="tx1">
              <a:lumMod val="6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FILIPOS</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16:11-40</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Fi. 1:2-5; 2:19-22; 3:17-21; 4:10-17</a:t>
            </a: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5" name="Content Placeholder 2"/>
          <p:cNvSpPr txBox="1">
            <a:spLocks/>
          </p:cNvSpPr>
          <p:nvPr/>
        </p:nvSpPr>
        <p:spPr>
          <a:xfrm rot="10800000" flipV="1">
            <a:off x="569922" y="2354530"/>
            <a:ext cx="3271641" cy="2082201"/>
          </a:xfrm>
          <a:prstGeom prst="rect">
            <a:avLst/>
          </a:prstGeom>
          <a:solidFill>
            <a:schemeClr val="accent3">
              <a:lumMod val="75000"/>
            </a:schemeClr>
          </a:solidFill>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LISTRA Y DERBE</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16:1-5</a:t>
            </a:r>
          </a:p>
          <a:p>
            <a:pPr>
              <a:buClr>
                <a:prstClr val="white"/>
              </a:buClr>
            </a:pPr>
            <a:r>
              <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Tim. 4:12 y 2 Tim. 2:22; 2 Tim. 1:5 y 3:14-15; 2 Tim. 3:10-12; 1 Tim. </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1:18; 4:14 </a:t>
            </a:r>
            <a:r>
              <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y 2 Tim 1:6</a:t>
            </a:r>
          </a:p>
        </p:txBody>
      </p:sp>
      <p:sp>
        <p:nvSpPr>
          <p:cNvPr id="6" name="Content Placeholder 2"/>
          <p:cNvSpPr txBox="1">
            <a:spLocks/>
          </p:cNvSpPr>
          <p:nvPr/>
        </p:nvSpPr>
        <p:spPr>
          <a:xfrm rot="10800000" flipV="1">
            <a:off x="4520988" y="2354531"/>
            <a:ext cx="3333081" cy="2082201"/>
          </a:xfrm>
          <a:prstGeom prst="rect">
            <a:avLst/>
          </a:prstGeom>
          <a:solidFill>
            <a:schemeClr val="bg2">
              <a:lumMod val="60000"/>
              <a:lumOff val="40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TESALÓNICA</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17:1-14</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Tes. 1:1 – 3:10</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2 Tes. 1:1-4; 2:1-2; 3:6-15</a:t>
            </a: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7" name="Content Placeholder 2"/>
          <p:cNvSpPr txBox="1">
            <a:spLocks/>
          </p:cNvSpPr>
          <p:nvPr/>
        </p:nvSpPr>
        <p:spPr>
          <a:xfrm rot="10800000" flipV="1">
            <a:off x="4520987" y="4664876"/>
            <a:ext cx="3321237" cy="1953245"/>
          </a:xfrm>
          <a:prstGeom prst="rect">
            <a:avLst/>
          </a:prstGeom>
          <a:solidFill>
            <a:schemeClr val="accent4">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ATENAS</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17:14-34</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a:t>
            </a:r>
            <a:r>
              <a:rPr lang="en-US"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Tes</a:t>
            </a: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3:1-10</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Cor. 2:3 (¿?)</a:t>
            </a: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8" name="Content Placeholder 2"/>
          <p:cNvSpPr txBox="1">
            <a:spLocks/>
          </p:cNvSpPr>
          <p:nvPr/>
        </p:nvSpPr>
        <p:spPr>
          <a:xfrm rot="10800000" flipV="1">
            <a:off x="8354826" y="2354530"/>
            <a:ext cx="3333081" cy="2082201"/>
          </a:xfrm>
          <a:prstGeom prst="rect">
            <a:avLst/>
          </a:prstGeom>
          <a:solidFill>
            <a:schemeClr val="accent6">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Clr>
                <a:prstClr val="white"/>
              </a:buClr>
              <a:buFont typeface="Arial"/>
              <a:buNone/>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CORINTO</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Hechos 18:1-18</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Cor. 1:1 – 2:4; 3:5-15; 4:14-17; 9:1-23; 11:2; 15:3-11; 16:15-16</a:t>
            </a: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Tree>
    <p:extLst>
      <p:ext uri="{BB962C8B-B14F-4D97-AF65-F5344CB8AC3E}">
        <p14:creationId xmlns:p14="http://schemas.microsoft.com/office/powerpoint/2010/main" val="284908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4548350" y="2839684"/>
            <a:ext cx="9905998" cy="809297"/>
          </a:xfrm>
        </p:spPr>
        <p:txBody>
          <a:bodyPr/>
          <a:lstStyle/>
          <a:p>
            <a:pPr algn="ctr" rtl="0"/>
            <a:r>
              <a:rPr lang="en-US" dirty="0" smtClean="0">
                <a:solidFill>
                  <a:schemeClr val="tx1"/>
                </a:solidFill>
              </a:rPr>
              <a:t>2</a:t>
            </a:r>
            <a:r>
              <a:rPr lang="en-US" baseline="30000" dirty="0" smtClean="0">
                <a:solidFill>
                  <a:schemeClr val="tx1"/>
                </a:solidFill>
              </a:rPr>
              <a:t>Do </a:t>
            </a:r>
            <a:r>
              <a:rPr lang="en-US" dirty="0" err="1" smtClean="0">
                <a:solidFill>
                  <a:schemeClr val="tx1"/>
                </a:solidFill>
              </a:rPr>
              <a:t>viaje</a:t>
            </a:r>
            <a:endParaRPr lang="en-US" dirty="0">
              <a:solidFill>
                <a:schemeClr val="tx1"/>
              </a:solidFill>
            </a:endParaRPr>
          </a:p>
        </p:txBody>
      </p:sp>
      <p:pic>
        <p:nvPicPr>
          <p:cNvPr id="3" name="Picture 2"/>
          <p:cNvPicPr>
            <a:picLocks noChangeAspect="1"/>
          </p:cNvPicPr>
          <p:nvPr/>
        </p:nvPicPr>
        <p:blipFill>
          <a:blip r:embed="rId2"/>
          <a:stretch>
            <a:fillRect/>
          </a:stretch>
        </p:blipFill>
        <p:spPr>
          <a:xfrm>
            <a:off x="1454982" y="0"/>
            <a:ext cx="8158479" cy="6811307"/>
          </a:xfrm>
          <a:prstGeom prst="rect">
            <a:avLst/>
          </a:prstGeom>
        </p:spPr>
      </p:pic>
    </p:spTree>
    <p:extLst>
      <p:ext uri="{BB962C8B-B14F-4D97-AF65-F5344CB8AC3E}">
        <p14:creationId xmlns:p14="http://schemas.microsoft.com/office/powerpoint/2010/main" val="37864605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a:p>
        </p:txBody>
      </p:sp>
      <p:graphicFrame>
        <p:nvGraphicFramePr>
          <p:cNvPr id="5" name="Content Placeholder 4"/>
          <p:cNvGraphicFramePr>
            <a:graphicFrameLocks noGrp="1"/>
          </p:cNvGraphicFramePr>
          <p:nvPr>
            <p:ph idx="1"/>
            <p:extLst/>
          </p:nvPr>
        </p:nvGraphicFramePr>
        <p:xfrm>
          <a:off x="0" y="0"/>
          <a:ext cx="12192002" cy="6522084"/>
        </p:xfrm>
        <a:graphic>
          <a:graphicData uri="http://schemas.openxmlformats.org/drawingml/2006/table">
            <a:tbl>
              <a:tblPr firstRow="1" firstCol="1" bandRow="1">
                <a:tableStyleId>{5C22544A-7EE6-4342-B048-85BDC9FD1C3A}</a:tableStyleId>
              </a:tblPr>
              <a:tblGrid>
                <a:gridCol w="6096001"/>
                <a:gridCol w="6096001"/>
              </a:tblGrid>
              <a:tr h="289065">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dirty="0">
                          <a:solidFill>
                            <a:schemeClr val="accent3">
                              <a:lumMod val="50000"/>
                            </a:schemeClr>
                          </a:solidFill>
                          <a:effectLst/>
                        </a:rPr>
                        <a:t> </a:t>
                      </a:r>
                      <a:endParaRPr lang="en-US" sz="2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a:solidFill>
                            <a:schemeClr val="accent3"/>
                          </a:solidFill>
                          <a:effectLst/>
                        </a:rPr>
                        <a:t> </a:t>
                      </a:r>
                      <a:endParaRPr lang="en-US" sz="20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1038543">
                <a:tc>
                  <a:txBody>
                    <a:bodyPr/>
                    <a:lstStyle/>
                    <a:p>
                      <a:pPr marL="0" marR="0" algn="l" rtl="0">
                        <a:lnSpc>
                          <a:spcPct val="107000"/>
                        </a:lnSpc>
                        <a:spcBef>
                          <a:spcPts val="0"/>
                        </a:spcBef>
                        <a:spcAft>
                          <a:spcPts val="0"/>
                        </a:spcAft>
                      </a:pPr>
                      <a:r>
                        <a:rPr lang="en-US" sz="2000" dirty="0">
                          <a:solidFill>
                            <a:schemeClr val="bg1"/>
                          </a:solidFill>
                          <a:effectLst/>
                        </a:rPr>
                        <a:t>Un cristianismo estable y cómodo </a:t>
                      </a:r>
                      <a:r>
                        <a:rPr lang="en-US" sz="2000" dirty="0" err="1">
                          <a:solidFill>
                            <a:schemeClr val="bg1"/>
                          </a:solidFill>
                          <a:effectLst/>
                        </a:rPr>
                        <a:t>mientras</a:t>
                      </a:r>
                      <a:r>
                        <a:rPr lang="en-US" sz="2000" dirty="0">
                          <a:solidFill>
                            <a:schemeClr val="bg1"/>
                          </a:solidFill>
                          <a:effectLst/>
                        </a:rPr>
                        <a:t> </a:t>
                      </a:r>
                      <a:r>
                        <a:rPr lang="en-US" sz="2000" dirty="0" smtClean="0">
                          <a:solidFill>
                            <a:schemeClr val="bg1"/>
                          </a:solidFill>
                          <a:effectLst/>
                        </a:rPr>
                        <a:t>se </a:t>
                      </a:r>
                      <a:r>
                        <a:rPr lang="en-US" sz="2000" dirty="0" err="1" smtClean="0">
                          <a:solidFill>
                            <a:schemeClr val="bg1"/>
                          </a:solidFill>
                          <a:effectLst/>
                        </a:rPr>
                        <a:t>buscan</a:t>
                      </a:r>
                      <a:r>
                        <a:rPr lang="en-US" sz="2000" dirty="0" smtClean="0">
                          <a:solidFill>
                            <a:schemeClr val="bg1"/>
                          </a:solidFill>
                          <a:effectLst/>
                        </a:rPr>
                        <a:t> </a:t>
                      </a:r>
                      <a:r>
                        <a:rPr lang="en-US" sz="2000" dirty="0">
                          <a:solidFill>
                            <a:schemeClr val="bg1"/>
                          </a:solidFill>
                          <a:effectLst/>
                        </a:rPr>
                        <a:t>ganancias terrenales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smtClean="0">
                          <a:solidFill>
                            <a:schemeClr val="bg1"/>
                          </a:solidFill>
                          <a:effectLst/>
                        </a:rPr>
                        <a:t>Aventura </a:t>
                      </a:r>
                      <a:r>
                        <a:rPr lang="en-US" sz="2000" dirty="0">
                          <a:solidFill>
                            <a:schemeClr val="bg1"/>
                          </a:solidFill>
                          <a:effectLst/>
                        </a:rPr>
                        <a:t>en la fe, tirando al </a:t>
                      </a:r>
                      <a:r>
                        <a:rPr lang="en-US" sz="2000" dirty="0" err="1">
                          <a:solidFill>
                            <a:schemeClr val="bg1"/>
                          </a:solidFill>
                          <a:effectLst/>
                        </a:rPr>
                        <a:t>viento</a:t>
                      </a:r>
                      <a:r>
                        <a:rPr lang="en-US" sz="2000" dirty="0">
                          <a:solidFill>
                            <a:schemeClr val="bg1"/>
                          </a:solidFill>
                          <a:effectLst/>
                        </a:rPr>
                        <a:t> </a:t>
                      </a:r>
                      <a:r>
                        <a:rPr lang="en-US" sz="2000" dirty="0" smtClean="0">
                          <a:solidFill>
                            <a:schemeClr val="bg1"/>
                          </a:solidFill>
                          <a:effectLst/>
                        </a:rPr>
                        <a:t>la </a:t>
                      </a:r>
                      <a:r>
                        <a:rPr lang="en-US" sz="2000" dirty="0" err="1" smtClean="0">
                          <a:solidFill>
                            <a:schemeClr val="bg1"/>
                          </a:solidFill>
                          <a:effectLst/>
                        </a:rPr>
                        <a:t>comodidad</a:t>
                      </a:r>
                      <a:r>
                        <a:rPr lang="en-US" sz="2000" dirty="0" smtClean="0">
                          <a:solidFill>
                            <a:schemeClr val="bg1"/>
                          </a:solidFill>
                          <a:effectLst/>
                        </a:rPr>
                        <a:t> </a:t>
                      </a:r>
                      <a:r>
                        <a:rPr lang="en-US" sz="2000" dirty="0">
                          <a:solidFill>
                            <a:schemeClr val="bg1"/>
                          </a:solidFill>
                          <a:effectLst/>
                        </a:rPr>
                        <a:t>terrenal mientras sirves al Señor con tus pocos días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741680">
                <a:tc>
                  <a:txBody>
                    <a:bodyPr/>
                    <a:lstStyle/>
                    <a:p>
                      <a:pPr marL="0" marR="0" algn="l" rtl="0">
                        <a:lnSpc>
                          <a:spcPct val="107000"/>
                        </a:lnSpc>
                        <a:spcBef>
                          <a:spcPts val="0"/>
                        </a:spcBef>
                        <a:spcAft>
                          <a:spcPts val="0"/>
                        </a:spcAft>
                      </a:pPr>
                      <a:r>
                        <a:rPr lang="en-US" sz="2000" dirty="0" err="1" smtClean="0">
                          <a:solidFill>
                            <a:schemeClr val="bg1"/>
                          </a:solidFill>
                          <a:effectLst/>
                        </a:rPr>
                        <a:t>Estar</a:t>
                      </a:r>
                      <a:r>
                        <a:rPr lang="en-US" sz="2000" dirty="0" smtClean="0">
                          <a:solidFill>
                            <a:schemeClr val="bg1"/>
                          </a:solidFill>
                          <a:effectLst/>
                        </a:rPr>
                        <a:t> </a:t>
                      </a:r>
                      <a:r>
                        <a:rPr lang="en-US" sz="2000" dirty="0">
                          <a:solidFill>
                            <a:schemeClr val="bg1"/>
                          </a:solidFill>
                          <a:effectLst/>
                        </a:rPr>
                        <a:t>siempre atento a no forzar </a:t>
                      </a:r>
                      <a:r>
                        <a:rPr lang="en-US" sz="2000" dirty="0" err="1">
                          <a:solidFill>
                            <a:schemeClr val="bg1"/>
                          </a:solidFill>
                          <a:effectLst/>
                        </a:rPr>
                        <a:t>demasiado</a:t>
                      </a:r>
                      <a:r>
                        <a:rPr lang="en-US" sz="2000" dirty="0">
                          <a:solidFill>
                            <a:schemeClr val="bg1"/>
                          </a:solidFill>
                          <a:effectLst/>
                        </a:rPr>
                        <a:t> </a:t>
                      </a:r>
                      <a:r>
                        <a:rPr lang="en-US" sz="2000" dirty="0" err="1" smtClean="0">
                          <a:solidFill>
                            <a:schemeClr val="bg1"/>
                          </a:solidFill>
                          <a:effectLst/>
                        </a:rPr>
                        <a:t>los</a:t>
                      </a:r>
                      <a:r>
                        <a:rPr lang="en-US" sz="2000" dirty="0" smtClean="0">
                          <a:solidFill>
                            <a:schemeClr val="bg1"/>
                          </a:solidFill>
                          <a:effectLst/>
                        </a:rPr>
                        <a:t> </a:t>
                      </a:r>
                      <a:r>
                        <a:rPr lang="en-US" sz="2000" dirty="0" err="1" smtClean="0">
                          <a:solidFill>
                            <a:schemeClr val="bg1"/>
                          </a:solidFill>
                          <a:effectLst/>
                        </a:rPr>
                        <a:t>recursos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a:solidFill>
                            <a:schemeClr val="bg1"/>
                          </a:solidFill>
                          <a:effectLst/>
                        </a:rPr>
                        <a:t>Gastar y ser gastado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1046480">
                <a:tc>
                  <a:txBody>
                    <a:bodyPr/>
                    <a:lstStyle/>
                    <a:p>
                      <a:pPr marL="0" marR="0" algn="l" rtl="0">
                        <a:lnSpc>
                          <a:spcPct val="107000"/>
                        </a:lnSpc>
                        <a:spcBef>
                          <a:spcPts val="0"/>
                        </a:spcBef>
                        <a:spcAft>
                          <a:spcPts val="0"/>
                        </a:spcAft>
                      </a:pPr>
                      <a:r>
                        <a:rPr lang="en-US" sz="2000" dirty="0" err="1" smtClean="0">
                          <a:solidFill>
                            <a:schemeClr val="bg1"/>
                          </a:solidFill>
                          <a:effectLst/>
                        </a:rPr>
                        <a:t>Decisiones</a:t>
                      </a:r>
                      <a:r>
                        <a:rPr lang="en-US" sz="2000" dirty="0" smtClean="0">
                          <a:solidFill>
                            <a:schemeClr val="bg1"/>
                          </a:solidFill>
                          <a:effectLst/>
                        </a:rPr>
                        <a:t> </a:t>
                      </a:r>
                      <a:r>
                        <a:rPr lang="en-US" sz="2000" dirty="0">
                          <a:solidFill>
                            <a:schemeClr val="bg1"/>
                          </a:solidFill>
                          <a:effectLst/>
                        </a:rPr>
                        <a:t>que </a:t>
                      </a:r>
                      <a:r>
                        <a:rPr lang="en-US" sz="2000" dirty="0" err="1" smtClean="0">
                          <a:solidFill>
                            <a:schemeClr val="bg1"/>
                          </a:solidFill>
                          <a:effectLst/>
                        </a:rPr>
                        <a:t>te</a:t>
                      </a:r>
                      <a:r>
                        <a:rPr lang="en-US" sz="2000" dirty="0" smtClean="0">
                          <a:solidFill>
                            <a:schemeClr val="bg1"/>
                          </a:solidFill>
                          <a:effectLst/>
                        </a:rPr>
                        <a:t> </a:t>
                      </a:r>
                      <a:r>
                        <a:rPr lang="en-US" sz="2000" dirty="0">
                          <a:solidFill>
                            <a:schemeClr val="bg1"/>
                          </a:solidFill>
                          <a:effectLst/>
                        </a:rPr>
                        <a:t>preparan para el éxito, la tranquilidad y una buena jubilación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smtClean="0">
                          <a:solidFill>
                            <a:schemeClr val="bg1"/>
                          </a:solidFill>
                          <a:effectLst/>
                        </a:rPr>
                        <a:t>Decisiones</a:t>
                      </a:r>
                      <a:r>
                        <a:rPr lang="en-US" sz="2000" dirty="0" smtClean="0">
                          <a:solidFill>
                            <a:schemeClr val="bg1"/>
                          </a:solidFill>
                          <a:effectLst/>
                        </a:rPr>
                        <a:t> que </a:t>
                      </a:r>
                      <a:r>
                        <a:rPr lang="en-US" sz="2000" dirty="0" err="1" smtClean="0">
                          <a:solidFill>
                            <a:schemeClr val="bg1"/>
                          </a:solidFill>
                          <a:effectLst/>
                        </a:rPr>
                        <a:t>te</a:t>
                      </a:r>
                      <a:r>
                        <a:rPr lang="en-US" sz="2000" dirty="0" smtClean="0">
                          <a:solidFill>
                            <a:schemeClr val="bg1"/>
                          </a:solidFill>
                          <a:effectLst/>
                        </a:rPr>
                        <a:t> </a:t>
                      </a:r>
                      <a:r>
                        <a:rPr lang="en-US" sz="2000" dirty="0" err="1" smtClean="0">
                          <a:solidFill>
                            <a:schemeClr val="bg1"/>
                          </a:solidFill>
                          <a:effectLst/>
                        </a:rPr>
                        <a:t>ponen</a:t>
                      </a:r>
                      <a:r>
                        <a:rPr lang="en-US" sz="2000" dirty="0" smtClean="0">
                          <a:solidFill>
                            <a:schemeClr val="bg1"/>
                          </a:solidFill>
                          <a:effectLst/>
                        </a:rPr>
                        <a:t> </a:t>
                      </a:r>
                      <a:r>
                        <a:rPr lang="en-US" sz="2000" dirty="0" err="1" smtClean="0">
                          <a:solidFill>
                            <a:schemeClr val="bg1"/>
                          </a:solidFill>
                          <a:effectLst/>
                        </a:rPr>
                        <a:t>en</a:t>
                      </a:r>
                      <a:r>
                        <a:rPr lang="en-US" sz="2000" dirty="0" smtClean="0">
                          <a:solidFill>
                            <a:schemeClr val="bg1"/>
                          </a:solidFill>
                          <a:effectLst/>
                        </a:rPr>
                        <a:t> </a:t>
                      </a:r>
                      <a:r>
                        <a:rPr lang="en-US" sz="2000" dirty="0">
                          <a:solidFill>
                            <a:schemeClr val="bg1"/>
                          </a:solidFill>
                          <a:effectLst/>
                        </a:rPr>
                        <a:t>la mejor posición para servir al </a:t>
                      </a:r>
                      <a:r>
                        <a:rPr lang="en-US" sz="2000" dirty="0" err="1" smtClean="0">
                          <a:solidFill>
                            <a:schemeClr val="bg1"/>
                          </a:solidFill>
                          <a:effectLst/>
                        </a:rPr>
                        <a:t>Señor</a:t>
                      </a:r>
                      <a:r>
                        <a:rPr lang="en-US" sz="2000" dirty="0" smtClean="0">
                          <a:solidFill>
                            <a:schemeClr val="bg1"/>
                          </a:solidFill>
                          <a:effectLst/>
                        </a:rPr>
                        <a:t>, </a:t>
                      </a:r>
                      <a:r>
                        <a:rPr lang="en-US" sz="2000" dirty="0">
                          <a:solidFill>
                            <a:schemeClr val="bg1"/>
                          </a:solidFill>
                          <a:effectLst/>
                        </a:rPr>
                        <a:t>y </a:t>
                      </a:r>
                      <a:r>
                        <a:rPr lang="en-US" sz="2000" dirty="0" err="1">
                          <a:solidFill>
                            <a:schemeClr val="bg1"/>
                          </a:solidFill>
                          <a:effectLst/>
                        </a:rPr>
                        <a:t>luego</a:t>
                      </a:r>
                      <a:r>
                        <a:rPr lang="en-US" sz="2000" dirty="0">
                          <a:solidFill>
                            <a:schemeClr val="bg1"/>
                          </a:solidFill>
                          <a:effectLst/>
                        </a:rPr>
                        <a:t> confiar en la provisión del Señor</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289065">
                <a:tc>
                  <a:txBody>
                    <a:bodyPr/>
                    <a:lstStyle/>
                    <a:p>
                      <a:pPr marL="0" marR="0" algn="l" rtl="0">
                        <a:lnSpc>
                          <a:spcPct val="107000"/>
                        </a:lnSpc>
                        <a:spcBef>
                          <a:spcPts val="0"/>
                        </a:spcBef>
                        <a:spcAft>
                          <a:spcPts val="0"/>
                        </a:spcAft>
                      </a:pPr>
                      <a:r>
                        <a:rPr lang="en-US" sz="2000" dirty="0" err="1" smtClean="0">
                          <a:solidFill>
                            <a:schemeClr val="bg1"/>
                          </a:solidFill>
                          <a:effectLst/>
                        </a:rPr>
                        <a:t>Enfoque</a:t>
                      </a:r>
                      <a:r>
                        <a:rPr lang="en-US" sz="2000" dirty="0" smtClean="0">
                          <a:solidFill>
                            <a:schemeClr val="bg1"/>
                          </a:solidFill>
                          <a:effectLst/>
                        </a:rPr>
                        <a:t> </a:t>
                      </a:r>
                      <a:r>
                        <a:rPr lang="en-US" sz="2000" dirty="0" err="1" smtClean="0">
                          <a:solidFill>
                            <a:schemeClr val="bg1"/>
                          </a:solidFill>
                          <a:effectLst/>
                        </a:rPr>
                        <a:t>hacia</a:t>
                      </a:r>
                      <a:r>
                        <a:rPr lang="en-US" sz="2000" dirty="0" smtClean="0">
                          <a:solidFill>
                            <a:schemeClr val="bg1"/>
                          </a:solidFill>
                          <a:effectLst/>
                        </a:rPr>
                        <a:t> </a:t>
                      </a:r>
                      <a:r>
                        <a:rPr lang="en-US" sz="2000" dirty="0" err="1" smtClean="0">
                          <a:solidFill>
                            <a:schemeClr val="bg1"/>
                          </a:solidFill>
                          <a:effectLst/>
                        </a:rPr>
                        <a:t>adentro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smtClean="0">
                          <a:solidFill>
                            <a:schemeClr val="bg1"/>
                          </a:solidFill>
                          <a:effectLst/>
                        </a:rPr>
                        <a:t>Enfoque</a:t>
                      </a:r>
                      <a:r>
                        <a:rPr lang="en-US" sz="2000" dirty="0" smtClean="0">
                          <a:solidFill>
                            <a:schemeClr val="bg1"/>
                          </a:solidFill>
                          <a:effectLst/>
                        </a:rPr>
                        <a:t> </a:t>
                      </a:r>
                      <a:r>
                        <a:rPr lang="en-US" sz="2000" dirty="0">
                          <a:solidFill>
                            <a:schemeClr val="bg1"/>
                          </a:solidFill>
                          <a:effectLst/>
                        </a:rPr>
                        <a:t>hacia afuera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578129">
                <a:tc>
                  <a:txBody>
                    <a:bodyPr/>
                    <a:lstStyle/>
                    <a:p>
                      <a:pPr marL="0" marR="0" algn="l" rtl="0">
                        <a:lnSpc>
                          <a:spcPct val="107000"/>
                        </a:lnSpc>
                        <a:spcBef>
                          <a:spcPts val="0"/>
                        </a:spcBef>
                        <a:spcAft>
                          <a:spcPts val="0"/>
                        </a:spcAft>
                      </a:pPr>
                      <a:r>
                        <a:rPr lang="en-US" sz="2000" dirty="0" err="1">
                          <a:solidFill>
                            <a:schemeClr val="bg1"/>
                          </a:solidFill>
                          <a:effectLst/>
                        </a:rPr>
                        <a:t>Hiciste</a:t>
                      </a:r>
                      <a:r>
                        <a:rPr lang="en-US" sz="2000" dirty="0">
                          <a:solidFill>
                            <a:schemeClr val="bg1"/>
                          </a:solidFill>
                          <a:effectLst/>
                        </a:rPr>
                        <a:t> </a:t>
                      </a:r>
                      <a:r>
                        <a:rPr lang="en-US" sz="2000" dirty="0" smtClean="0">
                          <a:solidFill>
                            <a:schemeClr val="bg1"/>
                          </a:solidFill>
                          <a:effectLst/>
                        </a:rPr>
                        <a:t>la</a:t>
                      </a:r>
                      <a:r>
                        <a:rPr lang="en-US" sz="2000" baseline="0" dirty="0" smtClean="0">
                          <a:solidFill>
                            <a:schemeClr val="bg1"/>
                          </a:solidFill>
                          <a:effectLst/>
                        </a:rPr>
                        <a:t> </a:t>
                      </a:r>
                      <a:r>
                        <a:rPr lang="en-US" sz="2000" baseline="0" dirty="0" err="1" smtClean="0">
                          <a:solidFill>
                            <a:schemeClr val="bg1"/>
                          </a:solidFill>
                          <a:effectLst/>
                        </a:rPr>
                        <a:t>mayoría</a:t>
                      </a:r>
                      <a:r>
                        <a:rPr lang="en-US" sz="2000" baseline="0" dirty="0" smtClean="0">
                          <a:solidFill>
                            <a:schemeClr val="bg1"/>
                          </a:solidFill>
                          <a:effectLst/>
                        </a:rPr>
                        <a:t> del </a:t>
                      </a:r>
                      <a:r>
                        <a:rPr lang="en-US" sz="2000" baseline="0" dirty="0" err="1" smtClean="0">
                          <a:solidFill>
                            <a:schemeClr val="bg1"/>
                          </a:solidFill>
                          <a:effectLst/>
                        </a:rPr>
                        <a:t>trabajo</a:t>
                      </a:r>
                      <a:r>
                        <a:rPr lang="en-US" sz="2000" baseline="0" dirty="0" smtClean="0">
                          <a:solidFill>
                            <a:schemeClr val="bg1"/>
                          </a:solidFill>
                          <a:effectLst/>
                        </a:rPr>
                        <a:t> que </a:t>
                      </a:r>
                      <a:r>
                        <a:rPr lang="en-US" sz="2000" baseline="0" dirty="0" err="1" smtClean="0">
                          <a:solidFill>
                            <a:schemeClr val="bg1"/>
                          </a:solidFill>
                          <a:effectLst/>
                        </a:rPr>
                        <a:t>te</a:t>
                      </a:r>
                      <a:r>
                        <a:rPr lang="en-US" sz="2000" baseline="0" dirty="0" smtClean="0">
                          <a:solidFill>
                            <a:schemeClr val="bg1"/>
                          </a:solidFill>
                          <a:effectLst/>
                        </a:rPr>
                        <a:t> </a:t>
                      </a:r>
                      <a:r>
                        <a:rPr lang="en-US" sz="2000" baseline="0" dirty="0" err="1" smtClean="0">
                          <a:solidFill>
                            <a:schemeClr val="bg1"/>
                          </a:solidFill>
                          <a:effectLst/>
                        </a:rPr>
                        <a:t>toca</a:t>
                      </a:r>
                      <a:r>
                        <a:rPr lang="en-US" sz="2000" baseline="0" dirty="0" smtClean="0">
                          <a:solidFill>
                            <a:schemeClr val="bg1"/>
                          </a:solidFill>
                          <a:effectLst/>
                        </a:rPr>
                        <a:t> </a:t>
                      </a:r>
                      <a:r>
                        <a:rPr lang="en-US" sz="2000" dirty="0" err="1" smtClean="0">
                          <a:solidFill>
                            <a:schemeClr val="bg1"/>
                          </a:solidFill>
                          <a:effectLst/>
                        </a:rPr>
                        <a:t>cuando</a:t>
                      </a:r>
                      <a:r>
                        <a:rPr lang="en-US" sz="2000" dirty="0" smtClean="0">
                          <a:solidFill>
                            <a:schemeClr val="bg1"/>
                          </a:solidFill>
                          <a:effectLst/>
                        </a:rPr>
                        <a:t> </a:t>
                      </a:r>
                      <a:r>
                        <a:rPr lang="en-US" sz="2000" dirty="0">
                          <a:solidFill>
                            <a:schemeClr val="bg1"/>
                          </a:solidFill>
                          <a:effectLst/>
                        </a:rPr>
                        <a:t>te bautizaron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a:solidFill>
                            <a:schemeClr val="bg1"/>
                          </a:solidFill>
                          <a:effectLst/>
                        </a:rPr>
                        <a:t>Empujar</a:t>
                      </a:r>
                      <a:r>
                        <a:rPr lang="en-US" sz="2000" dirty="0">
                          <a:solidFill>
                            <a:schemeClr val="bg1"/>
                          </a:solidFill>
                          <a:effectLst/>
                        </a:rPr>
                        <a:t> </a:t>
                      </a:r>
                      <a:r>
                        <a:rPr lang="en-US" sz="2000" dirty="0" err="1">
                          <a:solidFill>
                            <a:schemeClr val="bg1"/>
                          </a:solidFill>
                          <a:effectLst/>
                        </a:rPr>
                        <a:t>los</a:t>
                      </a:r>
                      <a:r>
                        <a:rPr lang="en-US" sz="2000" dirty="0">
                          <a:solidFill>
                            <a:schemeClr val="bg1"/>
                          </a:solidFill>
                          <a:effectLst/>
                        </a:rPr>
                        <a:t> </a:t>
                      </a:r>
                      <a:r>
                        <a:rPr lang="en-US" sz="2000" dirty="0" err="1">
                          <a:solidFill>
                            <a:schemeClr val="bg1"/>
                          </a:solidFill>
                          <a:effectLst/>
                        </a:rPr>
                        <a:t>límites</a:t>
                      </a:r>
                      <a:r>
                        <a:rPr lang="en-US" sz="2000" dirty="0">
                          <a:solidFill>
                            <a:schemeClr val="bg1"/>
                          </a:solidFill>
                          <a:effectLst/>
                        </a:rPr>
                        <a:t> del </a:t>
                      </a:r>
                      <a:r>
                        <a:rPr lang="en-US" sz="2000" dirty="0" err="1">
                          <a:solidFill>
                            <a:schemeClr val="bg1"/>
                          </a:solidFill>
                          <a:effectLst/>
                        </a:rPr>
                        <a:t>reino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711390">
                <a:tc>
                  <a:txBody>
                    <a:bodyPr/>
                    <a:lstStyle/>
                    <a:p>
                      <a:pPr marL="0" marR="0" algn="l" rtl="0">
                        <a:lnSpc>
                          <a:spcPct val="107000"/>
                        </a:lnSpc>
                        <a:spcBef>
                          <a:spcPts val="0"/>
                        </a:spcBef>
                        <a:spcAft>
                          <a:spcPts val="0"/>
                        </a:spcAft>
                      </a:pPr>
                      <a:r>
                        <a:rPr lang="en-US" sz="2000" dirty="0">
                          <a:solidFill>
                            <a:schemeClr val="bg1"/>
                          </a:solidFill>
                          <a:effectLst/>
                        </a:rPr>
                        <a:t>Cada uno en su </a:t>
                      </a:r>
                      <a:r>
                        <a:rPr lang="en-US" sz="2000" dirty="0" err="1">
                          <a:solidFill>
                            <a:schemeClr val="bg1"/>
                          </a:solidFill>
                          <a:effectLst/>
                        </a:rPr>
                        <a:t>propia</a:t>
                      </a:r>
                      <a:r>
                        <a:rPr lang="en-US" sz="2000" dirty="0">
                          <a:solidFill>
                            <a:schemeClr val="bg1"/>
                          </a:solidFill>
                          <a:effectLst/>
                        </a:rPr>
                        <a:t> </a:t>
                      </a:r>
                      <a:r>
                        <a:rPr lang="en-US" sz="2000" dirty="0" err="1" smtClean="0">
                          <a:solidFill>
                            <a:schemeClr val="bg1"/>
                          </a:solidFill>
                          <a:effectLst/>
                        </a:rPr>
                        <a:t>burbuja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a:solidFill>
                            <a:schemeClr val="bg1"/>
                          </a:solidFill>
                          <a:effectLst/>
                        </a:rPr>
                        <a:t>Esfuerzo</a:t>
                      </a:r>
                      <a:r>
                        <a:rPr lang="en-US" sz="2000" dirty="0">
                          <a:solidFill>
                            <a:schemeClr val="bg1"/>
                          </a:solidFill>
                          <a:effectLst/>
                        </a:rPr>
                        <a:t> </a:t>
                      </a:r>
                      <a:r>
                        <a:rPr lang="en-US" sz="2000" dirty="0" err="1" smtClean="0">
                          <a:solidFill>
                            <a:schemeClr val="bg1"/>
                          </a:solidFill>
                          <a:effectLst/>
                        </a:rPr>
                        <a:t>emocional</a:t>
                      </a:r>
                      <a:r>
                        <a:rPr lang="en-US" sz="2000" dirty="0" smtClean="0">
                          <a:solidFill>
                            <a:schemeClr val="bg1"/>
                          </a:solidFill>
                          <a:effectLst/>
                        </a:rPr>
                        <a:t> real, </a:t>
                      </a:r>
                      <a:r>
                        <a:rPr lang="en-US" sz="2000" dirty="0">
                          <a:solidFill>
                            <a:schemeClr val="bg1"/>
                          </a:solidFill>
                          <a:effectLst/>
                        </a:rPr>
                        <a:t>compartir la vida, verdadera hermandad.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r h="701039">
                <a:tc>
                  <a:txBody>
                    <a:bodyPr/>
                    <a:lstStyle/>
                    <a:p>
                      <a:pPr marL="0" marR="0" algn="l" rtl="0">
                        <a:lnSpc>
                          <a:spcPct val="107000"/>
                        </a:lnSpc>
                        <a:spcBef>
                          <a:spcPts val="0"/>
                        </a:spcBef>
                        <a:spcAft>
                          <a:spcPts val="0"/>
                        </a:spcAft>
                      </a:pPr>
                      <a:r>
                        <a:rPr lang="en-US" sz="2000" dirty="0" err="1" smtClean="0">
                          <a:solidFill>
                            <a:schemeClr val="bg1"/>
                          </a:solidFill>
                          <a:effectLst/>
                        </a:rPr>
                        <a:t>Abandonar</a:t>
                      </a:r>
                      <a:r>
                        <a:rPr lang="en-US" sz="2000" dirty="0" smtClean="0">
                          <a:solidFill>
                            <a:schemeClr val="bg1"/>
                          </a:solidFill>
                          <a:effectLst/>
                        </a:rPr>
                        <a:t> a la </a:t>
                      </a:r>
                      <a:r>
                        <a:rPr lang="en-US" sz="2000" dirty="0" err="1" smtClean="0">
                          <a:solidFill>
                            <a:schemeClr val="bg1"/>
                          </a:solidFill>
                          <a:effectLst/>
                        </a:rPr>
                        <a:t>gente</a:t>
                      </a:r>
                      <a:r>
                        <a:rPr lang="en-US" sz="2000" dirty="0" smtClean="0">
                          <a:solidFill>
                            <a:schemeClr val="bg1"/>
                          </a:solidFill>
                          <a:effectLst/>
                        </a:rPr>
                        <a:t> </a:t>
                      </a:r>
                      <a:r>
                        <a:rPr lang="en-US" sz="2000" dirty="0" err="1" smtClean="0">
                          <a:solidFill>
                            <a:schemeClr val="bg1"/>
                          </a:solidFill>
                          <a:effectLst/>
                        </a:rPr>
                        <a:t>cuando</a:t>
                      </a:r>
                      <a:r>
                        <a:rPr lang="en-US" sz="2000" dirty="0" smtClean="0">
                          <a:solidFill>
                            <a:schemeClr val="bg1"/>
                          </a:solidFill>
                          <a:effectLst/>
                        </a:rPr>
                        <a:t> </a:t>
                      </a:r>
                      <a:r>
                        <a:rPr lang="en-US" sz="2000" dirty="0">
                          <a:solidFill>
                            <a:schemeClr val="bg1"/>
                          </a:solidFill>
                          <a:effectLst/>
                        </a:rPr>
                        <a:t>se pongan problemáticos.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lumMod val="50000"/>
                      </a:schemeClr>
                    </a:solidFill>
                  </a:tcPr>
                </a:tc>
                <a:tc>
                  <a:txBody>
                    <a:bodyPr/>
                    <a:lstStyle/>
                    <a:p>
                      <a:pPr marL="0" marR="0" algn="l" rtl="0">
                        <a:lnSpc>
                          <a:spcPct val="107000"/>
                        </a:lnSpc>
                        <a:spcBef>
                          <a:spcPts val="0"/>
                        </a:spcBef>
                        <a:spcAft>
                          <a:spcPts val="0"/>
                        </a:spcAft>
                      </a:pPr>
                      <a:r>
                        <a:rPr lang="en-US" sz="2000" dirty="0" err="1">
                          <a:solidFill>
                            <a:schemeClr val="bg1"/>
                          </a:solidFill>
                          <a:effectLst/>
                        </a:rPr>
                        <a:t>P</a:t>
                      </a:r>
                      <a:r>
                        <a:rPr lang="en-US" sz="2000" dirty="0" err="1" smtClean="0">
                          <a:solidFill>
                            <a:schemeClr val="bg1"/>
                          </a:solidFill>
                          <a:effectLst/>
                        </a:rPr>
                        <a:t>aciencia</a:t>
                      </a:r>
                      <a:r>
                        <a:rPr lang="en-US" sz="2000" dirty="0" smtClean="0">
                          <a:solidFill>
                            <a:schemeClr val="bg1"/>
                          </a:solidFill>
                          <a:effectLst/>
                        </a:rPr>
                        <a:t> </a:t>
                      </a:r>
                      <a:r>
                        <a:rPr lang="en-US" sz="2000" dirty="0">
                          <a:solidFill>
                            <a:schemeClr val="bg1"/>
                          </a:solidFill>
                          <a:effectLst/>
                        </a:rPr>
                        <a:t>perfecta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chemeClr val="accent3"/>
                    </a:solidFill>
                  </a:tcPr>
                </a:tc>
              </a:tr>
            </a:tbl>
          </a:graphicData>
        </a:graphic>
      </p:graphicFrame>
      <p:pic>
        <p:nvPicPr>
          <p:cNvPr id="3" name="Picture 2"/>
          <p:cNvPicPr>
            <a:picLocks noChangeAspect="1"/>
          </p:cNvPicPr>
          <p:nvPr/>
        </p:nvPicPr>
        <p:blipFill>
          <a:blip r:embed="rId2"/>
          <a:stretch>
            <a:fillRect/>
          </a:stretch>
        </p:blipFill>
        <p:spPr>
          <a:xfrm>
            <a:off x="67837" y="1616584"/>
            <a:ext cx="5947621" cy="3288916"/>
          </a:xfrm>
          <a:prstGeom prst="rect">
            <a:avLst/>
          </a:prstGeom>
        </p:spPr>
      </p:pic>
      <p:pic>
        <p:nvPicPr>
          <p:cNvPr id="4" name="Picture 3"/>
          <p:cNvPicPr>
            <a:picLocks noChangeAspect="1"/>
          </p:cNvPicPr>
          <p:nvPr/>
        </p:nvPicPr>
        <p:blipFill>
          <a:blip r:embed="rId3"/>
          <a:stretch>
            <a:fillRect/>
          </a:stretch>
        </p:blipFill>
        <p:spPr>
          <a:xfrm>
            <a:off x="6586165" y="862364"/>
            <a:ext cx="5114084" cy="5108975"/>
          </a:xfrm>
          <a:prstGeom prst="rect">
            <a:avLst/>
          </a:prstGeom>
        </p:spPr>
      </p:pic>
    </p:spTree>
    <p:extLst>
      <p:ext uri="{BB962C8B-B14F-4D97-AF65-F5344CB8AC3E}">
        <p14:creationId xmlns:p14="http://schemas.microsoft.com/office/powerpoint/2010/main" val="25931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r>
              <a:rPr lang="en-US" dirty="0"/>
              <a:t>LA VIDA Y LAS </a:t>
            </a:r>
            <a:r>
              <a:rPr lang="en-US" dirty="0" err="1"/>
              <a:t>EPíSTOLAS</a:t>
            </a:r>
            <a:r>
              <a:rPr lang="en-US" dirty="0"/>
              <a:t> DE PABLO</a:t>
            </a:r>
          </a:p>
        </p:txBody>
      </p:sp>
      <p:sp>
        <p:nvSpPr>
          <p:cNvPr id="3" name="Subtitle 2"/>
          <p:cNvSpPr>
            <a:spLocks noGrp="1"/>
          </p:cNvSpPr>
          <p:nvPr>
            <p:ph type="subTitle" idx="1"/>
          </p:nvPr>
        </p:nvSpPr>
        <p:spPr>
          <a:xfrm>
            <a:off x="5938981" y="3886200"/>
            <a:ext cx="5061528" cy="1960418"/>
          </a:xfrm>
        </p:spPr>
        <p:txBody>
          <a:bodyPr>
            <a:normAutofit fontScale="92500" lnSpcReduction="10000"/>
          </a:bodyPr>
          <a:lstStyle/>
          <a:p>
            <a:r>
              <a:rPr lang="es-ES" cap="none" dirty="0" err="1"/>
              <a:t>Embry</a:t>
            </a:r>
            <a:r>
              <a:rPr lang="es-ES" cap="none" dirty="0"/>
              <a:t> </a:t>
            </a:r>
            <a:r>
              <a:rPr lang="es-ES" cap="none" dirty="0" err="1"/>
              <a:t>Hills</a:t>
            </a:r>
            <a:endParaRPr lang="es-ES" cap="none" dirty="0"/>
          </a:p>
          <a:p>
            <a:r>
              <a:rPr lang="es-ES" cap="none" dirty="0"/>
              <a:t>Invierno 2023-24</a:t>
            </a:r>
          </a:p>
          <a:p>
            <a:r>
              <a:rPr lang="es-ES" cap="none" dirty="0"/>
              <a:t>LECCIÓN </a:t>
            </a:r>
            <a:r>
              <a:rPr lang="es-ES" cap="none" dirty="0" smtClean="0"/>
              <a:t>6-8</a:t>
            </a:r>
            <a:endParaRPr lang="es-ES" cap="none" dirty="0"/>
          </a:p>
          <a:p>
            <a:r>
              <a:rPr lang="es-ES" cap="none" dirty="0" smtClean="0"/>
              <a:t>3er </a:t>
            </a:r>
            <a:r>
              <a:rPr lang="es-ES" cap="none" dirty="0"/>
              <a:t>viaje de predicación </a:t>
            </a:r>
            <a:endParaRPr lang="es-ES" cap="none" dirty="0" smtClean="0"/>
          </a:p>
          <a:p>
            <a:r>
              <a:rPr lang="es-ES" cap="none" dirty="0"/>
              <a:t>e</a:t>
            </a:r>
            <a:r>
              <a:rPr lang="es-ES" cap="none" dirty="0" smtClean="0"/>
              <a:t>pístolas en el 3er viaje</a:t>
            </a:r>
            <a:endParaRPr lang="es-ES" cap="none" dirty="0"/>
          </a:p>
        </p:txBody>
      </p:sp>
      <p:pic>
        <p:nvPicPr>
          <p:cNvPr id="8" name="Picture 7"/>
          <p:cNvPicPr>
            <a:picLocks noChangeAspect="1"/>
          </p:cNvPicPr>
          <p:nvPr/>
        </p:nvPicPr>
        <p:blipFill>
          <a:blip r:embed="rId2"/>
          <a:stretch>
            <a:fillRect/>
          </a:stretch>
        </p:blipFill>
        <p:spPr>
          <a:xfrm>
            <a:off x="736600" y="465667"/>
            <a:ext cx="3810000" cy="5029200"/>
          </a:xfrm>
          <a:prstGeom prst="rect">
            <a:avLst/>
          </a:prstGeom>
        </p:spPr>
      </p:pic>
      <p:sp>
        <p:nvSpPr>
          <p:cNvPr id="9" name="Subtitle 2"/>
          <p:cNvSpPr txBox="1">
            <a:spLocks/>
          </p:cNvSpPr>
          <p:nvPr/>
        </p:nvSpPr>
        <p:spPr>
          <a:xfrm>
            <a:off x="0" y="5684982"/>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a:t>Fuente: </a:t>
            </a:r>
            <a:r>
              <a:rPr lang="en-US" sz="1800" cap="none" dirty="0"/>
              <a:t>https://orthochristian.com/80485.html</a:t>
            </a:r>
          </a:p>
        </p:txBody>
      </p:sp>
    </p:spTree>
    <p:extLst>
      <p:ext uri="{BB962C8B-B14F-4D97-AF65-F5344CB8AC3E}">
        <p14:creationId xmlns:p14="http://schemas.microsoft.com/office/powerpoint/2010/main" val="25348879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Conferencia de Jerusalén; 2do viaje de predicación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2do viaje de predicación (parte 2);  epístolas del 2do viaje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0" y="2858626"/>
            <a:ext cx="12192000" cy="1560975"/>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69762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0018" y="834191"/>
            <a:ext cx="10348624" cy="748144"/>
          </a:xfrm>
        </p:spPr>
        <p:txBody>
          <a:bodyPr>
            <a:normAutofit fontScale="90000"/>
          </a:bodyPr>
          <a:lstStyle/>
          <a:p>
            <a:pPr rtl="0"/>
            <a:r>
              <a:rPr lang="en-US" dirty="0" smtClean="0"/>
              <a:t>Cosas que saber</a:t>
            </a:r>
            <a:br>
              <a:rPr lang="en-US" dirty="0" smtClean="0"/>
            </a:br>
            <a:r>
              <a:rPr lang="en-US" dirty="0" smtClean="0"/>
              <a:t>ANTES DE TERMINAR</a:t>
            </a:r>
            <a:endParaRPr lang="en-US" dirty="0"/>
          </a:p>
        </p:txBody>
      </p:sp>
      <p:sp>
        <p:nvSpPr>
          <p:cNvPr id="5" name="Subtitle 2"/>
          <p:cNvSpPr txBox="1">
            <a:spLocks/>
          </p:cNvSpPr>
          <p:nvPr/>
        </p:nvSpPr>
        <p:spPr>
          <a:xfrm>
            <a:off x="785813" y="1904999"/>
            <a:ext cx="10940966" cy="4980709"/>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457200" indent="-457200" algn="l" rtl="0">
              <a:buFont typeface="+mj-lt"/>
              <a:buAutoNum type="arabicPeriod"/>
            </a:pPr>
            <a:r>
              <a:rPr lang="en-US" sz="2800" cap="none" dirty="0" smtClean="0"/>
              <a:t>La gran lección de la vida de Pablo</a:t>
            </a:r>
          </a:p>
          <a:p>
            <a:pPr marL="457200" indent="-457200" algn="l" rtl="0">
              <a:buFont typeface="+mj-lt"/>
              <a:buAutoNum type="arabicPeriod"/>
            </a:pPr>
            <a:r>
              <a:rPr lang="en-US" sz="2800" cap="none" dirty="0" smtClean="0"/>
              <a:t>¿</a:t>
            </a:r>
            <a:r>
              <a:rPr lang="en-US" sz="2800" cap="none" dirty="0" err="1" smtClean="0"/>
              <a:t>Cuáles</a:t>
            </a:r>
            <a:r>
              <a:rPr lang="en-US" sz="2800" cap="none" dirty="0" smtClean="0"/>
              <a:t> </a:t>
            </a:r>
            <a:r>
              <a:rPr lang="en-US" sz="2800" cap="none" dirty="0" err="1" smtClean="0"/>
              <a:t>libros</a:t>
            </a:r>
            <a:r>
              <a:rPr lang="en-US" sz="2800" cap="none" dirty="0" smtClean="0"/>
              <a:t> del NT fueron escritos por Pablo?</a:t>
            </a:r>
          </a:p>
          <a:p>
            <a:pPr marL="457200" indent="-457200" algn="l" rtl="0">
              <a:buFont typeface="+mj-lt"/>
              <a:buAutoNum type="arabicPeriod"/>
            </a:pPr>
            <a:r>
              <a:rPr lang="en-US" sz="2800" cap="none" dirty="0" err="1" smtClean="0"/>
              <a:t>Completar</a:t>
            </a:r>
            <a:r>
              <a:rPr lang="en-US" sz="2800" cap="none" dirty="0" smtClean="0"/>
              <a:t> una línea de tiempo básica de la vida de Pablo.</a:t>
            </a:r>
          </a:p>
          <a:p>
            <a:pPr marL="457200" indent="-457200" algn="l" rtl="0">
              <a:buFont typeface="+mj-lt"/>
              <a:buAutoNum type="arabicPeriod"/>
            </a:pPr>
            <a:r>
              <a:rPr lang="en-US" sz="2800" cap="none" dirty="0" err="1" smtClean="0"/>
              <a:t>Completar</a:t>
            </a:r>
            <a:r>
              <a:rPr lang="en-US" sz="2800" cap="none" dirty="0" smtClean="0"/>
              <a:t> mapas de 1, 2 y 3 </a:t>
            </a:r>
            <a:r>
              <a:rPr lang="en-US" sz="2800" cap="none" dirty="0" err="1" smtClean="0"/>
              <a:t>viajes</a:t>
            </a:r>
            <a:r>
              <a:rPr lang="en-US" sz="2800" cap="none" dirty="0" smtClean="0"/>
              <a:t> </a:t>
            </a:r>
            <a:r>
              <a:rPr lang="en-US" sz="2800" cap="none" dirty="0" err="1" smtClean="0"/>
              <a:t>misioneros</a:t>
            </a:r>
            <a:endParaRPr lang="en-US" sz="2800" cap="none" dirty="0" smtClean="0"/>
          </a:p>
          <a:p>
            <a:pPr marL="457200" indent="-457200" algn="l" rtl="0">
              <a:buFont typeface="+mj-lt"/>
              <a:buAutoNum type="arabicPeriod"/>
            </a:pPr>
            <a:r>
              <a:rPr lang="es-ES" sz="2800" cap="none" dirty="0" smtClean="0"/>
              <a:t>Algunas falsas doctrinas que tuvo que combatir</a:t>
            </a:r>
          </a:p>
          <a:p>
            <a:pPr marL="457200" indent="-457200" algn="l" rtl="0">
              <a:buFont typeface="+mj-lt"/>
              <a:buAutoNum type="arabicPeriod"/>
            </a:pPr>
            <a:r>
              <a:rPr lang="es-ES" sz="2800" cap="none" dirty="0" smtClean="0"/>
              <a:t>Una descripción básica de su carácter</a:t>
            </a:r>
          </a:p>
          <a:p>
            <a:pPr marL="457200" indent="-457200" algn="l" rtl="0">
              <a:buFont typeface="+mj-lt"/>
              <a:buAutoNum type="arabicPeriod"/>
            </a:pPr>
            <a:r>
              <a:rPr lang="es-ES" sz="2800" cap="none" dirty="0" smtClean="0"/>
              <a:t>Cómo estar seguro que era apóstol</a:t>
            </a:r>
            <a:endParaRPr lang="en-US" sz="2800" cap="none" dirty="0"/>
          </a:p>
        </p:txBody>
      </p:sp>
    </p:spTree>
    <p:extLst>
      <p:ext uri="{BB962C8B-B14F-4D97-AF65-F5344CB8AC3E}">
        <p14:creationId xmlns:p14="http://schemas.microsoft.com/office/powerpoint/2010/main" val="39315616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559" y="0"/>
            <a:ext cx="12759559" cy="6898136"/>
          </a:xfrm>
          <a:prstGeom prst="rect">
            <a:avLst/>
          </a:prstGeom>
        </p:spPr>
      </p:pic>
      <p:sp>
        <p:nvSpPr>
          <p:cNvPr id="6" name="Rectangle 5"/>
          <p:cNvSpPr/>
          <p:nvPr/>
        </p:nvSpPr>
        <p:spPr>
          <a:xfrm>
            <a:off x="8869680" y="1519481"/>
            <a:ext cx="2135475" cy="369332"/>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Fortalecimiento</a:t>
            </a:r>
            <a:endParaRPr lang="en-US" b="1" i="1" dirty="0">
              <a:solidFill>
                <a:srgbClr val="FF0000"/>
              </a:solidFill>
              <a:cs typeface="Arial" panose="020B0604020202020204" pitchFamily="34" charset="0"/>
            </a:endParaRPr>
          </a:p>
        </p:txBody>
      </p:sp>
      <p:sp>
        <p:nvSpPr>
          <p:cNvPr id="7" name="Rectangle 6"/>
          <p:cNvSpPr/>
          <p:nvPr/>
        </p:nvSpPr>
        <p:spPr>
          <a:xfrm>
            <a:off x="497875" y="2429781"/>
            <a:ext cx="2430052" cy="313932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ÉFESO</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Apolos</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12 discípulos de Juan</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Quema de libros</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Planes</a:t>
            </a:r>
            <a:endParaRPr lang="en-US" b="1" i="1" dirty="0">
              <a:solidFill>
                <a:srgbClr val="FF0000"/>
              </a:solidFill>
              <a:cs typeface="Arial" panose="020B0604020202020204" pitchFamily="34" charset="0"/>
            </a:endParaRPr>
          </a:p>
          <a:p>
            <a:pPr marL="285750" indent="-285750">
              <a:buFont typeface="Arial" panose="020B0604020202020204" pitchFamily="34" charset="0"/>
              <a:buChar char="•"/>
            </a:pPr>
            <a:r>
              <a:rPr lang="es-ES" b="1" i="1" dirty="0">
                <a:solidFill>
                  <a:srgbClr val="FF0000"/>
                </a:solidFill>
                <a:cs typeface="Arial" panose="020B0604020202020204" pitchFamily="34" charset="0"/>
              </a:rPr>
              <a:t>1 Corintios</a:t>
            </a:r>
            <a:endParaRPr lang="en-US" b="1" i="1" dirty="0">
              <a:solidFill>
                <a:srgbClr val="FF0000"/>
              </a:solidFill>
              <a:cs typeface="Arial" panose="020B0604020202020204" pitchFamily="34" charset="0"/>
            </a:endParaRPr>
          </a:p>
          <a:p>
            <a:pPr marL="285750" indent="-285750" algn="l" rtl="0">
              <a:buFont typeface="Arial" panose="020B0604020202020204" pitchFamily="34" charset="0"/>
              <a:buChar char="•"/>
            </a:pPr>
            <a:r>
              <a:rPr lang="en-US" b="1" i="1" dirty="0" err="1" smtClean="0">
                <a:solidFill>
                  <a:srgbClr val="FF0000"/>
                </a:solidFill>
                <a:cs typeface="Arial" panose="020B0604020202020204" pitchFamily="34" charset="0"/>
              </a:rPr>
              <a:t>Alboroto</a:t>
            </a:r>
            <a:r>
              <a:rPr lang="en-US" b="1" i="1" dirty="0" smtClean="0">
                <a:solidFill>
                  <a:srgbClr val="FF0000"/>
                </a:solidFill>
                <a:cs typeface="Arial" panose="020B0604020202020204" pitchFamily="34" charset="0"/>
              </a:rPr>
              <a:t> de Diana</a:t>
            </a:r>
          </a:p>
          <a:p>
            <a:pPr marL="285750" indent="-285750" algn="l" rtl="0">
              <a:buFontTx/>
              <a:buChar char="-"/>
            </a:pPr>
            <a:endParaRPr lang="en-US" b="1" i="1" dirty="0" smtClean="0">
              <a:solidFill>
                <a:srgbClr val="FF0000"/>
              </a:solidFill>
              <a:cs typeface="Arial" panose="020B0604020202020204" pitchFamily="34" charset="0"/>
            </a:endParaRPr>
          </a:p>
          <a:p>
            <a:pPr marL="285750" indent="-285750" algn="l" rtl="0">
              <a:buFontTx/>
              <a:buChar char="-"/>
            </a:pPr>
            <a:endParaRPr lang="en-US" b="1" i="1" dirty="0">
              <a:solidFill>
                <a:srgbClr val="FF0000"/>
              </a:solidFill>
              <a:cs typeface="Arial" panose="020B0604020202020204" pitchFamily="34" charset="0"/>
            </a:endParaRPr>
          </a:p>
        </p:txBody>
      </p:sp>
      <p:sp>
        <p:nvSpPr>
          <p:cNvPr id="8" name="Rectangle 7"/>
          <p:cNvSpPr/>
          <p:nvPr/>
        </p:nvSpPr>
        <p:spPr>
          <a:xfrm>
            <a:off x="4549760" y="157033"/>
            <a:ext cx="3024057" cy="369332"/>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Mucho </a:t>
            </a:r>
            <a:r>
              <a:rPr lang="en-US" b="1" i="1" dirty="0" err="1" smtClean="0">
                <a:solidFill>
                  <a:srgbClr val="FF0000"/>
                </a:solidFill>
                <a:cs typeface="Arial" panose="020B0604020202020204" pitchFamily="34" charset="0"/>
              </a:rPr>
              <a:t>ánimo</a:t>
            </a:r>
            <a:r>
              <a:rPr lang="en-US" b="1" i="1" dirty="0" smtClean="0">
                <a:solidFill>
                  <a:srgbClr val="FF0000"/>
                </a:solidFill>
                <a:cs typeface="Arial" panose="020B0604020202020204" pitchFamily="34" charset="0"/>
              </a:rPr>
              <a:t>, 2 </a:t>
            </a:r>
            <a:r>
              <a:rPr lang="en-US" b="1" i="1" dirty="0" err="1" smtClean="0">
                <a:solidFill>
                  <a:srgbClr val="FF0000"/>
                </a:solidFill>
                <a:cs typeface="Arial" panose="020B0604020202020204" pitchFamily="34" charset="0"/>
              </a:rPr>
              <a:t>Corintios</a:t>
            </a:r>
            <a:endParaRPr lang="en-US" b="1" i="1" dirty="0">
              <a:solidFill>
                <a:srgbClr val="FF0000"/>
              </a:solidFill>
              <a:cs typeface="Arial" panose="020B0604020202020204" pitchFamily="34" charset="0"/>
            </a:endParaRPr>
          </a:p>
        </p:txBody>
      </p:sp>
      <p:sp>
        <p:nvSpPr>
          <p:cNvPr id="9" name="Rectangle 8"/>
          <p:cNvSpPr/>
          <p:nvPr/>
        </p:nvSpPr>
        <p:spPr>
          <a:xfrm>
            <a:off x="3705432" y="2685532"/>
            <a:ext cx="1294866" cy="923330"/>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3 </a:t>
            </a:r>
            <a:r>
              <a:rPr lang="en-US" b="1" i="1" dirty="0" err="1" smtClean="0">
                <a:solidFill>
                  <a:srgbClr val="FF0000"/>
                </a:solidFill>
                <a:cs typeface="Arial" panose="020B0604020202020204" pitchFamily="34" charset="0"/>
              </a:rPr>
              <a:t>meses</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Romanos</a:t>
            </a:r>
            <a:r>
              <a:rPr lang="en-US" b="1" i="1" smtClean="0">
                <a:solidFill>
                  <a:srgbClr val="FF0000"/>
                </a:solidFill>
                <a:cs typeface="Arial" panose="020B0604020202020204" pitchFamily="34" charset="0"/>
              </a:rPr>
              <a:t>, </a:t>
            </a:r>
            <a:r>
              <a:rPr lang="en-US" b="1" i="1" dirty="0" smtClean="0">
                <a:solidFill>
                  <a:srgbClr val="FF0000"/>
                </a:solidFill>
                <a:cs typeface="Arial" panose="020B0604020202020204" pitchFamily="34" charset="0"/>
              </a:rPr>
              <a:t>complot</a:t>
            </a:r>
            <a:endParaRPr lang="en-US" b="1" i="1" dirty="0">
              <a:solidFill>
                <a:srgbClr val="FF0000"/>
              </a:solidFill>
              <a:cs typeface="Arial" panose="020B0604020202020204" pitchFamily="34" charset="0"/>
            </a:endParaRPr>
          </a:p>
        </p:txBody>
      </p:sp>
      <p:sp>
        <p:nvSpPr>
          <p:cNvPr id="10" name="Rectangle 9"/>
          <p:cNvSpPr/>
          <p:nvPr/>
        </p:nvSpPr>
        <p:spPr>
          <a:xfrm>
            <a:off x="5446026" y="526365"/>
            <a:ext cx="1921725"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Partir el pan, </a:t>
            </a:r>
            <a:r>
              <a:rPr lang="en-US" b="1" i="1" dirty="0" err="1" smtClean="0">
                <a:solidFill>
                  <a:srgbClr val="FF0000"/>
                </a:solidFill>
                <a:cs typeface="Arial" panose="020B0604020202020204" pitchFamily="34" charset="0"/>
              </a:rPr>
              <a:t>Eutico</a:t>
            </a:r>
            <a:endParaRPr lang="en-US" b="1" i="1" dirty="0">
              <a:solidFill>
                <a:srgbClr val="FF0000"/>
              </a:solidFill>
              <a:cs typeface="Arial" panose="020B0604020202020204" pitchFamily="34" charset="0"/>
            </a:endParaRPr>
          </a:p>
        </p:txBody>
      </p:sp>
      <p:sp>
        <p:nvSpPr>
          <p:cNvPr id="11" name="Rectangle 10"/>
          <p:cNvSpPr/>
          <p:nvPr/>
        </p:nvSpPr>
        <p:spPr>
          <a:xfrm>
            <a:off x="6867771" y="2465755"/>
            <a:ext cx="1456422" cy="646331"/>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Habla</a:t>
            </a:r>
            <a:r>
              <a:rPr lang="en-US" b="1" i="1" dirty="0" smtClean="0">
                <a:solidFill>
                  <a:srgbClr val="FF0000"/>
                </a:solidFill>
                <a:cs typeface="Arial" panose="020B0604020202020204" pitchFamily="34" charset="0"/>
              </a:rPr>
              <a:t> con </a:t>
            </a:r>
            <a:r>
              <a:rPr lang="en-US" b="1" i="1" dirty="0" err="1" smtClean="0">
                <a:solidFill>
                  <a:srgbClr val="FF0000"/>
                </a:solidFill>
                <a:cs typeface="Arial" panose="020B0604020202020204" pitchFamily="34" charset="0"/>
              </a:rPr>
              <a:t>ancianos</a:t>
            </a:r>
            <a:endParaRPr lang="en-US"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192370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368" y="609602"/>
            <a:ext cx="9109493" cy="1635759"/>
          </a:xfrm>
        </p:spPr>
        <p:txBody>
          <a:bodyPr>
            <a:normAutofit fontScale="90000"/>
          </a:bodyPr>
          <a:lstStyle/>
          <a:p>
            <a:pPr algn="l" rtl="0"/>
            <a:r>
              <a:rPr lang="en-US" dirty="0" smtClean="0"/>
              <a:t>Calentamiento -  </a:t>
            </a:r>
            <a:r>
              <a:rPr lang="en-US" dirty="0" err="1" smtClean="0"/>
              <a:t>Relacione</a:t>
            </a:r>
            <a:r>
              <a:rPr lang="en-US" dirty="0" smtClean="0"/>
              <a:t> - </a:t>
            </a:r>
            <a:r>
              <a:rPr lang="es-ES" dirty="0" smtClean="0"/>
              <a:t>¿Cuándo se convirtieron?</a:t>
            </a:r>
            <a:endParaRPr lang="en-US" dirty="0"/>
          </a:p>
        </p:txBody>
      </p:sp>
      <p:sp>
        <p:nvSpPr>
          <p:cNvPr id="3" name="Subtitle 2"/>
          <p:cNvSpPr>
            <a:spLocks noGrp="1"/>
          </p:cNvSpPr>
          <p:nvPr>
            <p:ph type="subTitle" idx="1"/>
          </p:nvPr>
        </p:nvSpPr>
        <p:spPr>
          <a:xfrm>
            <a:off x="629920" y="2509520"/>
            <a:ext cx="6036002" cy="3698240"/>
          </a:xfrm>
        </p:spPr>
        <p:txBody>
          <a:bodyPr>
            <a:normAutofit/>
          </a:bodyPr>
          <a:lstStyle/>
          <a:p>
            <a:pPr algn="l" rtl="0"/>
            <a:r>
              <a:rPr lang="es-ES" sz="2400" cap="none" dirty="0" smtClean="0">
                <a:solidFill>
                  <a:schemeClr val="tx1"/>
                </a:solidFill>
                <a:cs typeface="Arial" panose="020B0604020202020204" pitchFamily="34" charset="0"/>
              </a:rPr>
              <a:t>Lidia, Jasón, Dionisio, </a:t>
            </a:r>
            <a:r>
              <a:rPr lang="es-ES" sz="2400" cap="none" dirty="0" err="1" smtClean="0">
                <a:solidFill>
                  <a:schemeClr val="tx1"/>
                </a:solidFill>
                <a:cs typeface="Arial" panose="020B0604020202020204" pitchFamily="34" charset="0"/>
              </a:rPr>
              <a:t>Dámaris</a:t>
            </a:r>
            <a:r>
              <a:rPr lang="es-ES" sz="2400" cap="none" dirty="0" smtClean="0">
                <a:solidFill>
                  <a:schemeClr val="tx1"/>
                </a:solidFill>
                <a:cs typeface="Arial" panose="020B0604020202020204" pitchFamily="34" charset="0"/>
              </a:rPr>
              <a:t>, Crispo, </a:t>
            </a:r>
            <a:r>
              <a:rPr lang="es-ES" sz="2400" cap="none" dirty="0" err="1" smtClean="0">
                <a:solidFill>
                  <a:schemeClr val="tx1"/>
                </a:solidFill>
                <a:cs typeface="Arial" panose="020B0604020202020204" pitchFamily="34" charset="0"/>
              </a:rPr>
              <a:t>Sóstenes</a:t>
            </a:r>
            <a:r>
              <a:rPr lang="es-ES" sz="2400" cap="none" dirty="0" smtClean="0">
                <a:solidFill>
                  <a:schemeClr val="tx1"/>
                </a:solidFill>
                <a:cs typeface="Arial" panose="020B0604020202020204" pitchFamily="34" charset="0"/>
              </a:rPr>
              <a:t>, Gayo, </a:t>
            </a:r>
            <a:r>
              <a:rPr lang="es-ES" sz="2400" cap="none" dirty="0" err="1" smtClean="0">
                <a:solidFill>
                  <a:schemeClr val="tx1"/>
                </a:solidFill>
                <a:cs typeface="Arial" panose="020B0604020202020204" pitchFamily="34" charset="0"/>
              </a:rPr>
              <a:t>Estéfanas</a:t>
            </a:r>
            <a:endParaRPr lang="en-US" sz="2400" cap="none" dirty="0">
              <a:solidFill>
                <a:schemeClr val="tx1"/>
              </a:solidFill>
              <a:cs typeface="Arial" panose="020B0604020202020204" pitchFamily="34" charset="0"/>
            </a:endParaRPr>
          </a:p>
          <a:p>
            <a:pPr algn="l" rtl="0"/>
            <a:r>
              <a:rPr lang="es-ES" sz="2400" cap="none" dirty="0" smtClean="0">
                <a:solidFill>
                  <a:schemeClr val="tx1"/>
                </a:solidFill>
                <a:cs typeface="Arial" panose="020B0604020202020204" pitchFamily="34" charset="0"/>
              </a:rPr>
              <a:t>12 en Éfeso, ex-magos, </a:t>
            </a:r>
            <a:r>
              <a:rPr lang="es-ES" sz="2400" cap="none" dirty="0" err="1" smtClean="0">
                <a:solidFill>
                  <a:schemeClr val="tx1"/>
                </a:solidFill>
                <a:cs typeface="Arial" panose="020B0604020202020204" pitchFamily="34" charset="0"/>
              </a:rPr>
              <a:t>Arquipo</a:t>
            </a:r>
            <a:r>
              <a:rPr lang="es-ES" sz="2400" cap="none" dirty="0" smtClean="0">
                <a:solidFill>
                  <a:schemeClr val="tx1"/>
                </a:solidFill>
                <a:cs typeface="Arial" panose="020B0604020202020204" pitchFamily="34" charset="0"/>
              </a:rPr>
              <a:t> (?), Apia (?), Filemón (?)</a:t>
            </a:r>
            <a:endParaRPr lang="en-US" sz="2400" cap="none" dirty="0">
              <a:solidFill>
                <a:schemeClr val="tx1"/>
              </a:solidFill>
              <a:cs typeface="Arial" panose="020B0604020202020204" pitchFamily="34" charset="0"/>
            </a:endParaRPr>
          </a:p>
          <a:p>
            <a:pPr algn="l" rtl="0"/>
            <a:r>
              <a:rPr lang="en-US" sz="2400" cap="none" dirty="0" smtClean="0">
                <a:solidFill>
                  <a:schemeClr val="tx1"/>
                </a:solidFill>
                <a:cs typeface="Arial" panose="020B0604020202020204" pitchFamily="34" charset="0"/>
              </a:rPr>
              <a:t>Sergio Paulo, Eunice, </a:t>
            </a:r>
            <a:r>
              <a:rPr lang="en-US" sz="2400" cap="none" dirty="0" err="1" smtClean="0">
                <a:solidFill>
                  <a:schemeClr val="tx1"/>
                </a:solidFill>
                <a:cs typeface="Arial" panose="020B0604020202020204" pitchFamily="34" charset="0"/>
              </a:rPr>
              <a:t>Timoteo</a:t>
            </a:r>
            <a:endParaRPr lang="en-US" sz="2400" cap="none" dirty="0" smtClean="0">
              <a:solidFill>
                <a:schemeClr val="tx1"/>
              </a:solidFill>
              <a:cs typeface="Arial" panose="020B0604020202020204" pitchFamily="34" charset="0"/>
            </a:endParaRPr>
          </a:p>
        </p:txBody>
      </p:sp>
      <p:sp>
        <p:nvSpPr>
          <p:cNvPr id="4" name="Subtitle 2"/>
          <p:cNvSpPr txBox="1">
            <a:spLocks/>
          </p:cNvSpPr>
          <p:nvPr/>
        </p:nvSpPr>
        <p:spPr>
          <a:xfrm>
            <a:off x="7980710" y="2509520"/>
            <a:ext cx="3666344" cy="369824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Primer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viaje</a:t>
            </a:r>
            <a:endPar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Segundo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viaje</a:t>
            </a:r>
            <a:endParaRPr lang="en-US" sz="24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Tercer</a:t>
            </a: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viaje</a:t>
            </a:r>
            <a:endPar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endPar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cxnSp>
        <p:nvCxnSpPr>
          <p:cNvPr id="9" name="Straight Connector 8"/>
          <p:cNvCxnSpPr/>
          <p:nvPr/>
        </p:nvCxnSpPr>
        <p:spPr>
          <a:xfrm flipV="1">
            <a:off x="5286206" y="2803239"/>
            <a:ext cx="2610884" cy="15469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a:off x="4772194" y="2997501"/>
            <a:ext cx="3124896" cy="39085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6086982" y="3706296"/>
            <a:ext cx="1810108" cy="179906"/>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9790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367" y="151016"/>
            <a:ext cx="9109493" cy="1635759"/>
          </a:xfrm>
        </p:spPr>
        <p:txBody>
          <a:bodyPr>
            <a:normAutofit/>
          </a:bodyPr>
          <a:lstStyle/>
          <a:p>
            <a:pPr algn="l" rtl="0"/>
            <a:r>
              <a:rPr lang="en-US" dirty="0" smtClean="0"/>
              <a:t>Calentamiento -  </a:t>
            </a:r>
            <a:r>
              <a:rPr lang="es-ES" dirty="0" smtClean="0"/>
              <a:t>¿Dónde puedo leer sobre…?</a:t>
            </a:r>
            <a:endParaRPr lang="en-US" dirty="0"/>
          </a:p>
        </p:txBody>
      </p:sp>
      <p:sp>
        <p:nvSpPr>
          <p:cNvPr id="3" name="Subtitle 2"/>
          <p:cNvSpPr>
            <a:spLocks noGrp="1"/>
          </p:cNvSpPr>
          <p:nvPr>
            <p:ph type="subTitle" idx="1"/>
          </p:nvPr>
        </p:nvSpPr>
        <p:spPr>
          <a:xfrm>
            <a:off x="147782" y="2124364"/>
            <a:ext cx="7694874" cy="4627418"/>
          </a:xfrm>
        </p:spPr>
        <p:txBody>
          <a:bodyPr>
            <a:normAutofit fontScale="85000" lnSpcReduction="20000"/>
          </a:bodyPr>
          <a:lstStyle/>
          <a:p>
            <a:pPr algn="l" rtl="0"/>
            <a:r>
              <a:rPr lang="es-ES" sz="2400" cap="none" dirty="0" smtClean="0">
                <a:solidFill>
                  <a:schemeClr val="tx1"/>
                </a:solidFill>
                <a:cs typeface="Arial" panose="020B0604020202020204" pitchFamily="34" charset="0"/>
              </a:rPr>
              <a:t>La exposición más sistemática del evangelio de Pablo</a:t>
            </a:r>
          </a:p>
          <a:p>
            <a:pPr algn="l" rtl="0"/>
            <a:r>
              <a:rPr lang="es-ES" sz="2400" cap="none" dirty="0" smtClean="0">
                <a:solidFill>
                  <a:schemeClr val="tx1"/>
                </a:solidFill>
                <a:cs typeface="Arial" panose="020B0604020202020204" pitchFamily="34" charset="0"/>
              </a:rPr>
              <a:t>El discurso de Pablo a los filósofos griegos en el areópago de Atenas</a:t>
            </a:r>
          </a:p>
          <a:p>
            <a:pPr algn="l" rtl="0"/>
            <a:r>
              <a:rPr lang="es-ES" sz="2400" cap="none" dirty="0" smtClean="0">
                <a:solidFill>
                  <a:schemeClr val="tx1"/>
                </a:solidFill>
                <a:cs typeface="Arial" panose="020B0604020202020204" pitchFamily="34" charset="0"/>
              </a:rPr>
              <a:t>La carta más personal de Pablo a cristianos con los que tiene una larga historia</a:t>
            </a:r>
          </a:p>
          <a:p>
            <a:pPr algn="l" rtl="0"/>
            <a:r>
              <a:rPr lang="es-ES" sz="2400" cap="none" dirty="0" smtClean="0">
                <a:solidFill>
                  <a:schemeClr val="tx1"/>
                </a:solidFill>
                <a:cs typeface="Arial" panose="020B0604020202020204" pitchFamily="34" charset="0"/>
              </a:rPr>
              <a:t>El discurso de Pablo a los ancianos de la iglesia en Éfeso</a:t>
            </a:r>
          </a:p>
          <a:p>
            <a:pPr algn="l" rtl="0"/>
            <a:r>
              <a:rPr lang="es-ES" sz="2400" cap="none" dirty="0" smtClean="0">
                <a:solidFill>
                  <a:schemeClr val="tx1"/>
                </a:solidFill>
                <a:cs typeface="Arial" panose="020B0604020202020204" pitchFamily="34" charset="0"/>
              </a:rPr>
              <a:t>Una polémica ferviente contra unos cristianos engañados por maestros judaizantes</a:t>
            </a:r>
          </a:p>
          <a:p>
            <a:pPr algn="l" rtl="0"/>
            <a:r>
              <a:rPr lang="es-ES" sz="2400" cap="none" dirty="0" smtClean="0">
                <a:solidFill>
                  <a:schemeClr val="tx1"/>
                </a:solidFill>
                <a:cs typeface="Arial" panose="020B0604020202020204" pitchFamily="34" charset="0"/>
              </a:rPr>
              <a:t>El sermón de Pablo a los judíos en la sinagoga de Antioquía de </a:t>
            </a:r>
            <a:r>
              <a:rPr lang="es-ES" sz="2400" cap="none" dirty="0" err="1" smtClean="0">
                <a:solidFill>
                  <a:schemeClr val="tx1"/>
                </a:solidFill>
                <a:cs typeface="Arial" panose="020B0604020202020204" pitchFamily="34" charset="0"/>
              </a:rPr>
              <a:t>Pisidia</a:t>
            </a:r>
            <a:endParaRPr lang="es-ES" sz="2400" cap="none" dirty="0" smtClean="0">
              <a:solidFill>
                <a:schemeClr val="tx1"/>
              </a:solidFill>
              <a:cs typeface="Arial" panose="020B0604020202020204" pitchFamily="34" charset="0"/>
            </a:endParaRPr>
          </a:p>
          <a:p>
            <a:pPr algn="l" rtl="0"/>
            <a:r>
              <a:rPr lang="es-ES" sz="2400" cap="none" dirty="0" smtClean="0">
                <a:solidFill>
                  <a:schemeClr val="tx1"/>
                </a:solidFill>
                <a:cs typeface="Arial" panose="020B0604020202020204" pitchFamily="34" charset="0"/>
              </a:rPr>
              <a:t>Una carta a cristianos recién convertidos; los alaba y habla mucho sobre la segunda venida de Cristo</a:t>
            </a:r>
          </a:p>
          <a:p>
            <a:pPr algn="l" rtl="0"/>
            <a:r>
              <a:rPr lang="es-ES" sz="2400" cap="none" dirty="0" smtClean="0">
                <a:solidFill>
                  <a:schemeClr val="tx1"/>
                </a:solidFill>
                <a:cs typeface="Arial" panose="020B0604020202020204" pitchFamily="34" charset="0"/>
              </a:rPr>
              <a:t>Carta con dos motivos: responder al informe que ha recibido, y contestar preguntas que la iglesia le había escrito</a:t>
            </a:r>
            <a:endParaRPr lang="en-US" sz="2400" cap="none" dirty="0">
              <a:solidFill>
                <a:schemeClr val="tx1"/>
              </a:solidFill>
              <a:cs typeface="Arial" panose="020B0604020202020204" pitchFamily="34" charset="0"/>
            </a:endParaRPr>
          </a:p>
        </p:txBody>
      </p:sp>
      <p:sp>
        <p:nvSpPr>
          <p:cNvPr id="4" name="Subtitle 2"/>
          <p:cNvSpPr txBox="1">
            <a:spLocks/>
          </p:cNvSpPr>
          <p:nvPr/>
        </p:nvSpPr>
        <p:spPr>
          <a:xfrm>
            <a:off x="7980710" y="2509520"/>
            <a:ext cx="3666344" cy="3698240"/>
          </a:xfrm>
          <a:prstGeom prst="rect">
            <a:avLst/>
          </a:prstGeom>
        </p:spPr>
        <p:txBody>
          <a:bodyPr vert="horz" lIns="91440" tIns="45720" rIns="91440" bIns="45720" rtlCol="0" anchor="t">
            <a:normAutofit fontScale="92500" lnSpcReduction="1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1er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viaje</a:t>
            </a: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Hch</a:t>
            </a: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13-14</a:t>
            </a: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2do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viaje</a:t>
            </a: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Hch</a:t>
            </a: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15-18a</a:t>
            </a:r>
            <a:endParaRPr lang="en-US" sz="24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3er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viaje</a:t>
            </a: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a:t>
            </a:r>
            <a:r>
              <a:rPr lang="en-US" sz="2400" cap="none" dirty="0" err="1"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Hch</a:t>
            </a: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18b-20</a:t>
            </a:r>
          </a:p>
          <a:p>
            <a:pPr algn="l">
              <a:buClr>
                <a:prstClr val="white"/>
              </a:buClr>
            </a:pPr>
            <a:r>
              <a:rPr lang="es-E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Romanos</a:t>
            </a:r>
          </a:p>
          <a:p>
            <a:pPr algn="l">
              <a:buClr>
                <a:prstClr val="white"/>
              </a:buClr>
            </a:pPr>
            <a:r>
              <a:rPr lang="es-E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Corintios</a:t>
            </a:r>
          </a:p>
          <a:p>
            <a:pPr algn="l">
              <a:buClr>
                <a:prstClr val="white"/>
              </a:buClr>
            </a:pPr>
            <a:r>
              <a:rPr lang="es-E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2 Corintios</a:t>
            </a:r>
          </a:p>
          <a:p>
            <a:pPr algn="l">
              <a:buClr>
                <a:prstClr val="white"/>
              </a:buClr>
            </a:pPr>
            <a:r>
              <a:rPr lang="es-E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Gálatas</a:t>
            </a:r>
          </a:p>
          <a:p>
            <a:pPr algn="l">
              <a:buClr>
                <a:prstClr val="white"/>
              </a:buClr>
            </a:pPr>
            <a:r>
              <a:rPr lang="es-E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1y2 Tesalonicenses</a:t>
            </a:r>
          </a:p>
          <a:p>
            <a:pPr algn="l">
              <a:buClr>
                <a:prstClr val="white"/>
              </a:buClr>
            </a:pPr>
            <a:endPar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endPar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cxnSp>
        <p:nvCxnSpPr>
          <p:cNvPr id="9" name="Straight Connector 8"/>
          <p:cNvCxnSpPr/>
          <p:nvPr/>
        </p:nvCxnSpPr>
        <p:spPr>
          <a:xfrm flipV="1">
            <a:off x="6134114" y="2803239"/>
            <a:ext cx="1762976" cy="2424543"/>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a:off x="6959846" y="2302466"/>
            <a:ext cx="1158918" cy="1706116"/>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6134113" y="2811658"/>
            <a:ext cx="1846597" cy="4410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V="1">
            <a:off x="7269018" y="3630282"/>
            <a:ext cx="711692" cy="240208"/>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a:xfrm flipV="1">
            <a:off x="7472218" y="4440486"/>
            <a:ext cx="541066" cy="1752448"/>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a:off x="6959846" y="3377615"/>
            <a:ext cx="1053438" cy="153659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a:off x="7057411" y="4407285"/>
            <a:ext cx="988446" cy="893411"/>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a:xfrm>
            <a:off x="5971556" y="5734852"/>
            <a:ext cx="2041728" cy="167745"/>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256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Conferencia de Jerusalén; 2do viaje de predicación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2do viaje de predicación (parte 2);  epístolas del 2do viaje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0" y="2858626"/>
            <a:ext cx="12192000" cy="1560975"/>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40037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493" y="0"/>
            <a:ext cx="9905998" cy="1055579"/>
          </a:xfrm>
        </p:spPr>
        <p:txBody>
          <a:bodyPr>
            <a:normAutofit fontScale="90000"/>
          </a:bodyPr>
          <a:lstStyle/>
          <a:p>
            <a:pPr algn="ctr"/>
            <a:r>
              <a:rPr lang="en-US" dirty="0" err="1" smtClean="0">
                <a:solidFill>
                  <a:schemeClr val="bg1"/>
                </a:solidFill>
              </a:rPr>
              <a:t>cronología</a:t>
            </a:r>
            <a:r>
              <a:rPr lang="en-US" dirty="0" smtClean="0">
                <a:solidFill>
                  <a:schemeClr val="bg1"/>
                </a:solidFill>
              </a:rPr>
              <a:t> de la vida de Pablo (UN </a:t>
            </a:r>
            <a:r>
              <a:rPr lang="en-US" dirty="0" err="1" smtClean="0">
                <a:solidFill>
                  <a:schemeClr val="bg1"/>
                </a:solidFill>
              </a:rPr>
              <a:t>intento</a:t>
            </a:r>
            <a:r>
              <a:rPr lang="en-US" dirty="0">
                <a:solidFill>
                  <a:schemeClr val="bg1"/>
                </a:solidFill>
              </a:rPr>
              <a:t>) </a:t>
            </a:r>
          </a:p>
        </p:txBody>
      </p:sp>
      <p:sp>
        <p:nvSpPr>
          <p:cNvPr id="3" name="Rectangle 2"/>
          <p:cNvSpPr/>
          <p:nvPr/>
        </p:nvSpPr>
        <p:spPr>
          <a:xfrm>
            <a:off x="6619240" y="1502688"/>
            <a:ext cx="6075680" cy="4801314"/>
          </a:xfrm>
          <a:prstGeom prst="rect">
            <a:avLst/>
          </a:prstGeom>
        </p:spPr>
        <p:txBody>
          <a:bodyPr wrap="square">
            <a:spAutoFit/>
          </a:bodyPr>
          <a:lstStyle/>
          <a:p>
            <a:r>
              <a:rPr lang="en-US" b="1" dirty="0" smtClean="0">
                <a:solidFill>
                  <a:prstClr val="black"/>
                </a:solidFill>
                <a:cs typeface="Arial" panose="020B0604020202020204" pitchFamily="34" charset="0"/>
              </a:rPr>
              <a:t>C. 4 </a:t>
            </a:r>
            <a:r>
              <a:rPr lang="en-US" b="1" dirty="0" err="1" smtClean="0">
                <a:solidFill>
                  <a:prstClr val="black"/>
                </a:solidFill>
                <a:cs typeface="Arial" panose="020B0604020202020204" pitchFamily="34" charset="0"/>
              </a:rPr>
              <a:t>a.C</a:t>
            </a:r>
            <a:r>
              <a:rPr lang="en-US" b="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Nace</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Jesús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C. 0 </a:t>
            </a:r>
            <a:r>
              <a:rPr lang="en-US" b="1" dirty="0" err="1" smtClean="0">
                <a:solidFill>
                  <a:prstClr val="black"/>
                </a:solidFill>
                <a:cs typeface="Arial" panose="020B0604020202020204" pitchFamily="34" charset="0"/>
              </a:rPr>
              <a:t>d.C.</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Nace</a:t>
            </a:r>
            <a:r>
              <a:rPr lang="en-US" b="1" dirty="0" smtClean="0">
                <a:solidFill>
                  <a:prstClr val="black"/>
                </a:solidFill>
                <a:cs typeface="Arial" panose="020B0604020202020204" pitchFamily="34" charset="0"/>
              </a:rPr>
              <a:t> Pablo</a:t>
            </a:r>
          </a:p>
          <a:p>
            <a:r>
              <a:rPr lang="en-US" b="1" dirty="0" smtClean="0">
                <a:solidFill>
                  <a:prstClr val="black"/>
                </a:solidFill>
                <a:cs typeface="Arial" panose="020B0604020202020204" pitchFamily="34" charset="0"/>
              </a:rPr>
              <a:t>30 			</a:t>
            </a:r>
            <a:r>
              <a:rPr lang="en-US" b="1" i="1" dirty="0" err="1" smtClean="0">
                <a:solidFill>
                  <a:prstClr val="black"/>
                </a:solidFill>
                <a:cs typeface="Arial" panose="020B0604020202020204" pitchFamily="34" charset="0"/>
              </a:rPr>
              <a:t>Jesús</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muere</a:t>
            </a:r>
            <a:r>
              <a:rPr lang="en-US" b="1" i="1" dirty="0" smtClean="0">
                <a:solidFill>
                  <a:prstClr val="black"/>
                </a:solidFill>
                <a:cs typeface="Arial" panose="020B0604020202020204" pitchFamily="34" charset="0"/>
              </a:rPr>
              <a:t>, Pentecostés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31 			</a:t>
            </a:r>
            <a:r>
              <a:rPr lang="en-US" b="1" dirty="0" err="1" smtClean="0">
                <a:solidFill>
                  <a:prstClr val="black"/>
                </a:solidFill>
                <a:cs typeface="Arial" panose="020B0604020202020204" pitchFamily="34" charset="0"/>
              </a:rPr>
              <a:t>Apedreamiento</a:t>
            </a:r>
            <a:r>
              <a:rPr lang="en-US" b="1" dirty="0" smtClean="0">
                <a:solidFill>
                  <a:prstClr val="black"/>
                </a:solidFill>
                <a:cs typeface="Arial" panose="020B0604020202020204" pitchFamily="34" charset="0"/>
              </a:rPr>
              <a:t> de Esteban</a:t>
            </a:r>
          </a:p>
          <a:p>
            <a:r>
              <a:rPr lang="en-US" b="1" dirty="0" smtClean="0">
                <a:solidFill>
                  <a:prstClr val="black"/>
                </a:solidFill>
                <a:cs typeface="Arial" panose="020B0604020202020204" pitchFamily="34" charset="0"/>
              </a:rPr>
              <a:t>34 			Pablo se convierte en Damasco</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Pablo va a Arabia</a:t>
            </a:r>
          </a:p>
          <a:p>
            <a:r>
              <a:rPr lang="en-US" b="1" dirty="0" smtClean="0">
                <a:solidFill>
                  <a:prstClr val="black"/>
                </a:solidFill>
                <a:cs typeface="Arial" panose="020B0604020202020204" pitchFamily="34" charset="0"/>
              </a:rPr>
              <a:t>35 			Pablo regresa a Damasco</a:t>
            </a:r>
          </a:p>
          <a:p>
            <a:r>
              <a:rPr lang="en-US" b="1" dirty="0" smtClean="0">
                <a:solidFill>
                  <a:prstClr val="black"/>
                </a:solidFill>
                <a:cs typeface="Arial" panose="020B0604020202020204" pitchFamily="34" charset="0"/>
              </a:rPr>
              <a:t>36 			Pablo va a Jerusalén – 2 semanas</a:t>
            </a:r>
          </a:p>
          <a:p>
            <a:r>
              <a:rPr lang="en-US" b="1" dirty="0" smtClean="0">
                <a:solidFill>
                  <a:prstClr val="black"/>
                </a:solidFill>
                <a:cs typeface="Arial" panose="020B0604020202020204" pitchFamily="34" charset="0"/>
              </a:rPr>
              <a:t>			Pablo va a Tarso</a:t>
            </a:r>
          </a:p>
          <a:p>
            <a:r>
              <a:rPr lang="en-US" b="1" dirty="0" smtClean="0">
                <a:solidFill>
                  <a:prstClr val="black"/>
                </a:solidFill>
                <a:cs typeface="Arial" panose="020B0604020202020204" pitchFamily="34" charset="0"/>
              </a:rPr>
              <a:t>45 			Pablo llevado a Antioquía</a:t>
            </a:r>
          </a:p>
          <a:p>
            <a:r>
              <a:rPr lang="en-US" b="1" dirty="0" smtClean="0">
                <a:solidFill>
                  <a:prstClr val="black"/>
                </a:solidFill>
                <a:cs typeface="Arial" panose="020B0604020202020204" pitchFamily="34" charset="0"/>
              </a:rPr>
              <a:t>46 			2</a:t>
            </a:r>
            <a:r>
              <a:rPr lang="en-US" b="1" baseline="30000" dirty="0" smtClean="0">
                <a:solidFill>
                  <a:prstClr val="black"/>
                </a:solidFill>
                <a:cs typeface="Arial" panose="020B0604020202020204" pitchFamily="34" charset="0"/>
              </a:rPr>
              <a:t>da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a Jerusalén. </a:t>
            </a:r>
            <a:r>
              <a:rPr lang="en-US" b="1" dirty="0" err="1" smtClean="0">
                <a:solidFill>
                  <a:prstClr val="black"/>
                </a:solidFill>
                <a:cs typeface="Arial" panose="020B0604020202020204" pitchFamily="34" charset="0"/>
              </a:rPr>
              <a:t>Hch</a:t>
            </a:r>
            <a:r>
              <a:rPr lang="en-US" b="1" dirty="0" smtClean="0">
                <a:solidFill>
                  <a:prstClr val="black"/>
                </a:solidFill>
                <a:cs typeface="Arial" panose="020B0604020202020204" pitchFamily="34" charset="0"/>
              </a:rPr>
              <a:t> 11,</a:t>
            </a:r>
            <a:r>
              <a:rPr lang="en-US" b="1" dirty="0" smtClean="0">
                <a:solidFill>
                  <a:srgbClr val="FF0000"/>
                </a:solidFill>
                <a:cs typeface="Arial" panose="020B0604020202020204" pitchFamily="34" charset="0"/>
              </a:rPr>
              <a:t>Gál. 2?</a:t>
            </a:r>
          </a:p>
          <a:p>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de Pedro a Antioquía</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a:t>
            </a:r>
            <a:r>
              <a:rPr lang="en-US" b="1" i="1" dirty="0" smtClean="0">
                <a:solidFill>
                  <a:prstClr val="black"/>
                </a:solidFill>
                <a:cs typeface="Arial" panose="020B0604020202020204" pitchFamily="34" charset="0"/>
              </a:rPr>
              <a:t>Pedro encarcelado, </a:t>
            </a:r>
            <a:r>
              <a:rPr lang="en-US" b="1" i="1" dirty="0" err="1" smtClean="0">
                <a:solidFill>
                  <a:prstClr val="black"/>
                </a:solidFill>
                <a:cs typeface="Arial" panose="020B0604020202020204" pitchFamily="34" charset="0"/>
              </a:rPr>
              <a:t>Jacobo</a:t>
            </a:r>
            <a:r>
              <a:rPr lang="en-US" b="1" i="1" dirty="0" smtClean="0">
                <a:solidFill>
                  <a:prstClr val="black"/>
                </a:solidFill>
                <a:cs typeface="Arial" panose="020B0604020202020204" pitchFamily="34" charset="0"/>
              </a:rPr>
              <a:t> </a:t>
            </a:r>
            <a:r>
              <a:rPr lang="en-US" b="1" i="1" dirty="0" err="1" smtClean="0">
                <a:solidFill>
                  <a:prstClr val="black"/>
                </a:solidFill>
                <a:cs typeface="Arial" panose="020B0604020202020204" pitchFamily="34" charset="0"/>
              </a:rPr>
              <a:t>muerto</a:t>
            </a:r>
            <a:endParaRPr lang="en-US" b="1" i="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47-48 		1</a:t>
            </a:r>
            <a:r>
              <a:rPr lang="en-US" b="1" baseline="30000" dirty="0" smtClean="0">
                <a:solidFill>
                  <a:prstClr val="black"/>
                </a:solidFill>
                <a:cs typeface="Arial" panose="020B0604020202020204" pitchFamily="34" charset="0"/>
              </a:rPr>
              <a:t>er </a:t>
            </a:r>
            <a:r>
              <a:rPr lang="en-US" b="1" dirty="0" err="1" smtClean="0">
                <a:solidFill>
                  <a:prstClr val="black"/>
                </a:solidFill>
                <a:cs typeface="Arial" panose="020B0604020202020204" pitchFamily="34" charset="0"/>
              </a:rPr>
              <a:t>viaje</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a:t>
            </a:r>
            <a:r>
              <a:rPr lang="en-US" b="1" i="1" dirty="0" smtClean="0">
                <a:solidFill>
                  <a:prstClr val="black"/>
                </a:solidFill>
                <a:cs typeface="Arial" panose="020B0604020202020204" pitchFamily="34" charset="0"/>
              </a:rPr>
              <a:t>¿			¿Carta a los Gálatas?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49 			</a:t>
            </a:r>
            <a:r>
              <a:rPr lang="en-US" b="1" dirty="0" err="1" smtClean="0">
                <a:solidFill>
                  <a:prstClr val="black"/>
                </a:solidFill>
                <a:cs typeface="Arial" panose="020B0604020202020204" pitchFamily="34" charset="0"/>
              </a:rPr>
              <a:t>Visita</a:t>
            </a:r>
            <a:r>
              <a:rPr lang="en-US" b="1" dirty="0" smtClean="0">
                <a:solidFill>
                  <a:prstClr val="black"/>
                </a:solidFill>
                <a:cs typeface="Arial" panose="020B0604020202020204" pitchFamily="34" charset="0"/>
              </a:rPr>
              <a:t> Jerusalén – </a:t>
            </a:r>
            <a:r>
              <a:rPr lang="en-US" b="1" dirty="0" err="1" smtClean="0">
                <a:solidFill>
                  <a:prstClr val="black"/>
                </a:solidFill>
                <a:cs typeface="Arial" panose="020B0604020202020204" pitchFamily="34" charset="0"/>
              </a:rPr>
              <a:t>concilio</a:t>
            </a:r>
            <a:r>
              <a:rPr lang="en-US" b="1" dirty="0" smtClean="0">
                <a:solidFill>
                  <a:prstClr val="black"/>
                </a:solidFill>
                <a:cs typeface="Arial" panose="020B0604020202020204" pitchFamily="34" charset="0"/>
              </a:rPr>
              <a:t>. </a:t>
            </a:r>
            <a:r>
              <a:rPr lang="en-US" b="1" dirty="0" err="1" smtClean="0">
                <a:solidFill>
                  <a:srgbClr val="FF0000"/>
                </a:solidFill>
                <a:cs typeface="Arial" panose="020B0604020202020204" pitchFamily="34" charset="0"/>
              </a:rPr>
              <a:t>Gál</a:t>
            </a:r>
            <a:r>
              <a:rPr lang="en-US" b="1" dirty="0" smtClean="0">
                <a:solidFill>
                  <a:srgbClr val="FF0000"/>
                </a:solidFill>
                <a:cs typeface="Arial" panose="020B0604020202020204" pitchFamily="34" charset="0"/>
              </a:rPr>
              <a:t>. 2?</a:t>
            </a:r>
          </a:p>
          <a:p>
            <a:r>
              <a:rPr lang="en-US" b="1" dirty="0" smtClean="0">
                <a:solidFill>
                  <a:prstClr val="black"/>
                </a:solidFill>
                <a:cs typeface="Arial" panose="020B0604020202020204" pitchFamily="34" charset="0"/>
              </a:rPr>
              <a:t>50 			Pablo en Antioquía, 15:36</a:t>
            </a:r>
            <a:endParaRPr lang="en-US" b="1" dirty="0">
              <a:solidFill>
                <a:prstClr val="black"/>
              </a:solidFill>
              <a:cs typeface="Arial" panose="020B0604020202020204" pitchFamily="34" charset="0"/>
            </a:endParaRPr>
          </a:p>
        </p:txBody>
      </p:sp>
      <p:sp>
        <p:nvSpPr>
          <p:cNvPr id="4" name="Rectangle 3"/>
          <p:cNvSpPr/>
          <p:nvPr/>
        </p:nvSpPr>
        <p:spPr>
          <a:xfrm>
            <a:off x="5354320" y="1497018"/>
            <a:ext cx="6096000" cy="4524315"/>
          </a:xfrm>
          <a:prstGeom prst="rect">
            <a:avLst/>
          </a:prstGeom>
        </p:spPr>
        <p:txBody>
          <a:bodyPr>
            <a:spAutoFit/>
          </a:bodyPr>
          <a:lstStyle/>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33</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a:t>
            </a:r>
          </a:p>
          <a:p>
            <a:r>
              <a:rPr lang="en-US" dirty="0" smtClean="0">
                <a:solidFill>
                  <a:prstClr val="black"/>
                </a:solidFill>
                <a:cs typeface="Arial" panose="020B0604020202020204" pitchFamily="34" charset="0"/>
              </a:rPr>
              <a:t>35-46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47-48</a:t>
            </a:r>
          </a:p>
          <a:p>
            <a:r>
              <a:rPr lang="en-US" dirty="0" smtClean="0">
                <a:solidFill>
                  <a:prstClr val="black"/>
                </a:solidFill>
                <a:cs typeface="Arial" panose="020B0604020202020204" pitchFamily="34" charset="0"/>
              </a:rPr>
              <a:t>48?</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5" name="Rectangle 4"/>
          <p:cNvSpPr/>
          <p:nvPr/>
        </p:nvSpPr>
        <p:spPr>
          <a:xfrm>
            <a:off x="5233720" y="1229458"/>
            <a:ext cx="924256" cy="369332"/>
          </a:xfrm>
          <a:prstGeom prst="rect">
            <a:avLst/>
          </a:prstGeom>
        </p:spPr>
        <p:txBody>
          <a:bodyPr wrap="square">
            <a:spAutoFit/>
          </a:bodyPr>
          <a:lstStyle/>
          <a:p>
            <a:r>
              <a:rPr lang="en-US" dirty="0" smtClean="0">
                <a:solidFill>
                  <a:prstClr val="black"/>
                </a:solidFill>
                <a:cs typeface="Arial" panose="020B0604020202020204" pitchFamily="34" charset="0"/>
              </a:rPr>
              <a:t>Bruce</a:t>
            </a:r>
            <a:endParaRPr lang="en-US" dirty="0">
              <a:solidFill>
                <a:prstClr val="black"/>
              </a:solidFill>
              <a:cs typeface="Arial" panose="020B0604020202020204" pitchFamily="34" charset="0"/>
            </a:endParaRPr>
          </a:p>
        </p:txBody>
      </p:sp>
      <p:sp>
        <p:nvSpPr>
          <p:cNvPr id="7" name="Rectangle 6"/>
          <p:cNvSpPr/>
          <p:nvPr/>
        </p:nvSpPr>
        <p:spPr>
          <a:xfrm>
            <a:off x="4196080" y="1779687"/>
            <a:ext cx="6096000" cy="4247317"/>
          </a:xfrm>
          <a:prstGeom prst="rect">
            <a:avLst/>
          </a:prstGeom>
        </p:spPr>
        <p:txBody>
          <a:bodyPr>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35</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35-37</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38-43</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46-47</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8" name="Rectangle 7"/>
          <p:cNvSpPr/>
          <p:nvPr/>
        </p:nvSpPr>
        <p:spPr>
          <a:xfrm>
            <a:off x="4142740" y="1229458"/>
            <a:ext cx="1053306" cy="369332"/>
          </a:xfrm>
          <a:prstGeom prst="rect">
            <a:avLst/>
          </a:prstGeom>
        </p:spPr>
        <p:txBody>
          <a:bodyPr wrap="square">
            <a:spAutoFit/>
          </a:bodyPr>
          <a:lstStyle/>
          <a:p>
            <a:r>
              <a:rPr lang="en-US" dirty="0" smtClean="0">
                <a:solidFill>
                  <a:prstClr val="black"/>
                </a:solidFill>
                <a:cs typeface="Arial" panose="020B0604020202020204" pitchFamily="34" charset="0"/>
              </a:rPr>
              <a:t>Stalker</a:t>
            </a:r>
            <a:endParaRPr lang="en-US" dirty="0">
              <a:solidFill>
                <a:prstClr val="black"/>
              </a:solidFill>
              <a:cs typeface="Arial" panose="020B0604020202020204" pitchFamily="34" charset="0"/>
            </a:endParaRPr>
          </a:p>
        </p:txBody>
      </p:sp>
      <p:sp>
        <p:nvSpPr>
          <p:cNvPr id="9" name="Rectangle 8"/>
          <p:cNvSpPr/>
          <p:nvPr/>
        </p:nvSpPr>
        <p:spPr>
          <a:xfrm>
            <a:off x="303784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38</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39-43</a:t>
            </a:r>
          </a:p>
          <a:p>
            <a:r>
              <a:rPr lang="en-US" dirty="0" smtClean="0">
                <a:solidFill>
                  <a:prstClr val="black"/>
                </a:solidFill>
                <a:cs typeface="Arial" panose="020B0604020202020204" pitchFamily="34" charset="0"/>
              </a:rPr>
              <a:t>44</a:t>
            </a:r>
          </a:p>
          <a:p>
            <a:r>
              <a:rPr lang="en-US" dirty="0" smtClean="0">
                <a:solidFill>
                  <a:prstClr val="black"/>
                </a:solidFill>
                <a:cs typeface="Arial" panose="020B0604020202020204" pitchFamily="34" charset="0"/>
              </a:rPr>
              <a:t>45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0" name="Rectangle 9"/>
          <p:cNvSpPr/>
          <p:nvPr/>
        </p:nvSpPr>
        <p:spPr>
          <a:xfrm>
            <a:off x="2428240" y="1088798"/>
            <a:ext cx="1767840" cy="646331"/>
          </a:xfrm>
          <a:prstGeom prst="rect">
            <a:avLst/>
          </a:prstGeom>
        </p:spPr>
        <p:txBody>
          <a:bodyPr wrap="square">
            <a:spAutoFit/>
          </a:bodyPr>
          <a:lstStyle/>
          <a:p>
            <a:pPr algn="ctr"/>
            <a:r>
              <a:rPr lang="en-US" dirty="0" err="1" smtClean="0">
                <a:solidFill>
                  <a:prstClr val="black"/>
                </a:solidFill>
                <a:cs typeface="Arial" panose="020B0604020202020204" pitchFamily="34" charset="0"/>
              </a:rPr>
              <a:t>Conybeare</a:t>
            </a:r>
            <a:r>
              <a:rPr lang="en-US" dirty="0" smtClean="0">
                <a:solidFill>
                  <a:prstClr val="black"/>
                </a:solidFill>
                <a:cs typeface="Arial" panose="020B0604020202020204" pitchFamily="34" charset="0"/>
              </a:rPr>
              <a:t> </a:t>
            </a:r>
            <a:br>
              <a:rPr lang="en-US" dirty="0" smtClean="0">
                <a:solidFill>
                  <a:prstClr val="black"/>
                </a:solidFill>
                <a:cs typeface="Arial" panose="020B0604020202020204" pitchFamily="34" charset="0"/>
              </a:rPr>
            </a:br>
            <a:r>
              <a:rPr lang="en-US" dirty="0" smtClean="0">
                <a:solidFill>
                  <a:prstClr val="black"/>
                </a:solidFill>
                <a:cs typeface="Arial" panose="020B0604020202020204" pitchFamily="34" charset="0"/>
              </a:rPr>
              <a:t>y Howson</a:t>
            </a:r>
            <a:endParaRPr lang="en-US" dirty="0">
              <a:solidFill>
                <a:prstClr val="black"/>
              </a:solidFill>
              <a:cs typeface="Arial" panose="020B0604020202020204" pitchFamily="34" charset="0"/>
            </a:endParaRPr>
          </a:p>
        </p:txBody>
      </p:sp>
      <p:sp>
        <p:nvSpPr>
          <p:cNvPr id="11" name="Rectangle 10"/>
          <p:cNvSpPr/>
          <p:nvPr/>
        </p:nvSpPr>
        <p:spPr>
          <a:xfrm>
            <a:off x="6619240" y="1203916"/>
            <a:ext cx="913339" cy="369332"/>
          </a:xfrm>
          <a:prstGeom prst="rect">
            <a:avLst/>
          </a:prstGeom>
        </p:spPr>
        <p:txBody>
          <a:bodyPr wrap="square">
            <a:spAutoFit/>
          </a:bodyPr>
          <a:lstStyle/>
          <a:p>
            <a:r>
              <a:rPr lang="en-US" b="1" dirty="0" smtClean="0">
                <a:solidFill>
                  <a:prstClr val="black"/>
                </a:solidFill>
                <a:cs typeface="Arial" panose="020B0604020202020204" pitchFamily="34" charset="0"/>
              </a:rPr>
              <a:t>BEE</a:t>
            </a:r>
            <a:endParaRPr lang="en-US" b="1" dirty="0">
              <a:solidFill>
                <a:prstClr val="black"/>
              </a:solidFill>
              <a:cs typeface="Arial" panose="020B0604020202020204" pitchFamily="34" charset="0"/>
            </a:endParaRPr>
          </a:p>
        </p:txBody>
      </p:sp>
      <p:sp>
        <p:nvSpPr>
          <p:cNvPr id="12" name="Rectangle 11"/>
          <p:cNvSpPr/>
          <p:nvPr/>
        </p:nvSpPr>
        <p:spPr>
          <a:xfrm>
            <a:off x="1521460" y="1779687"/>
            <a:ext cx="929640" cy="4247317"/>
          </a:xfrm>
          <a:prstGeom prst="rect">
            <a:avLst/>
          </a:prstGeom>
        </p:spPr>
        <p:txBody>
          <a:bodyPr wrap="square">
            <a:spAutoFit/>
          </a:bodyPr>
          <a:lstStyle/>
          <a:p>
            <a:r>
              <a:rPr lang="en-US" dirty="0" smtClean="0">
                <a:solidFill>
                  <a:prstClr val="black"/>
                </a:solidFill>
                <a:cs typeface="Arial" panose="020B0604020202020204" pitchFamily="34" charset="0"/>
              </a:rPr>
              <a:t>C. 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32</a:t>
            </a:r>
          </a:p>
          <a:p>
            <a:r>
              <a:rPr lang="en-US" dirty="0" smtClean="0">
                <a:solidFill>
                  <a:prstClr val="black"/>
                </a:solidFill>
                <a:cs typeface="Arial" panose="020B0604020202020204" pitchFamily="34" charset="0"/>
              </a:rPr>
              <a:t>34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34-37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37-46</a:t>
            </a:r>
          </a:p>
          <a:p>
            <a:r>
              <a:rPr lang="en-US" dirty="0" smtClean="0">
                <a:solidFill>
                  <a:prstClr val="black"/>
                </a:solidFill>
                <a:cs typeface="Arial" panose="020B0604020202020204" pitchFamily="34" charset="0"/>
              </a:rPr>
              <a:t>47</a:t>
            </a:r>
          </a:p>
          <a:p>
            <a:r>
              <a:rPr lang="en-US" dirty="0" smtClean="0">
                <a:solidFill>
                  <a:prstClr val="black"/>
                </a:solidFill>
                <a:cs typeface="Arial" panose="020B0604020202020204" pitchFamily="34" charset="0"/>
              </a:rPr>
              <a:t>47</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13" name="Rectangle 12"/>
          <p:cNvSpPr/>
          <p:nvPr/>
        </p:nvSpPr>
        <p:spPr>
          <a:xfrm>
            <a:off x="911860" y="1094468"/>
            <a:ext cx="1767840" cy="646331"/>
          </a:xfrm>
          <a:prstGeom prst="rect">
            <a:avLst/>
          </a:prstGeom>
        </p:spPr>
        <p:txBody>
          <a:bodyPr wrap="square">
            <a:spAutoFit/>
          </a:bodyPr>
          <a:lstStyle/>
          <a:p>
            <a:pPr algn="ctr"/>
            <a:r>
              <a:rPr lang="en-US" dirty="0" smtClean="0">
                <a:solidFill>
                  <a:prstClr val="black"/>
                </a:solidFill>
                <a:cs typeface="Arial" panose="020B0604020202020204" pitchFamily="34" charset="0"/>
              </a:rPr>
              <a:t>Blue Letter Bible</a:t>
            </a:r>
            <a:endParaRPr lang="en-US" dirty="0">
              <a:solidFill>
                <a:prstClr val="black"/>
              </a:solidFill>
              <a:cs typeface="Arial" panose="020B0604020202020204" pitchFamily="34" charset="0"/>
            </a:endParaRPr>
          </a:p>
        </p:txBody>
      </p:sp>
      <p:sp>
        <p:nvSpPr>
          <p:cNvPr id="14" name="Rectangle 13"/>
          <p:cNvSpPr/>
          <p:nvPr/>
        </p:nvSpPr>
        <p:spPr>
          <a:xfrm>
            <a:off x="34417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39</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40-42</a:t>
            </a:r>
          </a:p>
          <a:p>
            <a:r>
              <a:rPr lang="en-US" dirty="0" smtClean="0">
                <a:solidFill>
                  <a:prstClr val="black"/>
                </a:solidFill>
                <a:cs typeface="Arial" panose="020B0604020202020204" pitchFamily="34" charset="0"/>
              </a:rPr>
              <a:t>43</a:t>
            </a: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46-49</a:t>
            </a:r>
          </a:p>
          <a:p>
            <a:r>
              <a:rPr lang="en-US" i="1"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5" name="Rectangle 14"/>
          <p:cNvSpPr/>
          <p:nvPr/>
        </p:nvSpPr>
        <p:spPr>
          <a:xfrm>
            <a:off x="-295008" y="1203916"/>
            <a:ext cx="1767840" cy="369332"/>
          </a:xfrm>
          <a:prstGeom prst="rect">
            <a:avLst/>
          </a:prstGeom>
        </p:spPr>
        <p:txBody>
          <a:bodyPr wrap="square">
            <a:spAutoFit/>
          </a:bodyPr>
          <a:lstStyle/>
          <a:p>
            <a:pPr algn="ctr"/>
            <a:r>
              <a:rPr lang="en-US" dirty="0" smtClean="0">
                <a:solidFill>
                  <a:prstClr val="black"/>
                </a:solidFill>
                <a:cs typeface="Arial" panose="020B0604020202020204" pitchFamily="34" charset="0"/>
              </a:rPr>
              <a:t>S. Hall</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7017061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306663" y="937870"/>
            <a:ext cx="6075680" cy="5632311"/>
          </a:xfrm>
          <a:prstGeom prst="rect">
            <a:avLst/>
          </a:prstGeom>
        </p:spPr>
        <p:txBody>
          <a:bodyPr wrap="square">
            <a:spAutoFit/>
          </a:bodyPr>
          <a:lstStyle/>
          <a:p>
            <a:r>
              <a:rPr lang="en-US" b="1" dirty="0" smtClean="0">
                <a:solidFill>
                  <a:prstClr val="black"/>
                </a:solidFill>
                <a:cs typeface="Arial" panose="020B0604020202020204" pitchFamily="34" charset="0"/>
              </a:rPr>
              <a:t>2</a:t>
            </a:r>
            <a:r>
              <a:rPr lang="en-US" b="1" baseline="30000" dirty="0" smtClean="0">
                <a:solidFill>
                  <a:prstClr val="black"/>
                </a:solidFill>
                <a:cs typeface="Arial" panose="020B0604020202020204" pitchFamily="34" charset="0"/>
              </a:rPr>
              <a:t>do</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viaje</a:t>
            </a:r>
            <a:r>
              <a:rPr lang="en-US" b="1" dirty="0" smtClean="0">
                <a:solidFill>
                  <a:prstClr val="black"/>
                </a:solidFill>
                <a:cs typeface="Arial" panose="020B0604020202020204" pitchFamily="34" charset="0"/>
              </a:rPr>
              <a:t> comienza</a:t>
            </a:r>
          </a:p>
          <a:p>
            <a:r>
              <a:rPr lang="en-US" b="1" i="1" dirty="0" smtClean="0">
                <a:solidFill>
                  <a:prstClr val="black"/>
                </a:solidFill>
                <a:cs typeface="Arial" panose="020B0604020202020204" pitchFamily="34" charset="0"/>
              </a:rPr>
              <a:t>1 </a:t>
            </a:r>
            <a:r>
              <a:rPr lang="en-US" b="1" i="1" dirty="0" err="1" smtClean="0">
                <a:solidFill>
                  <a:prstClr val="black"/>
                </a:solidFill>
                <a:cs typeface="Arial" panose="020B0604020202020204" pitchFamily="34" charset="0"/>
              </a:rPr>
              <a:t>Tesalonicenses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Corinto</a:t>
            </a:r>
          </a:p>
          <a:p>
            <a:r>
              <a:rPr lang="en-US" b="1" i="1" dirty="0" smtClean="0">
                <a:solidFill>
                  <a:prstClr val="black"/>
                </a:solidFill>
                <a:cs typeface="Arial" panose="020B0604020202020204" pitchFamily="34" charset="0"/>
              </a:rPr>
              <a:t>2 </a:t>
            </a:r>
            <a:r>
              <a:rPr lang="en-US" b="1" i="1" dirty="0" err="1" smtClean="0">
                <a:solidFill>
                  <a:prstClr val="black"/>
                </a:solidFill>
                <a:cs typeface="Arial" panose="020B0604020202020204" pitchFamily="34" charset="0"/>
              </a:rPr>
              <a:t>Tesalonicenses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Corinto</a:t>
            </a:r>
          </a:p>
          <a:p>
            <a:r>
              <a:rPr lang="en-US" b="1" i="1" dirty="0" smtClean="0">
                <a:solidFill>
                  <a:prstClr val="black"/>
                </a:solidFill>
                <a:cs typeface="Arial" panose="020B0604020202020204" pitchFamily="34" charset="0"/>
              </a:rPr>
              <a:t>¿Gálatas?</a:t>
            </a:r>
          </a:p>
          <a:p>
            <a:r>
              <a:rPr lang="en-US" b="1" dirty="0" smtClean="0">
                <a:solidFill>
                  <a:prstClr val="black"/>
                </a:solidFill>
                <a:cs typeface="Arial" panose="020B0604020202020204" pitchFamily="34" charset="0"/>
              </a:rPr>
              <a:t>Se </a:t>
            </a:r>
            <a:r>
              <a:rPr lang="en-US" b="1" dirty="0" err="1" smtClean="0">
                <a:solidFill>
                  <a:prstClr val="black"/>
                </a:solidFill>
                <a:cs typeface="Arial" panose="020B0604020202020204" pitchFamily="34" charset="0"/>
              </a:rPr>
              <a:t>va</a:t>
            </a:r>
            <a:r>
              <a:rPr lang="en-US" b="1" dirty="0" smtClean="0">
                <a:solidFill>
                  <a:prstClr val="black"/>
                </a:solidFill>
                <a:cs typeface="Arial" panose="020B0604020202020204" pitchFamily="34" charset="0"/>
              </a:rPr>
              <a:t> de Corinto</a:t>
            </a:r>
          </a:p>
          <a:p>
            <a:r>
              <a:rPr lang="en-US" b="1" dirty="0" smtClean="0">
                <a:solidFill>
                  <a:prstClr val="black"/>
                </a:solidFill>
                <a:cs typeface="Arial" panose="020B0604020202020204" pitchFamily="34" charset="0"/>
              </a:rPr>
              <a:t>Jerusalén en Pentecostés</a:t>
            </a:r>
          </a:p>
          <a:p>
            <a:r>
              <a:rPr lang="en-US" b="1" dirty="0" smtClean="0">
                <a:solidFill>
                  <a:prstClr val="black"/>
                </a:solidFill>
                <a:cs typeface="Arial" panose="020B0604020202020204" pitchFamily="34" charset="0"/>
              </a:rPr>
              <a:t>3</a:t>
            </a:r>
            <a:r>
              <a:rPr lang="en-US" b="1" baseline="30000" dirty="0" smtClean="0">
                <a:solidFill>
                  <a:prstClr val="black"/>
                </a:solidFill>
                <a:cs typeface="Arial" panose="020B0604020202020204" pitchFamily="34" charset="0"/>
              </a:rPr>
              <a:t>er </a:t>
            </a:r>
            <a:r>
              <a:rPr lang="en-US" b="1" dirty="0" err="1" smtClean="0">
                <a:solidFill>
                  <a:prstClr val="black"/>
                </a:solidFill>
                <a:cs typeface="Arial" panose="020B0604020202020204" pitchFamily="34" charset="0"/>
              </a:rPr>
              <a:t>viaje</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comienza</a:t>
            </a:r>
            <a:endParaRPr lang="en-US" b="1" dirty="0" smtClean="0">
              <a:solidFill>
                <a:prstClr val="black"/>
              </a:solidFill>
              <a:cs typeface="Arial" panose="020B0604020202020204" pitchFamily="34" charset="0"/>
            </a:endParaRPr>
          </a:p>
          <a:p>
            <a:r>
              <a:rPr lang="en-US" b="1" i="1" dirty="0" smtClean="0">
                <a:solidFill>
                  <a:prstClr val="black"/>
                </a:solidFill>
                <a:cs typeface="Arial" panose="020B0604020202020204" pitchFamily="34" charset="0"/>
              </a:rPr>
              <a:t>1 </a:t>
            </a:r>
            <a:r>
              <a:rPr lang="en-US" b="1" i="1" dirty="0" err="1" smtClean="0">
                <a:solidFill>
                  <a:prstClr val="black"/>
                </a:solidFill>
                <a:cs typeface="Arial" panose="020B0604020202020204" pitchFamily="34" charset="0"/>
              </a:rPr>
              <a:t>Corintios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Éfeso</a:t>
            </a:r>
            <a:endParaRPr lang="en-US" b="1" i="1" dirty="0" smtClean="0">
              <a:solidFill>
                <a:prstClr val="black"/>
              </a:solidFill>
              <a:cs typeface="Arial" panose="020B0604020202020204" pitchFamily="34" charset="0"/>
            </a:endParaRPr>
          </a:p>
          <a:p>
            <a:r>
              <a:rPr lang="en-US" b="1" i="1" dirty="0" smtClean="0">
                <a:solidFill>
                  <a:prstClr val="black"/>
                </a:solidFill>
                <a:cs typeface="Arial" panose="020B0604020202020204" pitchFamily="34" charset="0"/>
              </a:rPr>
              <a:t>2 </a:t>
            </a:r>
            <a:r>
              <a:rPr lang="en-US" b="1" i="1" dirty="0" err="1" smtClean="0">
                <a:solidFill>
                  <a:prstClr val="black"/>
                </a:solidFill>
                <a:cs typeface="Arial" panose="020B0604020202020204" pitchFamily="34" charset="0"/>
              </a:rPr>
              <a:t>Corintios</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Éfeso</a:t>
            </a:r>
          </a:p>
          <a:p>
            <a:r>
              <a:rPr lang="en-US" b="1" dirty="0" smtClean="0">
                <a:solidFill>
                  <a:prstClr val="black"/>
                </a:solidFill>
                <a:cs typeface="Arial" panose="020B0604020202020204" pitchFamily="34" charset="0"/>
              </a:rPr>
              <a:t>Aterriza en Cesarea y </a:t>
            </a:r>
            <a:r>
              <a:rPr lang="en-US" b="1" dirty="0" err="1" smtClean="0">
                <a:solidFill>
                  <a:prstClr val="black"/>
                </a:solidFill>
                <a:cs typeface="Arial" panose="020B0604020202020204" pitchFamily="34" charset="0"/>
              </a:rPr>
              <a:t>va</a:t>
            </a:r>
            <a:r>
              <a:rPr lang="en-US" b="1" dirty="0" smtClean="0">
                <a:solidFill>
                  <a:prstClr val="black"/>
                </a:solidFill>
                <a:cs typeface="Arial" panose="020B0604020202020204" pitchFamily="34" charset="0"/>
              </a:rPr>
              <a:t> a Jerusalén</a:t>
            </a:r>
          </a:p>
          <a:p>
            <a:r>
              <a:rPr lang="en-US" b="1" dirty="0" smtClean="0">
                <a:solidFill>
                  <a:prstClr val="black"/>
                </a:solidFill>
                <a:cs typeface="Arial" panose="020B0604020202020204" pitchFamily="34" charset="0"/>
              </a:rPr>
              <a:t>Félix</a:t>
            </a:r>
          </a:p>
          <a:p>
            <a:r>
              <a:rPr lang="en-US" b="1" dirty="0" smtClean="0">
                <a:solidFill>
                  <a:prstClr val="black"/>
                </a:solidFill>
                <a:cs typeface="Arial" panose="020B0604020202020204" pitchFamily="34" charset="0"/>
              </a:rPr>
              <a:t>Festo</a:t>
            </a:r>
          </a:p>
          <a:p>
            <a:r>
              <a:rPr lang="en-US" b="1" dirty="0" smtClean="0">
                <a:solidFill>
                  <a:prstClr val="black"/>
                </a:solidFill>
                <a:cs typeface="Arial" panose="020B0604020202020204" pitchFamily="34" charset="0"/>
              </a:rPr>
              <a:t>Llega a Roma. Encarcelado.</a:t>
            </a:r>
            <a:br>
              <a:rPr lang="en-US" b="1" dirty="0" smtClean="0">
                <a:solidFill>
                  <a:prstClr val="black"/>
                </a:solidFill>
                <a:cs typeface="Arial" panose="020B0604020202020204" pitchFamily="34" charset="0"/>
              </a:rPr>
            </a:br>
            <a:r>
              <a:rPr lang="en-US" b="1" i="1" dirty="0" err="1" smtClean="0">
                <a:solidFill>
                  <a:prstClr val="black"/>
                </a:solidFill>
                <a:cs typeface="Arial" panose="020B0604020202020204" pitchFamily="34" charset="0"/>
              </a:rPr>
              <a:t>Flmn</a:t>
            </a:r>
            <a:r>
              <a:rPr lang="en-US" b="1" i="1" dirty="0" smtClean="0">
                <a:solidFill>
                  <a:prstClr val="black"/>
                </a:solidFill>
                <a:cs typeface="Arial" panose="020B0604020202020204" pitchFamily="34" charset="0"/>
              </a:rPr>
              <a:t>, Col, </a:t>
            </a:r>
            <a:r>
              <a:rPr lang="en-US" b="1" i="1" dirty="0" err="1" smtClean="0">
                <a:solidFill>
                  <a:prstClr val="black"/>
                </a:solidFill>
                <a:cs typeface="Arial" panose="020B0604020202020204" pitchFamily="34" charset="0"/>
              </a:rPr>
              <a:t>Ef</a:t>
            </a:r>
            <a:r>
              <a:rPr lang="en-US" b="1" i="1" dirty="0" smtClean="0">
                <a:solidFill>
                  <a:prstClr val="black"/>
                </a:solidFill>
                <a:cs typeface="Arial" panose="020B0604020202020204" pitchFamily="34" charset="0"/>
              </a:rPr>
              <a:t>, Fil. </a:t>
            </a:r>
            <a:r>
              <a:rPr lang="en-US" b="1" dirty="0" err="1" smtClean="0">
                <a:solidFill>
                  <a:prstClr val="black"/>
                </a:solidFill>
                <a:cs typeface="Arial" panose="020B0604020202020204" pitchFamily="34" charset="0"/>
              </a:rPr>
              <a:t>En</a:t>
            </a:r>
            <a:r>
              <a:rPr lang="en-US" b="1" dirty="0" smtClean="0">
                <a:solidFill>
                  <a:prstClr val="black"/>
                </a:solidFill>
                <a:cs typeface="Arial" panose="020B0604020202020204" pitchFamily="34" charset="0"/>
              </a:rPr>
              <a:t> Roma</a:t>
            </a:r>
            <a:endParaRPr lang="en-US" b="1" i="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Liberado del encarcelamiento romano</a:t>
            </a:r>
          </a:p>
          <a:p>
            <a:r>
              <a:rPr lang="en-US" b="1" dirty="0" err="1" smtClean="0">
                <a:solidFill>
                  <a:prstClr val="black"/>
                </a:solidFill>
                <a:cs typeface="Arial" panose="020B0604020202020204" pitchFamily="34" charset="0"/>
              </a:rPr>
              <a:t>Más</a:t>
            </a:r>
            <a:r>
              <a:rPr lang="en-US" b="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trabajo</a:t>
            </a:r>
            <a:r>
              <a:rPr lang="en-US" b="1" dirty="0" smtClean="0">
                <a:solidFill>
                  <a:prstClr val="black"/>
                </a:solidFill>
                <a:cs typeface="Arial" panose="020B0604020202020204" pitchFamily="34" charset="0"/>
              </a:rPr>
              <a:t> misionero (¿Macedonia, Asia, España?)</a:t>
            </a:r>
          </a:p>
          <a:p>
            <a:r>
              <a:rPr lang="en-US" b="1" i="1" dirty="0" smtClean="0">
                <a:solidFill>
                  <a:prstClr val="black"/>
                </a:solidFill>
                <a:cs typeface="Arial" panose="020B0604020202020204" pitchFamily="34" charset="0"/>
              </a:rPr>
              <a:t>1 Timoteo</a:t>
            </a:r>
            <a:r>
              <a:rPr lang="en-US" b="1" dirty="0" smtClean="0">
                <a:solidFill>
                  <a:prstClr val="black"/>
                </a:solidFill>
                <a:cs typeface="Arial" panose="020B0604020202020204" pitchFamily="34" charset="0"/>
              </a:rPr>
              <a:t>, de Macedonia. </a:t>
            </a:r>
            <a:r>
              <a:rPr lang="en-US" b="1" i="1" dirty="0" smtClean="0">
                <a:solidFill>
                  <a:prstClr val="black"/>
                </a:solidFill>
                <a:cs typeface="Arial" panose="020B0604020202020204" pitchFamily="34" charset="0"/>
              </a:rPr>
              <a:t>Tito</a:t>
            </a:r>
            <a:r>
              <a:rPr lang="en-US" b="1" dirty="0" smtClean="0">
                <a:solidFill>
                  <a:prstClr val="black"/>
                </a:solidFill>
                <a:cs typeface="Arial" panose="020B0604020202020204" pitchFamily="34" charset="0"/>
              </a:rPr>
              <a:t>, de Éfeso.</a:t>
            </a:r>
            <a:br>
              <a:rPr lang="en-US" b="1" dirty="0" smtClean="0">
                <a:solidFill>
                  <a:prstClr val="black"/>
                </a:solidFill>
                <a:cs typeface="Arial" panose="020B0604020202020204" pitchFamily="34" charset="0"/>
              </a:rPr>
            </a:br>
            <a:r>
              <a:rPr lang="en-US" b="1" dirty="0" smtClean="0">
                <a:solidFill>
                  <a:prstClr val="black"/>
                </a:solidFill>
                <a:cs typeface="Arial" panose="020B0604020202020204" pitchFamily="34" charset="0"/>
              </a:rPr>
              <a:t>2</a:t>
            </a:r>
            <a:r>
              <a:rPr lang="en-US" b="1" baseline="30000" dirty="0" smtClean="0">
                <a:solidFill>
                  <a:prstClr val="black"/>
                </a:solidFill>
                <a:cs typeface="Arial" panose="020B0604020202020204" pitchFamily="34" charset="0"/>
              </a:rPr>
              <a:t>do </a:t>
            </a:r>
            <a:r>
              <a:rPr lang="en-US" b="1" dirty="0" err="1" smtClean="0">
                <a:solidFill>
                  <a:prstClr val="black"/>
                </a:solidFill>
                <a:cs typeface="Arial" panose="020B0604020202020204" pitchFamily="34" charset="0"/>
              </a:rPr>
              <a:t>encarcelamiento</a:t>
            </a:r>
            <a:r>
              <a:rPr lang="en-US" b="1" dirty="0" smtClean="0">
                <a:solidFill>
                  <a:prstClr val="black"/>
                </a:solidFill>
                <a:cs typeface="Arial" panose="020B0604020202020204" pitchFamily="34" charset="0"/>
              </a:rPr>
              <a:t> y martirio bajo Nerón</a:t>
            </a:r>
          </a:p>
          <a:p>
            <a:r>
              <a:rPr lang="en-US" b="1" i="1" dirty="0">
                <a:solidFill>
                  <a:prstClr val="black"/>
                </a:solidFill>
                <a:cs typeface="Arial" panose="020B0604020202020204" pitchFamily="34" charset="0"/>
              </a:rPr>
              <a:t>2 </a:t>
            </a:r>
            <a:r>
              <a:rPr lang="en-US" b="1" i="1" dirty="0" err="1">
                <a:solidFill>
                  <a:prstClr val="black"/>
                </a:solidFill>
                <a:cs typeface="Arial" panose="020B0604020202020204" pitchFamily="34" charset="0"/>
              </a:rPr>
              <a:t>Timoteo</a:t>
            </a:r>
            <a:r>
              <a:rPr lang="en-US" b="1" i="1" dirty="0" smtClean="0">
                <a:solidFill>
                  <a:prstClr val="black"/>
                </a:solidFill>
                <a:cs typeface="Arial" panose="020B0604020202020204" pitchFamily="34" charset="0"/>
              </a:rPr>
              <a:t>, </a:t>
            </a:r>
            <a:r>
              <a:rPr lang="en-US" b="1" dirty="0" err="1" smtClean="0">
                <a:solidFill>
                  <a:prstClr val="black"/>
                </a:solidFill>
                <a:cs typeface="Arial" panose="020B0604020202020204" pitchFamily="34" charset="0"/>
              </a:rPr>
              <a:t>desde</a:t>
            </a:r>
            <a:r>
              <a:rPr lang="en-US" b="1" dirty="0" smtClean="0">
                <a:solidFill>
                  <a:prstClr val="black"/>
                </a:solidFill>
                <a:cs typeface="Arial" panose="020B0604020202020204" pitchFamily="34" charset="0"/>
              </a:rPr>
              <a:t> </a:t>
            </a:r>
            <a:r>
              <a:rPr lang="en-US" b="1" dirty="0">
                <a:solidFill>
                  <a:prstClr val="black"/>
                </a:solidFill>
                <a:cs typeface="Arial" panose="020B0604020202020204" pitchFamily="34" charset="0"/>
              </a:rPr>
              <a:t>Roma</a:t>
            </a:r>
            <a:endParaRPr lang="en-US" b="1" i="1" dirty="0">
              <a:solidFill>
                <a:prstClr val="black"/>
              </a:solidFill>
              <a:cs typeface="Arial" panose="020B0604020202020204" pitchFamily="34" charset="0"/>
            </a:endParaRPr>
          </a:p>
          <a:p>
            <a:endParaRPr lang="en-US" b="1" dirty="0">
              <a:solidFill>
                <a:prstClr val="black"/>
              </a:solidFill>
              <a:cs typeface="Arial" panose="020B0604020202020204" pitchFamily="34" charset="0"/>
            </a:endParaRPr>
          </a:p>
        </p:txBody>
      </p:sp>
      <p:sp>
        <p:nvSpPr>
          <p:cNvPr id="5" name="Rectangle 4"/>
          <p:cNvSpPr/>
          <p:nvPr/>
        </p:nvSpPr>
        <p:spPr>
          <a:xfrm>
            <a:off x="4858327" y="390063"/>
            <a:ext cx="2529840" cy="369332"/>
          </a:xfrm>
          <a:prstGeom prst="rect">
            <a:avLst/>
          </a:prstGeom>
        </p:spPr>
        <p:txBody>
          <a:bodyPr wrap="square">
            <a:spAutoFit/>
          </a:bodyPr>
          <a:lstStyle/>
          <a:p>
            <a:r>
              <a:rPr lang="en-US" b="1" dirty="0" smtClean="0">
                <a:solidFill>
                  <a:prstClr val="black"/>
                </a:solidFill>
                <a:cs typeface="Arial" panose="020B0604020202020204" pitchFamily="34" charset="0"/>
              </a:rPr>
              <a:t>BEE</a:t>
            </a:r>
            <a:endParaRPr lang="en-US" b="1" dirty="0">
              <a:solidFill>
                <a:prstClr val="black"/>
              </a:solidFill>
              <a:cs typeface="Arial" panose="020B0604020202020204" pitchFamily="34" charset="0"/>
            </a:endParaRPr>
          </a:p>
        </p:txBody>
      </p:sp>
      <p:sp>
        <p:nvSpPr>
          <p:cNvPr id="7" name="Rectangle 6"/>
          <p:cNvSpPr/>
          <p:nvPr/>
        </p:nvSpPr>
        <p:spPr>
          <a:xfrm>
            <a:off x="4004656" y="970453"/>
            <a:ext cx="973744" cy="5632311"/>
          </a:xfrm>
          <a:prstGeom prst="rect">
            <a:avLst/>
          </a:prstGeom>
        </p:spPr>
        <p:txBody>
          <a:bodyPr wrap="square">
            <a:spAutoFit/>
          </a:bodyPr>
          <a:lstStyle/>
          <a:p>
            <a:r>
              <a:rPr lang="en-US" dirty="0" smtClean="0">
                <a:solidFill>
                  <a:prstClr val="black"/>
                </a:solidFill>
                <a:cs typeface="Arial" panose="020B0604020202020204" pitchFamily="34" charset="0"/>
              </a:rPr>
              <a:t>50</a:t>
            </a:r>
          </a:p>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51</a:t>
            </a:r>
          </a:p>
          <a:p>
            <a:endParaRPr lang="en-US" dirty="0" smtClean="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53</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58</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61-62</a:t>
            </a:r>
          </a:p>
          <a:p>
            <a:r>
              <a:rPr lang="en-US" dirty="0" smtClean="0">
                <a:solidFill>
                  <a:prstClr val="black"/>
                </a:solidFill>
                <a:cs typeface="Arial" panose="020B0604020202020204" pitchFamily="34" charset="0"/>
              </a:rPr>
              <a:t>62</a:t>
            </a:r>
          </a:p>
          <a:p>
            <a:r>
              <a:rPr lang="en-US" dirty="0" smtClean="0">
                <a:solidFill>
                  <a:prstClr val="black"/>
                </a:solidFill>
                <a:cs typeface="Arial" panose="020B0604020202020204" pitchFamily="34" charset="0"/>
              </a:rPr>
              <a:t>62-67</a:t>
            </a:r>
          </a:p>
          <a:p>
            <a:r>
              <a:rPr lang="en-US" dirty="0" smtClean="0">
                <a:solidFill>
                  <a:prstClr val="black"/>
                </a:solidFill>
                <a:cs typeface="Arial" panose="020B0604020202020204" pitchFamily="34" charset="0"/>
              </a:rPr>
              <a:t>63</a:t>
            </a:r>
          </a:p>
          <a:p>
            <a:r>
              <a:rPr lang="en-US" dirty="0" smtClean="0">
                <a:solidFill>
                  <a:prstClr val="black"/>
                </a:solidFill>
                <a:cs typeface="Arial" panose="020B0604020202020204" pitchFamily="34" charset="0"/>
              </a:rPr>
              <a:t>67-69</a:t>
            </a:r>
          </a:p>
          <a:p>
            <a:r>
              <a:rPr lang="en-US" dirty="0" smtClean="0">
                <a:solidFill>
                  <a:prstClr val="black"/>
                </a:solidFill>
                <a:cs typeface="Arial" panose="020B0604020202020204" pitchFamily="34" charset="0"/>
              </a:rPr>
              <a:t>68</a:t>
            </a:r>
          </a:p>
          <a:p>
            <a:r>
              <a:rPr lang="en-US" dirty="0" smtClean="0">
                <a:solidFill>
                  <a:prstClr val="black"/>
                </a:solidFill>
                <a:cs typeface="Arial" panose="020B0604020202020204" pitchFamily="34" charset="0"/>
              </a:rPr>
              <a:t> </a:t>
            </a:r>
            <a:endParaRPr lang="en-US" dirty="0">
              <a:solidFill>
                <a:prstClr val="black"/>
              </a:solidFill>
              <a:cs typeface="Arial" panose="020B0604020202020204" pitchFamily="34" charset="0"/>
            </a:endParaRPr>
          </a:p>
        </p:txBody>
      </p:sp>
      <p:sp>
        <p:nvSpPr>
          <p:cNvPr id="8" name="Rectangle 7"/>
          <p:cNvSpPr/>
          <p:nvPr/>
        </p:nvSpPr>
        <p:spPr>
          <a:xfrm>
            <a:off x="3771994" y="390063"/>
            <a:ext cx="2529840" cy="369332"/>
          </a:xfrm>
          <a:prstGeom prst="rect">
            <a:avLst/>
          </a:prstGeom>
        </p:spPr>
        <p:txBody>
          <a:bodyPr wrap="square">
            <a:spAutoFit/>
          </a:bodyPr>
          <a:lstStyle/>
          <a:p>
            <a:r>
              <a:rPr lang="en-US" dirty="0" smtClean="0">
                <a:solidFill>
                  <a:prstClr val="black"/>
                </a:solidFill>
                <a:cs typeface="Arial" panose="020B0604020202020204" pitchFamily="34" charset="0"/>
              </a:rPr>
              <a:t>Stalker</a:t>
            </a:r>
            <a:endParaRPr lang="en-US" dirty="0">
              <a:solidFill>
                <a:prstClr val="black"/>
              </a:solidFill>
              <a:cs typeface="Arial" panose="020B0604020202020204" pitchFamily="34" charset="0"/>
            </a:endParaRPr>
          </a:p>
        </p:txBody>
      </p:sp>
      <p:sp>
        <p:nvSpPr>
          <p:cNvPr id="10" name="Rectangle 9"/>
          <p:cNvSpPr/>
          <p:nvPr/>
        </p:nvSpPr>
        <p:spPr>
          <a:xfrm>
            <a:off x="2780838" y="970453"/>
            <a:ext cx="991156" cy="5632311"/>
          </a:xfrm>
          <a:prstGeom prst="rect">
            <a:avLst/>
          </a:prstGeom>
        </p:spPr>
        <p:txBody>
          <a:bodyPr wrap="square">
            <a:spAutoFit/>
          </a:bodyPr>
          <a:lstStyle/>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52</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54 </a:t>
            </a:r>
            <a:r>
              <a:rPr lang="en-US" dirty="0" err="1" smtClean="0">
                <a:solidFill>
                  <a:prstClr val="black"/>
                </a:solidFill>
                <a:cs typeface="Arial" panose="020B0604020202020204" pitchFamily="34" charset="0"/>
              </a:rPr>
              <a:t>pri</a:t>
            </a:r>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54 </a:t>
            </a:r>
            <a:r>
              <a:rPr lang="en-US" dirty="0" err="1" smtClean="0">
                <a:solidFill>
                  <a:prstClr val="black"/>
                </a:solidFill>
                <a:cs typeface="Arial" panose="020B0604020202020204" pitchFamily="34" charset="0"/>
              </a:rPr>
              <a:t>ver</a:t>
            </a:r>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54 </a:t>
            </a:r>
            <a:r>
              <a:rPr lang="en-US" dirty="0" err="1" smtClean="0">
                <a:solidFill>
                  <a:prstClr val="black"/>
                </a:solidFill>
                <a:cs typeface="Arial" panose="020B0604020202020204" pitchFamily="34" charset="0"/>
              </a:rPr>
              <a:t>oto</a:t>
            </a:r>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58</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60</a:t>
            </a:r>
          </a:p>
          <a:p>
            <a:r>
              <a:rPr lang="en-US" dirty="0" smtClean="0">
                <a:solidFill>
                  <a:prstClr val="black"/>
                </a:solidFill>
                <a:cs typeface="Arial" panose="020B0604020202020204" pitchFamily="34" charset="0"/>
              </a:rPr>
              <a:t>61</a:t>
            </a:r>
          </a:p>
          <a:p>
            <a:r>
              <a:rPr lang="en-US" dirty="0" smtClean="0">
                <a:solidFill>
                  <a:prstClr val="black"/>
                </a:solidFill>
                <a:cs typeface="Arial" panose="020B0604020202020204" pitchFamily="34" charset="0"/>
              </a:rPr>
              <a:t>62</a:t>
            </a:r>
          </a:p>
          <a:p>
            <a:r>
              <a:rPr lang="en-US" dirty="0" smtClean="0">
                <a:solidFill>
                  <a:prstClr val="black"/>
                </a:solidFill>
                <a:cs typeface="Arial" panose="020B0604020202020204" pitchFamily="34" charset="0"/>
              </a:rPr>
              <a:t>63</a:t>
            </a:r>
          </a:p>
          <a:p>
            <a:r>
              <a:rPr lang="en-US" dirty="0" smtClean="0">
                <a:solidFill>
                  <a:prstClr val="black"/>
                </a:solidFill>
                <a:cs typeface="Arial" panose="020B0604020202020204" pitchFamily="34" charset="0"/>
              </a:rPr>
              <a:t>63-66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68</a:t>
            </a:r>
          </a:p>
          <a:p>
            <a:r>
              <a:rPr lang="en-US" dirty="0" smtClean="0">
                <a:solidFill>
                  <a:prstClr val="black"/>
                </a:solidFill>
                <a:cs typeface="Arial" panose="020B0604020202020204" pitchFamily="34" charset="0"/>
              </a:rPr>
              <a:t> </a:t>
            </a:r>
          </a:p>
          <a:p>
            <a:r>
              <a:rPr lang="en-US" dirty="0" smtClean="0">
                <a:solidFill>
                  <a:prstClr val="black"/>
                </a:solidFill>
                <a:cs typeface="Arial" panose="020B0604020202020204" pitchFamily="34" charset="0"/>
              </a:rPr>
              <a:t> </a:t>
            </a:r>
            <a:endParaRPr lang="en-US" dirty="0">
              <a:solidFill>
                <a:prstClr val="black"/>
              </a:solidFill>
              <a:cs typeface="Arial" panose="020B0604020202020204" pitchFamily="34" charset="0"/>
            </a:endParaRPr>
          </a:p>
        </p:txBody>
      </p:sp>
      <p:sp>
        <p:nvSpPr>
          <p:cNvPr id="11" name="Rectangle 10"/>
          <p:cNvSpPr/>
          <p:nvPr/>
        </p:nvSpPr>
        <p:spPr>
          <a:xfrm>
            <a:off x="2383790" y="261852"/>
            <a:ext cx="1470429" cy="646331"/>
          </a:xfrm>
          <a:prstGeom prst="rect">
            <a:avLst/>
          </a:prstGeom>
        </p:spPr>
        <p:txBody>
          <a:bodyPr wrap="square">
            <a:spAutoFit/>
          </a:bodyPr>
          <a:lstStyle/>
          <a:p>
            <a:pPr algn="ctr"/>
            <a:r>
              <a:rPr lang="en-US" dirty="0" err="1" smtClean="0">
                <a:solidFill>
                  <a:prstClr val="black"/>
                </a:solidFill>
                <a:cs typeface="Arial" panose="020B0604020202020204" pitchFamily="34" charset="0"/>
              </a:rPr>
              <a:t>Conybearey</a:t>
            </a:r>
            <a:r>
              <a:rPr lang="en-US" dirty="0" smtClean="0">
                <a:solidFill>
                  <a:prstClr val="black"/>
                </a:solidFill>
                <a:cs typeface="Arial" panose="020B0604020202020204" pitchFamily="34" charset="0"/>
              </a:rPr>
              <a:t> Howson</a:t>
            </a:r>
            <a:endParaRPr lang="en-US" dirty="0">
              <a:solidFill>
                <a:prstClr val="black"/>
              </a:solidFill>
              <a:cs typeface="Arial" panose="020B0604020202020204" pitchFamily="34" charset="0"/>
            </a:endParaRPr>
          </a:p>
        </p:txBody>
      </p:sp>
      <p:sp>
        <p:nvSpPr>
          <p:cNvPr id="9" name="Rectangle 8"/>
          <p:cNvSpPr/>
          <p:nvPr/>
        </p:nvSpPr>
        <p:spPr>
          <a:xfrm>
            <a:off x="1521460" y="976123"/>
            <a:ext cx="929640" cy="5078313"/>
          </a:xfrm>
          <a:prstGeom prst="rect">
            <a:avLst/>
          </a:prstGeom>
        </p:spPr>
        <p:txBody>
          <a:bodyPr wrap="square">
            <a:spAutoFit/>
          </a:bodyPr>
          <a:lstStyle/>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51</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52</a:t>
            </a:r>
          </a:p>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56</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60</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62</a:t>
            </a:r>
          </a:p>
          <a:p>
            <a:r>
              <a:rPr lang="en-US" dirty="0" smtClean="0">
                <a:solidFill>
                  <a:prstClr val="black"/>
                </a:solidFill>
                <a:cs typeface="Arial" panose="020B0604020202020204" pitchFamily="34" charset="0"/>
              </a:rPr>
              <a:t>63</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66</a:t>
            </a:r>
          </a:p>
        </p:txBody>
      </p:sp>
      <p:sp>
        <p:nvSpPr>
          <p:cNvPr id="12" name="Rectangle 11"/>
          <p:cNvSpPr/>
          <p:nvPr/>
        </p:nvSpPr>
        <p:spPr>
          <a:xfrm>
            <a:off x="854573" y="290152"/>
            <a:ext cx="1767840" cy="646331"/>
          </a:xfrm>
          <a:prstGeom prst="rect">
            <a:avLst/>
          </a:prstGeom>
        </p:spPr>
        <p:txBody>
          <a:bodyPr wrap="square">
            <a:spAutoFit/>
          </a:bodyPr>
          <a:lstStyle/>
          <a:p>
            <a:pPr algn="ctr"/>
            <a:r>
              <a:rPr lang="en-US" dirty="0" smtClean="0">
                <a:solidFill>
                  <a:prstClr val="black"/>
                </a:solidFill>
                <a:cs typeface="Arial" panose="020B0604020202020204" pitchFamily="34" charset="0"/>
              </a:rPr>
              <a:t>Blue Letter Bible</a:t>
            </a:r>
            <a:endParaRPr lang="en-US" dirty="0">
              <a:solidFill>
                <a:prstClr val="black"/>
              </a:solidFill>
              <a:cs typeface="Arial" panose="020B0604020202020204" pitchFamily="34" charset="0"/>
            </a:endParaRPr>
          </a:p>
        </p:txBody>
      </p:sp>
      <p:sp>
        <p:nvSpPr>
          <p:cNvPr id="13" name="Rectangle 12"/>
          <p:cNvSpPr/>
          <p:nvPr/>
        </p:nvSpPr>
        <p:spPr>
          <a:xfrm>
            <a:off x="344170" y="970453"/>
            <a:ext cx="929640" cy="5078313"/>
          </a:xfrm>
          <a:prstGeom prst="rect">
            <a:avLst/>
          </a:prstGeom>
        </p:spPr>
        <p:txBody>
          <a:bodyPr wrap="square">
            <a:spAutoFit/>
          </a:bodyPr>
          <a:lstStyle/>
          <a:p>
            <a:r>
              <a:rPr lang="en-US"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52</a:t>
            </a:r>
          </a:p>
          <a:p>
            <a:r>
              <a:rPr lang="en-US" dirty="0" smtClean="0">
                <a:solidFill>
                  <a:prstClr val="black"/>
                </a:solidFill>
                <a:cs typeface="Arial" panose="020B0604020202020204" pitchFamily="34" charset="0"/>
              </a:rPr>
              <a:t>53</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54</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58</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59</a:t>
            </a:r>
          </a:p>
          <a:p>
            <a:r>
              <a:rPr lang="en-US" dirty="0" smtClean="0">
                <a:solidFill>
                  <a:prstClr val="black"/>
                </a:solidFill>
                <a:cs typeface="Arial" panose="020B0604020202020204" pitchFamily="34" charset="0"/>
              </a:rPr>
              <a:t>61</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63</a:t>
            </a:r>
          </a:p>
          <a:p>
            <a:r>
              <a:rPr lang="en-US" dirty="0" smtClean="0">
                <a:solidFill>
                  <a:prstClr val="black"/>
                </a:solidFill>
                <a:cs typeface="Arial" panose="020B0604020202020204" pitchFamily="34" charset="0"/>
              </a:rPr>
              <a:t>63-66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67</a:t>
            </a:r>
            <a:endParaRPr lang="en-US" dirty="0">
              <a:solidFill>
                <a:prstClr val="black"/>
              </a:solidFill>
              <a:cs typeface="Arial" panose="020B0604020202020204" pitchFamily="34" charset="0"/>
            </a:endParaRPr>
          </a:p>
        </p:txBody>
      </p:sp>
      <p:sp>
        <p:nvSpPr>
          <p:cNvPr id="14" name="Rectangle 13"/>
          <p:cNvSpPr/>
          <p:nvPr/>
        </p:nvSpPr>
        <p:spPr>
          <a:xfrm>
            <a:off x="-295008" y="400352"/>
            <a:ext cx="1767840" cy="369332"/>
          </a:xfrm>
          <a:prstGeom prst="rect">
            <a:avLst/>
          </a:prstGeom>
        </p:spPr>
        <p:txBody>
          <a:bodyPr wrap="square">
            <a:spAutoFit/>
          </a:bodyPr>
          <a:lstStyle/>
          <a:p>
            <a:pPr algn="ctr"/>
            <a:r>
              <a:rPr lang="en-US" dirty="0" smtClean="0">
                <a:solidFill>
                  <a:prstClr val="black"/>
                </a:solidFill>
                <a:cs typeface="Arial" panose="020B0604020202020204" pitchFamily="34" charset="0"/>
              </a:rPr>
              <a:t>S. Hall</a:t>
            </a:r>
            <a:endParaRPr lang="en-US" dirty="0">
              <a:solidFill>
                <a:prstClr val="black"/>
              </a:solidFill>
              <a:cs typeface="Arial" panose="020B0604020202020204" pitchFamily="34" charset="0"/>
            </a:endParaRPr>
          </a:p>
        </p:txBody>
      </p:sp>
      <p:sp>
        <p:nvSpPr>
          <p:cNvPr id="15" name="Rectangle 14"/>
          <p:cNvSpPr/>
          <p:nvPr/>
        </p:nvSpPr>
        <p:spPr>
          <a:xfrm>
            <a:off x="4959790" y="970452"/>
            <a:ext cx="973744" cy="5632311"/>
          </a:xfrm>
          <a:prstGeom prst="rect">
            <a:avLst/>
          </a:prstGeom>
        </p:spPr>
        <p:txBody>
          <a:bodyPr wrap="square">
            <a:spAutoFit/>
          </a:bodyPr>
          <a:lstStyle/>
          <a:p>
            <a:r>
              <a:rPr lang="en-US" b="1" dirty="0" smtClean="0">
                <a:solidFill>
                  <a:prstClr val="black"/>
                </a:solidFill>
                <a:cs typeface="Arial" panose="020B0604020202020204" pitchFamily="34" charset="0"/>
              </a:rPr>
              <a:t>50</a:t>
            </a:r>
          </a:p>
          <a:p>
            <a:r>
              <a:rPr lang="en-US" b="1" dirty="0" smtClean="0">
                <a:solidFill>
                  <a:prstClr val="black"/>
                </a:solidFill>
                <a:cs typeface="Arial" panose="020B0604020202020204" pitchFamily="34" charset="0"/>
              </a:rPr>
              <a:t>51</a:t>
            </a:r>
          </a:p>
          <a:p>
            <a:r>
              <a:rPr lang="en-US" b="1" dirty="0" smtClean="0">
                <a:solidFill>
                  <a:prstClr val="black"/>
                </a:solidFill>
                <a:cs typeface="Arial" panose="020B0604020202020204" pitchFamily="34" charset="0"/>
              </a:rPr>
              <a:t>52</a:t>
            </a:r>
          </a:p>
          <a:p>
            <a:r>
              <a:rPr lang="en-US" b="1" dirty="0" smtClean="0">
                <a:solidFill>
                  <a:prstClr val="black"/>
                </a:solidFill>
                <a:cs typeface="Arial" panose="020B0604020202020204" pitchFamily="34" charset="0"/>
              </a:rPr>
              <a:t>?</a:t>
            </a:r>
          </a:p>
          <a:p>
            <a:r>
              <a:rPr lang="en-US" b="1" dirty="0" smtClean="0">
                <a:solidFill>
                  <a:prstClr val="black"/>
                </a:solidFill>
                <a:cs typeface="Arial" panose="020B0604020202020204" pitchFamily="34" charset="0"/>
              </a:rPr>
              <a:t>53</a:t>
            </a:r>
          </a:p>
          <a:p>
            <a:r>
              <a:rPr lang="en-US" b="1" dirty="0" smtClean="0">
                <a:solidFill>
                  <a:prstClr val="black"/>
                </a:solidFill>
                <a:cs typeface="Arial" panose="020B0604020202020204" pitchFamily="34" charset="0"/>
              </a:rPr>
              <a:t>53</a:t>
            </a:r>
          </a:p>
          <a:p>
            <a:r>
              <a:rPr lang="en-US" b="1" dirty="0" smtClean="0">
                <a:solidFill>
                  <a:prstClr val="black"/>
                </a:solidFill>
                <a:cs typeface="Arial" panose="020B0604020202020204" pitchFamily="34" charset="0"/>
              </a:rPr>
              <a:t>54</a:t>
            </a:r>
            <a:endParaRPr lang="en-US" b="1" dirty="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54</a:t>
            </a:r>
          </a:p>
          <a:p>
            <a:r>
              <a:rPr lang="en-US" b="1" dirty="0" smtClean="0">
                <a:solidFill>
                  <a:prstClr val="black"/>
                </a:solidFill>
                <a:cs typeface="Arial" panose="020B0604020202020204" pitchFamily="34" charset="0"/>
              </a:rPr>
              <a:t>54</a:t>
            </a:r>
          </a:p>
          <a:p>
            <a:r>
              <a:rPr lang="en-US" b="1" dirty="0" smtClean="0">
                <a:solidFill>
                  <a:prstClr val="black"/>
                </a:solidFill>
                <a:cs typeface="Arial" panose="020B0604020202020204" pitchFamily="34" charset="0"/>
              </a:rPr>
              <a:t>57</a:t>
            </a:r>
          </a:p>
          <a:p>
            <a:r>
              <a:rPr lang="en-US" b="1" dirty="0" smtClean="0">
                <a:solidFill>
                  <a:prstClr val="black"/>
                </a:solidFill>
                <a:cs typeface="Arial" panose="020B0604020202020204" pitchFamily="34" charset="0"/>
              </a:rPr>
              <a:t>57</a:t>
            </a:r>
          </a:p>
          <a:p>
            <a:r>
              <a:rPr lang="en-US" b="1" dirty="0" smtClean="0">
                <a:solidFill>
                  <a:prstClr val="black"/>
                </a:solidFill>
                <a:cs typeface="Arial" panose="020B0604020202020204" pitchFamily="34" charset="0"/>
              </a:rPr>
              <a:t>59</a:t>
            </a:r>
            <a:endParaRPr lang="en-US" b="1" dirty="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60</a:t>
            </a:r>
          </a:p>
          <a:p>
            <a:r>
              <a:rPr lang="en-US" b="1" dirty="0" smtClean="0">
                <a:solidFill>
                  <a:prstClr val="black"/>
                </a:solidFill>
                <a:cs typeface="Arial" panose="020B0604020202020204" pitchFamily="34" charset="0"/>
              </a:rPr>
              <a:t>61-62</a:t>
            </a:r>
          </a:p>
          <a:p>
            <a:r>
              <a:rPr lang="en-US" b="1" dirty="0" smtClean="0">
                <a:solidFill>
                  <a:prstClr val="black"/>
                </a:solidFill>
                <a:cs typeface="Arial" panose="020B0604020202020204" pitchFamily="34" charset="0"/>
              </a:rPr>
              <a:t>63</a:t>
            </a:r>
          </a:p>
          <a:p>
            <a:r>
              <a:rPr lang="en-US" b="1" dirty="0" smtClean="0">
                <a:solidFill>
                  <a:prstClr val="black"/>
                </a:solidFill>
                <a:cs typeface="Arial" panose="020B0604020202020204" pitchFamily="34" charset="0"/>
              </a:rPr>
              <a:t>63-67</a:t>
            </a:r>
          </a:p>
          <a:p>
            <a:r>
              <a:rPr lang="en-US" b="1" dirty="0" smtClean="0">
                <a:solidFill>
                  <a:prstClr val="black"/>
                </a:solidFill>
                <a:cs typeface="Arial" panose="020B0604020202020204" pitchFamily="34" charset="0"/>
              </a:rPr>
              <a:t>63</a:t>
            </a:r>
          </a:p>
          <a:p>
            <a:r>
              <a:rPr lang="en-US" b="1" dirty="0" smtClean="0">
                <a:solidFill>
                  <a:prstClr val="black"/>
                </a:solidFill>
                <a:cs typeface="Arial" panose="020B0604020202020204" pitchFamily="34" charset="0"/>
              </a:rPr>
              <a:t>67-68</a:t>
            </a:r>
          </a:p>
          <a:p>
            <a:r>
              <a:rPr lang="en-US" b="1" dirty="0" smtClean="0">
                <a:solidFill>
                  <a:prstClr val="black"/>
                </a:solidFill>
                <a:cs typeface="Arial" panose="020B0604020202020204" pitchFamily="34" charset="0"/>
              </a:rPr>
              <a:t>68</a:t>
            </a:r>
          </a:p>
          <a:p>
            <a:r>
              <a:rPr lang="en-US" b="1" dirty="0" smtClean="0">
                <a:solidFill>
                  <a:prstClr val="black"/>
                </a:solidFill>
                <a:cs typeface="Arial" panose="020B0604020202020204" pitchFamily="34" charset="0"/>
              </a:rPr>
              <a:t> </a:t>
            </a: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7768493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dirty="0"/>
          </a:p>
        </p:txBody>
      </p:sp>
      <p:sp>
        <p:nvSpPr>
          <p:cNvPr id="3" name="Content Placeholder 2"/>
          <p:cNvSpPr>
            <a:spLocks noGrp="1"/>
          </p:cNvSpPr>
          <p:nvPr>
            <p:ph idx="1"/>
          </p:nvPr>
        </p:nvSpPr>
        <p:spPr/>
        <p:txBody>
          <a:bodyPr/>
          <a:lstStyle/>
          <a:p>
            <a:pPr algn="l" rtl="0"/>
            <a:endParaRPr lang="en-US" dirty="0"/>
          </a:p>
        </p:txBody>
      </p:sp>
      <p:pic>
        <p:nvPicPr>
          <p:cNvPr id="4" name="Picture 2" descr="The Beginnings Of Saul's Ministry| IBible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589" y="-561729"/>
            <a:ext cx="5438274" cy="8135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22695" y="996564"/>
            <a:ext cx="1588168" cy="369332"/>
          </a:xfrm>
          <a:prstGeom prst="rect">
            <a:avLst/>
          </a:prstGeom>
          <a:solidFill>
            <a:schemeClr val="accent3">
              <a:lumMod val="20000"/>
              <a:lumOff val="80000"/>
            </a:schemeClr>
          </a:solidFill>
        </p:spPr>
        <p:txBody>
          <a:bodyPr wrap="square" rtlCol="0">
            <a:spAutoFit/>
          </a:bodyPr>
          <a:lstStyle/>
          <a:p>
            <a:r>
              <a:rPr lang="en-US" b="1" dirty="0" err="1" smtClean="0">
                <a:solidFill>
                  <a:prstClr val="black"/>
                </a:solidFill>
              </a:rPr>
              <a:t>Antioqu</a:t>
            </a:r>
            <a:r>
              <a:rPr lang="es-ES" b="1" dirty="0" smtClean="0">
                <a:solidFill>
                  <a:prstClr val="black"/>
                </a:solidFill>
              </a:rPr>
              <a:t>í</a:t>
            </a:r>
            <a:r>
              <a:rPr lang="en-US" b="1" dirty="0" smtClean="0">
                <a:solidFill>
                  <a:prstClr val="black"/>
                </a:solidFill>
              </a:rPr>
              <a:t>a</a:t>
            </a:r>
            <a:endParaRPr lang="en-US" b="1" dirty="0">
              <a:solidFill>
                <a:prstClr val="black"/>
              </a:solidFill>
            </a:endParaRPr>
          </a:p>
        </p:txBody>
      </p:sp>
      <p:sp>
        <p:nvSpPr>
          <p:cNvPr id="6" name="TextBox 5"/>
          <p:cNvSpPr txBox="1"/>
          <p:nvPr/>
        </p:nvSpPr>
        <p:spPr>
          <a:xfrm>
            <a:off x="7259052" y="3859767"/>
            <a:ext cx="1419727" cy="369332"/>
          </a:xfrm>
          <a:prstGeom prst="rect">
            <a:avLst/>
          </a:prstGeom>
          <a:solidFill>
            <a:schemeClr val="accent3">
              <a:lumMod val="20000"/>
              <a:lumOff val="80000"/>
            </a:schemeClr>
          </a:solidFill>
        </p:spPr>
        <p:txBody>
          <a:bodyPr wrap="square" rtlCol="0">
            <a:spAutoFit/>
          </a:bodyPr>
          <a:lstStyle/>
          <a:p>
            <a:r>
              <a:rPr lang="es-ES" b="1" dirty="0" smtClean="0">
                <a:solidFill>
                  <a:prstClr val="black"/>
                </a:solidFill>
              </a:rPr>
              <a:t>Damasco</a:t>
            </a:r>
            <a:endParaRPr lang="en-US" b="1" dirty="0">
              <a:solidFill>
                <a:prstClr val="black"/>
              </a:solidFill>
            </a:endParaRPr>
          </a:p>
        </p:txBody>
      </p:sp>
      <p:sp>
        <p:nvSpPr>
          <p:cNvPr id="7" name="TextBox 6"/>
          <p:cNvSpPr txBox="1"/>
          <p:nvPr/>
        </p:nvSpPr>
        <p:spPr>
          <a:xfrm>
            <a:off x="6094412" y="5606534"/>
            <a:ext cx="1419727" cy="369332"/>
          </a:xfrm>
          <a:prstGeom prst="rect">
            <a:avLst/>
          </a:prstGeom>
          <a:solidFill>
            <a:schemeClr val="accent3">
              <a:lumMod val="20000"/>
              <a:lumOff val="80000"/>
            </a:schemeClr>
          </a:solidFill>
        </p:spPr>
        <p:txBody>
          <a:bodyPr wrap="square" rtlCol="0">
            <a:spAutoFit/>
          </a:bodyPr>
          <a:lstStyle/>
          <a:p>
            <a:r>
              <a:rPr lang="es-ES" b="1" dirty="0" smtClean="0">
                <a:solidFill>
                  <a:prstClr val="black"/>
                </a:solidFill>
              </a:rPr>
              <a:t>Jerusalén</a:t>
            </a:r>
            <a:endParaRPr lang="en-US" b="1" dirty="0">
              <a:solidFill>
                <a:prstClr val="black"/>
              </a:solidFill>
            </a:endParaRPr>
          </a:p>
        </p:txBody>
      </p:sp>
      <p:sp>
        <p:nvSpPr>
          <p:cNvPr id="8" name="TextBox 7"/>
          <p:cNvSpPr txBox="1"/>
          <p:nvPr/>
        </p:nvSpPr>
        <p:spPr>
          <a:xfrm>
            <a:off x="4209465" y="16042"/>
            <a:ext cx="1419727" cy="369332"/>
          </a:xfrm>
          <a:prstGeom prst="rect">
            <a:avLst/>
          </a:prstGeom>
          <a:solidFill>
            <a:schemeClr val="accent3">
              <a:lumMod val="20000"/>
              <a:lumOff val="80000"/>
            </a:schemeClr>
          </a:solidFill>
        </p:spPr>
        <p:txBody>
          <a:bodyPr wrap="square" rtlCol="0">
            <a:spAutoFit/>
          </a:bodyPr>
          <a:lstStyle/>
          <a:p>
            <a:pPr lvl="1" algn="r"/>
            <a:r>
              <a:rPr lang="es-ES" b="1" dirty="0" smtClean="0">
                <a:solidFill>
                  <a:prstClr val="black"/>
                </a:solidFill>
              </a:rPr>
              <a:t>Tarso</a:t>
            </a:r>
            <a:endParaRPr lang="en-US" b="1" dirty="0">
              <a:solidFill>
                <a:prstClr val="black"/>
              </a:solidFill>
            </a:endParaRPr>
          </a:p>
        </p:txBody>
      </p:sp>
      <p:sp>
        <p:nvSpPr>
          <p:cNvPr id="9" name="TextBox 8"/>
          <p:cNvSpPr txBox="1"/>
          <p:nvPr/>
        </p:nvSpPr>
        <p:spPr>
          <a:xfrm>
            <a:off x="7122695" y="2694619"/>
            <a:ext cx="1419727" cy="369332"/>
          </a:xfrm>
          <a:prstGeom prst="rect">
            <a:avLst/>
          </a:prstGeom>
          <a:solidFill>
            <a:schemeClr val="accent3">
              <a:lumMod val="20000"/>
              <a:lumOff val="80000"/>
            </a:schemeClr>
          </a:solidFill>
        </p:spPr>
        <p:txBody>
          <a:bodyPr wrap="square" rtlCol="0">
            <a:spAutoFit/>
          </a:bodyPr>
          <a:lstStyle/>
          <a:p>
            <a:r>
              <a:rPr lang="es-ES" b="1" dirty="0" smtClean="0">
                <a:solidFill>
                  <a:prstClr val="black"/>
                </a:solidFill>
              </a:rPr>
              <a:t>SIRIA</a:t>
            </a:r>
            <a:endParaRPr lang="en-US" b="1" dirty="0">
              <a:solidFill>
                <a:prstClr val="black"/>
              </a:solidFill>
            </a:endParaRPr>
          </a:p>
        </p:txBody>
      </p:sp>
      <p:sp>
        <p:nvSpPr>
          <p:cNvPr id="10" name="TextBox 9"/>
          <p:cNvSpPr txBox="1"/>
          <p:nvPr/>
        </p:nvSpPr>
        <p:spPr>
          <a:xfrm>
            <a:off x="3946358" y="1908828"/>
            <a:ext cx="972970" cy="369151"/>
          </a:xfrm>
          <a:prstGeom prst="rect">
            <a:avLst/>
          </a:prstGeom>
          <a:solidFill>
            <a:schemeClr val="accent3">
              <a:lumMod val="20000"/>
              <a:lumOff val="80000"/>
            </a:schemeClr>
          </a:solidFill>
        </p:spPr>
        <p:txBody>
          <a:bodyPr wrap="square" rtlCol="0">
            <a:spAutoFit/>
          </a:bodyPr>
          <a:lstStyle/>
          <a:p>
            <a:pPr algn="r"/>
            <a:r>
              <a:rPr lang="es-ES" b="1" dirty="0" smtClean="0">
                <a:solidFill>
                  <a:prstClr val="black"/>
                </a:solidFill>
              </a:rPr>
              <a:t>CHIPRE</a:t>
            </a:r>
            <a:endParaRPr lang="en-US" b="1" dirty="0">
              <a:solidFill>
                <a:prstClr val="black"/>
              </a:solidFill>
            </a:endParaRPr>
          </a:p>
        </p:txBody>
      </p:sp>
      <p:sp>
        <p:nvSpPr>
          <p:cNvPr id="12" name="TextBox 11"/>
          <p:cNvSpPr txBox="1"/>
          <p:nvPr/>
        </p:nvSpPr>
        <p:spPr>
          <a:xfrm>
            <a:off x="3499601" y="3063951"/>
            <a:ext cx="2339725" cy="369332"/>
          </a:xfrm>
          <a:prstGeom prst="rect">
            <a:avLst/>
          </a:prstGeom>
          <a:solidFill>
            <a:srgbClr val="6C9ED6"/>
          </a:solidFill>
        </p:spPr>
        <p:txBody>
          <a:bodyPr wrap="square" rtlCol="0">
            <a:spAutoFit/>
          </a:bodyPr>
          <a:lstStyle/>
          <a:p>
            <a:r>
              <a:rPr lang="es-ES" b="1" dirty="0" smtClean="0">
                <a:solidFill>
                  <a:prstClr val="black"/>
                </a:solidFill>
              </a:rPr>
              <a:t>Mar mediterráneo</a:t>
            </a:r>
            <a:endParaRPr lang="en-US" b="1" dirty="0">
              <a:solidFill>
                <a:prstClr val="black"/>
              </a:solidFill>
            </a:endParaRPr>
          </a:p>
        </p:txBody>
      </p:sp>
      <p:sp>
        <p:nvSpPr>
          <p:cNvPr id="13" name="TextBox 12"/>
          <p:cNvSpPr txBox="1"/>
          <p:nvPr/>
        </p:nvSpPr>
        <p:spPr>
          <a:xfrm>
            <a:off x="5277853" y="4100148"/>
            <a:ext cx="713873" cy="381342"/>
          </a:xfrm>
          <a:prstGeom prst="rect">
            <a:avLst/>
          </a:prstGeom>
          <a:solidFill>
            <a:srgbClr val="6C9ED6"/>
          </a:solidFill>
        </p:spPr>
        <p:txBody>
          <a:bodyPr wrap="square" rtlCol="0">
            <a:spAutoFit/>
          </a:bodyPr>
          <a:lstStyle/>
          <a:p>
            <a:pPr algn="r"/>
            <a:r>
              <a:rPr lang="es-ES" b="1" dirty="0" smtClean="0">
                <a:solidFill>
                  <a:prstClr val="black"/>
                </a:solidFill>
              </a:rPr>
              <a:t>Tiro</a:t>
            </a:r>
            <a:endParaRPr lang="en-US" b="1" dirty="0">
              <a:solidFill>
                <a:prstClr val="black"/>
              </a:solidFill>
            </a:endParaRPr>
          </a:p>
        </p:txBody>
      </p:sp>
      <p:sp>
        <p:nvSpPr>
          <p:cNvPr id="14" name="TextBox 13"/>
          <p:cNvSpPr txBox="1"/>
          <p:nvPr/>
        </p:nvSpPr>
        <p:spPr>
          <a:xfrm>
            <a:off x="4443663" y="4951679"/>
            <a:ext cx="1159042" cy="369332"/>
          </a:xfrm>
          <a:prstGeom prst="rect">
            <a:avLst/>
          </a:prstGeom>
          <a:solidFill>
            <a:srgbClr val="6C9ED6"/>
          </a:solidFill>
        </p:spPr>
        <p:txBody>
          <a:bodyPr wrap="square" rtlCol="0">
            <a:spAutoFit/>
          </a:bodyPr>
          <a:lstStyle/>
          <a:p>
            <a:pPr algn="r"/>
            <a:r>
              <a:rPr lang="es-ES" b="1" dirty="0" err="1" smtClean="0">
                <a:solidFill>
                  <a:prstClr val="black"/>
                </a:solidFill>
              </a:rPr>
              <a:t>Cesarea</a:t>
            </a:r>
            <a:endParaRPr lang="en-US" b="1" dirty="0">
              <a:solidFill>
                <a:prstClr val="black"/>
              </a:solidFill>
            </a:endParaRPr>
          </a:p>
        </p:txBody>
      </p:sp>
      <p:sp>
        <p:nvSpPr>
          <p:cNvPr id="15" name="TextBox 14"/>
          <p:cNvSpPr txBox="1"/>
          <p:nvPr/>
        </p:nvSpPr>
        <p:spPr>
          <a:xfrm>
            <a:off x="5165558" y="6181066"/>
            <a:ext cx="928854" cy="369332"/>
          </a:xfrm>
          <a:prstGeom prst="rect">
            <a:avLst/>
          </a:prstGeom>
          <a:solidFill>
            <a:schemeClr val="accent3">
              <a:lumMod val="20000"/>
              <a:lumOff val="80000"/>
            </a:schemeClr>
          </a:solidFill>
        </p:spPr>
        <p:txBody>
          <a:bodyPr wrap="square" rtlCol="0">
            <a:spAutoFit/>
          </a:bodyPr>
          <a:lstStyle/>
          <a:p>
            <a:pPr algn="r"/>
            <a:r>
              <a:rPr lang="es-ES" b="1" dirty="0" smtClean="0">
                <a:solidFill>
                  <a:prstClr val="black"/>
                </a:solidFill>
              </a:rPr>
              <a:t>JUDEA</a:t>
            </a:r>
            <a:endParaRPr lang="en-US" b="1" dirty="0">
              <a:solidFill>
                <a:prstClr val="black"/>
              </a:solidFill>
            </a:endParaRPr>
          </a:p>
        </p:txBody>
      </p:sp>
      <p:sp>
        <p:nvSpPr>
          <p:cNvPr id="16" name="TextBox 15"/>
          <p:cNvSpPr txBox="1"/>
          <p:nvPr/>
        </p:nvSpPr>
        <p:spPr>
          <a:xfrm>
            <a:off x="7122695" y="5216668"/>
            <a:ext cx="928854" cy="369332"/>
          </a:xfrm>
          <a:prstGeom prst="rect">
            <a:avLst/>
          </a:prstGeom>
          <a:solidFill>
            <a:schemeClr val="accent3">
              <a:lumMod val="20000"/>
              <a:lumOff val="80000"/>
            </a:schemeClr>
          </a:solidFill>
        </p:spPr>
        <p:txBody>
          <a:bodyPr wrap="square" rtlCol="0">
            <a:spAutoFit/>
          </a:bodyPr>
          <a:lstStyle/>
          <a:p>
            <a:pPr algn="r"/>
            <a:endParaRPr lang="en-US" b="1" dirty="0">
              <a:solidFill>
                <a:prstClr val="black"/>
              </a:solidFill>
            </a:endParaRPr>
          </a:p>
        </p:txBody>
      </p:sp>
    </p:spTree>
    <p:extLst>
      <p:ext uri="{BB962C8B-B14F-4D97-AF65-F5344CB8AC3E}">
        <p14:creationId xmlns:p14="http://schemas.microsoft.com/office/powerpoint/2010/main" val="4856790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2">
            <a:duotone>
              <a:prstClr val="black"/>
              <a:schemeClr val="tx2">
                <a:tint val="45000"/>
                <a:satMod val="400000"/>
              </a:schemeClr>
            </a:duotone>
          </a:blip>
          <a:stretch/>
        </a:blipFill>
        <a:effectLst/>
      </p:bgPr>
    </p:bg>
    <p:spTree>
      <p:nvGrpSpPr>
        <p:cNvPr id="1" name=""/>
        <p:cNvGrpSpPr/>
        <p:nvPr/>
      </p:nvGrpSpPr>
      <p:grpSpPr>
        <a:xfrm>
          <a:off x="0" y="0"/>
          <a:ext cx="0" cy="0"/>
          <a:chOff x="0" y="0"/>
          <a:chExt cx="0" cy="0"/>
        </a:xfrm>
      </p:grpSpPr>
      <p:pic>
        <p:nvPicPr>
          <p:cNvPr id="1028" name="Picture 4" descr="El ministerio del apóstol Pablo — BIBLIOTECA EN LÍNEA Watch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99" y="111490"/>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06362" y="4271089"/>
            <a:ext cx="2924002" cy="369332"/>
          </a:xfrm>
          <a:prstGeom prst="rect">
            <a:avLst/>
          </a:prstGeom>
        </p:spPr>
        <p:txBody>
          <a:bodyPr wrap="square">
            <a:spAutoFit/>
          </a:bodyPr>
          <a:lstStyle/>
          <a:p>
            <a:r>
              <a:rPr lang="en-US" b="1" i="1" dirty="0" err="1" smtClean="0">
                <a:solidFill>
                  <a:srgbClr val="FF0000"/>
                </a:solidFill>
                <a:cs typeface="Arial" panose="020B0604020202020204" pitchFamily="34" charset="0"/>
              </a:rPr>
              <a:t>Espíritu</a:t>
            </a:r>
            <a:r>
              <a:rPr lang="en-US" b="1" i="1" dirty="0" smtClean="0">
                <a:solidFill>
                  <a:srgbClr val="FF0000"/>
                </a:solidFill>
                <a:cs typeface="Arial" panose="020B0604020202020204" pitchFamily="34" charset="0"/>
              </a:rPr>
              <a:t> Santo</a:t>
            </a:r>
            <a:r>
              <a:rPr lang="en-US" b="1" i="1" dirty="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envia</a:t>
            </a:r>
            <a:endParaRPr lang="en-US" b="1" i="1" dirty="0">
              <a:solidFill>
                <a:srgbClr val="FF0000"/>
              </a:solidFill>
              <a:cs typeface="Arial" panose="020B0604020202020204" pitchFamily="34" charset="0"/>
            </a:endParaRPr>
          </a:p>
        </p:txBody>
      </p:sp>
      <p:sp>
        <p:nvSpPr>
          <p:cNvPr id="5" name="Rectangle 4"/>
          <p:cNvSpPr/>
          <p:nvPr/>
        </p:nvSpPr>
        <p:spPr>
          <a:xfrm>
            <a:off x="8369301" y="3423590"/>
            <a:ext cx="1973811" cy="369332"/>
          </a:xfrm>
          <a:prstGeom prst="rect">
            <a:avLst/>
          </a:prstGeom>
        </p:spPr>
        <p:txBody>
          <a:bodyPr wrap="square">
            <a:spAutoFit/>
          </a:bodyPr>
          <a:lstStyle/>
          <a:p>
            <a:r>
              <a:rPr lang="en-US" b="1" i="1" dirty="0" smtClean="0">
                <a:solidFill>
                  <a:srgbClr val="FF0000"/>
                </a:solidFill>
                <a:cs typeface="Arial" panose="020B0604020202020204" pitchFamily="34" charset="0"/>
              </a:rPr>
              <a:t>Largo tiempo</a:t>
            </a:r>
            <a:endParaRPr lang="en-US" b="1" i="1" dirty="0">
              <a:solidFill>
                <a:srgbClr val="FF0000"/>
              </a:solidFill>
              <a:cs typeface="Arial" panose="020B0604020202020204" pitchFamily="34" charset="0"/>
            </a:endParaRPr>
          </a:p>
        </p:txBody>
      </p:sp>
      <p:sp>
        <p:nvSpPr>
          <p:cNvPr id="6" name="Rectangle 5"/>
          <p:cNvSpPr/>
          <p:nvPr/>
        </p:nvSpPr>
        <p:spPr>
          <a:xfrm>
            <a:off x="2934248" y="5615097"/>
            <a:ext cx="1910599" cy="646331"/>
          </a:xfrm>
          <a:prstGeom prst="rect">
            <a:avLst/>
          </a:prstGeom>
        </p:spPr>
        <p:txBody>
          <a:bodyPr wrap="square">
            <a:spAutoFit/>
          </a:bodyPr>
          <a:lstStyle/>
          <a:p>
            <a:r>
              <a:rPr lang="en-US" b="1" i="1" dirty="0" smtClean="0">
                <a:solidFill>
                  <a:srgbClr val="FF0000"/>
                </a:solidFill>
                <a:cs typeface="Arial" panose="020B0604020202020204" pitchFamily="34" charset="0"/>
              </a:rPr>
              <a:t>Sergio Pablo, </a:t>
            </a:r>
            <a:r>
              <a:rPr lang="en-US" b="1" i="1" dirty="0" err="1" smtClean="0">
                <a:solidFill>
                  <a:srgbClr val="FF0000"/>
                </a:solidFill>
                <a:cs typeface="Arial" panose="020B0604020202020204" pitchFamily="34" charset="0"/>
              </a:rPr>
              <a:t>Elimas</a:t>
            </a:r>
            <a:endParaRPr lang="en-US" b="1" i="1" dirty="0">
              <a:solidFill>
                <a:srgbClr val="FF0000"/>
              </a:solidFill>
              <a:cs typeface="Arial" panose="020B0604020202020204" pitchFamily="34" charset="0"/>
            </a:endParaRPr>
          </a:p>
        </p:txBody>
      </p:sp>
      <p:sp>
        <p:nvSpPr>
          <p:cNvPr id="7" name="Rectangle 6"/>
          <p:cNvSpPr/>
          <p:nvPr/>
        </p:nvSpPr>
        <p:spPr>
          <a:xfrm>
            <a:off x="1283133" y="2139319"/>
            <a:ext cx="1651115" cy="646331"/>
          </a:xfrm>
          <a:prstGeom prst="rect">
            <a:avLst/>
          </a:prstGeom>
        </p:spPr>
        <p:txBody>
          <a:bodyPr wrap="square">
            <a:spAutoFit/>
          </a:bodyPr>
          <a:lstStyle/>
          <a:p>
            <a:pPr algn="r"/>
            <a:r>
              <a:rPr lang="en-US" b="1" i="1" dirty="0" smtClean="0">
                <a:solidFill>
                  <a:srgbClr val="FF0000"/>
                </a:solidFill>
                <a:cs typeface="Arial" panose="020B0604020202020204" pitchFamily="34" charset="0"/>
              </a:rPr>
              <a:t>Juan </a:t>
            </a:r>
            <a:r>
              <a:rPr lang="en-US" b="1" i="1" dirty="0" err="1" smtClean="0">
                <a:solidFill>
                  <a:srgbClr val="FF0000"/>
                </a:solidFill>
                <a:cs typeface="Arial" panose="020B0604020202020204" pitchFamily="34" charset="0"/>
              </a:rPr>
              <a:t>los</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deja</a:t>
            </a:r>
            <a:endParaRPr lang="en-US" b="1" i="1" dirty="0">
              <a:solidFill>
                <a:srgbClr val="FF0000"/>
              </a:solidFill>
              <a:cs typeface="Arial" panose="020B0604020202020204" pitchFamily="34" charset="0"/>
            </a:endParaRPr>
          </a:p>
        </p:txBody>
      </p:sp>
      <p:sp>
        <p:nvSpPr>
          <p:cNvPr id="8" name="Rectangle 7"/>
          <p:cNvSpPr/>
          <p:nvPr/>
        </p:nvSpPr>
        <p:spPr>
          <a:xfrm>
            <a:off x="1921164" y="0"/>
            <a:ext cx="3027217" cy="646331"/>
          </a:xfrm>
          <a:prstGeom prst="rect">
            <a:avLst/>
          </a:prstGeom>
        </p:spPr>
        <p:txBody>
          <a:bodyPr wrap="square">
            <a:spAutoFit/>
          </a:bodyPr>
          <a:lstStyle/>
          <a:p>
            <a:r>
              <a:rPr lang="en-US" b="1" i="1" dirty="0" err="1" smtClean="0">
                <a:solidFill>
                  <a:srgbClr val="FF0000"/>
                </a:solidFill>
                <a:cs typeface="Arial" panose="020B0604020202020204" pitchFamily="34" charset="0"/>
              </a:rPr>
              <a:t>Sermón</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en</a:t>
            </a:r>
            <a:r>
              <a:rPr lang="en-US" b="1" i="1" dirty="0" smtClean="0">
                <a:solidFill>
                  <a:srgbClr val="FF0000"/>
                </a:solidFill>
                <a:cs typeface="Arial" panose="020B0604020202020204" pitchFamily="34" charset="0"/>
              </a:rPr>
              <a:t> la sinagoga, persecución</a:t>
            </a:r>
            <a:endParaRPr lang="en-US" b="1" i="1" dirty="0">
              <a:solidFill>
                <a:srgbClr val="FF0000"/>
              </a:solidFill>
              <a:cs typeface="Arial" panose="020B0604020202020204" pitchFamily="34" charset="0"/>
            </a:endParaRPr>
          </a:p>
        </p:txBody>
      </p:sp>
      <p:sp>
        <p:nvSpPr>
          <p:cNvPr id="9" name="Rectangle 8"/>
          <p:cNvSpPr/>
          <p:nvPr/>
        </p:nvSpPr>
        <p:spPr>
          <a:xfrm>
            <a:off x="5145003" y="920150"/>
            <a:ext cx="1988270" cy="646331"/>
          </a:xfrm>
          <a:prstGeom prst="rect">
            <a:avLst/>
          </a:prstGeom>
        </p:spPr>
        <p:txBody>
          <a:bodyPr wrap="square">
            <a:spAutoFit/>
          </a:bodyPr>
          <a:lstStyle/>
          <a:p>
            <a:r>
              <a:rPr lang="en-US" b="1" i="1" dirty="0" smtClean="0">
                <a:solidFill>
                  <a:srgbClr val="FF0000"/>
                </a:solidFill>
                <a:cs typeface="Arial" panose="020B0604020202020204" pitchFamily="34" charset="0"/>
              </a:rPr>
              <a:t>Mucho tiempo, </a:t>
            </a:r>
            <a:r>
              <a:rPr lang="en-US" b="1" i="1" dirty="0" err="1" smtClean="0">
                <a:solidFill>
                  <a:srgbClr val="FF0000"/>
                </a:solidFill>
                <a:cs typeface="Arial" panose="020B0604020202020204" pitchFamily="34" charset="0"/>
              </a:rPr>
              <a:t>atentado</a:t>
            </a:r>
            <a:endParaRPr lang="en-US" b="1" i="1" dirty="0">
              <a:solidFill>
                <a:srgbClr val="FF0000"/>
              </a:solidFill>
              <a:cs typeface="Arial" panose="020B0604020202020204" pitchFamily="34" charset="0"/>
            </a:endParaRPr>
          </a:p>
        </p:txBody>
      </p:sp>
      <p:sp>
        <p:nvSpPr>
          <p:cNvPr id="10" name="Rectangle 9"/>
          <p:cNvSpPr/>
          <p:nvPr/>
        </p:nvSpPr>
        <p:spPr>
          <a:xfrm>
            <a:off x="5023848" y="1870691"/>
            <a:ext cx="2150917" cy="646331"/>
          </a:xfrm>
          <a:prstGeom prst="rect">
            <a:avLst/>
          </a:prstGeom>
        </p:spPr>
        <p:txBody>
          <a:bodyPr wrap="square">
            <a:spAutoFit/>
          </a:bodyPr>
          <a:lstStyle/>
          <a:p>
            <a:r>
              <a:rPr lang="en-US" b="1" i="1" dirty="0" smtClean="0">
                <a:solidFill>
                  <a:srgbClr val="FF0000"/>
                </a:solidFill>
                <a:cs typeface="Arial" panose="020B0604020202020204" pitchFamily="34" charset="0"/>
              </a:rPr>
              <a:t>Cojo, sacrificios, apedreado.</a:t>
            </a:r>
            <a:endParaRPr lang="en-US" b="1" i="1" dirty="0">
              <a:solidFill>
                <a:srgbClr val="FF0000"/>
              </a:solidFill>
              <a:cs typeface="Arial" panose="020B0604020202020204" pitchFamily="34" charset="0"/>
            </a:endParaRPr>
          </a:p>
        </p:txBody>
      </p:sp>
      <p:sp>
        <p:nvSpPr>
          <p:cNvPr id="11" name="Rectangle 10"/>
          <p:cNvSpPr/>
          <p:nvPr/>
        </p:nvSpPr>
        <p:spPr>
          <a:xfrm>
            <a:off x="4083372" y="2405532"/>
            <a:ext cx="1730017" cy="646331"/>
          </a:xfrm>
          <a:prstGeom prst="rect">
            <a:avLst/>
          </a:prstGeom>
        </p:spPr>
        <p:txBody>
          <a:bodyPr wrap="square">
            <a:spAutoFit/>
          </a:bodyPr>
          <a:lstStyle/>
          <a:p>
            <a:r>
              <a:rPr lang="en-US" b="1" i="1" dirty="0" err="1" smtClean="0">
                <a:solidFill>
                  <a:srgbClr val="FF0000"/>
                </a:solidFill>
                <a:cs typeface="Arial" panose="020B0604020202020204" pitchFamily="34" charset="0"/>
              </a:rPr>
              <a:t>Fortalece</a:t>
            </a:r>
            <a:r>
              <a:rPr lang="en-US" b="1" i="1" dirty="0" smtClean="0">
                <a:solidFill>
                  <a:srgbClr val="FF0000"/>
                </a:solidFill>
                <a:cs typeface="Arial" panose="020B0604020202020204" pitchFamily="34" charset="0"/>
              </a:rPr>
              <a:t>, ancianos</a:t>
            </a:r>
            <a:endParaRPr lang="en-US" b="1" i="1" dirty="0">
              <a:solidFill>
                <a:srgbClr val="FF0000"/>
              </a:solidFill>
              <a:cs typeface="Arial" panose="020B0604020202020204" pitchFamily="34" charset="0"/>
            </a:endParaRP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6562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4548350" y="2839684"/>
            <a:ext cx="9905998" cy="809297"/>
          </a:xfrm>
        </p:spPr>
        <p:txBody>
          <a:bodyPr/>
          <a:lstStyle/>
          <a:p>
            <a:pPr algn="ctr" rtl="0"/>
            <a:r>
              <a:rPr lang="en-US" dirty="0" smtClean="0">
                <a:solidFill>
                  <a:schemeClr val="tx1"/>
                </a:solidFill>
              </a:rPr>
              <a:t>2</a:t>
            </a:r>
            <a:r>
              <a:rPr lang="en-US" baseline="30000" dirty="0" smtClean="0">
                <a:solidFill>
                  <a:schemeClr val="tx1"/>
                </a:solidFill>
              </a:rPr>
              <a:t>Do </a:t>
            </a:r>
            <a:r>
              <a:rPr lang="en-US" dirty="0" err="1" smtClean="0">
                <a:solidFill>
                  <a:schemeClr val="tx1"/>
                </a:solidFill>
              </a:rPr>
              <a:t>viaje</a:t>
            </a:r>
            <a:endParaRPr lang="en-US" dirty="0">
              <a:solidFill>
                <a:schemeClr val="tx1"/>
              </a:solidFill>
            </a:endParaRPr>
          </a:p>
        </p:txBody>
      </p:sp>
      <p:pic>
        <p:nvPicPr>
          <p:cNvPr id="3" name="Picture 2"/>
          <p:cNvPicPr>
            <a:picLocks noChangeAspect="1"/>
          </p:cNvPicPr>
          <p:nvPr/>
        </p:nvPicPr>
        <p:blipFill>
          <a:blip r:embed="rId2"/>
          <a:stretch>
            <a:fillRect/>
          </a:stretch>
        </p:blipFill>
        <p:spPr>
          <a:xfrm>
            <a:off x="1454982" y="0"/>
            <a:ext cx="8158479" cy="6811307"/>
          </a:xfrm>
          <a:prstGeom prst="rect">
            <a:avLst/>
          </a:prstGeom>
        </p:spPr>
      </p:pic>
    </p:spTree>
    <p:extLst>
      <p:ext uri="{BB962C8B-B14F-4D97-AF65-F5344CB8AC3E}">
        <p14:creationId xmlns:p14="http://schemas.microsoft.com/office/powerpoint/2010/main" val="35893545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559" y="0"/>
            <a:ext cx="12759559" cy="6898136"/>
          </a:xfrm>
          <a:prstGeom prst="rect">
            <a:avLst/>
          </a:prstGeom>
        </p:spPr>
      </p:pic>
      <p:sp>
        <p:nvSpPr>
          <p:cNvPr id="6" name="Rectangle 5"/>
          <p:cNvSpPr/>
          <p:nvPr/>
        </p:nvSpPr>
        <p:spPr>
          <a:xfrm>
            <a:off x="8869680" y="1519481"/>
            <a:ext cx="2135475" cy="369332"/>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Fortalecimiento</a:t>
            </a:r>
            <a:endParaRPr lang="en-US" b="1" i="1" dirty="0">
              <a:solidFill>
                <a:srgbClr val="FF0000"/>
              </a:solidFill>
              <a:cs typeface="Arial" panose="020B0604020202020204" pitchFamily="34" charset="0"/>
            </a:endParaRPr>
          </a:p>
        </p:txBody>
      </p:sp>
      <p:sp>
        <p:nvSpPr>
          <p:cNvPr id="7" name="Rectangle 6"/>
          <p:cNvSpPr/>
          <p:nvPr/>
        </p:nvSpPr>
        <p:spPr>
          <a:xfrm>
            <a:off x="497875" y="2429781"/>
            <a:ext cx="2430052" cy="313932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ÉFESO</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Apolos</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12 discípulos de Juan</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Quema de libros</a:t>
            </a:r>
          </a:p>
          <a:p>
            <a:pPr marL="285750" indent="-285750" algn="l" rtl="0">
              <a:buFont typeface="Arial" panose="020B0604020202020204" pitchFamily="34" charset="0"/>
              <a:buChar char="•"/>
            </a:pPr>
            <a:r>
              <a:rPr lang="en-US" b="1" i="1" dirty="0" smtClean="0">
                <a:solidFill>
                  <a:srgbClr val="FF0000"/>
                </a:solidFill>
                <a:cs typeface="Arial" panose="020B0604020202020204" pitchFamily="34" charset="0"/>
              </a:rPr>
              <a:t>Planes</a:t>
            </a:r>
            <a:endParaRPr lang="en-US" b="1" i="1" dirty="0">
              <a:solidFill>
                <a:srgbClr val="FF0000"/>
              </a:solidFill>
              <a:cs typeface="Arial" panose="020B0604020202020204" pitchFamily="34" charset="0"/>
            </a:endParaRPr>
          </a:p>
          <a:p>
            <a:pPr marL="285750" indent="-285750">
              <a:buFont typeface="Arial" panose="020B0604020202020204" pitchFamily="34" charset="0"/>
              <a:buChar char="•"/>
            </a:pPr>
            <a:r>
              <a:rPr lang="es-ES" b="1" i="1" dirty="0">
                <a:solidFill>
                  <a:srgbClr val="FF0000"/>
                </a:solidFill>
                <a:cs typeface="Arial" panose="020B0604020202020204" pitchFamily="34" charset="0"/>
              </a:rPr>
              <a:t>1 Corintios</a:t>
            </a:r>
            <a:endParaRPr lang="en-US" b="1" i="1" dirty="0">
              <a:solidFill>
                <a:srgbClr val="FF0000"/>
              </a:solidFill>
              <a:cs typeface="Arial" panose="020B0604020202020204" pitchFamily="34" charset="0"/>
            </a:endParaRPr>
          </a:p>
          <a:p>
            <a:pPr marL="285750" indent="-285750" algn="l" rtl="0">
              <a:buFont typeface="Arial" panose="020B0604020202020204" pitchFamily="34" charset="0"/>
              <a:buChar char="•"/>
            </a:pPr>
            <a:r>
              <a:rPr lang="en-US" b="1" i="1" dirty="0" err="1" smtClean="0">
                <a:solidFill>
                  <a:srgbClr val="FF0000"/>
                </a:solidFill>
                <a:cs typeface="Arial" panose="020B0604020202020204" pitchFamily="34" charset="0"/>
              </a:rPr>
              <a:t>Alboroto</a:t>
            </a:r>
            <a:r>
              <a:rPr lang="en-US" b="1" i="1" dirty="0" smtClean="0">
                <a:solidFill>
                  <a:srgbClr val="FF0000"/>
                </a:solidFill>
                <a:cs typeface="Arial" panose="020B0604020202020204" pitchFamily="34" charset="0"/>
              </a:rPr>
              <a:t> de Diana</a:t>
            </a:r>
          </a:p>
          <a:p>
            <a:pPr marL="285750" indent="-285750" algn="l" rtl="0">
              <a:buFontTx/>
              <a:buChar char="-"/>
            </a:pPr>
            <a:endParaRPr lang="en-US" b="1" i="1" dirty="0" smtClean="0">
              <a:solidFill>
                <a:srgbClr val="FF0000"/>
              </a:solidFill>
              <a:cs typeface="Arial" panose="020B0604020202020204" pitchFamily="34" charset="0"/>
            </a:endParaRPr>
          </a:p>
          <a:p>
            <a:pPr marL="285750" indent="-285750" algn="l" rtl="0">
              <a:buFontTx/>
              <a:buChar char="-"/>
            </a:pPr>
            <a:endParaRPr lang="en-US" b="1" i="1" dirty="0">
              <a:solidFill>
                <a:srgbClr val="FF0000"/>
              </a:solidFill>
              <a:cs typeface="Arial" panose="020B0604020202020204" pitchFamily="34" charset="0"/>
            </a:endParaRPr>
          </a:p>
        </p:txBody>
      </p:sp>
      <p:sp>
        <p:nvSpPr>
          <p:cNvPr id="8" name="Rectangle 7"/>
          <p:cNvSpPr/>
          <p:nvPr/>
        </p:nvSpPr>
        <p:spPr>
          <a:xfrm>
            <a:off x="4549760" y="157033"/>
            <a:ext cx="3024057" cy="369332"/>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Mucho </a:t>
            </a:r>
            <a:r>
              <a:rPr lang="en-US" b="1" i="1" dirty="0" err="1" smtClean="0">
                <a:solidFill>
                  <a:srgbClr val="FF0000"/>
                </a:solidFill>
                <a:cs typeface="Arial" panose="020B0604020202020204" pitchFamily="34" charset="0"/>
              </a:rPr>
              <a:t>ánimo</a:t>
            </a:r>
            <a:r>
              <a:rPr lang="en-US" b="1" i="1" dirty="0" smtClean="0">
                <a:solidFill>
                  <a:srgbClr val="FF0000"/>
                </a:solidFill>
                <a:cs typeface="Arial" panose="020B0604020202020204" pitchFamily="34" charset="0"/>
              </a:rPr>
              <a:t>, 2 </a:t>
            </a:r>
            <a:r>
              <a:rPr lang="en-US" b="1" i="1" dirty="0" err="1" smtClean="0">
                <a:solidFill>
                  <a:srgbClr val="FF0000"/>
                </a:solidFill>
                <a:cs typeface="Arial" panose="020B0604020202020204" pitchFamily="34" charset="0"/>
              </a:rPr>
              <a:t>Corintios</a:t>
            </a:r>
            <a:endParaRPr lang="en-US" b="1" i="1" dirty="0">
              <a:solidFill>
                <a:srgbClr val="FF0000"/>
              </a:solidFill>
              <a:cs typeface="Arial" panose="020B0604020202020204" pitchFamily="34" charset="0"/>
            </a:endParaRPr>
          </a:p>
        </p:txBody>
      </p:sp>
      <p:sp>
        <p:nvSpPr>
          <p:cNvPr id="9" name="Rectangle 8"/>
          <p:cNvSpPr/>
          <p:nvPr/>
        </p:nvSpPr>
        <p:spPr>
          <a:xfrm>
            <a:off x="3705432" y="2685532"/>
            <a:ext cx="1294866" cy="923330"/>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3 </a:t>
            </a:r>
            <a:r>
              <a:rPr lang="en-US" b="1" i="1" dirty="0" err="1" smtClean="0">
                <a:solidFill>
                  <a:srgbClr val="FF0000"/>
                </a:solidFill>
                <a:cs typeface="Arial" panose="020B0604020202020204" pitchFamily="34" charset="0"/>
              </a:rPr>
              <a:t>meses</a:t>
            </a:r>
            <a:r>
              <a:rPr lang="en-US" b="1" i="1" dirty="0" smtClean="0">
                <a:solidFill>
                  <a:srgbClr val="FF0000"/>
                </a:solidFill>
                <a:cs typeface="Arial" panose="020B0604020202020204" pitchFamily="34" charset="0"/>
              </a:rPr>
              <a:t>, </a:t>
            </a:r>
            <a:r>
              <a:rPr lang="en-US" b="1" i="1" dirty="0" err="1" smtClean="0">
                <a:solidFill>
                  <a:srgbClr val="FF0000"/>
                </a:solidFill>
                <a:cs typeface="Arial" panose="020B0604020202020204" pitchFamily="34" charset="0"/>
              </a:rPr>
              <a:t>Romanos</a:t>
            </a:r>
            <a:r>
              <a:rPr lang="en-US" b="1" i="1" smtClean="0">
                <a:solidFill>
                  <a:srgbClr val="FF0000"/>
                </a:solidFill>
                <a:cs typeface="Arial" panose="020B0604020202020204" pitchFamily="34" charset="0"/>
              </a:rPr>
              <a:t>, </a:t>
            </a:r>
            <a:r>
              <a:rPr lang="en-US" b="1" i="1" dirty="0" smtClean="0">
                <a:solidFill>
                  <a:srgbClr val="FF0000"/>
                </a:solidFill>
                <a:cs typeface="Arial" panose="020B0604020202020204" pitchFamily="34" charset="0"/>
              </a:rPr>
              <a:t>complot</a:t>
            </a:r>
            <a:endParaRPr lang="en-US" b="1" i="1" dirty="0">
              <a:solidFill>
                <a:srgbClr val="FF0000"/>
              </a:solidFill>
              <a:cs typeface="Arial" panose="020B0604020202020204" pitchFamily="34" charset="0"/>
            </a:endParaRPr>
          </a:p>
        </p:txBody>
      </p:sp>
      <p:sp>
        <p:nvSpPr>
          <p:cNvPr id="10" name="Rectangle 9"/>
          <p:cNvSpPr/>
          <p:nvPr/>
        </p:nvSpPr>
        <p:spPr>
          <a:xfrm>
            <a:off x="5446026" y="526365"/>
            <a:ext cx="1921725" cy="646331"/>
          </a:xfrm>
          <a:prstGeom prst="rect">
            <a:avLst/>
          </a:prstGeom>
        </p:spPr>
        <p:txBody>
          <a:bodyPr wrap="square">
            <a:spAutoFit/>
          </a:bodyPr>
          <a:lstStyle/>
          <a:p>
            <a:pPr algn="l" rtl="0"/>
            <a:r>
              <a:rPr lang="en-US" b="1" i="1" dirty="0" smtClean="0">
                <a:solidFill>
                  <a:srgbClr val="FF0000"/>
                </a:solidFill>
                <a:cs typeface="Arial" panose="020B0604020202020204" pitchFamily="34" charset="0"/>
              </a:rPr>
              <a:t>Partir el pan, </a:t>
            </a:r>
            <a:r>
              <a:rPr lang="en-US" b="1" i="1" dirty="0" err="1" smtClean="0">
                <a:solidFill>
                  <a:srgbClr val="FF0000"/>
                </a:solidFill>
                <a:cs typeface="Arial" panose="020B0604020202020204" pitchFamily="34" charset="0"/>
              </a:rPr>
              <a:t>Eutico</a:t>
            </a:r>
            <a:endParaRPr lang="en-US" b="1" i="1" dirty="0">
              <a:solidFill>
                <a:srgbClr val="FF0000"/>
              </a:solidFill>
              <a:cs typeface="Arial" panose="020B0604020202020204" pitchFamily="34" charset="0"/>
            </a:endParaRPr>
          </a:p>
        </p:txBody>
      </p:sp>
      <p:sp>
        <p:nvSpPr>
          <p:cNvPr id="11" name="Rectangle 10"/>
          <p:cNvSpPr/>
          <p:nvPr/>
        </p:nvSpPr>
        <p:spPr>
          <a:xfrm>
            <a:off x="6867771" y="2465755"/>
            <a:ext cx="1456422" cy="646331"/>
          </a:xfrm>
          <a:prstGeom prst="rect">
            <a:avLst/>
          </a:prstGeom>
        </p:spPr>
        <p:txBody>
          <a:bodyPr wrap="square">
            <a:spAutoFit/>
          </a:bodyPr>
          <a:lstStyle/>
          <a:p>
            <a:pPr algn="l" rtl="0"/>
            <a:r>
              <a:rPr lang="en-US" b="1" i="1" dirty="0" err="1" smtClean="0">
                <a:solidFill>
                  <a:srgbClr val="FF0000"/>
                </a:solidFill>
                <a:cs typeface="Arial" panose="020B0604020202020204" pitchFamily="34" charset="0"/>
              </a:rPr>
              <a:t>Habla</a:t>
            </a:r>
            <a:r>
              <a:rPr lang="en-US" b="1" i="1" dirty="0" smtClean="0">
                <a:solidFill>
                  <a:srgbClr val="FF0000"/>
                </a:solidFill>
                <a:cs typeface="Arial" panose="020B0604020202020204" pitchFamily="34" charset="0"/>
              </a:rPr>
              <a:t> con </a:t>
            </a:r>
            <a:r>
              <a:rPr lang="en-US" b="1" i="1" dirty="0" err="1" smtClean="0">
                <a:solidFill>
                  <a:srgbClr val="FF0000"/>
                </a:solidFill>
                <a:cs typeface="Arial" panose="020B0604020202020204" pitchFamily="34" charset="0"/>
              </a:rPr>
              <a:t>ancianos</a:t>
            </a:r>
            <a:endParaRPr lang="en-US"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241715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5849" y="609602"/>
            <a:ext cx="4843752" cy="748144"/>
          </a:xfrm>
        </p:spPr>
        <p:txBody>
          <a:bodyPr>
            <a:noAutofit/>
          </a:bodyPr>
          <a:lstStyle/>
          <a:p>
            <a:pPr rtl="0"/>
            <a:r>
              <a:rPr lang="en-US" sz="3200" dirty="0" smtClean="0"/>
              <a:t>EVENTOS CON FECHA</a:t>
            </a:r>
            <a:endParaRPr lang="en-US" sz="3200" dirty="0"/>
          </a:p>
        </p:txBody>
      </p:sp>
      <p:sp>
        <p:nvSpPr>
          <p:cNvPr id="3" name="Subtitle 2"/>
          <p:cNvSpPr>
            <a:spLocks noGrp="1"/>
          </p:cNvSpPr>
          <p:nvPr>
            <p:ph type="subTitle" idx="1"/>
          </p:nvPr>
        </p:nvSpPr>
        <p:spPr>
          <a:xfrm>
            <a:off x="6491215" y="1904999"/>
            <a:ext cx="4963824" cy="4980709"/>
          </a:xfrm>
        </p:spPr>
        <p:txBody>
          <a:bodyPr>
            <a:normAutofit/>
          </a:bodyPr>
          <a:lstStyle/>
          <a:p>
            <a:pPr marL="342900" indent="-342900" algn="l" rtl="0">
              <a:buFont typeface="Arial" panose="020B0604020202020204" pitchFamily="34" charset="0"/>
              <a:buChar char="•"/>
            </a:pPr>
            <a:r>
              <a:rPr lang="en-US" sz="2800" cap="none" dirty="0" smtClean="0"/>
              <a:t>Conversión de Cornelio (aunque ver Hechos 15:7)</a:t>
            </a:r>
          </a:p>
          <a:p>
            <a:pPr marL="342900" indent="-342900" algn="l">
              <a:buFont typeface="Arial" panose="020B0604020202020204" pitchFamily="34" charset="0"/>
              <a:buChar char="•"/>
            </a:pPr>
            <a:r>
              <a:rPr lang="en-US" sz="2800" cap="none" dirty="0" err="1"/>
              <a:t>Predicación</a:t>
            </a:r>
            <a:r>
              <a:rPr lang="en-US" sz="2800" cap="none" dirty="0"/>
              <a:t> a </a:t>
            </a:r>
            <a:r>
              <a:rPr lang="en-US" sz="2800" cap="none" dirty="0" err="1"/>
              <a:t>los</a:t>
            </a:r>
            <a:r>
              <a:rPr lang="en-US" sz="2800" cap="none" dirty="0"/>
              <a:t> gentiles</a:t>
            </a:r>
          </a:p>
          <a:p>
            <a:pPr marL="342900" indent="-342900" algn="l" rtl="0">
              <a:buFont typeface="Arial" panose="020B0604020202020204" pitchFamily="34" charset="0"/>
              <a:buChar char="•"/>
            </a:pPr>
            <a:r>
              <a:rPr lang="en-US" sz="2800" cap="none" dirty="0" smtClean="0"/>
              <a:t>La </a:t>
            </a:r>
            <a:r>
              <a:rPr lang="en-US" sz="2800" cap="none" dirty="0" err="1" smtClean="0"/>
              <a:t>visita</a:t>
            </a:r>
            <a:r>
              <a:rPr lang="en-US" sz="2800" cap="none" dirty="0" smtClean="0"/>
              <a:t> a </a:t>
            </a:r>
            <a:r>
              <a:rPr lang="en-US" sz="2800" cap="none" dirty="0" err="1" smtClean="0"/>
              <a:t>Jerusalén</a:t>
            </a:r>
            <a:r>
              <a:rPr lang="en-US" sz="2800" cap="none" dirty="0" smtClean="0"/>
              <a:t> de Gálatas 2</a:t>
            </a:r>
          </a:p>
          <a:p>
            <a:pPr marL="342900" indent="-342900" algn="l" rtl="0">
              <a:buFont typeface="Arial" panose="020B0604020202020204" pitchFamily="34" charset="0"/>
              <a:buChar char="•"/>
            </a:pPr>
            <a:r>
              <a:rPr lang="en-US" sz="2800" cap="none" dirty="0" err="1" smtClean="0"/>
              <a:t>Gálatas</a:t>
            </a:r>
            <a:endParaRPr lang="en-US" sz="2800" cap="none" dirty="0" smtClean="0"/>
          </a:p>
          <a:p>
            <a:pPr marL="342900" indent="-342900" algn="l" rtl="0">
              <a:buFont typeface="Arial" panose="020B0604020202020204" pitchFamily="34" charset="0"/>
              <a:buChar char="•"/>
            </a:pPr>
            <a:endParaRPr lang="en-US" sz="2800" cap="none" dirty="0"/>
          </a:p>
        </p:txBody>
      </p:sp>
      <p:sp>
        <p:nvSpPr>
          <p:cNvPr id="4" name="Title 1"/>
          <p:cNvSpPr txBox="1">
            <a:spLocks/>
          </p:cNvSpPr>
          <p:nvPr/>
        </p:nvSpPr>
        <p:spPr>
          <a:xfrm>
            <a:off x="6491215" y="563422"/>
            <a:ext cx="4843752" cy="748144"/>
          </a:xfrm>
          <a:prstGeom prst="rect">
            <a:avLst/>
          </a:prstGeom>
        </p:spPr>
        <p:txBody>
          <a:bodyPr vert="horz" lIns="91440" tIns="45720" rIns="91440" bIns="45720" rtlCol="0" anchor="b">
            <a:normAutofit fontScale="67500" lnSpcReduction="20000"/>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US" dirty="0" err="1" smtClean="0"/>
              <a:t>Difícil</a:t>
            </a:r>
            <a:r>
              <a:rPr lang="en-US" dirty="0" smtClean="0"/>
              <a:t> PONER FECHA</a:t>
            </a:r>
            <a:endParaRPr lang="en-US" dirty="0"/>
          </a:p>
        </p:txBody>
      </p:sp>
      <p:sp>
        <p:nvSpPr>
          <p:cNvPr id="5" name="Subtitle 2"/>
          <p:cNvSpPr txBox="1">
            <a:spLocks/>
          </p:cNvSpPr>
          <p:nvPr/>
        </p:nvSpPr>
        <p:spPr>
          <a:xfrm>
            <a:off x="785813" y="1904999"/>
            <a:ext cx="4963824" cy="4980709"/>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342900" indent="-342900" algn="l" rtl="0">
              <a:buFont typeface="Arial" panose="020B0604020202020204" pitchFamily="34" charset="0"/>
              <a:buChar char="•"/>
            </a:pPr>
            <a:r>
              <a:rPr lang="en-US" sz="2800" cap="none" dirty="0" smtClean="0"/>
              <a:t>Hambruna en el reinado de Claudio</a:t>
            </a:r>
          </a:p>
          <a:p>
            <a:pPr marL="342900" indent="-342900" algn="l" rtl="0">
              <a:buFont typeface="Arial" panose="020B0604020202020204" pitchFamily="34" charset="0"/>
              <a:buChar char="•"/>
            </a:pPr>
            <a:r>
              <a:rPr lang="en-US" sz="2800" cap="none" dirty="0" err="1"/>
              <a:t>J</a:t>
            </a:r>
            <a:r>
              <a:rPr lang="en-US" sz="2800" cap="none" dirty="0" err="1" smtClean="0"/>
              <a:t>udíos</a:t>
            </a:r>
            <a:r>
              <a:rPr lang="en-US" sz="2800" cap="none" dirty="0" smtClean="0"/>
              <a:t> expulsados ​​de Roma, 49 </a:t>
            </a:r>
            <a:r>
              <a:rPr lang="en-US" sz="2800" cap="none" dirty="0" err="1" smtClean="0"/>
              <a:t>dC</a:t>
            </a:r>
            <a:endParaRPr lang="en-US" sz="2800" cap="none" dirty="0" smtClean="0"/>
          </a:p>
          <a:p>
            <a:pPr marL="342900" indent="-342900" algn="l" rtl="0">
              <a:buFont typeface="Arial" panose="020B0604020202020204" pitchFamily="34" charset="0"/>
              <a:buChar char="•"/>
            </a:pPr>
            <a:r>
              <a:rPr lang="en-US" sz="2800" cap="none" dirty="0" err="1" smtClean="0"/>
              <a:t>Galión</a:t>
            </a:r>
            <a:r>
              <a:rPr lang="en-US" sz="2800" cap="none" dirty="0" smtClean="0"/>
              <a:t> </a:t>
            </a:r>
            <a:r>
              <a:rPr lang="en-US" sz="2800" cap="none" dirty="0" err="1" smtClean="0"/>
              <a:t>procónsul</a:t>
            </a:r>
            <a:r>
              <a:rPr lang="en-US" sz="2800" cap="none" dirty="0" smtClean="0"/>
              <a:t> de Acaya</a:t>
            </a:r>
          </a:p>
          <a:p>
            <a:pPr marL="342900" indent="-342900" algn="l" rtl="0">
              <a:buFont typeface="Arial" panose="020B0604020202020204" pitchFamily="34" charset="0"/>
              <a:buChar char="•"/>
            </a:pPr>
            <a:r>
              <a:rPr lang="en-US" sz="2800" cap="none" dirty="0" err="1" smtClean="0"/>
              <a:t>Etc</a:t>
            </a:r>
            <a:r>
              <a:rPr lang="en-US" sz="2800" cap="none" dirty="0" smtClean="0"/>
              <a:t>…</a:t>
            </a:r>
            <a:endParaRPr lang="en-US" sz="2800" cap="none" dirty="0"/>
          </a:p>
        </p:txBody>
      </p:sp>
    </p:spTree>
    <p:extLst>
      <p:ext uri="{BB962C8B-B14F-4D97-AF65-F5344CB8AC3E}">
        <p14:creationId xmlns:p14="http://schemas.microsoft.com/office/powerpoint/2010/main" val="5022874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359" y="252497"/>
            <a:ext cx="4814341" cy="504994"/>
          </a:xfrm>
          <a:solidFill>
            <a:schemeClr val="tx2"/>
          </a:solidFill>
        </p:spPr>
        <p:txBody>
          <a:bodyPr>
            <a:normAutofit fontScale="90000"/>
          </a:bodyPr>
          <a:lstStyle/>
          <a:p>
            <a:pPr algn="ctr" rtl="0"/>
            <a:r>
              <a:rPr lang="en-US" dirty="0" smtClean="0">
                <a:solidFill>
                  <a:schemeClr val="bg1"/>
                </a:solidFill>
              </a:rPr>
              <a:t>DISCUSIÓN EN GRUPOS</a:t>
            </a:r>
            <a:endParaRPr lang="en-US" dirty="0">
              <a:solidFill>
                <a:schemeClr val="bg1"/>
              </a:solidFill>
            </a:endParaRPr>
          </a:p>
        </p:txBody>
      </p:sp>
      <p:sp>
        <p:nvSpPr>
          <p:cNvPr id="3" name="Content Placeholder 2"/>
          <p:cNvSpPr>
            <a:spLocks noGrp="1"/>
          </p:cNvSpPr>
          <p:nvPr>
            <p:ph idx="1"/>
          </p:nvPr>
        </p:nvSpPr>
        <p:spPr>
          <a:xfrm>
            <a:off x="0" y="757491"/>
            <a:ext cx="12192000" cy="1471697"/>
          </a:xfrm>
        </p:spPr>
        <p:txBody>
          <a:bodyPr>
            <a:normAutofit fontScale="92500" lnSpcReduction="10000"/>
          </a:bodyPr>
          <a:lstStyle/>
          <a:p>
            <a:pPr algn="l" rtl="0"/>
            <a:r>
              <a:rPr lang="es-ES" cap="none" dirty="0" smtClean="0">
                <a:solidFill>
                  <a:schemeClr val="tx1"/>
                </a:solidFill>
                <a:cs typeface="Arial" panose="020B0604020202020204" pitchFamily="34" charset="0"/>
              </a:rPr>
              <a:t>Imagine que usted es un miembro de la iglesia que recibe la carta asignada a su grupo.</a:t>
            </a:r>
          </a:p>
          <a:p>
            <a:pPr algn="l" rtl="0"/>
            <a:r>
              <a:rPr lang="es-ES" cap="none" dirty="0" smtClean="0">
                <a:solidFill>
                  <a:schemeClr val="tx1"/>
                </a:solidFill>
                <a:cs typeface="Arial" panose="020B0604020202020204" pitchFamily="34" charset="0"/>
              </a:rPr>
              <a:t>¿Cuál es la historia y situación actual de su iglesia cuando recibe la carta?</a:t>
            </a:r>
          </a:p>
          <a:p>
            <a:pPr algn="l" rtl="0"/>
            <a:r>
              <a:rPr lang="es-ES" cap="none" dirty="0" smtClean="0">
                <a:solidFill>
                  <a:schemeClr val="tx1"/>
                </a:solidFill>
                <a:cs typeface="Arial" panose="020B0604020202020204" pitchFamily="34" charset="0"/>
              </a:rPr>
              <a:t>¿Cuál es el contenido de la carta, y cuál es su reacción al escucharla? ¿Cómo debe de cambiar el grupo?</a:t>
            </a:r>
            <a:endParaRPr lang="en-US" cap="none" dirty="0">
              <a:solidFill>
                <a:schemeClr val="tx1"/>
              </a:solidFill>
              <a:cs typeface="Arial" panose="020B0604020202020204" pitchFamily="34" charset="0"/>
            </a:endParaRPr>
          </a:p>
        </p:txBody>
      </p:sp>
      <p:sp>
        <p:nvSpPr>
          <p:cNvPr id="4" name="Content Placeholder 2"/>
          <p:cNvSpPr txBox="1">
            <a:spLocks/>
          </p:cNvSpPr>
          <p:nvPr/>
        </p:nvSpPr>
        <p:spPr>
          <a:xfrm rot="10800000" flipV="1">
            <a:off x="545123" y="4664875"/>
            <a:ext cx="3321237" cy="1953245"/>
          </a:xfrm>
          <a:prstGeom prst="rect">
            <a:avLst/>
          </a:prstGeom>
          <a:solidFill>
            <a:schemeClr val="tx1">
              <a:lumMod val="6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1 CORINTIOS</a:t>
            </a:r>
          </a:p>
        </p:txBody>
      </p:sp>
      <p:sp>
        <p:nvSpPr>
          <p:cNvPr id="5" name="Content Placeholder 2"/>
          <p:cNvSpPr txBox="1">
            <a:spLocks/>
          </p:cNvSpPr>
          <p:nvPr/>
        </p:nvSpPr>
        <p:spPr>
          <a:xfrm rot="10800000" flipV="1">
            <a:off x="569922" y="2354530"/>
            <a:ext cx="3271641" cy="2082201"/>
          </a:xfrm>
          <a:prstGeom prst="rect">
            <a:avLst/>
          </a:prstGeom>
          <a:solidFill>
            <a:schemeClr val="accent3">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ROMANOS</a:t>
            </a:r>
          </a:p>
        </p:txBody>
      </p:sp>
      <p:sp>
        <p:nvSpPr>
          <p:cNvPr id="6" name="Content Placeholder 2"/>
          <p:cNvSpPr txBox="1">
            <a:spLocks/>
          </p:cNvSpPr>
          <p:nvPr/>
        </p:nvSpPr>
        <p:spPr>
          <a:xfrm rot="10800000" flipV="1">
            <a:off x="4520988" y="2354531"/>
            <a:ext cx="3333081" cy="2082201"/>
          </a:xfrm>
          <a:prstGeom prst="rect">
            <a:avLst/>
          </a:prstGeom>
          <a:solidFill>
            <a:schemeClr val="bg2">
              <a:lumMod val="60000"/>
              <a:lumOff val="40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2 CORINTIOS</a:t>
            </a:r>
          </a:p>
        </p:txBody>
      </p:sp>
      <p:sp>
        <p:nvSpPr>
          <p:cNvPr id="7" name="Content Placeholder 2"/>
          <p:cNvSpPr txBox="1">
            <a:spLocks/>
          </p:cNvSpPr>
          <p:nvPr/>
        </p:nvSpPr>
        <p:spPr>
          <a:xfrm rot="10800000" flipV="1">
            <a:off x="4520987" y="4664876"/>
            <a:ext cx="3321237" cy="1953245"/>
          </a:xfrm>
          <a:prstGeom prst="rect">
            <a:avLst/>
          </a:prstGeom>
          <a:solidFill>
            <a:schemeClr val="accent4">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GÁLATAS</a:t>
            </a:r>
            <a:endParaRPr lang="en-US" cap="none" dirty="0">
              <a:solidFill>
                <a:schemeClr val="tx1"/>
              </a:solidFill>
              <a:cs typeface="Arial" panose="020B0604020202020204" pitchFamily="34" charset="0"/>
            </a:endParaRPr>
          </a:p>
        </p:txBody>
      </p:sp>
      <p:sp>
        <p:nvSpPr>
          <p:cNvPr id="8" name="Content Placeholder 2"/>
          <p:cNvSpPr txBox="1">
            <a:spLocks/>
          </p:cNvSpPr>
          <p:nvPr/>
        </p:nvSpPr>
        <p:spPr>
          <a:xfrm rot="10800000" flipV="1">
            <a:off x="8354826" y="2354530"/>
            <a:ext cx="3333081" cy="2082201"/>
          </a:xfrm>
          <a:prstGeom prst="rect">
            <a:avLst/>
          </a:prstGeom>
          <a:solidFill>
            <a:schemeClr val="accent6">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1 TESALONICENSES</a:t>
            </a:r>
          </a:p>
        </p:txBody>
      </p:sp>
      <p:sp>
        <p:nvSpPr>
          <p:cNvPr id="9" name="Content Placeholder 2"/>
          <p:cNvSpPr txBox="1">
            <a:spLocks/>
          </p:cNvSpPr>
          <p:nvPr/>
        </p:nvSpPr>
        <p:spPr>
          <a:xfrm rot="10800000" flipV="1">
            <a:off x="8354825" y="4664875"/>
            <a:ext cx="3333081" cy="1979398"/>
          </a:xfrm>
          <a:prstGeom prst="rect">
            <a:avLst/>
          </a:prstGeom>
          <a:solidFill>
            <a:schemeClr val="accent2">
              <a:lumMod val="75000"/>
            </a:schemeClr>
          </a:soli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l" rtl="0">
              <a:buNone/>
            </a:pPr>
            <a:r>
              <a:rPr lang="en-US" cap="none" dirty="0" smtClean="0">
                <a:solidFill>
                  <a:schemeClr val="tx1"/>
                </a:solidFill>
                <a:cs typeface="Arial" panose="020B0604020202020204" pitchFamily="34" charset="0"/>
              </a:rPr>
              <a:t>2 TESALONICENSES</a:t>
            </a:r>
          </a:p>
        </p:txBody>
      </p:sp>
    </p:spTree>
    <p:extLst>
      <p:ext uri="{BB962C8B-B14F-4D97-AF65-F5344CB8AC3E}">
        <p14:creationId xmlns:p14="http://schemas.microsoft.com/office/powerpoint/2010/main" val="199237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pattFill prst="horzBrick">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1163" y="977900"/>
            <a:ext cx="4948237" cy="869950"/>
          </a:xfrm>
          <a:solidFill>
            <a:schemeClr val="accent3">
              <a:lumMod val="60000"/>
              <a:lumOff val="40000"/>
            </a:schemeClr>
          </a:solidFill>
        </p:spPr>
        <p:txBody>
          <a:bodyPr/>
          <a:lstStyle/>
          <a:p>
            <a:pPr algn="ctr" rtl="0"/>
            <a:r>
              <a:rPr lang="en-US" dirty="0" smtClean="0">
                <a:solidFill>
                  <a:schemeClr val="bg1"/>
                </a:solidFill>
              </a:rPr>
              <a:t>1 </a:t>
            </a:r>
            <a:r>
              <a:rPr lang="en-US" dirty="0" err="1" smtClean="0">
                <a:solidFill>
                  <a:schemeClr val="bg1"/>
                </a:solidFill>
              </a:rPr>
              <a:t>Corintios</a:t>
            </a:r>
            <a:endParaRPr lang="en-US" dirty="0">
              <a:solidFill>
                <a:schemeClr val="bg1"/>
              </a:solidFill>
            </a:endParaRPr>
          </a:p>
        </p:txBody>
      </p:sp>
      <p:sp>
        <p:nvSpPr>
          <p:cNvPr id="3" name="Content Placeholder 2"/>
          <p:cNvSpPr>
            <a:spLocks noGrp="1"/>
          </p:cNvSpPr>
          <p:nvPr>
            <p:ph idx="1"/>
          </p:nvPr>
        </p:nvSpPr>
        <p:spPr>
          <a:xfrm>
            <a:off x="577850" y="2292350"/>
            <a:ext cx="9925049" cy="3967595"/>
          </a:xfrm>
          <a:solidFill>
            <a:schemeClr val="bg1"/>
          </a:solidFill>
        </p:spPr>
        <p:txBody>
          <a:bodyPr>
            <a:normAutofit/>
          </a:bodyPr>
          <a:lstStyle/>
          <a:p>
            <a:pPr algn="l" rtl="0"/>
            <a:r>
              <a:rPr lang="en-US" cap="none" dirty="0" smtClean="0">
                <a:solidFill>
                  <a:schemeClr val="tx1"/>
                </a:solidFill>
                <a:cs typeface="Arial" panose="020B0604020202020204" pitchFamily="34" charset="0"/>
              </a:rPr>
              <a:t>Usar </a:t>
            </a:r>
            <a:r>
              <a:rPr lang="en-US" cap="none" dirty="0" err="1" smtClean="0">
                <a:solidFill>
                  <a:schemeClr val="tx1"/>
                </a:solidFill>
                <a:cs typeface="Arial" panose="020B0604020202020204" pitchFamily="34" charset="0"/>
              </a:rPr>
              <a:t>gu</a:t>
            </a:r>
            <a:r>
              <a:rPr lang="es-ES" cap="none" dirty="0" err="1" smtClean="0">
                <a:solidFill>
                  <a:schemeClr val="tx1"/>
                </a:solidFill>
                <a:cs typeface="Arial" panose="020B0604020202020204" pitchFamily="34" charset="0"/>
              </a:rPr>
              <a:t>ía</a:t>
            </a:r>
            <a:r>
              <a:rPr lang="es-ES" cap="none" dirty="0" smtClean="0">
                <a:solidFill>
                  <a:schemeClr val="tx1"/>
                </a:solidFill>
                <a:cs typeface="Arial" panose="020B0604020202020204" pitchFamily="34" charset="0"/>
              </a:rPr>
              <a:t> de estudio</a:t>
            </a:r>
            <a:endParaRPr lang="en-US" cap="none" dirty="0" smtClean="0">
              <a:solidFill>
                <a:schemeClr val="tx1"/>
              </a:solidFill>
              <a:cs typeface="Arial" panose="020B0604020202020204" pitchFamily="34" charset="0"/>
            </a:endParaRPr>
          </a:p>
          <a:p>
            <a:pPr algn="l" rtl="0"/>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312080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pattFill prst="horzBrick">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1163" y="977900"/>
            <a:ext cx="4948237" cy="869950"/>
          </a:xfrm>
          <a:solidFill>
            <a:schemeClr val="accent3">
              <a:lumMod val="60000"/>
              <a:lumOff val="40000"/>
            </a:schemeClr>
          </a:solidFill>
        </p:spPr>
        <p:txBody>
          <a:bodyPr/>
          <a:lstStyle/>
          <a:p>
            <a:pPr algn="ctr" rtl="0"/>
            <a:r>
              <a:rPr lang="en-US" dirty="0" smtClean="0">
                <a:solidFill>
                  <a:schemeClr val="bg1"/>
                </a:solidFill>
              </a:rPr>
              <a:t>2 </a:t>
            </a:r>
            <a:r>
              <a:rPr lang="en-US" dirty="0" err="1" smtClean="0">
                <a:solidFill>
                  <a:schemeClr val="bg1"/>
                </a:solidFill>
              </a:rPr>
              <a:t>Corintios</a:t>
            </a:r>
            <a:endParaRPr lang="en-US" dirty="0">
              <a:solidFill>
                <a:schemeClr val="bg1"/>
              </a:solidFill>
            </a:endParaRPr>
          </a:p>
        </p:txBody>
      </p:sp>
      <p:sp>
        <p:nvSpPr>
          <p:cNvPr id="3" name="Content Placeholder 2"/>
          <p:cNvSpPr>
            <a:spLocks noGrp="1"/>
          </p:cNvSpPr>
          <p:nvPr>
            <p:ph idx="1"/>
          </p:nvPr>
        </p:nvSpPr>
        <p:spPr>
          <a:xfrm>
            <a:off x="577850" y="2292350"/>
            <a:ext cx="9925049" cy="3967595"/>
          </a:xfrm>
          <a:solidFill>
            <a:schemeClr val="bg1"/>
          </a:solidFill>
        </p:spPr>
        <p:txBody>
          <a:bodyPr>
            <a:normAutofit lnSpcReduction="10000"/>
          </a:bodyPr>
          <a:lstStyle/>
          <a:p>
            <a:r>
              <a:rPr lang="es-ES" cap="none" dirty="0">
                <a:solidFill>
                  <a:schemeClr val="tx1"/>
                </a:solidFill>
                <a:cs typeface="Arial" panose="020B0604020202020204" pitchFamily="34" charset="0"/>
              </a:rPr>
              <a:t>a.	La carta más personal de Pablo. ¿Por qué? ¿Qué muestra? (p. ej. 1:8 c/</a:t>
            </a:r>
            <a:r>
              <a:rPr lang="es-ES" cap="none" dirty="0" err="1">
                <a:solidFill>
                  <a:schemeClr val="tx1"/>
                </a:solidFill>
                <a:cs typeface="Arial" panose="020B0604020202020204" pitchFamily="34" charset="0"/>
              </a:rPr>
              <a:t>Hch</a:t>
            </a:r>
            <a:r>
              <a:rPr lang="es-ES" cap="none" dirty="0">
                <a:solidFill>
                  <a:schemeClr val="tx1"/>
                </a:solidFill>
                <a:cs typeface="Arial" panose="020B0604020202020204" pitchFamily="34" charset="0"/>
              </a:rPr>
              <a:t>. 19:23ss; 12:11-21)</a:t>
            </a:r>
          </a:p>
          <a:p>
            <a:r>
              <a:rPr lang="es-ES" cap="none" dirty="0" smtClean="0">
                <a:solidFill>
                  <a:schemeClr val="tx1"/>
                </a:solidFill>
                <a:cs typeface="Arial" panose="020B0604020202020204" pitchFamily="34" charset="0"/>
              </a:rPr>
              <a:t>b</a:t>
            </a:r>
            <a:r>
              <a:rPr lang="es-ES" cap="none" dirty="0">
                <a:solidFill>
                  <a:schemeClr val="tx1"/>
                </a:solidFill>
                <a:cs typeface="Arial" panose="020B0604020202020204" pitchFamily="34" charset="0"/>
              </a:rPr>
              <a:t>.	Queda aparente (</a:t>
            </a:r>
            <a:r>
              <a:rPr lang="es-ES" cap="none" dirty="0" err="1">
                <a:solidFill>
                  <a:schemeClr val="tx1"/>
                </a:solidFill>
                <a:cs typeface="Arial" panose="020B0604020202020204" pitchFamily="34" charset="0"/>
              </a:rPr>
              <a:t>cps</a:t>
            </a:r>
            <a:r>
              <a:rPr lang="es-ES" cap="none" dirty="0">
                <a:solidFill>
                  <a:schemeClr val="tx1"/>
                </a:solidFill>
                <a:cs typeface="Arial" panose="020B0604020202020204" pitchFamily="34" charset="0"/>
              </a:rPr>
              <a:t>. 10-13) que Pablo afrontaba algo de oposición. ¿Por qué sería así el caso? ¿Cuáles son algunos puntos claves que él hace para defender su ministerio apostólico? (</a:t>
            </a:r>
            <a:r>
              <a:rPr lang="es-ES" cap="none" dirty="0" err="1">
                <a:solidFill>
                  <a:schemeClr val="tx1"/>
                </a:solidFill>
                <a:cs typeface="Arial" panose="020B0604020202020204" pitchFamily="34" charset="0"/>
              </a:rPr>
              <a:t>cps</a:t>
            </a:r>
            <a:r>
              <a:rPr lang="es-ES" cap="none" dirty="0">
                <a:solidFill>
                  <a:schemeClr val="tx1"/>
                </a:solidFill>
                <a:cs typeface="Arial" panose="020B0604020202020204" pitchFamily="34" charset="0"/>
              </a:rPr>
              <a:t>. 2-6, 10-13)</a:t>
            </a:r>
          </a:p>
          <a:p>
            <a:r>
              <a:rPr lang="es-ES" cap="none" dirty="0" smtClean="0">
                <a:solidFill>
                  <a:schemeClr val="tx1"/>
                </a:solidFill>
                <a:cs typeface="Arial" panose="020B0604020202020204" pitchFamily="34" charset="0"/>
              </a:rPr>
              <a:t>c</a:t>
            </a:r>
            <a:r>
              <a:rPr lang="es-ES" cap="none" dirty="0">
                <a:solidFill>
                  <a:schemeClr val="tx1"/>
                </a:solidFill>
                <a:cs typeface="Arial" panose="020B0604020202020204" pitchFamily="34" charset="0"/>
              </a:rPr>
              <a:t>.	Enumere elementos importantes de la exhortación de Pablo para los corintios en 6:11-7:14. </a:t>
            </a:r>
          </a:p>
          <a:p>
            <a:r>
              <a:rPr lang="es-ES" cap="none" dirty="0" smtClean="0">
                <a:solidFill>
                  <a:schemeClr val="tx1"/>
                </a:solidFill>
                <a:cs typeface="Arial" panose="020B0604020202020204" pitchFamily="34" charset="0"/>
              </a:rPr>
              <a:t>d</a:t>
            </a:r>
            <a:r>
              <a:rPr lang="es-ES" cap="none" dirty="0">
                <a:solidFill>
                  <a:schemeClr val="tx1"/>
                </a:solidFill>
                <a:cs typeface="Arial" panose="020B0604020202020204" pitchFamily="34" charset="0"/>
              </a:rPr>
              <a:t>.	¿Cuál parte importante de los esfuerzos de Pablo en este tercer viaje sirve de fondo en 2 </a:t>
            </a:r>
            <a:r>
              <a:rPr lang="es-ES" cap="none" dirty="0" err="1">
                <a:solidFill>
                  <a:schemeClr val="tx1"/>
                </a:solidFill>
                <a:cs typeface="Arial" panose="020B0604020202020204" pitchFamily="34" charset="0"/>
              </a:rPr>
              <a:t>Cor</a:t>
            </a:r>
            <a:r>
              <a:rPr lang="es-ES" cap="none" dirty="0">
                <a:solidFill>
                  <a:schemeClr val="tx1"/>
                </a:solidFill>
                <a:cs typeface="Arial" panose="020B0604020202020204" pitchFamily="34" charset="0"/>
              </a:rPr>
              <a:t>. 8,9?</a:t>
            </a:r>
          </a:p>
          <a:p>
            <a:r>
              <a:rPr lang="es-ES" cap="none" dirty="0" smtClean="0">
                <a:solidFill>
                  <a:schemeClr val="tx1"/>
                </a:solidFill>
                <a:cs typeface="Arial" panose="020B0604020202020204" pitchFamily="34" charset="0"/>
              </a:rPr>
              <a:t>e</a:t>
            </a:r>
            <a:r>
              <a:rPr lang="es-ES" cap="none" dirty="0">
                <a:solidFill>
                  <a:schemeClr val="tx1"/>
                </a:solidFill>
                <a:cs typeface="Arial" panose="020B0604020202020204" pitchFamily="34" charset="0"/>
              </a:rPr>
              <a:t>.	La conclusión de Pablo (13:1-14). ¿Qué les instó que hicieran? ¿Qué quería evitar? </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33708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pattFill prst="horzBrick">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1163" y="977900"/>
            <a:ext cx="4948237" cy="869950"/>
          </a:xfrm>
          <a:solidFill>
            <a:schemeClr val="accent3">
              <a:lumMod val="60000"/>
              <a:lumOff val="40000"/>
            </a:schemeClr>
          </a:solidFill>
        </p:spPr>
        <p:txBody>
          <a:bodyPr/>
          <a:lstStyle/>
          <a:p>
            <a:pPr algn="ctr" rtl="0"/>
            <a:r>
              <a:rPr lang="en-US" dirty="0" smtClean="0">
                <a:solidFill>
                  <a:schemeClr val="bg1"/>
                </a:solidFill>
              </a:rPr>
              <a:t>ROMANOS</a:t>
            </a:r>
            <a:endParaRPr lang="en-US" dirty="0">
              <a:solidFill>
                <a:schemeClr val="bg1"/>
              </a:solidFill>
            </a:endParaRPr>
          </a:p>
        </p:txBody>
      </p:sp>
      <p:sp>
        <p:nvSpPr>
          <p:cNvPr id="3" name="Content Placeholder 2"/>
          <p:cNvSpPr>
            <a:spLocks noGrp="1"/>
          </p:cNvSpPr>
          <p:nvPr>
            <p:ph idx="1"/>
          </p:nvPr>
        </p:nvSpPr>
        <p:spPr>
          <a:xfrm>
            <a:off x="577850" y="2292350"/>
            <a:ext cx="9925049" cy="3967595"/>
          </a:xfrm>
          <a:solidFill>
            <a:schemeClr val="bg1"/>
          </a:solidFill>
        </p:spPr>
        <p:txBody>
          <a:bodyPr>
            <a:normAutofit/>
          </a:bodyPr>
          <a:lstStyle/>
          <a:p>
            <a:pPr algn="l" rtl="0"/>
            <a:r>
              <a:rPr lang="en-US" cap="none" dirty="0" smtClean="0">
                <a:solidFill>
                  <a:schemeClr val="tx1"/>
                </a:solidFill>
                <a:cs typeface="Arial" panose="020B0604020202020204" pitchFamily="34" charset="0"/>
              </a:rPr>
              <a:t>Contexto de la </a:t>
            </a:r>
            <a:r>
              <a:rPr lang="en-US" cap="none" dirty="0" err="1" smtClean="0">
                <a:solidFill>
                  <a:schemeClr val="tx1"/>
                </a:solidFill>
                <a:cs typeface="Arial" panose="020B0604020202020204" pitchFamily="34" charset="0"/>
              </a:rPr>
              <a:t>composición</a:t>
            </a:r>
            <a:r>
              <a:rPr lang="en-US" cap="none" dirty="0" smtClean="0">
                <a:solidFill>
                  <a:schemeClr val="tx1"/>
                </a:solidFill>
                <a:cs typeface="Arial" panose="020B0604020202020204" pitchFamily="34" charset="0"/>
              </a:rPr>
              <a:t>, Rom. 15:22ss. ¿</a:t>
            </a:r>
            <a:r>
              <a:rPr lang="en-US" cap="none" dirty="0" err="1" smtClean="0">
                <a:solidFill>
                  <a:schemeClr val="tx1"/>
                </a:solidFill>
                <a:cs typeface="Arial" panose="020B0604020202020204" pitchFamily="34" charset="0"/>
              </a:rPr>
              <a:t>Señala</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esto</a:t>
            </a:r>
            <a:r>
              <a:rPr lang="en-US" cap="none" dirty="0" smtClean="0">
                <a:solidFill>
                  <a:schemeClr val="tx1"/>
                </a:solidFill>
                <a:cs typeface="Arial" panose="020B0604020202020204" pitchFamily="34" charset="0"/>
              </a:rPr>
              <a:t> el </a:t>
            </a:r>
            <a:r>
              <a:rPr lang="en-US" cap="none" dirty="0" err="1" smtClean="0">
                <a:solidFill>
                  <a:schemeClr val="tx1"/>
                </a:solidFill>
                <a:cs typeface="Arial" panose="020B0604020202020204" pitchFamily="34" charset="0"/>
              </a:rPr>
              <a:t>propósito</a:t>
            </a:r>
            <a:r>
              <a:rPr lang="en-US" cap="none" dirty="0" smtClean="0">
                <a:solidFill>
                  <a:schemeClr val="tx1"/>
                </a:solidFill>
                <a:cs typeface="Arial" panose="020B0604020202020204" pitchFamily="34" charset="0"/>
              </a:rPr>
              <a:t>?</a:t>
            </a:r>
          </a:p>
          <a:p>
            <a:pPr algn="l" rtl="0"/>
            <a:r>
              <a:rPr lang="en-US" cap="none" dirty="0" smtClean="0">
                <a:solidFill>
                  <a:schemeClr val="tx1"/>
                </a:solidFill>
                <a:cs typeface="Arial" panose="020B0604020202020204" pitchFamily="34" charset="0"/>
              </a:rPr>
              <a:t>¿Cuál es el tema de la carta?</a:t>
            </a:r>
          </a:p>
          <a:p>
            <a:pPr algn="l" rtl="0"/>
            <a:r>
              <a:rPr lang="en-US" cap="none" dirty="0" smtClean="0">
                <a:solidFill>
                  <a:schemeClr val="tx1"/>
                </a:solidFill>
                <a:cs typeface="Arial" panose="020B0604020202020204" pitchFamily="34" charset="0"/>
              </a:rPr>
              <a:t>Dos grandes divisiones</a:t>
            </a:r>
          </a:p>
          <a:p>
            <a:pPr algn="l" rtl="0"/>
            <a:r>
              <a:rPr lang="en-US" cap="none" dirty="0" smtClean="0">
                <a:solidFill>
                  <a:schemeClr val="tx1"/>
                </a:solidFill>
                <a:cs typeface="Arial" panose="020B0604020202020204" pitchFamily="34" charset="0"/>
              </a:rPr>
              <a:t>Textos clave: 3:22ss; 6:14; 11:33-36</a:t>
            </a:r>
          </a:p>
          <a:p>
            <a:pPr algn="l" rtl="0"/>
            <a:r>
              <a:rPr lang="en-US" cap="none" dirty="0" smtClean="0">
                <a:solidFill>
                  <a:schemeClr val="tx1"/>
                </a:solidFill>
                <a:cs typeface="Arial" panose="020B0604020202020204" pitchFamily="34" charset="0"/>
              </a:rPr>
              <a:t>Respondiendo a las </a:t>
            </a:r>
            <a:r>
              <a:rPr lang="en-US" cap="none" dirty="0" err="1" smtClean="0">
                <a:solidFill>
                  <a:schemeClr val="tx1"/>
                </a:solidFill>
                <a:cs typeface="Arial" panose="020B0604020202020204" pitchFamily="34" charset="0"/>
              </a:rPr>
              <a:t>objeciones</a:t>
            </a:r>
            <a:r>
              <a:rPr lang="en-US" cap="none" dirty="0" smtClean="0">
                <a:solidFill>
                  <a:schemeClr val="tx1"/>
                </a:solidFill>
                <a:cs typeface="Arial" panose="020B0604020202020204" pitchFamily="34" charset="0"/>
              </a:rPr>
              <a:t> de </a:t>
            </a:r>
            <a:r>
              <a:rPr lang="en-US" cap="none" dirty="0" err="1" smtClean="0">
                <a:solidFill>
                  <a:schemeClr val="tx1"/>
                </a:solidFill>
                <a:cs typeface="Arial" panose="020B0604020202020204" pitchFamily="34" charset="0"/>
              </a:rPr>
              <a:t>los</a:t>
            </a:r>
            <a:r>
              <a:rPr lang="en-US" cap="none" dirty="0" smtClean="0">
                <a:solidFill>
                  <a:schemeClr val="tx1"/>
                </a:solidFill>
                <a:cs typeface="Arial" panose="020B0604020202020204" pitchFamily="34" charset="0"/>
              </a:rPr>
              <a:t> </a:t>
            </a:r>
            <a:r>
              <a:rPr lang="en-US" cap="none" dirty="0" err="1" smtClean="0">
                <a:solidFill>
                  <a:schemeClr val="tx1"/>
                </a:solidFill>
                <a:cs typeface="Arial" panose="020B0604020202020204" pitchFamily="34" charset="0"/>
              </a:rPr>
              <a:t>judaizantes</a:t>
            </a:r>
            <a:endParaRPr lang="en-US" cap="none" dirty="0" smtClean="0">
              <a:solidFill>
                <a:schemeClr val="tx1"/>
              </a:solidFill>
              <a:cs typeface="Arial" panose="020B0604020202020204" pitchFamily="34" charset="0"/>
            </a:endParaRPr>
          </a:p>
          <a:p>
            <a:pPr algn="l" rtl="0"/>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376163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5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9329" y="914838"/>
            <a:ext cx="5625278" cy="869950"/>
          </a:xfrm>
          <a:solidFill>
            <a:schemeClr val="accent3">
              <a:lumMod val="60000"/>
              <a:lumOff val="40000"/>
            </a:schemeClr>
          </a:solidFill>
        </p:spPr>
        <p:txBody>
          <a:bodyPr>
            <a:normAutofit fontScale="90000"/>
          </a:bodyPr>
          <a:lstStyle/>
          <a:p>
            <a:pPr algn="ctr" rtl="0"/>
            <a:r>
              <a:rPr lang="en-US" dirty="0" smtClean="0">
                <a:solidFill>
                  <a:schemeClr val="bg1"/>
                </a:solidFill>
              </a:rPr>
              <a:t>ACTOS OBEDECIBLES - PABLO</a:t>
            </a:r>
            <a:endParaRPr lang="en-US" dirty="0">
              <a:solidFill>
                <a:schemeClr val="bg1"/>
              </a:solidFill>
            </a:endParaRPr>
          </a:p>
        </p:txBody>
      </p:sp>
      <p:sp>
        <p:nvSpPr>
          <p:cNvPr id="3" name="Content Placeholder 2"/>
          <p:cNvSpPr>
            <a:spLocks noGrp="1"/>
          </p:cNvSpPr>
          <p:nvPr>
            <p:ph idx="1"/>
          </p:nvPr>
        </p:nvSpPr>
        <p:spPr>
          <a:xfrm>
            <a:off x="577850" y="2292350"/>
            <a:ext cx="9925049" cy="3967595"/>
          </a:xfrm>
          <a:solidFill>
            <a:schemeClr val="bg1"/>
          </a:solidFill>
        </p:spPr>
        <p:txBody>
          <a:bodyPr>
            <a:normAutofit/>
          </a:bodyPr>
          <a:lstStyle/>
          <a:p>
            <a:r>
              <a:rPr lang="es-ES" cap="none" dirty="0">
                <a:solidFill>
                  <a:schemeClr val="tx1"/>
                </a:solidFill>
                <a:cs typeface="Arial" panose="020B0604020202020204" pitchFamily="34" charset="0"/>
              </a:rPr>
              <a:t>Metas </a:t>
            </a:r>
            <a:r>
              <a:rPr lang="es-ES" cap="none" dirty="0" err="1">
                <a:solidFill>
                  <a:schemeClr val="tx1"/>
                </a:solidFill>
                <a:cs typeface="Arial" panose="020B0604020202020204" pitchFamily="34" charset="0"/>
              </a:rPr>
              <a:t>evangelísticas</a:t>
            </a:r>
            <a:r>
              <a:rPr lang="es-ES" cap="none" dirty="0">
                <a:solidFill>
                  <a:schemeClr val="tx1"/>
                </a:solidFill>
                <a:cs typeface="Arial" panose="020B0604020202020204" pitchFamily="34" charset="0"/>
              </a:rPr>
              <a:t>:</a:t>
            </a:r>
          </a:p>
          <a:p>
            <a:r>
              <a:rPr lang="es-ES" cap="none" dirty="0">
                <a:solidFill>
                  <a:schemeClr val="tx1"/>
                </a:solidFill>
                <a:cs typeface="Arial" panose="020B0604020202020204" pitchFamily="34" charset="0"/>
              </a:rPr>
              <a:t>Metas de oración (y ayuno):</a:t>
            </a:r>
          </a:p>
          <a:p>
            <a:r>
              <a:rPr lang="es-ES" cap="none" dirty="0">
                <a:solidFill>
                  <a:schemeClr val="tx1"/>
                </a:solidFill>
                <a:cs typeface="Arial" panose="020B0604020202020204" pitchFamily="34" charset="0"/>
              </a:rPr>
              <a:t>Metas del amor fraternal:</a:t>
            </a:r>
          </a:p>
          <a:p>
            <a:r>
              <a:rPr lang="es-ES" cap="none" dirty="0">
                <a:solidFill>
                  <a:schemeClr val="tx1"/>
                </a:solidFill>
                <a:cs typeface="Arial" panose="020B0604020202020204" pitchFamily="34" charset="0"/>
              </a:rPr>
              <a:t>Metas de </a:t>
            </a:r>
            <a:r>
              <a:rPr lang="es-ES" cap="none" dirty="0" err="1" smtClean="0">
                <a:solidFill>
                  <a:schemeClr val="tx1"/>
                </a:solidFill>
                <a:cs typeface="Arial" panose="020B0604020202020204" pitchFamily="34" charset="0"/>
              </a:rPr>
              <a:t>mentoría</a:t>
            </a:r>
            <a:r>
              <a:rPr lang="es-ES" cap="none" dirty="0" smtClean="0">
                <a:solidFill>
                  <a:schemeClr val="tx1"/>
                </a:solidFill>
                <a:cs typeface="Arial" panose="020B0604020202020204" pitchFamily="34" charset="0"/>
              </a:rPr>
              <a:t>:</a:t>
            </a:r>
            <a:endParaRPr lang="es-ES" cap="none" dirty="0">
              <a:solidFill>
                <a:schemeClr val="tx1"/>
              </a:solidFill>
              <a:cs typeface="Arial" panose="020B0604020202020204" pitchFamily="34" charset="0"/>
            </a:endParaRPr>
          </a:p>
          <a:p>
            <a:r>
              <a:rPr lang="es-ES" cap="none" dirty="0">
                <a:solidFill>
                  <a:schemeClr val="tx1"/>
                </a:solidFill>
                <a:cs typeface="Arial" panose="020B0604020202020204" pitchFamily="34" charset="0"/>
              </a:rPr>
              <a:t>Metas de enseñanza:</a:t>
            </a:r>
          </a:p>
          <a:p>
            <a:r>
              <a:rPr lang="es-ES" cap="none" dirty="0">
                <a:solidFill>
                  <a:schemeClr val="tx1"/>
                </a:solidFill>
                <a:cs typeface="Arial" panose="020B0604020202020204" pitchFamily="34" charset="0"/>
              </a:rPr>
              <a:t>Metas de santidad:</a:t>
            </a:r>
          </a:p>
          <a:p>
            <a:r>
              <a:rPr lang="es-ES" cap="none" dirty="0">
                <a:solidFill>
                  <a:schemeClr val="tx1"/>
                </a:solidFill>
                <a:cs typeface="Arial" panose="020B0604020202020204" pitchFamily="34" charset="0"/>
              </a:rPr>
              <a:t>Metas en cuanto a la iglesia:</a:t>
            </a:r>
          </a:p>
          <a:p>
            <a:r>
              <a:rPr lang="es-ES" cap="none" dirty="0">
                <a:solidFill>
                  <a:schemeClr val="tx1"/>
                </a:solidFill>
                <a:cs typeface="Arial" panose="020B0604020202020204" pitchFamily="34" charset="0"/>
              </a:rPr>
              <a:t>Metas de conocimiento:</a:t>
            </a:r>
          </a:p>
        </p:txBody>
      </p:sp>
    </p:spTree>
    <p:extLst>
      <p:ext uri="{BB962C8B-B14F-4D97-AF65-F5344CB8AC3E}">
        <p14:creationId xmlns:p14="http://schemas.microsoft.com/office/powerpoint/2010/main" val="5768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TAREA</a:t>
            </a:r>
            <a:endParaRPr lang="en-US" dirty="0"/>
          </a:p>
        </p:txBody>
      </p:sp>
      <p:sp>
        <p:nvSpPr>
          <p:cNvPr id="3" name="Subtitle 2"/>
          <p:cNvSpPr>
            <a:spLocks noGrp="1"/>
          </p:cNvSpPr>
          <p:nvPr>
            <p:ph type="subTitle" idx="1"/>
          </p:nvPr>
        </p:nvSpPr>
        <p:spPr>
          <a:xfrm>
            <a:off x="629919" y="2509520"/>
            <a:ext cx="11181531" cy="3698240"/>
          </a:xfrm>
        </p:spPr>
        <p:txBody>
          <a:bodyPr>
            <a:normAutofit/>
          </a:bodyPr>
          <a:lstStyle/>
          <a:p>
            <a:pPr algn="l" rtl="0"/>
            <a:r>
              <a:rPr lang="en-US" sz="2400" cap="none" dirty="0" err="1" smtClean="0">
                <a:solidFill>
                  <a:schemeClr val="tx1"/>
                </a:solidFill>
                <a:cs typeface="Arial" panose="020B0604020202020204" pitchFamily="34" charset="0"/>
              </a:rPr>
              <a:t>Asegúrese</a:t>
            </a:r>
            <a:r>
              <a:rPr lang="en-US" sz="2400" cap="none" dirty="0" smtClean="0">
                <a:solidFill>
                  <a:schemeClr val="tx1"/>
                </a:solidFill>
                <a:cs typeface="Arial" panose="020B0604020202020204" pitchFamily="34" charset="0"/>
              </a:rPr>
              <a:t> de tener </a:t>
            </a:r>
            <a:r>
              <a:rPr lang="en-US" sz="2400" cap="none" dirty="0" err="1" smtClean="0">
                <a:solidFill>
                  <a:schemeClr val="tx1"/>
                </a:solidFill>
                <a:cs typeface="Arial" panose="020B0604020202020204" pitchFamily="34" charset="0"/>
              </a:rPr>
              <a:t>lista</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su</a:t>
            </a:r>
            <a:r>
              <a:rPr lang="en-US" sz="2400" cap="none" dirty="0" smtClean="0">
                <a:solidFill>
                  <a:schemeClr val="tx1"/>
                </a:solidFill>
                <a:cs typeface="Arial" panose="020B0604020202020204" pitchFamily="34" charset="0"/>
              </a:rPr>
              <a:t> pregunta o </a:t>
            </a:r>
            <a:r>
              <a:rPr lang="en-US" sz="2400" cap="none" dirty="0" err="1" smtClean="0">
                <a:solidFill>
                  <a:schemeClr val="tx1"/>
                </a:solidFill>
                <a:cs typeface="Arial" panose="020B0604020202020204" pitchFamily="34" charset="0"/>
              </a:rPr>
              <a:t>comentario</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sobre</a:t>
            </a:r>
            <a:r>
              <a:rPr lang="en-US" sz="2400" cap="none" dirty="0" smtClean="0">
                <a:solidFill>
                  <a:schemeClr val="tx1"/>
                </a:solidFill>
                <a:cs typeface="Arial" panose="020B0604020202020204" pitchFamily="34" charset="0"/>
              </a:rPr>
              <a:t> la lectura.</a:t>
            </a:r>
            <a:endParaRPr lang="en-US" sz="2400"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10106288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solidFill>
                  <a:schemeClr val="bg1"/>
                </a:solidFill>
              </a:rPr>
              <a:t>LAS TURBAS EN HECHOS</a:t>
            </a:r>
            <a:endParaRPr lang="en-US" dirty="0">
              <a:solidFill>
                <a:schemeClr val="bg1"/>
              </a:solidFill>
            </a:endParaRPr>
          </a:p>
        </p:txBody>
      </p:sp>
      <p:sp>
        <p:nvSpPr>
          <p:cNvPr id="3" name="Content Placeholder 2"/>
          <p:cNvSpPr>
            <a:spLocks noGrp="1"/>
          </p:cNvSpPr>
          <p:nvPr>
            <p:ph idx="1"/>
          </p:nvPr>
        </p:nvSpPr>
        <p:spPr>
          <a:xfrm>
            <a:off x="152400" y="1995055"/>
            <a:ext cx="11887199" cy="4710545"/>
          </a:xfrm>
        </p:spPr>
        <p:txBody>
          <a:bodyPr>
            <a:normAutofit/>
          </a:bodyPr>
          <a:lstStyle/>
          <a:p>
            <a:pPr algn="l" rtl="0"/>
            <a:r>
              <a:rPr lang="en-US" cap="none" dirty="0" smtClean="0">
                <a:solidFill>
                  <a:schemeClr val="tx1"/>
                </a:solidFill>
                <a:cs typeface="Arial" panose="020B0604020202020204" pitchFamily="34" charset="0"/>
              </a:rPr>
              <a:t>6:12, 7:57 – Esteban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 Jerusalén</a:t>
            </a:r>
          </a:p>
          <a:p>
            <a:pPr algn="l" rtl="0"/>
            <a:r>
              <a:rPr lang="en-US" cap="none" dirty="0" smtClean="0">
                <a:solidFill>
                  <a:schemeClr val="tx1"/>
                </a:solidFill>
                <a:cs typeface="Arial" panose="020B0604020202020204" pitchFamily="34" charset="0"/>
              </a:rPr>
              <a:t>14:19 – Pablo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y gentiles – </a:t>
            </a:r>
            <a:r>
              <a:rPr lang="en-US" cap="none" dirty="0" err="1" smtClean="0">
                <a:solidFill>
                  <a:schemeClr val="tx1"/>
                </a:solidFill>
                <a:cs typeface="Arial" panose="020B0604020202020204" pitchFamily="34" charset="0"/>
              </a:rPr>
              <a:t>Listra</a:t>
            </a:r>
            <a:r>
              <a:rPr lang="en-US" cap="none" dirty="0" smtClean="0">
                <a:solidFill>
                  <a:schemeClr val="tx1"/>
                </a:solidFill>
                <a:cs typeface="Arial" panose="020B0604020202020204" pitchFamily="34" charset="0"/>
              </a:rPr>
              <a:t> </a:t>
            </a:r>
          </a:p>
          <a:p>
            <a:pPr algn="l" rtl="0"/>
            <a:r>
              <a:rPr lang="en-US" cap="none" dirty="0" smtClean="0">
                <a:solidFill>
                  <a:schemeClr val="tx1"/>
                </a:solidFill>
                <a:cs typeface="Arial" panose="020B0604020202020204" pitchFamily="34" charset="0"/>
              </a:rPr>
              <a:t>16:22 – Pablo y Silas – gentiles – Filipos</a:t>
            </a:r>
          </a:p>
          <a:p>
            <a:pPr algn="l" rtl="0"/>
            <a:r>
              <a:rPr lang="en-US" cap="none" dirty="0" smtClean="0">
                <a:solidFill>
                  <a:schemeClr val="tx1"/>
                </a:solidFill>
                <a:cs typeface="Arial" panose="020B0604020202020204" pitchFamily="34" charset="0"/>
              </a:rPr>
              <a:t>17:5 – Pablo y </a:t>
            </a:r>
            <a:r>
              <a:rPr lang="en-US" cap="none" dirty="0" err="1" smtClean="0">
                <a:solidFill>
                  <a:schemeClr val="tx1"/>
                </a:solidFill>
                <a:cs typeface="Arial" panose="020B0604020202020204" pitchFamily="34" charset="0"/>
              </a:rPr>
              <a:t>los</a:t>
            </a:r>
            <a:r>
              <a:rPr lang="en-US" cap="none" dirty="0" smtClean="0">
                <a:solidFill>
                  <a:schemeClr val="tx1"/>
                </a:solidFill>
                <a:cs typeface="Arial" panose="020B0604020202020204" pitchFamily="34" charset="0"/>
              </a:rPr>
              <a:t> discípulos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 Tesalónica</a:t>
            </a:r>
          </a:p>
          <a:p>
            <a:pPr algn="l" rtl="0"/>
            <a:r>
              <a:rPr lang="en-US" cap="none" dirty="0" smtClean="0">
                <a:solidFill>
                  <a:schemeClr val="tx1"/>
                </a:solidFill>
                <a:cs typeface="Arial" panose="020B0604020202020204" pitchFamily="34" charset="0"/>
              </a:rPr>
              <a:t>17:13 – Pablo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y gentiles – Berea</a:t>
            </a:r>
          </a:p>
          <a:p>
            <a:pPr algn="l" rtl="0"/>
            <a:r>
              <a:rPr lang="en-US" cap="none" dirty="0" smtClean="0">
                <a:solidFill>
                  <a:schemeClr val="tx1"/>
                </a:solidFill>
                <a:cs typeface="Arial" panose="020B0604020202020204" pitchFamily="34" charset="0"/>
              </a:rPr>
              <a:t>19:29 – Pablo – gentiles – Éfeso</a:t>
            </a:r>
          </a:p>
          <a:p>
            <a:pPr algn="l" rtl="0"/>
            <a:r>
              <a:rPr lang="en-US" cap="none" dirty="0" smtClean="0">
                <a:solidFill>
                  <a:schemeClr val="tx1"/>
                </a:solidFill>
                <a:cs typeface="Arial" panose="020B0604020202020204" pitchFamily="34" charset="0"/>
              </a:rPr>
              <a:t>21:27 – Pablo – </a:t>
            </a:r>
            <a:r>
              <a:rPr lang="en-US" cap="none" dirty="0" err="1" smtClean="0">
                <a:solidFill>
                  <a:schemeClr val="tx1"/>
                </a:solidFill>
                <a:cs typeface="Arial" panose="020B0604020202020204" pitchFamily="34" charset="0"/>
              </a:rPr>
              <a:t>judíos</a:t>
            </a:r>
            <a:r>
              <a:rPr lang="en-US" cap="none" dirty="0" smtClean="0">
                <a:solidFill>
                  <a:schemeClr val="tx1"/>
                </a:solidFill>
                <a:cs typeface="Arial" panose="020B0604020202020204" pitchFamily="34" charset="0"/>
              </a:rPr>
              <a:t> – Jerusalén</a:t>
            </a:r>
            <a:endParaRPr lang="en-US"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15953523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pPr rtl="0"/>
            <a:r>
              <a:rPr lang="en-US" dirty="0" smtClean="0"/>
              <a:t>Calentamiento</a:t>
            </a:r>
            <a:endParaRPr lang="en-US" dirty="0"/>
          </a:p>
        </p:txBody>
      </p:sp>
      <p:sp>
        <p:nvSpPr>
          <p:cNvPr id="3" name="Subtitle 2"/>
          <p:cNvSpPr>
            <a:spLocks noGrp="1"/>
          </p:cNvSpPr>
          <p:nvPr>
            <p:ph type="subTitle" idx="1"/>
          </p:nvPr>
        </p:nvSpPr>
        <p:spPr>
          <a:xfrm>
            <a:off x="629919" y="2509520"/>
            <a:ext cx="11181531" cy="3698240"/>
          </a:xfrm>
        </p:spPr>
        <p:txBody>
          <a:bodyPr>
            <a:normAutofit/>
          </a:bodyPr>
          <a:lstStyle/>
          <a:p>
            <a:pPr algn="l" rtl="0"/>
            <a:r>
              <a:rPr lang="en-US" sz="2400" cap="none" dirty="0" err="1" smtClean="0">
                <a:solidFill>
                  <a:schemeClr val="tx1"/>
                </a:solidFill>
                <a:cs typeface="Arial" panose="020B0604020202020204" pitchFamily="34" charset="0"/>
              </a:rPr>
              <a:t>Asegúrese</a:t>
            </a:r>
            <a:r>
              <a:rPr lang="en-US" sz="2400" cap="none" dirty="0" smtClean="0">
                <a:solidFill>
                  <a:schemeClr val="tx1"/>
                </a:solidFill>
                <a:cs typeface="Arial" panose="020B0604020202020204" pitchFamily="34" charset="0"/>
              </a:rPr>
              <a:t> de tener </a:t>
            </a:r>
            <a:r>
              <a:rPr lang="en-US" sz="2400" cap="none" dirty="0" err="1" smtClean="0">
                <a:solidFill>
                  <a:schemeClr val="tx1"/>
                </a:solidFill>
                <a:cs typeface="Arial" panose="020B0604020202020204" pitchFamily="34" charset="0"/>
              </a:rPr>
              <a:t>lista</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su</a:t>
            </a:r>
            <a:r>
              <a:rPr lang="en-US" sz="2400" cap="none" dirty="0" smtClean="0">
                <a:solidFill>
                  <a:schemeClr val="tx1"/>
                </a:solidFill>
                <a:cs typeface="Arial" panose="020B0604020202020204" pitchFamily="34" charset="0"/>
              </a:rPr>
              <a:t> pregunta o </a:t>
            </a:r>
            <a:r>
              <a:rPr lang="en-US" sz="2400" cap="none" dirty="0" err="1" smtClean="0">
                <a:solidFill>
                  <a:schemeClr val="tx1"/>
                </a:solidFill>
                <a:cs typeface="Arial" panose="020B0604020202020204" pitchFamily="34" charset="0"/>
              </a:rPr>
              <a:t>comentario</a:t>
            </a:r>
            <a:r>
              <a:rPr lang="en-US" sz="2400" cap="none" dirty="0" smtClean="0">
                <a:solidFill>
                  <a:schemeClr val="tx1"/>
                </a:solidFill>
                <a:cs typeface="Arial" panose="020B0604020202020204" pitchFamily="34" charset="0"/>
              </a:rPr>
              <a:t> </a:t>
            </a:r>
            <a:r>
              <a:rPr lang="en-US" sz="2400" cap="none" dirty="0" err="1" smtClean="0">
                <a:solidFill>
                  <a:schemeClr val="tx1"/>
                </a:solidFill>
                <a:cs typeface="Arial" panose="020B0604020202020204" pitchFamily="34" charset="0"/>
              </a:rPr>
              <a:t>sobre</a:t>
            </a:r>
            <a:r>
              <a:rPr lang="en-US" sz="2400" cap="none" dirty="0" smtClean="0">
                <a:solidFill>
                  <a:schemeClr val="tx1"/>
                </a:solidFill>
                <a:cs typeface="Arial" panose="020B0604020202020204" pitchFamily="34" charset="0"/>
              </a:rPr>
              <a:t> la lectura.</a:t>
            </a:r>
            <a:endParaRPr lang="en-US" sz="2400" cap="none" dirty="0">
              <a:solidFill>
                <a:schemeClr val="tx1"/>
              </a:solidFill>
              <a:cs typeface="Arial" panose="020B0604020202020204" pitchFamily="34" charset="0"/>
            </a:endParaRPr>
          </a:p>
        </p:txBody>
      </p:sp>
    </p:spTree>
    <p:extLst>
      <p:ext uri="{BB962C8B-B14F-4D97-AF65-F5344CB8AC3E}">
        <p14:creationId xmlns:p14="http://schemas.microsoft.com/office/powerpoint/2010/main" val="1570486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pPr rtl="0"/>
            <a:r>
              <a:rPr lang="en-US" dirty="0" smtClean="0"/>
              <a:t>LA VIDA y LAS epístolas</a:t>
            </a:r>
            <a:br>
              <a:rPr lang="en-US" dirty="0" smtClean="0"/>
            </a:br>
            <a:r>
              <a:rPr lang="en-US" dirty="0" smtClean="0"/>
              <a:t>DE PABLO</a:t>
            </a:r>
            <a:endParaRPr lang="en-US" dirty="0"/>
          </a:p>
        </p:txBody>
      </p:sp>
      <p:sp>
        <p:nvSpPr>
          <p:cNvPr id="3" name="Subtitle 2"/>
          <p:cNvSpPr>
            <a:spLocks noGrp="1"/>
          </p:cNvSpPr>
          <p:nvPr>
            <p:ph type="subTitle" idx="1"/>
          </p:nvPr>
        </p:nvSpPr>
        <p:spPr>
          <a:xfrm>
            <a:off x="6520872" y="3886200"/>
            <a:ext cx="3906361" cy="2530642"/>
          </a:xfrm>
        </p:spPr>
        <p:txBody>
          <a:bodyPr>
            <a:normAutofit/>
          </a:bodyPr>
          <a:lstStyle/>
          <a:p>
            <a:pPr rtl="0"/>
            <a:r>
              <a:rPr lang="en-US" cap="none" dirty="0" smtClean="0"/>
              <a:t>Embry Hills</a:t>
            </a:r>
          </a:p>
          <a:p>
            <a:pPr rtl="0"/>
            <a:r>
              <a:rPr lang="en-US" cap="none" dirty="0" err="1" smtClean="0"/>
              <a:t>Invierno</a:t>
            </a:r>
            <a:r>
              <a:rPr lang="en-US" cap="none" dirty="0" smtClean="0"/>
              <a:t> 2023-24</a:t>
            </a:r>
          </a:p>
          <a:p>
            <a:r>
              <a:rPr lang="en-US" cap="none" dirty="0"/>
              <a:t>LECCIÓN 9</a:t>
            </a:r>
          </a:p>
          <a:p>
            <a:r>
              <a:rPr lang="en-US" cap="none" dirty="0" err="1" smtClean="0"/>
              <a:t>Encarcelamiento</a:t>
            </a:r>
            <a:r>
              <a:rPr lang="en-US" cap="none" dirty="0" smtClean="0"/>
              <a:t> </a:t>
            </a:r>
            <a:r>
              <a:rPr lang="en-US" cap="none" dirty="0" err="1" smtClean="0"/>
              <a:t>en</a:t>
            </a:r>
            <a:r>
              <a:rPr lang="en-US" cap="none" dirty="0" smtClean="0"/>
              <a:t> </a:t>
            </a:r>
            <a:r>
              <a:rPr lang="en-US" cap="none" dirty="0" err="1" smtClean="0"/>
              <a:t>Cesarea</a:t>
            </a:r>
            <a:endParaRPr lang="en-US" cap="none" dirty="0"/>
          </a:p>
          <a:p>
            <a:pPr rtl="0"/>
            <a:endParaRPr lang="en-US" cap="none" dirty="0"/>
          </a:p>
        </p:txBody>
      </p:sp>
      <p:sp>
        <p:nvSpPr>
          <p:cNvPr id="5" name="Subtitle 2"/>
          <p:cNvSpPr txBox="1">
            <a:spLocks/>
          </p:cNvSpPr>
          <p:nvPr/>
        </p:nvSpPr>
        <p:spPr>
          <a:xfrm>
            <a:off x="220134" y="5278582"/>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El </a:t>
            </a:r>
            <a:r>
              <a:rPr lang="en-US" cap="none" dirty="0" err="1" smtClean="0"/>
              <a:t>apóstol</a:t>
            </a:r>
            <a:r>
              <a:rPr lang="en-US" cap="none" dirty="0" smtClean="0"/>
              <a:t> Pablo</a:t>
            </a:r>
          </a:p>
          <a:p>
            <a:r>
              <a:rPr lang="en-US" cap="none" dirty="0" smtClean="0"/>
              <a:t>M </a:t>
            </a:r>
            <a:r>
              <a:rPr lang="en-US" cap="none" dirty="0"/>
              <a:t>G </a:t>
            </a:r>
            <a:r>
              <a:rPr lang="en-US" cap="none" dirty="0" smtClean="0"/>
              <a:t>Whittingham, </a:t>
            </a:r>
            <a:r>
              <a:rPr lang="en-US" cap="none" dirty="0"/>
              <a:t>2018.</a:t>
            </a:r>
            <a:endParaRPr lang="en-US" sz="1800" cap="none" dirty="0"/>
          </a:p>
        </p:txBody>
      </p:sp>
      <p:pic>
        <p:nvPicPr>
          <p:cNvPr id="4" name="Picture 3"/>
          <p:cNvPicPr>
            <a:picLocks noChangeAspect="1"/>
          </p:cNvPicPr>
          <p:nvPr/>
        </p:nvPicPr>
        <p:blipFill>
          <a:blip r:embed="rId2"/>
          <a:stretch>
            <a:fillRect/>
          </a:stretch>
        </p:blipFill>
        <p:spPr>
          <a:xfrm>
            <a:off x="0" y="0"/>
            <a:ext cx="5225796" cy="5278582"/>
          </a:xfrm>
          <a:prstGeom prst="rect">
            <a:avLst/>
          </a:prstGeom>
        </p:spPr>
      </p:pic>
    </p:spTree>
    <p:extLst>
      <p:ext uri="{BB962C8B-B14F-4D97-AF65-F5344CB8AC3E}">
        <p14:creationId xmlns:p14="http://schemas.microsoft.com/office/powerpoint/2010/main" val="3176998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gn="l" rtl="0"/>
            <a:endParaRPr lang="en-US"/>
          </a:p>
        </p:txBody>
      </p:sp>
      <p:sp>
        <p:nvSpPr>
          <p:cNvPr id="3" name="Title 2"/>
          <p:cNvSpPr>
            <a:spLocks noGrp="1"/>
          </p:cNvSpPr>
          <p:nvPr>
            <p:ph type="ctrTitle"/>
          </p:nvPr>
        </p:nvSpPr>
        <p:spPr/>
        <p:txBody>
          <a:bodyPr/>
          <a:lstStyle/>
          <a:p>
            <a:endParaRPr lang="en-US"/>
          </a:p>
        </p:txBody>
      </p:sp>
      <p:graphicFrame>
        <p:nvGraphicFramePr>
          <p:cNvPr id="6" name="Table 5"/>
          <p:cNvGraphicFramePr>
            <a:graphicFrameLocks noGrp="1"/>
          </p:cNvGraphicFramePr>
          <p:nvPr>
            <p:extLst/>
          </p:nvPr>
        </p:nvGraphicFramePr>
        <p:xfrm>
          <a:off x="0" y="0"/>
          <a:ext cx="12192000" cy="7183447"/>
        </p:xfrm>
        <a:graphic>
          <a:graphicData uri="http://schemas.openxmlformats.org/drawingml/2006/table">
            <a:tbl>
              <a:tblPr firstRow="1" firstCol="1" bandRow="1">
                <a:tableStyleId>{5C22544A-7EE6-4342-B048-85BDC9FD1C3A}</a:tableStyleId>
              </a:tblPr>
              <a:tblGrid>
                <a:gridCol w="561474"/>
                <a:gridCol w="1058779"/>
                <a:gridCol w="5807242"/>
                <a:gridCol w="3545305"/>
                <a:gridCol w="1219200"/>
              </a:tblGrid>
              <a:tr h="363534">
                <a:tc>
                  <a:txBody>
                    <a:bodyPr/>
                    <a:lstStyle/>
                    <a:p>
                      <a:pPr marL="0" marR="0" algn="l">
                        <a:spcBef>
                          <a:spcPts val="0"/>
                        </a:spcBef>
                        <a:spcAft>
                          <a:spcPts val="0"/>
                        </a:spcAft>
                      </a:pPr>
                      <a:r>
                        <a:rPr lang="es-ES" sz="2400" kern="1200" dirty="0">
                          <a:effectLst/>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Tema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Textos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Fechas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 7/1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Antecedentes, </a:t>
                      </a:r>
                      <a:r>
                        <a:rPr lang="es-ES" sz="2400" kern="1200" dirty="0" smtClean="0">
                          <a:effectLst/>
                        </a:rPr>
                        <a:t>juventud,</a:t>
                      </a:r>
                      <a:r>
                        <a:rPr lang="es-ES" sz="2400" kern="1200" baseline="0" dirty="0" smtClean="0">
                          <a:effectLst/>
                        </a:rPr>
                        <a:t> </a:t>
                      </a:r>
                      <a:r>
                        <a:rPr lang="es-ES" sz="2400" kern="1200" dirty="0" smtClean="0">
                          <a:effectLst/>
                        </a:rPr>
                        <a:t>persecución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7-8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0 – 34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Conversión hasta Antioquía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err="1" smtClean="0">
                          <a:effectLst/>
                        </a:rPr>
                        <a:t>Hch</a:t>
                      </a:r>
                      <a:r>
                        <a:rPr lang="es-ES" sz="2400" kern="1200" dirty="0" smtClean="0">
                          <a:effectLst/>
                        </a:rPr>
                        <a:t> </a:t>
                      </a:r>
                      <a:r>
                        <a:rPr lang="es-ES" sz="2400" kern="1200" dirty="0">
                          <a:effectLst/>
                        </a:rPr>
                        <a:t>9-11,22,26; </a:t>
                      </a:r>
                      <a:r>
                        <a:rPr lang="es-ES" sz="2400" kern="1200" dirty="0" err="1" smtClean="0">
                          <a:effectLst/>
                        </a:rPr>
                        <a:t>Gál</a:t>
                      </a:r>
                      <a:r>
                        <a:rPr lang="es-ES" sz="2400" kern="1200" dirty="0" smtClean="0">
                          <a:effectLst/>
                        </a:rPr>
                        <a:t> </a:t>
                      </a:r>
                      <a:r>
                        <a:rPr lang="es-ES" sz="2400" kern="1200" dirty="0">
                          <a:effectLst/>
                        </a:rPr>
                        <a:t>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34 – 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14/1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1er viaje de predicación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13-14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46 – 49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Conferencia de Jerusalén; 2do viaje de predicación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15a; </a:t>
                      </a:r>
                      <a:r>
                        <a:rPr lang="en-US" sz="2400" kern="1200" dirty="0" err="1">
                          <a:effectLst/>
                        </a:rPr>
                        <a:t>Gál</a:t>
                      </a:r>
                      <a:r>
                        <a:rPr lang="en-US" sz="2400" kern="1200" dirty="0">
                          <a:effectLst/>
                        </a:rPr>
                        <a:t>. 3</a:t>
                      </a:r>
                      <a:r>
                        <a:rPr lang="en-US" sz="2400" kern="1200" dirty="0" smtClean="0">
                          <a:effectLst/>
                        </a:rPr>
                        <a:t>-6</a:t>
                      </a:r>
                      <a:r>
                        <a:rPr lang="en-US" sz="2400" kern="1200" dirty="0">
                          <a:effectLst/>
                        </a:rPr>
                        <a:t>; </a:t>
                      </a:r>
                      <a:r>
                        <a:rPr lang="en-US" sz="2400" kern="1200" dirty="0" err="1">
                          <a:effectLst/>
                        </a:rPr>
                        <a:t>Hch</a:t>
                      </a:r>
                      <a:r>
                        <a:rPr lang="en-US" sz="2400" kern="1200" dirty="0">
                          <a:effectLst/>
                        </a:rPr>
                        <a:t>. 15b-18a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727067">
                <a:tc>
                  <a:txBody>
                    <a:bodyPr/>
                    <a:lstStyle/>
                    <a:p>
                      <a:pPr marL="0" marR="0" algn="l">
                        <a:spcBef>
                          <a:spcPts val="0"/>
                        </a:spcBef>
                        <a:spcAft>
                          <a:spcPts val="0"/>
                        </a:spcAft>
                      </a:pPr>
                      <a:r>
                        <a:rPr lang="es-ES" sz="2400" kern="1200">
                          <a:effectLst/>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21/1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2do viaje de predicación (parte 2);  epístolas del 2do viaje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15b-18a; 1 y 2 Tes.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50 – 54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24/2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a:effectLst/>
                        </a:rPr>
                        <a:t>Hch. 18b-20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2400" kern="1200" dirty="0">
                          <a:effectLst/>
                        </a:rPr>
                        <a:t>54 – 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758262">
                <a:tc>
                  <a:txBody>
                    <a:bodyPr/>
                    <a:lstStyle/>
                    <a:p>
                      <a:pPr marL="0" marR="0" algn="l">
                        <a:spcBef>
                          <a:spcPts val="0"/>
                        </a:spcBef>
                        <a:spcAft>
                          <a:spcPts val="0"/>
                        </a:spcAft>
                      </a:pPr>
                      <a:r>
                        <a:rPr lang="en-US" sz="2400" kern="1200">
                          <a:effectLst/>
                        </a:rPr>
                        <a:t>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000" kern="1200" dirty="0" smtClean="0">
                          <a:effectLst/>
                        </a:rPr>
                        <a:t>D, 28/1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3er viaje de predicación (parte 2); epístolas del 3er viaje (parte 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18b-20; 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31/1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del 3er viaje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Romanos; 1 y 2 Cor.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54 – 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63534">
                <a:tc>
                  <a:txBody>
                    <a:bodyPr/>
                    <a:lstStyle/>
                    <a:p>
                      <a:pPr marL="0" marR="0" algn="l">
                        <a:spcBef>
                          <a:spcPts val="0"/>
                        </a:spcBef>
                        <a:spcAft>
                          <a:spcPts val="0"/>
                        </a:spcAft>
                      </a:pPr>
                      <a:r>
                        <a:rPr lang="es-ES" sz="2400" kern="1200">
                          <a:effectLst/>
                        </a:rPr>
                        <a:t>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latin typeface="+mn-lt"/>
                          <a:ea typeface="+mn-ea"/>
                          <a:cs typeface="+mn-cs"/>
                        </a:rPr>
                        <a:t>D,</a:t>
                      </a:r>
                      <a:r>
                        <a:rPr lang="es-ES" sz="2000" kern="1200" baseline="0" dirty="0" smtClean="0">
                          <a:effectLst/>
                          <a:latin typeface="+mn-lt"/>
                          <a:ea typeface="+mn-ea"/>
                          <a:cs typeface="+mn-cs"/>
                        </a:rPr>
                        <a:t> 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Encarcelamiento en Cesarea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Hch. 21-26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58 – 59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383262">
                <a:tc>
                  <a:txBody>
                    <a:bodyPr/>
                    <a:lstStyle/>
                    <a:p>
                      <a:pPr marL="0" marR="0" algn="l">
                        <a:spcBef>
                          <a:spcPts val="0"/>
                        </a:spcBef>
                        <a:spcAft>
                          <a:spcPts val="0"/>
                        </a:spcAft>
                      </a:pPr>
                      <a:r>
                        <a:rPr lang="es-ES" sz="2400" kern="1200">
                          <a:effectLst/>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7/2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dirty="0">
                          <a:effectLst/>
                        </a:rPr>
                        <a:t>Viaje a Roma; epístolas de la cárcel (parte 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n-US" sz="2400" kern="1200" dirty="0" err="1">
                          <a:effectLst/>
                        </a:rPr>
                        <a:t>Hch</a:t>
                      </a:r>
                      <a:r>
                        <a:rPr lang="en-US" sz="2400" kern="1200" dirty="0">
                          <a:effectLst/>
                        </a:rPr>
                        <a:t>. 27-28; </a:t>
                      </a:r>
                      <a:r>
                        <a:rPr lang="en-US" sz="2400" kern="1200" dirty="0" err="1">
                          <a:effectLst/>
                        </a:rPr>
                        <a:t>Ef</a:t>
                      </a:r>
                      <a:r>
                        <a:rPr lang="en-US" sz="2400" kern="1200" dirty="0">
                          <a:effectLst/>
                        </a:rPr>
                        <a:t>., Fil., Col., </a:t>
                      </a:r>
                      <a:r>
                        <a:rPr lang="en-US" sz="2400" kern="1200" dirty="0" err="1">
                          <a:effectLst/>
                        </a:rPr>
                        <a:t>Flm</a:t>
                      </a:r>
                      <a:r>
                        <a:rPr lang="en-US" sz="2400" kern="12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60 – 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382476">
                <a:tc>
                  <a:txBody>
                    <a:bodyPr/>
                    <a:lstStyle/>
                    <a:p>
                      <a:pPr marL="0" marR="0" algn="l">
                        <a:spcBef>
                          <a:spcPts val="0"/>
                        </a:spcBef>
                        <a:spcAft>
                          <a:spcPts val="0"/>
                        </a:spcAft>
                      </a:pPr>
                      <a:r>
                        <a:rPr lang="es-ES" sz="2400" kern="1200">
                          <a:effectLst/>
                        </a:rPr>
                        <a:t>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Epístolas de la cárcel (parte 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Ef., Fil., Col., </a:t>
                      </a:r>
                      <a:r>
                        <a:rPr lang="es-ES" sz="2400" kern="1200" dirty="0" err="1">
                          <a:effectLst/>
                        </a:rPr>
                        <a:t>Flm</a:t>
                      </a:r>
                      <a:r>
                        <a:rPr lang="es-ES" sz="2400" kern="12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60 – 61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r>
              <a:tr h="488466">
                <a:tc>
                  <a:txBody>
                    <a:bodyPr/>
                    <a:lstStyle/>
                    <a:p>
                      <a:pPr marL="0" marR="0" algn="l">
                        <a:spcBef>
                          <a:spcPts val="0"/>
                        </a:spcBef>
                        <a:spcAft>
                          <a:spcPts val="0"/>
                        </a:spcAft>
                      </a:pPr>
                      <a:r>
                        <a:rPr lang="es-ES" sz="2400" kern="1200">
                          <a:effectLst/>
                        </a:rPr>
                        <a:t>12</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M, 14/2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Vida después de Hechos; epístolas a predicadores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1 y 2 Timoteo, Tito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s-ES" sz="2400" kern="1200" dirty="0">
                          <a:effectLst/>
                        </a:rPr>
                        <a:t>62 – 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r h="510008">
                <a:tc>
                  <a:txBody>
                    <a:bodyPr/>
                    <a:lstStyle/>
                    <a:p>
                      <a:pPr marL="0" marR="0" algn="l">
                        <a:spcBef>
                          <a:spcPts val="0"/>
                        </a:spcBef>
                        <a:spcAft>
                          <a:spcPts val="0"/>
                        </a:spcAft>
                      </a:pPr>
                      <a:r>
                        <a:rPr lang="es-ES" sz="2400" kern="1200">
                          <a:effectLst/>
                        </a:rPr>
                        <a:t>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000" kern="1200" dirty="0" smtClean="0">
                          <a:effectLst/>
                        </a:rPr>
                        <a:t>D, 18/2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spcBef>
                          <a:spcPts val="0"/>
                        </a:spcBef>
                        <a:spcAft>
                          <a:spcPts val="0"/>
                        </a:spcAft>
                      </a:pPr>
                      <a:r>
                        <a:rPr lang="es-ES" sz="2400" kern="1200">
                          <a:effectLst/>
                        </a:rPr>
                        <a:t>Material restante y rep</a:t>
                      </a:r>
                      <a:r>
                        <a:rPr lang="en-US" sz="2400" kern="1200">
                          <a:effectLst/>
                        </a:rPr>
                        <a:t>aso</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c>
                  <a:txBody>
                    <a:bodyPr/>
                    <a:lstStyle/>
                    <a:p>
                      <a:pPr marL="0" marR="0" algn="l">
                        <a:lnSpc>
                          <a:spcPct val="107000"/>
                        </a:lnSpc>
                        <a:spcBef>
                          <a:spcPts val="0"/>
                        </a:spcBef>
                        <a:spcAft>
                          <a:spcPts val="0"/>
                        </a:spcAft>
                      </a:pPr>
                      <a:r>
                        <a:rPr lang="en-US" sz="32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2339" marR="62339" marT="0" marB="0"/>
                </a:tc>
              </a:tr>
            </a:tbl>
          </a:graphicData>
        </a:graphic>
      </p:graphicFrame>
      <p:sp>
        <p:nvSpPr>
          <p:cNvPr id="5" name="Rectangle 4"/>
          <p:cNvSpPr/>
          <p:nvPr/>
        </p:nvSpPr>
        <p:spPr>
          <a:xfrm>
            <a:off x="0" y="4419603"/>
            <a:ext cx="12192000" cy="425114"/>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995842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19745</TotalTime>
  <Words>12790</Words>
  <Application>Microsoft Office PowerPoint</Application>
  <PresentationFormat>Widescreen</PresentationFormat>
  <Paragraphs>2781</Paragraphs>
  <Slides>153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153</vt:i4>
      </vt:variant>
    </vt:vector>
  </HeadingPairs>
  <TitlesOfParts>
    <vt:vector size="159" baseType="lpstr">
      <vt:lpstr>Arial</vt:lpstr>
      <vt:lpstr>Calibri</vt:lpstr>
      <vt:lpstr>Century Gothic</vt:lpstr>
      <vt:lpstr>Times New Roman</vt:lpstr>
      <vt:lpstr>Mesh</vt:lpstr>
      <vt:lpstr>Simple Light</vt:lpstr>
      <vt:lpstr>Calentamiento</vt:lpstr>
      <vt:lpstr>LA VIDA y LAS epístolas DE PABLO</vt:lpstr>
      <vt:lpstr>Pedro y pablo</vt:lpstr>
      <vt:lpstr>¿Qué lecciones hay que sacar de la vida de Pablo?</vt:lpstr>
      <vt:lpstr>LA Mente de Cristo</vt:lpstr>
      <vt:lpstr>PROYECTO  A LARGO PLAZO</vt:lpstr>
      <vt:lpstr>PowerPoint Presentation</vt:lpstr>
      <vt:lpstr>Cosas que saber ANTES DE TERMINAR</vt:lpstr>
      <vt:lpstr>EVENTOS CON FECHA</vt:lpstr>
      <vt:lpstr>cronología de la vida de Pablo (UN intento) </vt:lpstr>
      <vt:lpstr>PowerPoint Presentation</vt:lpstr>
      <vt:lpstr>la juventud de pablo</vt:lpstr>
      <vt:lpstr>PABLO: PERSEGUIDOR CELOSO </vt:lpstr>
      <vt:lpstr>PABLO: PERSEGUIDOR CELOSO (Hechos 7-9)</vt:lpstr>
      <vt:lpstr>PABLO: PERSEGUIDOR CELOSO (Hechos 7-9)</vt:lpstr>
      <vt:lpstr>(Hechos 22, 26)</vt:lpstr>
      <vt:lpstr>Calentamiento</vt:lpstr>
      <vt:lpstr>PROYECTO  A LARGO PLAZO</vt:lpstr>
      <vt:lpstr>LA VIDA y LAS epístolas DE PABLO</vt:lpstr>
      <vt:lpstr>PABLO: PERSEGUIDOR CELOSO (Hechos 7-9)</vt:lpstr>
      <vt:lpstr>(Hechos 22, 26)</vt:lpstr>
      <vt:lpstr>PowerPoint Presentation</vt:lpstr>
      <vt:lpstr>cronología de la vida de Pablo (UN intento) </vt:lpstr>
      <vt:lpstr>PowerPoint Presentation</vt:lpstr>
      <vt:lpstr>PABLO: CONVERSIÓN</vt:lpstr>
      <vt:lpstr>PABLO: CONVERSIÓN</vt:lpstr>
      <vt:lpstr>PABLO: CONVERSIÓN</vt:lpstr>
      <vt:lpstr>PABLO: CONVERSIÓN</vt:lpstr>
      <vt:lpstr>PABLO: CONVERSIÓN</vt:lpstr>
      <vt:lpstr>PABLO: CONVERSIÓN</vt:lpstr>
      <vt:lpstr>PREDICADOR A LOS GENTILES</vt:lpstr>
      <vt:lpstr>*Tardó apróx. 15 años</vt:lpstr>
      <vt:lpstr>CONVERSIÓN A 1er viaje (1/2)</vt:lpstr>
      <vt:lpstr>CONVERSIÓN A 1er viaje (2/2)</vt:lpstr>
      <vt:lpstr>ANTIOQUÍA (1/2)</vt:lpstr>
      <vt:lpstr>ANTIOQUIA (2/2)</vt:lpstr>
      <vt:lpstr>Calentamiento</vt:lpstr>
      <vt:lpstr>LA VIDA Y LAS EPíSTOLAS DE PABLO</vt:lpstr>
      <vt:lpstr>PowerPoint Presentation</vt:lpstr>
      <vt:lpstr>*Tardó apróx. 15 años</vt:lpstr>
      <vt:lpstr>CONVERSIÓN A 1er viaje (1/2)</vt:lpstr>
      <vt:lpstr>CONVERSIÓN A 1er viaje (2/2)</vt:lpstr>
      <vt:lpstr>ANTIOQUÍA (1/2)</vt:lpstr>
      <vt:lpstr>ANTIOQUIA (2/2)</vt:lpstr>
      <vt:lpstr>PowerPoint Presentation</vt:lpstr>
      <vt:lpstr>LAS SEÑALES DE UN VERDADERO APÓSTOL 2 Cor. 12:12</vt:lpstr>
      <vt:lpstr>APLICACIONES</vt:lpstr>
      <vt:lpstr>Calentamiento - RELACIONE</vt:lpstr>
      <vt:lpstr>Calentamiento - RELACIONE</vt:lpstr>
      <vt:lpstr>LA VIDA y LAS epístolas DE PABLO</vt:lpstr>
      <vt:lpstr>PowerPoint Presentation</vt:lpstr>
      <vt:lpstr>cronología de la vida de Pablo (UN intento) </vt:lpstr>
      <vt:lpstr>PowerPoint Presentation</vt:lpstr>
      <vt:lpstr>LAS SEÑALES DE UN VERDADERO APÓSTOL 2 Cor. 12:12</vt:lpstr>
      <vt:lpstr>APLICACIONES</vt:lpstr>
      <vt:lpstr>CONFERENCIA DE JERUSALÉN – LA CONTROVERSIA</vt:lpstr>
      <vt:lpstr>CONFERENCIA DE JERUSALÉN – EL DEBATE</vt:lpstr>
      <vt:lpstr>CONFERENCIA DE JERUSALÉN – LA CARTA</vt:lpstr>
      <vt:lpstr>GÁLATAS</vt:lpstr>
      <vt:lpstr>GÁLATAS</vt:lpstr>
      <vt:lpstr>CALENTAMIENTO</vt:lpstr>
      <vt:lpstr>2Do viaje</vt:lpstr>
      <vt:lpstr>Calentamiento - Relacione</vt:lpstr>
      <vt:lpstr>LA VIDA y LAS epístolas DE PABLO</vt:lpstr>
      <vt:lpstr>PowerPoint Presentation</vt:lpstr>
      <vt:lpstr>ESTRUCTURA DE ESTA CLASE</vt:lpstr>
      <vt:lpstr>2Do viaje</vt:lpstr>
      <vt:lpstr>DISCUSIÓN EN GRUPOS</vt:lpstr>
      <vt:lpstr>PowerPoint Presentation</vt:lpstr>
      <vt:lpstr>2Do viaje</vt:lpstr>
      <vt:lpstr>PowerPoint Presentation</vt:lpstr>
      <vt:lpstr>ACTOS OBEDECIBLES - PABLO</vt:lpstr>
      <vt:lpstr>TAREA</vt:lpstr>
      <vt:lpstr>Calentamiento</vt:lpstr>
      <vt:lpstr>DISCUSIÓN EN GRUPOS</vt:lpstr>
      <vt:lpstr>2Do viaje</vt:lpstr>
      <vt:lpstr>PowerPoint Presentation</vt:lpstr>
      <vt:lpstr>LA VIDA Y LAS EPíSTOLAS DE PABLO</vt:lpstr>
      <vt:lpstr>PowerPoint Presentation</vt:lpstr>
      <vt:lpstr>PowerPoint Presentation</vt:lpstr>
      <vt:lpstr>Calentamiento -  Relacione - ¿Cuándo se convirtieron?</vt:lpstr>
      <vt:lpstr>Calentamiento -  ¿Dónde puedo leer sobre…?</vt:lpstr>
      <vt:lpstr>PowerPoint Presentation</vt:lpstr>
      <vt:lpstr>cronología de la vida de Pablo (UN intento) </vt:lpstr>
      <vt:lpstr>PowerPoint Presentation</vt:lpstr>
      <vt:lpstr>PowerPoint Presentation</vt:lpstr>
      <vt:lpstr>PowerPoint Presentation</vt:lpstr>
      <vt:lpstr>2Do viaje</vt:lpstr>
      <vt:lpstr>PowerPoint Presentation</vt:lpstr>
      <vt:lpstr>DISCUSIÓN EN GRUPOS</vt:lpstr>
      <vt:lpstr>1 Corintios</vt:lpstr>
      <vt:lpstr>2 Corintios</vt:lpstr>
      <vt:lpstr>ROMANOS</vt:lpstr>
      <vt:lpstr>ACTOS OBEDECIBLES - PABLO</vt:lpstr>
      <vt:lpstr>TAREA</vt:lpstr>
      <vt:lpstr>LAS TURBAS EN HECHOS</vt:lpstr>
      <vt:lpstr>Calentamiento</vt:lpstr>
      <vt:lpstr>LA VIDA y LAS epístolas DE PABLO</vt:lpstr>
      <vt:lpstr>PowerPoint Presentation</vt:lpstr>
      <vt:lpstr>PowerPoint Presentation</vt:lpstr>
      <vt:lpstr>PowerPoint Presentation</vt:lpstr>
      <vt:lpstr>¿Quién es?</vt:lpstr>
      <vt:lpstr>DISCUSIÓN EN GRUPOS</vt:lpstr>
      <vt:lpstr>PROYECTO  A LARGO PLAZO</vt:lpstr>
      <vt:lpstr>“Has DE testificar también en Roma” – Hechos 23:11</vt:lpstr>
      <vt:lpstr>LAS TURBAS EN HECHOS</vt:lpstr>
      <vt:lpstr>Instrucciones a los discípulos</vt:lpstr>
      <vt:lpstr>“HAS DE testificar también en Roma” – Hechos 23:11</vt:lpstr>
      <vt:lpstr>“HAS DE testificar también en Roma” – Hechos 23:11</vt:lpstr>
      <vt:lpstr>ACTOS OBEDECIBLES - PABLO</vt:lpstr>
      <vt:lpstr>PABLO / versÍCULos para recordar</vt:lpstr>
      <vt:lpstr>Calentamiento - RELACIONE</vt:lpstr>
      <vt:lpstr>ACTOS OBEDECIBLES</vt:lpstr>
      <vt:lpstr>ACTOS OBEDECIBLES - PABLO</vt:lpstr>
      <vt:lpstr>LA VIDA y LAS epístolas DE PABLO</vt:lpstr>
      <vt:lpstr>PowerPoint Presentation</vt:lpstr>
      <vt:lpstr>¿Quién es?</vt:lpstr>
      <vt:lpstr>DISCUSIÓN EN GRUPOS</vt:lpstr>
      <vt:lpstr>Viaje a Roma</vt:lpstr>
      <vt:lpstr>Roma</vt:lpstr>
      <vt:lpstr>PABLO / versÍCULos para recordar</vt:lpstr>
      <vt:lpstr>PABLO / versÍCULos para recordar</vt:lpstr>
      <vt:lpstr>PROYECTO  A LARGO PLAZO</vt:lpstr>
      <vt:lpstr>EPÍSTOLAS DE LA CÁRCEL</vt:lpstr>
      <vt:lpstr>EPÍSTOLAS DE LA CÁRCEL</vt:lpstr>
      <vt:lpstr>¿CÓMO ESTABA PABLO?</vt:lpstr>
      <vt:lpstr>Efesios Y COLOSENSES - SIMILITUDES</vt:lpstr>
      <vt:lpstr>EfesiosY COLOSENSES - SIMILARIDADES</vt:lpstr>
      <vt:lpstr>EfesiosY COLOSENSES - SIMILARIDADES</vt:lpstr>
      <vt:lpstr>Efesios Y COLOSENSES - DIFERENCIAS</vt:lpstr>
      <vt:lpstr>EfesiosY COLOSENSES - DIFERENCIAS</vt:lpstr>
      <vt:lpstr>EfesiosY COLOSENSES - DIFERENCIAS</vt:lpstr>
      <vt:lpstr>Filemón</vt:lpstr>
      <vt:lpstr>PowerPoint Presentation</vt:lpstr>
      <vt:lpstr>¿Cuál es la actitud de Cristo? Filipenses 2:6-11</vt:lpstr>
      <vt:lpstr>Pablo - Filipenses 3:1ss; 1:21ss  </vt:lpstr>
      <vt:lpstr>PowerPoint Presentation</vt:lpstr>
      <vt:lpstr>Calentamiento</vt:lpstr>
      <vt:lpstr>PowerPoint Presentation</vt:lpstr>
      <vt:lpstr>LA VIDA y LAS epístolas DE PABLO</vt:lpstr>
      <vt:lpstr>PowerPoint Presentation</vt:lpstr>
      <vt:lpstr>ACTOS OBEDECIBLES – PABLO MODELO</vt:lpstr>
      <vt:lpstr>PABLO DESPUÉS DE HECHOS</vt:lpstr>
      <vt:lpstr>PABLO DESPUÉS DE LOS HECHOS</vt:lpstr>
      <vt:lpstr>EPÍSTOLAS A PREDICADORES</vt:lpstr>
      <vt:lpstr>LA VIDA y LAS epístolas DE PABLO</vt:lpstr>
      <vt:lpstr>PROYECTO  A LARGO PLAZO</vt:lpstr>
      <vt:lpstr>PREGUNTAS GENERALES</vt:lpstr>
      <vt:lpstr>EPÍSTOLAS</vt:lpstr>
      <vt:lpstr>PowerPoint Presentation</vt:lpstr>
      <vt:lpstr>PowerPoint Presentation</vt:lpstr>
      <vt:lpstr>Cosas que saber ANTES DE TERMINAR</vt:lpstr>
      <vt:lpstr>Pedro y pablo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OF PAUL</dc:title>
  <dc:creator>Esther Eubanks</dc:creator>
  <cp:lastModifiedBy>Esther Eubanks</cp:lastModifiedBy>
  <cp:revision>375</cp:revision>
  <dcterms:created xsi:type="dcterms:W3CDTF">2023-06-22T12:21:29Z</dcterms:created>
  <dcterms:modified xsi:type="dcterms:W3CDTF">2024-02-23T18:20:03Z</dcterms:modified>
</cp:coreProperties>
</file>