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72" r:id="rId1"/>
  </p:sldMasterIdLst>
  <p:handoutMasterIdLst>
    <p:handoutMasterId r:id="rId9"/>
  </p:handoutMasterIdLst>
  <p:sldIdLst>
    <p:sldId id="262" r:id="rId2"/>
    <p:sldId id="256" r:id="rId3"/>
    <p:sldId id="257" r:id="rId4"/>
    <p:sldId id="258" r:id="rId5"/>
    <p:sldId id="261" r:id="rId6"/>
    <p:sldId id="259" r:id="rId7"/>
    <p:sldId id="264" r:id="rId8"/>
  </p:sldIdLst>
  <p:sldSz cx="12192000" cy="6858000"/>
  <p:notesSz cx="6858000" cy="9144000"/>
  <p:embeddedFontLst>
    <p:embeddedFont>
      <p:font typeface="Tw Cen MT" pitchFamily="34" charset="0"/>
      <p:regular r:id="rId10"/>
    </p:embeddedFont>
    <p:embeddedFont>
      <p:font typeface="Tw Cen MT Condensed" charset="0"/>
      <p:regular r:id="rId11"/>
      <p:bold r:id="rId12"/>
    </p:embeddedFont>
    <p:embeddedFont>
      <p:font typeface="Wingdings 3" pitchFamily="18" charset="2"/>
      <p:regular r:id="rId13"/>
    </p:embeddedFont>
    <p:embeddedFont>
      <p:font typeface="Calibri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90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2053-80B6-4D45-B57B-F5C8FF3C236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0F445-E251-4E37-80C4-15F53A0FE2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58302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633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04865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01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67423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472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4501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821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1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9606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730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0FEB41B-24CD-4622-A2D1-23B2A95DF0BA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CD903E8-F05C-4946-A61F-F905ED1A7E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4894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6068" y="2485622"/>
            <a:ext cx="103674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“Different people make a difference.”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xmlns="" val="305016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2128" y="2075270"/>
            <a:ext cx="9775065" cy="1463040"/>
          </a:xfrm>
        </p:spPr>
        <p:txBody>
          <a:bodyPr>
            <a:noAutofit/>
          </a:bodyPr>
          <a:lstStyle/>
          <a:p>
            <a:pPr algn="ctr"/>
            <a:r>
              <a:rPr lang="en-US" sz="6500" b="1" dirty="0" smtClean="0">
                <a:solidFill>
                  <a:schemeClr val="bg2"/>
                </a:solidFill>
              </a:rPr>
              <a:t>Salvation in the new birth</a:t>
            </a:r>
            <a:endParaRPr lang="en-US" sz="6500" b="1" dirty="0">
              <a:solidFill>
                <a:schemeClr val="bg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4704" y="4882863"/>
            <a:ext cx="6593983" cy="1463040"/>
          </a:xfrm>
        </p:spPr>
        <p:txBody>
          <a:bodyPr>
            <a:noAutofit/>
          </a:bodyPr>
          <a:lstStyle/>
          <a:p>
            <a:r>
              <a:rPr lang="en-US" sz="3500" dirty="0" smtClean="0"/>
              <a:t>Different People Make a Difference </a:t>
            </a:r>
          </a:p>
          <a:p>
            <a:r>
              <a:rPr lang="en-US" sz="3500" dirty="0" smtClean="0"/>
              <a:t>(Studies in 1</a:t>
            </a:r>
            <a:r>
              <a:rPr lang="en-US" sz="3500" baseline="30000" dirty="0" smtClean="0"/>
              <a:t>st</a:t>
            </a:r>
            <a:r>
              <a:rPr lang="en-US" sz="3500" dirty="0" smtClean="0"/>
              <a:t> Peter)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xmlns="" val="1560398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Hope in God’s Mercy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Hope comes from God, not from us!</a:t>
            </a:r>
            <a:endParaRPr lang="en-US" sz="3600" b="1" dirty="0" smtClean="0">
              <a:sym typeface="Wingdings" panose="05000000000000000000" pitchFamily="2" charset="2"/>
            </a:endParaRPr>
          </a:p>
          <a:p>
            <a:r>
              <a:rPr lang="en-US" sz="3600" b="1" dirty="0" smtClean="0">
                <a:sym typeface="Wingdings" panose="05000000000000000000" pitchFamily="2" charset="2"/>
              </a:rPr>
              <a:t>Resurrection of Christ  New Birth  Living Hope 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The Inheritance of </a:t>
            </a:r>
            <a:r>
              <a:rPr lang="en-US" sz="3600" b="1" dirty="0" smtClean="0">
                <a:sym typeface="Wingdings" panose="05000000000000000000" pitchFamily="2" charset="2"/>
              </a:rPr>
              <a:t>the Living </a:t>
            </a:r>
            <a:r>
              <a:rPr lang="en-US" sz="3600" b="1" dirty="0" smtClean="0">
                <a:sym typeface="Wingdings" panose="05000000000000000000" pitchFamily="2" charset="2"/>
              </a:rPr>
              <a:t>Hope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Imperishable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Undefiled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Unfading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Reserved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Heavenly</a:t>
            </a:r>
          </a:p>
          <a:p>
            <a:r>
              <a:rPr lang="en-US" sz="3600" b="1" dirty="0" smtClean="0">
                <a:sym typeface="Wingdings" panose="05000000000000000000" pitchFamily="2" charset="2"/>
              </a:rPr>
              <a:t>Our hope is secured by the power of God!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95591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in Proven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710"/>
            <a:ext cx="9720073" cy="4163482"/>
          </a:xfrm>
        </p:spPr>
        <p:txBody>
          <a:bodyPr>
            <a:normAutofit/>
          </a:bodyPr>
          <a:lstStyle/>
          <a:p>
            <a:r>
              <a:rPr lang="en-US" sz="3000" b="1" dirty="0" smtClean="0">
                <a:sym typeface="Wingdings" panose="05000000000000000000" pitchFamily="2" charset="2"/>
              </a:rPr>
              <a:t>Christian Joy vs. Worldly Joy</a:t>
            </a:r>
          </a:p>
          <a:p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6520" y="2810447"/>
            <a:ext cx="4275787" cy="343940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/>
              <a:t>The World’s Model for Joy</a:t>
            </a:r>
          </a:p>
          <a:p>
            <a:pPr algn="ctr">
              <a:lnSpc>
                <a:spcPct val="150000"/>
              </a:lnSpc>
            </a:pPr>
            <a:r>
              <a:rPr lang="en-US" sz="2700" b="1" dirty="0" smtClean="0"/>
              <a:t>Present Circumstance </a:t>
            </a:r>
          </a:p>
          <a:p>
            <a:pPr algn="ctr">
              <a:lnSpc>
                <a:spcPct val="250000"/>
              </a:lnSpc>
            </a:pPr>
            <a:r>
              <a:rPr lang="en-US" sz="2700" b="1" dirty="0" smtClean="0"/>
              <a:t>Immediate Benefit</a:t>
            </a:r>
          </a:p>
          <a:p>
            <a:pPr algn="ctr">
              <a:lnSpc>
                <a:spcPct val="250000"/>
              </a:lnSpc>
            </a:pPr>
            <a:r>
              <a:rPr lang="en-US" sz="2700" b="1" dirty="0" smtClean="0"/>
              <a:t>Joy</a:t>
            </a:r>
            <a:endParaRPr lang="en-US" sz="27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645497" y="2810446"/>
            <a:ext cx="4401096" cy="343940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/>
              <a:t>The Christian Model for Joy</a:t>
            </a:r>
          </a:p>
          <a:p>
            <a:pPr algn="ctr">
              <a:lnSpc>
                <a:spcPct val="150000"/>
              </a:lnSpc>
            </a:pPr>
            <a:r>
              <a:rPr lang="en-US" sz="2700" b="1" dirty="0" smtClean="0"/>
              <a:t>Faith in Christ</a:t>
            </a:r>
          </a:p>
          <a:p>
            <a:pPr algn="ctr">
              <a:lnSpc>
                <a:spcPct val="250000"/>
              </a:lnSpc>
            </a:pPr>
            <a:r>
              <a:rPr lang="en-US" sz="2700" b="1" dirty="0" smtClean="0"/>
              <a:t>Hope for Future</a:t>
            </a:r>
          </a:p>
          <a:p>
            <a:pPr algn="ctr">
              <a:lnSpc>
                <a:spcPct val="250000"/>
              </a:lnSpc>
            </a:pPr>
            <a:r>
              <a:rPr lang="en-US" sz="2700" b="1" dirty="0" smtClean="0"/>
              <a:t>Joy</a:t>
            </a:r>
            <a:endParaRPr lang="en-US" sz="2700" b="1" dirty="0"/>
          </a:p>
        </p:txBody>
      </p:sp>
      <p:sp>
        <p:nvSpPr>
          <p:cNvPr id="6" name="Right Arrow 5"/>
          <p:cNvSpPr/>
          <p:nvPr/>
        </p:nvSpPr>
        <p:spPr>
          <a:xfrm rot="5400000">
            <a:off x="3232591" y="4033474"/>
            <a:ext cx="463643" cy="5924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3252095" y="5020399"/>
            <a:ext cx="450389" cy="5924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5400000">
            <a:off x="8676879" y="4033473"/>
            <a:ext cx="463642" cy="5924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5400000">
            <a:off x="8683504" y="5020400"/>
            <a:ext cx="450391" cy="592428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74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Joy in Proven 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44710"/>
            <a:ext cx="9720073" cy="4572000"/>
          </a:xfrm>
        </p:spPr>
        <p:txBody>
          <a:bodyPr>
            <a:normAutofit/>
          </a:bodyPr>
          <a:lstStyle/>
          <a:p>
            <a:r>
              <a:rPr lang="en-US" sz="3300" b="1" dirty="0" smtClean="0">
                <a:sym typeface="Wingdings" panose="05000000000000000000" pitchFamily="2" charset="2"/>
              </a:rPr>
              <a:t>Christian Joy vs. Worldly Joy</a:t>
            </a:r>
          </a:p>
          <a:p>
            <a:r>
              <a:rPr lang="en-US" sz="3300" b="1" dirty="0" smtClean="0">
                <a:sym typeface="Wingdings" panose="05000000000000000000" pitchFamily="2" charset="2"/>
              </a:rPr>
              <a:t>Principles of Christian Faith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Faith must be proven (i.e. tested, endure trials).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Faith is our (most?) precious possession.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Faith results in praise, honor and glory.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Faith is fundamental to hope and therefore joy.</a:t>
            </a:r>
          </a:p>
          <a:p>
            <a:pPr lvl="1"/>
            <a:r>
              <a:rPr lang="en-US" sz="3000" b="1" dirty="0" smtClean="0">
                <a:sym typeface="Wingdings" panose="05000000000000000000" pitchFamily="2" charset="2"/>
              </a:rPr>
              <a:t>Faith results in salvation (both now and later).</a:t>
            </a:r>
          </a:p>
          <a:p>
            <a:endParaRPr lang="en-US" sz="23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3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Grace in the Gospel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2286000"/>
            <a:ext cx="10618373" cy="402336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700" b="1" dirty="0" smtClean="0"/>
              <a:t>Central theme of 1 Peter (1:2, 5:12)</a:t>
            </a:r>
          </a:p>
          <a:p>
            <a:r>
              <a:rPr lang="en-US" sz="3700" b="1" dirty="0" smtClean="0"/>
              <a:t>Suffering </a:t>
            </a:r>
            <a:r>
              <a:rPr lang="en-US" sz="3700" b="1" dirty="0"/>
              <a:t>&amp; </a:t>
            </a:r>
            <a:r>
              <a:rPr lang="en-US" sz="3700" b="1" dirty="0" smtClean="0"/>
              <a:t>Glory, the Grace of Christ</a:t>
            </a:r>
          </a:p>
          <a:p>
            <a:pPr lvl="1"/>
            <a:r>
              <a:rPr lang="en-US" sz="3300" b="1" dirty="0"/>
              <a:t>I</a:t>
            </a:r>
            <a:r>
              <a:rPr lang="en-US" sz="3300" b="1" dirty="0" smtClean="0"/>
              <a:t>nitiated by Christ</a:t>
            </a:r>
          </a:p>
          <a:p>
            <a:pPr lvl="1"/>
            <a:r>
              <a:rPr lang="en-US" sz="3300" b="1" dirty="0"/>
              <a:t>S</a:t>
            </a:r>
            <a:r>
              <a:rPr lang="en-US" sz="3300" b="1" dirty="0" smtClean="0"/>
              <a:t>hared by Disciples</a:t>
            </a:r>
          </a:p>
          <a:p>
            <a:r>
              <a:rPr lang="en-US" sz="3600" b="1" dirty="0" smtClean="0"/>
              <a:t>We know the Grace that </a:t>
            </a:r>
            <a:r>
              <a:rPr lang="en-US" sz="3600" b="1" dirty="0" smtClean="0"/>
              <a:t>the Universe searches </a:t>
            </a:r>
            <a:r>
              <a:rPr lang="en-US" sz="3600" b="1" dirty="0" smtClean="0"/>
              <a:t>out!</a:t>
            </a:r>
          </a:p>
        </p:txBody>
      </p:sp>
    </p:spTree>
    <p:extLst>
      <p:ext uri="{BB962C8B-B14F-4D97-AF65-F5344CB8AC3E}">
        <p14:creationId xmlns:p14="http://schemas.microsoft.com/office/powerpoint/2010/main" xmlns="" val="326552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189" y="1983345"/>
            <a:ext cx="1036749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“</a:t>
            </a:r>
            <a:r>
              <a:rPr lang="en-US" sz="5400" b="1" dirty="0"/>
              <a:t>Blessed be the God and Father of our Lord Jesus </a:t>
            </a:r>
            <a:r>
              <a:rPr lang="en-US" sz="5400" b="1" dirty="0" smtClean="0"/>
              <a:t>Christ</a:t>
            </a:r>
            <a:r>
              <a:rPr lang="en-US" sz="5000" b="1" dirty="0" smtClean="0"/>
              <a:t>”</a:t>
            </a:r>
          </a:p>
          <a:p>
            <a:pPr algn="r"/>
            <a:r>
              <a:rPr lang="en-US" sz="3000" b="1" dirty="0" smtClean="0">
                <a:solidFill>
                  <a:schemeClr val="accent2">
                    <a:lumMod val="75000"/>
                  </a:schemeClr>
                </a:solidFill>
              </a:rPr>
              <a:t>1 Peter 1:3</a:t>
            </a:r>
            <a:endParaRPr lang="en-US" sz="3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981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339</TotalTime>
  <Words>216</Words>
  <Application>Microsoft Office PowerPoint</Application>
  <PresentationFormat>Custom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Tw Cen MT</vt:lpstr>
      <vt:lpstr>Tw Cen MT Condensed</vt:lpstr>
      <vt:lpstr>Wingdings</vt:lpstr>
      <vt:lpstr>Wingdings 3</vt:lpstr>
      <vt:lpstr>Calibri</vt:lpstr>
      <vt:lpstr>Integral</vt:lpstr>
      <vt:lpstr>Slide 1</vt:lpstr>
      <vt:lpstr>Salvation in the new birth</vt:lpstr>
      <vt:lpstr>Hope in God’s Mercy</vt:lpstr>
      <vt:lpstr>Joy in Proven Faith</vt:lpstr>
      <vt:lpstr>Joy in Proven Faith</vt:lpstr>
      <vt:lpstr>Grace in the Gospel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Salvation in Exile</dc:title>
  <dc:creator>Owner</dc:creator>
  <cp:lastModifiedBy>Brad Beutjer</cp:lastModifiedBy>
  <cp:revision>32</cp:revision>
  <dcterms:created xsi:type="dcterms:W3CDTF">2014-09-17T19:46:37Z</dcterms:created>
  <dcterms:modified xsi:type="dcterms:W3CDTF">2014-10-19T12:52:16Z</dcterms:modified>
</cp:coreProperties>
</file>