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handoutMasterIdLst>
    <p:handoutMasterId r:id="rId10"/>
  </p:handoutMasterIdLst>
  <p:sldIdLst>
    <p:sldId id="268" r:id="rId2"/>
    <p:sldId id="256" r:id="rId3"/>
    <p:sldId id="280" r:id="rId4"/>
    <p:sldId id="271" r:id="rId5"/>
    <p:sldId id="273" r:id="rId6"/>
    <p:sldId id="274" r:id="rId7"/>
    <p:sldId id="278" r:id="rId8"/>
    <p:sldId id="279" r:id="rId9"/>
  </p:sldIdLst>
  <p:sldSz cx="9144000" cy="5715000" type="screen16x10"/>
  <p:notesSz cx="6858000" cy="9144000"/>
  <p:embeddedFontLst>
    <p:embeddedFont>
      <p:font typeface="Tw Cen MT" pitchFamily="34" charset="0"/>
      <p:regular r:id="rId11"/>
    </p:embeddedFont>
    <p:embeddedFont>
      <p:font typeface="Tw Cen MT Condensed" charset="0"/>
      <p:regular r:id="rId12"/>
      <p:bold r:id="rId13"/>
    </p:embeddedFont>
    <p:embeddedFont>
      <p:font typeface="Wingdings 3" pitchFamily="18" charset="2"/>
      <p:regular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2" y="-72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0315F-FBE0-42B0-A3A1-467CDB7D81F7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65B4A-0622-4143-BCCC-0B12E6493D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9144000" cy="3810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929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02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35000"/>
            <a:ext cx="1971675" cy="45085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35000"/>
            <a:ext cx="5686425" cy="450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87486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73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1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3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000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905000"/>
            <a:ext cx="356616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6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816363"/>
            <a:ext cx="3566160" cy="6858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473157"/>
            <a:ext cx="3566160" cy="27846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96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6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9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92924"/>
            <a:ext cx="3291840" cy="14478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85800"/>
            <a:ext cx="4258818" cy="43205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881255"/>
            <a:ext cx="3291840" cy="313524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66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33448"/>
            <a:ext cx="5829300" cy="121920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810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133448"/>
            <a:ext cx="2400300" cy="121920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4386755"/>
            <a:ext cx="0" cy="762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321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290054" cy="124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7290055" cy="3352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5392253"/>
            <a:ext cx="161560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FEB41B-24CD-4622-A2D1-23B2A95DF0BA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5392253"/>
            <a:ext cx="44260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5392253"/>
            <a:ext cx="7302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688603"/>
            <a:ext cx="0" cy="762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8621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248" y="688490"/>
            <a:ext cx="787086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/>
              <a:t>11 </a:t>
            </a:r>
            <a:r>
              <a:rPr lang="en-US" sz="2500" b="1" dirty="0"/>
              <a:t>Beloved, I urge you as sojourners and exiles to abstain from the passions of the flesh</a:t>
            </a:r>
            <a:r>
              <a:rPr lang="en-US" sz="2500" b="1" dirty="0" smtClean="0"/>
              <a:t>, which </a:t>
            </a:r>
            <a:r>
              <a:rPr lang="en-US" sz="2500" b="1" dirty="0"/>
              <a:t>wage war against your soul. </a:t>
            </a:r>
            <a:r>
              <a:rPr lang="en-US" sz="2500" b="1" baseline="30000" dirty="0"/>
              <a:t>12 </a:t>
            </a:r>
            <a:r>
              <a:rPr lang="en-US" sz="2500" b="1" dirty="0"/>
              <a:t>Keep your conduct among the Gentiles honorable, so that when they speak against you as evildoers, they may see your good deeds and glorify God on the day of visitation</a:t>
            </a:r>
            <a:r>
              <a:rPr lang="en-US" sz="2500" b="1" dirty="0" smtClean="0"/>
              <a:t>.</a:t>
            </a:r>
          </a:p>
          <a:p>
            <a:pPr algn="r"/>
            <a:r>
              <a:rPr lang="en-US" sz="2000" b="1" dirty="0" smtClean="0">
                <a:solidFill>
                  <a:schemeClr val="accent2"/>
                </a:solidFill>
              </a:rPr>
              <a:t>1 Peter 2:11-12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36" y="3399417"/>
            <a:ext cx="7870865" cy="1785104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God’s people live in </a:t>
            </a:r>
            <a:r>
              <a:rPr lang="en-US" sz="2200" b="1" dirty="0" smtClean="0">
                <a:solidFill>
                  <a:srgbClr val="FFFF00"/>
                </a:solidFill>
              </a:rPr>
              <a:t>radically different </a:t>
            </a:r>
            <a:r>
              <a:rPr lang="en-US" sz="2200" dirty="0" smtClean="0"/>
              <a:t>ways than the world.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That difference tends to result in </a:t>
            </a:r>
            <a:r>
              <a:rPr lang="en-US" sz="2200" b="1" dirty="0" smtClean="0">
                <a:solidFill>
                  <a:srgbClr val="FFFF00"/>
                </a:solidFill>
              </a:rPr>
              <a:t>suffering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smtClean="0"/>
              <a:t>of insult and rejection.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Christian suffering accomplishes </a:t>
            </a:r>
            <a:r>
              <a:rPr lang="en-US" sz="2200" b="1" dirty="0" smtClean="0">
                <a:solidFill>
                  <a:srgbClr val="FFFF00"/>
                </a:solidFill>
              </a:rPr>
              <a:t>God’s glory </a:t>
            </a:r>
            <a:r>
              <a:rPr lang="en-US" sz="2200" dirty="0" smtClean="0"/>
              <a:t>(1:3, 4:16) through our salvation from the world and the world’s redemption from sin.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40378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596" y="1842203"/>
            <a:ext cx="7331299" cy="1097280"/>
          </a:xfrm>
        </p:spPr>
        <p:txBody>
          <a:bodyPr>
            <a:noAutofit/>
          </a:bodyPr>
          <a:lstStyle/>
          <a:p>
            <a:pPr algn="ctr"/>
            <a:r>
              <a:rPr lang="en-US" sz="6375" b="1" dirty="0" smtClean="0">
                <a:solidFill>
                  <a:schemeClr val="bg2"/>
                </a:solidFill>
              </a:rPr>
              <a:t>Suffering for the glory of God</a:t>
            </a:r>
            <a:endParaRPr lang="en-US" sz="285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141" y="3947897"/>
            <a:ext cx="5090375" cy="1097280"/>
          </a:xfrm>
        </p:spPr>
        <p:txBody>
          <a:bodyPr>
            <a:noAutofit/>
          </a:bodyPr>
          <a:lstStyle/>
          <a:p>
            <a:r>
              <a:rPr lang="en-US" sz="2625" b="1" dirty="0"/>
              <a:t>Different People Make a Difference </a:t>
            </a:r>
          </a:p>
          <a:p>
            <a:r>
              <a:rPr lang="en-US" sz="2625" b="1" dirty="0"/>
              <a:t>(Studies in 1</a:t>
            </a:r>
            <a:r>
              <a:rPr lang="en-US" sz="2625" b="1" baseline="30000" dirty="0"/>
              <a:t>st</a:t>
            </a:r>
            <a:r>
              <a:rPr lang="en-US" sz="2625" b="1" dirty="0"/>
              <a:t> Peter)</a:t>
            </a:r>
          </a:p>
        </p:txBody>
      </p:sp>
    </p:spTree>
    <p:extLst>
      <p:ext uri="{BB962C8B-B14F-4D97-AF65-F5344CB8AC3E}">
        <p14:creationId xmlns:p14="http://schemas.microsoft.com/office/powerpoint/2010/main" xmlns="" val="156039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Subjection to Government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37359"/>
            <a:ext cx="7622869" cy="366297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“For the Lord’s Sake … The Will of God”</a:t>
            </a:r>
          </a:p>
          <a:p>
            <a:r>
              <a:rPr lang="en-US" sz="2800" b="1" dirty="0" smtClean="0"/>
              <a:t>Right View of Freedom</a:t>
            </a:r>
            <a:endParaRPr lang="en-US" sz="2800" b="1" dirty="0" smtClean="0">
              <a:sym typeface="Wingdings" panose="05000000000000000000" pitchFamily="2" charset="2"/>
            </a:endParaRPr>
          </a:p>
          <a:p>
            <a:pPr lvl="1"/>
            <a:r>
              <a:rPr lang="en-US" sz="2600" b="1" dirty="0" smtClean="0"/>
              <a:t>For Subjection: Obedience + Honor</a:t>
            </a:r>
          </a:p>
          <a:p>
            <a:pPr lvl="1"/>
            <a:r>
              <a:rPr lang="en-US" sz="2600" b="1" dirty="0" smtClean="0"/>
              <a:t>God-Glorifying Freedom is Not</a:t>
            </a:r>
          </a:p>
          <a:p>
            <a:pPr lvl="2"/>
            <a:r>
              <a:rPr lang="en-US" sz="2300" b="1" dirty="0" smtClean="0"/>
              <a:t>Intentional Disobedience / Rebellion	</a:t>
            </a:r>
          </a:p>
          <a:p>
            <a:pPr lvl="2"/>
            <a:r>
              <a:rPr lang="en-US" sz="2300" b="1" dirty="0" smtClean="0"/>
              <a:t>Constant Complaint / Criticism</a:t>
            </a:r>
          </a:p>
          <a:p>
            <a:pPr lvl="2"/>
            <a:r>
              <a:rPr lang="en-US" sz="2300" b="1" dirty="0" smtClean="0">
                <a:solidFill>
                  <a:srgbClr val="FFFF00"/>
                </a:solidFill>
              </a:rPr>
              <a:t>The values of post-enlightenment democratic thought.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378" y="5091920"/>
            <a:ext cx="8525130" cy="32316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1)  Radically Different </a:t>
            </a:r>
            <a:r>
              <a:rPr lang="en-US" sz="1500" b="1" dirty="0"/>
              <a:t>L</a:t>
            </a:r>
            <a:r>
              <a:rPr lang="en-US" sz="1500" b="1" dirty="0" smtClean="0"/>
              <a:t>iving 	2)  Suffering: Insult &amp; Rejection 	3)  Glory, Salvation, Redemption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xmlns="" val="377353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Enduring Unjust Masters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37360"/>
            <a:ext cx="7579838" cy="310358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Respect without Regard to Respectability</a:t>
            </a:r>
          </a:p>
          <a:p>
            <a:r>
              <a:rPr lang="en-US" sz="2800" b="1" dirty="0" smtClean="0"/>
              <a:t>Grace Credited for Suffering Injustice</a:t>
            </a:r>
          </a:p>
          <a:p>
            <a:r>
              <a:rPr lang="en-US" sz="2800" b="1" dirty="0" smtClean="0"/>
              <a:t>Differences in Christian Labor Ethics</a:t>
            </a:r>
          </a:p>
          <a:p>
            <a:pPr lvl="1"/>
            <a:r>
              <a:rPr lang="en-US" sz="2500" b="1" dirty="0" smtClean="0"/>
              <a:t>No attention given to ‘rights’ of laborer</a:t>
            </a:r>
          </a:p>
          <a:p>
            <a:pPr lvl="1"/>
            <a:r>
              <a:rPr lang="en-US" sz="2500" b="1" dirty="0" smtClean="0"/>
              <a:t>Obligation heavier on worker than master</a:t>
            </a:r>
          </a:p>
          <a:p>
            <a:pPr lvl="1"/>
            <a:r>
              <a:rPr lang="en-US" sz="2500" b="1" dirty="0" smtClean="0"/>
              <a:t>Credit primarily spiritual not economic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378" y="5091920"/>
            <a:ext cx="8525130" cy="32316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1)  Radically Different </a:t>
            </a:r>
            <a:r>
              <a:rPr lang="en-US" sz="1500" b="1" dirty="0"/>
              <a:t>L</a:t>
            </a:r>
            <a:r>
              <a:rPr lang="en-US" sz="1500" b="1" dirty="0" smtClean="0"/>
              <a:t>iving 	2)  Suffering: Insult &amp; Rejection 	3)  Glory, Salvation, Redemption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xmlns="" val="240597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Godliness in Marriage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37360"/>
            <a:ext cx="7429231" cy="352044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Instructions for Wives</a:t>
            </a:r>
          </a:p>
          <a:p>
            <a:pPr lvl="1"/>
            <a:r>
              <a:rPr lang="en-US" sz="2400" b="1" dirty="0" smtClean="0"/>
              <a:t>Subjection in Activity, Spirit and Word</a:t>
            </a:r>
          </a:p>
          <a:p>
            <a:pPr lvl="1"/>
            <a:r>
              <a:rPr lang="en-US" sz="2400" b="1" dirty="0" smtClean="0"/>
              <a:t>Influence Primarily by Conduct not Words</a:t>
            </a:r>
          </a:p>
          <a:p>
            <a:pPr lvl="1"/>
            <a:r>
              <a:rPr lang="en-US" sz="2400" b="1" dirty="0" smtClean="0"/>
              <a:t>Winning Qualities of Wives</a:t>
            </a:r>
          </a:p>
          <a:p>
            <a:pPr lvl="2"/>
            <a:r>
              <a:rPr lang="en-US" sz="2400" b="1" dirty="0" smtClean="0"/>
              <a:t>Purity</a:t>
            </a:r>
          </a:p>
          <a:p>
            <a:pPr lvl="2"/>
            <a:r>
              <a:rPr lang="en-US" sz="2400" b="1" dirty="0" smtClean="0"/>
              <a:t>Gentleness</a:t>
            </a:r>
          </a:p>
          <a:p>
            <a:pPr lvl="2"/>
            <a:r>
              <a:rPr lang="en-US" sz="2400" b="1" dirty="0" smtClean="0"/>
              <a:t>Holiness</a:t>
            </a:r>
          </a:p>
          <a:p>
            <a:pPr lvl="2"/>
            <a:r>
              <a:rPr lang="en-US" sz="2400" b="1" dirty="0" smtClean="0"/>
              <a:t>Fearlessness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378" y="5091920"/>
            <a:ext cx="8525130" cy="32316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1)  Radically Different </a:t>
            </a:r>
            <a:r>
              <a:rPr lang="en-US" sz="1500" b="1" dirty="0"/>
              <a:t>L</a:t>
            </a:r>
            <a:r>
              <a:rPr lang="en-US" sz="1500" b="1" dirty="0" smtClean="0"/>
              <a:t>iving 	2)  Suffering: Insult &amp; Rejection 	3)  Glory, Salvation, Redemption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xmlns="" val="383630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87680"/>
            <a:ext cx="7816506" cy="124968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Parenthesis: Christian Clothing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44" y="1559859"/>
            <a:ext cx="7756263" cy="3861995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i="1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3 </a:t>
            </a:r>
            <a:r>
              <a:rPr lang="en-US" sz="19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 not let your adorning be </a:t>
            </a:r>
            <a:r>
              <a:rPr lang="en-US" sz="19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external…</a:t>
            </a:r>
            <a:r>
              <a:rPr lang="en-US" sz="19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1900" b="1" i="1" baseline="30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4 </a:t>
            </a:r>
            <a:r>
              <a:rPr lang="en-US" sz="19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but let your adorning be the hidden person of the heart with the imperishable beauty of a gentle and quiet spirit, which in God's sight is very precious.</a:t>
            </a:r>
            <a:endParaRPr lang="en-US" sz="19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500" b="1" dirty="0" smtClean="0"/>
              <a:t>Modesty is a </a:t>
            </a:r>
            <a:r>
              <a:rPr lang="en-US" sz="2500" b="1" dirty="0" smtClean="0">
                <a:solidFill>
                  <a:srgbClr val="FFFF00"/>
                </a:solidFill>
              </a:rPr>
              <a:t>heart issue </a:t>
            </a:r>
            <a:r>
              <a:rPr lang="en-US" sz="2500" b="1" dirty="0" smtClean="0"/>
              <a:t>to be expressed in </a:t>
            </a:r>
            <a:r>
              <a:rPr lang="en-US" sz="2500" b="1" dirty="0" smtClean="0">
                <a:solidFill>
                  <a:srgbClr val="FFFF00"/>
                </a:solidFill>
              </a:rPr>
              <a:t>all aspects of life</a:t>
            </a:r>
            <a:r>
              <a:rPr lang="en-US" sz="2500" b="1" dirty="0" smtClean="0"/>
              <a:t>.</a:t>
            </a:r>
          </a:p>
          <a:p>
            <a:r>
              <a:rPr lang="en-US" sz="2500" b="1" dirty="0" smtClean="0"/>
              <a:t>Temptation of Seeking Approval </a:t>
            </a:r>
            <a:r>
              <a:rPr lang="en-US" sz="2500" b="1" dirty="0"/>
              <a:t>from </a:t>
            </a:r>
            <a:r>
              <a:rPr lang="en-US" sz="2500" b="1" dirty="0" smtClean="0"/>
              <a:t>People </a:t>
            </a:r>
          </a:p>
          <a:p>
            <a:pPr lvl="1"/>
            <a:r>
              <a:rPr lang="en-US" sz="2200" b="1" dirty="0" smtClean="0"/>
              <a:t>Socio-Economic Status</a:t>
            </a:r>
          </a:p>
          <a:p>
            <a:pPr lvl="1"/>
            <a:r>
              <a:rPr lang="en-US" sz="2200" b="1" dirty="0" smtClean="0"/>
              <a:t>Physical/Sexual Attractiveness</a:t>
            </a:r>
          </a:p>
          <a:p>
            <a:pPr lvl="1"/>
            <a:r>
              <a:rPr lang="en-US" sz="2200" b="1" dirty="0" smtClean="0"/>
              <a:t>Skill in ‘Beauty’</a:t>
            </a:r>
            <a:endParaRPr lang="en-US" sz="2200" b="1" dirty="0"/>
          </a:p>
          <a:p>
            <a:r>
              <a:rPr lang="en-US" sz="2500" b="1" dirty="0" smtClean="0"/>
              <a:t>Questions to Consider in Clothing Choices</a:t>
            </a:r>
          </a:p>
          <a:p>
            <a:pPr lvl="1"/>
            <a:r>
              <a:rPr lang="en-US" sz="2200" b="1" dirty="0" smtClean="0"/>
              <a:t>Why am I wearing this?</a:t>
            </a:r>
          </a:p>
          <a:p>
            <a:pPr lvl="1"/>
            <a:r>
              <a:rPr lang="en-US" sz="2200" b="1" dirty="0" smtClean="0"/>
              <a:t>Who </a:t>
            </a:r>
            <a:r>
              <a:rPr lang="en-US" sz="2200" b="1" dirty="0"/>
              <a:t>will get attention for this outfit—me or God? </a:t>
            </a:r>
            <a:endParaRPr lang="en-US" sz="2200" b="1" dirty="0" smtClean="0"/>
          </a:p>
          <a:p>
            <a:pPr lvl="1"/>
            <a:r>
              <a:rPr lang="en-US" sz="2200" b="1" dirty="0" smtClean="0"/>
              <a:t>Who </a:t>
            </a:r>
            <a:r>
              <a:rPr lang="en-US" sz="2200" b="1" dirty="0"/>
              <a:t>will give me praise for this dress—people or God</a:t>
            </a:r>
            <a:r>
              <a:rPr lang="en-US" sz="2200" b="1" dirty="0" smtClean="0"/>
              <a:t>?</a:t>
            </a:r>
          </a:p>
          <a:p>
            <a:pPr lvl="1"/>
            <a:r>
              <a:rPr lang="en-US" sz="2200" b="1" dirty="0" smtClean="0"/>
              <a:t>Is my motivation to show respect or receive respect?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082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Godliness in </a:t>
            </a:r>
            <a:r>
              <a:rPr lang="en-US" sz="4500" b="1" dirty="0" smtClean="0"/>
              <a:t>Marriage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92" y="1625301"/>
            <a:ext cx="8078993" cy="3352800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Instructions for Wives</a:t>
            </a:r>
          </a:p>
          <a:p>
            <a:pPr lvl="1"/>
            <a:r>
              <a:rPr lang="en-US" sz="2300" b="1" dirty="0" smtClean="0"/>
              <a:t>Subjection in Conduct, Spirit and Word</a:t>
            </a:r>
          </a:p>
          <a:p>
            <a:pPr lvl="1"/>
            <a:r>
              <a:rPr lang="en-US" sz="2300" b="1" dirty="0" smtClean="0"/>
              <a:t>Conduct &gt; Words to Influence</a:t>
            </a:r>
          </a:p>
          <a:p>
            <a:pPr lvl="1"/>
            <a:r>
              <a:rPr lang="en-US" sz="2300" b="1" dirty="0" smtClean="0"/>
              <a:t>Winning Qualities of Wives</a:t>
            </a:r>
          </a:p>
          <a:p>
            <a:r>
              <a:rPr lang="en-US" sz="2700" b="1" dirty="0" smtClean="0"/>
              <a:t>Instructions for Husbands</a:t>
            </a:r>
          </a:p>
          <a:p>
            <a:pPr lvl="1"/>
            <a:r>
              <a:rPr lang="en-US" sz="2300" b="1" dirty="0" smtClean="0"/>
              <a:t>Dwelling </a:t>
            </a:r>
            <a:r>
              <a:rPr lang="en-US" sz="2300" b="1" dirty="0" smtClean="0"/>
              <a:t>“</a:t>
            </a:r>
            <a:r>
              <a:rPr lang="en-US" sz="2300" b="1" dirty="0" smtClean="0"/>
              <a:t>In an Understanding Way” </a:t>
            </a:r>
          </a:p>
          <a:p>
            <a:pPr lvl="1"/>
            <a:r>
              <a:rPr lang="en-US" sz="2300" b="1" dirty="0" smtClean="0"/>
              <a:t>Honoring Her as “the Weaker Vessel”</a:t>
            </a:r>
          </a:p>
          <a:p>
            <a:pPr lvl="1"/>
            <a:r>
              <a:rPr lang="en-US" sz="2300" b="1" dirty="0" smtClean="0">
                <a:solidFill>
                  <a:srgbClr val="FFFF00"/>
                </a:solidFill>
              </a:rPr>
              <a:t>Direct link with relationship to God!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378" y="5156468"/>
            <a:ext cx="8525130" cy="32316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1)  Radically different living 	2)  Suffering: insult &amp; rejection 	3)  Glory, Salvation, Redemption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xmlns="" val="5511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4701" y="1602890"/>
            <a:ext cx="8003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21 </a:t>
            </a:r>
            <a:r>
              <a:rPr lang="en-US" sz="2800" b="1" dirty="0">
                <a:solidFill>
                  <a:srgbClr val="FFFF00"/>
                </a:solidFill>
              </a:rPr>
              <a:t>For to this you have been called</a:t>
            </a:r>
            <a:r>
              <a:rPr lang="en-US" sz="2800" b="1" dirty="0"/>
              <a:t>, because Christ also suffered for you, leaving you an example, so that you might follow in his steps. </a:t>
            </a:r>
            <a:endParaRPr lang="en-US" sz="2800" b="1" dirty="0" smtClean="0"/>
          </a:p>
          <a:p>
            <a:pPr algn="r"/>
            <a:r>
              <a:rPr lang="en-US" sz="2400" b="1" dirty="0" smtClean="0">
                <a:solidFill>
                  <a:schemeClr val="accent2"/>
                </a:solidFill>
              </a:rPr>
              <a:t>1 Peter 2:21-25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12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660</TotalTime>
  <Words>234</Words>
  <Application>Microsoft Office PowerPoint</Application>
  <PresentationFormat>On-screen Show (16:10)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Tw Cen MT</vt:lpstr>
      <vt:lpstr>Tw Cen MT Condensed</vt:lpstr>
      <vt:lpstr>Wingdings</vt:lpstr>
      <vt:lpstr>Wingdings 3</vt:lpstr>
      <vt:lpstr>Calibri</vt:lpstr>
      <vt:lpstr>Integral</vt:lpstr>
      <vt:lpstr>Slide 1</vt:lpstr>
      <vt:lpstr>Suffering for the glory of God</vt:lpstr>
      <vt:lpstr>Subjection to Government</vt:lpstr>
      <vt:lpstr>Enduring Unjust Masters</vt:lpstr>
      <vt:lpstr>Godliness in Marriage</vt:lpstr>
      <vt:lpstr>Parenthesis: Christian Clothing</vt:lpstr>
      <vt:lpstr>Godliness in Marriage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in Exile</dc:title>
  <dc:creator>Owner</dc:creator>
  <cp:lastModifiedBy>Brad Beutjer</cp:lastModifiedBy>
  <cp:revision>81</cp:revision>
  <dcterms:created xsi:type="dcterms:W3CDTF">2014-09-17T19:46:37Z</dcterms:created>
  <dcterms:modified xsi:type="dcterms:W3CDTF">2014-11-03T00:06:11Z</dcterms:modified>
</cp:coreProperties>
</file>