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68" r:id="rId2"/>
    <p:sldId id="306" r:id="rId3"/>
    <p:sldId id="307" r:id="rId4"/>
    <p:sldId id="256" r:id="rId5"/>
    <p:sldId id="314" r:id="rId6"/>
    <p:sldId id="319" r:id="rId7"/>
    <p:sldId id="324" r:id="rId8"/>
    <p:sldId id="325" r:id="rId9"/>
    <p:sldId id="316" r:id="rId10"/>
    <p:sldId id="318" r:id="rId11"/>
    <p:sldId id="328" r:id="rId12"/>
    <p:sldId id="327" r:id="rId13"/>
    <p:sldId id="312" r:id="rId14"/>
  </p:sldIdLst>
  <p:sldSz cx="9144000" cy="5715000" type="screen16x10"/>
  <p:notesSz cx="6858000" cy="9144000"/>
  <p:embeddedFontLst>
    <p:embeddedFont>
      <p:font typeface="Tw Cen MT" pitchFamily="34" charset="0"/>
      <p:regular r:id="rId15"/>
    </p:embeddedFont>
    <p:embeddedFont>
      <p:font typeface="Tw Cen MT Condensed" charset="0"/>
      <p:regular r:id="rId16"/>
      <p:bold r:id="rId17"/>
    </p:embeddedFont>
    <p:embeddedFont>
      <p:font typeface="Wingdings 3" pitchFamily="18" charset="2"/>
      <p:regular r:id="rId18"/>
    </p:embeddedFont>
  </p:embeddedFont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8" y="-54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9144000" cy="3810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929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02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35000"/>
            <a:ext cx="1971675" cy="45085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35000"/>
            <a:ext cx="5686425" cy="450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87486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73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1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3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000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6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96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6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9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92924"/>
            <a:ext cx="3291840" cy="14478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85800"/>
            <a:ext cx="4258818" cy="43205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881255"/>
            <a:ext cx="3291840" cy="313524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66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810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32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7290055" cy="3352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5392253"/>
            <a:ext cx="161560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FEB41B-24CD-4622-A2D1-23B2A95DF0B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5392253"/>
            <a:ext cx="44260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5392253"/>
            <a:ext cx="7302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688603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8621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944" y="441067"/>
            <a:ext cx="7870865" cy="4888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/>
              <a:t>11 </a:t>
            </a:r>
            <a:r>
              <a:rPr lang="en-US" sz="2500" b="1" dirty="0"/>
              <a:t>Beloved, I urge you as </a:t>
            </a:r>
            <a:r>
              <a:rPr lang="en-US" sz="2500" b="1" dirty="0">
                <a:solidFill>
                  <a:srgbClr val="FFFF00"/>
                </a:solidFill>
              </a:rPr>
              <a:t>sojourners and exiles</a:t>
            </a:r>
            <a:r>
              <a:rPr lang="en-US" sz="2500" b="1" dirty="0"/>
              <a:t> to abstain from the passions of the flesh</a:t>
            </a:r>
            <a:r>
              <a:rPr lang="en-US" sz="2500" b="1" dirty="0" smtClean="0"/>
              <a:t>, which </a:t>
            </a:r>
            <a:r>
              <a:rPr lang="en-US" sz="2500" b="1" dirty="0"/>
              <a:t>wage war against your soul. </a:t>
            </a:r>
            <a:r>
              <a:rPr lang="en-US" sz="2500" b="1" baseline="30000" dirty="0"/>
              <a:t>12 </a:t>
            </a:r>
            <a:r>
              <a:rPr lang="en-US" sz="2500" b="1" dirty="0"/>
              <a:t>Keep your conduct among the Gentiles honorable, so that when they speak against you as evildoers, they may see your good deeds and </a:t>
            </a:r>
            <a:r>
              <a:rPr lang="en-US" sz="2500" b="1" dirty="0">
                <a:solidFill>
                  <a:srgbClr val="FFFF00"/>
                </a:solidFill>
              </a:rPr>
              <a:t>glorify God </a:t>
            </a:r>
            <a:r>
              <a:rPr lang="en-US" sz="2500" b="1" dirty="0"/>
              <a:t>on the day of visitation</a:t>
            </a:r>
            <a:r>
              <a:rPr lang="en-US" sz="2500" b="1" dirty="0" smtClean="0"/>
              <a:t>.</a:t>
            </a:r>
          </a:p>
          <a:p>
            <a:pPr algn="r"/>
            <a:r>
              <a:rPr lang="en-US" sz="2000" b="1" dirty="0" smtClean="0">
                <a:solidFill>
                  <a:schemeClr val="accent2"/>
                </a:solidFill>
              </a:rPr>
              <a:t>1 Peter 2:11-12</a:t>
            </a:r>
          </a:p>
          <a:p>
            <a:endParaRPr lang="en-US" sz="2000" b="1" dirty="0">
              <a:solidFill>
                <a:schemeClr val="accent2"/>
              </a:solidFill>
            </a:endParaRPr>
          </a:p>
          <a:p>
            <a:endParaRPr lang="en-US" sz="2000" b="1" baseline="30000" dirty="0" smtClean="0"/>
          </a:p>
          <a:p>
            <a:endParaRPr lang="en-US" sz="2000" b="1" baseline="30000" dirty="0"/>
          </a:p>
          <a:p>
            <a:r>
              <a:rPr lang="en-US" sz="2500" b="1" baseline="30000" dirty="0" smtClean="0"/>
              <a:t>21</a:t>
            </a:r>
            <a:r>
              <a:rPr lang="en-US" sz="2500" b="1" baseline="30000" dirty="0"/>
              <a:t> </a:t>
            </a:r>
            <a:r>
              <a:rPr lang="en-US" sz="2500" b="1" dirty="0">
                <a:solidFill>
                  <a:srgbClr val="FFFF00"/>
                </a:solidFill>
              </a:rPr>
              <a:t>For to this you have been called</a:t>
            </a:r>
            <a:r>
              <a:rPr lang="en-US" sz="2500" b="1" dirty="0"/>
              <a:t>, because Christ also suffered for you, leaving you an example, so that you might follow in his steps. 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1 Peter </a:t>
            </a:r>
            <a:r>
              <a:rPr lang="en-US" sz="2000" b="1" dirty="0" smtClean="0">
                <a:solidFill>
                  <a:schemeClr val="accent2"/>
                </a:solidFill>
              </a:rPr>
              <a:t>2:21-25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8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573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Purpose in a Wicked World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37360"/>
            <a:ext cx="7999386" cy="3759798"/>
          </a:xfrm>
        </p:spPr>
        <p:txBody>
          <a:bodyPr>
            <a:normAutofit/>
          </a:bodyPr>
          <a:lstStyle/>
          <a:p>
            <a:r>
              <a:rPr lang="en-US" sz="2900" b="1" dirty="0" smtClean="0"/>
              <a:t>Following Christ, Abstaining from Evil (See 1:14-16; 1:22; 2:11-12)</a:t>
            </a:r>
          </a:p>
          <a:p>
            <a:r>
              <a:rPr lang="en-US" sz="2800" b="1" dirty="0" smtClean="0"/>
              <a:t>Clashing Perspectives of Christianity and the World</a:t>
            </a:r>
          </a:p>
          <a:p>
            <a:pPr lvl="1"/>
            <a:r>
              <a:rPr lang="en-US" sz="2100" dirty="0" smtClean="0"/>
              <a:t>“you have spent enough time in the past”</a:t>
            </a:r>
          </a:p>
          <a:p>
            <a:pPr lvl="1"/>
            <a:r>
              <a:rPr lang="en-US" sz="2100" dirty="0" smtClean="0"/>
              <a:t>“live…for the will of God”</a:t>
            </a:r>
          </a:p>
          <a:p>
            <a:pPr lvl="1"/>
            <a:r>
              <a:rPr lang="en-US" sz="2100" dirty="0" smtClean="0"/>
              <a:t>“They are surprised that you do not join them”</a:t>
            </a:r>
          </a:p>
          <a:p>
            <a:pPr lvl="1"/>
            <a:r>
              <a:rPr lang="en-US" sz="2100" dirty="0" smtClean="0"/>
              <a:t>“They heap abuse on you”</a:t>
            </a:r>
          </a:p>
          <a:p>
            <a:r>
              <a:rPr lang="en-US" sz="3000" b="1" dirty="0" smtClean="0"/>
              <a:t>Facing the Fate of Your Life</a:t>
            </a:r>
          </a:p>
        </p:txBody>
      </p:sp>
    </p:spTree>
    <p:extLst>
      <p:ext uri="{BB962C8B-B14F-4D97-AF65-F5344CB8AC3E}">
        <p14:creationId xmlns:p14="http://schemas.microsoft.com/office/powerpoint/2010/main" xmlns="" val="110304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Godliness in a Wicked World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816506" cy="33528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2900" b="1" dirty="0" smtClean="0"/>
              <a:t>Prayerful </a:t>
            </a:r>
            <a:r>
              <a:rPr lang="en-US" sz="2900" b="1" dirty="0" smtClean="0">
                <a:solidFill>
                  <a:srgbClr val="FFFF00"/>
                </a:solidFill>
              </a:rPr>
              <a:t>awareness</a:t>
            </a:r>
            <a:r>
              <a:rPr lang="en-US" sz="2900" b="1" dirty="0" smtClean="0"/>
              <a:t> of the realities of life</a:t>
            </a:r>
          </a:p>
          <a:p>
            <a:pPr algn="ctr">
              <a:lnSpc>
                <a:spcPct val="200000"/>
              </a:lnSpc>
            </a:pPr>
            <a:r>
              <a:rPr lang="en-US" sz="2900" b="1" dirty="0" smtClean="0"/>
              <a:t>Cheerful, passionate, strange </a:t>
            </a:r>
            <a:r>
              <a:rPr lang="en-US" sz="2900" b="1" dirty="0" smtClean="0">
                <a:solidFill>
                  <a:srgbClr val="FFFF00"/>
                </a:solidFill>
              </a:rPr>
              <a:t>love</a:t>
            </a:r>
            <a:endParaRPr lang="en-US" sz="2900" b="1" dirty="0" smtClean="0"/>
          </a:p>
          <a:p>
            <a:pPr algn="ctr">
              <a:lnSpc>
                <a:spcPct val="200000"/>
              </a:lnSpc>
            </a:pPr>
            <a:r>
              <a:rPr lang="en-US" sz="2900" b="1" dirty="0" smtClean="0"/>
              <a:t>Diligence in sacrificial </a:t>
            </a:r>
            <a:r>
              <a:rPr lang="en-US" sz="2900" b="1" dirty="0" smtClean="0">
                <a:solidFill>
                  <a:srgbClr val="FFFF00"/>
                </a:solidFill>
              </a:rPr>
              <a:t>service</a:t>
            </a:r>
            <a:r>
              <a:rPr lang="en-US" sz="2900" b="1" dirty="0" smtClean="0"/>
              <a:t> to others and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44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1064559"/>
            <a:ext cx="81915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“so that in everything </a:t>
            </a:r>
            <a:r>
              <a:rPr lang="en-US" sz="4000" b="1" dirty="0" smtClean="0">
                <a:solidFill>
                  <a:srgbClr val="FFFF00"/>
                </a:solidFill>
              </a:rPr>
              <a:t>God will be glorified</a:t>
            </a:r>
            <a:r>
              <a:rPr lang="en-US" sz="4000" b="1" dirty="0" smtClean="0"/>
              <a:t> through Jesus Christ. </a:t>
            </a:r>
            <a:r>
              <a:rPr lang="en-US" sz="4000" b="1" dirty="0" smtClean="0">
                <a:solidFill>
                  <a:srgbClr val="FFFF00"/>
                </a:solidFill>
              </a:rPr>
              <a:t>To Him belong the glory</a:t>
            </a:r>
            <a:r>
              <a:rPr lang="en-US" sz="4000" b="1" dirty="0" smtClean="0"/>
              <a:t> and the power forever and ever. Amen”</a:t>
            </a:r>
          </a:p>
          <a:p>
            <a:pPr algn="r"/>
            <a:r>
              <a:rPr lang="en-US" sz="2800" b="1" dirty="0" smtClean="0">
                <a:solidFill>
                  <a:schemeClr val="accent2"/>
                </a:solidFill>
              </a:rPr>
              <a:t>1 Peter 4:11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61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5459" y="311975"/>
            <a:ext cx="78708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Do not repay evil with evil or insult with insult. On the contrary, </a:t>
            </a:r>
            <a:r>
              <a:rPr lang="en-US" sz="2800" b="1" dirty="0">
                <a:solidFill>
                  <a:srgbClr val="FFFF00"/>
                </a:solidFill>
              </a:rPr>
              <a:t>repay evil with blessing</a:t>
            </a:r>
            <a:r>
              <a:rPr lang="en-US" sz="2800" b="1" dirty="0"/>
              <a:t>, because to this you were called so that you may </a:t>
            </a:r>
            <a:r>
              <a:rPr lang="en-US" sz="2800" b="1" dirty="0">
                <a:solidFill>
                  <a:srgbClr val="FFFF00"/>
                </a:solidFill>
              </a:rPr>
              <a:t>inherit a blessing</a:t>
            </a:r>
            <a:r>
              <a:rPr lang="en-US" sz="2800" b="1" dirty="0" smtClean="0"/>
              <a:t>.</a:t>
            </a:r>
          </a:p>
          <a:p>
            <a:pPr algn="r"/>
            <a:r>
              <a:rPr lang="en-US" sz="2000" b="1" dirty="0" smtClean="0">
                <a:solidFill>
                  <a:schemeClr val="accent2"/>
                </a:solidFill>
              </a:rPr>
              <a:t>1 Peter 3:9</a:t>
            </a:r>
          </a:p>
          <a:p>
            <a:endParaRPr lang="en-US" sz="2000" b="1" dirty="0">
              <a:solidFill>
                <a:schemeClr val="accent2"/>
              </a:solidFill>
            </a:endParaRPr>
          </a:p>
          <a:p>
            <a:r>
              <a:rPr lang="en-US" sz="2800" b="1" dirty="0" smtClean="0"/>
              <a:t>But </a:t>
            </a:r>
            <a:r>
              <a:rPr lang="en-US" sz="2800" b="1" dirty="0"/>
              <a:t>even if you should </a:t>
            </a:r>
            <a:r>
              <a:rPr lang="en-US" sz="2800" b="1" dirty="0">
                <a:solidFill>
                  <a:srgbClr val="FFFF00"/>
                </a:solidFill>
              </a:rPr>
              <a:t>suffer</a:t>
            </a:r>
            <a:r>
              <a:rPr lang="en-US" sz="2800" b="1" dirty="0"/>
              <a:t> for what is right, you are </a:t>
            </a:r>
            <a:r>
              <a:rPr lang="en-US" sz="2800" b="1" dirty="0">
                <a:solidFill>
                  <a:srgbClr val="FFFF00"/>
                </a:solidFill>
              </a:rPr>
              <a:t>blessed</a:t>
            </a:r>
            <a:r>
              <a:rPr lang="en-US" sz="2800" b="1" dirty="0"/>
              <a:t>.</a:t>
            </a:r>
            <a:r>
              <a:rPr lang="en-US" sz="2500" b="1" dirty="0"/>
              <a:t> 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1 Peter </a:t>
            </a:r>
            <a:r>
              <a:rPr lang="en-US" sz="2000" b="1" dirty="0" smtClean="0">
                <a:solidFill>
                  <a:schemeClr val="accent2"/>
                </a:solidFill>
              </a:rPr>
              <a:t>3:14a</a:t>
            </a:r>
          </a:p>
          <a:p>
            <a:endParaRPr lang="en-US" sz="2000" b="1" dirty="0">
              <a:solidFill>
                <a:schemeClr val="accent2"/>
              </a:solidFill>
            </a:endParaRPr>
          </a:p>
          <a:p>
            <a:r>
              <a:rPr lang="en-US" sz="2800" b="1" dirty="0"/>
              <a:t>For it is better, if it is </a:t>
            </a:r>
            <a:r>
              <a:rPr lang="en-US" sz="2800" b="1" dirty="0">
                <a:solidFill>
                  <a:srgbClr val="FFFF00"/>
                </a:solidFill>
              </a:rPr>
              <a:t>God’s will</a:t>
            </a:r>
            <a:r>
              <a:rPr lang="en-US" sz="2800" b="1" dirty="0"/>
              <a:t>, to </a:t>
            </a:r>
            <a:r>
              <a:rPr lang="en-US" sz="2800" b="1" dirty="0">
                <a:solidFill>
                  <a:srgbClr val="FFFF00"/>
                </a:solidFill>
              </a:rPr>
              <a:t>suffer for doing good</a:t>
            </a:r>
            <a:r>
              <a:rPr lang="en-US" sz="2800" b="1" dirty="0"/>
              <a:t> than for doing evil</a:t>
            </a:r>
            <a:r>
              <a:rPr lang="en-US" sz="2800" b="1" dirty="0" smtClean="0"/>
              <a:t>.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1 Peter </a:t>
            </a:r>
            <a:r>
              <a:rPr lang="en-US" sz="2000" b="1" dirty="0" smtClean="0">
                <a:solidFill>
                  <a:schemeClr val="accent2"/>
                </a:solidFill>
              </a:rPr>
              <a:t>3:17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80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69" y="1559859"/>
            <a:ext cx="617489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/>
              <a:t>Christians will suffer for doing good because </a:t>
            </a:r>
            <a:r>
              <a:rPr lang="en-US" sz="4500" b="1" dirty="0" smtClean="0">
                <a:solidFill>
                  <a:srgbClr val="FFFF00"/>
                </a:solidFill>
              </a:rPr>
              <a:t>the world we live in is evil</a:t>
            </a:r>
            <a:r>
              <a:rPr lang="en-US" sz="4500" b="1" dirty="0" smtClean="0"/>
              <a:t>.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xmlns="" val="57993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596" y="1842203"/>
            <a:ext cx="7331299" cy="1097280"/>
          </a:xfrm>
        </p:spPr>
        <p:txBody>
          <a:bodyPr>
            <a:noAutofit/>
          </a:bodyPr>
          <a:lstStyle/>
          <a:p>
            <a:pPr algn="ctr"/>
            <a:r>
              <a:rPr lang="en-US" sz="6375" b="1" dirty="0" smtClean="0">
                <a:solidFill>
                  <a:schemeClr val="bg2"/>
                </a:solidFill>
              </a:rPr>
              <a:t>Suffering for the glory of God, Pt. III</a:t>
            </a:r>
            <a:endParaRPr lang="en-US" sz="285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141" y="3947897"/>
            <a:ext cx="5090375" cy="1097280"/>
          </a:xfrm>
        </p:spPr>
        <p:txBody>
          <a:bodyPr>
            <a:noAutofit/>
          </a:bodyPr>
          <a:lstStyle/>
          <a:p>
            <a:r>
              <a:rPr lang="en-US" sz="2625" b="1" dirty="0"/>
              <a:t>Different People Make a Difference </a:t>
            </a:r>
          </a:p>
          <a:p>
            <a:r>
              <a:rPr lang="en-US" sz="2625" b="1" dirty="0"/>
              <a:t>(Studies in 1</a:t>
            </a:r>
            <a:r>
              <a:rPr lang="en-US" sz="2625" b="1" baseline="30000" dirty="0"/>
              <a:t>st</a:t>
            </a:r>
            <a:r>
              <a:rPr lang="en-US" sz="2625" b="1" dirty="0"/>
              <a:t> Peter)</a:t>
            </a:r>
          </a:p>
        </p:txBody>
      </p:sp>
    </p:spTree>
    <p:extLst>
      <p:ext uri="{BB962C8B-B14F-4D97-AF65-F5344CB8AC3E}">
        <p14:creationId xmlns:p14="http://schemas.microsoft.com/office/powerpoint/2010/main" xmlns="" val="156039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880604" cy="124968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Salvation from a Wicked World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The Gospel: Salvation through Injustice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96" y="2560320"/>
            <a:ext cx="7573384" cy="233974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i="1" u="sng" dirty="0" smtClean="0">
                <a:solidFill>
                  <a:schemeClr val="bg2">
                    <a:lumMod val="50000"/>
                  </a:schemeClr>
                </a:solidFill>
              </a:rPr>
              <a:t>Jesus </a:t>
            </a:r>
            <a:r>
              <a:rPr lang="en-US" sz="2200" b="1" i="1" u="sng" dirty="0">
                <a:solidFill>
                  <a:schemeClr val="bg2">
                    <a:lumMod val="50000"/>
                  </a:schemeClr>
                </a:solidFill>
              </a:rPr>
              <a:t>“preached to the spirits in prison”?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When Jesus died </a:t>
            </a:r>
            <a:r>
              <a:rPr lang="en-US" sz="2200" b="1" dirty="0" smtClean="0"/>
              <a:t>he </a:t>
            </a:r>
            <a:r>
              <a:rPr lang="en-US" sz="2200" b="1" dirty="0"/>
              <a:t>offered redemption to lost </a:t>
            </a:r>
            <a:r>
              <a:rPr lang="en-US" sz="2200" b="1" dirty="0" smtClean="0"/>
              <a:t>souls in Hell.</a:t>
            </a: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Jesus vicariously </a:t>
            </a:r>
            <a:r>
              <a:rPr lang="en-US" sz="2200" b="1" dirty="0" smtClean="0"/>
              <a:t>preached through </a:t>
            </a:r>
            <a:r>
              <a:rPr lang="en-US" sz="2200" b="1" dirty="0"/>
              <a:t>Noah’s </a:t>
            </a:r>
            <a:r>
              <a:rPr lang="en-US" sz="2200" b="1" dirty="0" smtClean="0"/>
              <a:t>preaching </a:t>
            </a:r>
            <a:r>
              <a:rPr lang="en-US" sz="2200" b="1" dirty="0"/>
              <a:t>(see 1:11; 2 Peter 2:4-5, 3:1-7</a:t>
            </a:r>
            <a:r>
              <a:rPr lang="en-US" sz="2200" b="1" dirty="0" smtClean="0"/>
              <a:t>).</a:t>
            </a: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The Ascension of Jesus </a:t>
            </a:r>
            <a:r>
              <a:rPr lang="en-US" sz="2200" b="1" dirty="0"/>
              <a:t>declared </a:t>
            </a:r>
            <a:r>
              <a:rPr lang="en-US" sz="2200" b="1" dirty="0" smtClean="0"/>
              <a:t>absolute </a:t>
            </a:r>
            <a:r>
              <a:rPr lang="en-US" sz="2200" b="1" dirty="0"/>
              <a:t>victory over </a:t>
            </a:r>
            <a:r>
              <a:rPr lang="en-US" sz="2200" b="1" dirty="0" smtClean="0"/>
              <a:t>all </a:t>
            </a:r>
            <a:r>
              <a:rPr lang="en-US" sz="2200" b="1" dirty="0"/>
              <a:t>(2 Peter 2:4-5, Jude 1:6</a:t>
            </a:r>
            <a:r>
              <a:rPr lang="en-US" sz="2200" b="1" dirty="0" smtClean="0"/>
              <a:t>).</a:t>
            </a:r>
            <a:endParaRPr lang="en-US" sz="2200" b="1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01662" y="3115733"/>
            <a:ext cx="7105360" cy="836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150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880604" cy="124968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Salvation from a Wicked World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988629" cy="33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/>
              <a:t>The </a:t>
            </a:r>
            <a:r>
              <a:rPr lang="en-US" sz="3000" b="1" dirty="0" smtClean="0"/>
              <a:t>Gospel: Salvation </a:t>
            </a:r>
            <a:r>
              <a:rPr lang="en-US" sz="3000" b="1" dirty="0"/>
              <a:t>through Injustice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Absolute Victory of the Innocent Sufferer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Getting Washed in God’s Salvation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90225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1" y="255401"/>
            <a:ext cx="8455510" cy="5175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5620" y="473336"/>
            <a:ext cx="5314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Salvation from Wickedness: </a:t>
            </a:r>
          </a:p>
          <a:p>
            <a:pPr algn="ctr"/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For Noah, For Christians</a:t>
            </a:r>
            <a:endParaRPr lang="en-US" sz="3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551" y="1564959"/>
            <a:ext cx="7659444" cy="3170740"/>
          </a:xfrm>
          <a:prstGeom prst="rect">
            <a:avLst/>
          </a:prstGeom>
          <a:solidFill>
            <a:schemeClr val="tx2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Noah was saved “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through water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” yet was the Ark not necessary in that process?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Understanding Noah’s Salvation</a:t>
            </a:r>
          </a:p>
          <a:p>
            <a:pPr marL="642366" lvl="1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From the wickedness of his world</a:t>
            </a:r>
          </a:p>
          <a:p>
            <a:pPr marL="642366" lvl="1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God’s power (the Flood) = source of salvation</a:t>
            </a:r>
          </a:p>
          <a:p>
            <a:pPr marL="642366" lvl="1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Ark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= access point to salvation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Both the Water (God’s Power) and the Ark (Noah’s Obedience) were necessary for Salvation!</a:t>
            </a:r>
          </a:p>
          <a:p>
            <a:pPr marL="642366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605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1" y="255401"/>
            <a:ext cx="8455510" cy="5175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5620" y="473336"/>
            <a:ext cx="5314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Salvation from Wickedness: </a:t>
            </a:r>
          </a:p>
          <a:p>
            <a:pPr algn="ctr"/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For Noah, For Christians</a:t>
            </a:r>
            <a:endParaRPr lang="en-US" sz="3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490" y="1706934"/>
            <a:ext cx="7810051" cy="3247684"/>
          </a:xfrm>
          <a:prstGeom prst="rect">
            <a:avLst/>
          </a:prstGeom>
          <a:solidFill>
            <a:schemeClr val="tx2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Christians are saved “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through the Resurrection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”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of Christ yet the text also clearly says that 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“baptism now saves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you.”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</a:rPr>
              <a:t>Understanding Our Salvation</a:t>
            </a:r>
            <a:endParaRPr lang="en-US" sz="2500" b="1" dirty="0">
              <a:solidFill>
                <a:schemeClr val="bg2">
                  <a:lumMod val="50000"/>
                </a:schemeClr>
              </a:solidFill>
            </a:endParaRPr>
          </a:p>
          <a:p>
            <a:pPr marL="642366" lvl="1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solidFill>
                  <a:schemeClr val="bg2">
                    <a:lumMod val="50000"/>
                  </a:schemeClr>
                </a:solidFill>
              </a:rPr>
              <a:t>To a good conscience</a:t>
            </a:r>
          </a:p>
          <a:p>
            <a:pPr marL="642366" lvl="1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solidFill>
                  <a:schemeClr val="bg2">
                    <a:lumMod val="50000"/>
                  </a:schemeClr>
                </a:solidFill>
              </a:rPr>
              <a:t>God’s power 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</a:rPr>
              <a:t>(the Resurrection) </a:t>
            </a:r>
            <a:r>
              <a:rPr lang="en-US" sz="2300" b="1" dirty="0" smtClean="0">
                <a:solidFill>
                  <a:schemeClr val="bg2">
                    <a:lumMod val="50000"/>
                  </a:schemeClr>
                </a:solidFill>
              </a:rPr>
              <a:t>= source of 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</a:rPr>
              <a:t>our </a:t>
            </a:r>
            <a:r>
              <a:rPr lang="en-US" sz="2300" b="1" dirty="0" smtClean="0">
                <a:solidFill>
                  <a:schemeClr val="bg2">
                    <a:lumMod val="50000"/>
                  </a:schemeClr>
                </a:solidFill>
              </a:rPr>
              <a:t>salvation</a:t>
            </a:r>
            <a:endParaRPr lang="en-US" sz="2300" b="1" dirty="0">
              <a:solidFill>
                <a:schemeClr val="bg2">
                  <a:lumMod val="50000"/>
                </a:schemeClr>
              </a:solidFill>
            </a:endParaRPr>
          </a:p>
          <a:p>
            <a:pPr marL="642366" lvl="1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solidFill>
                  <a:schemeClr val="bg2">
                    <a:lumMod val="50000"/>
                  </a:schemeClr>
                </a:solidFill>
              </a:rPr>
              <a:t>Baptism = access point to that salvation</a:t>
            </a:r>
            <a:endParaRPr lang="en-US" sz="23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Both the Resurrection (God’s Power) and Baptism (our Obedience) are essential for salvation!</a:t>
            </a:r>
          </a:p>
          <a:p>
            <a:pPr marL="642366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78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033" y="255401"/>
            <a:ext cx="8423238" cy="5175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3801" y="473336"/>
            <a:ext cx="4701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Salvation from Wickedness: </a:t>
            </a:r>
          </a:p>
          <a:p>
            <a:pPr algn="ctr"/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For Noah, For Christians</a:t>
            </a:r>
            <a:endParaRPr lang="en-US" sz="3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793" y="2075687"/>
            <a:ext cx="3550023" cy="2123658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rom a Wicked World</a:t>
            </a:r>
            <a:endParaRPr lang="en-US" sz="22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“through [Flood] water”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Access by the Ark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7154" y="2075687"/>
            <a:ext cx="3668356" cy="2123658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o a Good 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</a:rPr>
              <a:t>Conscience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“through the Resurrection”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Access by Baptism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4324574"/>
            <a:ext cx="5429956" cy="477054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</a:rPr>
              <a:t>Power &amp; Obedience </a:t>
            </a: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Salvation</a:t>
            </a:r>
            <a:endParaRPr lang="en-US" sz="2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63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2912</TotalTime>
  <Words>440</Words>
  <Application>Microsoft Office PowerPoint</Application>
  <PresentationFormat>On-screen Show (16:10)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Tw Cen MT</vt:lpstr>
      <vt:lpstr>Tw Cen MT Condensed</vt:lpstr>
      <vt:lpstr>Wingdings</vt:lpstr>
      <vt:lpstr>Wingdings 3</vt:lpstr>
      <vt:lpstr>Integral</vt:lpstr>
      <vt:lpstr>Slide 1</vt:lpstr>
      <vt:lpstr>Slide 2</vt:lpstr>
      <vt:lpstr>Slide 3</vt:lpstr>
      <vt:lpstr>Suffering for the glory of God, Pt. III</vt:lpstr>
      <vt:lpstr>Salvation from a Wicked World</vt:lpstr>
      <vt:lpstr>Salvation from a Wicked World</vt:lpstr>
      <vt:lpstr>Slide 7</vt:lpstr>
      <vt:lpstr>Slide 8</vt:lpstr>
      <vt:lpstr>Slide 9</vt:lpstr>
      <vt:lpstr>Slide 10</vt:lpstr>
      <vt:lpstr>Purpose in a Wicked World</vt:lpstr>
      <vt:lpstr>Godliness in a Wicked World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in Exile</dc:title>
  <dc:creator>Owner</dc:creator>
  <cp:lastModifiedBy>Brad Beutjer</cp:lastModifiedBy>
  <cp:revision>136</cp:revision>
  <dcterms:created xsi:type="dcterms:W3CDTF">2014-09-17T19:46:37Z</dcterms:created>
  <dcterms:modified xsi:type="dcterms:W3CDTF">2014-11-23T14:04:47Z</dcterms:modified>
</cp:coreProperties>
</file>