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8" r:id="rId3"/>
    <p:sldId id="259" r:id="rId4"/>
    <p:sldId id="264" r:id="rId5"/>
    <p:sldId id="265" r:id="rId6"/>
    <p:sldId id="266" r:id="rId7"/>
    <p:sldId id="271" r:id="rId8"/>
  </p:sldIdLst>
  <p:sldSz cx="9144000" cy="5715000" type="screen16x10"/>
  <p:notesSz cx="6858000" cy="9144000"/>
  <p:defaultTextStyle>
    <a:defPPr>
      <a:defRPr lang="en-US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CCF2"/>
    <a:srgbClr val="FB2E05"/>
    <a:srgbClr val="3AC64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7" autoAdjust="0"/>
    <p:restoredTop sz="77558" autoAdjust="0"/>
  </p:normalViewPr>
  <p:slideViewPr>
    <p:cSldViewPr snapToGrid="0">
      <p:cViewPr varScale="1">
        <p:scale>
          <a:sx n="87" d="100"/>
          <a:sy n="87" d="100"/>
        </p:scale>
        <p:origin x="-78" y="-198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48B65D-4972-4072-A0EB-5803DD0EFEEF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8FE52C-4B9C-40A3-AEE8-F0F3865360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2826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Read 2 Timothy 3:14-17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FE52C-4B9C-40A3-AEE8-F0F38653607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3642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3720024"/>
            <a:ext cx="6858000" cy="1367908"/>
          </a:xfrm>
        </p:spPr>
        <p:txBody>
          <a:bodyPr wrap="none" anchor="t">
            <a:normAutofit/>
          </a:bodyPr>
          <a:lstStyle>
            <a:lvl1pPr algn="r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49" y="3078646"/>
            <a:ext cx="6858000" cy="628354"/>
          </a:xfrm>
        </p:spPr>
        <p:txBody>
          <a:bodyPr anchor="b">
            <a:normAutofit/>
          </a:bodyPr>
          <a:lstStyle>
            <a:lvl1pPr marL="0" indent="0" algn="r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5703-6475-4E0A-AC42-37C2C4DFA938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D9CAC-1A2F-4061-B2B1-5AB4BFBF18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0049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39300"/>
            <a:ext cx="7886700" cy="682796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841" y="822855"/>
            <a:ext cx="7886700" cy="2816446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322097"/>
            <a:ext cx="7885509" cy="568727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5703-6475-4E0A-AC42-37C2C4DFA938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D9CAC-1A2F-4061-B2B1-5AB4BFBF18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5268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2945287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3741166"/>
            <a:ext cx="7885509" cy="1251522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5703-6475-4E0A-AC42-37C2C4DFA938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D9CAC-1A2F-4061-B2B1-5AB4BFBF18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50288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304271"/>
            <a:ext cx="6977064" cy="2494087"/>
          </a:xfrm>
        </p:spPr>
        <p:txBody>
          <a:bodyPr anchor="ctr"/>
          <a:lstStyle>
            <a:lvl1pPr>
              <a:defRPr sz="33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2804631"/>
            <a:ext cx="6564224" cy="457473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3751441"/>
            <a:ext cx="7884318" cy="1241247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5703-6475-4E0A-AC42-37C2C4DFA938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D9CAC-1A2F-4061-B2B1-5AB4BFBF18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33283" y="655687"/>
            <a:ext cx="457200" cy="487313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28359" y="2286000"/>
            <a:ext cx="457200" cy="487313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2950472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939140"/>
            <a:ext cx="7886700" cy="2093196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042151"/>
            <a:ext cx="7885509" cy="950537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5703-6475-4E0A-AC42-37C2C4DFA938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D9CAC-1A2F-4061-B2B1-5AB4BFBF18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30328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002961" y="1571625"/>
            <a:ext cx="2210150" cy="48021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17598" y="2143125"/>
            <a:ext cx="2195513" cy="2991115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40996" y="1571625"/>
            <a:ext cx="2202181" cy="480218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33081" y="2143125"/>
            <a:ext cx="2210096" cy="2991115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71777" y="1571625"/>
            <a:ext cx="2199085" cy="480218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71777" y="2143125"/>
            <a:ext cx="2199085" cy="2991115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5703-6475-4E0A-AC42-37C2C4DFA938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D9CAC-1A2F-4061-B2B1-5AB4BFBF18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5668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99064" y="3581253"/>
            <a:ext cx="2205038" cy="48021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99064" y="1880295"/>
            <a:ext cx="2205038" cy="1270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99064" y="4061471"/>
            <a:ext cx="2205038" cy="549324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748" y="3581253"/>
            <a:ext cx="2197894" cy="48021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1880295"/>
            <a:ext cx="2197894" cy="1270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5733" y="4061471"/>
            <a:ext cx="2200805" cy="549324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53242" y="3581253"/>
            <a:ext cx="2199085" cy="48021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53241" y="1880295"/>
            <a:ext cx="2199085" cy="1270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53148" y="4061469"/>
            <a:ext cx="2201998" cy="549324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5703-6475-4E0A-AC42-37C2C4DFA938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D9CAC-1A2F-4061-B2B1-5AB4BFBF18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83415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5703-6475-4E0A-AC42-37C2C4DFA938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D9CAC-1A2F-4061-B2B1-5AB4BFBF18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72890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5703-6475-4E0A-AC42-37C2C4DFA938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D9CAC-1A2F-4061-B2B1-5AB4BFBF18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3375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5703-6475-4E0A-AC42-37C2C4DFA938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D9CAC-1A2F-4061-B2B1-5AB4BFBF18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620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40899" y="3720024"/>
            <a:ext cx="6858000" cy="1367908"/>
          </a:xfrm>
        </p:spPr>
        <p:txBody>
          <a:bodyPr wrap="none" anchor="t">
            <a:normAutofit/>
          </a:bodyPr>
          <a:lstStyle>
            <a:lvl1pPr algn="l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40899" y="3078062"/>
            <a:ext cx="6858000" cy="628354"/>
          </a:xfrm>
        </p:spPr>
        <p:txBody>
          <a:bodyPr anchor="b">
            <a:normAutofit/>
          </a:bodyPr>
          <a:lstStyle>
            <a:lvl1pPr marL="0" indent="0" algn="l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5703-6475-4E0A-AC42-37C2C4DFA938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D9CAC-1A2F-4061-B2B1-5AB4BFBF18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1344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000" y="1521354"/>
            <a:ext cx="3768912" cy="36261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9880" y="1521354"/>
            <a:ext cx="3775470" cy="36261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5703-6475-4E0A-AC42-37C2C4DFA938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D9CAC-1A2F-4061-B2B1-5AB4BFBF18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070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400969"/>
            <a:ext cx="3768912" cy="686593"/>
          </a:xfrm>
        </p:spPr>
        <p:txBody>
          <a:bodyPr anchor="b"/>
          <a:lstStyle>
            <a:lvl1pPr marL="0" indent="0">
              <a:buNone/>
              <a:defRPr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0" y="2087563"/>
            <a:ext cx="3768912" cy="307049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9880" y="1400969"/>
            <a:ext cx="3776661" cy="686593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9880" y="2087563"/>
            <a:ext cx="3776661" cy="307049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5703-6475-4E0A-AC42-37C2C4DFA938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D9CAC-1A2F-4061-B2B1-5AB4BFBF18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5911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5703-6475-4E0A-AC42-37C2C4DFA938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D9CAC-1A2F-4061-B2B1-5AB4BFBF18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0677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5703-6475-4E0A-AC42-37C2C4DFA938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D9CAC-1A2F-4061-B2B1-5AB4BFBF18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32865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1714500"/>
            <a:ext cx="2739019" cy="3176323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5703-6475-4E0A-AC42-37C2C4DFA938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D9CAC-1A2F-4061-B2B1-5AB4BFBF18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6946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1714500"/>
            <a:ext cx="2739019" cy="3176323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5703-6475-4E0A-AC42-37C2C4DFA938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D9CAC-1A2F-4061-B2B1-5AB4BFBF18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1369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521354"/>
            <a:ext cx="767535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0A1D5703-6475-4E0A-AC42-37C2C4DFA938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949D9CAC-1A2F-4061-B2B1-5AB4BFBF18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86592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5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530" y="1516411"/>
            <a:ext cx="6858000" cy="1367908"/>
          </a:xfrm>
        </p:spPr>
        <p:txBody>
          <a:bodyPr>
            <a:normAutofit/>
          </a:bodyPr>
          <a:lstStyle/>
          <a:p>
            <a:r>
              <a:rPr lang="en-US" sz="5500" b="1" dirty="0" smtClean="0"/>
              <a:t>Understanding God’s Will</a:t>
            </a:r>
            <a:endParaRPr lang="en-US" sz="55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study of how the Scriptures should be interpreted and lived out in the lives of God’s people.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5698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679120" y="1830481"/>
            <a:ext cx="6858000" cy="1367908"/>
          </a:xfrm>
        </p:spPr>
        <p:txBody>
          <a:bodyPr>
            <a:noAutofit/>
          </a:bodyPr>
          <a:lstStyle/>
          <a:p>
            <a:r>
              <a:rPr lang="en-US" sz="4500" b="1" dirty="0" smtClean="0"/>
              <a:t>Scripture and the </a:t>
            </a:r>
            <a:r>
              <a:rPr lang="en-US" sz="4500" b="1" dirty="0" smtClean="0"/>
              <a:t>Authority of God</a:t>
            </a:r>
            <a:endParaRPr lang="en-US" sz="45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Understanding God’s Will #2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2378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Considering “Scripture”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548" y="1290918"/>
            <a:ext cx="8294146" cy="4141694"/>
          </a:xfrm>
        </p:spPr>
        <p:txBody>
          <a:bodyPr>
            <a:normAutofit/>
          </a:bodyPr>
          <a:lstStyle/>
          <a:p>
            <a:r>
              <a:rPr lang="en-US" b="1" dirty="0" smtClean="0"/>
              <a:t>The </a:t>
            </a:r>
            <a:r>
              <a:rPr lang="en-US" b="1" dirty="0"/>
              <a:t>Bible was recorded by Human beings but is ultimately authored by God’s directing revelation. (2 Timothy 3:16-17; 2 Peter 1:19-21)</a:t>
            </a:r>
          </a:p>
          <a:p>
            <a:r>
              <a:rPr lang="en-US" b="1" dirty="0"/>
              <a:t>Since the Bible is from God…</a:t>
            </a:r>
          </a:p>
          <a:p>
            <a:pPr lvl="1">
              <a:buFont typeface="Wingdings" pitchFamily="2" charset="2"/>
              <a:buChar char="Ø"/>
            </a:pPr>
            <a:r>
              <a:rPr lang="en-US" sz="1900" b="1" dirty="0"/>
              <a:t>The truths contained in it are accurate (though they may be misinterpreted or misunderstood by Human readers).</a:t>
            </a:r>
          </a:p>
          <a:p>
            <a:pPr lvl="1">
              <a:buFont typeface="Wingdings" pitchFamily="2" charset="2"/>
              <a:buChar char="Ø"/>
            </a:pPr>
            <a:r>
              <a:rPr lang="en-US" sz="1900" b="1" dirty="0"/>
              <a:t>It is consistent and unified in its narrative and message.</a:t>
            </a:r>
          </a:p>
          <a:p>
            <a:pPr lvl="1">
              <a:buFont typeface="Wingdings" pitchFamily="2" charset="2"/>
              <a:buChar char="Ø"/>
            </a:pPr>
            <a:r>
              <a:rPr lang="en-US" sz="1900" b="1" dirty="0"/>
              <a:t>The wisdom contained in it is superior to Human wisdom and will often contradict Human wisdom.</a:t>
            </a:r>
          </a:p>
          <a:p>
            <a:pPr lvl="1">
              <a:buFont typeface="Wingdings" pitchFamily="2" charset="2"/>
              <a:buChar char="Ø"/>
            </a:pPr>
            <a:r>
              <a:rPr lang="en-US" sz="1900" b="1" dirty="0"/>
              <a:t>It is </a:t>
            </a:r>
            <a:r>
              <a:rPr lang="en-US" sz="1900" b="1" dirty="0" smtClean="0"/>
              <a:t>relevant, essential and sufficient for all </a:t>
            </a:r>
            <a:r>
              <a:rPr lang="en-US" sz="1900" b="1" dirty="0"/>
              <a:t>Human beings who are made in God’s image with whom God therefore desires covenant relationship.</a:t>
            </a:r>
          </a:p>
          <a:p>
            <a:r>
              <a:rPr lang="en-US" b="1" dirty="0"/>
              <a:t>The written words of the Bible can be understood. (Ephesians 3:3-5</a:t>
            </a:r>
            <a:r>
              <a:rPr lang="en-US" b="1" dirty="0" smtClean="0"/>
              <a:t>)</a:t>
            </a:r>
            <a:r>
              <a:rPr lang="en-US" sz="2400" b="1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38167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207658"/>
          </a:xfrm>
        </p:spPr>
        <p:txBody>
          <a:bodyPr/>
          <a:lstStyle/>
          <a:p>
            <a:pPr algn="ctr"/>
            <a:r>
              <a:rPr lang="en-US" b="1" dirty="0" smtClean="0"/>
              <a:t>God’s Authority in the OT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548" y="1593410"/>
            <a:ext cx="8294146" cy="3839202"/>
          </a:xfrm>
        </p:spPr>
        <p:txBody>
          <a:bodyPr>
            <a:normAutofit/>
          </a:bodyPr>
          <a:lstStyle/>
          <a:p>
            <a:r>
              <a:rPr lang="en-US" b="1" dirty="0" smtClean="0"/>
              <a:t>Exercised in the Written Word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 smtClean="0"/>
              <a:t>Moses’ Instructions Concerning the Law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 smtClean="0"/>
              <a:t>Israelite Rulers &amp; the Law</a:t>
            </a:r>
          </a:p>
          <a:p>
            <a:r>
              <a:rPr lang="en-US" b="1" dirty="0" smtClean="0"/>
              <a:t>Scripture &amp; the Restoration Period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 smtClean="0"/>
              <a:t>Use of the Law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 smtClean="0"/>
              <a:t>Effect of the Law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 smtClean="0"/>
              <a:t>Relevance of the Law</a:t>
            </a:r>
            <a:endParaRPr lang="en-US" b="1" dirty="0"/>
          </a:p>
          <a:p>
            <a:pPr>
              <a:lnSpc>
                <a:spcPct val="12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5405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1712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Jesus &amp; God’s Authority in Scripture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368" y="1611516"/>
            <a:ext cx="8505876" cy="3821095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en-US" b="1" dirty="0" smtClean="0"/>
              <a:t>How Jesus Viewed the Sacred Nature of the Scriptures </a:t>
            </a:r>
            <a:r>
              <a:rPr lang="en-US" b="1" dirty="0"/>
              <a:t>(Mark 7:6-13)</a:t>
            </a:r>
            <a:endParaRPr lang="en-US" sz="1900" b="1" dirty="0"/>
          </a:p>
          <a:p>
            <a:pPr>
              <a:lnSpc>
                <a:spcPct val="120000"/>
              </a:lnSpc>
            </a:pPr>
            <a:r>
              <a:rPr lang="en-US" b="1" dirty="0" smtClean="0"/>
              <a:t>How Jesus Viewed the Historical Accuracy of the Scriptures</a:t>
            </a:r>
          </a:p>
          <a:p>
            <a:pPr lvl="1">
              <a:buFont typeface="Wingdings" pitchFamily="2" charset="2"/>
              <a:buChar char="Ø"/>
            </a:pPr>
            <a:r>
              <a:rPr lang="en-US" b="1" dirty="0" smtClean="0"/>
              <a:t>Destruction of Sodom &amp; Gomorrah (Matthew 11:23-24)</a:t>
            </a:r>
            <a:endParaRPr lang="en-US" sz="1600" b="1" dirty="0"/>
          </a:p>
          <a:p>
            <a:pPr lvl="1">
              <a:buFont typeface="Wingdings" pitchFamily="2" charset="2"/>
              <a:buChar char="Ø"/>
            </a:pPr>
            <a:r>
              <a:rPr lang="en-US" b="1" dirty="0" smtClean="0"/>
              <a:t>Jonah &amp; the Fish (Matthew 12:39-41)</a:t>
            </a:r>
            <a:endParaRPr lang="en-US" sz="1600" b="1" dirty="0"/>
          </a:p>
          <a:p>
            <a:pPr lvl="1">
              <a:buFont typeface="Wingdings" pitchFamily="2" charset="2"/>
              <a:buChar char="Ø"/>
            </a:pPr>
            <a:r>
              <a:rPr lang="en-US" b="1" dirty="0" smtClean="0"/>
              <a:t>Genesis Creation Account (Matthew 19:4-5)</a:t>
            </a:r>
            <a:endParaRPr lang="en-US" sz="1600" b="1" dirty="0"/>
          </a:p>
          <a:p>
            <a:pPr lvl="1">
              <a:buFont typeface="Wingdings" pitchFamily="2" charset="2"/>
              <a:buChar char="Ø"/>
            </a:pPr>
            <a:r>
              <a:rPr lang="en-US" b="1" dirty="0" smtClean="0"/>
              <a:t>Moses &amp; the Burning Bush (Matthew 22:31-33; cf</a:t>
            </a:r>
            <a:r>
              <a:rPr lang="en-US" b="1" dirty="0"/>
              <a:t>. Mark </a:t>
            </a:r>
            <a:r>
              <a:rPr lang="en-US" b="1" dirty="0" smtClean="0"/>
              <a:t>12:26)</a:t>
            </a:r>
            <a:endParaRPr lang="en-US" sz="1600" b="1" dirty="0"/>
          </a:p>
          <a:p>
            <a:pPr lvl="1">
              <a:buFont typeface="Wingdings" pitchFamily="2" charset="2"/>
              <a:buChar char="Ø"/>
            </a:pPr>
            <a:r>
              <a:rPr lang="en-US" b="1" dirty="0" smtClean="0"/>
              <a:t>Noah &amp; the Ark (Matthew 24:37-39)</a:t>
            </a:r>
          </a:p>
          <a:p>
            <a:pPr>
              <a:lnSpc>
                <a:spcPct val="120000"/>
              </a:lnSpc>
            </a:pPr>
            <a:r>
              <a:rPr lang="en-US" b="1" dirty="0" smtClean="0"/>
              <a:t>How Jesus Viewed the Practical &amp; Theological Relevance of Scripture</a:t>
            </a:r>
          </a:p>
          <a:p>
            <a:pPr lvl="1">
              <a:buFont typeface="Wingdings" pitchFamily="2" charset="2"/>
              <a:buChar char="Ø"/>
            </a:pPr>
            <a:r>
              <a:rPr lang="en-US" b="1" dirty="0" smtClean="0"/>
              <a:t>“</a:t>
            </a:r>
            <a:r>
              <a:rPr lang="en-US" b="1" i="1" dirty="0" smtClean="0"/>
              <a:t>Teacher, what shall I do to inherit eternal life</a:t>
            </a:r>
            <a:r>
              <a:rPr lang="en-US" b="1" dirty="0" smtClean="0"/>
              <a:t>?” (Luke 10:25-28)</a:t>
            </a:r>
            <a:endParaRPr lang="en-US" sz="1600" b="1" dirty="0"/>
          </a:p>
          <a:p>
            <a:pPr lvl="1">
              <a:buFont typeface="Wingdings" pitchFamily="2" charset="2"/>
              <a:buChar char="Ø"/>
            </a:pPr>
            <a:r>
              <a:rPr lang="en-US" b="1" dirty="0" smtClean="0"/>
              <a:t>Justification &amp; Marriage (Luke 16:15-18)</a:t>
            </a:r>
            <a:endParaRPr lang="en-US" sz="1600" b="1" dirty="0"/>
          </a:p>
          <a:p>
            <a:pPr lvl="1">
              <a:buFont typeface="Wingdings" pitchFamily="2" charset="2"/>
              <a:buChar char="Ø"/>
            </a:pPr>
            <a:r>
              <a:rPr lang="en-US" b="1" dirty="0" smtClean="0"/>
              <a:t>“…</a:t>
            </a:r>
            <a:r>
              <a:rPr lang="en-US" b="1" i="1" dirty="0" smtClean="0"/>
              <a:t>He explained to them the things concerning Himself…</a:t>
            </a:r>
            <a:r>
              <a:rPr lang="en-US" b="1" dirty="0" smtClean="0"/>
              <a:t>” (Luke </a:t>
            </a:r>
            <a:r>
              <a:rPr lang="en-US" b="1" dirty="0"/>
              <a:t>24:25-27, </a:t>
            </a:r>
            <a:r>
              <a:rPr lang="en-US" b="1" dirty="0" smtClean="0"/>
              <a:t>44-49)</a:t>
            </a:r>
            <a:endParaRPr lang="en-US" sz="1600" b="1" dirty="0"/>
          </a:p>
          <a:p>
            <a:pPr lvl="1">
              <a:lnSpc>
                <a:spcPct val="12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75784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God’s Authority in the 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418" y="1290918"/>
            <a:ext cx="8516634" cy="4141694"/>
          </a:xfrm>
        </p:spPr>
        <p:txBody>
          <a:bodyPr>
            <a:normAutofit/>
          </a:bodyPr>
          <a:lstStyle/>
          <a:p>
            <a:r>
              <a:rPr lang="en-US" b="1" dirty="0" smtClean="0"/>
              <a:t>Claims of the NT Writers to God-Given Authority</a:t>
            </a:r>
          </a:p>
          <a:p>
            <a:pPr lvl="1">
              <a:buFont typeface="Wingdings" pitchFamily="2" charset="2"/>
              <a:buChar char="Ø"/>
            </a:pPr>
            <a:r>
              <a:rPr lang="en-US" b="1" dirty="0" smtClean="0"/>
              <a:t>Possessors and unique distributors of “all truth” given by Jesus revealed by the Spirit (Jn. 16:12-14; 1 Pet. 1:12; 1 Cor. 2:10-13)</a:t>
            </a:r>
          </a:p>
          <a:p>
            <a:pPr lvl="1">
              <a:buFont typeface="Wingdings" pitchFamily="2" charset="2"/>
              <a:buChar char="Ø"/>
            </a:pPr>
            <a:r>
              <a:rPr lang="en-US" b="1" dirty="0"/>
              <a:t>U</a:t>
            </a:r>
            <a:r>
              <a:rPr lang="en-US" b="1" dirty="0" smtClean="0"/>
              <a:t>nalterable, inescapable, judging, God-confirmed Word (Heb. 2:1-4)</a:t>
            </a:r>
          </a:p>
          <a:p>
            <a:pPr lvl="1">
              <a:buFont typeface="Wingdings" pitchFamily="2" charset="2"/>
              <a:buChar char="Ø"/>
            </a:pPr>
            <a:r>
              <a:rPr lang="en-US" b="1" dirty="0" smtClean="0"/>
              <a:t>Teachings define relationship with God and his people (2 Jn. 9; 2 Thess. 3:6, 14)</a:t>
            </a:r>
          </a:p>
          <a:p>
            <a:pPr lvl="1">
              <a:buFont typeface="Wingdings" pitchFamily="2" charset="2"/>
              <a:buChar char="Ø"/>
            </a:pPr>
            <a:r>
              <a:rPr lang="en-US" b="1" dirty="0" smtClean="0"/>
              <a:t>Any other teaching, regardless of source, is false/error and following it produces disastrous results (Gal. 1:8; 1 Cor. 14:37-38; 2 Pet. 3:17)</a:t>
            </a:r>
          </a:p>
          <a:p>
            <a:r>
              <a:rPr lang="en-US" b="1" dirty="0" smtClean="0"/>
              <a:t>“God-Breathed” Scriptures = NT?  (2 Tim. 3:14-17; 2 Pet. 3:1-2, 15-17)</a:t>
            </a:r>
            <a:endParaRPr lang="en-US" sz="1300" b="1" dirty="0"/>
          </a:p>
          <a:p>
            <a:r>
              <a:rPr lang="en-US" b="1" dirty="0" smtClean="0"/>
              <a:t>Foundation of the Authoritative Nature of the NT</a:t>
            </a:r>
          </a:p>
          <a:p>
            <a:pPr lvl="1">
              <a:buFont typeface="Wingdings" pitchFamily="2" charset="2"/>
              <a:buChar char="Ø"/>
            </a:pPr>
            <a:r>
              <a:rPr lang="en-US" b="1" i="1" dirty="0" smtClean="0">
                <a:solidFill>
                  <a:schemeClr val="accent6"/>
                </a:solidFill>
              </a:rPr>
              <a:t>What made the NT writings authoritative above thoughts of men and even the thoughts revealed in the OT?</a:t>
            </a:r>
          </a:p>
          <a:p>
            <a:pPr lvl="1">
              <a:buFont typeface="Wingdings" pitchFamily="2" charset="2"/>
              <a:buChar char="Ø"/>
            </a:pPr>
            <a:r>
              <a:rPr lang="en-US" b="1" dirty="0" smtClean="0"/>
              <a:t>Matthew </a:t>
            </a:r>
            <a:r>
              <a:rPr lang="en-US" b="1" dirty="0"/>
              <a:t>28:18-20; </a:t>
            </a:r>
            <a:r>
              <a:rPr lang="en-US" b="1" dirty="0" smtClean="0"/>
              <a:t>Ephesians 2:19-22; 3:2-6</a:t>
            </a:r>
            <a:endParaRPr lang="en-US" sz="1300" b="1" dirty="0"/>
          </a:p>
          <a:p>
            <a:pPr>
              <a:lnSpc>
                <a:spcPct val="12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31381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34442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Summary Principles: </a:t>
            </a:r>
            <a:br>
              <a:rPr lang="en-US" b="1" dirty="0" smtClean="0"/>
            </a:br>
            <a:r>
              <a:rPr lang="en-US" b="1" dirty="0" smtClean="0"/>
              <a:t>God’s Authority in the Scriptures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418" y="1759526"/>
            <a:ext cx="8516634" cy="3673085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b="1" dirty="0" smtClean="0"/>
              <a:t>The written Scriptures are the way God exercises his authoritative will.</a:t>
            </a:r>
          </a:p>
          <a:p>
            <a:pPr>
              <a:lnSpc>
                <a:spcPct val="200000"/>
              </a:lnSpc>
            </a:pPr>
            <a:r>
              <a:rPr lang="en-US" b="1" dirty="0" smtClean="0"/>
              <a:t>Scripture is to be read, understood, obeyed and communicated.</a:t>
            </a:r>
          </a:p>
          <a:p>
            <a:r>
              <a:rPr lang="en-US" b="1" dirty="0" smtClean="0"/>
              <a:t>Jesus and his apostles/prophets provide the full picture of Scripture that his people are to keep today. </a:t>
            </a:r>
          </a:p>
          <a:p>
            <a:endParaRPr lang="en-US" b="1" dirty="0"/>
          </a:p>
          <a:p>
            <a:pPr>
              <a:lnSpc>
                <a:spcPct val="12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73778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451</TotalTime>
  <Words>529</Words>
  <Application>Microsoft Office PowerPoint</Application>
  <PresentationFormat>On-screen Show (16:10)</PresentationFormat>
  <Paragraphs>48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Depth</vt:lpstr>
      <vt:lpstr>Understanding God’s Will</vt:lpstr>
      <vt:lpstr>Scripture and the Authority of God</vt:lpstr>
      <vt:lpstr>Considering “Scripture”</vt:lpstr>
      <vt:lpstr>God’s Authority in the OT</vt:lpstr>
      <vt:lpstr>Jesus &amp; God’s Authority in Scripture</vt:lpstr>
      <vt:lpstr>God’s Authority in the NT</vt:lpstr>
      <vt:lpstr>Summary Principles:  God’s Authority in the Scriptures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God’s Will</dc:title>
  <dc:creator>Owner</dc:creator>
  <cp:lastModifiedBy>Brad Beutjer</cp:lastModifiedBy>
  <cp:revision>38</cp:revision>
  <dcterms:created xsi:type="dcterms:W3CDTF">2014-10-30T23:01:40Z</dcterms:created>
  <dcterms:modified xsi:type="dcterms:W3CDTF">2014-11-06T00:20:12Z</dcterms:modified>
</cp:coreProperties>
</file>