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handoutMasterIdLst>
    <p:handoutMasterId r:id="rId22"/>
  </p:handoutMasterIdLst>
  <p:sldIdLst>
    <p:sldId id="256" r:id="rId2"/>
    <p:sldId id="257" r:id="rId3"/>
    <p:sldId id="264" r:id="rId4"/>
    <p:sldId id="258" r:id="rId5"/>
    <p:sldId id="274" r:id="rId6"/>
    <p:sldId id="275" r:id="rId7"/>
    <p:sldId id="277" r:id="rId8"/>
    <p:sldId id="276" r:id="rId9"/>
    <p:sldId id="263" r:id="rId10"/>
    <p:sldId id="268" r:id="rId11"/>
    <p:sldId id="262" r:id="rId12"/>
    <p:sldId id="265" r:id="rId13"/>
    <p:sldId id="261" r:id="rId14"/>
    <p:sldId id="269" r:id="rId15"/>
    <p:sldId id="278" r:id="rId16"/>
    <p:sldId id="279" r:id="rId17"/>
    <p:sldId id="280" r:id="rId18"/>
    <p:sldId id="266" r:id="rId19"/>
    <p:sldId id="267" r:id="rId20"/>
  </p:sldIdLst>
  <p:sldSz cx="9144000" cy="5715000" type="screen16x10"/>
  <p:notesSz cx="9296400" cy="6881813"/>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CCF2"/>
    <a:srgbClr val="FB2E05"/>
    <a:srgbClr val="3AC6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9770" autoAdjust="0"/>
  </p:normalViewPr>
  <p:slideViewPr>
    <p:cSldViewPr snapToGrid="0">
      <p:cViewPr>
        <p:scale>
          <a:sx n="120" d="100"/>
          <a:sy n="120" d="100"/>
        </p:scale>
        <p:origin x="-1380" y="-450"/>
      </p:cViewPr>
      <p:guideLst>
        <p:guide orient="horz" pos="180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guide orient="horz" pos="2168"/>
        <p:guide pos="29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44091"/>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5265810" y="0"/>
            <a:ext cx="4028440" cy="344091"/>
          </a:xfrm>
          <a:prstGeom prst="rect">
            <a:avLst/>
          </a:prstGeom>
        </p:spPr>
        <p:txBody>
          <a:bodyPr vert="horz" lIns="92446" tIns="46223" rIns="92446" bIns="46223" rtlCol="0"/>
          <a:lstStyle>
            <a:lvl1pPr algn="r">
              <a:defRPr sz="1200"/>
            </a:lvl1pPr>
          </a:lstStyle>
          <a:p>
            <a:fld id="{FBA6B3C6-8700-41E6-BA62-94D07E8ADFC1}" type="datetimeFigureOut">
              <a:rPr lang="en-US" smtClean="0"/>
              <a:t>11/9/2014</a:t>
            </a:fld>
            <a:endParaRPr lang="en-US"/>
          </a:p>
        </p:txBody>
      </p:sp>
      <p:sp>
        <p:nvSpPr>
          <p:cNvPr id="4" name="Footer Placeholder 3"/>
          <p:cNvSpPr>
            <a:spLocks noGrp="1"/>
          </p:cNvSpPr>
          <p:nvPr>
            <p:ph type="ftr" sz="quarter" idx="2"/>
          </p:nvPr>
        </p:nvSpPr>
        <p:spPr>
          <a:xfrm>
            <a:off x="1" y="6536528"/>
            <a:ext cx="4028440" cy="344091"/>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5265810" y="6536528"/>
            <a:ext cx="4028440" cy="344091"/>
          </a:xfrm>
          <a:prstGeom prst="rect">
            <a:avLst/>
          </a:prstGeom>
        </p:spPr>
        <p:txBody>
          <a:bodyPr vert="horz" lIns="92446" tIns="46223" rIns="92446" bIns="46223" rtlCol="0" anchor="b"/>
          <a:lstStyle>
            <a:lvl1pPr algn="r">
              <a:defRPr sz="1200"/>
            </a:lvl1pPr>
          </a:lstStyle>
          <a:p>
            <a:fld id="{FB2D296B-6C30-4C8A-92A5-238801DA3B66}" type="slidenum">
              <a:rPr lang="en-US" smtClean="0"/>
              <a:t>‹#›</a:t>
            </a:fld>
            <a:endParaRPr lang="en-US"/>
          </a:p>
        </p:txBody>
      </p:sp>
    </p:spTree>
    <p:extLst>
      <p:ext uri="{BB962C8B-B14F-4D97-AF65-F5344CB8AC3E}">
        <p14:creationId xmlns:p14="http://schemas.microsoft.com/office/powerpoint/2010/main" val="2609499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45285"/>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265810" y="0"/>
            <a:ext cx="4028440" cy="345285"/>
          </a:xfrm>
          <a:prstGeom prst="rect">
            <a:avLst/>
          </a:prstGeom>
        </p:spPr>
        <p:txBody>
          <a:bodyPr vert="horz" lIns="92446" tIns="46223" rIns="92446" bIns="46223" rtlCol="0"/>
          <a:lstStyle>
            <a:lvl1pPr algn="r">
              <a:defRPr sz="1200"/>
            </a:lvl1pPr>
          </a:lstStyle>
          <a:p>
            <a:fld id="{B048B65D-4972-4072-A0EB-5803DD0EFEEF}" type="datetimeFigureOut">
              <a:rPr lang="en-US" smtClean="0"/>
              <a:t>11/9/2014</a:t>
            </a:fld>
            <a:endParaRPr lang="en-US"/>
          </a:p>
        </p:txBody>
      </p:sp>
      <p:sp>
        <p:nvSpPr>
          <p:cNvPr id="4" name="Slide Image Placeholder 3"/>
          <p:cNvSpPr>
            <a:spLocks noGrp="1" noRot="1" noChangeAspect="1"/>
          </p:cNvSpPr>
          <p:nvPr>
            <p:ph type="sldImg" idx="2"/>
          </p:nvPr>
        </p:nvSpPr>
        <p:spPr>
          <a:xfrm>
            <a:off x="2790825" y="860425"/>
            <a:ext cx="3714750" cy="2322513"/>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929641" y="3311872"/>
            <a:ext cx="7437119" cy="2709714"/>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536529"/>
            <a:ext cx="4028440" cy="345285"/>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265810" y="6536529"/>
            <a:ext cx="4028440" cy="345285"/>
          </a:xfrm>
          <a:prstGeom prst="rect">
            <a:avLst/>
          </a:prstGeom>
        </p:spPr>
        <p:txBody>
          <a:bodyPr vert="horz" lIns="92446" tIns="46223" rIns="92446" bIns="46223" rtlCol="0" anchor="b"/>
          <a:lstStyle>
            <a:lvl1pPr algn="r">
              <a:defRPr sz="1200"/>
            </a:lvl1pPr>
          </a:lstStyle>
          <a:p>
            <a:fld id="{0B8FE52C-4B9C-40A3-AEE8-F0F38653607D}" type="slidenum">
              <a:rPr lang="en-US" smtClean="0"/>
              <a:t>‹#›</a:t>
            </a:fld>
            <a:endParaRPr lang="en-US"/>
          </a:p>
        </p:txBody>
      </p:sp>
    </p:spTree>
    <p:extLst>
      <p:ext uri="{BB962C8B-B14F-4D97-AF65-F5344CB8AC3E}">
        <p14:creationId xmlns:p14="http://schemas.microsoft.com/office/powerpoint/2010/main" val="2152826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t>1</a:t>
            </a:fld>
            <a:endParaRPr lang="en-US"/>
          </a:p>
        </p:txBody>
      </p:sp>
    </p:spTree>
    <p:extLst>
      <p:ext uri="{BB962C8B-B14F-4D97-AF65-F5344CB8AC3E}">
        <p14:creationId xmlns:p14="http://schemas.microsoft.com/office/powerpoint/2010/main" val="2558880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10</a:t>
            </a:fld>
            <a:endParaRPr lang="en-US"/>
          </a:p>
        </p:txBody>
      </p:sp>
    </p:spTree>
    <p:extLst>
      <p:ext uri="{BB962C8B-B14F-4D97-AF65-F5344CB8AC3E}">
        <p14:creationId xmlns:p14="http://schemas.microsoft.com/office/powerpoint/2010/main" val="163732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11</a:t>
            </a:fld>
            <a:endParaRPr lang="en-US"/>
          </a:p>
        </p:txBody>
      </p:sp>
    </p:spTree>
    <p:extLst>
      <p:ext uri="{BB962C8B-B14F-4D97-AF65-F5344CB8AC3E}">
        <p14:creationId xmlns:p14="http://schemas.microsoft.com/office/powerpoint/2010/main" val="801844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12</a:t>
            </a:fld>
            <a:endParaRPr lang="en-US"/>
          </a:p>
        </p:txBody>
      </p:sp>
    </p:spTree>
    <p:extLst>
      <p:ext uri="{BB962C8B-B14F-4D97-AF65-F5344CB8AC3E}">
        <p14:creationId xmlns:p14="http://schemas.microsoft.com/office/powerpoint/2010/main" val="801844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13</a:t>
            </a:fld>
            <a:endParaRPr lang="en-US"/>
          </a:p>
        </p:txBody>
      </p:sp>
    </p:spTree>
    <p:extLst>
      <p:ext uri="{BB962C8B-B14F-4D97-AF65-F5344CB8AC3E}">
        <p14:creationId xmlns:p14="http://schemas.microsoft.com/office/powerpoint/2010/main" val="163732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14</a:t>
            </a:fld>
            <a:endParaRPr lang="en-US"/>
          </a:p>
        </p:txBody>
      </p:sp>
    </p:spTree>
    <p:extLst>
      <p:ext uri="{BB962C8B-B14F-4D97-AF65-F5344CB8AC3E}">
        <p14:creationId xmlns:p14="http://schemas.microsoft.com/office/powerpoint/2010/main" val="163732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15</a:t>
            </a:fld>
            <a:endParaRPr lang="en-US"/>
          </a:p>
        </p:txBody>
      </p:sp>
    </p:spTree>
    <p:extLst>
      <p:ext uri="{BB962C8B-B14F-4D97-AF65-F5344CB8AC3E}">
        <p14:creationId xmlns:p14="http://schemas.microsoft.com/office/powerpoint/2010/main" val="163732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9641" y="3311873"/>
            <a:ext cx="7437119" cy="464932"/>
          </a:xfrm>
        </p:spPr>
        <p:txBody>
          <a:bodyPr/>
          <a:lstStyle/>
          <a:p>
            <a:r>
              <a:rPr lang="en-US" dirty="0" smtClean="0"/>
              <a:t>Matthew </a:t>
            </a:r>
            <a:r>
              <a:rPr lang="en-US" dirty="0"/>
              <a:t>22:37 Deuteronomy 6:5</a:t>
            </a:r>
          </a:p>
          <a:p>
            <a:r>
              <a:rPr lang="en-US" dirty="0" smtClean="0"/>
              <a:t>Matthew </a:t>
            </a:r>
            <a:r>
              <a:rPr lang="en-US" dirty="0"/>
              <a:t>22:39 Leviticus 19:18</a:t>
            </a:r>
          </a:p>
        </p:txBody>
      </p:sp>
      <p:sp>
        <p:nvSpPr>
          <p:cNvPr id="4" name="Slide Number Placeholder 3"/>
          <p:cNvSpPr>
            <a:spLocks noGrp="1"/>
          </p:cNvSpPr>
          <p:nvPr>
            <p:ph type="sldNum" sz="quarter" idx="10"/>
          </p:nvPr>
        </p:nvSpPr>
        <p:spPr/>
        <p:txBody>
          <a:bodyPr/>
          <a:lstStyle/>
          <a:p>
            <a:fld id="{0B8FE52C-4B9C-40A3-AEE8-F0F38653607D}" type="slidenum">
              <a:rPr lang="en-US" smtClean="0"/>
              <a:t>16</a:t>
            </a:fld>
            <a:endParaRPr lang="en-US"/>
          </a:p>
        </p:txBody>
      </p:sp>
    </p:spTree>
    <p:extLst>
      <p:ext uri="{BB962C8B-B14F-4D97-AF65-F5344CB8AC3E}">
        <p14:creationId xmlns:p14="http://schemas.microsoft.com/office/powerpoint/2010/main" val="163732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9641" y="3311873"/>
            <a:ext cx="7437119" cy="464932"/>
          </a:xfrm>
        </p:spPr>
        <p:txBody>
          <a:bodyPr/>
          <a:lstStyle/>
          <a:p>
            <a:r>
              <a:rPr lang="en-US" dirty="0" smtClean="0"/>
              <a:t>Exodus </a:t>
            </a:r>
            <a:r>
              <a:rPr lang="en-US" dirty="0"/>
              <a:t>3:6New King James Version (NKJV)</a:t>
            </a:r>
          </a:p>
          <a:p>
            <a:r>
              <a:rPr lang="en-US" dirty="0"/>
              <a:t>6 Moreover He said, “I am the God of your father—the God of Abraham, the God of Isaac, and the God of Jacob.” And Moses hid his face, for he was afraid to look upon God.</a:t>
            </a:r>
          </a:p>
          <a:p>
            <a:r>
              <a:rPr lang="en-US" dirty="0"/>
              <a:t>15 Moreover God said to Moses, “Thus you shall say to the children of Israel: ‘The Lord God of your fathers, the God of Abraham, the God of Isaac, and the God of Jacob, has sent me to you. This is My name forever, and this is My memorial to all generations.’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17</a:t>
            </a:fld>
            <a:endParaRPr lang="en-US"/>
          </a:p>
        </p:txBody>
      </p:sp>
    </p:spTree>
    <p:extLst>
      <p:ext uri="{BB962C8B-B14F-4D97-AF65-F5344CB8AC3E}">
        <p14:creationId xmlns:p14="http://schemas.microsoft.com/office/powerpoint/2010/main" val="163732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18</a:t>
            </a:fld>
            <a:endParaRPr lang="en-US"/>
          </a:p>
        </p:txBody>
      </p:sp>
    </p:spTree>
    <p:extLst>
      <p:ext uri="{BB962C8B-B14F-4D97-AF65-F5344CB8AC3E}">
        <p14:creationId xmlns:p14="http://schemas.microsoft.com/office/powerpoint/2010/main" val="801844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19</a:t>
            </a:fld>
            <a:endParaRPr lang="en-US"/>
          </a:p>
        </p:txBody>
      </p:sp>
    </p:spTree>
    <p:extLst>
      <p:ext uri="{BB962C8B-B14F-4D97-AF65-F5344CB8AC3E}">
        <p14:creationId xmlns:p14="http://schemas.microsoft.com/office/powerpoint/2010/main" val="801844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t>2</a:t>
            </a:fld>
            <a:endParaRPr lang="en-US"/>
          </a:p>
        </p:txBody>
      </p:sp>
    </p:spTree>
    <p:extLst>
      <p:ext uri="{BB962C8B-B14F-4D97-AF65-F5344CB8AC3E}">
        <p14:creationId xmlns:p14="http://schemas.microsoft.com/office/powerpoint/2010/main" val="3680265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defRPr>
            </a:lvl1pPr>
            <a:lvl2pPr marL="751122" indent="-288893" eaLnBrk="0" hangingPunct="0">
              <a:defRPr sz="2400">
                <a:solidFill>
                  <a:schemeClr val="tx1"/>
                </a:solidFill>
                <a:latin typeface="Arial" pitchFamily="34" charset="0"/>
              </a:defRPr>
            </a:lvl2pPr>
            <a:lvl3pPr marL="1155573" indent="-231115" eaLnBrk="0" hangingPunct="0">
              <a:defRPr sz="2400">
                <a:solidFill>
                  <a:schemeClr val="tx1"/>
                </a:solidFill>
                <a:latin typeface="Arial" pitchFamily="34" charset="0"/>
              </a:defRPr>
            </a:lvl3pPr>
            <a:lvl4pPr marL="1617802" indent="-231115" eaLnBrk="0" hangingPunct="0">
              <a:defRPr sz="2400">
                <a:solidFill>
                  <a:schemeClr val="tx1"/>
                </a:solidFill>
                <a:latin typeface="Arial" pitchFamily="34" charset="0"/>
              </a:defRPr>
            </a:lvl4pPr>
            <a:lvl5pPr marL="2080031" indent="-231115" eaLnBrk="0" hangingPunct="0">
              <a:defRPr sz="2400">
                <a:solidFill>
                  <a:schemeClr val="tx1"/>
                </a:solidFill>
                <a:latin typeface="Arial" pitchFamily="34" charset="0"/>
              </a:defRPr>
            </a:lvl5pPr>
            <a:lvl6pPr marL="2542261" indent="-231115" eaLnBrk="0" fontAlgn="base" hangingPunct="0">
              <a:spcBef>
                <a:spcPct val="0"/>
              </a:spcBef>
              <a:spcAft>
                <a:spcPct val="0"/>
              </a:spcAft>
              <a:defRPr sz="2400">
                <a:solidFill>
                  <a:schemeClr val="tx1"/>
                </a:solidFill>
                <a:latin typeface="Arial" pitchFamily="34" charset="0"/>
              </a:defRPr>
            </a:lvl6pPr>
            <a:lvl7pPr marL="3004490" indent="-231115" eaLnBrk="0" fontAlgn="base" hangingPunct="0">
              <a:spcBef>
                <a:spcPct val="0"/>
              </a:spcBef>
              <a:spcAft>
                <a:spcPct val="0"/>
              </a:spcAft>
              <a:defRPr sz="2400">
                <a:solidFill>
                  <a:schemeClr val="tx1"/>
                </a:solidFill>
                <a:latin typeface="Arial" pitchFamily="34" charset="0"/>
              </a:defRPr>
            </a:lvl7pPr>
            <a:lvl8pPr marL="3466719" indent="-231115" eaLnBrk="0" fontAlgn="base" hangingPunct="0">
              <a:spcBef>
                <a:spcPct val="0"/>
              </a:spcBef>
              <a:spcAft>
                <a:spcPct val="0"/>
              </a:spcAft>
              <a:defRPr sz="2400">
                <a:solidFill>
                  <a:schemeClr val="tx1"/>
                </a:solidFill>
                <a:latin typeface="Arial" pitchFamily="34" charset="0"/>
              </a:defRPr>
            </a:lvl8pPr>
            <a:lvl9pPr marL="3928948" indent="-231115" eaLnBrk="0" fontAlgn="base" hangingPunct="0">
              <a:spcBef>
                <a:spcPct val="0"/>
              </a:spcBef>
              <a:spcAft>
                <a:spcPct val="0"/>
              </a:spcAft>
              <a:defRPr sz="2400">
                <a:solidFill>
                  <a:schemeClr val="tx1"/>
                </a:solidFill>
                <a:latin typeface="Arial" pitchFamily="34" charset="0"/>
              </a:defRPr>
            </a:lvl9pPr>
          </a:lstStyle>
          <a:p>
            <a:pPr eaLnBrk="1" hangingPunct="1"/>
            <a:fld id="{07338BD5-D07A-461E-BC25-CD8DB225B0B1}" type="slidenum">
              <a:rPr lang="en-US" sz="1200"/>
              <a:pPr eaLnBrk="1" hangingPunct="1"/>
              <a:t>3</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t>4</a:t>
            </a:fld>
            <a:endParaRPr lang="en-US"/>
          </a:p>
        </p:txBody>
      </p:sp>
    </p:spTree>
    <p:extLst>
      <p:ext uri="{BB962C8B-B14F-4D97-AF65-F5344CB8AC3E}">
        <p14:creationId xmlns:p14="http://schemas.microsoft.com/office/powerpoint/2010/main" val="4167878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t>5</a:t>
            </a:fld>
            <a:endParaRPr lang="en-US"/>
          </a:p>
        </p:txBody>
      </p:sp>
    </p:spTree>
    <p:extLst>
      <p:ext uri="{BB962C8B-B14F-4D97-AF65-F5344CB8AC3E}">
        <p14:creationId xmlns:p14="http://schemas.microsoft.com/office/powerpoint/2010/main" val="2408919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t>6</a:t>
            </a:fld>
            <a:endParaRPr lang="en-US"/>
          </a:p>
        </p:txBody>
      </p:sp>
    </p:spTree>
    <p:extLst>
      <p:ext uri="{BB962C8B-B14F-4D97-AF65-F5344CB8AC3E}">
        <p14:creationId xmlns:p14="http://schemas.microsoft.com/office/powerpoint/2010/main" val="3061117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t>7</a:t>
            </a:fld>
            <a:endParaRPr lang="en-US"/>
          </a:p>
        </p:txBody>
      </p:sp>
    </p:spTree>
    <p:extLst>
      <p:ext uri="{BB962C8B-B14F-4D97-AF65-F5344CB8AC3E}">
        <p14:creationId xmlns:p14="http://schemas.microsoft.com/office/powerpoint/2010/main" val="4242250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t>8</a:t>
            </a:fld>
            <a:endParaRPr lang="en-US"/>
          </a:p>
        </p:txBody>
      </p:sp>
    </p:spTree>
    <p:extLst>
      <p:ext uri="{BB962C8B-B14F-4D97-AF65-F5344CB8AC3E}">
        <p14:creationId xmlns:p14="http://schemas.microsoft.com/office/powerpoint/2010/main" val="2990960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t>9</a:t>
            </a:fld>
            <a:endParaRPr lang="en-US"/>
          </a:p>
        </p:txBody>
      </p:sp>
    </p:spTree>
    <p:extLst>
      <p:ext uri="{BB962C8B-B14F-4D97-AF65-F5344CB8AC3E}">
        <p14:creationId xmlns:p14="http://schemas.microsoft.com/office/powerpoint/2010/main" val="3484097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720024"/>
            <a:ext cx="6858000" cy="136790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657349" y="3078646"/>
            <a:ext cx="6858000" cy="628354"/>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A1D5703-6475-4E0A-AC42-37C2C4DFA938}" type="datetimeFigureOut">
              <a:rPr lang="en-US" smtClean="0"/>
              <a:t>11/9/2014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2060049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39300"/>
            <a:ext cx="7886700" cy="682796"/>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841" y="822855"/>
            <a:ext cx="7886700" cy="2816446"/>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4322097"/>
            <a:ext cx="7885509" cy="568727"/>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735268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2945287"/>
          </a:xfrm>
        </p:spPr>
        <p:txBody>
          <a:bodyPr anchor="ctr"/>
          <a:lstStyle>
            <a:lvl1pP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3741166"/>
            <a:ext cx="7885509" cy="1251522"/>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2105028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04271"/>
            <a:ext cx="6977064" cy="2494087"/>
          </a:xfrm>
        </p:spPr>
        <p:txBody>
          <a:bodyPr anchor="ctr"/>
          <a:lstStyle>
            <a:lvl1pPr>
              <a:defRPr sz="33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2804631"/>
            <a:ext cx="6564224" cy="457473"/>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628650" y="3751441"/>
            <a:ext cx="7884318" cy="1241247"/>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
        <p:nvSpPr>
          <p:cNvPr id="9" name="TextBox 8"/>
          <p:cNvSpPr txBox="1"/>
          <p:nvPr/>
        </p:nvSpPr>
        <p:spPr>
          <a:xfrm>
            <a:off x="833283" y="655687"/>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286000"/>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295047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1939140"/>
            <a:ext cx="7886700" cy="2093196"/>
          </a:xfrm>
        </p:spPr>
        <p:txBody>
          <a:bodyPr anchor="b">
            <a:normAutofit/>
          </a:bodyPr>
          <a:lstStyle>
            <a:lvl1pPr>
              <a:defRPr sz="405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042151"/>
            <a:ext cx="7885509" cy="950537"/>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573032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04271"/>
            <a:ext cx="7886700" cy="1104636"/>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002961" y="1571625"/>
            <a:ext cx="2210150" cy="480218"/>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1017598" y="2143125"/>
            <a:ext cx="2195513"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3440996" y="1571625"/>
            <a:ext cx="2202181" cy="480218"/>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3433081" y="2143125"/>
            <a:ext cx="2210096"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5871777" y="1571625"/>
            <a:ext cx="2199085" cy="480218"/>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5871777" y="2143125"/>
            <a:ext cx="2199085"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A1D5703-6475-4E0A-AC42-37C2C4DFA938}" type="datetimeFigureOut">
              <a:rPr lang="en-US" smtClean="0"/>
              <a:t>11/9/2014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411566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04271"/>
            <a:ext cx="7886700" cy="1104636"/>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99064" y="3581253"/>
            <a:ext cx="2205038" cy="480218"/>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999064" y="1880295"/>
            <a:ext cx="2205038"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999064" y="4061471"/>
            <a:ext cx="2205038"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426748" y="3581253"/>
            <a:ext cx="2197894" cy="480218"/>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1880295"/>
            <a:ext cx="2197894"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425733" y="4061471"/>
            <a:ext cx="2200805"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853242" y="3581253"/>
            <a:ext cx="2199085" cy="480218"/>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853241" y="1880295"/>
            <a:ext cx="2199085"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5853148" y="4061469"/>
            <a:ext cx="2201998"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A1D5703-6475-4E0A-AC42-37C2C4DFA938}" type="datetimeFigureOut">
              <a:rPr lang="en-US" smtClean="0"/>
              <a:t>11/9/2014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048341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517289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733375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13620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3720024"/>
            <a:ext cx="6858000" cy="1367908"/>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640899" y="3078062"/>
            <a:ext cx="6858000" cy="628354"/>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06134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0000" y="1521354"/>
            <a:ext cx="3768912"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9880" y="1521354"/>
            <a:ext cx="377547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1D5703-6475-4E0A-AC42-37C2C4DFA938}" type="datetimeFigureOut">
              <a:rPr lang="en-US" smtClean="0"/>
              <a:t>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94070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40000" y="1400969"/>
            <a:ext cx="3768912" cy="686593"/>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40000" y="2087563"/>
            <a:ext cx="3768912"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39880" y="1400969"/>
            <a:ext cx="3776661" cy="686593"/>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4739880" y="2087563"/>
            <a:ext cx="3776661"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1D5703-6475-4E0A-AC42-37C2C4DFA938}" type="datetimeFigureOut">
              <a:rPr lang="en-US" smtClean="0"/>
              <a:t>11/9/2014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055911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1D5703-6475-4E0A-AC42-37C2C4DFA938}" type="datetimeFigureOut">
              <a:rPr lang="en-US" smtClean="0"/>
              <a:t>11/9/2014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258067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D5703-6475-4E0A-AC42-37C2C4DFA938}" type="datetimeFigureOut">
              <a:rPr lang="en-US" smtClean="0"/>
              <a:t>11/9/2014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332865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0000" y="1714500"/>
            <a:ext cx="2739019" cy="3176323"/>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2816946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40000" y="1714500"/>
            <a:ext cx="2739019" cy="3176323"/>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661369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0000" y="1521354"/>
            <a:ext cx="7675350" cy="36261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A1D5703-6475-4E0A-AC42-37C2C4DFA938}" type="datetimeFigureOut">
              <a:rPr lang="en-US" smtClean="0"/>
              <a:t>11/9/2014</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49D9CAC-1A2F-4061-B2B1-5AB4BFBF18E9}" type="slidenum">
              <a:rPr lang="en-US" smtClean="0"/>
              <a:t>‹#›</a:t>
            </a:fld>
            <a:endParaRPr lang="en-US"/>
          </a:p>
        </p:txBody>
      </p:sp>
    </p:spTree>
    <p:extLst>
      <p:ext uri="{BB962C8B-B14F-4D97-AF65-F5344CB8AC3E}">
        <p14:creationId xmlns:p14="http://schemas.microsoft.com/office/powerpoint/2010/main" val="399865928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4776" y="1525464"/>
            <a:ext cx="6858000" cy="1367908"/>
          </a:xfrm>
        </p:spPr>
        <p:txBody>
          <a:bodyPr>
            <a:normAutofit/>
          </a:bodyPr>
          <a:lstStyle/>
          <a:p>
            <a:r>
              <a:rPr lang="en-US" sz="6500" b="1" dirty="0" smtClean="0"/>
              <a:t>Understanding God’s Will</a:t>
            </a:r>
            <a:endParaRPr lang="en-US" sz="6500" b="1" dirty="0"/>
          </a:p>
        </p:txBody>
      </p:sp>
      <p:sp>
        <p:nvSpPr>
          <p:cNvPr id="3" name="Subtitle 2"/>
          <p:cNvSpPr>
            <a:spLocks noGrp="1"/>
          </p:cNvSpPr>
          <p:nvPr>
            <p:ph type="subTitle" idx="1"/>
          </p:nvPr>
        </p:nvSpPr>
        <p:spPr/>
        <p:txBody>
          <a:bodyPr>
            <a:normAutofit fontScale="92500" lnSpcReduction="10000"/>
          </a:bodyPr>
          <a:lstStyle/>
          <a:p>
            <a:r>
              <a:rPr lang="en-US" dirty="0" smtClean="0"/>
              <a:t>A study of how the Scriptures should be interpreted and lived out in the life of every Human being.</a:t>
            </a:r>
            <a:endParaRPr lang="en-US" dirty="0"/>
          </a:p>
        </p:txBody>
      </p:sp>
    </p:spTree>
    <p:extLst>
      <p:ext uri="{BB962C8B-B14F-4D97-AF65-F5344CB8AC3E}">
        <p14:creationId xmlns:p14="http://schemas.microsoft.com/office/powerpoint/2010/main" val="3256986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90831" y="63610"/>
            <a:ext cx="8778240" cy="4233069"/>
          </a:xfrm>
        </p:spPr>
        <p:txBody>
          <a:bodyPr>
            <a:noAutofit/>
          </a:bodyPr>
          <a:lstStyle/>
          <a:p>
            <a:pPr marL="0" indent="0">
              <a:buNone/>
            </a:pPr>
            <a:r>
              <a:rPr lang="en-US" sz="2000" b="1" dirty="0" smtClean="0">
                <a:solidFill>
                  <a:srgbClr val="FFFF00"/>
                </a:solidFill>
              </a:rPr>
              <a:t>Matthew 4:1 </a:t>
            </a:r>
            <a:r>
              <a:rPr lang="en-US" sz="2000" b="1" dirty="0"/>
              <a:t>Then Jesus was led up by the Spirit into the wilderness to be tempted by the devil. 2 And when He had fasted forty days and forty nights, afterward He was hungry. 3 Now when the tempter came to Him, he said, “If You are the Son of God, command that these stones become bread</a:t>
            </a:r>
            <a:r>
              <a:rPr lang="en-US" sz="2000" b="1" dirty="0" smtClean="0"/>
              <a:t>.”4 </a:t>
            </a:r>
            <a:r>
              <a:rPr lang="en-US" sz="2000" b="1" dirty="0"/>
              <a:t>But He answered and said, “It is written, ‘Man shall not live by bread alone, but by every word that proceeds from the mouth of God</a:t>
            </a:r>
            <a:r>
              <a:rPr lang="en-US" sz="2000" b="1" dirty="0" smtClean="0"/>
              <a:t>.’”5 </a:t>
            </a:r>
            <a:r>
              <a:rPr lang="en-US" sz="2000" b="1" dirty="0"/>
              <a:t>Then the devil took Him up into the holy city, set Him on the pinnacle of the temple, 6 and said to Him, “If You are the Son of God, throw Yourself down. For it is written</a:t>
            </a:r>
            <a:r>
              <a:rPr lang="en-US" sz="2000" b="1" dirty="0" smtClean="0"/>
              <a:t>:</a:t>
            </a:r>
            <a:endParaRPr lang="en-US" sz="2000" b="1" dirty="0"/>
          </a:p>
          <a:p>
            <a:pPr marL="0" indent="0">
              <a:buNone/>
            </a:pPr>
            <a:r>
              <a:rPr lang="en-US" sz="2000" b="1" dirty="0" smtClean="0"/>
              <a:t>	‘</a:t>
            </a:r>
            <a:r>
              <a:rPr lang="en-US" sz="2000" b="1" dirty="0"/>
              <a:t>He shall give His angels charge over you</a:t>
            </a:r>
            <a:r>
              <a:rPr lang="en-US" sz="2000" b="1" dirty="0" smtClean="0"/>
              <a:t>,’ and,</a:t>
            </a:r>
            <a:endParaRPr lang="en-US" sz="2000" b="1" dirty="0"/>
          </a:p>
          <a:p>
            <a:pPr marL="0" indent="0">
              <a:buNone/>
            </a:pPr>
            <a:r>
              <a:rPr lang="en-US" sz="2000" b="1" dirty="0" smtClean="0"/>
              <a:t>	‘</a:t>
            </a:r>
            <a:r>
              <a:rPr lang="en-US" sz="2000" b="1" dirty="0"/>
              <a:t>In their hands they shall bear you up,</a:t>
            </a:r>
          </a:p>
          <a:p>
            <a:pPr marL="0" indent="0">
              <a:buNone/>
            </a:pPr>
            <a:r>
              <a:rPr lang="en-US" sz="2000" b="1" dirty="0" smtClean="0"/>
              <a:t>	Lest </a:t>
            </a:r>
            <a:r>
              <a:rPr lang="en-US" sz="2000" b="1" dirty="0"/>
              <a:t>you dash your foot against a stone</a:t>
            </a:r>
            <a:r>
              <a:rPr lang="en-US" sz="2000" b="1" dirty="0" smtClean="0"/>
              <a:t>.’</a:t>
            </a:r>
            <a:endParaRPr lang="en-US" sz="2000" b="1" dirty="0"/>
          </a:p>
          <a:p>
            <a:pPr marL="0" indent="0">
              <a:buNone/>
            </a:pPr>
            <a:r>
              <a:rPr lang="en-US" sz="2000" b="1" dirty="0" smtClean="0"/>
              <a:t>7 </a:t>
            </a:r>
            <a:r>
              <a:rPr lang="en-US" sz="2000" b="1" dirty="0"/>
              <a:t>Jesus said to him, “It is written again, ‘You shall not tempt the Lord your God</a:t>
            </a:r>
            <a:r>
              <a:rPr lang="en-US" sz="2000" b="1" dirty="0" smtClean="0"/>
              <a:t>.’”8 </a:t>
            </a:r>
            <a:r>
              <a:rPr lang="en-US" sz="2000" b="1" dirty="0"/>
              <a:t>Again, the devil took Him up on an exceedingly high mountain, and showed Him all the kingdoms of the world and their glory. 9 And he said to Him, “All these things I will give You if You will fall down and worship me</a:t>
            </a:r>
            <a:r>
              <a:rPr lang="en-US" sz="2000" b="1" dirty="0" smtClean="0"/>
              <a:t>.”10 </a:t>
            </a:r>
            <a:r>
              <a:rPr lang="en-US" sz="2000" b="1" dirty="0"/>
              <a:t>Then Jesus said to him, “Away with you</a:t>
            </a:r>
            <a:r>
              <a:rPr lang="en-US" sz="2000" b="1" dirty="0" smtClean="0"/>
              <a:t>, </a:t>
            </a:r>
            <a:r>
              <a:rPr lang="en-US" sz="2000" b="1" dirty="0"/>
              <a:t>Satan! For it is written, ‘You shall worship the Lord your God, and Him only you shall serve</a:t>
            </a:r>
            <a:r>
              <a:rPr lang="en-US" sz="2000" b="1" dirty="0" smtClean="0"/>
              <a:t>.’”</a:t>
            </a:r>
            <a:endParaRPr lang="en-US" sz="2000" b="1" dirty="0"/>
          </a:p>
        </p:txBody>
      </p:sp>
    </p:spTree>
    <p:extLst>
      <p:ext uri="{BB962C8B-B14F-4D97-AF65-F5344CB8AC3E}">
        <p14:creationId xmlns:p14="http://schemas.microsoft.com/office/powerpoint/2010/main" val="466534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720596631"/>
              </p:ext>
            </p:extLst>
          </p:nvPr>
        </p:nvGraphicFramePr>
        <p:xfrm>
          <a:off x="134773" y="14343"/>
          <a:ext cx="8722580" cy="5778182"/>
        </p:xfrm>
        <a:graphic>
          <a:graphicData uri="http://schemas.openxmlformats.org/drawingml/2006/table">
            <a:tbl>
              <a:tblPr firstRow="1" bandRow="1">
                <a:tableStyleId>{5C22544A-7EE6-4342-B048-85BDC9FD1C3A}</a:tableStyleId>
              </a:tblPr>
              <a:tblGrid>
                <a:gridCol w="1646319"/>
                <a:gridCol w="2107096"/>
                <a:gridCol w="2305878"/>
                <a:gridCol w="2663287"/>
              </a:tblGrid>
              <a:tr h="582005">
                <a:tc>
                  <a:txBody>
                    <a:bodyPr/>
                    <a:lstStyle/>
                    <a:p>
                      <a:pPr algn="ctr"/>
                      <a:r>
                        <a:rPr lang="en-US" sz="1800" dirty="0" smtClean="0"/>
                        <a:t>Temptation</a:t>
                      </a:r>
                      <a:endParaRPr lang="en-US" sz="1800" dirty="0"/>
                    </a:p>
                  </a:txBody>
                  <a:tcPr/>
                </a:tc>
                <a:tc>
                  <a:txBody>
                    <a:bodyPr/>
                    <a:lstStyle/>
                    <a:p>
                      <a:pPr algn="ctr"/>
                      <a:r>
                        <a:rPr lang="en-US" sz="1800" dirty="0" smtClean="0"/>
                        <a:t>Nature of Temptation</a:t>
                      </a:r>
                      <a:endParaRPr lang="en-US" sz="1800" dirty="0"/>
                    </a:p>
                  </a:txBody>
                  <a:tcPr/>
                </a:tc>
                <a:tc>
                  <a:txBody>
                    <a:bodyPr/>
                    <a:lstStyle/>
                    <a:p>
                      <a:pPr algn="ctr"/>
                      <a:r>
                        <a:rPr lang="en-US" sz="1800" dirty="0" smtClean="0"/>
                        <a:t>Scriptural Arguments</a:t>
                      </a:r>
                      <a:endParaRPr lang="en-US" sz="1800" dirty="0"/>
                    </a:p>
                  </a:txBody>
                  <a:tcPr/>
                </a:tc>
                <a:tc>
                  <a:txBody>
                    <a:bodyPr/>
                    <a:lstStyle/>
                    <a:p>
                      <a:pPr algn="ctr"/>
                      <a:r>
                        <a:rPr lang="en-US" sz="1800" dirty="0" smtClean="0"/>
                        <a:t>Lessons on the Use of Scripture</a:t>
                      </a:r>
                      <a:endParaRPr lang="en-US" sz="1800" dirty="0"/>
                    </a:p>
                  </a:txBody>
                  <a:tcPr/>
                </a:tc>
              </a:tr>
              <a:tr h="2303462">
                <a:tc>
                  <a:txBody>
                    <a:bodyPr/>
                    <a:lstStyle/>
                    <a:p>
                      <a:pPr algn="ctr"/>
                      <a:endParaRPr lang="en-US" sz="1800" b="1" dirty="0" smtClean="0"/>
                    </a:p>
                    <a:p>
                      <a:pPr algn="ctr"/>
                      <a:r>
                        <a:rPr lang="en-US" sz="1800" b="1" dirty="0" smtClean="0"/>
                        <a:t>Stones to Bread (v 2-4)</a:t>
                      </a:r>
                      <a:endParaRPr lang="en-US" sz="1800" b="1" dirty="0"/>
                    </a:p>
                  </a:txBody>
                  <a:tcPr/>
                </a:tc>
                <a:tc>
                  <a:txBody>
                    <a:bodyPr/>
                    <a:lstStyle/>
                    <a:p>
                      <a:pPr marL="0" indent="0">
                        <a:buFontTx/>
                        <a:buNone/>
                      </a:pPr>
                      <a:r>
                        <a:rPr lang="en-US" sz="1800" dirty="0" smtClean="0"/>
                        <a:t>Do a "Good" but Unauthorized, work: Provide for Self during God's apparent lack of provision  </a:t>
                      </a:r>
                    </a:p>
                    <a:p>
                      <a:pPr marL="0" indent="0">
                        <a:buFontTx/>
                        <a:buNone/>
                      </a:pPr>
                      <a:r>
                        <a:rPr lang="en-US" sz="1800" dirty="0" smtClean="0"/>
                        <a:t>(see Mt 14:17)</a:t>
                      </a:r>
                      <a:endParaRPr lang="en-US" sz="1800" dirty="0"/>
                    </a:p>
                  </a:txBody>
                  <a:tcPr/>
                </a:tc>
                <a:tc>
                  <a:txBody>
                    <a:bodyPr/>
                    <a:lstStyle/>
                    <a:p>
                      <a:pPr marL="0" indent="0">
                        <a:buFontTx/>
                        <a:buNone/>
                      </a:pPr>
                      <a:r>
                        <a:rPr lang="en-US" sz="1800" b="1" i="1" dirty="0" smtClean="0"/>
                        <a:t>Man shall not live by bread alone... </a:t>
                      </a:r>
                      <a:r>
                        <a:rPr lang="en-US" sz="1800" dirty="0" smtClean="0"/>
                        <a:t>Israelites, through hunger, were to have learned to trust in God's promises. </a:t>
                      </a:r>
                    </a:p>
                    <a:p>
                      <a:pPr marL="0" indent="0">
                        <a:buFontTx/>
                        <a:buNone/>
                      </a:pPr>
                      <a:r>
                        <a:rPr lang="en-US" sz="1800" dirty="0" smtClean="0"/>
                        <a:t>(</a:t>
                      </a:r>
                      <a:r>
                        <a:rPr lang="en-US" sz="1800" dirty="0" err="1" smtClean="0"/>
                        <a:t>Dt</a:t>
                      </a:r>
                      <a:r>
                        <a:rPr lang="en-US" sz="1800" dirty="0" smtClean="0"/>
                        <a:t> 8:2,3)</a:t>
                      </a:r>
                      <a:endParaRPr lang="en-US" sz="1800" dirty="0"/>
                    </a:p>
                  </a:txBody>
                  <a:tcPr/>
                </a:tc>
                <a:tc>
                  <a:txBody>
                    <a:bodyPr/>
                    <a:lstStyle/>
                    <a:p>
                      <a:pPr marL="0" indent="0">
                        <a:buFont typeface="Arial" panose="020B0604020202020204" pitchFamily="34" charset="0"/>
                        <a:buNone/>
                      </a:pPr>
                      <a:r>
                        <a:rPr lang="en-US" sz="1800" dirty="0" smtClean="0"/>
                        <a:t>•Similar  Circumstances (examples) can be used to establish authority. </a:t>
                      </a:r>
                    </a:p>
                    <a:p>
                      <a:pPr marL="0" indent="0">
                        <a:buFont typeface="Arial" panose="020B0604020202020204" pitchFamily="34" charset="0"/>
                        <a:buNone/>
                      </a:pPr>
                      <a:r>
                        <a:rPr lang="en-US" sz="1800" dirty="0" smtClean="0"/>
                        <a:t>• The apparent "goodness" of an action does not justify it. </a:t>
                      </a:r>
                    </a:p>
                    <a:p>
                      <a:pPr marL="0" indent="0">
                        <a:buFont typeface="Arial" panose="020B0604020202020204" pitchFamily="34" charset="0"/>
                        <a:buNone/>
                      </a:pPr>
                      <a:r>
                        <a:rPr lang="en-US" sz="1800" dirty="0" smtClean="0"/>
                        <a:t>• God's law not to be judged by man's wisdom.</a:t>
                      </a:r>
                    </a:p>
                  </a:txBody>
                  <a:tcPr/>
                </a:tc>
              </a:tr>
              <a:tr h="1284893">
                <a:tc>
                  <a:txBody>
                    <a:bodyPr/>
                    <a:lstStyle/>
                    <a:p>
                      <a:pPr algn="ctr"/>
                      <a:endParaRPr lang="en-US" sz="1800" b="1" dirty="0" smtClean="0"/>
                    </a:p>
                    <a:p>
                      <a:pPr algn="ctr"/>
                      <a:r>
                        <a:rPr lang="en-US" sz="1800" b="1" i="0" u="none" strike="noStrike" kern="1200" baseline="0" dirty="0" smtClean="0">
                          <a:solidFill>
                            <a:schemeClr val="dk1"/>
                          </a:solidFill>
                          <a:latin typeface="+mn-lt"/>
                          <a:ea typeface="+mn-ea"/>
                          <a:cs typeface="+mn-cs"/>
                        </a:rPr>
                        <a:t>Jump from Temple (v 5-7) </a:t>
                      </a:r>
                      <a:endParaRPr lang="en-US" sz="1800" b="1" dirty="0" smtClean="0"/>
                    </a:p>
                  </a:txBody>
                  <a:tcPr/>
                </a:tc>
                <a:tc>
                  <a:txBody>
                    <a:bodyPr/>
                    <a:lstStyle/>
                    <a:p>
                      <a:pPr marL="0" indent="0">
                        <a:buFontTx/>
                        <a:buNone/>
                      </a:pPr>
                      <a:r>
                        <a:rPr lang="en-US" sz="1800" dirty="0" smtClean="0"/>
                        <a:t>Demonstrate God's Protection (Publicly?); </a:t>
                      </a:r>
                    </a:p>
                    <a:p>
                      <a:pPr marL="0" indent="0">
                        <a:buFontTx/>
                        <a:buNone/>
                      </a:pPr>
                      <a:endParaRPr lang="en-US" sz="1800" dirty="0" smtClean="0"/>
                    </a:p>
                    <a:p>
                      <a:pPr marL="0" indent="0">
                        <a:buFontTx/>
                        <a:buNone/>
                      </a:pPr>
                      <a:r>
                        <a:rPr lang="en-US" sz="1800" dirty="0" smtClean="0"/>
                        <a:t>Cause God to Verify His </a:t>
                      </a:r>
                      <a:r>
                        <a:rPr lang="en-US" sz="1800" dirty="0" err="1" smtClean="0"/>
                        <a:t>Messiahship</a:t>
                      </a:r>
                      <a:endParaRPr lang="en-US" sz="1800" dirty="0"/>
                    </a:p>
                  </a:txBody>
                  <a:tcPr/>
                </a:tc>
                <a:tc>
                  <a:txBody>
                    <a:bodyPr/>
                    <a:lstStyle/>
                    <a:p>
                      <a:pPr marL="0" indent="0">
                        <a:buFontTx/>
                        <a:buNone/>
                      </a:pPr>
                      <a:r>
                        <a:rPr lang="en-US" sz="1800" dirty="0" smtClean="0"/>
                        <a:t>Satan: "Ps 91:11,12 appears to justify the action." </a:t>
                      </a:r>
                    </a:p>
                    <a:p>
                      <a:pPr marL="0" indent="0">
                        <a:buFontTx/>
                        <a:buNone/>
                      </a:pPr>
                      <a:r>
                        <a:rPr lang="en-US" sz="1800" b="1" i="1" dirty="0" smtClean="0"/>
                        <a:t>Thou shall not make trial of the Lord... </a:t>
                      </a:r>
                      <a:r>
                        <a:rPr lang="en-US" sz="1800" dirty="0" smtClean="0"/>
                        <a:t>Israel made a similar mistake when they tested God at </a:t>
                      </a:r>
                      <a:r>
                        <a:rPr lang="en-US" sz="1800" dirty="0" err="1" smtClean="0"/>
                        <a:t>Massah</a:t>
                      </a:r>
                      <a:r>
                        <a:rPr lang="en-US" sz="1800" dirty="0" smtClean="0"/>
                        <a:t>: </a:t>
                      </a:r>
                    </a:p>
                    <a:p>
                      <a:pPr marL="0" indent="0">
                        <a:buFontTx/>
                        <a:buNone/>
                      </a:pPr>
                      <a:r>
                        <a:rPr lang="en-US" sz="1800" dirty="0" smtClean="0"/>
                        <a:t>"Is God still with Us?"(</a:t>
                      </a:r>
                      <a:r>
                        <a:rPr lang="en-US" sz="1800" dirty="0" err="1" smtClean="0"/>
                        <a:t>Dt</a:t>
                      </a:r>
                      <a:r>
                        <a:rPr lang="en-US" sz="1800" dirty="0" smtClean="0"/>
                        <a:t> 6:16 Ex 17:3-7)</a:t>
                      </a:r>
                      <a:endParaRPr lang="en-US" sz="1800" dirty="0"/>
                    </a:p>
                  </a:txBody>
                  <a:tcPr/>
                </a:tc>
                <a:tc>
                  <a:txBody>
                    <a:bodyPr/>
                    <a:lstStyle/>
                    <a:p>
                      <a:pPr algn="l"/>
                      <a:r>
                        <a:rPr lang="en-US" sz="1800" dirty="0" smtClean="0"/>
                        <a:t>• </a:t>
                      </a:r>
                      <a:r>
                        <a:rPr lang="en-US" sz="1800" b="0" dirty="0" smtClean="0"/>
                        <a:t>Context of the passage, especially a promise, must be considered. </a:t>
                      </a:r>
                    </a:p>
                    <a:p>
                      <a:pPr algn="l"/>
                      <a:r>
                        <a:rPr lang="en-US" sz="1800" b="0" dirty="0" smtClean="0"/>
                        <a:t>• Demanding that God meet our own desires, plans, or expectations leads to error. - "</a:t>
                      </a:r>
                      <a:r>
                        <a:rPr lang="en-US" sz="1800" b="0" i="1" dirty="0" smtClean="0"/>
                        <a:t>I just think God would (or would not) </a:t>
                      </a:r>
                      <a:r>
                        <a:rPr lang="en-US" sz="1800" b="0" i="0" dirty="0" smtClean="0"/>
                        <a:t>..."- "If God </a:t>
                      </a:r>
                      <a:r>
                        <a:rPr lang="en-US" sz="1800" b="0" i="1" dirty="0" smtClean="0"/>
                        <a:t>wants me to... then He should..."</a:t>
                      </a:r>
                    </a:p>
                  </a:txBody>
                  <a:tcPr/>
                </a:tc>
              </a:tr>
            </a:tbl>
          </a:graphicData>
        </a:graphic>
      </p:graphicFrame>
      <p:sp>
        <p:nvSpPr>
          <p:cNvPr id="4" name="Rectangle 3"/>
          <p:cNvSpPr/>
          <p:nvPr/>
        </p:nvSpPr>
        <p:spPr>
          <a:xfrm>
            <a:off x="1807743" y="648108"/>
            <a:ext cx="2048640" cy="232801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807742" y="2976128"/>
            <a:ext cx="1961175" cy="1953681"/>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975652" y="648108"/>
            <a:ext cx="2227691" cy="232801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03343" y="648107"/>
            <a:ext cx="2622605" cy="232801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921317" y="2976127"/>
            <a:ext cx="2282026" cy="2827664"/>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281530" y="2976129"/>
            <a:ext cx="2544418" cy="282766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087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848808681"/>
              </p:ext>
            </p:extLst>
          </p:nvPr>
        </p:nvGraphicFramePr>
        <p:xfrm>
          <a:off x="134773" y="14343"/>
          <a:ext cx="8722580" cy="2943542"/>
        </p:xfrm>
        <a:graphic>
          <a:graphicData uri="http://schemas.openxmlformats.org/drawingml/2006/table">
            <a:tbl>
              <a:tblPr firstRow="1" bandRow="1">
                <a:tableStyleId>{5C22544A-7EE6-4342-B048-85BDC9FD1C3A}</a:tableStyleId>
              </a:tblPr>
              <a:tblGrid>
                <a:gridCol w="1646319"/>
                <a:gridCol w="2107096"/>
                <a:gridCol w="2305878"/>
                <a:gridCol w="2663287"/>
              </a:tblGrid>
              <a:tr h="582005">
                <a:tc>
                  <a:txBody>
                    <a:bodyPr/>
                    <a:lstStyle/>
                    <a:p>
                      <a:pPr algn="ctr"/>
                      <a:r>
                        <a:rPr lang="en-US" sz="1800" dirty="0" smtClean="0"/>
                        <a:t>Temptation</a:t>
                      </a:r>
                      <a:endParaRPr lang="en-US" sz="1800" dirty="0"/>
                    </a:p>
                  </a:txBody>
                  <a:tcPr/>
                </a:tc>
                <a:tc>
                  <a:txBody>
                    <a:bodyPr/>
                    <a:lstStyle/>
                    <a:p>
                      <a:pPr algn="ctr"/>
                      <a:r>
                        <a:rPr lang="en-US" sz="1800" dirty="0" smtClean="0"/>
                        <a:t>Nature of Temptation</a:t>
                      </a:r>
                      <a:endParaRPr lang="en-US" sz="1800" dirty="0"/>
                    </a:p>
                  </a:txBody>
                  <a:tcPr/>
                </a:tc>
                <a:tc>
                  <a:txBody>
                    <a:bodyPr/>
                    <a:lstStyle/>
                    <a:p>
                      <a:pPr algn="ctr"/>
                      <a:r>
                        <a:rPr lang="en-US" sz="1800" dirty="0" smtClean="0"/>
                        <a:t>Scriptural Arguments</a:t>
                      </a:r>
                      <a:endParaRPr lang="en-US" sz="1800" dirty="0"/>
                    </a:p>
                  </a:txBody>
                  <a:tcPr/>
                </a:tc>
                <a:tc>
                  <a:txBody>
                    <a:bodyPr/>
                    <a:lstStyle/>
                    <a:p>
                      <a:pPr algn="ctr"/>
                      <a:r>
                        <a:rPr lang="en-US" sz="1800" dirty="0" smtClean="0"/>
                        <a:t>Lessons on the Use of Scripture</a:t>
                      </a:r>
                      <a:endParaRPr lang="en-US" sz="1800" dirty="0"/>
                    </a:p>
                  </a:txBody>
                  <a:tcPr/>
                </a:tc>
              </a:tr>
              <a:tr h="2303462">
                <a:tc>
                  <a:txBody>
                    <a:bodyPr/>
                    <a:lstStyle/>
                    <a:p>
                      <a:pPr algn="ctr"/>
                      <a:endParaRPr lang="en-US" sz="1800" b="1" dirty="0" smtClean="0"/>
                    </a:p>
                    <a:p>
                      <a:pPr algn="ctr"/>
                      <a:r>
                        <a:rPr lang="en-US" sz="1800" b="1" dirty="0" smtClean="0"/>
                        <a:t>Worship Satan in Return for Rule of the World (v 8-10)</a:t>
                      </a:r>
                      <a:endParaRPr lang="en-US" sz="1800" b="1" dirty="0"/>
                    </a:p>
                  </a:txBody>
                  <a:tcPr/>
                </a:tc>
                <a:tc>
                  <a:txBody>
                    <a:bodyPr/>
                    <a:lstStyle/>
                    <a:p>
                      <a:pPr marL="0" indent="0">
                        <a:buFontTx/>
                        <a:buNone/>
                      </a:pPr>
                      <a:r>
                        <a:rPr lang="en-US" sz="1800" dirty="0" smtClean="0"/>
                        <a:t>A short-cut to the mission of Jesus (Matt 28:18): to be given all authority over the earth.</a:t>
                      </a:r>
                      <a:endParaRPr lang="en-US" sz="1800" dirty="0"/>
                    </a:p>
                  </a:txBody>
                  <a:tcPr/>
                </a:tc>
                <a:tc>
                  <a:txBody>
                    <a:bodyPr/>
                    <a:lstStyle/>
                    <a:p>
                      <a:pPr marL="0" indent="0">
                        <a:buFontTx/>
                        <a:buNone/>
                      </a:pPr>
                      <a:r>
                        <a:rPr lang="en-US" sz="1800" b="1" i="1" dirty="0" smtClean="0"/>
                        <a:t>Thou shall worship the Lord thy God, and Him only...</a:t>
                      </a:r>
                    </a:p>
                    <a:p>
                      <a:pPr marL="0" indent="0">
                        <a:buFontTx/>
                        <a:buNone/>
                      </a:pPr>
                      <a:r>
                        <a:rPr lang="en-US" sz="1800" b="0" i="0" dirty="0" smtClean="0"/>
                        <a:t>A clear violation of a specific command of Moses to the Israelites (</a:t>
                      </a:r>
                      <a:r>
                        <a:rPr lang="en-US" sz="1800" b="0" i="0" dirty="0" err="1" smtClean="0"/>
                        <a:t>Dt</a:t>
                      </a:r>
                      <a:r>
                        <a:rPr lang="en-US" sz="1800" b="0" i="0" dirty="0" smtClean="0"/>
                        <a:t> 6:13)</a:t>
                      </a:r>
                      <a:endParaRPr lang="en-US" sz="1800" b="0" i="0" dirty="0"/>
                    </a:p>
                  </a:txBody>
                  <a:tcPr/>
                </a:tc>
                <a:tc>
                  <a:txBody>
                    <a:bodyPr/>
                    <a:lstStyle/>
                    <a:p>
                      <a:pPr marL="0" indent="0">
                        <a:buFont typeface="Arial" panose="020B0604020202020204" pitchFamily="34" charset="0"/>
                        <a:buNone/>
                      </a:pPr>
                      <a:r>
                        <a:rPr lang="en-US" sz="1800" dirty="0" smtClean="0"/>
                        <a:t>•The ends don't justify the means. </a:t>
                      </a:r>
                    </a:p>
                    <a:p>
                      <a:pPr marL="0" indent="0">
                        <a:buFont typeface="Arial" panose="020B0604020202020204" pitchFamily="34" charset="0"/>
                        <a:buNone/>
                      </a:pPr>
                      <a:r>
                        <a:rPr lang="en-US" sz="1800" dirty="0" smtClean="0"/>
                        <a:t>• Compromise with evil for an apparently good purpose is not justified. </a:t>
                      </a:r>
                    </a:p>
                    <a:p>
                      <a:pPr marL="0" indent="0">
                        <a:buFont typeface="Arial" panose="020B0604020202020204" pitchFamily="34" charset="0"/>
                        <a:buNone/>
                      </a:pPr>
                      <a:r>
                        <a:rPr lang="en-US" sz="1800" dirty="0" smtClean="0"/>
                        <a:t>• Obedience to God excludes subjection to other religious authority.</a:t>
                      </a:r>
                    </a:p>
                  </a:txBody>
                  <a:tcPr/>
                </a:tc>
              </a:tr>
            </a:tbl>
          </a:graphicData>
        </a:graphic>
      </p:graphicFrame>
      <p:sp>
        <p:nvSpPr>
          <p:cNvPr id="4" name="Rectangle 3"/>
          <p:cNvSpPr/>
          <p:nvPr/>
        </p:nvSpPr>
        <p:spPr>
          <a:xfrm>
            <a:off x="1775937" y="664011"/>
            <a:ext cx="2104299" cy="226206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80236" y="664011"/>
            <a:ext cx="2345635" cy="226206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225871" y="664011"/>
            <a:ext cx="2615979" cy="226206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C:\Users\Bmellor\AppData\Local\Microsoft\Windows\Temporary Internet Files\Content.IE5\OJ3P1VWC\MC9002978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9089" y="4195606"/>
            <a:ext cx="1788566" cy="1321308"/>
          </a:xfrm>
          <a:prstGeom prst="rect">
            <a:avLst/>
          </a:prstGeom>
          <a:noFill/>
          <a:extLst>
            <a:ext uri="{909E8E84-426E-40DD-AFC4-6F175D3DCCD1}">
              <a14:hiddenFill xmlns:a14="http://schemas.microsoft.com/office/drawing/2010/main">
                <a:solidFill>
                  <a:srgbClr val="FFFFFF"/>
                </a:solidFill>
              </a14:hiddenFill>
            </a:ext>
          </a:extLst>
        </p:spPr>
      </p:pic>
      <p:sp>
        <p:nvSpPr>
          <p:cNvPr id="3" name="Down Arrow 2"/>
          <p:cNvSpPr/>
          <p:nvPr/>
        </p:nvSpPr>
        <p:spPr>
          <a:xfrm>
            <a:off x="7358931" y="3029446"/>
            <a:ext cx="508883" cy="10548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496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5417" y="304271"/>
            <a:ext cx="8992924" cy="1104636"/>
          </a:xfrm>
        </p:spPr>
        <p:txBody>
          <a:bodyPr>
            <a:normAutofit fontScale="90000"/>
          </a:bodyPr>
          <a:lstStyle/>
          <a:p>
            <a:pPr algn="ctr"/>
            <a:r>
              <a:rPr lang="en-US" b="1" dirty="0">
                <a:solidFill>
                  <a:srgbClr val="0ECCF2"/>
                </a:solidFill>
              </a:rPr>
              <a:t>Additional Lessons </a:t>
            </a:r>
            <a:r>
              <a:rPr lang="en-US" b="1" dirty="0" smtClean="0">
                <a:solidFill>
                  <a:srgbClr val="0ECCF2"/>
                </a:solidFill>
              </a:rPr>
              <a:t>on </a:t>
            </a:r>
            <a:br>
              <a:rPr lang="en-US" b="1" dirty="0" smtClean="0">
                <a:solidFill>
                  <a:srgbClr val="0ECCF2"/>
                </a:solidFill>
              </a:rPr>
            </a:br>
            <a:r>
              <a:rPr lang="en-US" b="1" dirty="0" smtClean="0">
                <a:solidFill>
                  <a:srgbClr val="0ECCF2"/>
                </a:solidFill>
              </a:rPr>
              <a:t>Jesus</a:t>
            </a:r>
            <a:r>
              <a:rPr lang="en-US" b="1" dirty="0" smtClean="0">
                <a:solidFill>
                  <a:srgbClr val="0ECCF2"/>
                </a:solidFill>
              </a:rPr>
              <a:t>’ </a:t>
            </a:r>
            <a:r>
              <a:rPr lang="en-US" b="1" dirty="0">
                <a:solidFill>
                  <a:srgbClr val="0ECCF2"/>
                </a:solidFill>
              </a:rPr>
              <a:t>use of Scripture: </a:t>
            </a:r>
          </a:p>
        </p:txBody>
      </p:sp>
      <p:sp>
        <p:nvSpPr>
          <p:cNvPr id="8" name="Content Placeholder 7"/>
          <p:cNvSpPr>
            <a:spLocks noGrp="1"/>
          </p:cNvSpPr>
          <p:nvPr>
            <p:ph idx="1"/>
          </p:nvPr>
        </p:nvSpPr>
        <p:spPr>
          <a:xfrm>
            <a:off x="628650" y="1521354"/>
            <a:ext cx="7676254" cy="3626115"/>
          </a:xfrm>
        </p:spPr>
        <p:txBody>
          <a:bodyPr>
            <a:normAutofit/>
          </a:bodyPr>
          <a:lstStyle/>
          <a:p>
            <a:r>
              <a:rPr lang="en-US" sz="2700" b="1" dirty="0"/>
              <a:t>All of the arguments are taken from words, spoken (and written) by Moses to Israel. </a:t>
            </a:r>
          </a:p>
          <a:p>
            <a:r>
              <a:rPr lang="en-US" sz="2700" b="1" dirty="0">
                <a:solidFill>
                  <a:srgbClr val="0ECCF2"/>
                </a:solidFill>
              </a:rPr>
              <a:t>Each of the examples referred to were different from the circumstances of the temptation. </a:t>
            </a:r>
          </a:p>
          <a:p>
            <a:r>
              <a:rPr lang="en-US" sz="2700" b="1" dirty="0"/>
              <a:t>Each answer of Jesus is based on a specific </a:t>
            </a:r>
            <a:r>
              <a:rPr lang="en-US" sz="2700" b="1" dirty="0" smtClean="0"/>
              <a:t>principle</a:t>
            </a:r>
            <a:endParaRPr lang="en-US" sz="2700" b="1" dirty="0"/>
          </a:p>
        </p:txBody>
      </p:sp>
      <p:pic>
        <p:nvPicPr>
          <p:cNvPr id="4" name="Picture 2" descr="C:\Users\Bmellor\AppData\Local\Microsoft\Windows\Temporary Internet Files\Content.IE5\OJ3P1VWC\MC9002978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5201" y="4314875"/>
            <a:ext cx="1788566" cy="1321308"/>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4"/>
          <p:cNvSpPr/>
          <p:nvPr/>
        </p:nvSpPr>
        <p:spPr>
          <a:xfrm>
            <a:off x="4075043" y="3676135"/>
            <a:ext cx="508883" cy="6387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123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4441" y="232710"/>
            <a:ext cx="4007458" cy="1104636"/>
          </a:xfrm>
        </p:spPr>
        <p:txBody>
          <a:bodyPr>
            <a:normAutofit fontScale="90000"/>
          </a:bodyPr>
          <a:lstStyle/>
          <a:p>
            <a:pPr algn="ctr"/>
            <a:r>
              <a:rPr lang="en-US" sz="2800" b="1" dirty="0" smtClean="0">
                <a:solidFill>
                  <a:srgbClr val="0ECCF2"/>
                </a:solidFill>
              </a:rPr>
              <a:t>Other Potential Responses </a:t>
            </a:r>
            <a:br>
              <a:rPr lang="en-US" sz="2800" b="1" dirty="0" smtClean="0">
                <a:solidFill>
                  <a:srgbClr val="0ECCF2"/>
                </a:solidFill>
              </a:rPr>
            </a:br>
            <a:r>
              <a:rPr lang="en-US" sz="2800" b="1" dirty="0" smtClean="0">
                <a:solidFill>
                  <a:srgbClr val="0ECCF2"/>
                </a:solidFill>
              </a:rPr>
              <a:t>from Jesus’s: </a:t>
            </a:r>
            <a:endParaRPr lang="en-US" sz="2800" b="1" dirty="0">
              <a:solidFill>
                <a:srgbClr val="0ECCF2"/>
              </a:solidFill>
            </a:endParaRPr>
          </a:p>
        </p:txBody>
      </p:sp>
      <p:sp>
        <p:nvSpPr>
          <p:cNvPr id="8" name="Content Placeholder 7"/>
          <p:cNvSpPr>
            <a:spLocks noGrp="1"/>
          </p:cNvSpPr>
          <p:nvPr>
            <p:ph idx="1"/>
          </p:nvPr>
        </p:nvSpPr>
        <p:spPr>
          <a:xfrm>
            <a:off x="0" y="1394331"/>
            <a:ext cx="5406887" cy="3626115"/>
          </a:xfrm>
        </p:spPr>
        <p:txBody>
          <a:bodyPr>
            <a:normAutofit/>
          </a:bodyPr>
          <a:lstStyle/>
          <a:p>
            <a:r>
              <a:rPr lang="en-US" sz="2700" b="1" i="1" dirty="0" smtClean="0"/>
              <a:t>I can do what </a:t>
            </a:r>
            <a:r>
              <a:rPr lang="en-US" sz="2700" b="1" i="1" dirty="0"/>
              <a:t>I </a:t>
            </a:r>
            <a:r>
              <a:rPr lang="en-US" sz="2700" b="1" i="1" dirty="0" smtClean="0"/>
              <a:t>want</a:t>
            </a:r>
            <a:r>
              <a:rPr lang="en-US" sz="2700" b="1" dirty="0" smtClean="0"/>
              <a:t>… I have Authority </a:t>
            </a:r>
            <a:r>
              <a:rPr lang="en-US" sz="1800" b="1" dirty="0" smtClean="0">
                <a:solidFill>
                  <a:srgbClr val="0ECCF2"/>
                </a:solidFill>
              </a:rPr>
              <a:t>Matthew </a:t>
            </a:r>
            <a:r>
              <a:rPr lang="en-US" sz="1800" b="1" dirty="0">
                <a:solidFill>
                  <a:srgbClr val="0ECCF2"/>
                </a:solidFill>
              </a:rPr>
              <a:t>28:18</a:t>
            </a:r>
          </a:p>
          <a:p>
            <a:r>
              <a:rPr lang="en-US" sz="2700" b="1" i="1" dirty="0" smtClean="0"/>
              <a:t>My very voice is Scripture…</a:t>
            </a:r>
          </a:p>
          <a:p>
            <a:pPr marL="0" indent="0">
              <a:buNone/>
            </a:pPr>
            <a:r>
              <a:rPr lang="en-US" sz="2700" b="1" i="1" dirty="0" smtClean="0"/>
              <a:t>why should I quote the old law?” </a:t>
            </a:r>
            <a:r>
              <a:rPr lang="en-US" sz="1200" b="1" i="1" dirty="0" smtClean="0">
                <a:solidFill>
                  <a:srgbClr val="0ECCF2"/>
                </a:solidFill>
              </a:rPr>
              <a:t>John 1</a:t>
            </a:r>
            <a:endParaRPr lang="en-US" sz="1200" b="1" i="1" dirty="0">
              <a:solidFill>
                <a:srgbClr val="0ECCF2"/>
              </a:solidFill>
            </a:endParaRPr>
          </a:p>
          <a:p>
            <a:r>
              <a:rPr lang="en-US" sz="2700" b="1" i="1" dirty="0" smtClean="0"/>
              <a:t>I know what God would want </a:t>
            </a:r>
          </a:p>
          <a:p>
            <a:pPr marL="0" indent="0">
              <a:buNone/>
            </a:pPr>
            <a:r>
              <a:rPr lang="en-US" sz="2700" b="1" i="1" dirty="0" smtClean="0"/>
              <a:t>best for me </a:t>
            </a:r>
            <a:r>
              <a:rPr lang="en-US" sz="1800" b="1" dirty="0" smtClean="0">
                <a:solidFill>
                  <a:srgbClr val="0ECCF2"/>
                </a:solidFill>
              </a:rPr>
              <a:t>John 10:30</a:t>
            </a:r>
            <a:endParaRPr lang="en-US" sz="1800" b="1" dirty="0">
              <a:solidFill>
                <a:srgbClr val="0ECCF2"/>
              </a:solidFill>
            </a:endParaRPr>
          </a:p>
        </p:txBody>
      </p:sp>
      <p:sp>
        <p:nvSpPr>
          <p:cNvPr id="4" name="Title 6"/>
          <p:cNvSpPr txBox="1">
            <a:spLocks/>
          </p:cNvSpPr>
          <p:nvPr/>
        </p:nvSpPr>
        <p:spPr>
          <a:xfrm>
            <a:off x="5136542" y="234036"/>
            <a:ext cx="4007458" cy="1104636"/>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2500" b="1" dirty="0" smtClean="0">
                <a:solidFill>
                  <a:srgbClr val="0ECCF2"/>
                </a:solidFill>
              </a:rPr>
              <a:t>Our Potential Responses </a:t>
            </a:r>
            <a:br>
              <a:rPr lang="en-US" sz="2500" b="1" dirty="0" smtClean="0">
                <a:solidFill>
                  <a:srgbClr val="0ECCF2"/>
                </a:solidFill>
              </a:rPr>
            </a:br>
            <a:r>
              <a:rPr lang="en-US" sz="2500" b="1" dirty="0" smtClean="0">
                <a:solidFill>
                  <a:srgbClr val="0ECCF2"/>
                </a:solidFill>
              </a:rPr>
              <a:t>when facing questions: </a:t>
            </a:r>
            <a:endParaRPr lang="en-US" sz="2500" b="1" dirty="0">
              <a:solidFill>
                <a:srgbClr val="0ECCF2"/>
              </a:solidFill>
            </a:endParaRPr>
          </a:p>
        </p:txBody>
      </p:sp>
      <p:sp>
        <p:nvSpPr>
          <p:cNvPr id="5" name="Content Placeholder 7"/>
          <p:cNvSpPr txBox="1">
            <a:spLocks/>
          </p:cNvSpPr>
          <p:nvPr/>
        </p:nvSpPr>
        <p:spPr>
          <a:xfrm>
            <a:off x="5137868" y="1419508"/>
            <a:ext cx="4037937" cy="362611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Ø"/>
            </a:pPr>
            <a:r>
              <a:rPr lang="en-US" sz="2700" b="1" i="1" dirty="0" smtClean="0"/>
              <a:t>‘I can do what I want</a:t>
            </a:r>
            <a:r>
              <a:rPr lang="en-US" sz="2700" b="1" dirty="0" smtClean="0"/>
              <a:t>…’</a:t>
            </a:r>
          </a:p>
          <a:p>
            <a:pPr>
              <a:buFont typeface="Wingdings" panose="05000000000000000000" pitchFamily="2" charset="2"/>
              <a:buChar char="Ø"/>
            </a:pPr>
            <a:r>
              <a:rPr lang="en-US" sz="2700" b="1" i="1" dirty="0" smtClean="0"/>
              <a:t>‘I’m pretty bright on my own and can figure this out’</a:t>
            </a:r>
          </a:p>
          <a:p>
            <a:pPr>
              <a:buFont typeface="Wingdings" panose="05000000000000000000" pitchFamily="2" charset="2"/>
              <a:buChar char="Ø"/>
            </a:pPr>
            <a:r>
              <a:rPr lang="en-US" sz="2700" b="1" i="1" dirty="0" smtClean="0">
                <a:solidFill>
                  <a:schemeClr val="tx1"/>
                </a:solidFill>
              </a:rPr>
              <a:t>‘I have a special relationship with God and know what he wants’</a:t>
            </a:r>
            <a:endParaRPr lang="en-US" sz="1800" b="1" dirty="0">
              <a:solidFill>
                <a:schemeClr val="tx1"/>
              </a:solidFill>
            </a:endParaRPr>
          </a:p>
        </p:txBody>
      </p:sp>
      <p:cxnSp>
        <p:nvCxnSpPr>
          <p:cNvPr id="3" name="Straight Connector 2"/>
          <p:cNvCxnSpPr/>
          <p:nvPr/>
        </p:nvCxnSpPr>
        <p:spPr>
          <a:xfrm>
            <a:off x="5398936" y="1280160"/>
            <a:ext cx="3371353" cy="3975652"/>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137868" y="1338672"/>
            <a:ext cx="3433638" cy="3917141"/>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5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5417" y="304271"/>
            <a:ext cx="8992924" cy="1104636"/>
          </a:xfrm>
        </p:spPr>
        <p:txBody>
          <a:bodyPr>
            <a:normAutofit fontScale="90000"/>
          </a:bodyPr>
          <a:lstStyle/>
          <a:p>
            <a:pPr algn="ctr"/>
            <a:r>
              <a:rPr lang="en-US" b="1" dirty="0">
                <a:solidFill>
                  <a:srgbClr val="0ECCF2"/>
                </a:solidFill>
              </a:rPr>
              <a:t>Other Examples of Jesus’ Use of Scripture: </a:t>
            </a:r>
          </a:p>
        </p:txBody>
      </p:sp>
      <p:sp>
        <p:nvSpPr>
          <p:cNvPr id="8" name="Content Placeholder 7"/>
          <p:cNvSpPr>
            <a:spLocks noGrp="1"/>
          </p:cNvSpPr>
          <p:nvPr>
            <p:ph idx="1"/>
          </p:nvPr>
        </p:nvSpPr>
        <p:spPr>
          <a:xfrm>
            <a:off x="580942" y="1394133"/>
            <a:ext cx="7676254" cy="3626115"/>
          </a:xfrm>
        </p:spPr>
        <p:txBody>
          <a:bodyPr>
            <a:normAutofit fontScale="85000" lnSpcReduction="20000"/>
          </a:bodyPr>
          <a:lstStyle/>
          <a:p>
            <a:pPr marL="0" indent="0">
              <a:buNone/>
            </a:pPr>
            <a:r>
              <a:rPr lang="en-US" sz="2800" dirty="0" smtClean="0"/>
              <a:t>Matthew 9: </a:t>
            </a:r>
            <a:r>
              <a:rPr lang="en-US" sz="2800" baseline="30000" dirty="0" smtClean="0"/>
              <a:t>9</a:t>
            </a:r>
            <a:r>
              <a:rPr lang="en-US" sz="2800" baseline="30000" dirty="0"/>
              <a:t> </a:t>
            </a:r>
            <a:r>
              <a:rPr lang="en-US" sz="2800" dirty="0"/>
              <a:t>As Jesus passed on from there, He saw a man named Matthew sitting at the tax office. And He said to him, “Follow Me.” So he arose and followed </a:t>
            </a:r>
            <a:r>
              <a:rPr lang="en-US" sz="2800" dirty="0" smtClean="0"/>
              <a:t>Him.</a:t>
            </a:r>
          </a:p>
          <a:p>
            <a:pPr marL="0" indent="0">
              <a:buNone/>
            </a:pPr>
            <a:r>
              <a:rPr lang="en-US" sz="2800" baseline="30000" dirty="0" smtClean="0"/>
              <a:t>10</a:t>
            </a:r>
            <a:r>
              <a:rPr lang="en-US" sz="2800" baseline="30000" dirty="0"/>
              <a:t> </a:t>
            </a:r>
            <a:r>
              <a:rPr lang="en-US" sz="2800" dirty="0"/>
              <a:t>Now it happened, as Jesus sat at the table in the house, </a:t>
            </a:r>
            <a:r>
              <a:rPr lang="en-US" sz="2800" i="1" dirty="0"/>
              <a:t>that</a:t>
            </a:r>
            <a:r>
              <a:rPr lang="en-US" sz="2800" dirty="0"/>
              <a:t> behold, many tax collectors and sinners came and sat down with Him and His disciples. </a:t>
            </a:r>
            <a:r>
              <a:rPr lang="en-US" sz="2800" baseline="30000" dirty="0">
                <a:solidFill>
                  <a:srgbClr val="FFFF00"/>
                </a:solidFill>
              </a:rPr>
              <a:t>11 </a:t>
            </a:r>
            <a:r>
              <a:rPr lang="en-US" sz="2800" dirty="0">
                <a:solidFill>
                  <a:srgbClr val="FFFF00"/>
                </a:solidFill>
              </a:rPr>
              <a:t>And when the Pharisees saw </a:t>
            </a:r>
            <a:r>
              <a:rPr lang="en-US" sz="2800" i="1" dirty="0">
                <a:solidFill>
                  <a:srgbClr val="FFFF00"/>
                </a:solidFill>
              </a:rPr>
              <a:t>it,</a:t>
            </a:r>
            <a:r>
              <a:rPr lang="en-US" sz="2800" dirty="0">
                <a:solidFill>
                  <a:srgbClr val="FFFF00"/>
                </a:solidFill>
              </a:rPr>
              <a:t> they said to His disciples, “Why does your Teacher eat with tax collectors and sinners?”</a:t>
            </a:r>
          </a:p>
          <a:p>
            <a:pPr marL="0" indent="0">
              <a:buNone/>
            </a:pPr>
            <a:r>
              <a:rPr lang="en-US" sz="2800" baseline="30000" dirty="0"/>
              <a:t>12 </a:t>
            </a:r>
            <a:r>
              <a:rPr lang="en-US" sz="2800" dirty="0"/>
              <a:t>When Jesus heard </a:t>
            </a:r>
            <a:r>
              <a:rPr lang="en-US" sz="2800" i="1" dirty="0"/>
              <a:t>that,</a:t>
            </a:r>
            <a:r>
              <a:rPr lang="en-US" sz="2800" dirty="0"/>
              <a:t> He said to them, “Those who are well have no need of a physician, but those who are sick. </a:t>
            </a:r>
            <a:r>
              <a:rPr lang="en-US" sz="2800" baseline="30000" dirty="0"/>
              <a:t>13 </a:t>
            </a:r>
            <a:r>
              <a:rPr lang="en-US" sz="2800" dirty="0"/>
              <a:t>But go and learn what </a:t>
            </a:r>
            <a:r>
              <a:rPr lang="en-US" sz="2800" i="1" dirty="0"/>
              <a:t>this</a:t>
            </a:r>
            <a:r>
              <a:rPr lang="en-US" sz="2800" dirty="0"/>
              <a:t> means: </a:t>
            </a:r>
            <a:r>
              <a:rPr lang="en-US" sz="2800" dirty="0">
                <a:solidFill>
                  <a:srgbClr val="00B0F0"/>
                </a:solidFill>
              </a:rPr>
              <a:t>‘I desire mercy and not sacrifice</a:t>
            </a:r>
            <a:r>
              <a:rPr lang="en-US" sz="2800" dirty="0" smtClean="0">
                <a:solidFill>
                  <a:srgbClr val="00B0F0"/>
                </a:solidFill>
              </a:rPr>
              <a:t>.’</a:t>
            </a:r>
            <a:r>
              <a:rPr lang="en-US" sz="2800" dirty="0" smtClean="0"/>
              <a:t> </a:t>
            </a:r>
            <a:r>
              <a:rPr lang="en-US" sz="2800" dirty="0"/>
              <a:t>For I did not </a:t>
            </a:r>
            <a:r>
              <a:rPr lang="en-US" sz="2800" dirty="0" smtClean="0"/>
              <a:t>come </a:t>
            </a:r>
            <a:r>
              <a:rPr lang="en-US" sz="2800" dirty="0"/>
              <a:t>to call the righteous, but sinners, to repentance</a:t>
            </a:r>
            <a:r>
              <a:rPr lang="en-US" sz="2800" dirty="0" smtClean="0"/>
              <a:t>.”</a:t>
            </a:r>
            <a:endParaRPr lang="en-US" sz="2800" dirty="0">
              <a:effectLst/>
            </a:endParaRPr>
          </a:p>
        </p:txBody>
      </p:sp>
    </p:spTree>
    <p:extLst>
      <p:ext uri="{BB962C8B-B14F-4D97-AF65-F5344CB8AC3E}">
        <p14:creationId xmlns:p14="http://schemas.microsoft.com/office/powerpoint/2010/main" val="207301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5417" y="304271"/>
            <a:ext cx="8992924" cy="1104636"/>
          </a:xfrm>
        </p:spPr>
        <p:txBody>
          <a:bodyPr>
            <a:normAutofit fontScale="90000"/>
          </a:bodyPr>
          <a:lstStyle/>
          <a:p>
            <a:pPr algn="ctr"/>
            <a:r>
              <a:rPr lang="en-US" b="1" dirty="0">
                <a:solidFill>
                  <a:srgbClr val="0ECCF2"/>
                </a:solidFill>
              </a:rPr>
              <a:t>Other Examples of Jesus’ Use of Scripture: </a:t>
            </a:r>
          </a:p>
        </p:txBody>
      </p:sp>
      <p:sp>
        <p:nvSpPr>
          <p:cNvPr id="8" name="Content Placeholder 7"/>
          <p:cNvSpPr>
            <a:spLocks noGrp="1"/>
          </p:cNvSpPr>
          <p:nvPr>
            <p:ph idx="1"/>
          </p:nvPr>
        </p:nvSpPr>
        <p:spPr>
          <a:xfrm>
            <a:off x="580942" y="1394133"/>
            <a:ext cx="7676254" cy="3626115"/>
          </a:xfrm>
        </p:spPr>
        <p:txBody>
          <a:bodyPr>
            <a:normAutofit lnSpcReduction="10000"/>
          </a:bodyPr>
          <a:lstStyle/>
          <a:p>
            <a:pPr marL="0" indent="0">
              <a:buNone/>
            </a:pPr>
            <a:r>
              <a:rPr lang="en-US" sz="2800" dirty="0" smtClean="0"/>
              <a:t>Matthew 22: </a:t>
            </a:r>
            <a:r>
              <a:rPr lang="en-US" sz="2400" baseline="30000" dirty="0"/>
              <a:t>34 </a:t>
            </a:r>
            <a:r>
              <a:rPr lang="en-US" sz="2400" dirty="0"/>
              <a:t>But when the Pharisees heard that He had silenced the Sadducees, they gathered together. </a:t>
            </a:r>
            <a:r>
              <a:rPr lang="en-US" sz="2400" baseline="30000" dirty="0"/>
              <a:t>35 </a:t>
            </a:r>
            <a:r>
              <a:rPr lang="en-US" sz="2400" dirty="0"/>
              <a:t>Then one of them, a lawyer, asked </a:t>
            </a:r>
            <a:r>
              <a:rPr lang="en-US" sz="2400" i="1" dirty="0"/>
              <a:t>Him a question,</a:t>
            </a:r>
            <a:r>
              <a:rPr lang="en-US" sz="2400" dirty="0"/>
              <a:t> testing Him, and saying, </a:t>
            </a:r>
            <a:r>
              <a:rPr lang="en-US" sz="2400" baseline="30000" dirty="0"/>
              <a:t>36 </a:t>
            </a:r>
            <a:r>
              <a:rPr lang="en-US" sz="2400" dirty="0">
                <a:solidFill>
                  <a:srgbClr val="FFFF00"/>
                </a:solidFill>
              </a:rPr>
              <a:t>“Teacher, which </a:t>
            </a:r>
            <a:r>
              <a:rPr lang="en-US" sz="2400" i="1" dirty="0">
                <a:solidFill>
                  <a:srgbClr val="FFFF00"/>
                </a:solidFill>
              </a:rPr>
              <a:t>is</a:t>
            </a:r>
            <a:r>
              <a:rPr lang="en-US" sz="2400" dirty="0">
                <a:solidFill>
                  <a:srgbClr val="FFFF00"/>
                </a:solidFill>
              </a:rPr>
              <a:t> the great commandment in the law?”</a:t>
            </a:r>
          </a:p>
          <a:p>
            <a:pPr marL="0" indent="0">
              <a:buNone/>
            </a:pPr>
            <a:r>
              <a:rPr lang="en-US" sz="2400" baseline="30000" dirty="0"/>
              <a:t>37 </a:t>
            </a:r>
            <a:r>
              <a:rPr lang="en-US" sz="2400" dirty="0"/>
              <a:t>Jesus said to him, “</a:t>
            </a:r>
            <a:r>
              <a:rPr lang="en-US" sz="2400" dirty="0">
                <a:solidFill>
                  <a:srgbClr val="00B0F0"/>
                </a:solidFill>
              </a:rPr>
              <a:t>‘You shall love the </a:t>
            </a:r>
            <a:r>
              <a:rPr lang="en-US" sz="2400" cap="small" dirty="0">
                <a:solidFill>
                  <a:srgbClr val="00B0F0"/>
                </a:solidFill>
              </a:rPr>
              <a:t>Lord</a:t>
            </a:r>
            <a:r>
              <a:rPr lang="en-US" sz="2400" dirty="0">
                <a:solidFill>
                  <a:srgbClr val="00B0F0"/>
                </a:solidFill>
              </a:rPr>
              <a:t> your God with all your heart, with all your soul, and with all your mind</a:t>
            </a:r>
            <a:r>
              <a:rPr lang="en-US" sz="2400" dirty="0" smtClean="0">
                <a:solidFill>
                  <a:srgbClr val="00B0F0"/>
                </a:solidFill>
              </a:rPr>
              <a:t>.’</a:t>
            </a:r>
            <a:r>
              <a:rPr lang="en-US" sz="2400" baseline="30000" dirty="0"/>
              <a:t> </a:t>
            </a:r>
            <a:r>
              <a:rPr lang="en-US" sz="2400" baseline="30000" dirty="0" smtClean="0"/>
              <a:t>38</a:t>
            </a:r>
            <a:r>
              <a:rPr lang="en-US" sz="2400" baseline="30000" dirty="0"/>
              <a:t> </a:t>
            </a:r>
            <a:r>
              <a:rPr lang="en-US" sz="2400" dirty="0"/>
              <a:t>This is </a:t>
            </a:r>
            <a:r>
              <a:rPr lang="en-US" sz="2400" i="1" dirty="0"/>
              <a:t>the</a:t>
            </a:r>
            <a:r>
              <a:rPr lang="en-US" sz="2400" dirty="0"/>
              <a:t> first and great commandment. </a:t>
            </a:r>
            <a:r>
              <a:rPr lang="en-US" sz="2400" baseline="30000" dirty="0"/>
              <a:t>39 </a:t>
            </a:r>
            <a:r>
              <a:rPr lang="en-US" sz="2400" dirty="0"/>
              <a:t>And </a:t>
            </a:r>
            <a:r>
              <a:rPr lang="en-US" sz="2400" i="1" dirty="0"/>
              <a:t>the</a:t>
            </a:r>
            <a:r>
              <a:rPr lang="en-US" sz="2400" dirty="0"/>
              <a:t> second </a:t>
            </a:r>
            <a:r>
              <a:rPr lang="en-US" sz="2400" i="1" dirty="0"/>
              <a:t>is</a:t>
            </a:r>
            <a:r>
              <a:rPr lang="en-US" sz="2400" dirty="0"/>
              <a:t> like it: ‘</a:t>
            </a:r>
            <a:r>
              <a:rPr lang="en-US" sz="2400" dirty="0">
                <a:solidFill>
                  <a:srgbClr val="00B0F0"/>
                </a:solidFill>
              </a:rPr>
              <a:t>You shall love your neighbor as yourself</a:t>
            </a:r>
            <a:r>
              <a:rPr lang="en-US" sz="2400" dirty="0" smtClean="0">
                <a:solidFill>
                  <a:srgbClr val="00B0F0"/>
                </a:solidFill>
              </a:rPr>
              <a:t>.’</a:t>
            </a:r>
            <a:r>
              <a:rPr lang="en-US" sz="2400" dirty="0" smtClean="0"/>
              <a:t> </a:t>
            </a:r>
            <a:r>
              <a:rPr lang="en-US" sz="2400" baseline="30000" dirty="0"/>
              <a:t>40 </a:t>
            </a:r>
            <a:r>
              <a:rPr lang="en-US" sz="2400" dirty="0"/>
              <a:t>On these two commandments hang all the Law and the Prophets.”</a:t>
            </a:r>
            <a:endParaRPr lang="en-US" sz="2400" dirty="0">
              <a:effectLst/>
            </a:endParaRPr>
          </a:p>
        </p:txBody>
      </p:sp>
    </p:spTree>
    <p:extLst>
      <p:ext uri="{BB962C8B-B14F-4D97-AF65-F5344CB8AC3E}">
        <p14:creationId xmlns:p14="http://schemas.microsoft.com/office/powerpoint/2010/main" val="155848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5417" y="304271"/>
            <a:ext cx="8992924" cy="1104636"/>
          </a:xfrm>
        </p:spPr>
        <p:txBody>
          <a:bodyPr>
            <a:normAutofit fontScale="90000"/>
          </a:bodyPr>
          <a:lstStyle/>
          <a:p>
            <a:pPr algn="ctr"/>
            <a:r>
              <a:rPr lang="en-US" b="1" dirty="0">
                <a:solidFill>
                  <a:srgbClr val="0ECCF2"/>
                </a:solidFill>
              </a:rPr>
              <a:t>Other Examples of Jesus’ Use of Scripture: </a:t>
            </a:r>
          </a:p>
        </p:txBody>
      </p:sp>
      <p:sp>
        <p:nvSpPr>
          <p:cNvPr id="8" name="Content Placeholder 7"/>
          <p:cNvSpPr>
            <a:spLocks noGrp="1"/>
          </p:cNvSpPr>
          <p:nvPr>
            <p:ph idx="1"/>
          </p:nvPr>
        </p:nvSpPr>
        <p:spPr>
          <a:xfrm>
            <a:off x="580942" y="1394133"/>
            <a:ext cx="7676254" cy="3626115"/>
          </a:xfrm>
        </p:spPr>
        <p:txBody>
          <a:bodyPr>
            <a:normAutofit/>
          </a:bodyPr>
          <a:lstStyle/>
          <a:p>
            <a:r>
              <a:rPr lang="en-US" sz="2800" dirty="0" smtClean="0"/>
              <a:t>Matthew 22: </a:t>
            </a:r>
            <a:r>
              <a:rPr lang="en-US" sz="2400" baseline="30000" dirty="0"/>
              <a:t>31 </a:t>
            </a:r>
            <a:r>
              <a:rPr lang="en-US" sz="2400" dirty="0"/>
              <a:t>But concerning the resurrection of the dead, have you not read what was spoken to you by God, saying, </a:t>
            </a:r>
            <a:r>
              <a:rPr lang="en-US" sz="2400" baseline="30000" dirty="0"/>
              <a:t>32 </a:t>
            </a:r>
            <a:r>
              <a:rPr lang="en-US" sz="2400" dirty="0">
                <a:solidFill>
                  <a:srgbClr val="00B0F0"/>
                </a:solidFill>
              </a:rPr>
              <a:t>‘I am the God of Abraham, the God of Isaac, and the God of Jacob</a:t>
            </a:r>
            <a:r>
              <a:rPr lang="en-US" sz="2400" dirty="0" smtClean="0">
                <a:solidFill>
                  <a:srgbClr val="00B0F0"/>
                </a:solidFill>
              </a:rPr>
              <a:t>’</a:t>
            </a:r>
            <a:r>
              <a:rPr lang="en-US" sz="2400" dirty="0" smtClean="0"/>
              <a:t>?</a:t>
            </a:r>
            <a:r>
              <a:rPr lang="en-US" sz="2400" baseline="30000" dirty="0" smtClean="0"/>
              <a:t> </a:t>
            </a:r>
            <a:r>
              <a:rPr lang="en-US" sz="2400" dirty="0" smtClean="0"/>
              <a:t>God </a:t>
            </a:r>
            <a:r>
              <a:rPr lang="en-US" sz="2400" dirty="0"/>
              <a:t>is not the God of the dead, but of the living.”</a:t>
            </a:r>
            <a:endParaRPr lang="en-US" sz="2400" dirty="0">
              <a:effectLst/>
            </a:endParaRPr>
          </a:p>
        </p:txBody>
      </p:sp>
    </p:spTree>
    <p:extLst>
      <p:ext uri="{BB962C8B-B14F-4D97-AF65-F5344CB8AC3E}">
        <p14:creationId xmlns:p14="http://schemas.microsoft.com/office/powerpoint/2010/main" val="58621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374113343"/>
              </p:ext>
            </p:extLst>
          </p:nvPr>
        </p:nvGraphicFramePr>
        <p:xfrm>
          <a:off x="134773" y="14343"/>
          <a:ext cx="8722580" cy="5778182"/>
        </p:xfrm>
        <a:graphic>
          <a:graphicData uri="http://schemas.openxmlformats.org/drawingml/2006/table">
            <a:tbl>
              <a:tblPr firstRow="1" bandRow="1">
                <a:tableStyleId>{5C22544A-7EE6-4342-B048-85BDC9FD1C3A}</a:tableStyleId>
              </a:tblPr>
              <a:tblGrid>
                <a:gridCol w="1646319"/>
                <a:gridCol w="2107096"/>
                <a:gridCol w="2305878"/>
                <a:gridCol w="2663287"/>
              </a:tblGrid>
              <a:tr h="582005">
                <a:tc>
                  <a:txBody>
                    <a:bodyPr/>
                    <a:lstStyle/>
                    <a:p>
                      <a:pPr algn="ctr"/>
                      <a:r>
                        <a:rPr lang="en-US" sz="1800" dirty="0" smtClean="0"/>
                        <a:t>Temptation</a:t>
                      </a:r>
                      <a:endParaRPr lang="en-US" sz="1800" dirty="0"/>
                    </a:p>
                  </a:txBody>
                  <a:tcPr/>
                </a:tc>
                <a:tc>
                  <a:txBody>
                    <a:bodyPr/>
                    <a:lstStyle/>
                    <a:p>
                      <a:pPr algn="ctr"/>
                      <a:r>
                        <a:rPr lang="en-US" sz="1800" dirty="0" smtClean="0"/>
                        <a:t>Nature of Temptation</a:t>
                      </a:r>
                      <a:endParaRPr lang="en-US" sz="1800" dirty="0"/>
                    </a:p>
                  </a:txBody>
                  <a:tcPr/>
                </a:tc>
                <a:tc>
                  <a:txBody>
                    <a:bodyPr/>
                    <a:lstStyle/>
                    <a:p>
                      <a:pPr algn="ctr"/>
                      <a:r>
                        <a:rPr lang="en-US" sz="1800" dirty="0" smtClean="0"/>
                        <a:t>Scriptural Arguments</a:t>
                      </a:r>
                      <a:endParaRPr lang="en-US" sz="1800" dirty="0"/>
                    </a:p>
                  </a:txBody>
                  <a:tcPr/>
                </a:tc>
                <a:tc>
                  <a:txBody>
                    <a:bodyPr/>
                    <a:lstStyle/>
                    <a:p>
                      <a:pPr algn="ctr"/>
                      <a:r>
                        <a:rPr lang="en-US" sz="1800" dirty="0" smtClean="0"/>
                        <a:t>Lessons on the Use of Scripture</a:t>
                      </a:r>
                      <a:endParaRPr lang="en-US" sz="1800" dirty="0"/>
                    </a:p>
                  </a:txBody>
                  <a:tcPr/>
                </a:tc>
              </a:tr>
              <a:tr h="2303462">
                <a:tc>
                  <a:txBody>
                    <a:bodyPr/>
                    <a:lstStyle/>
                    <a:p>
                      <a:pPr algn="ctr"/>
                      <a:endParaRPr lang="en-US" sz="1800" b="1" dirty="0" smtClean="0"/>
                    </a:p>
                    <a:p>
                      <a:pPr algn="ctr"/>
                      <a:r>
                        <a:rPr lang="en-US" sz="1800" b="1" dirty="0" smtClean="0"/>
                        <a:t>Stones to Bread (v 2-4)</a:t>
                      </a:r>
                      <a:endParaRPr lang="en-US" sz="1800" b="1" dirty="0"/>
                    </a:p>
                  </a:txBody>
                  <a:tcPr/>
                </a:tc>
                <a:tc>
                  <a:txBody>
                    <a:bodyPr/>
                    <a:lstStyle/>
                    <a:p>
                      <a:pPr marL="0" indent="0">
                        <a:buFontTx/>
                        <a:buNone/>
                      </a:pPr>
                      <a:r>
                        <a:rPr lang="en-US" sz="1800" dirty="0" smtClean="0"/>
                        <a:t>Do a "Good" but Unauthorized, work: Provide for Self during God's apparent lack of provision  </a:t>
                      </a:r>
                    </a:p>
                    <a:p>
                      <a:pPr marL="0" indent="0">
                        <a:buFontTx/>
                        <a:buNone/>
                      </a:pPr>
                      <a:r>
                        <a:rPr lang="en-US" sz="1800" dirty="0" smtClean="0"/>
                        <a:t>(see Mt 14:17)</a:t>
                      </a:r>
                      <a:endParaRPr lang="en-US" sz="1800" dirty="0"/>
                    </a:p>
                  </a:txBody>
                  <a:tcPr/>
                </a:tc>
                <a:tc>
                  <a:txBody>
                    <a:bodyPr/>
                    <a:lstStyle/>
                    <a:p>
                      <a:pPr marL="0" indent="0">
                        <a:buFontTx/>
                        <a:buNone/>
                      </a:pPr>
                      <a:r>
                        <a:rPr lang="en-US" sz="1800" b="1" i="1" dirty="0" smtClean="0"/>
                        <a:t>Man shall not live by bread alone... </a:t>
                      </a:r>
                      <a:r>
                        <a:rPr lang="en-US" sz="1800" dirty="0" smtClean="0"/>
                        <a:t>Israelites, through hunger, were to have learned to trust in God's promises. </a:t>
                      </a:r>
                    </a:p>
                    <a:p>
                      <a:pPr marL="0" indent="0">
                        <a:buFontTx/>
                        <a:buNone/>
                      </a:pPr>
                      <a:r>
                        <a:rPr lang="en-US" sz="1800" dirty="0" smtClean="0"/>
                        <a:t>(</a:t>
                      </a:r>
                      <a:r>
                        <a:rPr lang="en-US" sz="1800" dirty="0" err="1" smtClean="0"/>
                        <a:t>Dt</a:t>
                      </a:r>
                      <a:r>
                        <a:rPr lang="en-US" sz="1800" dirty="0" smtClean="0"/>
                        <a:t> 8:2,3)</a:t>
                      </a:r>
                      <a:endParaRPr lang="en-US" sz="1800" dirty="0"/>
                    </a:p>
                  </a:txBody>
                  <a:tcPr/>
                </a:tc>
                <a:tc>
                  <a:txBody>
                    <a:bodyPr/>
                    <a:lstStyle/>
                    <a:p>
                      <a:pPr marL="0" indent="0">
                        <a:buFont typeface="Arial" panose="020B0604020202020204" pitchFamily="34" charset="0"/>
                        <a:buNone/>
                      </a:pPr>
                      <a:r>
                        <a:rPr lang="en-US" sz="1800" dirty="0" smtClean="0"/>
                        <a:t>•Similar  Circumstances (examples) can be used to establish authority. </a:t>
                      </a:r>
                    </a:p>
                    <a:p>
                      <a:pPr marL="0" indent="0">
                        <a:buFont typeface="Arial" panose="020B0604020202020204" pitchFamily="34" charset="0"/>
                        <a:buNone/>
                      </a:pPr>
                      <a:r>
                        <a:rPr lang="en-US" sz="1800" dirty="0" smtClean="0"/>
                        <a:t>• The apparent "goodness" of an action does not justify it. </a:t>
                      </a:r>
                    </a:p>
                    <a:p>
                      <a:pPr marL="0" indent="0">
                        <a:buFont typeface="Arial" panose="020B0604020202020204" pitchFamily="34" charset="0"/>
                        <a:buNone/>
                      </a:pPr>
                      <a:r>
                        <a:rPr lang="en-US" sz="1800" dirty="0" smtClean="0"/>
                        <a:t>• God's law not to be judged by man's wisdom.</a:t>
                      </a:r>
                    </a:p>
                  </a:txBody>
                  <a:tcPr/>
                </a:tc>
              </a:tr>
              <a:tr h="1284893">
                <a:tc>
                  <a:txBody>
                    <a:bodyPr/>
                    <a:lstStyle/>
                    <a:p>
                      <a:pPr algn="ctr"/>
                      <a:endParaRPr lang="en-US" sz="1800" b="1" dirty="0" smtClean="0"/>
                    </a:p>
                    <a:p>
                      <a:pPr algn="ctr"/>
                      <a:r>
                        <a:rPr lang="en-US" sz="1800" b="1" i="0" u="none" strike="noStrike" kern="1200" baseline="0" dirty="0" smtClean="0">
                          <a:solidFill>
                            <a:schemeClr val="dk1"/>
                          </a:solidFill>
                          <a:latin typeface="+mn-lt"/>
                          <a:ea typeface="+mn-ea"/>
                          <a:cs typeface="+mn-cs"/>
                        </a:rPr>
                        <a:t>Jump from Temple (v 5-7) </a:t>
                      </a:r>
                      <a:endParaRPr lang="en-US" sz="1800" b="1" dirty="0" smtClean="0"/>
                    </a:p>
                  </a:txBody>
                  <a:tcPr/>
                </a:tc>
                <a:tc>
                  <a:txBody>
                    <a:bodyPr/>
                    <a:lstStyle/>
                    <a:p>
                      <a:pPr marL="0" indent="0">
                        <a:buFontTx/>
                        <a:buNone/>
                      </a:pPr>
                      <a:r>
                        <a:rPr lang="en-US" sz="1800" dirty="0" smtClean="0"/>
                        <a:t>Demonstrate God's Protection (Publicly?); </a:t>
                      </a:r>
                    </a:p>
                    <a:p>
                      <a:pPr marL="0" indent="0">
                        <a:buFontTx/>
                        <a:buNone/>
                      </a:pPr>
                      <a:endParaRPr lang="en-US" sz="1800" dirty="0" smtClean="0"/>
                    </a:p>
                    <a:p>
                      <a:pPr marL="0" indent="0">
                        <a:buFontTx/>
                        <a:buNone/>
                      </a:pPr>
                      <a:r>
                        <a:rPr lang="en-US" sz="1800" dirty="0" smtClean="0"/>
                        <a:t>Cause God to Verify His </a:t>
                      </a:r>
                      <a:r>
                        <a:rPr lang="en-US" sz="1800" dirty="0" err="1" smtClean="0"/>
                        <a:t>Messiahship</a:t>
                      </a:r>
                      <a:endParaRPr lang="en-US" sz="1800" dirty="0"/>
                    </a:p>
                  </a:txBody>
                  <a:tcPr/>
                </a:tc>
                <a:tc>
                  <a:txBody>
                    <a:bodyPr/>
                    <a:lstStyle/>
                    <a:p>
                      <a:pPr marL="0" indent="0">
                        <a:buFontTx/>
                        <a:buNone/>
                      </a:pPr>
                      <a:r>
                        <a:rPr lang="en-US" sz="1800" dirty="0" smtClean="0"/>
                        <a:t>Satan: "Ps 91:11,12 appears to justify the action." </a:t>
                      </a:r>
                    </a:p>
                    <a:p>
                      <a:pPr marL="0" indent="0">
                        <a:buFontTx/>
                        <a:buNone/>
                      </a:pPr>
                      <a:r>
                        <a:rPr lang="en-US" sz="1800" b="1" i="1" dirty="0" smtClean="0"/>
                        <a:t>Thou shall not make trial of the Lord... </a:t>
                      </a:r>
                      <a:r>
                        <a:rPr lang="en-US" sz="1800" dirty="0" smtClean="0"/>
                        <a:t>Israel made a similar mistake when they tested God at </a:t>
                      </a:r>
                      <a:r>
                        <a:rPr lang="en-US" sz="1800" dirty="0" err="1" smtClean="0"/>
                        <a:t>Massah</a:t>
                      </a:r>
                      <a:r>
                        <a:rPr lang="en-US" sz="1800" dirty="0" smtClean="0"/>
                        <a:t>: </a:t>
                      </a:r>
                    </a:p>
                    <a:p>
                      <a:pPr marL="0" indent="0">
                        <a:buFontTx/>
                        <a:buNone/>
                      </a:pPr>
                      <a:r>
                        <a:rPr lang="en-US" sz="1800" dirty="0" smtClean="0"/>
                        <a:t>"Is God still with Us?"(</a:t>
                      </a:r>
                      <a:r>
                        <a:rPr lang="en-US" sz="1800" dirty="0" err="1" smtClean="0"/>
                        <a:t>Dt</a:t>
                      </a:r>
                      <a:r>
                        <a:rPr lang="en-US" sz="1800" dirty="0" smtClean="0"/>
                        <a:t> 6:16 Ex 17:3-7)</a:t>
                      </a:r>
                      <a:endParaRPr lang="en-US" sz="1800" dirty="0"/>
                    </a:p>
                  </a:txBody>
                  <a:tcPr/>
                </a:tc>
                <a:tc>
                  <a:txBody>
                    <a:bodyPr/>
                    <a:lstStyle/>
                    <a:p>
                      <a:pPr algn="l"/>
                      <a:r>
                        <a:rPr lang="en-US" sz="1800" dirty="0" smtClean="0"/>
                        <a:t>• </a:t>
                      </a:r>
                      <a:r>
                        <a:rPr lang="en-US" sz="1800" b="0" dirty="0" smtClean="0"/>
                        <a:t>Context of the passage, especially a promise, must be considered. </a:t>
                      </a:r>
                    </a:p>
                    <a:p>
                      <a:pPr algn="l"/>
                      <a:r>
                        <a:rPr lang="en-US" sz="1800" b="0" dirty="0" smtClean="0"/>
                        <a:t>• Demanding that God meet our own desires, plans, or expectations leads to error. - "</a:t>
                      </a:r>
                      <a:r>
                        <a:rPr lang="en-US" sz="1800" b="0" i="1" dirty="0" smtClean="0"/>
                        <a:t>I just think God would (or would not) </a:t>
                      </a:r>
                      <a:r>
                        <a:rPr lang="en-US" sz="1800" b="0" i="0" dirty="0" smtClean="0"/>
                        <a:t>..."- "If God </a:t>
                      </a:r>
                      <a:r>
                        <a:rPr lang="en-US" sz="1800" b="0" i="1" dirty="0" smtClean="0"/>
                        <a:t>wants me to... then He should..."</a:t>
                      </a:r>
                    </a:p>
                  </a:txBody>
                  <a:tcPr/>
                </a:tc>
              </a:tr>
            </a:tbl>
          </a:graphicData>
        </a:graphic>
      </p:graphicFrame>
    </p:spTree>
    <p:extLst>
      <p:ext uri="{BB962C8B-B14F-4D97-AF65-F5344CB8AC3E}">
        <p14:creationId xmlns:p14="http://schemas.microsoft.com/office/powerpoint/2010/main" val="32406708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628952234"/>
              </p:ext>
            </p:extLst>
          </p:nvPr>
        </p:nvGraphicFramePr>
        <p:xfrm>
          <a:off x="134773" y="14343"/>
          <a:ext cx="8722580" cy="2943542"/>
        </p:xfrm>
        <a:graphic>
          <a:graphicData uri="http://schemas.openxmlformats.org/drawingml/2006/table">
            <a:tbl>
              <a:tblPr firstRow="1" bandRow="1">
                <a:tableStyleId>{5C22544A-7EE6-4342-B048-85BDC9FD1C3A}</a:tableStyleId>
              </a:tblPr>
              <a:tblGrid>
                <a:gridCol w="1646319"/>
                <a:gridCol w="2107096"/>
                <a:gridCol w="2305878"/>
                <a:gridCol w="2663287"/>
              </a:tblGrid>
              <a:tr h="582005">
                <a:tc>
                  <a:txBody>
                    <a:bodyPr/>
                    <a:lstStyle/>
                    <a:p>
                      <a:pPr algn="ctr"/>
                      <a:r>
                        <a:rPr lang="en-US" sz="1800" dirty="0" smtClean="0"/>
                        <a:t>Temptation</a:t>
                      </a:r>
                      <a:endParaRPr lang="en-US" sz="1800" dirty="0"/>
                    </a:p>
                  </a:txBody>
                  <a:tcPr/>
                </a:tc>
                <a:tc>
                  <a:txBody>
                    <a:bodyPr/>
                    <a:lstStyle/>
                    <a:p>
                      <a:pPr algn="ctr"/>
                      <a:r>
                        <a:rPr lang="en-US" sz="1800" dirty="0" smtClean="0"/>
                        <a:t>Nature of Temptation</a:t>
                      </a:r>
                      <a:endParaRPr lang="en-US" sz="1800" dirty="0"/>
                    </a:p>
                  </a:txBody>
                  <a:tcPr/>
                </a:tc>
                <a:tc>
                  <a:txBody>
                    <a:bodyPr/>
                    <a:lstStyle/>
                    <a:p>
                      <a:pPr algn="ctr"/>
                      <a:r>
                        <a:rPr lang="en-US" sz="1800" dirty="0" smtClean="0"/>
                        <a:t>Scriptural Arguments</a:t>
                      </a:r>
                      <a:endParaRPr lang="en-US" sz="1800" dirty="0"/>
                    </a:p>
                  </a:txBody>
                  <a:tcPr/>
                </a:tc>
                <a:tc>
                  <a:txBody>
                    <a:bodyPr/>
                    <a:lstStyle/>
                    <a:p>
                      <a:pPr algn="ctr"/>
                      <a:r>
                        <a:rPr lang="en-US" sz="1800" dirty="0" smtClean="0"/>
                        <a:t>Lessons on the Use of Scripture</a:t>
                      </a:r>
                      <a:endParaRPr lang="en-US" sz="1800" dirty="0"/>
                    </a:p>
                  </a:txBody>
                  <a:tcPr/>
                </a:tc>
              </a:tr>
              <a:tr h="2303462">
                <a:tc>
                  <a:txBody>
                    <a:bodyPr/>
                    <a:lstStyle/>
                    <a:p>
                      <a:pPr algn="ctr"/>
                      <a:endParaRPr lang="en-US" sz="1800" b="1" dirty="0" smtClean="0"/>
                    </a:p>
                    <a:p>
                      <a:pPr algn="ctr"/>
                      <a:r>
                        <a:rPr lang="en-US" sz="1800" b="1" dirty="0" smtClean="0"/>
                        <a:t>Worship Satan in Return for Rule of the World (v 8-10)</a:t>
                      </a:r>
                      <a:endParaRPr lang="en-US" sz="1800" b="1" dirty="0"/>
                    </a:p>
                  </a:txBody>
                  <a:tcPr/>
                </a:tc>
                <a:tc>
                  <a:txBody>
                    <a:bodyPr/>
                    <a:lstStyle/>
                    <a:p>
                      <a:pPr marL="0" indent="0">
                        <a:buFontTx/>
                        <a:buNone/>
                      </a:pPr>
                      <a:r>
                        <a:rPr lang="en-US" sz="1800" dirty="0" smtClean="0"/>
                        <a:t>A short-cut to the mission of Jesus (Matt 28:18): to be given all authority over the earth.</a:t>
                      </a:r>
                      <a:endParaRPr lang="en-US" sz="1800" dirty="0"/>
                    </a:p>
                  </a:txBody>
                  <a:tcPr/>
                </a:tc>
                <a:tc>
                  <a:txBody>
                    <a:bodyPr/>
                    <a:lstStyle/>
                    <a:p>
                      <a:pPr marL="0" indent="0">
                        <a:buFontTx/>
                        <a:buNone/>
                      </a:pPr>
                      <a:r>
                        <a:rPr lang="en-US" sz="1800" b="1" i="1" dirty="0" smtClean="0"/>
                        <a:t>Thou shall worship the Lord thy God, and Him only...</a:t>
                      </a:r>
                    </a:p>
                    <a:p>
                      <a:pPr marL="0" indent="0">
                        <a:buFontTx/>
                        <a:buNone/>
                      </a:pPr>
                      <a:r>
                        <a:rPr lang="en-US" sz="1800" b="0" i="0" dirty="0" smtClean="0"/>
                        <a:t>A clear violation of a specific command of Moses to the Israelites (</a:t>
                      </a:r>
                      <a:r>
                        <a:rPr lang="en-US" sz="1800" b="0" i="0" dirty="0" err="1" smtClean="0"/>
                        <a:t>Dt</a:t>
                      </a:r>
                      <a:r>
                        <a:rPr lang="en-US" sz="1800" b="0" i="0" dirty="0" smtClean="0"/>
                        <a:t> 6:13)</a:t>
                      </a:r>
                      <a:endParaRPr lang="en-US" sz="1800" b="0" i="0" dirty="0"/>
                    </a:p>
                  </a:txBody>
                  <a:tcPr/>
                </a:tc>
                <a:tc>
                  <a:txBody>
                    <a:bodyPr/>
                    <a:lstStyle/>
                    <a:p>
                      <a:pPr marL="0" indent="0">
                        <a:buFont typeface="Arial" panose="020B0604020202020204" pitchFamily="34" charset="0"/>
                        <a:buNone/>
                      </a:pPr>
                      <a:r>
                        <a:rPr lang="en-US" sz="1800" dirty="0" smtClean="0"/>
                        <a:t>•The ends don't justify the means. </a:t>
                      </a:r>
                    </a:p>
                    <a:p>
                      <a:pPr marL="0" indent="0">
                        <a:buFont typeface="Arial" panose="020B0604020202020204" pitchFamily="34" charset="0"/>
                        <a:buNone/>
                      </a:pPr>
                      <a:r>
                        <a:rPr lang="en-US" sz="1800" dirty="0" smtClean="0"/>
                        <a:t>• Compromise with evil for an apparently good purpose is not justified. </a:t>
                      </a:r>
                    </a:p>
                    <a:p>
                      <a:pPr marL="0" indent="0">
                        <a:buFont typeface="Arial" panose="020B0604020202020204" pitchFamily="34" charset="0"/>
                        <a:buNone/>
                      </a:pPr>
                      <a:r>
                        <a:rPr lang="en-US" sz="1800" dirty="0" smtClean="0"/>
                        <a:t>• Obedience to God excludes subjection to other religious authority.</a:t>
                      </a:r>
                    </a:p>
                  </a:txBody>
                  <a:tcPr/>
                </a:tc>
              </a:tr>
            </a:tbl>
          </a:graphicData>
        </a:graphic>
      </p:graphicFrame>
      <p:pic>
        <p:nvPicPr>
          <p:cNvPr id="3" name="Picture 2" descr="C:\Users\Bmellor\AppData\Local\Microsoft\Windows\Temporary Internet Files\Content.IE5\OJ3P1VWC\MC9002978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9089" y="4195606"/>
            <a:ext cx="1788566" cy="1321308"/>
          </a:xfrm>
          <a:prstGeom prst="rect">
            <a:avLst/>
          </a:prstGeom>
          <a:noFill/>
          <a:extLst>
            <a:ext uri="{909E8E84-426E-40DD-AFC4-6F175D3DCCD1}">
              <a14:hiddenFill xmlns:a14="http://schemas.microsoft.com/office/drawing/2010/main">
                <a:solidFill>
                  <a:srgbClr val="FFFFFF"/>
                </a:solidFill>
              </a14:hiddenFill>
            </a:ext>
          </a:extLst>
        </p:spPr>
      </p:pic>
      <p:sp>
        <p:nvSpPr>
          <p:cNvPr id="4" name="Down Arrow 3"/>
          <p:cNvSpPr/>
          <p:nvPr/>
        </p:nvSpPr>
        <p:spPr>
          <a:xfrm>
            <a:off x="7358931" y="3029446"/>
            <a:ext cx="508883" cy="10548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562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72246282"/>
              </p:ext>
            </p:extLst>
          </p:nvPr>
        </p:nvGraphicFramePr>
        <p:xfrm>
          <a:off x="650240" y="216748"/>
          <a:ext cx="8046719" cy="4888018"/>
        </p:xfrm>
        <a:graphic>
          <a:graphicData uri="http://schemas.openxmlformats.org/drawingml/2006/table">
            <a:tbl>
              <a:tblPr firstRow="1" firstCol="1" bandRow="1">
                <a:tableStyleId>{5C22544A-7EE6-4342-B048-85BDC9FD1C3A}</a:tableStyleId>
              </a:tblPr>
              <a:tblGrid>
                <a:gridCol w="993422"/>
                <a:gridCol w="3675661"/>
                <a:gridCol w="3377636"/>
              </a:tblGrid>
              <a:tr h="246962">
                <a:tc>
                  <a:txBody>
                    <a:bodyPr/>
                    <a:lstStyle/>
                    <a:p>
                      <a:pPr marL="0" marR="0" algn="ctr">
                        <a:lnSpc>
                          <a:spcPts val="1265"/>
                        </a:lnSpc>
                        <a:spcBef>
                          <a:spcPts val="0"/>
                        </a:spcBef>
                        <a:spcAft>
                          <a:spcPts val="1000"/>
                        </a:spcAft>
                      </a:pPr>
                      <a:r>
                        <a:rPr lang="en-US" sz="900" dirty="0">
                          <a:effectLst/>
                        </a:rPr>
                        <a:t>Lesson</a:t>
                      </a:r>
                      <a:endParaRPr lang="en-US" sz="900" dirty="0">
                        <a:effectLst/>
                        <a:latin typeface="Calibri"/>
                        <a:ea typeface="Calibri"/>
                        <a:cs typeface="Times New Roman"/>
                      </a:endParaRPr>
                    </a:p>
                  </a:txBody>
                  <a:tcPr marL="54051" marR="54051" marT="0" marB="0"/>
                </a:tc>
                <a:tc>
                  <a:txBody>
                    <a:bodyPr/>
                    <a:lstStyle/>
                    <a:p>
                      <a:pPr marL="0" marR="0" algn="ctr">
                        <a:lnSpc>
                          <a:spcPts val="1265"/>
                        </a:lnSpc>
                        <a:spcBef>
                          <a:spcPts val="0"/>
                        </a:spcBef>
                        <a:spcAft>
                          <a:spcPts val="1000"/>
                        </a:spcAft>
                      </a:pPr>
                      <a:r>
                        <a:rPr lang="en-US" sz="900">
                          <a:effectLst/>
                        </a:rPr>
                        <a:t>Title</a:t>
                      </a:r>
                      <a:endParaRPr lang="en-US" sz="900">
                        <a:effectLst/>
                        <a:latin typeface="Calibri"/>
                        <a:ea typeface="Calibri"/>
                        <a:cs typeface="Times New Roman"/>
                      </a:endParaRPr>
                    </a:p>
                  </a:txBody>
                  <a:tcPr marL="54051" marR="54051" marT="0" marB="0"/>
                </a:tc>
                <a:tc>
                  <a:txBody>
                    <a:bodyPr/>
                    <a:lstStyle/>
                    <a:p>
                      <a:pPr marL="0" marR="39370" indent="68580" algn="ctr">
                        <a:lnSpc>
                          <a:spcPts val="1265"/>
                        </a:lnSpc>
                        <a:spcBef>
                          <a:spcPts val="0"/>
                        </a:spcBef>
                        <a:spcAft>
                          <a:spcPts val="1000"/>
                        </a:spcAft>
                      </a:pPr>
                      <a:r>
                        <a:rPr lang="en-US" sz="900" dirty="0">
                          <a:effectLst/>
                        </a:rPr>
                        <a:t>Date</a:t>
                      </a:r>
                      <a:endParaRPr lang="en-US" sz="900" dirty="0">
                        <a:effectLst/>
                        <a:latin typeface="Calibri"/>
                        <a:ea typeface="Calibri"/>
                        <a:cs typeface="Times New Roman"/>
                      </a:endParaRPr>
                    </a:p>
                  </a:txBody>
                  <a:tcPr marL="54051" marR="54051" marT="0" marB="0"/>
                </a:tc>
              </a:tr>
              <a:tr h="370755">
                <a:tc>
                  <a:txBody>
                    <a:bodyPr/>
                    <a:lstStyle/>
                    <a:p>
                      <a:pPr marL="0" marR="0" algn="ctr">
                        <a:lnSpc>
                          <a:spcPts val="1265"/>
                        </a:lnSpc>
                        <a:spcBef>
                          <a:spcPts val="0"/>
                        </a:spcBef>
                        <a:spcAft>
                          <a:spcPts val="1000"/>
                        </a:spcAft>
                      </a:pPr>
                      <a:r>
                        <a:rPr lang="en-US" sz="900">
                          <a:effectLst/>
                        </a:rPr>
                        <a:t>1</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a:effectLst/>
                        </a:rPr>
                        <a:t> Introduction: The Authority of God</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a:effectLst/>
                        </a:rPr>
                        <a:t>Sunday, Nov 2, 2014</a:t>
                      </a:r>
                      <a:endParaRPr lang="en-US" sz="900">
                        <a:effectLst/>
                        <a:latin typeface="Calibri"/>
                        <a:ea typeface="Calibri"/>
                        <a:cs typeface="Times New Roman"/>
                      </a:endParaRPr>
                    </a:p>
                  </a:txBody>
                  <a:tcPr marL="54051" marR="54051" marT="0" marB="0"/>
                </a:tc>
              </a:tr>
              <a:tr h="218827">
                <a:tc>
                  <a:txBody>
                    <a:bodyPr/>
                    <a:lstStyle/>
                    <a:p>
                      <a:pPr marL="0" marR="0" algn="ctr">
                        <a:lnSpc>
                          <a:spcPts val="1265"/>
                        </a:lnSpc>
                        <a:spcBef>
                          <a:spcPts val="0"/>
                        </a:spcBef>
                        <a:spcAft>
                          <a:spcPts val="1000"/>
                        </a:spcAft>
                      </a:pPr>
                      <a:r>
                        <a:rPr lang="en-US" sz="900">
                          <a:effectLst/>
                        </a:rPr>
                        <a:t>2</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a:effectLst/>
                        </a:rPr>
                        <a:t>The Scriptures &amp; God’s Authority </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a:effectLst/>
                        </a:rPr>
                        <a:t>Wednesday, Nov 5, 2014</a:t>
                      </a:r>
                      <a:endParaRPr lang="en-US" sz="900">
                        <a:effectLst/>
                        <a:latin typeface="Calibri"/>
                        <a:ea typeface="Calibri"/>
                        <a:cs typeface="Times New Roman"/>
                      </a:endParaRPr>
                    </a:p>
                  </a:txBody>
                  <a:tcPr marL="54051" marR="54051" marT="0" marB="0"/>
                </a:tc>
              </a:tr>
              <a:tr h="398623">
                <a:tc>
                  <a:txBody>
                    <a:bodyPr/>
                    <a:lstStyle/>
                    <a:p>
                      <a:pPr marL="0" marR="0" algn="ctr">
                        <a:lnSpc>
                          <a:spcPts val="1265"/>
                        </a:lnSpc>
                        <a:spcBef>
                          <a:spcPts val="0"/>
                        </a:spcBef>
                        <a:spcAft>
                          <a:spcPts val="1000"/>
                        </a:spcAft>
                      </a:pPr>
                      <a:r>
                        <a:rPr lang="en-US" sz="1200" dirty="0">
                          <a:solidFill>
                            <a:schemeClr val="bg1"/>
                          </a:solidFill>
                          <a:effectLst/>
                        </a:rPr>
                        <a:t>3</a:t>
                      </a:r>
                      <a:endParaRPr lang="en-US" sz="1200" dirty="0">
                        <a:solidFill>
                          <a:schemeClr val="bg1"/>
                        </a:solidFill>
                        <a:effectLst/>
                        <a:latin typeface="Calibri"/>
                        <a:ea typeface="Calibri"/>
                        <a:cs typeface="Times New Roman"/>
                      </a:endParaRPr>
                    </a:p>
                  </a:txBody>
                  <a:tcPr marL="54051" marR="54051" marT="0" marB="0">
                    <a:solidFill>
                      <a:srgbClr val="FFFF00"/>
                    </a:solidFill>
                  </a:tcPr>
                </a:tc>
                <a:tc>
                  <a:txBody>
                    <a:bodyPr/>
                    <a:lstStyle/>
                    <a:p>
                      <a:pPr marL="0" marR="0" algn="l" defTabSz="685800" rtl="0" eaLnBrk="1" latinLnBrk="0" hangingPunct="1">
                        <a:lnSpc>
                          <a:spcPts val="1265"/>
                        </a:lnSpc>
                        <a:spcBef>
                          <a:spcPts val="0"/>
                        </a:spcBef>
                        <a:spcAft>
                          <a:spcPts val="1000"/>
                        </a:spcAft>
                      </a:pPr>
                      <a:r>
                        <a:rPr lang="en-US" sz="900" b="1" dirty="0">
                          <a:effectLst/>
                        </a:rPr>
                        <a:t>How Jesus Understood &amp; Submitted to God’s Authority in the </a:t>
                      </a:r>
                      <a:r>
                        <a:rPr lang="en-US" sz="900" b="1" kern="1200" dirty="0" smtClean="0">
                          <a:solidFill>
                            <a:schemeClr val="dk1"/>
                          </a:solidFill>
                          <a:effectLst/>
                          <a:latin typeface="+mn-lt"/>
                          <a:ea typeface="+mn-ea"/>
                          <a:cs typeface="+mn-cs"/>
                        </a:rPr>
                        <a:t>Scriptures, Pt. I </a:t>
                      </a:r>
                      <a:endParaRPr lang="en-US" sz="900" b="1" kern="1200" dirty="0">
                        <a:solidFill>
                          <a:schemeClr val="dk1"/>
                        </a:solidFill>
                        <a:effectLst/>
                        <a:latin typeface="+mn-lt"/>
                        <a:ea typeface="+mn-ea"/>
                        <a:cs typeface="+mn-cs"/>
                      </a:endParaRPr>
                    </a:p>
                  </a:txBody>
                  <a:tcPr marL="54051" marR="54051" marT="0" marB="0">
                    <a:solidFill>
                      <a:srgbClr val="FFFF00"/>
                    </a:solidFill>
                  </a:tcPr>
                </a:tc>
                <a:tc>
                  <a:txBody>
                    <a:bodyPr/>
                    <a:lstStyle/>
                    <a:p>
                      <a:pPr marL="0" marR="0">
                        <a:lnSpc>
                          <a:spcPts val="1265"/>
                        </a:lnSpc>
                        <a:spcBef>
                          <a:spcPts val="0"/>
                        </a:spcBef>
                        <a:spcAft>
                          <a:spcPts val="1000"/>
                        </a:spcAft>
                      </a:pPr>
                      <a:r>
                        <a:rPr lang="en-US" sz="900" b="1" dirty="0">
                          <a:effectLst/>
                        </a:rPr>
                        <a:t>Sunday, Nov 9, 2014</a:t>
                      </a:r>
                      <a:endParaRPr lang="en-US" sz="900" b="1" dirty="0">
                        <a:effectLst/>
                        <a:latin typeface="Calibri"/>
                        <a:ea typeface="Calibri"/>
                        <a:cs typeface="Times New Roman"/>
                      </a:endParaRPr>
                    </a:p>
                  </a:txBody>
                  <a:tcPr marL="54051" marR="54051" marT="0" marB="0">
                    <a:solidFill>
                      <a:srgbClr val="FFFF00"/>
                    </a:solidFill>
                  </a:tcPr>
                </a:tc>
              </a:tr>
              <a:tr h="398623">
                <a:tc>
                  <a:txBody>
                    <a:bodyPr/>
                    <a:lstStyle/>
                    <a:p>
                      <a:pPr marL="0" marR="0" algn="ctr">
                        <a:lnSpc>
                          <a:spcPts val="1265"/>
                        </a:lnSpc>
                        <a:spcBef>
                          <a:spcPts val="0"/>
                        </a:spcBef>
                        <a:spcAft>
                          <a:spcPts val="1000"/>
                        </a:spcAft>
                      </a:pPr>
                      <a:r>
                        <a:rPr lang="en-US" sz="900">
                          <a:effectLst/>
                        </a:rPr>
                        <a:t>4</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a:effectLst/>
                        </a:rPr>
                        <a:t>How Jesus Understood &amp; Submitted to God’s Authority in the Scriptures, Pt. II</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a:effectLst/>
                        </a:rPr>
                        <a:t>Wednesday, Nov 12, 2014</a:t>
                      </a:r>
                      <a:endParaRPr lang="en-US" sz="900">
                        <a:effectLst/>
                        <a:latin typeface="Calibri"/>
                        <a:ea typeface="Calibri"/>
                        <a:cs typeface="Times New Roman"/>
                      </a:endParaRPr>
                    </a:p>
                  </a:txBody>
                  <a:tcPr marL="54051" marR="54051" marT="0" marB="0"/>
                </a:tc>
              </a:tr>
              <a:tr h="604875">
                <a:tc>
                  <a:txBody>
                    <a:bodyPr/>
                    <a:lstStyle/>
                    <a:p>
                      <a:pPr marL="0" marR="0" algn="ctr">
                        <a:lnSpc>
                          <a:spcPts val="1265"/>
                        </a:lnSpc>
                        <a:spcBef>
                          <a:spcPts val="0"/>
                        </a:spcBef>
                        <a:spcAft>
                          <a:spcPts val="1000"/>
                        </a:spcAft>
                      </a:pPr>
                      <a:r>
                        <a:rPr lang="en-US" sz="900">
                          <a:effectLst/>
                        </a:rPr>
                        <a:t>5</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dirty="0">
                          <a:effectLst/>
                        </a:rPr>
                        <a:t>How the Church Understood &amp; Submitted to God’s Authority in the </a:t>
                      </a:r>
                      <a:r>
                        <a:rPr lang="en-US" sz="900" dirty="0" smtClean="0">
                          <a:effectLst/>
                        </a:rPr>
                        <a:t>Scriptures</a:t>
                      </a:r>
                      <a:endParaRPr lang="en-US" sz="900" dirty="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a:effectLst/>
                        </a:rPr>
                        <a:t>Sunday, Nov 16, 2014</a:t>
                      </a:r>
                      <a:endParaRPr lang="en-US" sz="900">
                        <a:effectLst/>
                        <a:latin typeface="Calibri"/>
                        <a:ea typeface="Calibri"/>
                        <a:cs typeface="Times New Roman"/>
                      </a:endParaRPr>
                    </a:p>
                  </a:txBody>
                  <a:tcPr marL="54051" marR="54051" marT="0" marB="0"/>
                </a:tc>
              </a:tr>
              <a:tr h="359349">
                <a:tc>
                  <a:txBody>
                    <a:bodyPr/>
                    <a:lstStyle/>
                    <a:p>
                      <a:pPr marL="0" marR="0" algn="ctr">
                        <a:lnSpc>
                          <a:spcPts val="1265"/>
                        </a:lnSpc>
                        <a:spcBef>
                          <a:spcPts val="0"/>
                        </a:spcBef>
                        <a:spcAft>
                          <a:spcPts val="1000"/>
                        </a:spcAft>
                      </a:pPr>
                      <a:r>
                        <a:rPr lang="en-US" sz="900">
                          <a:effectLst/>
                        </a:rPr>
                        <a:t>6</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dirty="0" smtClean="0">
                          <a:effectLst/>
                        </a:rPr>
                        <a:t>Alternative Uses of Authority in Religion part 1</a:t>
                      </a:r>
                      <a:endParaRPr lang="en-US" sz="900" dirty="0">
                        <a:effectLst/>
                      </a:endParaRPr>
                    </a:p>
                  </a:txBody>
                  <a:tcPr marL="54051" marR="54051" marT="0" marB="0"/>
                </a:tc>
                <a:tc>
                  <a:txBody>
                    <a:bodyPr/>
                    <a:lstStyle/>
                    <a:p>
                      <a:pPr marL="0" marR="0">
                        <a:lnSpc>
                          <a:spcPts val="1265"/>
                        </a:lnSpc>
                        <a:spcBef>
                          <a:spcPts val="0"/>
                        </a:spcBef>
                        <a:spcAft>
                          <a:spcPts val="1000"/>
                        </a:spcAft>
                      </a:pPr>
                      <a:r>
                        <a:rPr lang="en-US" sz="900">
                          <a:effectLst/>
                        </a:rPr>
                        <a:t>Wednesday, Nov 19, 2014</a:t>
                      </a:r>
                      <a:endParaRPr lang="en-US" sz="900">
                        <a:effectLst/>
                        <a:latin typeface="Calibri"/>
                        <a:ea typeface="Calibri"/>
                        <a:cs typeface="Times New Roman"/>
                      </a:endParaRPr>
                    </a:p>
                  </a:txBody>
                  <a:tcPr marL="54051" marR="54051" marT="0" marB="0"/>
                </a:tc>
              </a:tr>
              <a:tr h="218827">
                <a:tc>
                  <a:txBody>
                    <a:bodyPr/>
                    <a:lstStyle/>
                    <a:p>
                      <a:pPr marL="0" marR="0" algn="ctr">
                        <a:lnSpc>
                          <a:spcPts val="1265"/>
                        </a:lnSpc>
                        <a:spcBef>
                          <a:spcPts val="0"/>
                        </a:spcBef>
                        <a:spcAft>
                          <a:spcPts val="1000"/>
                        </a:spcAft>
                      </a:pPr>
                      <a:r>
                        <a:rPr lang="en-US" sz="900">
                          <a:effectLst/>
                        </a:rPr>
                        <a:t>7</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dirty="0">
                          <a:effectLst/>
                        </a:rPr>
                        <a:t>Alternative Uses of Authority in </a:t>
                      </a:r>
                      <a:r>
                        <a:rPr lang="en-US" sz="900" dirty="0" smtClean="0">
                          <a:effectLst/>
                        </a:rPr>
                        <a:t>Religion part2</a:t>
                      </a:r>
                      <a:endParaRPr lang="en-US" sz="900" dirty="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a:effectLst/>
                        </a:rPr>
                        <a:t>Sunday, Nov 23, 2014</a:t>
                      </a:r>
                      <a:endParaRPr lang="en-US" sz="900">
                        <a:effectLst/>
                        <a:latin typeface="Calibri"/>
                        <a:ea typeface="Calibri"/>
                        <a:cs typeface="Times New Roman"/>
                      </a:endParaRPr>
                    </a:p>
                  </a:txBody>
                  <a:tcPr marL="54051" marR="54051" marT="0" marB="0"/>
                </a:tc>
              </a:tr>
              <a:tr h="218827">
                <a:tc>
                  <a:txBody>
                    <a:bodyPr/>
                    <a:lstStyle/>
                    <a:p>
                      <a:pPr marL="0" marR="0" algn="ctr">
                        <a:lnSpc>
                          <a:spcPts val="1265"/>
                        </a:lnSpc>
                        <a:spcBef>
                          <a:spcPts val="0"/>
                        </a:spcBef>
                        <a:spcAft>
                          <a:spcPts val="1000"/>
                        </a:spcAft>
                      </a:pPr>
                      <a:r>
                        <a:rPr lang="en-US" sz="900">
                          <a:effectLst/>
                        </a:rPr>
                        <a:t> </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dirty="0">
                          <a:effectLst/>
                        </a:rPr>
                        <a:t>Special Service</a:t>
                      </a:r>
                      <a:endParaRPr lang="en-US" sz="900" dirty="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a:effectLst/>
                        </a:rPr>
                        <a:t>Wednesday, Nov 26, 2014</a:t>
                      </a:r>
                      <a:endParaRPr lang="en-US" sz="900">
                        <a:effectLst/>
                        <a:latin typeface="Calibri"/>
                        <a:ea typeface="Calibri"/>
                        <a:cs typeface="Times New Roman"/>
                      </a:endParaRPr>
                    </a:p>
                  </a:txBody>
                  <a:tcPr marL="54051" marR="54051" marT="0" marB="0"/>
                </a:tc>
              </a:tr>
              <a:tr h="398623">
                <a:tc>
                  <a:txBody>
                    <a:bodyPr/>
                    <a:lstStyle/>
                    <a:p>
                      <a:pPr marL="0" marR="0" algn="ctr">
                        <a:lnSpc>
                          <a:spcPts val="1265"/>
                        </a:lnSpc>
                        <a:spcBef>
                          <a:spcPts val="0"/>
                        </a:spcBef>
                        <a:spcAft>
                          <a:spcPts val="1000"/>
                        </a:spcAft>
                      </a:pPr>
                      <a:r>
                        <a:rPr lang="en-US" sz="900">
                          <a:effectLst/>
                        </a:rPr>
                        <a:t>8</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dirty="0">
                          <a:effectLst/>
                        </a:rPr>
                        <a:t>Case Study: Personal Morality &amp; Relational Ethics</a:t>
                      </a:r>
                      <a:endParaRPr lang="en-US" sz="900" dirty="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dirty="0">
                          <a:effectLst/>
                        </a:rPr>
                        <a:t>Sunday, Nov 30, 2014</a:t>
                      </a:r>
                      <a:endParaRPr lang="en-US" sz="900" dirty="0">
                        <a:effectLst/>
                        <a:latin typeface="Calibri"/>
                        <a:ea typeface="Calibri"/>
                        <a:cs typeface="Times New Roman"/>
                      </a:endParaRPr>
                    </a:p>
                  </a:txBody>
                  <a:tcPr marL="54051" marR="54051" marT="0" marB="0"/>
                </a:tc>
              </a:tr>
              <a:tr h="218827">
                <a:tc>
                  <a:txBody>
                    <a:bodyPr/>
                    <a:lstStyle/>
                    <a:p>
                      <a:pPr marL="0" marR="0" algn="ctr">
                        <a:lnSpc>
                          <a:spcPts val="1265"/>
                        </a:lnSpc>
                        <a:spcBef>
                          <a:spcPts val="0"/>
                        </a:spcBef>
                        <a:spcAft>
                          <a:spcPts val="1000"/>
                        </a:spcAft>
                      </a:pPr>
                      <a:r>
                        <a:rPr lang="en-US" sz="900">
                          <a:effectLst/>
                        </a:rPr>
                        <a:t>9</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a:effectLst/>
                        </a:rPr>
                        <a:t>Case Study: Worship Practices </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a:effectLst/>
                        </a:rPr>
                        <a:t>Wednesday, Dec 3, 2014</a:t>
                      </a:r>
                      <a:endParaRPr lang="en-US" sz="900">
                        <a:effectLst/>
                        <a:latin typeface="Calibri"/>
                        <a:ea typeface="Calibri"/>
                        <a:cs typeface="Times New Roman"/>
                      </a:endParaRPr>
                    </a:p>
                  </a:txBody>
                  <a:tcPr marL="54051" marR="54051" marT="0" marB="0"/>
                </a:tc>
              </a:tr>
              <a:tr h="218827">
                <a:tc>
                  <a:txBody>
                    <a:bodyPr/>
                    <a:lstStyle/>
                    <a:p>
                      <a:pPr marL="0" marR="0" algn="ctr">
                        <a:lnSpc>
                          <a:spcPts val="1265"/>
                        </a:lnSpc>
                        <a:spcBef>
                          <a:spcPts val="0"/>
                        </a:spcBef>
                        <a:spcAft>
                          <a:spcPts val="1000"/>
                        </a:spcAft>
                      </a:pPr>
                      <a:r>
                        <a:rPr lang="en-US" sz="900">
                          <a:effectLst/>
                        </a:rPr>
                        <a:t>10</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a:effectLst/>
                        </a:rPr>
                        <a:t>Case Study: Church Activity</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dirty="0">
                          <a:effectLst/>
                        </a:rPr>
                        <a:t>Sunday, Dec 7, 2014</a:t>
                      </a:r>
                      <a:endParaRPr lang="en-US" sz="900" dirty="0">
                        <a:effectLst/>
                        <a:latin typeface="Calibri"/>
                        <a:ea typeface="Calibri"/>
                        <a:cs typeface="Times New Roman"/>
                      </a:endParaRPr>
                    </a:p>
                  </a:txBody>
                  <a:tcPr marL="54051" marR="54051" marT="0" marB="0"/>
                </a:tc>
              </a:tr>
              <a:tr h="218827">
                <a:tc>
                  <a:txBody>
                    <a:bodyPr/>
                    <a:lstStyle/>
                    <a:p>
                      <a:pPr marL="0" marR="0" algn="ctr">
                        <a:lnSpc>
                          <a:spcPts val="1265"/>
                        </a:lnSpc>
                        <a:spcBef>
                          <a:spcPts val="0"/>
                        </a:spcBef>
                        <a:spcAft>
                          <a:spcPts val="1000"/>
                        </a:spcAft>
                      </a:pPr>
                      <a:r>
                        <a:rPr lang="en-US" sz="900">
                          <a:effectLst/>
                        </a:rPr>
                        <a:t>11</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a:effectLst/>
                        </a:rPr>
                        <a:t>Case Study: (cont. from previous)</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a:effectLst/>
                        </a:rPr>
                        <a:t>Wednesday, Dec 10, 2014</a:t>
                      </a:r>
                      <a:endParaRPr lang="en-US" sz="900">
                        <a:effectLst/>
                        <a:latin typeface="Calibri"/>
                        <a:ea typeface="Calibri"/>
                        <a:cs typeface="Times New Roman"/>
                      </a:endParaRPr>
                    </a:p>
                  </a:txBody>
                  <a:tcPr marL="54051" marR="54051" marT="0" marB="0"/>
                </a:tc>
              </a:tr>
              <a:tr h="398623">
                <a:tc>
                  <a:txBody>
                    <a:bodyPr/>
                    <a:lstStyle/>
                    <a:p>
                      <a:pPr marL="0" marR="0" algn="ctr">
                        <a:lnSpc>
                          <a:spcPts val="1265"/>
                        </a:lnSpc>
                        <a:spcBef>
                          <a:spcPts val="0"/>
                        </a:spcBef>
                        <a:spcAft>
                          <a:spcPts val="1000"/>
                        </a:spcAft>
                      </a:pPr>
                      <a:r>
                        <a:rPr lang="en-US" sz="900">
                          <a:effectLst/>
                        </a:rPr>
                        <a:t>12</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a:effectLst/>
                        </a:rPr>
                        <a:t>Tools &amp; Skills for Personal Bible Study (or cont. CASE STUDIES if not completed)</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a:effectLst/>
                        </a:rPr>
                        <a:t>Sunday,  Dec 14, 2014</a:t>
                      </a:r>
                      <a:endParaRPr lang="en-US" sz="900">
                        <a:effectLst/>
                        <a:latin typeface="Calibri"/>
                        <a:ea typeface="Calibri"/>
                        <a:cs typeface="Times New Roman"/>
                      </a:endParaRPr>
                    </a:p>
                  </a:txBody>
                  <a:tcPr marL="54051" marR="54051" marT="0" marB="0"/>
                </a:tc>
              </a:tr>
              <a:tr h="398623">
                <a:tc>
                  <a:txBody>
                    <a:bodyPr/>
                    <a:lstStyle/>
                    <a:p>
                      <a:pPr marL="0" marR="0" algn="ctr">
                        <a:lnSpc>
                          <a:spcPts val="1265"/>
                        </a:lnSpc>
                        <a:spcBef>
                          <a:spcPts val="0"/>
                        </a:spcBef>
                        <a:spcAft>
                          <a:spcPts val="1000"/>
                        </a:spcAft>
                      </a:pPr>
                      <a:r>
                        <a:rPr lang="en-US" sz="900">
                          <a:effectLst/>
                        </a:rPr>
                        <a:t>13</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a:effectLst/>
                        </a:rPr>
                        <a:t>Humility &amp; Conviction: Essential Attitudes for Submitting to the Authority of God</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dirty="0">
                          <a:effectLst/>
                        </a:rPr>
                        <a:t>Wednesday, Dec 17, 2014</a:t>
                      </a:r>
                      <a:endParaRPr lang="en-US" sz="900" dirty="0">
                        <a:effectLst/>
                        <a:latin typeface="Calibri"/>
                        <a:ea typeface="Calibri"/>
                        <a:cs typeface="Times New Roman"/>
                      </a:endParaRPr>
                    </a:p>
                  </a:txBody>
                  <a:tcPr marL="54051" marR="54051" marT="0" marB="0"/>
                </a:tc>
              </a:tr>
            </a:tbl>
          </a:graphicData>
        </a:graphic>
      </p:graphicFrame>
    </p:spTree>
    <p:extLst>
      <p:ext uri="{BB962C8B-B14F-4D97-AF65-F5344CB8AC3E}">
        <p14:creationId xmlns:p14="http://schemas.microsoft.com/office/powerpoint/2010/main" val="3862224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p:cNvCxnSpPr>
            <a:cxnSpLocks noChangeShapeType="1"/>
          </p:cNvCxnSpPr>
          <p:nvPr/>
        </p:nvCxnSpPr>
        <p:spPr bwMode="auto">
          <a:xfrm>
            <a:off x="0" y="4445000"/>
            <a:ext cx="9144000" cy="0"/>
          </a:xfrm>
          <a:prstGeom prst="line">
            <a:avLst/>
          </a:prstGeom>
          <a:noFill/>
          <a:ln w="76200" algn="ctr">
            <a:solidFill>
              <a:srgbClr val="00B0F0"/>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4724400" y="438997"/>
            <a:ext cx="3843443" cy="381000"/>
          </a:xfrm>
          <a:ln w="19050"/>
        </p:spPr>
        <p:txBody>
          <a:bodyPr>
            <a:normAutofit fontScale="90000"/>
          </a:bodyPr>
          <a:lstStyle/>
          <a:p>
            <a:pPr algn="r">
              <a:lnSpc>
                <a:spcPts val="3300"/>
              </a:lnSpc>
              <a:defRPr/>
            </a:pPr>
            <a:r>
              <a:rPr lang="en-US" sz="4000" i="1" dirty="0" smtClean="0">
                <a:solidFill>
                  <a:schemeClr val="accent6">
                    <a:lumMod val="60000"/>
                    <a:lumOff val="40000"/>
                  </a:schemeClr>
                </a:solidFill>
              </a:rPr>
              <a:t>Presuppositions</a:t>
            </a:r>
            <a:endParaRPr lang="en-US" sz="4000" i="1" dirty="0">
              <a:solidFill>
                <a:schemeClr val="accent6">
                  <a:lumMod val="60000"/>
                  <a:lumOff val="40000"/>
                </a:schemeClr>
              </a:solidFill>
            </a:endParaRPr>
          </a:p>
        </p:txBody>
      </p:sp>
      <p:sp>
        <p:nvSpPr>
          <p:cNvPr id="5" name="Content Placeholder 2"/>
          <p:cNvSpPr txBox="1">
            <a:spLocks/>
          </p:cNvSpPr>
          <p:nvPr/>
        </p:nvSpPr>
        <p:spPr bwMode="auto">
          <a:xfrm>
            <a:off x="655211" y="158750"/>
            <a:ext cx="4953000" cy="317500"/>
          </a:xfrm>
          <a:prstGeom prst="rect">
            <a:avLst/>
          </a:prstGeom>
          <a:noFill/>
          <a:ln w="9525">
            <a:noFill/>
            <a:miter lim="800000"/>
            <a:headEnd/>
            <a:tailEnd/>
          </a:ln>
        </p:spPr>
        <p:txBody>
          <a:bodyPr/>
          <a:lstStyle/>
          <a:p>
            <a:pPr eaLnBrk="0" hangingPunct="0">
              <a:spcBef>
                <a:spcPct val="20000"/>
              </a:spcBef>
              <a:defRPr/>
            </a:pPr>
            <a:r>
              <a:rPr lang="en-US" sz="1800" kern="0" dirty="0">
                <a:cs typeface="Arial" pitchFamily="34" charset="0"/>
              </a:rPr>
              <a:t>Possibility of the Supernatural</a:t>
            </a:r>
          </a:p>
        </p:txBody>
      </p:sp>
      <p:sp>
        <p:nvSpPr>
          <p:cNvPr id="6" name="Content Placeholder 2"/>
          <p:cNvSpPr txBox="1">
            <a:spLocks/>
          </p:cNvSpPr>
          <p:nvPr/>
        </p:nvSpPr>
        <p:spPr bwMode="auto">
          <a:xfrm>
            <a:off x="610394" y="756497"/>
            <a:ext cx="4953000" cy="317500"/>
          </a:xfrm>
          <a:prstGeom prst="rect">
            <a:avLst/>
          </a:prstGeom>
          <a:noFill/>
          <a:ln w="9525">
            <a:noFill/>
            <a:miter lim="800000"/>
            <a:headEnd/>
            <a:tailEnd/>
          </a:ln>
        </p:spPr>
        <p:txBody>
          <a:bodyPr/>
          <a:lstStyle/>
          <a:p>
            <a:pPr eaLnBrk="0" hangingPunct="0">
              <a:spcBef>
                <a:spcPct val="20000"/>
              </a:spcBef>
              <a:defRPr/>
            </a:pPr>
            <a:r>
              <a:rPr lang="en-US" sz="1800" kern="0" dirty="0">
                <a:cs typeface="Arial" pitchFamily="34" charset="0"/>
              </a:rPr>
              <a:t>Supernatural Origin of the Universe</a:t>
            </a:r>
          </a:p>
        </p:txBody>
      </p:sp>
      <p:sp>
        <p:nvSpPr>
          <p:cNvPr id="7" name="Content Placeholder 2"/>
          <p:cNvSpPr txBox="1">
            <a:spLocks/>
          </p:cNvSpPr>
          <p:nvPr/>
        </p:nvSpPr>
        <p:spPr bwMode="auto">
          <a:xfrm>
            <a:off x="474133" y="1402927"/>
            <a:ext cx="5334000" cy="317500"/>
          </a:xfrm>
          <a:prstGeom prst="rect">
            <a:avLst/>
          </a:prstGeom>
          <a:noFill/>
          <a:ln w="9525">
            <a:noFill/>
            <a:miter lim="800000"/>
            <a:headEnd/>
            <a:tailEnd/>
          </a:ln>
        </p:spPr>
        <p:txBody>
          <a:bodyPr/>
          <a:lstStyle/>
          <a:p>
            <a:pPr eaLnBrk="0" hangingPunct="0">
              <a:spcBef>
                <a:spcPct val="20000"/>
              </a:spcBef>
              <a:defRPr/>
            </a:pPr>
            <a:r>
              <a:rPr lang="en-US" sz="1800" kern="0" dirty="0">
                <a:cs typeface="Arial" pitchFamily="34" charset="0"/>
              </a:rPr>
              <a:t>Intelligent, Personal Origin (of man)</a:t>
            </a:r>
          </a:p>
        </p:txBody>
      </p:sp>
      <p:sp>
        <p:nvSpPr>
          <p:cNvPr id="8" name="Content Placeholder 2"/>
          <p:cNvSpPr txBox="1">
            <a:spLocks/>
          </p:cNvSpPr>
          <p:nvPr/>
        </p:nvSpPr>
        <p:spPr bwMode="auto">
          <a:xfrm>
            <a:off x="1564533" y="2317750"/>
            <a:ext cx="1600200" cy="635000"/>
          </a:xfrm>
          <a:prstGeom prst="rect">
            <a:avLst/>
          </a:prstGeom>
          <a:noFill/>
          <a:ln w="9525">
            <a:noFill/>
            <a:miter lim="800000"/>
            <a:headEnd/>
            <a:tailEnd/>
          </a:ln>
        </p:spPr>
        <p:txBody>
          <a:bodyPr/>
          <a:lstStyle/>
          <a:p>
            <a:pPr eaLnBrk="0" hangingPunct="0">
              <a:spcBef>
                <a:spcPct val="20000"/>
              </a:spcBef>
              <a:defRPr/>
            </a:pPr>
            <a:r>
              <a:rPr lang="en-US" sz="1800" kern="0" dirty="0">
                <a:cs typeface="Arial" pitchFamily="34" charset="0"/>
              </a:rPr>
              <a:t>Possibility of Moral Law</a:t>
            </a:r>
          </a:p>
        </p:txBody>
      </p:sp>
      <p:sp>
        <p:nvSpPr>
          <p:cNvPr id="9" name="Content Placeholder 2"/>
          <p:cNvSpPr txBox="1">
            <a:spLocks/>
          </p:cNvSpPr>
          <p:nvPr/>
        </p:nvSpPr>
        <p:spPr bwMode="auto">
          <a:xfrm>
            <a:off x="40533" y="2317750"/>
            <a:ext cx="1600200" cy="635000"/>
          </a:xfrm>
          <a:prstGeom prst="rect">
            <a:avLst/>
          </a:prstGeom>
          <a:noFill/>
          <a:ln w="9525">
            <a:noFill/>
            <a:miter lim="800000"/>
            <a:headEnd/>
            <a:tailEnd/>
          </a:ln>
        </p:spPr>
        <p:txBody>
          <a:bodyPr/>
          <a:lstStyle/>
          <a:p>
            <a:pPr eaLnBrk="0" hangingPunct="0">
              <a:spcBef>
                <a:spcPct val="20000"/>
              </a:spcBef>
              <a:defRPr/>
            </a:pPr>
            <a:r>
              <a:rPr lang="en-US" sz="1800" kern="0" dirty="0">
                <a:cs typeface="Arial" pitchFamily="34" charset="0"/>
              </a:rPr>
              <a:t>Purpose for Creation</a:t>
            </a:r>
          </a:p>
        </p:txBody>
      </p:sp>
      <p:sp>
        <p:nvSpPr>
          <p:cNvPr id="10" name="Content Placeholder 2"/>
          <p:cNvSpPr txBox="1">
            <a:spLocks/>
          </p:cNvSpPr>
          <p:nvPr/>
        </p:nvSpPr>
        <p:spPr bwMode="auto">
          <a:xfrm>
            <a:off x="3164733" y="2317750"/>
            <a:ext cx="1600200" cy="825500"/>
          </a:xfrm>
          <a:prstGeom prst="rect">
            <a:avLst/>
          </a:prstGeom>
          <a:noFill/>
          <a:ln w="9525">
            <a:noFill/>
            <a:miter lim="800000"/>
            <a:headEnd/>
            <a:tailEnd/>
          </a:ln>
        </p:spPr>
        <p:txBody>
          <a:bodyPr/>
          <a:lstStyle/>
          <a:p>
            <a:pPr eaLnBrk="0" hangingPunct="0">
              <a:spcBef>
                <a:spcPct val="20000"/>
              </a:spcBef>
              <a:defRPr/>
            </a:pPr>
            <a:r>
              <a:rPr lang="en-US" sz="1800" kern="0" dirty="0">
                <a:cs typeface="Arial" pitchFamily="34" charset="0"/>
              </a:rPr>
              <a:t>Possibility of Supernatural Intervention</a:t>
            </a:r>
          </a:p>
        </p:txBody>
      </p:sp>
      <p:sp>
        <p:nvSpPr>
          <p:cNvPr id="11" name="Content Placeholder 2"/>
          <p:cNvSpPr txBox="1">
            <a:spLocks/>
          </p:cNvSpPr>
          <p:nvPr/>
        </p:nvSpPr>
        <p:spPr bwMode="auto">
          <a:xfrm>
            <a:off x="457200" y="3492500"/>
            <a:ext cx="4953000" cy="317500"/>
          </a:xfrm>
          <a:prstGeom prst="rect">
            <a:avLst/>
          </a:prstGeom>
          <a:noFill/>
          <a:ln w="9525">
            <a:noFill/>
            <a:miter lim="800000"/>
            <a:headEnd/>
            <a:tailEnd/>
          </a:ln>
        </p:spPr>
        <p:txBody>
          <a:bodyPr/>
          <a:lstStyle/>
          <a:p>
            <a:pPr eaLnBrk="0" hangingPunct="0">
              <a:spcBef>
                <a:spcPct val="20000"/>
              </a:spcBef>
              <a:defRPr/>
            </a:pPr>
            <a:r>
              <a:rPr lang="en-US" sz="1800" kern="0" dirty="0">
                <a:cs typeface="Arial" pitchFamily="34" charset="0"/>
              </a:rPr>
              <a:t>Possibility of Miracles, Divine Revelation…</a:t>
            </a:r>
          </a:p>
        </p:txBody>
      </p:sp>
      <p:sp>
        <p:nvSpPr>
          <p:cNvPr id="12" name="Content Placeholder 2"/>
          <p:cNvSpPr txBox="1">
            <a:spLocks/>
          </p:cNvSpPr>
          <p:nvPr/>
        </p:nvSpPr>
        <p:spPr bwMode="auto">
          <a:xfrm>
            <a:off x="457200" y="4000500"/>
            <a:ext cx="4953000" cy="317500"/>
          </a:xfrm>
          <a:prstGeom prst="rect">
            <a:avLst/>
          </a:prstGeom>
          <a:noFill/>
          <a:ln w="9525">
            <a:noFill/>
            <a:miter lim="800000"/>
            <a:headEnd/>
            <a:tailEnd/>
          </a:ln>
        </p:spPr>
        <p:txBody>
          <a:bodyPr/>
          <a:lstStyle/>
          <a:p>
            <a:pPr eaLnBrk="0" hangingPunct="0">
              <a:spcBef>
                <a:spcPct val="20000"/>
              </a:spcBef>
              <a:defRPr/>
            </a:pPr>
            <a:r>
              <a:rPr lang="en-US" sz="1800" b="1" kern="0" dirty="0">
                <a:solidFill>
                  <a:srgbClr val="FFFF00"/>
                </a:solidFill>
                <a:cs typeface="Arial" pitchFamily="34" charset="0"/>
              </a:rPr>
              <a:t>The Bible contains information from God</a:t>
            </a:r>
          </a:p>
        </p:txBody>
      </p:sp>
      <p:sp>
        <p:nvSpPr>
          <p:cNvPr id="13" name="Content Placeholder 2"/>
          <p:cNvSpPr txBox="1">
            <a:spLocks/>
          </p:cNvSpPr>
          <p:nvPr/>
        </p:nvSpPr>
        <p:spPr bwMode="auto">
          <a:xfrm>
            <a:off x="76200" y="4597400"/>
            <a:ext cx="1905000" cy="1079500"/>
          </a:xfrm>
          <a:prstGeom prst="rect">
            <a:avLst/>
          </a:prstGeom>
          <a:noFill/>
          <a:ln w="9525">
            <a:noFill/>
            <a:miter lim="800000"/>
            <a:headEnd/>
            <a:tailEnd/>
          </a:ln>
        </p:spPr>
        <p:txBody>
          <a:bodyPr/>
          <a:lstStyle/>
          <a:p>
            <a:pPr eaLnBrk="0" hangingPunct="0">
              <a:spcBef>
                <a:spcPct val="20000"/>
              </a:spcBef>
              <a:defRPr/>
            </a:pPr>
            <a:r>
              <a:rPr lang="en-US" sz="1800" u="sng" kern="0" dirty="0">
                <a:cs typeface="Arial" pitchFamily="34" charset="0"/>
              </a:rPr>
              <a:t>All Information</a:t>
            </a:r>
            <a:r>
              <a:rPr lang="en-US" sz="1800" kern="0" dirty="0">
                <a:cs typeface="Arial" pitchFamily="34" charset="0"/>
              </a:rPr>
              <a:t> in the Bible is Truth </a:t>
            </a:r>
            <a:br>
              <a:rPr lang="en-US" sz="1800" kern="0" dirty="0">
                <a:cs typeface="Arial" pitchFamily="34" charset="0"/>
              </a:rPr>
            </a:br>
            <a:r>
              <a:rPr lang="en-US" sz="1800" kern="0" dirty="0">
                <a:cs typeface="Arial" pitchFamily="34" charset="0"/>
              </a:rPr>
              <a:t>(II Pet 1:20-21)</a:t>
            </a:r>
          </a:p>
        </p:txBody>
      </p:sp>
      <p:sp>
        <p:nvSpPr>
          <p:cNvPr id="14" name="Content Placeholder 2"/>
          <p:cNvSpPr txBox="1">
            <a:spLocks/>
          </p:cNvSpPr>
          <p:nvPr/>
        </p:nvSpPr>
        <p:spPr bwMode="auto">
          <a:xfrm>
            <a:off x="2133600" y="4574540"/>
            <a:ext cx="2438400" cy="1079500"/>
          </a:xfrm>
          <a:prstGeom prst="rect">
            <a:avLst/>
          </a:prstGeom>
          <a:noFill/>
          <a:ln w="9525">
            <a:noFill/>
            <a:miter lim="800000"/>
            <a:headEnd/>
            <a:tailEnd/>
          </a:ln>
        </p:spPr>
        <p:txBody>
          <a:bodyPr/>
          <a:lstStyle/>
          <a:p>
            <a:pPr eaLnBrk="0" hangingPunct="0">
              <a:spcBef>
                <a:spcPct val="20000"/>
              </a:spcBef>
              <a:defRPr/>
            </a:pPr>
            <a:r>
              <a:rPr lang="en-US" sz="1800" kern="0" dirty="0">
                <a:cs typeface="Arial" pitchFamily="34" charset="0"/>
              </a:rPr>
              <a:t>History, commands,  facts are </a:t>
            </a:r>
            <a:r>
              <a:rPr lang="en-US" sz="1800" u="sng" kern="0" dirty="0">
                <a:cs typeface="Arial" pitchFamily="34" charset="0"/>
              </a:rPr>
              <a:t>authoritative</a:t>
            </a:r>
            <a:r>
              <a:rPr lang="en-US" sz="1800" kern="0" dirty="0">
                <a:cs typeface="Arial" pitchFamily="34" charset="0"/>
              </a:rPr>
              <a:t> throughout time</a:t>
            </a:r>
            <a:br>
              <a:rPr lang="en-US" sz="1800" kern="0" dirty="0">
                <a:cs typeface="Arial" pitchFamily="34" charset="0"/>
              </a:rPr>
            </a:br>
            <a:r>
              <a:rPr lang="en-US" sz="1800" kern="0" dirty="0">
                <a:cs typeface="Arial" pitchFamily="34" charset="0"/>
              </a:rPr>
              <a:t>(II Tim 3:16,17)</a:t>
            </a:r>
          </a:p>
        </p:txBody>
      </p:sp>
      <p:sp>
        <p:nvSpPr>
          <p:cNvPr id="15" name="Content Placeholder 2"/>
          <p:cNvSpPr txBox="1">
            <a:spLocks/>
          </p:cNvSpPr>
          <p:nvPr/>
        </p:nvSpPr>
        <p:spPr bwMode="auto">
          <a:xfrm>
            <a:off x="4724400" y="4582160"/>
            <a:ext cx="2133600" cy="1079500"/>
          </a:xfrm>
          <a:prstGeom prst="rect">
            <a:avLst/>
          </a:prstGeom>
          <a:noFill/>
          <a:ln w="9525">
            <a:noFill/>
            <a:miter lim="800000"/>
            <a:headEnd/>
            <a:tailEnd/>
          </a:ln>
        </p:spPr>
        <p:txBody>
          <a:bodyPr/>
          <a:lstStyle/>
          <a:p>
            <a:pPr eaLnBrk="0" hangingPunct="0">
              <a:spcBef>
                <a:spcPct val="20000"/>
              </a:spcBef>
              <a:defRPr/>
            </a:pPr>
            <a:r>
              <a:rPr lang="en-US" sz="1800" kern="0" dirty="0">
                <a:cs typeface="Arial" pitchFamily="34" charset="0"/>
              </a:rPr>
              <a:t>Bible is </a:t>
            </a:r>
            <a:r>
              <a:rPr lang="en-US" sz="1800" u="sng" kern="0" dirty="0">
                <a:cs typeface="Arial" pitchFamily="34" charset="0"/>
              </a:rPr>
              <a:t>exclusive</a:t>
            </a:r>
            <a:r>
              <a:rPr lang="en-US" sz="1800" kern="0" dirty="0">
                <a:cs typeface="Arial" pitchFamily="34" charset="0"/>
              </a:rPr>
              <a:t> Truth:  no need to keep looking </a:t>
            </a:r>
            <a:br>
              <a:rPr lang="en-US" sz="1800" kern="0" dirty="0">
                <a:cs typeface="Arial" pitchFamily="34" charset="0"/>
              </a:rPr>
            </a:br>
            <a:r>
              <a:rPr lang="en-US" sz="1800" kern="0" dirty="0">
                <a:cs typeface="Arial" pitchFamily="34" charset="0"/>
              </a:rPr>
              <a:t>(II Pet 1:3; Jude 3)</a:t>
            </a:r>
          </a:p>
        </p:txBody>
      </p:sp>
      <p:sp>
        <p:nvSpPr>
          <p:cNvPr id="16" name="Content Placeholder 2"/>
          <p:cNvSpPr txBox="1">
            <a:spLocks/>
          </p:cNvSpPr>
          <p:nvPr/>
        </p:nvSpPr>
        <p:spPr bwMode="auto">
          <a:xfrm>
            <a:off x="7010400" y="4566073"/>
            <a:ext cx="1981200" cy="1079500"/>
          </a:xfrm>
          <a:prstGeom prst="rect">
            <a:avLst/>
          </a:prstGeom>
          <a:noFill/>
          <a:ln w="9525">
            <a:noFill/>
            <a:miter lim="800000"/>
            <a:headEnd/>
            <a:tailEnd/>
          </a:ln>
        </p:spPr>
        <p:txBody>
          <a:bodyPr/>
          <a:lstStyle/>
          <a:p>
            <a:pPr eaLnBrk="0" hangingPunct="0">
              <a:spcBef>
                <a:spcPct val="20000"/>
              </a:spcBef>
              <a:defRPr/>
            </a:pPr>
            <a:r>
              <a:rPr lang="en-US" sz="1800" kern="0" dirty="0">
                <a:cs typeface="Arial" pitchFamily="34" charset="0"/>
              </a:rPr>
              <a:t>Bible has been </a:t>
            </a:r>
            <a:r>
              <a:rPr lang="en-US" sz="1800" u="sng" kern="0" dirty="0">
                <a:cs typeface="Arial" pitchFamily="34" charset="0"/>
              </a:rPr>
              <a:t>preserved</a:t>
            </a:r>
            <a:r>
              <a:rPr lang="en-US" sz="1800" kern="0" dirty="0">
                <a:cs typeface="Arial" pitchFamily="34" charset="0"/>
              </a:rPr>
              <a:t> by God’s providence (I Pet 1:24,25)</a:t>
            </a:r>
          </a:p>
        </p:txBody>
      </p:sp>
      <p:cxnSp>
        <p:nvCxnSpPr>
          <p:cNvPr id="8212" name="Straight Arrow Connector 19"/>
          <p:cNvCxnSpPr>
            <a:cxnSpLocks noChangeShapeType="1"/>
          </p:cNvCxnSpPr>
          <p:nvPr/>
        </p:nvCxnSpPr>
        <p:spPr bwMode="auto">
          <a:xfrm rot="5400000">
            <a:off x="2183604" y="628703"/>
            <a:ext cx="254000" cy="1588"/>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13" name="Straight Arrow Connector 20"/>
          <p:cNvCxnSpPr>
            <a:cxnSpLocks noChangeShapeType="1"/>
          </p:cNvCxnSpPr>
          <p:nvPr/>
        </p:nvCxnSpPr>
        <p:spPr bwMode="auto">
          <a:xfrm rot="5400000">
            <a:off x="2198739" y="1275133"/>
            <a:ext cx="254000" cy="1588"/>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14" name="Straight Arrow Connector 21"/>
          <p:cNvCxnSpPr>
            <a:cxnSpLocks noChangeShapeType="1"/>
          </p:cNvCxnSpPr>
          <p:nvPr/>
        </p:nvCxnSpPr>
        <p:spPr bwMode="auto">
          <a:xfrm rot="5400000">
            <a:off x="2224033" y="3936207"/>
            <a:ext cx="254000" cy="1587"/>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15" name="Straight Arrow Connector 22"/>
          <p:cNvCxnSpPr>
            <a:cxnSpLocks noChangeShapeType="1"/>
          </p:cNvCxnSpPr>
          <p:nvPr/>
        </p:nvCxnSpPr>
        <p:spPr bwMode="auto">
          <a:xfrm rot="5400000">
            <a:off x="2105077" y="2094706"/>
            <a:ext cx="444500" cy="1588"/>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16" name="Straight Arrow Connector 24"/>
          <p:cNvCxnSpPr>
            <a:cxnSpLocks noChangeShapeType="1"/>
          </p:cNvCxnSpPr>
          <p:nvPr/>
        </p:nvCxnSpPr>
        <p:spPr bwMode="auto">
          <a:xfrm rot="10800000" flipV="1">
            <a:off x="954933" y="1873250"/>
            <a:ext cx="1373188" cy="50800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17" name="Straight Arrow Connector 26"/>
          <p:cNvCxnSpPr>
            <a:cxnSpLocks noChangeShapeType="1"/>
          </p:cNvCxnSpPr>
          <p:nvPr/>
        </p:nvCxnSpPr>
        <p:spPr bwMode="auto">
          <a:xfrm>
            <a:off x="2328121" y="1873250"/>
            <a:ext cx="1370012" cy="50800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18" name="Straight Arrow Connector 28"/>
          <p:cNvCxnSpPr>
            <a:cxnSpLocks noChangeShapeType="1"/>
          </p:cNvCxnSpPr>
          <p:nvPr/>
        </p:nvCxnSpPr>
        <p:spPr bwMode="auto">
          <a:xfrm rot="5400000">
            <a:off x="2121161" y="3174630"/>
            <a:ext cx="444500" cy="1588"/>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19" name="Straight Arrow Connector 30"/>
          <p:cNvCxnSpPr>
            <a:cxnSpLocks noChangeShapeType="1"/>
          </p:cNvCxnSpPr>
          <p:nvPr/>
        </p:nvCxnSpPr>
        <p:spPr bwMode="auto">
          <a:xfrm rot="16200000" flipH="1">
            <a:off x="1113682" y="2946823"/>
            <a:ext cx="444500" cy="45720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20" name="Straight Arrow Connector 32"/>
          <p:cNvCxnSpPr>
            <a:cxnSpLocks noChangeShapeType="1"/>
          </p:cNvCxnSpPr>
          <p:nvPr/>
        </p:nvCxnSpPr>
        <p:spPr bwMode="auto">
          <a:xfrm rot="10800000" flipV="1">
            <a:off x="3013126" y="3219874"/>
            <a:ext cx="763588" cy="25400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4832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2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2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2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2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21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2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2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54522" y="572818"/>
            <a:ext cx="6858000" cy="1367908"/>
          </a:xfrm>
        </p:spPr>
        <p:txBody>
          <a:bodyPr>
            <a:noAutofit/>
          </a:bodyPr>
          <a:lstStyle/>
          <a:p>
            <a:pPr algn="ctr"/>
            <a:r>
              <a:rPr lang="en-US" sz="5400" b="1" dirty="0"/>
              <a:t>How Jesus </a:t>
            </a:r>
            <a:r>
              <a:rPr lang="en-US" sz="5400" b="1" dirty="0" smtClean="0"/>
              <a:t/>
            </a:r>
            <a:br>
              <a:rPr lang="en-US" sz="5400" b="1" dirty="0" smtClean="0"/>
            </a:br>
            <a:r>
              <a:rPr lang="en-US" sz="5400" b="1" dirty="0" smtClean="0"/>
              <a:t>Understood &amp; </a:t>
            </a:r>
            <a:r>
              <a:rPr lang="en-US" sz="5400" b="1" dirty="0"/>
              <a:t>Submitted </a:t>
            </a:r>
            <a:r>
              <a:rPr lang="en-US" sz="5400" b="1" dirty="0" smtClean="0"/>
              <a:t/>
            </a:r>
            <a:br>
              <a:rPr lang="en-US" sz="5400" b="1" dirty="0" smtClean="0"/>
            </a:br>
            <a:r>
              <a:rPr lang="en-US" sz="5400" b="1" dirty="0" smtClean="0"/>
              <a:t>to </a:t>
            </a:r>
            <a:r>
              <a:rPr lang="en-US" sz="5400" b="1" dirty="0"/>
              <a:t>God’s Authority </a:t>
            </a:r>
            <a:r>
              <a:rPr lang="en-US" sz="5400" b="1" dirty="0" smtClean="0"/>
              <a:t/>
            </a:r>
            <a:br>
              <a:rPr lang="en-US" sz="5400" b="1" dirty="0" smtClean="0"/>
            </a:br>
            <a:r>
              <a:rPr lang="en-US" sz="5400" b="1" dirty="0" smtClean="0"/>
              <a:t>in </a:t>
            </a:r>
            <a:r>
              <a:rPr lang="en-US" sz="5400" b="1" dirty="0"/>
              <a:t>the </a:t>
            </a:r>
            <a:r>
              <a:rPr lang="en-US" sz="5400" b="1" dirty="0" smtClean="0"/>
              <a:t>Scriptures</a:t>
            </a:r>
            <a:endParaRPr lang="en-US" sz="5400" b="1" dirty="0"/>
          </a:p>
        </p:txBody>
      </p:sp>
      <p:sp>
        <p:nvSpPr>
          <p:cNvPr id="2" name="Subtitle 1"/>
          <p:cNvSpPr>
            <a:spLocks noGrp="1"/>
          </p:cNvSpPr>
          <p:nvPr>
            <p:ph type="subTitle" idx="1"/>
          </p:nvPr>
        </p:nvSpPr>
        <p:spPr>
          <a:xfrm>
            <a:off x="1704763" y="4277526"/>
            <a:ext cx="6858000" cy="628354"/>
          </a:xfrm>
        </p:spPr>
        <p:txBody>
          <a:bodyPr/>
          <a:lstStyle/>
          <a:p>
            <a:r>
              <a:rPr lang="en-US" dirty="0" smtClean="0"/>
              <a:t>Lesson #3</a:t>
            </a:r>
            <a:endParaRPr lang="en-US" dirty="0"/>
          </a:p>
        </p:txBody>
      </p:sp>
    </p:spTree>
    <p:extLst>
      <p:ext uri="{BB962C8B-B14F-4D97-AF65-F5344CB8AC3E}">
        <p14:creationId xmlns:p14="http://schemas.microsoft.com/office/powerpoint/2010/main" val="3623786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238" y="0"/>
            <a:ext cx="7886700" cy="1104636"/>
          </a:xfrm>
        </p:spPr>
        <p:txBody>
          <a:bodyPr>
            <a:normAutofit fontScale="90000"/>
          </a:bodyPr>
          <a:lstStyle/>
          <a:p>
            <a:r>
              <a:rPr lang="en-US" dirty="0" smtClean="0"/>
              <a:t>What prevents us from understanding how important God’s will is?</a:t>
            </a:r>
            <a:endParaRPr lang="en-US" dirty="0"/>
          </a:p>
        </p:txBody>
      </p:sp>
    </p:spTree>
    <p:extLst>
      <p:ext uri="{BB962C8B-B14F-4D97-AF65-F5344CB8AC3E}">
        <p14:creationId xmlns:p14="http://schemas.microsoft.com/office/powerpoint/2010/main" val="2914741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238" y="0"/>
            <a:ext cx="7886700" cy="1104636"/>
          </a:xfrm>
        </p:spPr>
        <p:txBody>
          <a:bodyPr>
            <a:normAutofit fontScale="90000"/>
          </a:bodyPr>
          <a:lstStyle/>
          <a:p>
            <a:r>
              <a:rPr lang="en-US" dirty="0" smtClean="0"/>
              <a:t>What prevents us from understanding how important God’s will is?</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763" y="1556916"/>
            <a:ext cx="8301160" cy="3522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flipH="1" flipV="1">
            <a:off x="8491993" y="1580282"/>
            <a:ext cx="23854" cy="3405186"/>
          </a:xfrm>
          <a:prstGeom prst="line">
            <a:avLst/>
          </a:prstGeom>
          <a:ln w="127000">
            <a:solidFill>
              <a:srgbClr val="3AC64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42913" y="5033664"/>
            <a:ext cx="3966376" cy="584775"/>
          </a:xfrm>
          <a:prstGeom prst="rect">
            <a:avLst/>
          </a:prstGeom>
          <a:noFill/>
        </p:spPr>
        <p:txBody>
          <a:bodyPr wrap="square" rtlCol="0">
            <a:spAutoFit/>
          </a:bodyPr>
          <a:lstStyle/>
          <a:p>
            <a:r>
              <a:rPr lang="en-US" sz="2400" b="1" dirty="0" smtClean="0">
                <a:solidFill>
                  <a:srgbClr val="FB2E05"/>
                </a:solidFill>
              </a:rPr>
              <a:t>Evil</a:t>
            </a:r>
            <a:r>
              <a:rPr lang="en-US" sz="2400" b="1" dirty="0" smtClean="0">
                <a:solidFill>
                  <a:srgbClr val="3AC641"/>
                </a:solidFill>
              </a:rPr>
              <a:t>                  Righteous </a:t>
            </a:r>
            <a:r>
              <a:rPr lang="en-US" sz="3200" b="1" dirty="0" smtClean="0">
                <a:solidFill>
                  <a:srgbClr val="3AC641"/>
                </a:solidFill>
              </a:rPr>
              <a:t> </a:t>
            </a:r>
            <a:endParaRPr lang="en-US" sz="3200" b="1" dirty="0">
              <a:solidFill>
                <a:srgbClr val="3AC641"/>
              </a:solidFill>
            </a:endParaRPr>
          </a:p>
        </p:txBody>
      </p:sp>
      <p:sp>
        <p:nvSpPr>
          <p:cNvPr id="7" name="Right Arrow 6"/>
          <p:cNvSpPr/>
          <p:nvPr/>
        </p:nvSpPr>
        <p:spPr>
          <a:xfrm>
            <a:off x="6945466" y="5349263"/>
            <a:ext cx="1270044" cy="45719"/>
          </a:xfrm>
          <a:prstGeom prst="rightArrow">
            <a:avLst/>
          </a:prstGeom>
          <a:ln w="190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6200000">
            <a:off x="-1522258" y="2888730"/>
            <a:ext cx="3966376" cy="461665"/>
          </a:xfrm>
          <a:prstGeom prst="rect">
            <a:avLst/>
          </a:prstGeom>
          <a:noFill/>
        </p:spPr>
        <p:txBody>
          <a:bodyPr wrap="square" rtlCol="0">
            <a:spAutoFit/>
          </a:bodyPr>
          <a:lstStyle/>
          <a:p>
            <a:r>
              <a:rPr lang="en-US" sz="2400" b="1" dirty="0" smtClean="0">
                <a:solidFill>
                  <a:srgbClr val="3AC641"/>
                </a:solidFill>
              </a:rPr>
              <a:t>Number of People </a:t>
            </a:r>
            <a:endParaRPr lang="en-US" sz="2400" b="1" dirty="0">
              <a:solidFill>
                <a:srgbClr val="3AC641"/>
              </a:solidFill>
            </a:endParaRPr>
          </a:p>
        </p:txBody>
      </p:sp>
      <p:sp>
        <p:nvSpPr>
          <p:cNvPr id="11" name="Right Arrow 10"/>
          <p:cNvSpPr/>
          <p:nvPr/>
        </p:nvSpPr>
        <p:spPr>
          <a:xfrm rot="16200000">
            <a:off x="45760" y="2063873"/>
            <a:ext cx="784620" cy="45721"/>
          </a:xfrm>
          <a:prstGeom prst="rightArrow">
            <a:avLst/>
          </a:prstGeom>
          <a:ln w="190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91763" y="3562183"/>
            <a:ext cx="2353587" cy="1423285"/>
          </a:xfrm>
          <a:prstGeom prst="rect">
            <a:avLst/>
          </a:prstGeom>
          <a:solidFill>
            <a:srgbClr val="FB2E05">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029447" y="1568599"/>
            <a:ext cx="3538330" cy="3428552"/>
          </a:xfrm>
          <a:prstGeom prst="rect">
            <a:avLst/>
          </a:prstGeom>
          <a:solidFill>
            <a:srgbClr val="3AC641">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567777" y="3562184"/>
            <a:ext cx="1478944" cy="1423284"/>
          </a:xfrm>
          <a:prstGeom prst="rect">
            <a:avLst/>
          </a:prstGeom>
          <a:solidFill>
            <a:schemeClr val="accent5">
              <a:lumMod val="75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0800000">
            <a:off x="1643271" y="5332691"/>
            <a:ext cx="1270044" cy="45719"/>
          </a:xfrm>
          <a:prstGeom prst="rightArrow">
            <a:avLst/>
          </a:prstGeom>
          <a:solidFill>
            <a:srgbClr val="FB2E05"/>
          </a:solidFill>
          <a:ln w="190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xplosion 1 12"/>
          <p:cNvSpPr/>
          <p:nvPr/>
        </p:nvSpPr>
        <p:spPr>
          <a:xfrm>
            <a:off x="6945466" y="1705515"/>
            <a:ext cx="1661823" cy="898762"/>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168102" y="1794345"/>
            <a:ext cx="1995777" cy="584775"/>
          </a:xfrm>
          <a:prstGeom prst="rect">
            <a:avLst/>
          </a:prstGeom>
          <a:noFill/>
        </p:spPr>
        <p:txBody>
          <a:bodyPr wrap="square" rtlCol="0">
            <a:spAutoFit/>
          </a:bodyPr>
          <a:lstStyle/>
          <a:p>
            <a:r>
              <a:rPr lang="en-US" sz="3200" b="1" dirty="0" smtClean="0">
                <a:solidFill>
                  <a:srgbClr val="3AC641"/>
                </a:solidFill>
              </a:rPr>
              <a:t>Jesus</a:t>
            </a:r>
            <a:endParaRPr lang="en-US" sz="3200" b="1" dirty="0">
              <a:solidFill>
                <a:srgbClr val="3AC641"/>
              </a:solidFill>
            </a:endParaRPr>
          </a:p>
        </p:txBody>
      </p:sp>
    </p:spTree>
    <p:extLst>
      <p:ext uri="{BB962C8B-B14F-4D97-AF65-F5344CB8AC3E}">
        <p14:creationId xmlns:p14="http://schemas.microsoft.com/office/powerpoint/2010/main" val="238840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ECCF2"/>
                </a:solidFill>
              </a:rPr>
              <a:t>Jesus View of Scripture</a:t>
            </a:r>
            <a:endParaRPr lang="en-US" dirty="0">
              <a:solidFill>
                <a:srgbClr val="0ECCF2"/>
              </a:solidFill>
            </a:endParaRPr>
          </a:p>
        </p:txBody>
      </p:sp>
      <p:sp>
        <p:nvSpPr>
          <p:cNvPr id="3" name="Content Placeholder 2"/>
          <p:cNvSpPr>
            <a:spLocks noGrp="1"/>
          </p:cNvSpPr>
          <p:nvPr>
            <p:ph idx="1"/>
          </p:nvPr>
        </p:nvSpPr>
        <p:spPr>
          <a:xfrm>
            <a:off x="469127" y="1521354"/>
            <a:ext cx="8253453" cy="3626115"/>
          </a:xfrm>
        </p:spPr>
        <p:txBody>
          <a:bodyPr/>
          <a:lstStyle/>
          <a:p>
            <a:pPr marL="0" indent="0">
              <a:buNone/>
            </a:pPr>
            <a:r>
              <a:rPr lang="en-US" dirty="0">
                <a:solidFill>
                  <a:srgbClr val="FFFF00"/>
                </a:solidFill>
              </a:rPr>
              <a:t>Matthew </a:t>
            </a:r>
            <a:r>
              <a:rPr lang="en-US" dirty="0" smtClean="0">
                <a:solidFill>
                  <a:srgbClr val="FFFF00"/>
                </a:solidFill>
              </a:rPr>
              <a:t>5: 17 </a:t>
            </a:r>
            <a:r>
              <a:rPr lang="en-US" dirty="0"/>
              <a:t>“</a:t>
            </a:r>
            <a:r>
              <a:rPr lang="en-US" dirty="0">
                <a:solidFill>
                  <a:srgbClr val="0ECCF2"/>
                </a:solidFill>
              </a:rPr>
              <a:t>Do not think that I came to destroy the Law </a:t>
            </a:r>
            <a:r>
              <a:rPr lang="en-US" dirty="0"/>
              <a:t>or the Prophets. I did not come to destroy but </a:t>
            </a:r>
            <a:r>
              <a:rPr lang="en-US" dirty="0">
                <a:solidFill>
                  <a:srgbClr val="0ECCF2"/>
                </a:solidFill>
              </a:rPr>
              <a:t>to fulfill</a:t>
            </a:r>
            <a:r>
              <a:rPr lang="en-US" dirty="0"/>
              <a:t>. 18 For assuredly, I say to you, till heaven and earth pass away, one jot or one tittle will by no means pass from the law till all is fulfilled. 19 </a:t>
            </a:r>
            <a:r>
              <a:rPr lang="en-US" dirty="0">
                <a:solidFill>
                  <a:srgbClr val="0ECCF2"/>
                </a:solidFill>
              </a:rPr>
              <a:t>Whoever therefore breaks one of the least of these commandments</a:t>
            </a:r>
            <a:r>
              <a:rPr lang="en-US" dirty="0"/>
              <a:t>, and teaches men so, shall be called least in the kingdom of heaven; but whoever does and teaches them, he shall be called great in the kingdom of heaven. </a:t>
            </a:r>
            <a:r>
              <a:rPr lang="en-US" dirty="0">
                <a:solidFill>
                  <a:srgbClr val="FFFF00"/>
                </a:solidFill>
              </a:rPr>
              <a:t>20 For I say to you, that unless your righteousness exceeds the righteousness of the scribes and Pharisees, you will by no means enter the kingdom of heaven.</a:t>
            </a:r>
          </a:p>
          <a:p>
            <a:endParaRPr lang="en-US" dirty="0"/>
          </a:p>
          <a:p>
            <a:endParaRPr lang="en-US" dirty="0"/>
          </a:p>
        </p:txBody>
      </p:sp>
    </p:spTree>
    <p:extLst>
      <p:ext uri="{BB962C8B-B14F-4D97-AF65-F5344CB8AC3E}">
        <p14:creationId xmlns:p14="http://schemas.microsoft.com/office/powerpoint/2010/main" val="2142097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238" y="0"/>
            <a:ext cx="7886700" cy="1104636"/>
          </a:xfrm>
        </p:spPr>
        <p:txBody>
          <a:bodyPr>
            <a:normAutofit fontScale="90000"/>
          </a:bodyPr>
          <a:lstStyle/>
          <a:p>
            <a:r>
              <a:rPr lang="en-US" dirty="0" smtClean="0"/>
              <a:t>What prevents us from understanding how important God’s will is?</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763" y="1556916"/>
            <a:ext cx="8301160" cy="3522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flipH="1" flipV="1">
            <a:off x="6945466" y="1580282"/>
            <a:ext cx="23854" cy="3405186"/>
          </a:xfrm>
          <a:prstGeom prst="line">
            <a:avLst/>
          </a:prstGeom>
          <a:ln w="127000">
            <a:solidFill>
              <a:srgbClr val="3AC64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42913" y="5033664"/>
            <a:ext cx="3966376" cy="584775"/>
          </a:xfrm>
          <a:prstGeom prst="rect">
            <a:avLst/>
          </a:prstGeom>
          <a:noFill/>
        </p:spPr>
        <p:txBody>
          <a:bodyPr wrap="square" rtlCol="0">
            <a:spAutoFit/>
          </a:bodyPr>
          <a:lstStyle/>
          <a:p>
            <a:r>
              <a:rPr lang="en-US" sz="2400" b="1" dirty="0" smtClean="0">
                <a:solidFill>
                  <a:srgbClr val="FB2E05"/>
                </a:solidFill>
              </a:rPr>
              <a:t>Evil</a:t>
            </a:r>
            <a:r>
              <a:rPr lang="en-US" sz="2400" b="1" dirty="0" smtClean="0">
                <a:solidFill>
                  <a:srgbClr val="3AC641"/>
                </a:solidFill>
              </a:rPr>
              <a:t>                  Righteous </a:t>
            </a:r>
            <a:r>
              <a:rPr lang="en-US" sz="3200" b="1" dirty="0" smtClean="0">
                <a:solidFill>
                  <a:srgbClr val="3AC641"/>
                </a:solidFill>
              </a:rPr>
              <a:t> </a:t>
            </a:r>
            <a:endParaRPr lang="en-US" sz="3200" b="1" dirty="0">
              <a:solidFill>
                <a:srgbClr val="3AC641"/>
              </a:solidFill>
            </a:endParaRPr>
          </a:p>
        </p:txBody>
      </p:sp>
      <p:sp>
        <p:nvSpPr>
          <p:cNvPr id="7" name="Right Arrow 6"/>
          <p:cNvSpPr/>
          <p:nvPr/>
        </p:nvSpPr>
        <p:spPr>
          <a:xfrm>
            <a:off x="6945466" y="5349263"/>
            <a:ext cx="1270044" cy="45719"/>
          </a:xfrm>
          <a:prstGeom prst="rightArrow">
            <a:avLst/>
          </a:prstGeom>
          <a:ln w="190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6200000">
            <a:off x="-1522258" y="2888730"/>
            <a:ext cx="3966376" cy="461665"/>
          </a:xfrm>
          <a:prstGeom prst="rect">
            <a:avLst/>
          </a:prstGeom>
          <a:noFill/>
        </p:spPr>
        <p:txBody>
          <a:bodyPr wrap="square" rtlCol="0">
            <a:spAutoFit/>
          </a:bodyPr>
          <a:lstStyle/>
          <a:p>
            <a:r>
              <a:rPr lang="en-US" sz="2400" b="1" dirty="0" smtClean="0">
                <a:solidFill>
                  <a:srgbClr val="3AC641"/>
                </a:solidFill>
              </a:rPr>
              <a:t>Number of People </a:t>
            </a:r>
            <a:endParaRPr lang="en-US" sz="2400" b="1" dirty="0">
              <a:solidFill>
                <a:srgbClr val="3AC641"/>
              </a:solidFill>
            </a:endParaRPr>
          </a:p>
        </p:txBody>
      </p:sp>
      <p:sp>
        <p:nvSpPr>
          <p:cNvPr id="11" name="Right Arrow 10"/>
          <p:cNvSpPr/>
          <p:nvPr/>
        </p:nvSpPr>
        <p:spPr>
          <a:xfrm rot="16200000">
            <a:off x="45760" y="2063873"/>
            <a:ext cx="784620" cy="45721"/>
          </a:xfrm>
          <a:prstGeom prst="rightArrow">
            <a:avLst/>
          </a:prstGeom>
          <a:ln w="190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91763" y="3562183"/>
            <a:ext cx="951507" cy="1423285"/>
          </a:xfrm>
          <a:prstGeom prst="rect">
            <a:avLst/>
          </a:prstGeom>
          <a:solidFill>
            <a:srgbClr val="FB2E05">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643270" y="1556916"/>
            <a:ext cx="3538330" cy="3428552"/>
          </a:xfrm>
          <a:prstGeom prst="rect">
            <a:avLst/>
          </a:prstGeom>
          <a:solidFill>
            <a:srgbClr val="3AC641">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181600" y="1556916"/>
            <a:ext cx="1704230" cy="3428551"/>
          </a:xfrm>
          <a:prstGeom prst="rect">
            <a:avLst/>
          </a:prstGeom>
          <a:solidFill>
            <a:schemeClr val="accent5">
              <a:lumMod val="75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0800000">
            <a:off x="1643271" y="5332691"/>
            <a:ext cx="1270044" cy="45719"/>
          </a:xfrm>
          <a:prstGeom prst="rightArrow">
            <a:avLst/>
          </a:prstGeom>
          <a:solidFill>
            <a:srgbClr val="FB2E05"/>
          </a:solidFill>
          <a:ln w="190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xplosion 1 12"/>
          <p:cNvSpPr/>
          <p:nvPr/>
        </p:nvSpPr>
        <p:spPr>
          <a:xfrm>
            <a:off x="6945466" y="1705515"/>
            <a:ext cx="1661823" cy="898762"/>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168102" y="1794345"/>
            <a:ext cx="1995777" cy="584775"/>
          </a:xfrm>
          <a:prstGeom prst="rect">
            <a:avLst/>
          </a:prstGeom>
          <a:noFill/>
        </p:spPr>
        <p:txBody>
          <a:bodyPr wrap="square" rtlCol="0">
            <a:spAutoFit/>
          </a:bodyPr>
          <a:lstStyle/>
          <a:p>
            <a:r>
              <a:rPr lang="en-US" sz="3200" b="1" dirty="0" smtClean="0">
                <a:solidFill>
                  <a:srgbClr val="3AC641"/>
                </a:solidFill>
              </a:rPr>
              <a:t>Jesus</a:t>
            </a:r>
            <a:endParaRPr lang="en-US" sz="3200" b="1" dirty="0">
              <a:solidFill>
                <a:srgbClr val="3AC641"/>
              </a:solidFill>
            </a:endParaRPr>
          </a:p>
        </p:txBody>
      </p:sp>
    </p:spTree>
    <p:extLst>
      <p:ext uri="{BB962C8B-B14F-4D97-AF65-F5344CB8AC3E}">
        <p14:creationId xmlns:p14="http://schemas.microsoft.com/office/powerpoint/2010/main" val="1616633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solidFill>
                  <a:srgbClr val="FFFF00"/>
                </a:solidFill>
              </a:rPr>
              <a:t>1 Peter </a:t>
            </a:r>
            <a:r>
              <a:rPr lang="en-US" sz="2000" b="1" dirty="0" smtClean="0">
                <a:solidFill>
                  <a:srgbClr val="FFFF00"/>
                </a:solidFill>
              </a:rPr>
              <a:t>2:21</a:t>
            </a:r>
            <a:r>
              <a:rPr lang="en-US" sz="2000" b="1" dirty="0"/>
              <a:t/>
            </a:r>
            <a:br>
              <a:rPr lang="en-US" sz="2000" b="1" dirty="0"/>
            </a:br>
            <a:r>
              <a:rPr lang="en-US" sz="2000" b="1" dirty="0" smtClean="0"/>
              <a:t>For </a:t>
            </a:r>
            <a:r>
              <a:rPr lang="en-US" sz="2000" b="1" dirty="0"/>
              <a:t>to this you were called, because Christ also suffered for </a:t>
            </a:r>
            <a:r>
              <a:rPr lang="en-US" sz="2000" b="1" dirty="0" smtClean="0"/>
              <a:t>us, leaving us </a:t>
            </a:r>
            <a:r>
              <a:rPr lang="en-US" sz="2000" b="1" dirty="0"/>
              <a:t>an example, that you should follow His steps</a:t>
            </a:r>
            <a:r>
              <a:rPr lang="en-US" sz="2000" b="1" dirty="0" smtClean="0"/>
              <a:t>:</a:t>
            </a:r>
            <a:endParaRPr lang="en-US" b="1"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1478" y="1412351"/>
            <a:ext cx="6615485" cy="430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7157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Depth</Template>
  <TotalTime>723</TotalTime>
  <Words>1625</Words>
  <Application>Microsoft Office PowerPoint</Application>
  <PresentationFormat>On-screen Show (16:10)</PresentationFormat>
  <Paragraphs>197</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Depth</vt:lpstr>
      <vt:lpstr>Understanding God’s Will</vt:lpstr>
      <vt:lpstr>PowerPoint Presentation</vt:lpstr>
      <vt:lpstr>Presuppositions</vt:lpstr>
      <vt:lpstr>How Jesus  Understood &amp; Submitted  to God’s Authority  in the Scriptures</vt:lpstr>
      <vt:lpstr>What prevents us from understanding how important God’s will is?</vt:lpstr>
      <vt:lpstr>What prevents us from understanding how important God’s will is?</vt:lpstr>
      <vt:lpstr>Jesus View of Scripture</vt:lpstr>
      <vt:lpstr>What prevents us from understanding how important God’s will is?</vt:lpstr>
      <vt:lpstr>1 Peter 2:21 For to this you were called, because Christ also suffered for us, leaving us an example, that you should follow His steps:</vt:lpstr>
      <vt:lpstr>PowerPoint Presentation</vt:lpstr>
      <vt:lpstr>PowerPoint Presentation</vt:lpstr>
      <vt:lpstr>PowerPoint Presentation</vt:lpstr>
      <vt:lpstr>Additional Lessons on  Jesus’ use of Scripture: </vt:lpstr>
      <vt:lpstr>Other Potential Responses  from Jesus’s: </vt:lpstr>
      <vt:lpstr>Other Examples of Jesus’ Use of Scripture: </vt:lpstr>
      <vt:lpstr>Other Examples of Jesus’ Use of Scripture: </vt:lpstr>
      <vt:lpstr>Other Examples of Jesus’ Use of Scripture: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God’s Will</dc:title>
  <dc:creator>Owner</dc:creator>
  <cp:lastModifiedBy>Blaine Mellor</cp:lastModifiedBy>
  <cp:revision>71</cp:revision>
  <cp:lastPrinted>2014-11-03T19:34:07Z</cp:lastPrinted>
  <dcterms:created xsi:type="dcterms:W3CDTF">2014-10-30T23:01:40Z</dcterms:created>
  <dcterms:modified xsi:type="dcterms:W3CDTF">2014-11-09T11:48:00Z</dcterms:modified>
</cp:coreProperties>
</file>