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6" r:id="rId2"/>
    <p:sldId id="257" r:id="rId3"/>
    <p:sldId id="313" r:id="rId4"/>
    <p:sldId id="316" r:id="rId5"/>
    <p:sldId id="315" r:id="rId6"/>
    <p:sldId id="319" r:id="rId7"/>
    <p:sldId id="317" r:id="rId8"/>
    <p:sldId id="318" r:id="rId9"/>
    <p:sldId id="292" r:id="rId10"/>
    <p:sldId id="267" r:id="rId11"/>
    <p:sldId id="305" r:id="rId12"/>
    <p:sldId id="296" r:id="rId13"/>
    <p:sldId id="302" r:id="rId14"/>
    <p:sldId id="303" r:id="rId15"/>
    <p:sldId id="306" r:id="rId16"/>
    <p:sldId id="320" r:id="rId17"/>
    <p:sldId id="299" r:id="rId18"/>
    <p:sldId id="304" r:id="rId19"/>
    <p:sldId id="321" r:id="rId20"/>
    <p:sldId id="301" r:id="rId21"/>
    <p:sldId id="327" r:id="rId22"/>
    <p:sldId id="322" r:id="rId23"/>
    <p:sldId id="323" r:id="rId24"/>
    <p:sldId id="324" r:id="rId25"/>
    <p:sldId id="326" r:id="rId26"/>
    <p:sldId id="325" r:id="rId27"/>
    <p:sldId id="295" r:id="rId28"/>
    <p:sldId id="310" r:id="rId29"/>
    <p:sldId id="311" r:id="rId30"/>
    <p:sldId id="309" r:id="rId31"/>
    <p:sldId id="312" r:id="rId32"/>
  </p:sldIdLst>
  <p:sldSz cx="9144000" cy="5715000" type="screen16x10"/>
  <p:notesSz cx="9004300" cy="707707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E05"/>
    <a:srgbClr val="3AC641"/>
    <a:srgbClr val="0EC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9770" autoAdjust="0"/>
  </p:normalViewPr>
  <p:slideViewPr>
    <p:cSldViewPr snapToGrid="0">
      <p:cViewPr>
        <p:scale>
          <a:sx n="120" d="100"/>
          <a:sy n="120" d="100"/>
        </p:scale>
        <p:origin x="-1380" y="-45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230"/>
        <p:guide pos="28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901863" cy="35385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100354" y="1"/>
            <a:ext cx="3901863" cy="353854"/>
          </a:xfrm>
          <a:prstGeom prst="rect">
            <a:avLst/>
          </a:prstGeom>
        </p:spPr>
        <p:txBody>
          <a:bodyPr vert="horz" lIns="92446" tIns="46223" rIns="92446" bIns="46223" rtlCol="0"/>
          <a:lstStyle>
            <a:lvl1pPr algn="r">
              <a:defRPr sz="1200"/>
            </a:lvl1pPr>
          </a:lstStyle>
          <a:p>
            <a:fld id="{FBA6B3C6-8700-41E6-BA62-94D07E8ADFC1}" type="datetimeFigureOut">
              <a:rPr lang="en-US" smtClean="0"/>
              <a:t>11/18/2014</a:t>
            </a:fld>
            <a:endParaRPr lang="en-US"/>
          </a:p>
        </p:txBody>
      </p:sp>
      <p:sp>
        <p:nvSpPr>
          <p:cNvPr id="4" name="Footer Placeholder 3"/>
          <p:cNvSpPr>
            <a:spLocks noGrp="1"/>
          </p:cNvSpPr>
          <p:nvPr>
            <p:ph type="ftr" sz="quarter" idx="2"/>
          </p:nvPr>
        </p:nvSpPr>
        <p:spPr>
          <a:xfrm>
            <a:off x="1" y="6721994"/>
            <a:ext cx="3901863" cy="353854"/>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100354" y="6721994"/>
            <a:ext cx="3901863" cy="353854"/>
          </a:xfrm>
          <a:prstGeom prst="rect">
            <a:avLst/>
          </a:prstGeom>
        </p:spPr>
        <p:txBody>
          <a:bodyPr vert="horz" lIns="92446" tIns="46223" rIns="92446" bIns="46223" rtlCol="0" anchor="b"/>
          <a:lstStyle>
            <a:lvl1pPr algn="r">
              <a:defRPr sz="1200"/>
            </a:lvl1pPr>
          </a:lstStyle>
          <a:p>
            <a:fld id="{FB2D296B-6C30-4C8A-92A5-238801DA3B66}" type="slidenum">
              <a:rPr lang="en-US" smtClean="0"/>
              <a:t>‹#›</a:t>
            </a:fld>
            <a:endParaRPr lang="en-US"/>
          </a:p>
        </p:txBody>
      </p:sp>
    </p:spTree>
    <p:extLst>
      <p:ext uri="{BB962C8B-B14F-4D97-AF65-F5344CB8AC3E}">
        <p14:creationId xmlns:p14="http://schemas.microsoft.com/office/powerpoint/2010/main"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901863" cy="355082"/>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100354" y="1"/>
            <a:ext cx="3901863" cy="355082"/>
          </a:xfrm>
          <a:prstGeom prst="rect">
            <a:avLst/>
          </a:prstGeom>
        </p:spPr>
        <p:txBody>
          <a:bodyPr vert="horz" lIns="92446" tIns="46223" rIns="92446" bIns="46223" rtlCol="0"/>
          <a:lstStyle>
            <a:lvl1pPr algn="r">
              <a:defRPr sz="1200"/>
            </a:lvl1pPr>
          </a:lstStyle>
          <a:p>
            <a:fld id="{B048B65D-4972-4072-A0EB-5803DD0EFEEF}" type="datetimeFigureOut">
              <a:rPr lang="en-US" smtClean="0"/>
              <a:t>11/18/2014</a:t>
            </a:fld>
            <a:endParaRPr lang="en-US"/>
          </a:p>
        </p:txBody>
      </p:sp>
      <p:sp>
        <p:nvSpPr>
          <p:cNvPr id="4" name="Slide Image Placeholder 3"/>
          <p:cNvSpPr>
            <a:spLocks noGrp="1" noRot="1" noChangeAspect="1"/>
          </p:cNvSpPr>
          <p:nvPr>
            <p:ph type="sldImg" idx="2"/>
          </p:nvPr>
        </p:nvSpPr>
        <p:spPr>
          <a:xfrm>
            <a:off x="2590800" y="884238"/>
            <a:ext cx="3822700" cy="238918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00431" y="3405842"/>
            <a:ext cx="7203439" cy="278659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21995"/>
            <a:ext cx="3901863" cy="355082"/>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100354" y="6721995"/>
            <a:ext cx="3901863" cy="355082"/>
          </a:xfrm>
          <a:prstGeom prst="rect">
            <a:avLst/>
          </a:prstGeom>
        </p:spPr>
        <p:txBody>
          <a:bodyPr vert="horz" lIns="92446" tIns="46223" rIns="92446" bIns="46223" rtlCol="0" anchor="b"/>
          <a:lstStyle>
            <a:lvl1pPr algn="r">
              <a:defRPr sz="1200"/>
            </a:lvl1pPr>
          </a:lstStyle>
          <a:p>
            <a:fld id="{0B8FE52C-4B9C-40A3-AEE8-F0F38653607D}" type="slidenum">
              <a:rPr lang="en-US" smtClean="0"/>
              <a:t>‹#›</a:t>
            </a:fld>
            <a:endParaRPr lang="en-US"/>
          </a:p>
        </p:txBody>
      </p:sp>
    </p:spTree>
    <p:extLst>
      <p:ext uri="{BB962C8B-B14F-4D97-AF65-F5344CB8AC3E}">
        <p14:creationId xmlns:p14="http://schemas.microsoft.com/office/powerpoint/2010/main"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1</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2</a:t>
            </a:fld>
            <a:endParaRPr lang="en-US"/>
          </a:p>
        </p:txBody>
      </p:sp>
    </p:spTree>
    <p:extLst>
      <p:ext uri="{BB962C8B-B14F-4D97-AF65-F5344CB8AC3E}">
        <p14:creationId xmlns:p14="http://schemas.microsoft.com/office/powerpoint/2010/main" val="368026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9</a:t>
            </a:fld>
            <a:endParaRPr lang="en-US"/>
          </a:p>
        </p:txBody>
      </p:sp>
    </p:spTree>
    <p:extLst>
      <p:ext uri="{BB962C8B-B14F-4D97-AF65-F5344CB8AC3E}">
        <p14:creationId xmlns:p14="http://schemas.microsoft.com/office/powerpoint/2010/main" val="416787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10</a:t>
            </a:fld>
            <a:endParaRPr lang="en-US"/>
          </a:p>
        </p:txBody>
      </p:sp>
    </p:spTree>
    <p:extLst>
      <p:ext uri="{BB962C8B-B14F-4D97-AF65-F5344CB8AC3E}">
        <p14:creationId xmlns:p14="http://schemas.microsoft.com/office/powerpoint/2010/main" val="80184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11/18/2014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11/18/2014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11/18/2014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11/18/2014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t>11/18/2014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t>11/18/2014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t>11/18/2014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t>‹#›</a:t>
            </a:fld>
            <a:endParaRPr lang="en-US"/>
          </a:p>
        </p:txBody>
      </p:sp>
    </p:spTree>
    <p:extLst>
      <p:ext uri="{BB962C8B-B14F-4D97-AF65-F5344CB8AC3E}">
        <p14:creationId xmlns:p14="http://schemas.microsoft.com/office/powerpoint/2010/main"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wmf"/><Relationship Id="rId7" Type="http://schemas.openxmlformats.org/officeDocument/2006/relationships/image" Target="../media/image10.w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3.wmf"/><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8.wmf"/><Relationship Id="rId9"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wmf"/><Relationship Id="rId7" Type="http://schemas.openxmlformats.org/officeDocument/2006/relationships/image" Target="../media/image16.png"/><Relationship Id="rId2" Type="http://schemas.openxmlformats.org/officeDocument/2006/relationships/image" Target="../media/image8.wmf"/><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 Id="rId9"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8.wmf"/><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wmf"/><Relationship Id="rId7" Type="http://schemas.openxmlformats.org/officeDocument/2006/relationships/image" Target="../media/image19.w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3.wmf"/><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3.wmf"/><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wmf"/><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wmf"/></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wmf"/><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776" y="1525464"/>
            <a:ext cx="6858000" cy="1367908"/>
          </a:xfrm>
        </p:spPr>
        <p:txBody>
          <a:bodyPr>
            <a:normAutofit/>
          </a:bodyPr>
          <a:lstStyle/>
          <a:p>
            <a:r>
              <a:rPr lang="en-US" sz="6500" b="1" dirty="0" smtClean="0"/>
              <a:t>Understanding God’s Will</a:t>
            </a:r>
            <a:endParaRPr lang="en-US" sz="6500" b="1" dirty="0"/>
          </a:p>
        </p:txBody>
      </p:sp>
      <p:sp>
        <p:nvSpPr>
          <p:cNvPr id="3" name="Subtitle 2"/>
          <p:cNvSpPr>
            <a:spLocks noGrp="1"/>
          </p:cNvSpPr>
          <p:nvPr>
            <p:ph type="subTitle" idx="1"/>
          </p:nvPr>
        </p:nvSpPr>
        <p:spPr/>
        <p:txBody>
          <a:bodyPr>
            <a:normAutofit fontScale="92500" lnSpcReduction="10000"/>
          </a:bodyPr>
          <a:lstStyle/>
          <a:p>
            <a:r>
              <a:rPr lang="en-US" dirty="0" smtClean="0"/>
              <a:t>A study of how the Scriptures should be interpreted and lived out in the life of every Human being.</a:t>
            </a:r>
            <a:endParaRPr lang="en-US" dirty="0"/>
          </a:p>
        </p:txBody>
      </p:sp>
    </p:spTree>
    <p:extLst>
      <p:ext uri="{BB962C8B-B14F-4D97-AF65-F5344CB8AC3E}">
        <p14:creationId xmlns:p14="http://schemas.microsoft.com/office/powerpoint/2010/main" val="325698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9091" y="4306228"/>
            <a:ext cx="1788566" cy="1321308"/>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16200000">
            <a:off x="570505" y="4526925"/>
            <a:ext cx="508883" cy="1054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0305" y="30419"/>
            <a:ext cx="3979629" cy="5278368"/>
          </a:xfrm>
          <a:prstGeom prst="rect">
            <a:avLst/>
          </a:prstGeom>
        </p:spPr>
        <p:txBody>
          <a:bodyPr wrap="square">
            <a:spAutoFit/>
          </a:bodyPr>
          <a:lstStyle/>
          <a:p>
            <a:r>
              <a:rPr lang="en-US" b="1" dirty="0"/>
              <a:t>•Similar  Circumstances (examples) can be used to establish authority. </a:t>
            </a:r>
          </a:p>
          <a:p>
            <a:r>
              <a:rPr lang="en-US" b="1" dirty="0"/>
              <a:t>• The apparent "goodness" of an action does not justify it. </a:t>
            </a:r>
          </a:p>
          <a:p>
            <a:r>
              <a:rPr lang="en-US" b="1" dirty="0"/>
              <a:t>• God's law not to be judged by man's wisdom</a:t>
            </a:r>
            <a:r>
              <a:rPr lang="en-US" b="1" dirty="0" smtClean="0"/>
              <a:t>.</a:t>
            </a:r>
          </a:p>
          <a:p>
            <a:r>
              <a:rPr lang="en-US" b="1" dirty="0"/>
              <a:t>• Context of the passage, especially a promise, must be considered. </a:t>
            </a:r>
          </a:p>
          <a:p>
            <a:r>
              <a:rPr lang="en-US" b="1" dirty="0"/>
              <a:t>• Demanding that God meet our own desires, plans, or expectations leads to error. </a:t>
            </a:r>
            <a:endParaRPr lang="en-US" b="1" dirty="0" smtClean="0"/>
          </a:p>
          <a:p>
            <a:r>
              <a:rPr lang="en-US" b="1" dirty="0"/>
              <a:t>•The ends don't justify the means. </a:t>
            </a:r>
          </a:p>
          <a:p>
            <a:r>
              <a:rPr lang="en-US" b="1" dirty="0"/>
              <a:t>• Compromise with evil for an apparently good purpose is not justified. </a:t>
            </a:r>
          </a:p>
          <a:p>
            <a:r>
              <a:rPr lang="en-US" b="1" dirty="0"/>
              <a:t>• Obedience to God excludes subjection to other religious </a:t>
            </a:r>
            <a:r>
              <a:rPr lang="en-US" b="1" dirty="0" smtClean="0"/>
              <a:t>authority.</a:t>
            </a:r>
          </a:p>
          <a:p>
            <a:r>
              <a:rPr lang="en-US" b="1" dirty="0"/>
              <a:t>•All of the arguments are taken from words, spoken (and written) by Moses to Israel. </a:t>
            </a:r>
            <a:endParaRPr lang="en-US" b="1" dirty="0" smtClean="0"/>
          </a:p>
          <a:p>
            <a:r>
              <a:rPr lang="en-US" b="1" dirty="0"/>
              <a:t>• </a:t>
            </a:r>
            <a:r>
              <a:rPr lang="en-US" b="1" dirty="0" smtClean="0"/>
              <a:t>Each </a:t>
            </a:r>
            <a:r>
              <a:rPr lang="en-US" b="1" dirty="0"/>
              <a:t>of the examples referred to were different from the circumstances of the temptation. </a:t>
            </a:r>
            <a:endParaRPr lang="en-US" b="1" dirty="0" smtClean="0"/>
          </a:p>
          <a:p>
            <a:r>
              <a:rPr lang="en-US" b="1" dirty="0"/>
              <a:t>• Each answer of Jesus is based on a specific principle</a:t>
            </a:r>
          </a:p>
          <a:p>
            <a:endParaRPr lang="en-US" dirty="0"/>
          </a:p>
          <a:p>
            <a:endParaRPr lang="en-US" dirty="0"/>
          </a:p>
          <a:p>
            <a:endParaRPr lang="en-US" dirty="0"/>
          </a:p>
          <a:p>
            <a:endParaRPr lang="en-US" dirty="0"/>
          </a:p>
        </p:txBody>
      </p:sp>
      <p:sp>
        <p:nvSpPr>
          <p:cNvPr id="5" name="Text Box 4"/>
          <p:cNvSpPr txBox="1">
            <a:spLocks noChangeArrowheads="1"/>
          </p:cNvSpPr>
          <p:nvPr/>
        </p:nvSpPr>
        <p:spPr bwMode="auto">
          <a:xfrm>
            <a:off x="4238045" y="137417"/>
            <a:ext cx="47310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285750" indent="-285750" eaLnBrk="1" hangingPunct="1">
              <a:buFont typeface="Arial" panose="020B0604020202020204" pitchFamily="34" charset="0"/>
              <a:buChar char="•"/>
            </a:pPr>
            <a:r>
              <a:rPr lang="en-US" sz="1400" b="1" dirty="0">
                <a:latin typeface="+mn-lt"/>
              </a:rPr>
              <a:t>Do not ignore the character of God (both in his person and his will).</a:t>
            </a:r>
          </a:p>
          <a:p>
            <a:pPr marL="285750" indent="-285750" eaLnBrk="1" hangingPunct="1">
              <a:buFont typeface="Arial" panose="020B0604020202020204" pitchFamily="34" charset="0"/>
              <a:buChar char="•"/>
            </a:pPr>
            <a:r>
              <a:rPr lang="en-US" sz="1400" b="1" dirty="0">
                <a:latin typeface="+mn-lt"/>
              </a:rPr>
              <a:t>When God exemplifies and instructs something in Scripture we must pay special attention to submit to it</a:t>
            </a:r>
            <a:endParaRPr lang="en-US" sz="1400" dirty="0">
              <a:latin typeface="+mn-lt"/>
            </a:endParaRPr>
          </a:p>
          <a:p>
            <a:pPr marL="285750" indent="-285750" eaLnBrk="1" hangingPunct="1">
              <a:buFont typeface="Arial" panose="020B0604020202020204" pitchFamily="34" charset="0"/>
              <a:buChar char="•"/>
            </a:pPr>
            <a:r>
              <a:rPr lang="en-US" sz="1400" b="1" dirty="0">
                <a:latin typeface="+mn-lt"/>
              </a:rPr>
              <a:t>Scriptural examples are instructive and can be precedent-setting.</a:t>
            </a:r>
          </a:p>
          <a:p>
            <a:pPr marL="285750" indent="-285750" eaLnBrk="1" hangingPunct="1">
              <a:buFont typeface="Arial" panose="020B0604020202020204" pitchFamily="34" charset="0"/>
              <a:buChar char="•"/>
            </a:pPr>
            <a:r>
              <a:rPr lang="en-US" sz="1400" b="1" dirty="0">
                <a:latin typeface="+mn-lt"/>
              </a:rPr>
              <a:t>We must fully understand the meaning of teachings in  Scripture before properly making specific behavioral application(s).</a:t>
            </a:r>
          </a:p>
          <a:p>
            <a:pPr marL="285750" indent="-285750" eaLnBrk="1" hangingPunct="1">
              <a:buFont typeface="Arial" panose="020B0604020202020204" pitchFamily="34" charset="0"/>
              <a:buChar char="•"/>
            </a:pPr>
            <a:r>
              <a:rPr lang="en-US" sz="1400" b="1" dirty="0">
                <a:latin typeface="+mn-lt"/>
              </a:rPr>
              <a:t>Hypocrisy in interpreting and applying God’s will is a very easy trap to fall into, especially when choosing a ‘hobby’ issue.</a:t>
            </a:r>
          </a:p>
          <a:p>
            <a:pPr marL="285750" indent="-285750" eaLnBrk="1" hangingPunct="1">
              <a:buFont typeface="Arial" panose="020B0604020202020204" pitchFamily="34" charset="0"/>
              <a:buChar char="•"/>
            </a:pPr>
            <a:r>
              <a:rPr lang="en-US" sz="1400" b="1" dirty="0">
                <a:latin typeface="+mn-lt"/>
              </a:rPr>
              <a:t>Some parts of Scripture are more fundamental than others and therefore direct our attention and understanding of other parts of Scripture.</a:t>
            </a:r>
          </a:p>
          <a:p>
            <a:pPr marL="342900" indent="-342900" eaLnBrk="1" hangingPunct="1">
              <a:buFont typeface="Wingdings" panose="05000000000000000000" pitchFamily="2" charset="2"/>
              <a:buChar char="Ø"/>
            </a:pPr>
            <a:endParaRPr lang="en-US" sz="1400" dirty="0"/>
          </a:p>
        </p:txBody>
      </p:sp>
      <p:sp>
        <p:nvSpPr>
          <p:cNvPr id="6" name="Text Box 4"/>
          <p:cNvSpPr txBox="1">
            <a:spLocks noChangeArrowheads="1"/>
          </p:cNvSpPr>
          <p:nvPr/>
        </p:nvSpPr>
        <p:spPr bwMode="auto">
          <a:xfrm>
            <a:off x="4609107" y="3503703"/>
            <a:ext cx="377289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400" b="1" dirty="0" smtClean="0">
                <a:solidFill>
                  <a:srgbClr val="0ECCF2"/>
                </a:solidFill>
              </a:rPr>
              <a:t>Acts 15 -</a:t>
            </a:r>
          </a:p>
          <a:p>
            <a:pPr marL="342900" indent="-342900" eaLnBrk="1" hangingPunct="1">
              <a:buFont typeface="Wingdings" panose="05000000000000000000" pitchFamily="2" charset="2"/>
              <a:buChar char="Ø"/>
            </a:pPr>
            <a:r>
              <a:rPr lang="en-US" sz="1400" dirty="0" smtClean="0"/>
              <a:t>Direct Revelation</a:t>
            </a:r>
          </a:p>
          <a:p>
            <a:pPr marL="342900" indent="-342900" eaLnBrk="1" hangingPunct="1">
              <a:buFont typeface="Wingdings" panose="05000000000000000000" pitchFamily="2" charset="2"/>
              <a:buChar char="Ø"/>
            </a:pPr>
            <a:r>
              <a:rPr lang="en-US" sz="1400" dirty="0" smtClean="0"/>
              <a:t>Implication </a:t>
            </a:r>
            <a:r>
              <a:rPr lang="en-US" sz="1400" dirty="0"/>
              <a:t>of God-Controlled </a:t>
            </a:r>
            <a:r>
              <a:rPr lang="en-US" sz="1400" dirty="0" smtClean="0"/>
              <a:t>Events</a:t>
            </a:r>
            <a:endParaRPr lang="en-US" sz="1400" b="1" dirty="0">
              <a:solidFill>
                <a:srgbClr val="0ECCF2"/>
              </a:solidFill>
            </a:endParaRPr>
          </a:p>
          <a:p>
            <a:pPr marL="342900" indent="-342900" eaLnBrk="1" hangingPunct="1">
              <a:buFont typeface="Wingdings" panose="05000000000000000000" pitchFamily="2" charset="2"/>
              <a:buChar char="Ø"/>
            </a:pPr>
            <a:r>
              <a:rPr lang="en-US" sz="1400" dirty="0"/>
              <a:t>Approved Apostolic </a:t>
            </a:r>
            <a:r>
              <a:rPr lang="en-US" sz="1400" dirty="0" smtClean="0"/>
              <a:t>Example</a:t>
            </a:r>
            <a:endParaRPr lang="en-US" sz="1400" b="1" dirty="0">
              <a:solidFill>
                <a:srgbClr val="0ECCF2"/>
              </a:solidFill>
            </a:endParaRPr>
          </a:p>
          <a:p>
            <a:pPr marL="342900" indent="-342900" eaLnBrk="1" hangingPunct="1">
              <a:buFont typeface="Wingdings" panose="05000000000000000000" pitchFamily="2" charset="2"/>
              <a:buChar char="Ø"/>
            </a:pPr>
            <a:r>
              <a:rPr lang="en-US" sz="1400" dirty="0"/>
              <a:t>Direct Statement of Scripture</a:t>
            </a:r>
          </a:p>
        </p:txBody>
      </p:sp>
      <p:pic>
        <p:nvPicPr>
          <p:cNvPr id="7" name="Picture 3" descr="C:\Users\Bmellor\AppData\Local\Microsoft\Windows\Temporary Internet Files\Content.IE5\1DMZECPA\MC90044173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8953" y="3881530"/>
            <a:ext cx="2115047" cy="211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2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68" y="13119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734" y="1434090"/>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ellor\AppData\Local\Microsoft\Windows\Temporary Internet Files\Content.IE5\FODZ3XEZ\MC90032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069" y="316839"/>
            <a:ext cx="1826971" cy="17437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973352" y="1434090"/>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FFFF00"/>
                </a:solidFill>
              </a:rPr>
              <a:t>God’s Will</a:t>
            </a:r>
            <a:endParaRPr lang="en-US" sz="2000" b="1" dirty="0">
              <a:solidFill>
                <a:srgbClr val="FFFF00"/>
              </a:solidFill>
            </a:endParaRPr>
          </a:p>
        </p:txBody>
      </p:sp>
      <p:pic>
        <p:nvPicPr>
          <p:cNvPr id="1030" name="Picture 6" descr="C:\Users\Bmellor\AppData\Local\Microsoft\Windows\Temporary Internet Files\Content.IE5\OJ3P1VWC\MC900221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55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6490" y="2647784"/>
            <a:ext cx="4758040" cy="2031325"/>
          </a:xfrm>
          <a:prstGeom prst="rect">
            <a:avLst/>
          </a:prstGeom>
        </p:spPr>
        <p:txBody>
          <a:bodyPr wrap="square">
            <a:spAutoFit/>
          </a:bodyPr>
          <a:lstStyle/>
          <a:p>
            <a:r>
              <a:rPr lang="en-US" sz="1800" i="1" dirty="0"/>
              <a:t>“I also admit the holy Scriptures, according to that sense which our holy mother Church has held and does hold, to which it belongs to judge of the true sense and interpretation of the scriptures; neither will I ever take and interpret them otherwise than according to the unanimous consent of the Fathers.”</a:t>
            </a:r>
          </a:p>
        </p:txBody>
      </p:sp>
    </p:spTree>
    <p:extLst>
      <p:ext uri="{BB962C8B-B14F-4D97-AF65-F5344CB8AC3E}">
        <p14:creationId xmlns:p14="http://schemas.microsoft.com/office/powerpoint/2010/main" val="37256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68" y="13119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734" y="1434090"/>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ellor\AppData\Local\Microsoft\Windows\Temporary Internet Files\Content.IE5\FODZ3XEZ\MC90032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069" y="316839"/>
            <a:ext cx="1826971" cy="17437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973352" y="1434090"/>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FFFF00"/>
                </a:solidFill>
              </a:rPr>
              <a:t>God’s Will</a:t>
            </a:r>
            <a:endParaRPr lang="en-US" sz="2000" b="1" dirty="0">
              <a:solidFill>
                <a:srgbClr val="FFFF00"/>
              </a:solidFill>
            </a:endParaRPr>
          </a:p>
        </p:txBody>
      </p:sp>
      <p:pic>
        <p:nvPicPr>
          <p:cNvPr id="1030" name="Picture 6" descr="C:\Users\Bmellor\AppData\Local\Microsoft\Windows\Temporary Internet Files\Content.IE5\OJ3P1VWC\MC900221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5412"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mellor\AppData\Local\Microsoft\Windows\Temporary Internet Files\Content.IE5\S9VPPKTZ\MC90035588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4195" y="131196"/>
            <a:ext cx="1310335" cy="196870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053" name="Picture 5" descr="C:\Users\Bmellor\AppData\Local\Microsoft\Windows\Temporary Internet Files\Content.IE5\S9VPPKTZ\MC90034028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1911" y="2861372"/>
            <a:ext cx="1454335" cy="83239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Bmellor\AppData\Local\Microsoft\Windows\Temporary Internet Files\Content.IE5\1DMZECPA\MC90043481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1303" y="3924584"/>
            <a:ext cx="1612620" cy="16126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Bmellor\AppData\Local\Microsoft\Windows\Temporary Internet Files\Content.IE5\S9VPPKTZ\MC910216404[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9558" y="2370261"/>
            <a:ext cx="445080" cy="387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Bmellor\AppData\Local\Microsoft\Windows\Temporary Internet Files\Content.IE5\S9VPPKTZ\MC910216404[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4181" y="3730712"/>
            <a:ext cx="445080" cy="38774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p:cNvSpPr txBox="1">
            <a:spLocks/>
          </p:cNvSpPr>
          <p:nvPr/>
        </p:nvSpPr>
        <p:spPr>
          <a:xfrm>
            <a:off x="7104120" y="3236773"/>
            <a:ext cx="1737730"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3AC641"/>
                </a:solidFill>
                <a:effectLst>
                  <a:reflection blurRad="6350" stA="55000" endA="50" endPos="85000" dist="29997" dir="5400000" sy="-100000" algn="bl" rotWithShape="0"/>
                </a:effectLst>
                <a:latin typeface="Snap ITC" panose="04040A07060A02020202" pitchFamily="82" charset="0"/>
              </a:rPr>
              <a:t>God’s Will</a:t>
            </a:r>
            <a:endParaRPr lang="en-US" sz="2000" b="1" dirty="0">
              <a:solidFill>
                <a:srgbClr val="3AC641"/>
              </a:solidFill>
              <a:effectLst>
                <a:reflection blurRad="6350" stA="55000" endA="50" endPos="85000" dist="29997" dir="5400000" sy="-100000" algn="bl" rotWithShape="0"/>
              </a:effectLst>
              <a:latin typeface="Snap ITC" panose="04040A07060A02020202" pitchFamily="82" charset="0"/>
            </a:endParaRPr>
          </a:p>
        </p:txBody>
      </p:sp>
      <p:sp>
        <p:nvSpPr>
          <p:cNvPr id="2" name="Rectangle 1"/>
          <p:cNvSpPr/>
          <p:nvPr/>
        </p:nvSpPr>
        <p:spPr>
          <a:xfrm>
            <a:off x="246490" y="2647784"/>
            <a:ext cx="4758040" cy="2031325"/>
          </a:xfrm>
          <a:prstGeom prst="rect">
            <a:avLst/>
          </a:prstGeom>
        </p:spPr>
        <p:txBody>
          <a:bodyPr wrap="square">
            <a:spAutoFit/>
          </a:bodyPr>
          <a:lstStyle/>
          <a:p>
            <a:r>
              <a:rPr lang="en-US" sz="1800" i="1" dirty="0"/>
              <a:t>“I also admit the holy Scriptures, according to that sense which our holy mother Church has held and does hold, to which it belongs to judge of the true sense and interpretation of the scriptures; neither will I ever take and interpret them otherwise than according to the unanimous consent of the Fathers.”</a:t>
            </a:r>
          </a:p>
        </p:txBody>
      </p:sp>
    </p:spTree>
    <p:extLst>
      <p:ext uri="{BB962C8B-B14F-4D97-AF65-F5344CB8AC3E}">
        <p14:creationId xmlns:p14="http://schemas.microsoft.com/office/powerpoint/2010/main" val="150608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75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1750"/>
                            </p:stCondLst>
                            <p:childTnLst>
                              <p:par>
                                <p:cTn id="19" presetID="10" presetClass="exit" presetSubtype="0" fill="hold" grpId="0" nodeType="afterEffect">
                                  <p:stCondLst>
                                    <p:cond delay="0"/>
                                  </p:stCondLst>
                                  <p:childTnLst>
                                    <p:animEffect transition="out" filter="fade">
                                      <p:cBhvr>
                                        <p:cTn id="20" dur="5250"/>
                                        <p:tgtEl>
                                          <p:spTgt spid="7"/>
                                        </p:tgtEl>
                                      </p:cBhvr>
                                    </p:animEffect>
                                    <p:set>
                                      <p:cBhvr>
                                        <p:cTn id="21" dur="1" fill="hold">
                                          <p:stCondLst>
                                            <p:cond delay="5249"/>
                                          </p:stCondLst>
                                        </p:cTn>
                                        <p:tgtEl>
                                          <p:spTgt spid="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250"/>
                                        <p:tgtEl>
                                          <p:spTgt spid="1029"/>
                                        </p:tgtEl>
                                      </p:cBhvr>
                                    </p:animEffect>
                                    <p:set>
                                      <p:cBhvr>
                                        <p:cTn id="24" dur="1" fill="hold">
                                          <p:stCondLst>
                                            <p:cond delay="524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68" y="13119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734" y="1434090"/>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mellor\AppData\Local\Microsoft\Windows\Temporary Internet Files\Content.IE5\OJ3P1VWC\MC90022193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5412"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mellor\AppData\Local\Microsoft\Windows\Temporary Internet Files\Content.IE5\S9VPPKTZ\MC9003402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1911" y="2861372"/>
            <a:ext cx="1454335" cy="83239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Bmellor\AppData\Local\Microsoft\Windows\Temporary Internet Files\Content.IE5\1DMZECPA\MC90043481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303" y="3924584"/>
            <a:ext cx="1612620" cy="16126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Bmellor\AppData\Local\Microsoft\Windows\Temporary Internet Files\Content.IE5\S9VPPKTZ\MC91021640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558" y="2370261"/>
            <a:ext cx="445080" cy="387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Bmellor\AppData\Local\Microsoft\Windows\Temporary Internet Files\Content.IE5\S9VPPKTZ\MC91021640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4181" y="3730712"/>
            <a:ext cx="445080" cy="38774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Bmellor\AppData\Local\Microsoft\Windows\Temporary Internet Files\Content.IE5\OJ3P1VWC\MC90005675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68918" y="2258954"/>
            <a:ext cx="1033668" cy="143481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Bmellor\AppData\Local\Microsoft\Windows\Temporary Internet Files\Content.IE5\1DMZECPA\MC90029751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6764" y="3924584"/>
            <a:ext cx="1614539" cy="145259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3"/>
          <p:cNvSpPr txBox="1">
            <a:spLocks/>
          </p:cNvSpPr>
          <p:nvPr/>
        </p:nvSpPr>
        <p:spPr>
          <a:xfrm>
            <a:off x="7104120" y="3236773"/>
            <a:ext cx="1737730"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3AC641"/>
                </a:solidFill>
                <a:effectLst>
                  <a:reflection blurRad="6350" stA="55000" endA="50" endPos="85000" dist="29997" dir="5400000" sy="-100000" algn="bl" rotWithShape="0"/>
                </a:effectLst>
                <a:latin typeface="Snap ITC" panose="04040A07060A02020202" pitchFamily="82" charset="0"/>
              </a:rPr>
              <a:t>God’s Will</a:t>
            </a:r>
            <a:endParaRPr lang="en-US" sz="2000" b="1" dirty="0">
              <a:solidFill>
                <a:srgbClr val="3AC641"/>
              </a:solidFill>
              <a:effectLst>
                <a:reflection blurRad="6350" stA="55000" endA="50" endPos="85000" dist="29997" dir="5400000" sy="-100000" algn="bl" rotWithShape="0"/>
              </a:effectLst>
              <a:latin typeface="Snap ITC" panose="04040A07060A02020202" pitchFamily="82" charset="0"/>
            </a:endParaRPr>
          </a:p>
        </p:txBody>
      </p:sp>
      <p:sp>
        <p:nvSpPr>
          <p:cNvPr id="17" name="Rectangle 3"/>
          <p:cNvSpPr txBox="1">
            <a:spLocks noChangeArrowheads="1"/>
          </p:cNvSpPr>
          <p:nvPr/>
        </p:nvSpPr>
        <p:spPr>
          <a:xfrm>
            <a:off x="131859" y="2350082"/>
            <a:ext cx="3364905" cy="49530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buFont typeface="Wingdings" panose="05000000000000000000" pitchFamily="2" charset="2"/>
              <a:buChar char="ü"/>
            </a:pPr>
            <a:r>
              <a:rPr lang="en-US" sz="1800" i="1" dirty="0" smtClean="0"/>
              <a:t>What does your church believe about...</a:t>
            </a:r>
          </a:p>
          <a:p>
            <a:pPr>
              <a:lnSpc>
                <a:spcPct val="80000"/>
              </a:lnSpc>
              <a:buFont typeface="Wingdings" panose="05000000000000000000" pitchFamily="2" charset="2"/>
              <a:buChar char="ü"/>
            </a:pPr>
            <a:r>
              <a:rPr lang="en-US" sz="1800" i="1" dirty="0">
                <a:solidFill>
                  <a:srgbClr val="00B0F0"/>
                </a:solidFill>
              </a:rPr>
              <a:t>My preacher tells me that its wrong to do those things.</a:t>
            </a:r>
          </a:p>
          <a:p>
            <a:pPr>
              <a:lnSpc>
                <a:spcPct val="80000"/>
              </a:lnSpc>
              <a:buFont typeface="Wingdings" panose="05000000000000000000" pitchFamily="2" charset="2"/>
              <a:buChar char="ü"/>
            </a:pPr>
            <a:r>
              <a:rPr lang="en-US" sz="1800" i="1" dirty="0" smtClean="0"/>
              <a:t>If I accepted that, I’d be going against my mother and father always believed.</a:t>
            </a:r>
          </a:p>
          <a:p>
            <a:pPr>
              <a:lnSpc>
                <a:spcPct val="80000"/>
              </a:lnSpc>
              <a:buFont typeface="Wingdings" panose="05000000000000000000" pitchFamily="2" charset="2"/>
              <a:buChar char="ü"/>
            </a:pPr>
            <a:r>
              <a:rPr lang="en-US" sz="1800" i="1" dirty="0" smtClean="0">
                <a:solidFill>
                  <a:srgbClr val="00B0F0"/>
                </a:solidFill>
              </a:rPr>
              <a:t>Our church is led by good men who would not do anything unscriptural.</a:t>
            </a:r>
          </a:p>
          <a:p>
            <a:pPr>
              <a:lnSpc>
                <a:spcPct val="80000"/>
              </a:lnSpc>
              <a:buFont typeface="Wingdings" panose="05000000000000000000" pitchFamily="2" charset="2"/>
              <a:buChar char="ü"/>
            </a:pPr>
            <a:r>
              <a:rPr lang="en-US" sz="1800" i="1" dirty="0" smtClean="0"/>
              <a:t>Leading Commentators agree that …………………………….</a:t>
            </a:r>
            <a:endParaRPr lang="en-US" sz="1800" dirty="0" smtClean="0"/>
          </a:p>
        </p:txBody>
      </p:sp>
    </p:spTree>
    <p:extLst>
      <p:ext uri="{BB962C8B-B14F-4D97-AF65-F5344CB8AC3E}">
        <p14:creationId xmlns:p14="http://schemas.microsoft.com/office/powerpoint/2010/main" val="143685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1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71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Bmellor\AppData\Local\Microsoft\Windows\Temporary Internet Files\Content.IE5\OJ3P1VWC\MC90022193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5412"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mellor\AppData\Local\Microsoft\Windows\Temporary Internet Files\Content.IE5\S9VPPKTZ\MC9003558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195" y="131196"/>
            <a:ext cx="1310335" cy="196870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7170" name="Picture 2" descr="C:\Users\Bmellor\AppData\Local\Microsoft\Windows\Temporary Internet Files\Content.IE5\OJ3P1VWC\MC90005675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8918" y="2258954"/>
            <a:ext cx="1033668" cy="143481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Bmellor\AppData\Local\Microsoft\Windows\Temporary Internet Files\Content.IE5\1DMZECPA\MC90029751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6764" y="3924584"/>
            <a:ext cx="1614539" cy="145259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Bmellor\AppData\Local\Microsoft\Windows\Temporary Internet Files\Content.IE5\1DMZECPA\MC90002012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7854" y="833029"/>
            <a:ext cx="3792779" cy="3037130"/>
          </a:xfrm>
          <a:prstGeom prst="rect">
            <a:avLst/>
          </a:prstGeom>
          <a:noFill/>
          <a:extLst>
            <a:ext uri="{909E8E84-426E-40DD-AFC4-6F175D3DCCD1}">
              <a14:hiddenFill xmlns:a14="http://schemas.microsoft.com/office/drawing/2010/main">
                <a:solidFill>
                  <a:srgbClr val="FFFFFF"/>
                </a:solidFill>
              </a14:hiddenFill>
            </a:ext>
          </a:extLst>
        </p:spPr>
      </p:pic>
      <p:sp>
        <p:nvSpPr>
          <p:cNvPr id="17" name="Down Arrow 16"/>
          <p:cNvSpPr/>
          <p:nvPr/>
        </p:nvSpPr>
        <p:spPr>
          <a:xfrm>
            <a:off x="7119962" y="4055165"/>
            <a:ext cx="508883" cy="1087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C:\Users\Bmellor\AppData\Local\Microsoft\Windows\Temporary Internet Files\Content.IE5\1DMZECPA\MC900441734[1].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52000"/>
                    </a14:imgEffect>
                  </a14:imgLayer>
                </a14:imgProps>
              </a:ext>
              <a:ext uri="{28A0092B-C50C-407E-A947-70E740481C1C}">
                <a14:useLocalDpi xmlns:a14="http://schemas.microsoft.com/office/drawing/2010/main" val="0"/>
              </a:ext>
            </a:extLst>
          </a:blip>
          <a:srcRect/>
          <a:stretch>
            <a:fillRect/>
          </a:stretch>
        </p:blipFill>
        <p:spPr bwMode="auto">
          <a:xfrm>
            <a:off x="0" y="3625794"/>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Bmellor\AppData\Local\Microsoft\Windows\Temporary Internet Files\Content.IE5\OJ3P1VWC\MC900297831[1].wmf"/>
          <p:cNvPicPr>
            <a:picLocks noChangeAspect="1" noChangeArrowheads="1"/>
          </p:cNvPicPr>
          <p:nvPr/>
        </p:nvPicPr>
        <p:blipFill>
          <a:blip r:embed="rId9" cstate="print">
            <a:lum bright="-45000"/>
            <a:extLst>
              <a:ext uri="{28A0092B-C50C-407E-A947-70E740481C1C}">
                <a14:useLocalDpi xmlns:a14="http://schemas.microsoft.com/office/drawing/2010/main" val="0"/>
              </a:ext>
            </a:extLst>
          </a:blip>
          <a:srcRect/>
          <a:stretch>
            <a:fillRect/>
          </a:stretch>
        </p:blipFill>
        <p:spPr bwMode="auto">
          <a:xfrm>
            <a:off x="116960" y="4826441"/>
            <a:ext cx="966728" cy="71417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p:cNvSpPr txBox="1">
            <a:spLocks/>
          </p:cNvSpPr>
          <p:nvPr/>
        </p:nvSpPr>
        <p:spPr>
          <a:xfrm>
            <a:off x="6627042" y="5142776"/>
            <a:ext cx="1737730"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3AC641"/>
                </a:solidFill>
                <a:effectLst>
                  <a:reflection blurRad="6350" stA="55000" endA="50" endPos="85000" dist="29997" dir="5400000" sy="-100000" algn="bl" rotWithShape="0"/>
                </a:effectLst>
                <a:latin typeface="Snap ITC" panose="04040A07060A02020202" pitchFamily="82" charset="0"/>
              </a:rPr>
              <a:t>God’s Will</a:t>
            </a:r>
            <a:endParaRPr lang="en-US" sz="2000" b="1" dirty="0">
              <a:solidFill>
                <a:srgbClr val="3AC641"/>
              </a:solidFill>
              <a:effectLst>
                <a:reflection blurRad="6350" stA="55000" endA="50" endPos="85000" dist="29997" dir="5400000" sy="-100000" algn="bl" rotWithShape="0"/>
              </a:effectLst>
              <a:latin typeface="Snap ITC" panose="04040A07060A02020202" pitchFamily="82" charset="0"/>
            </a:endParaRPr>
          </a:p>
        </p:txBody>
      </p:sp>
    </p:spTree>
    <p:extLst>
      <p:ext uri="{BB962C8B-B14F-4D97-AF65-F5344CB8AC3E}">
        <p14:creationId xmlns:p14="http://schemas.microsoft.com/office/powerpoint/2010/main" val="20111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9"/>
          <p:cNvSpPr/>
          <p:nvPr/>
        </p:nvSpPr>
        <p:spPr>
          <a:xfrm>
            <a:off x="7385902" y="2148262"/>
            <a:ext cx="508883" cy="2463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68" y="13119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734" y="1434090"/>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ellor\AppData\Local\Microsoft\Windows\Temporary Internet Files\Content.IE5\FODZ3XEZ\MC90032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069" y="316839"/>
            <a:ext cx="1826971" cy="17437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973352" y="1434090"/>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FFFF00"/>
                </a:solidFill>
              </a:rPr>
              <a:t>God’s Will</a:t>
            </a:r>
            <a:endParaRPr lang="en-US" sz="2000" b="1" dirty="0">
              <a:solidFill>
                <a:srgbClr val="FFFF00"/>
              </a:solidFill>
            </a:endParaRPr>
          </a:p>
        </p:txBody>
      </p:sp>
      <p:pic>
        <p:nvPicPr>
          <p:cNvPr id="1030" name="Picture 6" descr="C:\Users\Bmellor\AppData\Local\Microsoft\Windows\Temporary Internet Files\Content.IE5\OJ3P1VWC\MC900221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55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Users\Bmellor\AppData\Local\Microsoft\Windows\Temporary Internet Files\Content.IE5\1DMZECPA\MC90031209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3517" y="2454179"/>
            <a:ext cx="1046074" cy="18516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49284" y="4723758"/>
            <a:ext cx="2040756" cy="461665"/>
          </a:xfrm>
          <a:prstGeom prst="rect">
            <a:avLst/>
          </a:prstGeom>
        </p:spPr>
        <p:txBody>
          <a:bodyPr wrap="square">
            <a:spAutoFit/>
          </a:bodyPr>
          <a:lstStyle/>
          <a:p>
            <a:pPr algn="ctr"/>
            <a:r>
              <a:rPr lang="en-US" sz="2400" b="1" i="1" dirty="0">
                <a:solidFill>
                  <a:srgbClr val="3AC641"/>
                </a:solidFill>
                <a:effectLst>
                  <a:innerShdw blurRad="63500" dist="50800" dir="13500000">
                    <a:schemeClr val="tx1">
                      <a:alpha val="50000"/>
                    </a:schemeClr>
                  </a:innerShdw>
                  <a:reflection blurRad="6350" stA="55000" endA="50" endPos="85000" dist="29997" dir="5400000" sy="-100000" algn="bl" rotWithShape="0"/>
                </a:effectLst>
                <a:latin typeface="Snap ITC" panose="04040A07060A02020202" pitchFamily="82" charset="0"/>
              </a:rPr>
              <a:t>God’s Will</a:t>
            </a:r>
          </a:p>
        </p:txBody>
      </p:sp>
      <p:cxnSp>
        <p:nvCxnSpPr>
          <p:cNvPr id="6" name="Elbow Connector 5"/>
          <p:cNvCxnSpPr/>
          <p:nvPr/>
        </p:nvCxnSpPr>
        <p:spPr>
          <a:xfrm>
            <a:off x="3606874" y="2576467"/>
            <a:ext cx="2668588" cy="2378124"/>
          </a:xfrm>
          <a:prstGeom prst="bentConnector3">
            <a:avLst/>
          </a:prstGeom>
          <a:ln w="1397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1440" y="2963065"/>
            <a:ext cx="4572000" cy="2585323"/>
          </a:xfrm>
          <a:prstGeom prst="rect">
            <a:avLst/>
          </a:prstGeom>
        </p:spPr>
        <p:txBody>
          <a:bodyPr>
            <a:spAutoFit/>
          </a:bodyPr>
          <a:lstStyle/>
          <a:p>
            <a:r>
              <a:rPr lang="en-US" sz="1800" i="1" dirty="0"/>
              <a:t>“Many Christians have been unsettled by recent questions about male and female roles. Some define these roles by appealing to instructions in Scripture that were addressed to first century people who lived in a society very different from our own...We have come down to the 1990s with a lot of cultural and ecclesiastical baggage...but we must all agree that these restrictions really are traditional.” </a:t>
            </a:r>
          </a:p>
        </p:txBody>
      </p:sp>
    </p:spTree>
    <p:extLst>
      <p:ext uri="{BB962C8B-B14F-4D97-AF65-F5344CB8AC3E}">
        <p14:creationId xmlns:p14="http://schemas.microsoft.com/office/powerpoint/2010/main" val="30973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0"/>
                            </p:stCondLst>
                            <p:childTnLst>
                              <p:par>
                                <p:cTn id="14" presetID="2" presetClass="entr" presetSubtype="4" fill="hold" grpId="0" nodeType="afterEffect">
                                  <p:stCondLst>
                                    <p:cond delay="10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ppt_x"/>
                                          </p:val>
                                        </p:tav>
                                        <p:tav tm="100000">
                                          <p:val>
                                            <p:strVal val="#ppt_x"/>
                                          </p:val>
                                        </p:tav>
                                      </p:tavLst>
                                    </p:anim>
                                    <p:anim calcmode="lin" valueType="num">
                                      <p:cBhvr additive="base">
                                        <p:cTn id="17" dur="10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 presetClass="entr" presetSubtype="0" fill="hold" nodeType="afterEffect">
                                  <p:stCondLst>
                                    <p:cond delay="75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2750"/>
                            </p:stCondLst>
                            <p:childTnLst>
                              <p:par>
                                <p:cTn id="22" presetID="1" presetClass="exit" presetSubtype="0" fill="hold" nodeType="afterEffect">
                                  <p:stCondLst>
                                    <p:cond delay="0"/>
                                  </p:stCondLst>
                                  <p:childTnLst>
                                    <p:set>
                                      <p:cBhvr>
                                        <p:cTn id="23" dur="1" fill="hold">
                                          <p:stCondLst>
                                            <p:cond delay="5499"/>
                                          </p:stCondLst>
                                        </p:cTn>
                                        <p:tgtEl>
                                          <p:spTgt spid="1029"/>
                                        </p:tgtEl>
                                        <p:attrNameLst>
                                          <p:attrName>style.visibility</p:attrName>
                                        </p:attrNameLst>
                                      </p:cBhvr>
                                      <p:to>
                                        <p:strVal val="hidden"/>
                                      </p:to>
                                    </p:set>
                                  </p:childTnLst>
                                </p:cTn>
                              </p:par>
                            </p:childTnLst>
                          </p:cTn>
                        </p:par>
                        <p:par>
                          <p:cTn id="24" fill="hold">
                            <p:stCondLst>
                              <p:cond delay="8250"/>
                            </p:stCondLst>
                            <p:childTnLst>
                              <p:par>
                                <p:cTn id="25" presetID="1" presetClass="exit" presetSubtype="0" fill="hold" grpId="0" nodeType="afterEffect">
                                  <p:stCondLst>
                                    <p:cond delay="0"/>
                                  </p:stCondLst>
                                  <p:childTnLst>
                                    <p:set>
                                      <p:cBhvr>
                                        <p:cTn id="26" dur="1" fill="hold">
                                          <p:stCondLst>
                                            <p:cond delay="6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68" y="13119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734" y="1434090"/>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mellor\AppData\Local\Microsoft\Windows\Temporary Internet Files\Content.IE5\OJ3P1VWC\MC90022193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55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Users\Bmellor\AppData\Local\Microsoft\Windows\Temporary Internet Files\Content.IE5\1DMZECPA\MC90031209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3517" y="2454179"/>
            <a:ext cx="1046074" cy="18516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49284" y="4723758"/>
            <a:ext cx="2040756" cy="461665"/>
          </a:xfrm>
          <a:prstGeom prst="rect">
            <a:avLst/>
          </a:prstGeom>
        </p:spPr>
        <p:txBody>
          <a:bodyPr wrap="square">
            <a:spAutoFit/>
          </a:bodyPr>
          <a:lstStyle/>
          <a:p>
            <a:pPr algn="ctr"/>
            <a:r>
              <a:rPr lang="en-US" sz="2400" b="1" i="1" dirty="0">
                <a:solidFill>
                  <a:srgbClr val="3AC641"/>
                </a:solidFill>
                <a:effectLst>
                  <a:innerShdw blurRad="63500" dist="50800" dir="13500000">
                    <a:schemeClr val="tx1">
                      <a:alpha val="50000"/>
                    </a:schemeClr>
                  </a:innerShdw>
                  <a:reflection blurRad="6350" stA="55000" endA="50" endPos="85000" dist="29997" dir="5400000" sy="-100000" algn="bl" rotWithShape="0"/>
                </a:effectLst>
                <a:latin typeface="Snap ITC" panose="04040A07060A02020202" pitchFamily="82" charset="0"/>
              </a:rPr>
              <a:t>God’s Will</a:t>
            </a:r>
          </a:p>
        </p:txBody>
      </p:sp>
      <p:cxnSp>
        <p:nvCxnSpPr>
          <p:cNvPr id="6" name="Elbow Connector 5"/>
          <p:cNvCxnSpPr/>
          <p:nvPr/>
        </p:nvCxnSpPr>
        <p:spPr>
          <a:xfrm>
            <a:off x="3606874" y="2576467"/>
            <a:ext cx="2668588" cy="2378124"/>
          </a:xfrm>
          <a:prstGeom prst="bentConnector3">
            <a:avLst/>
          </a:prstGeom>
          <a:ln w="1397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1440" y="2963065"/>
            <a:ext cx="4572000" cy="2740494"/>
          </a:xfrm>
          <a:prstGeom prst="rect">
            <a:avLst/>
          </a:prstGeom>
        </p:spPr>
        <p:txBody>
          <a:bodyPr>
            <a:spAutoFit/>
          </a:bodyPr>
          <a:lstStyle/>
          <a:p>
            <a:pPr marL="285750" indent="-285750">
              <a:buFont typeface="Wingdings" panose="05000000000000000000" pitchFamily="2" charset="2"/>
              <a:buChar char="ü"/>
            </a:pPr>
            <a:r>
              <a:rPr lang="en-US" sz="1800" dirty="0"/>
              <a:t>We follow </a:t>
            </a:r>
            <a:r>
              <a:rPr lang="en-US" sz="1800" dirty="0" smtClean="0"/>
              <a:t>Christian </a:t>
            </a:r>
            <a:r>
              <a:rPr lang="en-US" sz="1800" dirty="0"/>
              <a:t>practices which have remained unchanged for centuries</a:t>
            </a:r>
            <a:r>
              <a:rPr lang="en-US" sz="1800" dirty="0" smtClean="0"/>
              <a:t>.</a:t>
            </a:r>
          </a:p>
          <a:p>
            <a:pPr marL="285750" indent="-285750">
              <a:buFont typeface="Wingdings" panose="05000000000000000000" pitchFamily="2" charset="2"/>
              <a:buChar char="ü"/>
            </a:pPr>
            <a:r>
              <a:rPr lang="en-US" sz="1800" dirty="0" smtClean="0">
                <a:solidFill>
                  <a:srgbClr val="00B0F0"/>
                </a:solidFill>
              </a:rPr>
              <a:t>I’ve </a:t>
            </a:r>
            <a:r>
              <a:rPr lang="en-US" sz="1800" dirty="0">
                <a:solidFill>
                  <a:srgbClr val="00B0F0"/>
                </a:solidFill>
              </a:rPr>
              <a:t>been in the church of Christ for 60 years, so don’t go quoting scripture to me</a:t>
            </a:r>
            <a:r>
              <a:rPr lang="en-US" sz="1800" dirty="0" smtClean="0">
                <a:solidFill>
                  <a:srgbClr val="00B0F0"/>
                </a:solidFill>
              </a:rPr>
              <a:t>.</a:t>
            </a:r>
          </a:p>
          <a:p>
            <a:pPr marL="285750" indent="-285750">
              <a:buFont typeface="Wingdings" panose="05000000000000000000" pitchFamily="2" charset="2"/>
              <a:buChar char="ü"/>
            </a:pPr>
            <a:r>
              <a:rPr lang="en-US" sz="1800" dirty="0"/>
              <a:t>The teachings of the church are out of date with our culture  and technology advances… they need some updating. </a:t>
            </a:r>
          </a:p>
          <a:p>
            <a:endParaRPr lang="en-US" sz="1800" dirty="0"/>
          </a:p>
          <a:p>
            <a:endParaRPr lang="en-US" dirty="0" smtClean="0"/>
          </a:p>
          <a:p>
            <a:endParaRPr lang="en-US" dirty="0"/>
          </a:p>
        </p:txBody>
      </p:sp>
    </p:spTree>
    <p:extLst>
      <p:ext uri="{BB962C8B-B14F-4D97-AF65-F5344CB8AC3E}">
        <p14:creationId xmlns:p14="http://schemas.microsoft.com/office/powerpoint/2010/main" val="338124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854" y="3025471"/>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814" y="4226118"/>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ellor\AppData\Local\Microsoft\Windows\Temporary Internet Files\Content.IE5\FODZ3XEZ\MC90032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5020" y="3354237"/>
            <a:ext cx="1826971" cy="1743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mellor\AppData\Local\Microsoft\Windows\Temporary Internet Files\Content.IE5\OJ3P1VWC\MC900221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55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mellor\AppData\Local\Microsoft\Windows\Temporary Internet Files\Content.IE5\S9VPPKTZ\MC90029095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722" y="49440"/>
            <a:ext cx="2015269" cy="261325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mellor\AppData\Local\Microsoft\Windows\Temporary Internet Files\Content.IE5\S9VPPKTZ\MC90042317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9534" y="531026"/>
            <a:ext cx="1084821" cy="108482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txBox="1">
            <a:spLocks/>
          </p:cNvSpPr>
          <p:nvPr/>
        </p:nvSpPr>
        <p:spPr>
          <a:xfrm>
            <a:off x="6965300" y="4482368"/>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FFFF00"/>
                </a:solidFill>
              </a:rPr>
              <a:t>God’s Will</a:t>
            </a:r>
            <a:endParaRPr lang="en-US" sz="2000" b="1" dirty="0">
              <a:solidFill>
                <a:srgbClr val="FFFF00"/>
              </a:solidFill>
            </a:endParaRPr>
          </a:p>
        </p:txBody>
      </p:sp>
      <p:pic>
        <p:nvPicPr>
          <p:cNvPr id="10" name="Picture 7" descr="C:\Users\Bmellor\AppData\Local\Microsoft\Windows\Temporary Internet Files\Content.IE5\S9VPPKTZ\MC91021640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5674" y="2703067"/>
            <a:ext cx="445080" cy="3877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mellor\AppData\Local\Microsoft\Windows\Temporary Internet Files\Content.IE5\1DMZECPA\MC91021640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39007" y="2699091"/>
            <a:ext cx="449643" cy="3917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70880" y="2034606"/>
            <a:ext cx="2040756" cy="338554"/>
          </a:xfrm>
          <a:prstGeom prst="rect">
            <a:avLst/>
          </a:prstGeom>
        </p:spPr>
        <p:txBody>
          <a:bodyPr wrap="square">
            <a:spAutoFit/>
          </a:bodyPr>
          <a:lstStyle/>
          <a:p>
            <a:pPr algn="ctr"/>
            <a:r>
              <a:rPr lang="en-US" sz="1600" b="1" i="1" dirty="0">
                <a:solidFill>
                  <a:srgbClr val="3AC641"/>
                </a:solidFill>
                <a:effectLst>
                  <a:innerShdw blurRad="63500" dist="50800" dir="13500000">
                    <a:schemeClr val="tx1">
                      <a:alpha val="50000"/>
                    </a:schemeClr>
                  </a:innerShdw>
                  <a:reflection blurRad="6350" stA="55000" endA="50" endPos="85000" dist="29997" dir="5400000" sy="-100000" algn="bl" rotWithShape="0"/>
                </a:effectLst>
                <a:latin typeface="Snap ITC" panose="04040A07060A02020202" pitchFamily="82" charset="0"/>
              </a:rPr>
              <a:t>God’s Will</a:t>
            </a:r>
          </a:p>
        </p:txBody>
      </p:sp>
      <p:sp>
        <p:nvSpPr>
          <p:cNvPr id="2" name="Rectangle 1"/>
          <p:cNvSpPr/>
          <p:nvPr/>
        </p:nvSpPr>
        <p:spPr>
          <a:xfrm>
            <a:off x="0" y="2614357"/>
            <a:ext cx="4572000" cy="1865126"/>
          </a:xfrm>
          <a:prstGeom prst="rect">
            <a:avLst/>
          </a:prstGeom>
        </p:spPr>
        <p:txBody>
          <a:bodyPr>
            <a:spAutoFit/>
          </a:bodyPr>
          <a:lstStyle/>
          <a:p>
            <a:pPr marL="285750" indent="-285750">
              <a:lnSpc>
                <a:spcPct val="80000"/>
              </a:lnSpc>
              <a:buFont typeface="Wingdings" panose="05000000000000000000" pitchFamily="2" charset="2"/>
              <a:buChar char="ü"/>
            </a:pPr>
            <a:r>
              <a:rPr lang="en-US" sz="1800" i="1" dirty="0"/>
              <a:t>I just don’t believe a loving God would send anyone to Hell</a:t>
            </a:r>
            <a:r>
              <a:rPr lang="en-US" sz="1800" i="1" dirty="0" smtClean="0"/>
              <a:t>.</a:t>
            </a:r>
          </a:p>
          <a:p>
            <a:pPr marL="285750" indent="-285750">
              <a:lnSpc>
                <a:spcPct val="80000"/>
              </a:lnSpc>
              <a:buFont typeface="Wingdings" panose="05000000000000000000" pitchFamily="2" charset="2"/>
              <a:buChar char="ü"/>
            </a:pPr>
            <a:r>
              <a:rPr lang="en-US" sz="1800" i="1" dirty="0" smtClean="0">
                <a:solidFill>
                  <a:srgbClr val="00B0F0"/>
                </a:solidFill>
              </a:rPr>
              <a:t>God would want me to be happy</a:t>
            </a:r>
          </a:p>
          <a:p>
            <a:pPr marL="285750" indent="-285750">
              <a:lnSpc>
                <a:spcPct val="80000"/>
              </a:lnSpc>
              <a:buFont typeface="Wingdings" panose="05000000000000000000" pitchFamily="2" charset="2"/>
              <a:buChar char="ü"/>
            </a:pPr>
            <a:r>
              <a:rPr lang="en-US" sz="1800" i="1" dirty="0" smtClean="0"/>
              <a:t>This is the way God made me so these feelings are natural and must be </a:t>
            </a:r>
            <a:r>
              <a:rPr lang="en-US" sz="1800" i="1" dirty="0" smtClean="0"/>
              <a:t>ok</a:t>
            </a:r>
          </a:p>
          <a:p>
            <a:pPr marL="285750" indent="-285750">
              <a:lnSpc>
                <a:spcPct val="80000"/>
              </a:lnSpc>
              <a:buFont typeface="Wingdings" panose="05000000000000000000" pitchFamily="2" charset="2"/>
              <a:buChar char="ü"/>
            </a:pPr>
            <a:r>
              <a:rPr lang="en-US" sz="1800" i="1" dirty="0" smtClean="0">
                <a:solidFill>
                  <a:srgbClr val="00B0F0"/>
                </a:solidFill>
              </a:rPr>
              <a:t>I know what the bible says but that decision/ teaching/change would make for a lot of unhappy people…</a:t>
            </a:r>
            <a:endParaRPr lang="en-US" sz="1800" i="1" dirty="0">
              <a:solidFill>
                <a:srgbClr val="00B0F0"/>
              </a:solidFill>
            </a:endParaRPr>
          </a:p>
        </p:txBody>
      </p:sp>
    </p:spTree>
    <p:extLst>
      <p:ext uri="{BB962C8B-B14F-4D97-AF65-F5344CB8AC3E}">
        <p14:creationId xmlns:p14="http://schemas.microsoft.com/office/powerpoint/2010/main" val="799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09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854" y="3025471"/>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814" y="4226118"/>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ellor\AppData\Local\Microsoft\Windows\Temporary Internet Files\Content.IE5\FODZ3XEZ\MC90032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5020" y="3354237"/>
            <a:ext cx="1826971" cy="1743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mellor\AppData\Local\Microsoft\Windows\Temporary Internet Files\Content.IE5\OJ3P1VWC\MC900221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55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mellor\AppData\Local\Microsoft\Windows\Temporary Internet Files\Content.IE5\S9VPPKTZ\MC90029095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722" y="49440"/>
            <a:ext cx="2015269" cy="261325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a:xfrm>
            <a:off x="6965301" y="4474019"/>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FFFF00"/>
                </a:solidFill>
              </a:rPr>
              <a:t>God’s Will</a:t>
            </a:r>
            <a:endParaRPr lang="en-US" sz="2000" b="1" dirty="0">
              <a:solidFill>
                <a:srgbClr val="FFFF00"/>
              </a:solidFill>
            </a:endParaRPr>
          </a:p>
        </p:txBody>
      </p:sp>
      <p:pic>
        <p:nvPicPr>
          <p:cNvPr id="11" name="Picture 7" descr="C:\Users\Bmellor\AppData\Local\Microsoft\Windows\Temporary Internet Files\Content.IE5\S9VPPKTZ\MC91021640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4814" y="2833587"/>
            <a:ext cx="445080" cy="38774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Bmellor\AppData\Local\Microsoft\Windows\Temporary Internet Files\Content.IE5\OJ3P1VWC\MC90018758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9959" y="309665"/>
            <a:ext cx="1148791" cy="1352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Bmellor\AppData\Local\Microsoft\Windows\Temporary Internet Files\Content.IE5\1DMZECPA\MC91021640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9894" y="2829611"/>
            <a:ext cx="449643" cy="3917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770880" y="2034606"/>
            <a:ext cx="2040756" cy="338554"/>
          </a:xfrm>
          <a:prstGeom prst="rect">
            <a:avLst/>
          </a:prstGeom>
        </p:spPr>
        <p:txBody>
          <a:bodyPr wrap="square">
            <a:spAutoFit/>
          </a:bodyPr>
          <a:lstStyle/>
          <a:p>
            <a:pPr algn="ctr"/>
            <a:r>
              <a:rPr lang="en-US" sz="1600" b="1" i="1" dirty="0">
                <a:solidFill>
                  <a:srgbClr val="3AC641"/>
                </a:solidFill>
                <a:effectLst>
                  <a:innerShdw blurRad="63500" dist="50800" dir="13500000">
                    <a:schemeClr val="tx1">
                      <a:alpha val="50000"/>
                    </a:schemeClr>
                  </a:innerShdw>
                  <a:reflection blurRad="6350" stA="55000" endA="50" endPos="85000" dist="29997" dir="5400000" sy="-100000" algn="bl" rotWithShape="0"/>
                </a:effectLst>
                <a:latin typeface="Snap ITC" panose="04040A07060A02020202" pitchFamily="82" charset="0"/>
              </a:rPr>
              <a:t>God’s Will</a:t>
            </a:r>
          </a:p>
        </p:txBody>
      </p:sp>
      <p:sp>
        <p:nvSpPr>
          <p:cNvPr id="2" name="Rectangle 1"/>
          <p:cNvSpPr/>
          <p:nvPr/>
        </p:nvSpPr>
        <p:spPr>
          <a:xfrm>
            <a:off x="178906" y="2621166"/>
            <a:ext cx="4572000" cy="1200329"/>
          </a:xfrm>
          <a:prstGeom prst="rect">
            <a:avLst/>
          </a:prstGeom>
        </p:spPr>
        <p:txBody>
          <a:bodyPr>
            <a:spAutoFit/>
          </a:bodyPr>
          <a:lstStyle/>
          <a:p>
            <a:r>
              <a:rPr lang="en-US" sz="1800" dirty="0"/>
              <a:t>“Nevertheless we acknowledge the inward illumination of the Spirit of God to be necessary for the saving understanding of such things as are revealed in the Word.”</a:t>
            </a:r>
          </a:p>
        </p:txBody>
      </p:sp>
    </p:spTree>
    <p:extLst>
      <p:ext uri="{BB962C8B-B14F-4D97-AF65-F5344CB8AC3E}">
        <p14:creationId xmlns:p14="http://schemas.microsoft.com/office/powerpoint/2010/main" val="20482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854" y="3025471"/>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814" y="4226118"/>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ellor\AppData\Local\Microsoft\Windows\Temporary Internet Files\Content.IE5\FODZ3XEZ\MC90032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5020" y="3354237"/>
            <a:ext cx="1826971" cy="1743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mellor\AppData\Local\Microsoft\Windows\Temporary Internet Files\Content.IE5\OJ3P1VWC\MC900221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55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mellor\AppData\Local\Microsoft\Windows\Temporary Internet Files\Content.IE5\S9VPPKTZ\MC90029095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722" y="49440"/>
            <a:ext cx="2015269" cy="261325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a:xfrm>
            <a:off x="6965301" y="4474019"/>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FFFF00"/>
                </a:solidFill>
              </a:rPr>
              <a:t>God’s Will</a:t>
            </a:r>
            <a:endParaRPr lang="en-US" sz="2000" b="1" dirty="0">
              <a:solidFill>
                <a:srgbClr val="FFFF00"/>
              </a:solidFill>
            </a:endParaRPr>
          </a:p>
        </p:txBody>
      </p:sp>
      <p:pic>
        <p:nvPicPr>
          <p:cNvPr id="11" name="Picture 7" descr="C:\Users\Bmellor\AppData\Local\Microsoft\Windows\Temporary Internet Files\Content.IE5\S9VPPKTZ\MC91021640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4814" y="2833587"/>
            <a:ext cx="445080" cy="38774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Bmellor\AppData\Local\Microsoft\Windows\Temporary Internet Files\Content.IE5\OJ3P1VWC\MC90018758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9959" y="309665"/>
            <a:ext cx="1148791" cy="1352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Bmellor\AppData\Local\Microsoft\Windows\Temporary Internet Files\Content.IE5\1DMZECPA\MC91021640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9894" y="2829611"/>
            <a:ext cx="449643" cy="3917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770880" y="2034606"/>
            <a:ext cx="2040756" cy="338554"/>
          </a:xfrm>
          <a:prstGeom prst="rect">
            <a:avLst/>
          </a:prstGeom>
        </p:spPr>
        <p:txBody>
          <a:bodyPr wrap="square">
            <a:spAutoFit/>
          </a:bodyPr>
          <a:lstStyle/>
          <a:p>
            <a:pPr algn="ctr"/>
            <a:r>
              <a:rPr lang="en-US" sz="1600" b="1" i="1" dirty="0">
                <a:solidFill>
                  <a:srgbClr val="3AC641"/>
                </a:solidFill>
                <a:effectLst>
                  <a:innerShdw blurRad="63500" dist="50800" dir="13500000">
                    <a:schemeClr val="tx1">
                      <a:alpha val="50000"/>
                    </a:schemeClr>
                  </a:innerShdw>
                  <a:reflection blurRad="6350" stA="55000" endA="50" endPos="85000" dist="29997" dir="5400000" sy="-100000" algn="bl" rotWithShape="0"/>
                </a:effectLst>
                <a:latin typeface="Snap ITC" panose="04040A07060A02020202" pitchFamily="82" charset="0"/>
              </a:rPr>
              <a:t>God’s Will</a:t>
            </a:r>
          </a:p>
        </p:txBody>
      </p:sp>
      <p:sp>
        <p:nvSpPr>
          <p:cNvPr id="2" name="Rectangle 1"/>
          <p:cNvSpPr/>
          <p:nvPr/>
        </p:nvSpPr>
        <p:spPr>
          <a:xfrm>
            <a:off x="178906" y="2194633"/>
            <a:ext cx="4572000" cy="2862322"/>
          </a:xfrm>
          <a:prstGeom prst="rect">
            <a:avLst/>
          </a:prstGeom>
        </p:spPr>
        <p:txBody>
          <a:bodyPr>
            <a:spAutoFit/>
          </a:bodyPr>
          <a:lstStyle/>
          <a:p>
            <a:pPr marL="285750" indent="-285750">
              <a:buFont typeface="Wingdings" panose="05000000000000000000" pitchFamily="2" charset="2"/>
              <a:buChar char="ü"/>
            </a:pPr>
            <a:r>
              <a:rPr lang="en-US" sz="1800" i="1" dirty="0"/>
              <a:t>The Bible speaks in different ways to different people</a:t>
            </a:r>
          </a:p>
          <a:p>
            <a:pPr marL="285750" indent="-285750">
              <a:buFont typeface="Wingdings" panose="05000000000000000000" pitchFamily="2" charset="2"/>
              <a:buChar char="ü"/>
            </a:pPr>
            <a:r>
              <a:rPr lang="en-US" sz="1800" i="1" dirty="0" smtClean="0">
                <a:solidFill>
                  <a:srgbClr val="00B0F0"/>
                </a:solidFill>
              </a:rPr>
              <a:t>As </a:t>
            </a:r>
            <a:r>
              <a:rPr lang="en-US" sz="1800" i="1" dirty="0">
                <a:solidFill>
                  <a:srgbClr val="00B0F0"/>
                </a:solidFill>
              </a:rPr>
              <a:t>I read the scripture, I just felt God was leading me to... </a:t>
            </a:r>
            <a:endParaRPr lang="en-US" sz="1800" i="1" dirty="0" smtClean="0">
              <a:solidFill>
                <a:srgbClr val="00B0F0"/>
              </a:solidFill>
            </a:endParaRPr>
          </a:p>
          <a:p>
            <a:pPr marL="285750" indent="-285750">
              <a:buFont typeface="Wingdings" panose="05000000000000000000" pitchFamily="2" charset="2"/>
              <a:buChar char="ü"/>
            </a:pPr>
            <a:r>
              <a:rPr lang="en-US" sz="1800" i="1" dirty="0" smtClean="0"/>
              <a:t>God gave me a mind surely he’d want me to use it to figure out what is best in my life</a:t>
            </a:r>
          </a:p>
          <a:p>
            <a:pPr marL="285750" indent="-285750">
              <a:buFont typeface="Wingdings" panose="05000000000000000000" pitchFamily="2" charset="2"/>
              <a:buChar char="ü"/>
            </a:pPr>
            <a:r>
              <a:rPr lang="en-US" sz="1800" i="1" dirty="0" smtClean="0">
                <a:solidFill>
                  <a:srgbClr val="00B0F0"/>
                </a:solidFill>
              </a:rPr>
              <a:t>We have evolved in our thinking that we don’t need the crutches less educated people have in the past</a:t>
            </a:r>
          </a:p>
          <a:p>
            <a:endParaRPr lang="en-US" sz="1800" dirty="0"/>
          </a:p>
        </p:txBody>
      </p:sp>
    </p:spTree>
    <p:extLst>
      <p:ext uri="{BB962C8B-B14F-4D97-AF65-F5344CB8AC3E}">
        <p14:creationId xmlns:p14="http://schemas.microsoft.com/office/powerpoint/2010/main" val="401389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23965403"/>
              </p:ext>
            </p:extLst>
          </p:nvPr>
        </p:nvGraphicFramePr>
        <p:xfrm>
          <a:off x="666143" y="1152938"/>
          <a:ext cx="8046719" cy="3325214"/>
        </p:xfrm>
        <a:graphic>
          <a:graphicData uri="http://schemas.openxmlformats.org/drawingml/2006/table">
            <a:tbl>
              <a:tblPr firstRow="1" firstCol="1" bandRow="1">
                <a:tableStyleId>{5C22544A-7EE6-4342-B048-85BDC9FD1C3A}</a:tableStyleId>
              </a:tblPr>
              <a:tblGrid>
                <a:gridCol w="993422"/>
                <a:gridCol w="3675661"/>
                <a:gridCol w="3377636"/>
              </a:tblGrid>
              <a:tr h="255049">
                <a:tc>
                  <a:txBody>
                    <a:bodyPr/>
                    <a:lstStyle/>
                    <a:p>
                      <a:pPr marL="0" marR="0" algn="ctr">
                        <a:lnSpc>
                          <a:spcPts val="1265"/>
                        </a:lnSpc>
                        <a:spcBef>
                          <a:spcPts val="0"/>
                        </a:spcBef>
                        <a:spcAft>
                          <a:spcPts val="1000"/>
                        </a:spcAft>
                      </a:pPr>
                      <a:r>
                        <a:rPr lang="en-US" sz="900" dirty="0">
                          <a:effectLst/>
                        </a:rPr>
                        <a:t>Lesson</a:t>
                      </a:r>
                      <a:endParaRPr lang="en-US" sz="900" dirty="0">
                        <a:effectLst/>
                        <a:latin typeface="Calibri"/>
                        <a:ea typeface="Calibri"/>
                        <a:cs typeface="Times New Roman"/>
                      </a:endParaRPr>
                    </a:p>
                  </a:txBody>
                  <a:tcPr marL="54051" marR="54051" marT="0" marB="0"/>
                </a:tc>
                <a:tc>
                  <a:txBody>
                    <a:bodyPr/>
                    <a:lstStyle/>
                    <a:p>
                      <a:pPr marL="0" marR="0" algn="ctr">
                        <a:lnSpc>
                          <a:spcPts val="1265"/>
                        </a:lnSpc>
                        <a:spcBef>
                          <a:spcPts val="0"/>
                        </a:spcBef>
                        <a:spcAft>
                          <a:spcPts val="1000"/>
                        </a:spcAft>
                      </a:pPr>
                      <a:r>
                        <a:rPr lang="en-US" sz="900">
                          <a:effectLst/>
                        </a:rPr>
                        <a:t>Title</a:t>
                      </a:r>
                      <a:endParaRPr lang="en-US" sz="900">
                        <a:effectLst/>
                        <a:latin typeface="Calibri"/>
                        <a:ea typeface="Calibri"/>
                        <a:cs typeface="Times New Roman"/>
                      </a:endParaRPr>
                    </a:p>
                  </a:txBody>
                  <a:tcPr marL="54051" marR="54051" marT="0" marB="0"/>
                </a:tc>
                <a:tc>
                  <a:txBody>
                    <a:bodyPr/>
                    <a:lstStyle/>
                    <a:p>
                      <a:pPr marL="0" marR="39370" indent="68580" algn="ctr">
                        <a:lnSpc>
                          <a:spcPts val="1265"/>
                        </a:lnSpc>
                        <a:spcBef>
                          <a:spcPts val="0"/>
                        </a:spcBef>
                        <a:spcAft>
                          <a:spcPts val="1000"/>
                        </a:spcAft>
                      </a:pPr>
                      <a:r>
                        <a:rPr lang="en-US" sz="900" dirty="0">
                          <a:effectLst/>
                        </a:rPr>
                        <a:t>Date</a:t>
                      </a:r>
                      <a:endParaRPr lang="en-US" sz="900" dirty="0">
                        <a:effectLst/>
                        <a:latin typeface="Calibri"/>
                        <a:ea typeface="Calibri"/>
                        <a:cs typeface="Times New Roman"/>
                      </a:endParaRPr>
                    </a:p>
                  </a:txBody>
                  <a:tcPr marL="54051" marR="54051" marT="0" marB="0"/>
                </a:tc>
              </a:tr>
              <a:tr h="334061">
                <a:tc>
                  <a:txBody>
                    <a:bodyPr/>
                    <a:lstStyle/>
                    <a:p>
                      <a:pPr marL="0" marR="0" algn="ctr">
                        <a:lnSpc>
                          <a:spcPts val="1265"/>
                        </a:lnSpc>
                        <a:spcBef>
                          <a:spcPts val="0"/>
                        </a:spcBef>
                        <a:spcAft>
                          <a:spcPts val="1000"/>
                        </a:spcAft>
                      </a:pPr>
                      <a:r>
                        <a:rPr lang="en-US" sz="900" b="1" dirty="0">
                          <a:solidFill>
                            <a:schemeClr val="bg1"/>
                          </a:solidFill>
                          <a:effectLst/>
                        </a:rPr>
                        <a:t>5</a:t>
                      </a:r>
                      <a:endParaRPr lang="en-US" sz="900" b="1" dirty="0">
                        <a:solidFill>
                          <a:schemeClr val="bg1"/>
                        </a:solidFill>
                        <a:effectLst/>
                        <a:latin typeface="Calibri"/>
                        <a:ea typeface="Calibri"/>
                        <a:cs typeface="Times New Roman"/>
                      </a:endParaRPr>
                    </a:p>
                  </a:txBody>
                  <a:tcPr marL="54051" marR="54051" marT="0" marB="0">
                    <a:solidFill>
                      <a:srgbClr val="FFFF00"/>
                    </a:solidFill>
                  </a:tcPr>
                </a:tc>
                <a:tc>
                  <a:txBody>
                    <a:bodyPr/>
                    <a:lstStyle/>
                    <a:p>
                      <a:pPr marL="0" marR="0">
                        <a:lnSpc>
                          <a:spcPts val="1265"/>
                        </a:lnSpc>
                        <a:spcBef>
                          <a:spcPts val="0"/>
                        </a:spcBef>
                        <a:spcAft>
                          <a:spcPts val="1000"/>
                        </a:spcAft>
                      </a:pPr>
                      <a:r>
                        <a:rPr lang="en-US" sz="900" b="1" dirty="0">
                          <a:effectLst/>
                        </a:rPr>
                        <a:t>How the Church Understood &amp; Submitted to God’s Authority in the </a:t>
                      </a:r>
                      <a:r>
                        <a:rPr lang="en-US" sz="900" b="1" dirty="0" smtClean="0">
                          <a:effectLst/>
                        </a:rPr>
                        <a:t>Scriptures</a:t>
                      </a:r>
                      <a:endParaRPr lang="en-US" sz="900" b="1" dirty="0">
                        <a:effectLst/>
                        <a:latin typeface="Calibri"/>
                        <a:ea typeface="Calibri"/>
                        <a:cs typeface="Times New Roman"/>
                      </a:endParaRPr>
                    </a:p>
                  </a:txBody>
                  <a:tcPr marL="54051" marR="54051" marT="0" marB="0">
                    <a:solidFill>
                      <a:srgbClr val="FFFF00"/>
                    </a:solidFill>
                  </a:tcPr>
                </a:tc>
                <a:tc>
                  <a:txBody>
                    <a:bodyPr/>
                    <a:lstStyle/>
                    <a:p>
                      <a:pPr marL="0" marR="0">
                        <a:lnSpc>
                          <a:spcPts val="1265"/>
                        </a:lnSpc>
                        <a:spcBef>
                          <a:spcPts val="0"/>
                        </a:spcBef>
                        <a:spcAft>
                          <a:spcPts val="1000"/>
                        </a:spcAft>
                      </a:pPr>
                      <a:r>
                        <a:rPr lang="en-US" sz="900" b="1" dirty="0">
                          <a:effectLst/>
                        </a:rPr>
                        <a:t>Sunday, Nov 16, 2014</a:t>
                      </a:r>
                      <a:endParaRPr lang="en-US" sz="900" b="1" dirty="0">
                        <a:effectLst/>
                        <a:latin typeface="Calibri"/>
                        <a:ea typeface="Calibri"/>
                        <a:cs typeface="Times New Roman"/>
                      </a:endParaRPr>
                    </a:p>
                  </a:txBody>
                  <a:tcPr marL="54051" marR="54051" marT="0" marB="0">
                    <a:solidFill>
                      <a:srgbClr val="FFFF00"/>
                    </a:solidFill>
                  </a:tcPr>
                </a:tc>
              </a:tr>
              <a:tr h="371116">
                <a:tc>
                  <a:txBody>
                    <a:bodyPr/>
                    <a:lstStyle/>
                    <a:p>
                      <a:pPr marL="0" marR="0" algn="ctr">
                        <a:lnSpc>
                          <a:spcPts val="1265"/>
                        </a:lnSpc>
                        <a:spcBef>
                          <a:spcPts val="0"/>
                        </a:spcBef>
                        <a:spcAft>
                          <a:spcPts val="1000"/>
                        </a:spcAft>
                      </a:pPr>
                      <a:r>
                        <a:rPr lang="en-US" sz="900" dirty="0">
                          <a:solidFill>
                            <a:schemeClr val="bg1"/>
                          </a:solidFill>
                          <a:effectLst/>
                        </a:rPr>
                        <a:t>6</a:t>
                      </a:r>
                      <a:endParaRPr lang="en-US" sz="900" dirty="0">
                        <a:solidFill>
                          <a:schemeClr val="bg1"/>
                        </a:solidFill>
                        <a:effectLst/>
                        <a:latin typeface="Calibri"/>
                        <a:ea typeface="Calibri"/>
                        <a:cs typeface="Times New Roman"/>
                      </a:endParaRPr>
                    </a:p>
                  </a:txBody>
                  <a:tcPr marL="54051" marR="54051" marT="0" marB="0">
                    <a:solidFill>
                      <a:srgbClr val="FFC000"/>
                    </a:solidFill>
                  </a:tcPr>
                </a:tc>
                <a:tc>
                  <a:txBody>
                    <a:bodyPr/>
                    <a:lstStyle/>
                    <a:p>
                      <a:pPr marL="0" marR="0">
                        <a:lnSpc>
                          <a:spcPts val="1265"/>
                        </a:lnSpc>
                        <a:spcBef>
                          <a:spcPts val="0"/>
                        </a:spcBef>
                        <a:spcAft>
                          <a:spcPts val="1000"/>
                        </a:spcAft>
                      </a:pPr>
                      <a:r>
                        <a:rPr lang="en-US" sz="900" dirty="0" smtClean="0">
                          <a:effectLst/>
                        </a:rPr>
                        <a:t>Alternative Uses of Authority in Religion part 1</a:t>
                      </a:r>
                      <a:endParaRPr lang="en-US" sz="900" dirty="0">
                        <a:effectLst/>
                      </a:endParaRPr>
                    </a:p>
                  </a:txBody>
                  <a:tcPr marL="54051" marR="54051" marT="0" marB="0">
                    <a:solidFill>
                      <a:srgbClr val="FFC000"/>
                    </a:solidFill>
                  </a:tcPr>
                </a:tc>
                <a:tc>
                  <a:txBody>
                    <a:bodyPr/>
                    <a:lstStyle/>
                    <a:p>
                      <a:pPr marL="0" marR="0">
                        <a:lnSpc>
                          <a:spcPts val="1265"/>
                        </a:lnSpc>
                        <a:spcBef>
                          <a:spcPts val="0"/>
                        </a:spcBef>
                        <a:spcAft>
                          <a:spcPts val="1000"/>
                        </a:spcAft>
                      </a:pPr>
                      <a:r>
                        <a:rPr lang="en-US" sz="900" dirty="0">
                          <a:effectLst/>
                        </a:rPr>
                        <a:t>Wednesday, Nov 19, 2014</a:t>
                      </a:r>
                      <a:endParaRPr lang="en-US" sz="900" dirty="0">
                        <a:effectLst/>
                        <a:latin typeface="Calibri"/>
                        <a:ea typeface="Calibri"/>
                        <a:cs typeface="Times New Roman"/>
                      </a:endParaRPr>
                    </a:p>
                  </a:txBody>
                  <a:tcPr marL="54051" marR="54051" marT="0" marB="0">
                    <a:solidFill>
                      <a:srgbClr val="FFC000"/>
                    </a:solidFill>
                  </a:tcPr>
                </a:tc>
              </a:tr>
              <a:tr h="225992">
                <a:tc>
                  <a:txBody>
                    <a:bodyPr/>
                    <a:lstStyle/>
                    <a:p>
                      <a:pPr marL="0" marR="0" algn="ctr">
                        <a:lnSpc>
                          <a:spcPts val="1265"/>
                        </a:lnSpc>
                        <a:spcBef>
                          <a:spcPts val="0"/>
                        </a:spcBef>
                        <a:spcAft>
                          <a:spcPts val="1000"/>
                        </a:spcAft>
                      </a:pPr>
                      <a:r>
                        <a:rPr lang="en-US" sz="900">
                          <a:effectLst/>
                        </a:rPr>
                        <a:t>7</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Alternative Uses of Authority in </a:t>
                      </a:r>
                      <a:r>
                        <a:rPr lang="en-US" sz="900" dirty="0" smtClean="0">
                          <a:effectLst/>
                        </a:rPr>
                        <a:t>Religion part2</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Sunday, Nov 23, 2014</a:t>
                      </a:r>
                      <a:endParaRPr lang="en-US" sz="900">
                        <a:effectLst/>
                        <a:latin typeface="Calibri"/>
                        <a:ea typeface="Calibri"/>
                        <a:cs typeface="Times New Roman"/>
                      </a:endParaRPr>
                    </a:p>
                  </a:txBody>
                  <a:tcPr marL="54051" marR="54051" marT="0" marB="0"/>
                </a:tc>
              </a:tr>
              <a:tr h="225992">
                <a:tc>
                  <a:txBody>
                    <a:bodyPr/>
                    <a:lstStyle/>
                    <a:p>
                      <a:pPr marL="0" marR="0" algn="ctr">
                        <a:lnSpc>
                          <a:spcPts val="1265"/>
                        </a:lnSpc>
                        <a:spcBef>
                          <a:spcPts val="0"/>
                        </a:spcBef>
                        <a:spcAft>
                          <a:spcPts val="1000"/>
                        </a:spcAft>
                      </a:pPr>
                      <a:r>
                        <a:rPr lang="en-US" sz="900">
                          <a:effectLst/>
                        </a:rPr>
                        <a:t> </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Special Service</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Wednesday, Nov 26, 2014</a:t>
                      </a:r>
                      <a:endParaRPr lang="en-US" sz="900">
                        <a:effectLst/>
                        <a:latin typeface="Calibri"/>
                        <a:ea typeface="Calibri"/>
                        <a:cs typeface="Times New Roman"/>
                      </a:endParaRPr>
                    </a:p>
                  </a:txBody>
                  <a:tcPr marL="54051" marR="54051" marT="0" marB="0"/>
                </a:tc>
              </a:tr>
              <a:tr h="411676">
                <a:tc>
                  <a:txBody>
                    <a:bodyPr/>
                    <a:lstStyle/>
                    <a:p>
                      <a:pPr marL="0" marR="0" algn="ctr">
                        <a:lnSpc>
                          <a:spcPts val="1265"/>
                        </a:lnSpc>
                        <a:spcBef>
                          <a:spcPts val="0"/>
                        </a:spcBef>
                        <a:spcAft>
                          <a:spcPts val="1000"/>
                        </a:spcAft>
                      </a:pPr>
                      <a:r>
                        <a:rPr lang="en-US" sz="900">
                          <a:effectLst/>
                        </a:rPr>
                        <a:t>8</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Case Study: Personal Morality &amp; Relational Ethics</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Sunday, Nov 30, 2014</a:t>
                      </a:r>
                      <a:endParaRPr lang="en-US" sz="900" dirty="0">
                        <a:effectLst/>
                        <a:latin typeface="Calibri"/>
                        <a:ea typeface="Calibri"/>
                        <a:cs typeface="Times New Roman"/>
                      </a:endParaRPr>
                    </a:p>
                  </a:txBody>
                  <a:tcPr marL="54051" marR="54051" marT="0" marB="0"/>
                </a:tc>
              </a:tr>
              <a:tr h="225992">
                <a:tc>
                  <a:txBody>
                    <a:bodyPr/>
                    <a:lstStyle/>
                    <a:p>
                      <a:pPr marL="0" marR="0" algn="ctr">
                        <a:lnSpc>
                          <a:spcPts val="1265"/>
                        </a:lnSpc>
                        <a:spcBef>
                          <a:spcPts val="0"/>
                        </a:spcBef>
                        <a:spcAft>
                          <a:spcPts val="1000"/>
                        </a:spcAft>
                      </a:pPr>
                      <a:r>
                        <a:rPr lang="en-US" sz="900">
                          <a:effectLst/>
                        </a:rPr>
                        <a:t>9</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Case Study: Worship Practices </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Wednesday, Dec 3, 2014</a:t>
                      </a:r>
                      <a:endParaRPr lang="en-US" sz="900">
                        <a:effectLst/>
                        <a:latin typeface="Calibri"/>
                        <a:ea typeface="Calibri"/>
                        <a:cs typeface="Times New Roman"/>
                      </a:endParaRPr>
                    </a:p>
                  </a:txBody>
                  <a:tcPr marL="54051" marR="54051" marT="0" marB="0"/>
                </a:tc>
              </a:tr>
              <a:tr h="225992">
                <a:tc>
                  <a:txBody>
                    <a:bodyPr/>
                    <a:lstStyle/>
                    <a:p>
                      <a:pPr marL="0" marR="0" algn="ctr">
                        <a:lnSpc>
                          <a:spcPts val="1265"/>
                        </a:lnSpc>
                        <a:spcBef>
                          <a:spcPts val="0"/>
                        </a:spcBef>
                        <a:spcAft>
                          <a:spcPts val="1000"/>
                        </a:spcAft>
                      </a:pPr>
                      <a:r>
                        <a:rPr lang="en-US" sz="900">
                          <a:effectLst/>
                        </a:rPr>
                        <a:t>10</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Case Study: Church Activity</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Sunday, Dec 7, 2014</a:t>
                      </a:r>
                      <a:endParaRPr lang="en-US" sz="900" dirty="0">
                        <a:effectLst/>
                        <a:latin typeface="Calibri"/>
                        <a:ea typeface="Calibri"/>
                        <a:cs typeface="Times New Roman"/>
                      </a:endParaRPr>
                    </a:p>
                  </a:txBody>
                  <a:tcPr marL="54051" marR="54051" marT="0" marB="0"/>
                </a:tc>
              </a:tr>
              <a:tr h="225992">
                <a:tc>
                  <a:txBody>
                    <a:bodyPr/>
                    <a:lstStyle/>
                    <a:p>
                      <a:pPr marL="0" marR="0" algn="ctr">
                        <a:lnSpc>
                          <a:spcPts val="1265"/>
                        </a:lnSpc>
                        <a:spcBef>
                          <a:spcPts val="0"/>
                        </a:spcBef>
                        <a:spcAft>
                          <a:spcPts val="1000"/>
                        </a:spcAft>
                      </a:pPr>
                      <a:r>
                        <a:rPr lang="en-US" sz="900">
                          <a:effectLst/>
                        </a:rPr>
                        <a:t>11</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Case Study: (cont. from previous)</a:t>
                      </a:r>
                      <a:endParaRPr lang="en-US" sz="900" dirty="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Wednesday, Dec 10, 2014</a:t>
                      </a:r>
                      <a:endParaRPr lang="en-US" sz="900">
                        <a:effectLst/>
                        <a:latin typeface="Calibri"/>
                        <a:ea typeface="Calibri"/>
                        <a:cs typeface="Times New Roman"/>
                      </a:endParaRPr>
                    </a:p>
                  </a:txBody>
                  <a:tcPr marL="54051" marR="54051" marT="0" marB="0"/>
                </a:tc>
              </a:tr>
              <a:tr h="411676">
                <a:tc>
                  <a:txBody>
                    <a:bodyPr/>
                    <a:lstStyle/>
                    <a:p>
                      <a:pPr marL="0" marR="0" algn="ctr">
                        <a:lnSpc>
                          <a:spcPts val="1265"/>
                        </a:lnSpc>
                        <a:spcBef>
                          <a:spcPts val="0"/>
                        </a:spcBef>
                        <a:spcAft>
                          <a:spcPts val="1000"/>
                        </a:spcAft>
                      </a:pPr>
                      <a:r>
                        <a:rPr lang="en-US" sz="900">
                          <a:effectLst/>
                        </a:rPr>
                        <a:t>12</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Tools &amp; Skills for Personal Bible Study (or cont. CASE STUDIES if not completed)</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Sunday,  Dec 14, 2014</a:t>
                      </a:r>
                      <a:endParaRPr lang="en-US" sz="900">
                        <a:effectLst/>
                        <a:latin typeface="Calibri"/>
                        <a:ea typeface="Calibri"/>
                        <a:cs typeface="Times New Roman"/>
                      </a:endParaRPr>
                    </a:p>
                  </a:txBody>
                  <a:tcPr marL="54051" marR="54051" marT="0" marB="0"/>
                </a:tc>
              </a:tr>
              <a:tr h="411676">
                <a:tc>
                  <a:txBody>
                    <a:bodyPr/>
                    <a:lstStyle/>
                    <a:p>
                      <a:pPr marL="0" marR="0" algn="ctr">
                        <a:lnSpc>
                          <a:spcPts val="1265"/>
                        </a:lnSpc>
                        <a:spcBef>
                          <a:spcPts val="0"/>
                        </a:spcBef>
                        <a:spcAft>
                          <a:spcPts val="1000"/>
                        </a:spcAft>
                      </a:pPr>
                      <a:r>
                        <a:rPr lang="en-US" sz="900">
                          <a:effectLst/>
                        </a:rPr>
                        <a:t>13</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a:effectLst/>
                        </a:rPr>
                        <a:t>Humility &amp; Conviction: Essential Attitudes for Submitting to the Authority of God</a:t>
                      </a:r>
                      <a:endParaRPr lang="en-US" sz="900">
                        <a:effectLst/>
                        <a:latin typeface="Calibri"/>
                        <a:ea typeface="Calibri"/>
                        <a:cs typeface="Times New Roman"/>
                      </a:endParaRPr>
                    </a:p>
                  </a:txBody>
                  <a:tcPr marL="54051" marR="54051" marT="0" marB="0"/>
                </a:tc>
                <a:tc>
                  <a:txBody>
                    <a:bodyPr/>
                    <a:lstStyle/>
                    <a:p>
                      <a:pPr marL="0" marR="0">
                        <a:lnSpc>
                          <a:spcPts val="1265"/>
                        </a:lnSpc>
                        <a:spcBef>
                          <a:spcPts val="0"/>
                        </a:spcBef>
                        <a:spcAft>
                          <a:spcPts val="1000"/>
                        </a:spcAft>
                      </a:pPr>
                      <a:r>
                        <a:rPr lang="en-US" sz="900" dirty="0">
                          <a:effectLst/>
                        </a:rPr>
                        <a:t>Wednesday, Dec 17, 2014</a:t>
                      </a:r>
                      <a:endParaRPr lang="en-US" sz="900" dirty="0">
                        <a:effectLst/>
                        <a:latin typeface="Calibri"/>
                        <a:ea typeface="Calibri"/>
                        <a:cs typeface="Times New Roman"/>
                      </a:endParaRPr>
                    </a:p>
                  </a:txBody>
                  <a:tcPr marL="54051" marR="54051" marT="0" marB="0"/>
                </a:tc>
              </a:tr>
            </a:tbl>
          </a:graphicData>
        </a:graphic>
      </p:graphicFrame>
    </p:spTree>
    <p:extLst>
      <p:ext uri="{BB962C8B-B14F-4D97-AF65-F5344CB8AC3E}">
        <p14:creationId xmlns:p14="http://schemas.microsoft.com/office/powerpoint/2010/main" val="3862224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854" y="3025471"/>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814" y="4226118"/>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ellor\AppData\Local\Microsoft\Windows\Temporary Internet Files\Content.IE5\FODZ3XEZ\MC90032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5020" y="3354237"/>
            <a:ext cx="1826971" cy="1743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mellor\AppData\Local\Microsoft\Windows\Temporary Internet Files\Content.IE5\OJ3P1VWC\MC900221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55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mellor\AppData\Local\Microsoft\Windows\Temporary Internet Files\Content.IE5\S9VPPKTZ\MC90029095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722" y="49440"/>
            <a:ext cx="2015269" cy="26132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lip art downlo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5095" y="661042"/>
            <a:ext cx="1178521" cy="102021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a:xfrm>
            <a:off x="6965301" y="4474019"/>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FFFF00"/>
                </a:solidFill>
              </a:rPr>
              <a:t>God’s Will</a:t>
            </a:r>
            <a:endParaRPr lang="en-US" sz="2000" b="1" dirty="0">
              <a:solidFill>
                <a:srgbClr val="FFFF00"/>
              </a:solidFill>
            </a:endParaRPr>
          </a:p>
        </p:txBody>
      </p:sp>
      <p:pic>
        <p:nvPicPr>
          <p:cNvPr id="11" name="Picture 7" descr="C:\Users\Bmellor\AppData\Local\Microsoft\Windows\Temporary Internet Files\Content.IE5\S9VPPKTZ\MC91021640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4814" y="2839550"/>
            <a:ext cx="445080" cy="387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Bmellor\AppData\Local\Microsoft\Windows\Temporary Internet Files\Content.IE5\1DMZECPA\MC91021640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92405" y="2831599"/>
            <a:ext cx="449643" cy="3917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770880" y="2034606"/>
            <a:ext cx="2040756" cy="338554"/>
          </a:xfrm>
          <a:prstGeom prst="rect">
            <a:avLst/>
          </a:prstGeom>
        </p:spPr>
        <p:txBody>
          <a:bodyPr wrap="square">
            <a:spAutoFit/>
          </a:bodyPr>
          <a:lstStyle/>
          <a:p>
            <a:pPr algn="ctr"/>
            <a:r>
              <a:rPr lang="en-US" sz="1600" b="1" i="1" dirty="0">
                <a:solidFill>
                  <a:srgbClr val="3AC641"/>
                </a:solidFill>
                <a:effectLst>
                  <a:innerShdw blurRad="63500" dist="50800" dir="13500000">
                    <a:schemeClr val="tx1">
                      <a:alpha val="50000"/>
                    </a:schemeClr>
                  </a:innerShdw>
                  <a:reflection blurRad="6350" stA="55000" endA="50" endPos="85000" dist="29997" dir="5400000" sy="-100000" algn="bl" rotWithShape="0"/>
                </a:effectLst>
                <a:latin typeface="Snap ITC" panose="04040A07060A02020202" pitchFamily="82" charset="0"/>
              </a:rPr>
              <a:t>God’s Will</a:t>
            </a:r>
          </a:p>
        </p:txBody>
      </p:sp>
      <p:sp>
        <p:nvSpPr>
          <p:cNvPr id="2" name="Rectangle 1"/>
          <p:cNvSpPr/>
          <p:nvPr/>
        </p:nvSpPr>
        <p:spPr>
          <a:xfrm>
            <a:off x="393590" y="2448647"/>
            <a:ext cx="3979628" cy="1293303"/>
          </a:xfrm>
          <a:prstGeom prst="rect">
            <a:avLst/>
          </a:prstGeom>
        </p:spPr>
        <p:txBody>
          <a:bodyPr wrap="square">
            <a:spAutoFit/>
          </a:bodyPr>
          <a:lstStyle/>
          <a:p>
            <a:pPr marL="285750" indent="-285750">
              <a:buFont typeface="Wingdings" panose="05000000000000000000" pitchFamily="2" charset="2"/>
              <a:buChar char="ü"/>
            </a:pPr>
            <a:r>
              <a:rPr lang="en-US" sz="1600" dirty="0"/>
              <a:t>I know the Bible says that, but in my heart I know...</a:t>
            </a:r>
          </a:p>
          <a:p>
            <a:pPr marL="285750" indent="-285750">
              <a:buFont typeface="Wingdings" panose="05000000000000000000" pitchFamily="2" charset="2"/>
              <a:buChar char="ü"/>
            </a:pPr>
            <a:r>
              <a:rPr lang="en-US" sz="1600" dirty="0" smtClean="0">
                <a:solidFill>
                  <a:srgbClr val="00B0F0"/>
                </a:solidFill>
              </a:rPr>
              <a:t>I believe in a loving God who’s love  will not be bound by sin</a:t>
            </a:r>
          </a:p>
          <a:p>
            <a:endParaRPr lang="en-US" dirty="0"/>
          </a:p>
        </p:txBody>
      </p:sp>
    </p:spTree>
    <p:extLst>
      <p:ext uri="{BB962C8B-B14F-4D97-AF65-F5344CB8AC3E}">
        <p14:creationId xmlns:p14="http://schemas.microsoft.com/office/powerpoint/2010/main" val="94259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68" y="13119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734" y="1434090"/>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ellor\AppData\Local\Microsoft\Windows\Temporary Internet Files\Content.IE5\FODZ3XEZ\MC90032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069" y="316839"/>
            <a:ext cx="1826971" cy="17437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973352" y="1434090"/>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FFFF00"/>
                </a:solidFill>
              </a:rPr>
              <a:t>God’s Will</a:t>
            </a:r>
            <a:endParaRPr lang="en-US" sz="2000" b="1" dirty="0">
              <a:solidFill>
                <a:srgbClr val="FFFF00"/>
              </a:solidFill>
            </a:endParaRPr>
          </a:p>
        </p:txBody>
      </p:sp>
      <p:pic>
        <p:nvPicPr>
          <p:cNvPr id="1030" name="Picture 6" descr="C:\Users\Bmellor\AppData\Local\Microsoft\Windows\Temporary Internet Files\Content.IE5\OJ3P1VWC\MC900221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55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0991" y="2891536"/>
            <a:ext cx="5371107" cy="1754326"/>
          </a:xfrm>
          <a:prstGeom prst="rect">
            <a:avLst/>
          </a:prstGeom>
        </p:spPr>
        <p:txBody>
          <a:bodyPr wrap="square">
            <a:spAutoFit/>
          </a:bodyPr>
          <a:lstStyle/>
          <a:p>
            <a:r>
              <a:rPr lang="en-US" sz="1800" i="1" dirty="0"/>
              <a:t>“There is no hint that the authors of the Bible imagined that what they were writing was somehow supernaturally guaranteed to be factually accurate. Rather, biblical authors wrote in order to be persuasive, hoping that by reading their witness you would come to believe as they did.”</a:t>
            </a:r>
            <a:endParaRPr lang="en-US" sz="1800" dirty="0"/>
          </a:p>
        </p:txBody>
      </p:sp>
    </p:spTree>
    <p:extLst>
      <p:ext uri="{BB962C8B-B14F-4D97-AF65-F5344CB8AC3E}">
        <p14:creationId xmlns:p14="http://schemas.microsoft.com/office/powerpoint/2010/main" val="258120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1500"/>
                                        <p:tgtEl>
                                          <p:spTgt spid="1027"/>
                                        </p:tgtEl>
                                      </p:cBhvr>
                                    </p:animEffect>
                                    <p:set>
                                      <p:cBhvr>
                                        <p:cTn id="7" dur="1" fill="hold">
                                          <p:stCondLst>
                                            <p:cond delay="1499"/>
                                          </p:stCondLst>
                                        </p:cTn>
                                        <p:tgtEl>
                                          <p:spTgt spid="1027"/>
                                        </p:tgtEl>
                                        <p:attrNameLst>
                                          <p:attrName>style.visibility</p:attrName>
                                        </p:attrNameLst>
                                      </p:cBhvr>
                                      <p:to>
                                        <p:strVal val="hidden"/>
                                      </p:to>
                                    </p:set>
                                  </p:childTnLst>
                                </p:cTn>
                              </p:par>
                            </p:childTnLst>
                          </p:cTn>
                        </p:par>
                        <p:par>
                          <p:cTn id="8" fill="hold">
                            <p:stCondLst>
                              <p:cond delay="1500"/>
                            </p:stCondLst>
                            <p:childTnLst>
                              <p:par>
                                <p:cTn id="9" presetID="22" presetClass="exit" presetSubtype="4" fill="hold" nodeType="afterEffect">
                                  <p:stCondLst>
                                    <p:cond delay="0"/>
                                  </p:stCondLst>
                                  <p:childTnLst>
                                    <p:animEffect transition="out" filter="wipe(down)">
                                      <p:cBhvr>
                                        <p:cTn id="10" dur="1500"/>
                                        <p:tgtEl>
                                          <p:spTgt spid="1029"/>
                                        </p:tgtEl>
                                      </p:cBhvr>
                                    </p:animEffect>
                                    <p:set>
                                      <p:cBhvr>
                                        <p:cTn id="11" dur="1" fill="hold">
                                          <p:stCondLst>
                                            <p:cond delay="1499"/>
                                          </p:stCondLst>
                                        </p:cTn>
                                        <p:tgtEl>
                                          <p:spTgt spid="1029"/>
                                        </p:tgtEl>
                                        <p:attrNameLst>
                                          <p:attrName>style.visibility</p:attrName>
                                        </p:attrNameLst>
                                      </p:cBhvr>
                                      <p:to>
                                        <p:strVal val="hidden"/>
                                      </p:to>
                                    </p:set>
                                  </p:childTnLst>
                                </p:cTn>
                              </p:par>
                            </p:childTnLst>
                          </p:cTn>
                        </p:par>
                        <p:par>
                          <p:cTn id="12" fill="hold">
                            <p:stCondLst>
                              <p:cond delay="3000"/>
                            </p:stCondLst>
                            <p:childTnLst>
                              <p:par>
                                <p:cTn id="13" presetID="22" presetClass="exit" presetSubtype="4" fill="hold" grpId="0" nodeType="afterEffect">
                                  <p:stCondLst>
                                    <p:cond delay="0"/>
                                  </p:stCondLst>
                                  <p:childTnLst>
                                    <p:animEffect transition="out" filter="wipe(down)">
                                      <p:cBhvr>
                                        <p:cTn id="14" dur="1250"/>
                                        <p:tgtEl>
                                          <p:spTgt spid="7"/>
                                        </p:tgtEl>
                                      </p:cBhvr>
                                    </p:animEffect>
                                    <p:set>
                                      <p:cBhvr>
                                        <p:cTn id="15" dur="1" fill="hold">
                                          <p:stCondLst>
                                            <p:cond delay="1249"/>
                                          </p:stCondLst>
                                        </p:cTn>
                                        <p:tgtEl>
                                          <p:spTgt spid="7"/>
                                        </p:tgtEl>
                                        <p:attrNameLst>
                                          <p:attrName>style.visibility</p:attrName>
                                        </p:attrNameLst>
                                      </p:cBhvr>
                                      <p:to>
                                        <p:strVal val="hidden"/>
                                      </p:to>
                                    </p:set>
                                  </p:childTnLst>
                                </p:cTn>
                              </p:par>
                            </p:childTnLst>
                          </p:cTn>
                        </p:par>
                        <p:par>
                          <p:cTn id="16" fill="hold">
                            <p:stCondLst>
                              <p:cond delay="4250"/>
                            </p:stCondLst>
                            <p:childTnLst>
                              <p:par>
                                <p:cTn id="17" presetID="1" presetClass="exit" presetSubtype="0" fill="hold" nodeType="afterEffect">
                                  <p:stCondLst>
                                    <p:cond delay="0"/>
                                  </p:stCondLst>
                                  <p:childTnLst>
                                    <p:set>
                                      <p:cBhvr>
                                        <p:cTn id="18"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68" y="13119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734" y="1434090"/>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ellor\AppData\Local\Microsoft\Windows\Temporary Internet Files\Content.IE5\FODZ3XEZ\MC90032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069" y="316839"/>
            <a:ext cx="1826971" cy="17437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973352" y="1434090"/>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FFFF00"/>
                </a:solidFill>
              </a:rPr>
              <a:t>God’s Will</a:t>
            </a:r>
            <a:endParaRPr lang="en-US" sz="2000" b="1" dirty="0">
              <a:solidFill>
                <a:srgbClr val="FFFF00"/>
              </a:solidFill>
            </a:endParaRPr>
          </a:p>
        </p:txBody>
      </p:sp>
      <p:pic>
        <p:nvPicPr>
          <p:cNvPr id="1030" name="Picture 6" descr="C:\Users\Bmellor\AppData\Local\Microsoft\Windows\Temporary Internet Files\Content.IE5\OJ3P1VWC\MC900221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55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0991" y="2891536"/>
            <a:ext cx="5371107" cy="2031325"/>
          </a:xfrm>
          <a:prstGeom prst="rect">
            <a:avLst/>
          </a:prstGeom>
        </p:spPr>
        <p:txBody>
          <a:bodyPr wrap="square">
            <a:spAutoFit/>
          </a:bodyPr>
          <a:lstStyle/>
          <a:p>
            <a:r>
              <a:rPr lang="en-US" sz="1800" i="1" dirty="0" smtClean="0"/>
              <a:t>“</a:t>
            </a:r>
            <a:r>
              <a:rPr lang="en-US" sz="1800" i="1" dirty="0"/>
              <a:t>For the revelation of which the Bible speaks is always such as has place within a personal relationship. It is not the revelation of an object to a subject, but a revelation from a subject to a subject, a revelation of mind to mind. ... The thoughts contained in Scripture are not themselves the content of revelation. ... It goes without saying that God is the content of revelation.”</a:t>
            </a:r>
            <a:endParaRPr lang="en-US" sz="1800" dirty="0"/>
          </a:p>
        </p:txBody>
      </p:sp>
    </p:spTree>
    <p:extLst>
      <p:ext uri="{BB962C8B-B14F-4D97-AF65-F5344CB8AC3E}">
        <p14:creationId xmlns:p14="http://schemas.microsoft.com/office/powerpoint/2010/main" val="3203523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071" y="9516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032" y="1703513"/>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mellor\AppData\Local\Microsoft\Windows\Temporary Internet Files\Content.IE5\OJ3P1VWC\MC90022193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48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20991" y="2891536"/>
            <a:ext cx="5371107" cy="2031325"/>
          </a:xfrm>
          <a:prstGeom prst="rect">
            <a:avLst/>
          </a:prstGeom>
        </p:spPr>
        <p:txBody>
          <a:bodyPr wrap="square">
            <a:spAutoFit/>
          </a:bodyPr>
          <a:lstStyle/>
          <a:p>
            <a:r>
              <a:rPr lang="en-US" sz="1800" i="1" dirty="0" smtClean="0"/>
              <a:t>“</a:t>
            </a:r>
            <a:r>
              <a:rPr lang="en-US" sz="1800" i="1" dirty="0"/>
              <a:t>For the revelation of which the Bible speaks is always such as has place within a personal relationship. It is not the revelation of an object to a subject, but a revelation from a subject to a subject, a revelation of mind to mind. ... The thoughts contained in Scripture are not themselves the content of revelation. ... It goes without saying that God is the content of revelation.”</a:t>
            </a:r>
            <a:endParaRPr lang="en-US" sz="1800" dirty="0"/>
          </a:p>
        </p:txBody>
      </p:sp>
      <p:sp>
        <p:nvSpPr>
          <p:cNvPr id="9" name="Rectangle 8"/>
          <p:cNvSpPr/>
          <p:nvPr/>
        </p:nvSpPr>
        <p:spPr>
          <a:xfrm>
            <a:off x="6233822" y="826936"/>
            <a:ext cx="2910177" cy="461665"/>
          </a:xfrm>
          <a:prstGeom prst="rect">
            <a:avLst/>
          </a:prstGeom>
        </p:spPr>
        <p:txBody>
          <a:bodyPr wrap="square">
            <a:spAutoFit/>
          </a:bodyPr>
          <a:lstStyle/>
          <a:p>
            <a:pPr algn="ctr"/>
            <a:r>
              <a:rPr lang="en-US" sz="2400" b="1" i="1" dirty="0">
                <a:pattFill prst="lgConfetti">
                  <a:fgClr>
                    <a:srgbClr val="3AC641"/>
                  </a:fgClr>
                  <a:bgClr>
                    <a:schemeClr val="bg1"/>
                  </a:bgClr>
                </a:pattFill>
                <a:effectLst>
                  <a:innerShdw blurRad="495300" dist="50800" dir="13500000">
                    <a:schemeClr val="tx1">
                      <a:alpha val="50000"/>
                    </a:schemeClr>
                  </a:innerShdw>
                  <a:reflection blurRad="6350" stA="55000" endA="50" endPos="85000" dist="29997" dir="5400000" sy="-100000" algn="bl" rotWithShape="0"/>
                </a:effectLst>
                <a:latin typeface="Snap ITC" panose="04040A07060A02020202" pitchFamily="82" charset="0"/>
              </a:rPr>
              <a:t>God’s Will</a:t>
            </a:r>
          </a:p>
        </p:txBody>
      </p:sp>
      <p:pic>
        <p:nvPicPr>
          <p:cNvPr id="10" name="Picture 9" descr="MCj04241840000[1]"/>
          <p:cNvPicPr>
            <a:picLocks noChangeAspect="1" noChangeArrowheads="1"/>
          </p:cNvPicPr>
          <p:nvPr/>
        </p:nvPicPr>
        <p:blipFill>
          <a:blip r:embed="rId5"/>
          <a:srcRect/>
          <a:stretch>
            <a:fillRect/>
          </a:stretch>
        </p:blipFill>
        <p:spPr bwMode="auto">
          <a:xfrm rot="19105708">
            <a:off x="3031672" y="465159"/>
            <a:ext cx="2052179" cy="1650666"/>
          </a:xfrm>
          <a:prstGeom prst="rect">
            <a:avLst/>
          </a:prstGeom>
          <a:noFill/>
          <a:ln w="9525">
            <a:noFill/>
            <a:miter lim="800000"/>
            <a:headEnd/>
            <a:tailEnd/>
          </a:ln>
        </p:spPr>
      </p:pic>
    </p:spTree>
    <p:extLst>
      <p:ext uri="{BB962C8B-B14F-4D97-AF65-F5344CB8AC3E}">
        <p14:creationId xmlns:p14="http://schemas.microsoft.com/office/powerpoint/2010/main" val="1621980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071" y="9516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032" y="1703513"/>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mellor\AppData\Local\Microsoft\Windows\Temporary Internet Files\Content.IE5\OJ3P1VWC\MC90022193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48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20991" y="2891536"/>
            <a:ext cx="5371107" cy="1754326"/>
          </a:xfrm>
          <a:prstGeom prst="rect">
            <a:avLst/>
          </a:prstGeom>
        </p:spPr>
        <p:txBody>
          <a:bodyPr wrap="square">
            <a:spAutoFit/>
          </a:bodyPr>
          <a:lstStyle/>
          <a:p>
            <a:r>
              <a:rPr lang="en-US" sz="1800" i="1" dirty="0"/>
              <a:t>“In the Bible circumcision was a ceremony where one person performed a religious rite on another person. Likewise, baptism is also a ceremony where one person performs a religious rite on another person; but, we are saved by faith alone, and anything else we do, including ceremonies, will not help.”</a:t>
            </a:r>
            <a:endParaRPr lang="en-US" sz="1800" dirty="0"/>
          </a:p>
        </p:txBody>
      </p:sp>
      <p:pic>
        <p:nvPicPr>
          <p:cNvPr id="10" name="Picture 9" descr="MCj04241840000[1]"/>
          <p:cNvPicPr>
            <a:picLocks noChangeAspect="1" noChangeArrowheads="1"/>
          </p:cNvPicPr>
          <p:nvPr/>
        </p:nvPicPr>
        <p:blipFill>
          <a:blip r:embed="rId5"/>
          <a:srcRect/>
          <a:stretch>
            <a:fillRect/>
          </a:stretch>
        </p:blipFill>
        <p:spPr bwMode="auto">
          <a:xfrm rot="19105708">
            <a:off x="3031672" y="465159"/>
            <a:ext cx="2052179" cy="1650666"/>
          </a:xfrm>
          <a:prstGeom prst="rect">
            <a:avLst/>
          </a:prstGeom>
          <a:noFill/>
          <a:ln w="9525">
            <a:noFill/>
            <a:miter lim="800000"/>
            <a:headEnd/>
            <a:tailEnd/>
          </a:ln>
        </p:spPr>
      </p:pic>
      <p:sp>
        <p:nvSpPr>
          <p:cNvPr id="11" name="Rectangle 10"/>
          <p:cNvSpPr/>
          <p:nvPr/>
        </p:nvSpPr>
        <p:spPr>
          <a:xfrm>
            <a:off x="6233822" y="826936"/>
            <a:ext cx="2910177" cy="461665"/>
          </a:xfrm>
          <a:prstGeom prst="rect">
            <a:avLst/>
          </a:prstGeom>
        </p:spPr>
        <p:txBody>
          <a:bodyPr wrap="square">
            <a:spAutoFit/>
          </a:bodyPr>
          <a:lstStyle/>
          <a:p>
            <a:pPr algn="ctr"/>
            <a:r>
              <a:rPr lang="en-US" sz="2400" b="1" i="1" dirty="0">
                <a:pattFill prst="lgConfetti">
                  <a:fgClr>
                    <a:srgbClr val="3AC641"/>
                  </a:fgClr>
                  <a:bgClr>
                    <a:schemeClr val="bg1"/>
                  </a:bgClr>
                </a:pattFill>
                <a:effectLst>
                  <a:innerShdw blurRad="495300" dist="50800" dir="13500000">
                    <a:schemeClr val="tx1">
                      <a:alpha val="50000"/>
                    </a:schemeClr>
                  </a:innerShdw>
                  <a:reflection blurRad="6350" stA="55000" endA="50" endPos="85000" dist="29997" dir="5400000" sy="-100000" algn="bl" rotWithShape="0"/>
                </a:effectLst>
                <a:latin typeface="Snap ITC" panose="04040A07060A02020202" pitchFamily="82" charset="0"/>
              </a:rPr>
              <a:t>God’s Will</a:t>
            </a:r>
          </a:p>
        </p:txBody>
      </p:sp>
    </p:spTree>
    <p:extLst>
      <p:ext uri="{BB962C8B-B14F-4D97-AF65-F5344CB8AC3E}">
        <p14:creationId xmlns:p14="http://schemas.microsoft.com/office/powerpoint/2010/main" val="96365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071" y="9516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032" y="1703513"/>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mellor\AppData\Local\Microsoft\Windows\Temporary Internet Files\Content.IE5\OJ3P1VWC\MC90022193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48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20991" y="2772267"/>
            <a:ext cx="5371107" cy="2862322"/>
          </a:xfrm>
          <a:prstGeom prst="rect">
            <a:avLst/>
          </a:prstGeom>
        </p:spPr>
        <p:txBody>
          <a:bodyPr wrap="square">
            <a:spAutoFit/>
          </a:bodyPr>
          <a:lstStyle/>
          <a:p>
            <a:r>
              <a:rPr lang="en-US" sz="1800" i="1" dirty="0"/>
              <a:t>“…when the Bible speaks negatively of "tax collectors," we realize that it's not talking about modern IRS agents. Tax collectors in Jesus' day were frequently corrupt and cheated people out of more money than they owed. So when the Bible talks about "tax collectors," it's not condemning all tax collectors for all time; it's condemning the specific behaviors of the tax collectors at that time. Are "homosexual offenders" condemned for the same reason as tax collectors, or are all same-sex relationships condemned for all time?”</a:t>
            </a:r>
            <a:endParaRPr lang="en-US" sz="1800" dirty="0"/>
          </a:p>
        </p:txBody>
      </p:sp>
      <p:pic>
        <p:nvPicPr>
          <p:cNvPr id="10" name="Picture 9" descr="MCj04241840000[1]"/>
          <p:cNvPicPr>
            <a:picLocks noChangeAspect="1" noChangeArrowheads="1"/>
          </p:cNvPicPr>
          <p:nvPr/>
        </p:nvPicPr>
        <p:blipFill>
          <a:blip r:embed="rId5"/>
          <a:srcRect/>
          <a:stretch>
            <a:fillRect/>
          </a:stretch>
        </p:blipFill>
        <p:spPr bwMode="auto">
          <a:xfrm rot="19105708">
            <a:off x="3031672" y="465159"/>
            <a:ext cx="2052179" cy="1650666"/>
          </a:xfrm>
          <a:prstGeom prst="rect">
            <a:avLst/>
          </a:prstGeom>
          <a:noFill/>
          <a:ln w="9525">
            <a:noFill/>
            <a:miter lim="800000"/>
            <a:headEnd/>
            <a:tailEnd/>
          </a:ln>
        </p:spPr>
      </p:pic>
      <p:sp>
        <p:nvSpPr>
          <p:cNvPr id="11" name="Rectangle 10"/>
          <p:cNvSpPr/>
          <p:nvPr/>
        </p:nvSpPr>
        <p:spPr>
          <a:xfrm>
            <a:off x="6233822" y="826936"/>
            <a:ext cx="2910177" cy="461665"/>
          </a:xfrm>
          <a:prstGeom prst="rect">
            <a:avLst/>
          </a:prstGeom>
        </p:spPr>
        <p:txBody>
          <a:bodyPr wrap="square">
            <a:spAutoFit/>
          </a:bodyPr>
          <a:lstStyle/>
          <a:p>
            <a:pPr algn="ctr"/>
            <a:r>
              <a:rPr lang="en-US" sz="2400" b="1" i="1" dirty="0">
                <a:pattFill prst="lgConfetti">
                  <a:fgClr>
                    <a:srgbClr val="3AC641"/>
                  </a:fgClr>
                  <a:bgClr>
                    <a:schemeClr val="bg1"/>
                  </a:bgClr>
                </a:pattFill>
                <a:effectLst>
                  <a:innerShdw blurRad="495300" dist="50800" dir="13500000">
                    <a:schemeClr val="tx1">
                      <a:alpha val="50000"/>
                    </a:schemeClr>
                  </a:innerShdw>
                  <a:reflection blurRad="6350" stA="55000" endA="50" endPos="85000" dist="29997" dir="5400000" sy="-100000" algn="bl" rotWithShape="0"/>
                </a:effectLst>
                <a:latin typeface="Snap ITC" panose="04040A07060A02020202" pitchFamily="82" charset="0"/>
              </a:rPr>
              <a:t>God’s Will</a:t>
            </a:r>
          </a:p>
        </p:txBody>
      </p:sp>
    </p:spTree>
    <p:extLst>
      <p:ext uri="{BB962C8B-B14F-4D97-AF65-F5344CB8AC3E}">
        <p14:creationId xmlns:p14="http://schemas.microsoft.com/office/powerpoint/2010/main" val="1135351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68" y="13119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734" y="1434090"/>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ellor\AppData\Local\Microsoft\Windows\Temporary Internet Files\Content.IE5\FODZ3XEZ\MC90032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069" y="316839"/>
            <a:ext cx="1826971" cy="17437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973352" y="1434090"/>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FFFF00"/>
                </a:solidFill>
              </a:rPr>
              <a:t>God’s Will</a:t>
            </a:r>
            <a:endParaRPr lang="en-US" sz="2000" b="1" dirty="0">
              <a:solidFill>
                <a:srgbClr val="FFFF00"/>
              </a:solidFill>
            </a:endParaRPr>
          </a:p>
        </p:txBody>
      </p:sp>
      <p:pic>
        <p:nvPicPr>
          <p:cNvPr id="1030" name="Picture 6" descr="C:\Users\Bmellor\AppData\Local\Microsoft\Windows\Temporary Internet Files\Content.IE5\OJ3P1VWC\MC900221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55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0990" y="2493971"/>
            <a:ext cx="5371107" cy="2862322"/>
          </a:xfrm>
          <a:prstGeom prst="rect">
            <a:avLst/>
          </a:prstGeom>
        </p:spPr>
        <p:txBody>
          <a:bodyPr wrap="square">
            <a:spAutoFit/>
          </a:bodyPr>
          <a:lstStyle/>
          <a:p>
            <a:r>
              <a:rPr lang="en-US" sz="1800" i="1" dirty="0"/>
              <a:t>“This is the 21st century. Must Iron Age customs persist so that we need a human sacrifice? If God loves us deeply and he wants to forgive us, couldn’t he just … forgive us? That’s how we do it, and that’s the lesson we get from the parable of the Prodigal Son where the father forgives the son even after being wronged by him. If that’s the standard of mercy, why can’t God follow it? Since God is so much greater a being than a human, wouldn’t he be that much more understanding and willing to forgive?</a:t>
            </a:r>
            <a:endParaRPr lang="en-US" sz="1800" dirty="0"/>
          </a:p>
        </p:txBody>
      </p:sp>
      <p:cxnSp>
        <p:nvCxnSpPr>
          <p:cNvPr id="5" name="Straight Connector 4"/>
          <p:cNvCxnSpPr/>
          <p:nvPr/>
        </p:nvCxnSpPr>
        <p:spPr>
          <a:xfrm>
            <a:off x="6583680" y="316839"/>
            <a:ext cx="2006360" cy="1831424"/>
          </a:xfrm>
          <a:prstGeom prst="line">
            <a:avLst/>
          </a:prstGeom>
          <a:ln w="101600">
            <a:solidFill>
              <a:srgbClr val="FB2E0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736080" y="316840"/>
            <a:ext cx="1724108" cy="1831423"/>
          </a:xfrm>
          <a:prstGeom prst="line">
            <a:avLst/>
          </a:prstGeom>
          <a:ln w="101600">
            <a:solidFill>
              <a:srgbClr val="FB2E05"/>
            </a:solidFill>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6275462" y="858741"/>
            <a:ext cx="578562" cy="3299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3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749"/>
                                          </p:stCondLst>
                                        </p:cTn>
                                        <p:tgtEl>
                                          <p:spTgt spid="1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mellor\AppData\Local\Microsoft\Windows\Temporary Internet Files\Content.IE5\1DMZECPA\MC9004417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68" y="131196"/>
            <a:ext cx="1200647" cy="1200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734" y="1434090"/>
            <a:ext cx="966728" cy="7141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mellor\AppData\Local\Microsoft\Windows\Temporary Internet Files\Content.IE5\FODZ3XEZ\MC900320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3069" y="316839"/>
            <a:ext cx="1826971" cy="17437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6973352" y="1434090"/>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000" b="1" dirty="0" smtClean="0">
                <a:solidFill>
                  <a:srgbClr val="FFFF00"/>
                </a:solidFill>
              </a:rPr>
              <a:t>God’s Will</a:t>
            </a:r>
            <a:endParaRPr lang="en-US" sz="2000" b="1" dirty="0">
              <a:solidFill>
                <a:srgbClr val="FFFF00"/>
              </a:solidFill>
            </a:endParaRPr>
          </a:p>
        </p:txBody>
      </p:sp>
      <p:pic>
        <p:nvPicPr>
          <p:cNvPr id="1030" name="Picture 6" descr="C:\Users\Bmellor\AppData\Local\Microsoft\Windows\Temporary Internet Files\Content.IE5\OJ3P1VWC\MC90022193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8553" y="531026"/>
            <a:ext cx="1529574" cy="1529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Bmellor\AppData\Local\Microsoft\Windows\Temporary Internet Files\Content.IE5\S9VPPKTZ\MC9102164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9558" y="2370261"/>
            <a:ext cx="445080" cy="3877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Bmellor\AppData\Local\Microsoft\Windows\Temporary Internet Files\Content.IE5\FODZ3XEZ\MC9004326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4828" y="2758005"/>
            <a:ext cx="2908359" cy="290835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3"/>
          <p:cNvSpPr txBox="1">
            <a:spLocks/>
          </p:cNvSpPr>
          <p:nvPr/>
        </p:nvSpPr>
        <p:spPr>
          <a:xfrm rot="1608616">
            <a:off x="5822231" y="3399185"/>
            <a:ext cx="1406407" cy="468803"/>
          </a:xfrm>
          <a:prstGeom prst="rect">
            <a:avLst/>
          </a:prstGeom>
        </p:spPr>
        <p:txBody>
          <a:bodyPr>
            <a:noAutofit/>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2800" b="1" dirty="0" smtClean="0">
                <a:solidFill>
                  <a:schemeClr val="bg1"/>
                </a:solidFill>
              </a:rPr>
              <a:t>Silence</a:t>
            </a:r>
          </a:p>
          <a:p>
            <a:pPr algn="ctr"/>
            <a:endParaRPr lang="en-US" sz="2800" b="1" dirty="0" smtClean="0">
              <a:solidFill>
                <a:schemeClr val="bg1"/>
              </a:solidFill>
            </a:endParaRPr>
          </a:p>
          <a:p>
            <a:pPr algn="ctr"/>
            <a:endParaRPr lang="en-US" sz="2800" b="1" dirty="0">
              <a:solidFill>
                <a:schemeClr val="bg1"/>
              </a:solidFill>
            </a:endParaRPr>
          </a:p>
        </p:txBody>
      </p:sp>
    </p:spTree>
    <p:extLst>
      <p:ext uri="{BB962C8B-B14F-4D97-AF65-F5344CB8AC3E}">
        <p14:creationId xmlns:p14="http://schemas.microsoft.com/office/powerpoint/2010/main" val="308214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44553" y="0"/>
            <a:ext cx="7886700" cy="1104636"/>
          </a:xfrm>
        </p:spPr>
        <p:txBody>
          <a:bodyPr/>
          <a:lstStyle/>
          <a:p>
            <a:pPr eaLnBrk="1" hangingPunct="1"/>
            <a:r>
              <a:rPr lang="en-US" dirty="0" smtClean="0"/>
              <a:t>Additions to the Bible</a:t>
            </a:r>
          </a:p>
        </p:txBody>
      </p:sp>
      <p:sp>
        <p:nvSpPr>
          <p:cNvPr id="9219" name="Rectangle 3"/>
          <p:cNvSpPr>
            <a:spLocks noGrp="1" noChangeArrowheads="1"/>
          </p:cNvSpPr>
          <p:nvPr>
            <p:ph type="body" idx="1"/>
          </p:nvPr>
        </p:nvSpPr>
        <p:spPr>
          <a:xfrm>
            <a:off x="152400" y="1016000"/>
            <a:ext cx="8763000" cy="4254500"/>
          </a:xfrm>
        </p:spPr>
        <p:txBody>
          <a:bodyPr/>
          <a:lstStyle/>
          <a:p>
            <a:pPr marL="514350" indent="-514350" eaLnBrk="1" hangingPunct="1">
              <a:buFontTx/>
              <a:buAutoNum type="arabicPeriod"/>
            </a:pPr>
            <a:r>
              <a:rPr lang="en-US" smtClean="0"/>
              <a:t>The Bible is used along with other religious and cultural influences and traditions.  </a:t>
            </a:r>
          </a:p>
          <a:p>
            <a:pPr marL="514350" indent="-514350" eaLnBrk="1" hangingPunct="1">
              <a:buFontTx/>
              <a:buAutoNum type="arabicPeriod"/>
            </a:pPr>
            <a:r>
              <a:rPr lang="en-US" smtClean="0"/>
              <a:t>The Bible is accepted, as explained by the Church, along with policies set by the Church. </a:t>
            </a:r>
          </a:p>
          <a:p>
            <a:pPr marL="514350" indent="-514350" eaLnBrk="1" hangingPunct="1">
              <a:buFontTx/>
              <a:buAutoNum type="arabicPeriod"/>
            </a:pPr>
            <a:r>
              <a:rPr lang="en-US" smtClean="0"/>
              <a:t>The Bible is accepted along with what the Holy Spirit reveals to us directly.</a:t>
            </a:r>
          </a:p>
          <a:p>
            <a:pPr marL="514350" indent="-514350" eaLnBrk="1" hangingPunct="1">
              <a:buFontTx/>
              <a:buAutoNum type="arabicPeriod"/>
            </a:pPr>
            <a:r>
              <a:rPr lang="en-US" smtClean="0"/>
              <a:t>The Bible produces an "experience" within each person, which helps them find the [or “their”] truth.</a:t>
            </a:r>
          </a:p>
        </p:txBody>
      </p:sp>
    </p:spTree>
    <p:extLst>
      <p:ext uri="{BB962C8B-B14F-4D97-AF65-F5344CB8AC3E}">
        <p14:creationId xmlns:p14="http://schemas.microsoft.com/office/powerpoint/2010/main" val="1155102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20698" y="0"/>
            <a:ext cx="7886700" cy="1104636"/>
          </a:xfrm>
        </p:spPr>
        <p:txBody>
          <a:bodyPr/>
          <a:lstStyle/>
          <a:p>
            <a:pPr eaLnBrk="1" hangingPunct="1"/>
            <a:r>
              <a:rPr lang="en-US" dirty="0" smtClean="0"/>
              <a:t>Modifications &amp; Filters to the Bible</a:t>
            </a:r>
          </a:p>
        </p:txBody>
      </p:sp>
      <p:sp>
        <p:nvSpPr>
          <p:cNvPr id="10243" name="Rectangle 3"/>
          <p:cNvSpPr>
            <a:spLocks noGrp="1" noChangeArrowheads="1"/>
          </p:cNvSpPr>
          <p:nvPr>
            <p:ph type="body" idx="1"/>
          </p:nvPr>
        </p:nvSpPr>
        <p:spPr>
          <a:xfrm>
            <a:off x="152400" y="1016000"/>
            <a:ext cx="8915400" cy="4254500"/>
          </a:xfrm>
        </p:spPr>
        <p:txBody>
          <a:bodyPr/>
          <a:lstStyle/>
          <a:p>
            <a:pPr marL="514350" indent="-514350" eaLnBrk="1" hangingPunct="1">
              <a:buFontTx/>
              <a:buAutoNum type="arabicPeriod" startAt="5"/>
            </a:pPr>
            <a:r>
              <a:rPr lang="en-US" smtClean="0"/>
              <a:t>The Bible, but modified by our own experience and (better, modern) understanding of science, psychology, sociology, history, etc..</a:t>
            </a:r>
          </a:p>
          <a:p>
            <a:pPr marL="514350" indent="-514350" eaLnBrk="1" hangingPunct="1">
              <a:buFontTx/>
              <a:buAutoNum type="arabicPeriod" startAt="5"/>
            </a:pPr>
            <a:r>
              <a:rPr lang="en-US" smtClean="0"/>
              <a:t>The Bible, minus any supernatural elements.</a:t>
            </a:r>
          </a:p>
          <a:p>
            <a:pPr marL="514350" indent="-514350" eaLnBrk="1" hangingPunct="1">
              <a:buFontTx/>
              <a:buAutoNum type="arabicPeriod" startAt="5"/>
            </a:pPr>
            <a:r>
              <a:rPr lang="en-US" smtClean="0"/>
              <a:t>The Bible, but only when it confirms pre-existing convictions (based on my experiences and the influences of culture)</a:t>
            </a:r>
          </a:p>
          <a:p>
            <a:pPr marL="514350" indent="-514350" eaLnBrk="1" hangingPunct="1">
              <a:buFontTx/>
              <a:buAutoNum type="arabicPeriod" startAt="5"/>
            </a:pPr>
            <a:endParaRPr lang="en-US" smtClean="0"/>
          </a:p>
        </p:txBody>
      </p:sp>
    </p:spTree>
    <p:extLst>
      <p:ext uri="{BB962C8B-B14F-4D97-AF65-F5344CB8AC3E}">
        <p14:creationId xmlns:p14="http://schemas.microsoft.com/office/powerpoint/2010/main" val="2633523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9513" y="119048"/>
            <a:ext cx="8969070" cy="635000"/>
          </a:xfrm>
        </p:spPr>
        <p:txBody>
          <a:bodyPr>
            <a:normAutofit fontScale="90000"/>
          </a:bodyPr>
          <a:lstStyle/>
          <a:p>
            <a:pPr eaLnBrk="1" hangingPunct="1">
              <a:lnSpc>
                <a:spcPct val="90000"/>
              </a:lnSpc>
            </a:pPr>
            <a:r>
              <a:rPr lang="en-US" sz="1800" dirty="0" smtClean="0"/>
              <a:t/>
            </a:r>
            <a:br>
              <a:rPr lang="en-US" sz="1800" dirty="0" smtClean="0"/>
            </a:br>
            <a:r>
              <a:rPr lang="en-US" sz="2800" dirty="0" smtClean="0">
                <a:solidFill>
                  <a:srgbClr val="00B0F0"/>
                </a:solidFill>
              </a:rPr>
              <a:t>How Did the Apostles Intend for Churches to Establish Practices?</a:t>
            </a:r>
          </a:p>
        </p:txBody>
      </p:sp>
      <p:sp>
        <p:nvSpPr>
          <p:cNvPr id="22531" name="Rectangle 3"/>
          <p:cNvSpPr>
            <a:spLocks noGrp="1" noChangeArrowheads="1"/>
          </p:cNvSpPr>
          <p:nvPr>
            <p:ph type="body" idx="1"/>
          </p:nvPr>
        </p:nvSpPr>
        <p:spPr>
          <a:xfrm>
            <a:off x="76200" y="1016000"/>
            <a:ext cx="8991600" cy="1067242"/>
          </a:xfrm>
        </p:spPr>
        <p:txBody>
          <a:bodyPr>
            <a:normAutofit/>
          </a:bodyPr>
          <a:lstStyle/>
          <a:p>
            <a:pPr marL="0" indent="0" eaLnBrk="1" hangingPunct="1">
              <a:lnSpc>
                <a:spcPct val="90000"/>
              </a:lnSpc>
              <a:buFontTx/>
              <a:buNone/>
            </a:pPr>
            <a:r>
              <a:rPr lang="en-US" sz="1800" dirty="0" smtClean="0">
                <a:solidFill>
                  <a:srgbClr val="FFFF00"/>
                </a:solidFill>
              </a:rPr>
              <a:t>I </a:t>
            </a:r>
            <a:r>
              <a:rPr lang="en-US" sz="1800" dirty="0" err="1" smtClean="0">
                <a:solidFill>
                  <a:srgbClr val="FFFF00"/>
                </a:solidFill>
              </a:rPr>
              <a:t>Thes</a:t>
            </a:r>
            <a:r>
              <a:rPr lang="en-US" sz="1800" dirty="0" smtClean="0">
                <a:solidFill>
                  <a:srgbClr val="FFFF00"/>
                </a:solidFill>
              </a:rPr>
              <a:t> 4:1,2 </a:t>
            </a:r>
            <a:r>
              <a:rPr lang="en-US" sz="1800" dirty="0" smtClean="0"/>
              <a:t>– Finally then, brethren, we urge and exhort in the Lord Jesus that you should abound more and more, just as </a:t>
            </a:r>
            <a:r>
              <a:rPr lang="en-US" sz="1800" u="sng" dirty="0" smtClean="0"/>
              <a:t>you received from us </a:t>
            </a:r>
            <a:r>
              <a:rPr lang="en-US" sz="1800" u="sng" dirty="0" smtClean="0">
                <a:solidFill>
                  <a:srgbClr val="FFFF00"/>
                </a:solidFill>
              </a:rPr>
              <a:t>how you ought to walk</a:t>
            </a:r>
            <a:r>
              <a:rPr lang="en-US" sz="1800" u="sng" dirty="0" smtClean="0"/>
              <a:t> and </a:t>
            </a:r>
            <a:r>
              <a:rPr lang="en-US" sz="2400" b="1" u="sng" dirty="0" smtClean="0">
                <a:solidFill>
                  <a:srgbClr val="00B0F0"/>
                </a:solidFill>
              </a:rPr>
              <a:t>to please God</a:t>
            </a:r>
            <a:r>
              <a:rPr lang="en-US" sz="2400" b="1" u="sng" dirty="0" smtClean="0"/>
              <a:t>; </a:t>
            </a:r>
            <a:r>
              <a:rPr lang="en-US" sz="1800" u="sng" baseline="30000" dirty="0" smtClean="0"/>
              <a:t>2</a:t>
            </a:r>
            <a:r>
              <a:rPr lang="en-US" sz="1800" u="sng" dirty="0" smtClean="0"/>
              <a:t>for you know what </a:t>
            </a:r>
            <a:r>
              <a:rPr lang="en-US" sz="1800" u="sng" dirty="0" smtClean="0">
                <a:solidFill>
                  <a:srgbClr val="3AC641"/>
                </a:solidFill>
              </a:rPr>
              <a:t>commandments we gave you</a:t>
            </a:r>
            <a:r>
              <a:rPr lang="en-US" sz="1800" u="sng" dirty="0" smtClean="0"/>
              <a:t> through the Lord Jesus</a:t>
            </a:r>
            <a:r>
              <a:rPr lang="en-US" sz="1800" dirty="0" smtClean="0"/>
              <a:t>.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33" y="2207698"/>
            <a:ext cx="4319827" cy="28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5879" y="4097693"/>
            <a:ext cx="1788566" cy="1321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mellor\AppData\Local\Microsoft\Windows\Temporary Internet Files\Content.IE5\1DMZECPA\MC90044173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79" y="2009430"/>
            <a:ext cx="1755356" cy="1755356"/>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rot="6282597">
            <a:off x="5197028" y="3753676"/>
            <a:ext cx="508883" cy="1581929"/>
          </a:xfrm>
          <a:prstGeom prst="downArrow">
            <a:avLst>
              <a:gd name="adj1" fmla="val 50000"/>
              <a:gd name="adj2" fmla="val 312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7654998">
            <a:off x="5434036" y="1656973"/>
            <a:ext cx="508883" cy="1536920"/>
          </a:xfrm>
          <a:prstGeom prst="downArrow">
            <a:avLst>
              <a:gd name="adj1" fmla="val 50000"/>
              <a:gd name="adj2"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664319" y="3351493"/>
            <a:ext cx="508883" cy="746199"/>
          </a:xfrm>
          <a:prstGeom prst="downArrow">
            <a:avLst>
              <a:gd name="adj1" fmla="val 50000"/>
              <a:gd name="adj2"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316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566" y="450110"/>
            <a:ext cx="7923475" cy="1821011"/>
          </a:xfrm>
          <a:prstGeom prst="rect">
            <a:avLst/>
          </a:prstGeom>
        </p:spPr>
        <p:txBody>
          <a:bodyPr wrap="square">
            <a:spAutoFit/>
          </a:bodyPr>
          <a:lstStyle/>
          <a:p>
            <a:r>
              <a:rPr lang="en-US" b="1" dirty="0"/>
              <a:t>Alternative Uses </a:t>
            </a:r>
            <a:r>
              <a:rPr lang="en-US" b="1" dirty="0" smtClean="0"/>
              <a:t>of the </a:t>
            </a:r>
            <a:r>
              <a:rPr lang="en-US" b="1" dirty="0"/>
              <a:t>Bible in </a:t>
            </a:r>
            <a:r>
              <a:rPr lang="en-US" b="1" dirty="0" smtClean="0"/>
              <a:t>Religion</a:t>
            </a:r>
          </a:p>
          <a:p>
            <a:r>
              <a:rPr lang="en-US" b="1" dirty="0" smtClean="0"/>
              <a:t>Traditionalist		</a:t>
            </a:r>
            <a:r>
              <a:rPr lang="en-US" b="1" dirty="0"/>
              <a:t> The Bible Plus </a:t>
            </a:r>
            <a:r>
              <a:rPr lang="en-US" b="1" dirty="0" smtClean="0"/>
              <a:t>Tradition </a:t>
            </a:r>
          </a:p>
          <a:p>
            <a:r>
              <a:rPr lang="en-US" b="1" dirty="0" err="1" smtClean="0"/>
              <a:t>Ecclesiasticist</a:t>
            </a:r>
            <a:r>
              <a:rPr lang="en-US" b="1" dirty="0" smtClean="0"/>
              <a:t>	</a:t>
            </a:r>
            <a:r>
              <a:rPr lang="en-US" b="1" dirty="0"/>
              <a:t>	</a:t>
            </a:r>
            <a:r>
              <a:rPr lang="en-US" b="1" dirty="0" smtClean="0"/>
              <a:t>The Bible </a:t>
            </a:r>
            <a:r>
              <a:rPr lang="en-US" b="1" dirty="0"/>
              <a:t>-- Received and </a:t>
            </a:r>
            <a:r>
              <a:rPr lang="en-US" b="1" dirty="0" smtClean="0"/>
              <a:t>Understood only </a:t>
            </a:r>
            <a:r>
              <a:rPr lang="en-US" b="1" dirty="0"/>
              <a:t>through the Church</a:t>
            </a:r>
            <a:endParaRPr lang="en-US" b="1" dirty="0" smtClean="0"/>
          </a:p>
          <a:p>
            <a:r>
              <a:rPr lang="en-US" b="1" dirty="0"/>
              <a:t>Charismatic		The Bible Plus what the Spirit </a:t>
            </a:r>
            <a:r>
              <a:rPr lang="en-US" b="1" dirty="0" smtClean="0"/>
              <a:t>Reveals to </a:t>
            </a:r>
            <a:r>
              <a:rPr lang="en-US" b="1" dirty="0"/>
              <a:t>Us Directly</a:t>
            </a:r>
            <a:endParaRPr lang="en-US" b="1" dirty="0" smtClean="0"/>
          </a:p>
          <a:p>
            <a:r>
              <a:rPr lang="en-US" b="1" dirty="0" err="1" smtClean="0"/>
              <a:t>Mysticist</a:t>
            </a:r>
            <a:r>
              <a:rPr lang="en-US" b="1" dirty="0" smtClean="0"/>
              <a:t>		</a:t>
            </a:r>
            <a:r>
              <a:rPr lang="en-US" b="1" dirty="0"/>
              <a:t>	The Bible, as it Produces </a:t>
            </a:r>
            <a:r>
              <a:rPr lang="en-US" b="1" dirty="0" smtClean="0"/>
              <a:t>an</a:t>
            </a:r>
          </a:p>
          <a:p>
            <a:r>
              <a:rPr lang="en-US" b="1" dirty="0" smtClean="0"/>
              <a:t>Rationalist</a:t>
            </a:r>
          </a:p>
          <a:p>
            <a:r>
              <a:rPr lang="en-US" b="1" dirty="0" smtClean="0"/>
              <a:t>Materialist</a:t>
            </a:r>
          </a:p>
          <a:p>
            <a:r>
              <a:rPr lang="en-US" b="1" dirty="0" smtClean="0"/>
              <a:t>Obscurantist</a:t>
            </a:r>
          </a:p>
        </p:txBody>
      </p:sp>
    </p:spTree>
    <p:extLst>
      <p:ext uri="{BB962C8B-B14F-4D97-AF65-F5344CB8AC3E}">
        <p14:creationId xmlns:p14="http://schemas.microsoft.com/office/powerpoint/2010/main" val="3140181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31859" y="388510"/>
            <a:ext cx="9067800" cy="4953000"/>
          </a:xfrm>
        </p:spPr>
        <p:txBody>
          <a:bodyPr>
            <a:normAutofit fontScale="92500" lnSpcReduction="20000"/>
          </a:bodyPr>
          <a:lstStyle/>
          <a:p>
            <a:pPr marL="341313" indent="-341313" eaLnBrk="1" hangingPunct="1">
              <a:lnSpc>
                <a:spcPct val="80000"/>
              </a:lnSpc>
              <a:buFontTx/>
              <a:buAutoNum type="alphaLcPeriod"/>
            </a:pPr>
            <a:r>
              <a:rPr lang="en-US" sz="1800" dirty="0" smtClean="0"/>
              <a:t>What does your church believe about...</a:t>
            </a:r>
          </a:p>
          <a:p>
            <a:pPr marL="341313" indent="-341313" eaLnBrk="1" hangingPunct="1">
              <a:lnSpc>
                <a:spcPct val="80000"/>
              </a:lnSpc>
              <a:buFontTx/>
              <a:buAutoNum type="alphaLcPeriod"/>
            </a:pPr>
            <a:r>
              <a:rPr lang="en-US" sz="1800" dirty="0" smtClean="0"/>
              <a:t>Most denominations have changed their teachings about...</a:t>
            </a:r>
          </a:p>
          <a:p>
            <a:pPr marL="341313" indent="-341313" eaLnBrk="1" hangingPunct="1">
              <a:lnSpc>
                <a:spcPct val="80000"/>
              </a:lnSpc>
              <a:buFontTx/>
              <a:buAutoNum type="alphaLcPeriod"/>
            </a:pPr>
            <a:r>
              <a:rPr lang="en-US" sz="1800" dirty="0" smtClean="0"/>
              <a:t>If I accepted that, I’d be going against my mother and father always believed.</a:t>
            </a:r>
          </a:p>
          <a:p>
            <a:pPr marL="341313" indent="-341313" eaLnBrk="1" hangingPunct="1">
              <a:lnSpc>
                <a:spcPct val="80000"/>
              </a:lnSpc>
              <a:buFontTx/>
              <a:buAutoNum type="alphaLcPeriod"/>
            </a:pPr>
            <a:r>
              <a:rPr lang="en-US" sz="1800" dirty="0" smtClean="0"/>
              <a:t>Our church is led by good men who would not do anything unscriptural.</a:t>
            </a:r>
          </a:p>
          <a:p>
            <a:pPr marL="341313" indent="-341313" eaLnBrk="1" hangingPunct="1">
              <a:lnSpc>
                <a:spcPct val="80000"/>
              </a:lnSpc>
              <a:buFontTx/>
              <a:buAutoNum type="alphaLcPeriod"/>
            </a:pPr>
            <a:r>
              <a:rPr lang="en-US" sz="1800" dirty="0" smtClean="0"/>
              <a:t>Everyone has a right to his own interpretation—to decide what’s right for him.</a:t>
            </a:r>
          </a:p>
          <a:p>
            <a:pPr marL="341313" indent="-341313" eaLnBrk="1" hangingPunct="1">
              <a:lnSpc>
                <a:spcPct val="80000"/>
              </a:lnSpc>
              <a:buFontTx/>
              <a:buAutoNum type="alphaLcPeriod"/>
            </a:pPr>
            <a:r>
              <a:rPr lang="en-US" sz="1800" dirty="0" smtClean="0"/>
              <a:t>My preacher tells me that its wrong to do those things.</a:t>
            </a:r>
          </a:p>
          <a:p>
            <a:pPr marL="341313" indent="-341313" eaLnBrk="1" hangingPunct="1">
              <a:lnSpc>
                <a:spcPct val="80000"/>
              </a:lnSpc>
              <a:buFontTx/>
              <a:buAutoNum type="alphaLcPeriod"/>
            </a:pPr>
            <a:r>
              <a:rPr lang="en-US" sz="1800" dirty="0" smtClean="0"/>
              <a:t>The Bible speaks in different ways to different people.</a:t>
            </a:r>
          </a:p>
          <a:p>
            <a:pPr marL="341313" indent="-341313" eaLnBrk="1" hangingPunct="1">
              <a:lnSpc>
                <a:spcPct val="80000"/>
              </a:lnSpc>
              <a:buFontTx/>
              <a:buAutoNum type="alphaLcPeriod"/>
            </a:pPr>
            <a:r>
              <a:rPr lang="en-US" sz="1800" dirty="0" smtClean="0"/>
              <a:t>We follow </a:t>
            </a:r>
            <a:r>
              <a:rPr lang="en-US" sz="1800" dirty="0" err="1" smtClean="0"/>
              <a:t>christian</a:t>
            </a:r>
            <a:r>
              <a:rPr lang="en-US" sz="1800" dirty="0" smtClean="0"/>
              <a:t> practices which have remained unchanged for centuries.</a:t>
            </a:r>
          </a:p>
          <a:p>
            <a:pPr marL="341313" indent="-341313" eaLnBrk="1" hangingPunct="1">
              <a:lnSpc>
                <a:spcPct val="80000"/>
              </a:lnSpc>
              <a:buFontTx/>
              <a:buAutoNum type="alphaLcPeriod"/>
            </a:pPr>
            <a:r>
              <a:rPr lang="en-US" sz="1800" dirty="0" smtClean="0"/>
              <a:t>The Southern Baptist Association is meeting to determine their position on ...</a:t>
            </a:r>
          </a:p>
          <a:p>
            <a:pPr marL="341313" indent="-341313" eaLnBrk="1" hangingPunct="1">
              <a:lnSpc>
                <a:spcPct val="80000"/>
              </a:lnSpc>
              <a:buFontTx/>
              <a:buAutoNum type="alphaLcPeriod"/>
            </a:pPr>
            <a:r>
              <a:rPr lang="en-US" sz="1800" dirty="0" smtClean="0"/>
              <a:t>The Spirit led me to move to Atlanta to open a Christian School.</a:t>
            </a:r>
          </a:p>
          <a:p>
            <a:pPr marL="341313" indent="-341313" eaLnBrk="1" hangingPunct="1">
              <a:lnSpc>
                <a:spcPct val="80000"/>
              </a:lnSpc>
              <a:buFontTx/>
              <a:buAutoNum type="alphaLcPeriod"/>
            </a:pPr>
            <a:r>
              <a:rPr lang="en-US" sz="1800" dirty="0" smtClean="0"/>
              <a:t>The teachings of the church are out of date with our culture [need updating].</a:t>
            </a:r>
          </a:p>
          <a:p>
            <a:pPr marL="341313" indent="-341313" eaLnBrk="1" hangingPunct="1">
              <a:lnSpc>
                <a:spcPct val="80000"/>
              </a:lnSpc>
              <a:buFontTx/>
              <a:buAutoNum type="alphaLcPeriod"/>
            </a:pPr>
            <a:r>
              <a:rPr lang="en-US" sz="1800" dirty="0" smtClean="0"/>
              <a:t>I know the Bible says that, but in my heart I know...</a:t>
            </a:r>
          </a:p>
          <a:p>
            <a:pPr marL="341313" indent="-341313" eaLnBrk="1" hangingPunct="1">
              <a:lnSpc>
                <a:spcPct val="80000"/>
              </a:lnSpc>
              <a:buFontTx/>
              <a:buAutoNum type="alphaLcPeriod"/>
            </a:pPr>
            <a:r>
              <a:rPr lang="en-US" sz="1800" dirty="0" smtClean="0"/>
              <a:t>I just don’t believe a loving God would send anyone to Hell.</a:t>
            </a:r>
          </a:p>
          <a:p>
            <a:pPr marL="341313" indent="-341313" eaLnBrk="1" hangingPunct="1">
              <a:lnSpc>
                <a:spcPct val="80000"/>
              </a:lnSpc>
              <a:buFontTx/>
              <a:buAutoNum type="alphaLcPeriod"/>
            </a:pPr>
            <a:r>
              <a:rPr lang="en-US" sz="1800" dirty="0" smtClean="0"/>
              <a:t>Mark, the seminal gospel, originated the miracle-story as an element of Christian literature, which was then copied by the later gospel authors.</a:t>
            </a:r>
          </a:p>
          <a:p>
            <a:pPr marL="341313" indent="-341313" eaLnBrk="1" hangingPunct="1">
              <a:lnSpc>
                <a:spcPct val="80000"/>
              </a:lnSpc>
              <a:buFontTx/>
              <a:buAutoNum type="alphaLcPeriod"/>
            </a:pPr>
            <a:r>
              <a:rPr lang="en-US" sz="1800" dirty="0" smtClean="0"/>
              <a:t>The Bible emphasizes love and says “judge not,” so why are you condemning...</a:t>
            </a:r>
          </a:p>
          <a:p>
            <a:pPr marL="341313" indent="-341313" eaLnBrk="1" hangingPunct="1">
              <a:lnSpc>
                <a:spcPct val="80000"/>
              </a:lnSpc>
              <a:buFontTx/>
              <a:buAutoNum type="alphaLcPeriod"/>
            </a:pPr>
            <a:r>
              <a:rPr lang="en-US" sz="1800" dirty="0" smtClean="0"/>
              <a:t>I’ve been in the church of Christ for 60 years, so don’t go quoting scripture to me.</a:t>
            </a:r>
          </a:p>
          <a:p>
            <a:pPr marL="341313" indent="-341313" eaLnBrk="1" hangingPunct="1">
              <a:lnSpc>
                <a:spcPct val="80000"/>
              </a:lnSpc>
              <a:buFontTx/>
              <a:buAutoNum type="alphaLcPeriod"/>
            </a:pPr>
            <a:r>
              <a:rPr lang="en-US" sz="1800" dirty="0" smtClean="0"/>
              <a:t>As I read the scripture, I just felt God was leading me to... </a:t>
            </a:r>
          </a:p>
          <a:p>
            <a:pPr marL="341313" indent="-341313" eaLnBrk="1" hangingPunct="1">
              <a:lnSpc>
                <a:spcPct val="80000"/>
              </a:lnSpc>
              <a:buFontTx/>
              <a:buAutoNum type="alphaLcPeriod"/>
            </a:pPr>
            <a:r>
              <a:rPr lang="en-US" sz="1800" dirty="0" smtClean="0"/>
              <a:t>I can’t accept the story of the flood, its just not scientific.</a:t>
            </a:r>
          </a:p>
          <a:p>
            <a:pPr marL="341313" indent="-341313" eaLnBrk="1" hangingPunct="1">
              <a:lnSpc>
                <a:spcPct val="80000"/>
              </a:lnSpc>
              <a:buFontTx/>
              <a:buNone/>
            </a:pPr>
            <a:endParaRPr lang="en-US" sz="1800" dirty="0" smtClean="0"/>
          </a:p>
        </p:txBody>
      </p:sp>
    </p:spTree>
    <p:extLst>
      <p:ext uri="{BB962C8B-B14F-4D97-AF65-F5344CB8AC3E}">
        <p14:creationId xmlns:p14="http://schemas.microsoft.com/office/powerpoint/2010/main" val="2791952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63500"/>
            <a:ext cx="7010400" cy="571500"/>
          </a:xfrm>
        </p:spPr>
        <p:txBody>
          <a:bodyPr>
            <a:normAutofit fontScale="90000"/>
          </a:bodyPr>
          <a:lstStyle/>
          <a:p>
            <a:pPr eaLnBrk="1" hangingPunct="1"/>
            <a:r>
              <a:rPr lang="en-US" dirty="0" smtClean="0">
                <a:solidFill>
                  <a:srgbClr val="0ECCF2"/>
                </a:solidFill>
              </a:rPr>
              <a:t>Consistent for Patterns For All</a:t>
            </a:r>
            <a:r>
              <a:rPr lang="en-US" dirty="0">
                <a:solidFill>
                  <a:srgbClr val="0ECCF2"/>
                </a:solidFill>
              </a:rPr>
              <a:t>:</a:t>
            </a:r>
            <a:endParaRPr lang="en-US" dirty="0" smtClean="0">
              <a:solidFill>
                <a:srgbClr val="0ECCF2"/>
              </a:solidFill>
            </a:endParaRPr>
          </a:p>
        </p:txBody>
      </p:sp>
      <p:sp>
        <p:nvSpPr>
          <p:cNvPr id="25603" name="Rectangle 3"/>
          <p:cNvSpPr>
            <a:spLocks noGrp="1" noChangeArrowheads="1"/>
          </p:cNvSpPr>
          <p:nvPr>
            <p:ph type="body" idx="1"/>
          </p:nvPr>
        </p:nvSpPr>
        <p:spPr>
          <a:xfrm>
            <a:off x="152400" y="698500"/>
            <a:ext cx="8839200" cy="4889500"/>
          </a:xfrm>
        </p:spPr>
        <p:txBody>
          <a:bodyPr>
            <a:normAutofit fontScale="92500" lnSpcReduction="10000"/>
          </a:bodyPr>
          <a:lstStyle/>
          <a:p>
            <a:pPr marL="0" indent="0" eaLnBrk="1" hangingPunct="1">
              <a:lnSpc>
                <a:spcPct val="90000"/>
              </a:lnSpc>
              <a:buFontTx/>
              <a:buNone/>
            </a:pPr>
            <a:r>
              <a:rPr lang="en-US" sz="2400" dirty="0" smtClean="0">
                <a:solidFill>
                  <a:srgbClr val="FFFF00"/>
                </a:solidFill>
              </a:rPr>
              <a:t>I </a:t>
            </a:r>
            <a:r>
              <a:rPr lang="en-US" sz="2400" dirty="0" err="1" smtClean="0">
                <a:solidFill>
                  <a:srgbClr val="FFFF00"/>
                </a:solidFill>
              </a:rPr>
              <a:t>Cor</a:t>
            </a:r>
            <a:r>
              <a:rPr lang="en-US" sz="2400" dirty="0" smtClean="0">
                <a:solidFill>
                  <a:srgbClr val="FFFF00"/>
                </a:solidFill>
              </a:rPr>
              <a:t>  16:1 </a:t>
            </a:r>
            <a:r>
              <a:rPr lang="en-US" sz="2400" dirty="0" smtClean="0"/>
              <a:t>– Now concerning the collection for the saints, </a:t>
            </a:r>
            <a:r>
              <a:rPr lang="en-US" sz="2400" u="sng" dirty="0" smtClean="0"/>
              <a:t>as I have given orders to the churches of Galatia, so </a:t>
            </a:r>
            <a:r>
              <a:rPr lang="en-US" sz="2400" u="sng" dirty="0" smtClean="0">
                <a:solidFill>
                  <a:srgbClr val="FF0000"/>
                </a:solidFill>
              </a:rPr>
              <a:t>you must do also</a:t>
            </a:r>
            <a:r>
              <a:rPr lang="en-US" sz="2400" dirty="0" smtClean="0"/>
              <a:t>…</a:t>
            </a:r>
          </a:p>
          <a:p>
            <a:pPr marL="0" indent="0" eaLnBrk="1" hangingPunct="1">
              <a:lnSpc>
                <a:spcPct val="90000"/>
              </a:lnSpc>
              <a:buFontTx/>
              <a:buNone/>
            </a:pPr>
            <a:endParaRPr lang="en-US" sz="1200" dirty="0" smtClean="0"/>
          </a:p>
          <a:p>
            <a:pPr marL="0" indent="0" eaLnBrk="1" hangingPunct="1">
              <a:lnSpc>
                <a:spcPct val="90000"/>
              </a:lnSpc>
              <a:buFontTx/>
              <a:buNone/>
            </a:pPr>
            <a:r>
              <a:rPr lang="en-US" sz="2400" dirty="0" smtClean="0">
                <a:solidFill>
                  <a:srgbClr val="FFFF00"/>
                </a:solidFill>
              </a:rPr>
              <a:t>I </a:t>
            </a:r>
            <a:r>
              <a:rPr lang="en-US" sz="2400" dirty="0" err="1" smtClean="0">
                <a:solidFill>
                  <a:srgbClr val="FFFF00"/>
                </a:solidFill>
              </a:rPr>
              <a:t>Cor</a:t>
            </a:r>
            <a:r>
              <a:rPr lang="en-US" sz="2400" dirty="0" smtClean="0">
                <a:solidFill>
                  <a:srgbClr val="FFFF00"/>
                </a:solidFill>
              </a:rPr>
              <a:t> 14:33b </a:t>
            </a:r>
            <a:r>
              <a:rPr lang="en-US" sz="2400" dirty="0" smtClean="0"/>
              <a:t>– For God is not the author of confusion but of peace, </a:t>
            </a:r>
            <a:r>
              <a:rPr lang="en-US" sz="2400" u="sng" dirty="0" smtClean="0"/>
              <a:t>as </a:t>
            </a:r>
            <a:r>
              <a:rPr lang="en-US" sz="2400" u="sng" dirty="0" smtClean="0">
                <a:solidFill>
                  <a:srgbClr val="FF0000"/>
                </a:solidFill>
              </a:rPr>
              <a:t>in all the churches </a:t>
            </a:r>
            <a:r>
              <a:rPr lang="en-US" sz="2400" u="sng" dirty="0" smtClean="0"/>
              <a:t>of the saints</a:t>
            </a:r>
            <a:r>
              <a:rPr lang="en-US" sz="2400" dirty="0" smtClean="0"/>
              <a:t>.</a:t>
            </a:r>
          </a:p>
          <a:p>
            <a:pPr marL="0" indent="0" eaLnBrk="1" hangingPunct="1">
              <a:lnSpc>
                <a:spcPct val="90000"/>
              </a:lnSpc>
              <a:buFontTx/>
              <a:buNone/>
            </a:pPr>
            <a:endParaRPr lang="en-US" sz="1200" dirty="0" smtClean="0"/>
          </a:p>
          <a:p>
            <a:pPr marL="0" indent="0" eaLnBrk="1" hangingPunct="1">
              <a:lnSpc>
                <a:spcPct val="90000"/>
              </a:lnSpc>
              <a:buFontTx/>
              <a:buNone/>
            </a:pPr>
            <a:r>
              <a:rPr lang="en-US" sz="2400" dirty="0" smtClean="0">
                <a:solidFill>
                  <a:srgbClr val="FFFF00"/>
                </a:solidFill>
              </a:rPr>
              <a:t>I </a:t>
            </a:r>
            <a:r>
              <a:rPr lang="en-US" sz="2400" dirty="0" err="1" smtClean="0">
                <a:solidFill>
                  <a:srgbClr val="FFFF00"/>
                </a:solidFill>
              </a:rPr>
              <a:t>Cor</a:t>
            </a:r>
            <a:r>
              <a:rPr lang="en-US" sz="2400" dirty="0" smtClean="0">
                <a:solidFill>
                  <a:srgbClr val="FFFF00"/>
                </a:solidFill>
              </a:rPr>
              <a:t> 4:17b </a:t>
            </a:r>
            <a:r>
              <a:rPr lang="en-US" sz="2400" dirty="0" smtClean="0"/>
              <a:t>– </a:t>
            </a:r>
            <a:r>
              <a:rPr lang="en-US" sz="2400" baseline="30000" dirty="0" smtClean="0"/>
              <a:t>17</a:t>
            </a:r>
            <a:r>
              <a:rPr lang="en-US" sz="2400" dirty="0" smtClean="0"/>
              <a:t>For this reason I have sent Timothy to you, who is my beloved and faithful son in the Lord, who will remind you of my ways in Christ, as </a:t>
            </a:r>
            <a:r>
              <a:rPr lang="en-US" sz="2400" u="sng" dirty="0" smtClean="0"/>
              <a:t>I teach everywhere in </a:t>
            </a:r>
            <a:r>
              <a:rPr lang="en-US" sz="2400" u="sng" dirty="0" smtClean="0">
                <a:solidFill>
                  <a:srgbClr val="FF0000"/>
                </a:solidFill>
              </a:rPr>
              <a:t>every church</a:t>
            </a:r>
            <a:r>
              <a:rPr lang="en-US" sz="2400" dirty="0" smtClean="0"/>
              <a:t>.</a:t>
            </a:r>
          </a:p>
          <a:p>
            <a:pPr marL="0" indent="0" eaLnBrk="1" hangingPunct="1">
              <a:lnSpc>
                <a:spcPct val="90000"/>
              </a:lnSpc>
              <a:buFontTx/>
              <a:buNone/>
            </a:pPr>
            <a:endParaRPr lang="en-US" sz="1200" dirty="0" smtClean="0"/>
          </a:p>
          <a:p>
            <a:pPr marL="0" indent="0" eaLnBrk="1" hangingPunct="1">
              <a:lnSpc>
                <a:spcPct val="90000"/>
              </a:lnSpc>
              <a:buFontTx/>
              <a:buNone/>
            </a:pPr>
            <a:r>
              <a:rPr lang="en-US" sz="2400" dirty="0" smtClean="0">
                <a:solidFill>
                  <a:srgbClr val="FFFF00"/>
                </a:solidFill>
              </a:rPr>
              <a:t>Col 4:16 </a:t>
            </a:r>
            <a:r>
              <a:rPr lang="en-US" sz="2400" dirty="0" smtClean="0"/>
              <a:t>– Now when this epistle is read among you, </a:t>
            </a:r>
            <a:r>
              <a:rPr lang="en-US" sz="2400" u="sng" dirty="0" smtClean="0"/>
              <a:t>see that it is read also in the church of the </a:t>
            </a:r>
            <a:r>
              <a:rPr lang="en-US" sz="2400" u="sng" dirty="0" err="1" smtClean="0"/>
              <a:t>Laodiceans</a:t>
            </a:r>
            <a:r>
              <a:rPr lang="en-US" sz="2400" u="sng" dirty="0" smtClean="0"/>
              <a:t>, and that you </a:t>
            </a:r>
            <a:r>
              <a:rPr lang="en-US" sz="2400" u="sng" dirty="0" smtClean="0">
                <a:solidFill>
                  <a:srgbClr val="FF0000"/>
                </a:solidFill>
              </a:rPr>
              <a:t>likewise read the epistle </a:t>
            </a:r>
            <a:r>
              <a:rPr lang="en-US" sz="2400" u="sng" dirty="0" smtClean="0"/>
              <a:t>from Laodicea</a:t>
            </a:r>
            <a:r>
              <a:rPr lang="en-US" sz="2400" dirty="0" smtClean="0"/>
              <a:t>.</a:t>
            </a:r>
            <a:br>
              <a:rPr lang="en-US" sz="2400" dirty="0" smtClean="0"/>
            </a:br>
            <a:endParaRPr lang="en-US" sz="1200" dirty="0" smtClean="0"/>
          </a:p>
          <a:p>
            <a:pPr marL="0" indent="0" eaLnBrk="1" hangingPunct="1">
              <a:lnSpc>
                <a:spcPct val="90000"/>
              </a:lnSpc>
              <a:buFontTx/>
              <a:buNone/>
            </a:pPr>
            <a:r>
              <a:rPr lang="en-US" sz="2400" dirty="0" smtClean="0">
                <a:solidFill>
                  <a:srgbClr val="FFFF00"/>
                </a:solidFill>
              </a:rPr>
              <a:t>I </a:t>
            </a:r>
            <a:r>
              <a:rPr lang="en-US" sz="2400" dirty="0" err="1" smtClean="0">
                <a:solidFill>
                  <a:srgbClr val="FFFF00"/>
                </a:solidFill>
              </a:rPr>
              <a:t>Cor</a:t>
            </a:r>
            <a:r>
              <a:rPr lang="en-US" sz="2400" dirty="0" smtClean="0">
                <a:solidFill>
                  <a:srgbClr val="FFFF00"/>
                </a:solidFill>
              </a:rPr>
              <a:t> 11:16 </a:t>
            </a:r>
            <a:r>
              <a:rPr lang="en-US" sz="2400" dirty="0" smtClean="0"/>
              <a:t>– But if anyone seems to be contentious, </a:t>
            </a:r>
            <a:r>
              <a:rPr lang="en-US" sz="2400" u="sng" dirty="0" smtClean="0"/>
              <a:t>we have no such custom, </a:t>
            </a:r>
            <a:r>
              <a:rPr lang="en-US" sz="2400" u="sng" dirty="0" smtClean="0">
                <a:solidFill>
                  <a:srgbClr val="FF0000"/>
                </a:solidFill>
              </a:rPr>
              <a:t>nor do the churches of God</a:t>
            </a:r>
            <a:r>
              <a:rPr lang="en-US" sz="2400" dirty="0" smtClean="0"/>
              <a:t>.</a:t>
            </a:r>
          </a:p>
        </p:txBody>
      </p:sp>
    </p:spTree>
    <p:extLst>
      <p:ext uri="{BB962C8B-B14F-4D97-AF65-F5344CB8AC3E}">
        <p14:creationId xmlns:p14="http://schemas.microsoft.com/office/powerpoint/2010/main" val="3179390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33" y="2207698"/>
            <a:ext cx="4319827" cy="28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Bmellor\AppData\Local\Microsoft\Windows\Temporary Internet Files\Content.IE5\OJ3P1VWC\MC9002978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5879" y="4097693"/>
            <a:ext cx="1788566" cy="1321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Bmellor\AppData\Local\Microsoft\Windows\Temporary Internet Files\Content.IE5\1DMZECPA\MC90044173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79" y="2009430"/>
            <a:ext cx="1755356" cy="1755356"/>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rot="6282597">
            <a:off x="5197028" y="3753676"/>
            <a:ext cx="508883" cy="1581929"/>
          </a:xfrm>
          <a:prstGeom prst="downArrow">
            <a:avLst>
              <a:gd name="adj1" fmla="val 50000"/>
              <a:gd name="adj2" fmla="val 312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664319" y="3351493"/>
            <a:ext cx="508883" cy="746199"/>
          </a:xfrm>
          <a:prstGeom prst="downArrow">
            <a:avLst>
              <a:gd name="adj1" fmla="val 50000"/>
              <a:gd name="adj2"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16367">
            <a:off x="1097177" y="4561178"/>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525136">
            <a:off x="644535" y="4231566"/>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940940">
            <a:off x="263580" y="386772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77193">
            <a:off x="-30738" y="346690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24237">
            <a:off x="-30739" y="2946785"/>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94818">
            <a:off x="-11244" y="2371375"/>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12597">
            <a:off x="144312" y="1823804"/>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12597">
            <a:off x="25014" y="1324130"/>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30663">
            <a:off x="87001" y="823266"/>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692807">
            <a:off x="178777" y="26268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Bmellor\AppData\Local\Microsoft\Windows\Temporary Internet Files\Content.IE5\1DMZECPA\MC9000528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64225">
            <a:off x="95153" y="-242227"/>
            <a:ext cx="474941" cy="59576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p:cNvSpPr txBox="1">
            <a:spLocks noChangeArrowheads="1"/>
          </p:cNvSpPr>
          <p:nvPr/>
        </p:nvSpPr>
        <p:spPr>
          <a:xfrm>
            <a:off x="1217875" y="138949"/>
            <a:ext cx="7926125" cy="1843759"/>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dirty="0" smtClean="0">
                <a:solidFill>
                  <a:srgbClr val="FFFF00"/>
                </a:solidFill>
              </a:rPr>
              <a:t>I </a:t>
            </a:r>
            <a:r>
              <a:rPr lang="en-US" dirty="0" err="1" smtClean="0">
                <a:solidFill>
                  <a:srgbClr val="FFFF00"/>
                </a:solidFill>
              </a:rPr>
              <a:t>Cor</a:t>
            </a:r>
            <a:r>
              <a:rPr lang="en-US" dirty="0" smtClean="0">
                <a:solidFill>
                  <a:srgbClr val="FFFF00"/>
                </a:solidFill>
              </a:rPr>
              <a:t> 4:16,17a </a:t>
            </a:r>
            <a:r>
              <a:rPr lang="en-US" dirty="0" smtClean="0"/>
              <a:t>– </a:t>
            </a:r>
            <a:r>
              <a:rPr lang="en-US" baseline="30000" dirty="0" smtClean="0"/>
              <a:t>16</a:t>
            </a:r>
            <a:r>
              <a:rPr lang="en-US" dirty="0" smtClean="0"/>
              <a:t>Therefore I urge you, imitate me.</a:t>
            </a:r>
            <a:r>
              <a:rPr lang="en-US" baseline="30000" dirty="0" smtClean="0"/>
              <a:t> 17</a:t>
            </a:r>
            <a:r>
              <a:rPr lang="en-US" dirty="0" smtClean="0"/>
              <a:t>For this reason I have sent Timothy to you, who is my beloved and faithful son in the Lord, who will </a:t>
            </a:r>
            <a:r>
              <a:rPr lang="en-US" u="sng" dirty="0" smtClean="0">
                <a:solidFill>
                  <a:srgbClr val="0ECCF2"/>
                </a:solidFill>
              </a:rPr>
              <a:t>remind you of my ways in Christ, as I teach everywhere in every church</a:t>
            </a:r>
            <a:r>
              <a:rPr lang="en-US" dirty="0" smtClean="0">
                <a:solidFill>
                  <a:srgbClr val="0ECCF2"/>
                </a:solidFill>
              </a:rPr>
              <a:t>. </a:t>
            </a:r>
          </a:p>
          <a:p>
            <a:pPr marL="0" indent="0">
              <a:buFontTx/>
              <a:buNone/>
            </a:pPr>
            <a:r>
              <a:rPr lang="en-US" dirty="0" smtClean="0">
                <a:solidFill>
                  <a:srgbClr val="FFFF00"/>
                </a:solidFill>
              </a:rPr>
              <a:t>Tit 1:5 </a:t>
            </a:r>
            <a:r>
              <a:rPr lang="en-US" dirty="0" smtClean="0"/>
              <a:t>– For this reason I left you in Crete, that </a:t>
            </a:r>
            <a:r>
              <a:rPr lang="en-US" u="sng" dirty="0" smtClean="0">
                <a:solidFill>
                  <a:srgbClr val="0ECCF2"/>
                </a:solidFill>
              </a:rPr>
              <a:t>you should set in order the things that are lacking</a:t>
            </a:r>
            <a:r>
              <a:rPr lang="en-US" dirty="0" smtClean="0"/>
              <a:t>, and appoint elders in every city </a:t>
            </a:r>
            <a:r>
              <a:rPr lang="en-US" u="sng" dirty="0" smtClean="0">
                <a:solidFill>
                  <a:srgbClr val="0ECCF2"/>
                </a:solidFill>
              </a:rPr>
              <a:t>as I commanded you</a:t>
            </a:r>
            <a:r>
              <a:rPr lang="en-US" dirty="0" smtClean="0"/>
              <a:t>…</a:t>
            </a:r>
          </a:p>
          <a:p>
            <a:pPr marL="0" indent="0">
              <a:buFontTx/>
              <a:buNone/>
            </a:pPr>
            <a:r>
              <a:rPr lang="en-US" dirty="0" smtClean="0">
                <a:solidFill>
                  <a:srgbClr val="FFFF00"/>
                </a:solidFill>
              </a:rPr>
              <a:t>I </a:t>
            </a:r>
            <a:r>
              <a:rPr lang="en-US" dirty="0" err="1" smtClean="0">
                <a:solidFill>
                  <a:srgbClr val="FFFF00"/>
                </a:solidFill>
              </a:rPr>
              <a:t>Cor</a:t>
            </a:r>
            <a:r>
              <a:rPr lang="en-US" dirty="0" smtClean="0">
                <a:solidFill>
                  <a:srgbClr val="FFFF00"/>
                </a:solidFill>
              </a:rPr>
              <a:t> 11:33,34 </a:t>
            </a:r>
            <a:r>
              <a:rPr lang="en-US" dirty="0" smtClean="0"/>
              <a:t>– </a:t>
            </a:r>
            <a:r>
              <a:rPr lang="en-US" baseline="30000" dirty="0" smtClean="0"/>
              <a:t>33</a:t>
            </a:r>
            <a:r>
              <a:rPr lang="en-US" dirty="0" smtClean="0"/>
              <a:t>Therefore, my brethren, when you come together to eat, wait for one another.</a:t>
            </a:r>
            <a:r>
              <a:rPr lang="en-US" baseline="30000" dirty="0" smtClean="0"/>
              <a:t> 34</a:t>
            </a:r>
            <a:r>
              <a:rPr lang="en-US" dirty="0" smtClean="0"/>
              <a:t>But if anyone is hungry, let him eat at home, lest you come together for judgment. </a:t>
            </a:r>
            <a:r>
              <a:rPr lang="en-US" u="sng" dirty="0" smtClean="0">
                <a:solidFill>
                  <a:srgbClr val="0ECCF2"/>
                </a:solidFill>
              </a:rPr>
              <a:t>And the rest I will set in order when I come</a:t>
            </a:r>
            <a:r>
              <a:rPr lang="en-US" dirty="0" smtClean="0"/>
              <a:t>.</a:t>
            </a:r>
          </a:p>
        </p:txBody>
      </p:sp>
    </p:spTree>
    <p:extLst>
      <p:ext uri="{BB962C8B-B14F-4D97-AF65-F5344CB8AC3E}">
        <p14:creationId xmlns:p14="http://schemas.microsoft.com/office/powerpoint/2010/main" val="48116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750"/>
                                        <p:tgtEl>
                                          <p:spTgt spid="5"/>
                                        </p:tgtEl>
                                      </p:cBhvr>
                                    </p:animEffect>
                                    <p:set>
                                      <p:cBhvr>
                                        <p:cTn id="7" dur="1" fill="hold">
                                          <p:stCondLst>
                                            <p:cond delay="174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500"/>
                                        <p:tgtEl>
                                          <p:spTgt spid="7"/>
                                        </p:tgtEl>
                                      </p:cBhvr>
                                    </p:animEffect>
                                    <p:set>
                                      <p:cBhvr>
                                        <p:cTn id="10" dur="1" fill="hold">
                                          <p:stCondLst>
                                            <p:cond delay="1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750"/>
                                        <p:tgtEl>
                                          <p:spTgt spid="9"/>
                                        </p:tgtEl>
                                      </p:cBhvr>
                                    </p:animEffect>
                                    <p:set>
                                      <p:cBhvr>
                                        <p:cTn id="13" dur="1" fill="hold">
                                          <p:stCondLst>
                                            <p:cond delay="1749"/>
                                          </p:stCondLst>
                                        </p:cTn>
                                        <p:tgtEl>
                                          <p:spTgt spid="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par>
                          <p:cTn id="17" fill="hold">
                            <p:stCondLst>
                              <p:cond delay="1750"/>
                            </p:stCondLst>
                            <p:childTnLst>
                              <p:par>
                                <p:cTn id="18" presetID="1" presetClass="entr" presetSubtype="0" fill="hold" nodeType="after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childTnLst>
                                </p:cTn>
                              </p:par>
                            </p:childTnLst>
                          </p:cTn>
                        </p:par>
                        <p:par>
                          <p:cTn id="20" fill="hold">
                            <p:stCondLst>
                              <p:cond delay="1750"/>
                            </p:stCondLst>
                            <p:childTnLst>
                              <p:par>
                                <p:cTn id="21" presetID="1" presetClass="entr" presetSubtype="0" fill="hold" nodeType="afterEffect">
                                  <p:stCondLst>
                                    <p:cond delay="250"/>
                                  </p:stCondLst>
                                  <p:childTnLst>
                                    <p:set>
                                      <p:cBhvr>
                                        <p:cTn id="22" dur="1" fill="hold">
                                          <p:stCondLst>
                                            <p:cond delay="0"/>
                                          </p:stCondLst>
                                        </p:cTn>
                                        <p:tgtEl>
                                          <p:spTgt spid="23">
                                            <p:txEl>
                                              <p:pRg st="1" end="1"/>
                                            </p:txEl>
                                          </p:spTgt>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250"/>
                                  </p:stCondLst>
                                  <p:childTnLst>
                                    <p:set>
                                      <p:cBhvr>
                                        <p:cTn id="25" dur="1" fill="hold">
                                          <p:stCondLst>
                                            <p:cond delay="0"/>
                                          </p:stCondLst>
                                        </p:cTn>
                                        <p:tgtEl>
                                          <p:spTgt spid="23">
                                            <p:txEl>
                                              <p:pRg st="2" end="2"/>
                                            </p:txEl>
                                          </p:spTgt>
                                        </p:tgtEl>
                                        <p:attrNameLst>
                                          <p:attrName>style.visibility</p:attrName>
                                        </p:attrNameLst>
                                      </p:cBhvr>
                                      <p:to>
                                        <p:strVal val="visible"/>
                                      </p:to>
                                    </p:set>
                                  </p:childTnLst>
                                </p:cTn>
                              </p:par>
                            </p:childTnLst>
                          </p:cTn>
                        </p:par>
                        <p:par>
                          <p:cTn id="26" fill="hold">
                            <p:stCondLst>
                              <p:cond delay="2250"/>
                            </p:stCondLst>
                            <p:childTnLst>
                              <p:par>
                                <p:cTn id="27" presetID="1" presetClass="entr" presetSubtype="0"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par>
                          <p:cTn id="29" fill="hold">
                            <p:stCondLst>
                              <p:cond delay="2250"/>
                            </p:stCondLst>
                            <p:childTnLst>
                              <p:par>
                                <p:cTn id="30" presetID="1" presetClass="entr" presetSubtype="0" fill="hold" nodeType="afterEffect">
                                  <p:stCondLst>
                                    <p:cond delay="45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2700"/>
                            </p:stCondLst>
                            <p:childTnLst>
                              <p:par>
                                <p:cTn id="33" presetID="1" presetClass="entr" presetSubtype="0" fill="hold" nodeType="afterEffect">
                                  <p:stCondLst>
                                    <p:cond delay="45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3150"/>
                            </p:stCondLst>
                            <p:childTnLst>
                              <p:par>
                                <p:cTn id="36" presetID="1" presetClass="entr" presetSubtype="0" fill="hold" nodeType="afterEffect">
                                  <p:stCondLst>
                                    <p:cond delay="45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3600"/>
                            </p:stCondLst>
                            <p:childTnLst>
                              <p:par>
                                <p:cTn id="39" presetID="1" presetClass="entr" presetSubtype="0" fill="hold" nodeType="afterEffect">
                                  <p:stCondLst>
                                    <p:cond delay="450"/>
                                  </p:stCondLst>
                                  <p:childTnLst>
                                    <p:set>
                                      <p:cBhvr>
                                        <p:cTn id="40" dur="1" fill="hold">
                                          <p:stCondLst>
                                            <p:cond delay="0"/>
                                          </p:stCondLst>
                                        </p:cTn>
                                        <p:tgtEl>
                                          <p:spTgt spid="16"/>
                                        </p:tgtEl>
                                        <p:attrNameLst>
                                          <p:attrName>style.visibility</p:attrName>
                                        </p:attrNameLst>
                                      </p:cBhvr>
                                      <p:to>
                                        <p:strVal val="visible"/>
                                      </p:to>
                                    </p:set>
                                  </p:childTnLst>
                                </p:cTn>
                              </p:par>
                            </p:childTnLst>
                          </p:cTn>
                        </p:par>
                        <p:par>
                          <p:cTn id="41" fill="hold">
                            <p:stCondLst>
                              <p:cond delay="4050"/>
                            </p:stCondLst>
                            <p:childTnLst>
                              <p:par>
                                <p:cTn id="42" presetID="1" presetClass="entr" presetSubtype="0" fill="hold" nodeType="afterEffect">
                                  <p:stCondLst>
                                    <p:cond delay="450"/>
                                  </p:stCondLst>
                                  <p:childTnLst>
                                    <p:set>
                                      <p:cBhvr>
                                        <p:cTn id="43" dur="1" fill="hold">
                                          <p:stCondLst>
                                            <p:cond delay="0"/>
                                          </p:stCondLst>
                                        </p:cTn>
                                        <p:tgtEl>
                                          <p:spTgt spid="17"/>
                                        </p:tgtEl>
                                        <p:attrNameLst>
                                          <p:attrName>style.visibility</p:attrName>
                                        </p:attrNameLst>
                                      </p:cBhvr>
                                      <p:to>
                                        <p:strVal val="visible"/>
                                      </p:to>
                                    </p:set>
                                  </p:childTnLst>
                                </p:cTn>
                              </p:par>
                            </p:childTnLst>
                          </p:cTn>
                        </p:par>
                        <p:par>
                          <p:cTn id="44" fill="hold">
                            <p:stCondLst>
                              <p:cond delay="4500"/>
                            </p:stCondLst>
                            <p:childTnLst>
                              <p:par>
                                <p:cTn id="45" presetID="1" presetClass="entr" presetSubtype="0" fill="hold" nodeType="afterEffect">
                                  <p:stCondLst>
                                    <p:cond delay="450"/>
                                  </p:stCondLst>
                                  <p:childTnLst>
                                    <p:set>
                                      <p:cBhvr>
                                        <p:cTn id="46" dur="1" fill="hold">
                                          <p:stCondLst>
                                            <p:cond delay="0"/>
                                          </p:stCondLst>
                                        </p:cTn>
                                        <p:tgtEl>
                                          <p:spTgt spid="18"/>
                                        </p:tgtEl>
                                        <p:attrNameLst>
                                          <p:attrName>style.visibility</p:attrName>
                                        </p:attrNameLst>
                                      </p:cBhvr>
                                      <p:to>
                                        <p:strVal val="visible"/>
                                      </p:to>
                                    </p:set>
                                  </p:childTnLst>
                                </p:cTn>
                              </p:par>
                            </p:childTnLst>
                          </p:cTn>
                        </p:par>
                        <p:par>
                          <p:cTn id="47" fill="hold">
                            <p:stCondLst>
                              <p:cond delay="4950"/>
                            </p:stCondLst>
                            <p:childTnLst>
                              <p:par>
                                <p:cTn id="48" presetID="1" presetClass="entr" presetSubtype="0" fill="hold" nodeType="afterEffect">
                                  <p:stCondLst>
                                    <p:cond delay="450"/>
                                  </p:stCondLst>
                                  <p:childTnLst>
                                    <p:set>
                                      <p:cBhvr>
                                        <p:cTn id="49" dur="1" fill="hold">
                                          <p:stCondLst>
                                            <p:cond delay="0"/>
                                          </p:stCondLst>
                                        </p:cTn>
                                        <p:tgtEl>
                                          <p:spTgt spid="19"/>
                                        </p:tgtEl>
                                        <p:attrNameLst>
                                          <p:attrName>style.visibility</p:attrName>
                                        </p:attrNameLst>
                                      </p:cBhvr>
                                      <p:to>
                                        <p:strVal val="visible"/>
                                      </p:to>
                                    </p:set>
                                  </p:childTnLst>
                                </p:cTn>
                              </p:par>
                            </p:childTnLst>
                          </p:cTn>
                        </p:par>
                        <p:par>
                          <p:cTn id="50" fill="hold">
                            <p:stCondLst>
                              <p:cond delay="5400"/>
                            </p:stCondLst>
                            <p:childTnLst>
                              <p:par>
                                <p:cTn id="51" presetID="1" presetClass="entr" presetSubtype="0" fill="hold" nodeType="afterEffect">
                                  <p:stCondLst>
                                    <p:cond delay="450"/>
                                  </p:stCondLst>
                                  <p:childTnLst>
                                    <p:set>
                                      <p:cBhvr>
                                        <p:cTn id="52" dur="1" fill="hold">
                                          <p:stCondLst>
                                            <p:cond delay="0"/>
                                          </p:stCondLst>
                                        </p:cTn>
                                        <p:tgtEl>
                                          <p:spTgt spid="20"/>
                                        </p:tgtEl>
                                        <p:attrNameLst>
                                          <p:attrName>style.visibility</p:attrName>
                                        </p:attrNameLst>
                                      </p:cBhvr>
                                      <p:to>
                                        <p:strVal val="visible"/>
                                      </p:to>
                                    </p:set>
                                  </p:childTnLst>
                                </p:cTn>
                              </p:par>
                            </p:childTnLst>
                          </p:cTn>
                        </p:par>
                        <p:par>
                          <p:cTn id="53" fill="hold">
                            <p:stCondLst>
                              <p:cond delay="5850"/>
                            </p:stCondLst>
                            <p:childTnLst>
                              <p:par>
                                <p:cTn id="54" presetID="1" presetClass="entr" presetSubtype="0" fill="hold" nodeType="afterEffect">
                                  <p:stCondLst>
                                    <p:cond delay="450"/>
                                  </p:stCondLst>
                                  <p:childTnLst>
                                    <p:set>
                                      <p:cBhvr>
                                        <p:cTn id="55" dur="1" fill="hold">
                                          <p:stCondLst>
                                            <p:cond delay="0"/>
                                          </p:stCondLst>
                                        </p:cTn>
                                        <p:tgtEl>
                                          <p:spTgt spid="21"/>
                                        </p:tgtEl>
                                        <p:attrNameLst>
                                          <p:attrName>style.visibility</p:attrName>
                                        </p:attrNameLst>
                                      </p:cBhvr>
                                      <p:to>
                                        <p:strVal val="visible"/>
                                      </p:to>
                                    </p:set>
                                  </p:childTnLst>
                                </p:cTn>
                              </p:par>
                            </p:childTnLst>
                          </p:cTn>
                        </p:par>
                        <p:par>
                          <p:cTn id="56" fill="hold">
                            <p:stCondLst>
                              <p:cond delay="6300"/>
                            </p:stCondLst>
                            <p:childTnLst>
                              <p:par>
                                <p:cTn id="57" presetID="1" presetClass="entr" presetSubtype="0" fill="hold" nodeType="afterEffect">
                                  <p:stCondLst>
                                    <p:cond delay="45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416367">
            <a:off x="1097177" y="4561178"/>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525136">
            <a:off x="644535" y="4231566"/>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40940">
            <a:off x="263580" y="386772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177193">
            <a:off x="-30738" y="346690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24237">
            <a:off x="-30739" y="2946785"/>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94818">
            <a:off x="-11244" y="2371375"/>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12597">
            <a:off x="144312" y="1823804"/>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12597">
            <a:off x="25014" y="1324130"/>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30663">
            <a:off x="87001" y="823266"/>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92807">
            <a:off x="178777" y="26268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64225">
            <a:off x="95153" y="-242227"/>
            <a:ext cx="474941" cy="595769"/>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a:xfrm>
            <a:off x="1066800" y="63500"/>
            <a:ext cx="7010400" cy="571500"/>
          </a:xfrm>
        </p:spPr>
        <p:txBody>
          <a:bodyPr>
            <a:normAutofit fontScale="90000"/>
          </a:bodyPr>
          <a:lstStyle/>
          <a:p>
            <a:pPr eaLnBrk="1" hangingPunct="1"/>
            <a:r>
              <a:rPr lang="en-US" dirty="0" smtClean="0">
                <a:solidFill>
                  <a:srgbClr val="0ECCF2"/>
                </a:solidFill>
              </a:rPr>
              <a:t>What of those who Differed?</a:t>
            </a:r>
          </a:p>
        </p:txBody>
      </p:sp>
      <p:sp>
        <p:nvSpPr>
          <p:cNvPr id="26627" name="Rectangle 3"/>
          <p:cNvSpPr>
            <a:spLocks noGrp="1" noChangeArrowheads="1"/>
          </p:cNvSpPr>
          <p:nvPr>
            <p:ph type="body" idx="1"/>
          </p:nvPr>
        </p:nvSpPr>
        <p:spPr>
          <a:xfrm>
            <a:off x="706084" y="706341"/>
            <a:ext cx="8361716" cy="4826000"/>
          </a:xfrm>
        </p:spPr>
        <p:txBody>
          <a:bodyPr>
            <a:normAutofit/>
          </a:bodyPr>
          <a:lstStyle/>
          <a:p>
            <a:pPr marL="0" indent="0" eaLnBrk="1" hangingPunct="1">
              <a:buFontTx/>
              <a:buNone/>
            </a:pPr>
            <a:r>
              <a:rPr lang="en-US" sz="2000" dirty="0" smtClean="0">
                <a:solidFill>
                  <a:schemeClr val="tx1"/>
                </a:solidFill>
              </a:rPr>
              <a:t>Belittle them and take every opportunity to point out their ignorance of the truth.</a:t>
            </a:r>
          </a:p>
          <a:p>
            <a:pPr marL="0" indent="0" eaLnBrk="1" hangingPunct="1">
              <a:buFontTx/>
              <a:buNone/>
            </a:pPr>
            <a:endParaRPr lang="en-US" sz="2000" dirty="0" smtClean="0">
              <a:solidFill>
                <a:schemeClr val="tx1"/>
              </a:solidFill>
            </a:endParaRPr>
          </a:p>
          <a:p>
            <a:pPr marL="0" indent="0" eaLnBrk="1" hangingPunct="1">
              <a:buFontTx/>
              <a:buNone/>
            </a:pPr>
            <a:r>
              <a:rPr lang="en-US" sz="2000" dirty="0" smtClean="0">
                <a:solidFill>
                  <a:schemeClr val="tx1"/>
                </a:solidFill>
              </a:rPr>
              <a:t>Take pride in the fact that “we” are more righteous than those incorrectly teaching God’s will.</a:t>
            </a:r>
          </a:p>
          <a:p>
            <a:pPr marL="0" indent="0" eaLnBrk="1" hangingPunct="1">
              <a:buFontTx/>
              <a:buNone/>
            </a:pPr>
            <a:endParaRPr lang="en-US" sz="2000" dirty="0">
              <a:solidFill>
                <a:schemeClr val="tx1"/>
              </a:solidFill>
            </a:endParaRPr>
          </a:p>
          <a:p>
            <a:pPr marL="0" indent="0" eaLnBrk="1" hangingPunct="1">
              <a:buFontTx/>
              <a:buNone/>
            </a:pPr>
            <a:r>
              <a:rPr lang="en-US" sz="2000" dirty="0" smtClean="0">
                <a:solidFill>
                  <a:schemeClr val="tx1"/>
                </a:solidFill>
              </a:rPr>
              <a:t>Look for arguments that build up “our” position so we can quarrel  with others any chance we get.</a:t>
            </a:r>
          </a:p>
          <a:p>
            <a:pPr marL="0" indent="0" eaLnBrk="1" hangingPunct="1">
              <a:buFontTx/>
              <a:buNone/>
            </a:pPr>
            <a:endParaRPr lang="en-US" sz="2000" dirty="0">
              <a:solidFill>
                <a:schemeClr val="tx1"/>
              </a:solidFill>
            </a:endParaRPr>
          </a:p>
          <a:p>
            <a:pPr marL="0" indent="0" eaLnBrk="1" hangingPunct="1">
              <a:buFontTx/>
              <a:buNone/>
            </a:pPr>
            <a:r>
              <a:rPr lang="en-US" sz="2000" dirty="0" smtClean="0">
                <a:solidFill>
                  <a:schemeClr val="tx1"/>
                </a:solidFill>
              </a:rPr>
              <a:t>Welcome ‘Diversity of thought’ and be ‘Inclusive’ of other teaching not matching the Scriptures.</a:t>
            </a:r>
          </a:p>
          <a:p>
            <a:pPr marL="0" indent="0" eaLnBrk="1" hangingPunct="1">
              <a:buFontTx/>
              <a:buNone/>
            </a:pPr>
            <a:endParaRPr lang="en-US" sz="2000" dirty="0">
              <a:solidFill>
                <a:schemeClr val="tx1"/>
              </a:solidFill>
            </a:endParaRPr>
          </a:p>
          <a:p>
            <a:pPr marL="0" indent="0" eaLnBrk="1" hangingPunct="1">
              <a:buFontTx/>
              <a:buNone/>
            </a:pPr>
            <a:r>
              <a:rPr lang="en-US" sz="2000" dirty="0" smtClean="0">
                <a:solidFill>
                  <a:schemeClr val="tx1"/>
                </a:solidFill>
              </a:rPr>
              <a:t>Draw no conclusions, make no judgments… practice Tolerance </a:t>
            </a:r>
          </a:p>
        </p:txBody>
      </p:sp>
    </p:spTree>
    <p:extLst>
      <p:ext uri="{BB962C8B-B14F-4D97-AF65-F5344CB8AC3E}">
        <p14:creationId xmlns:p14="http://schemas.microsoft.com/office/powerpoint/2010/main" val="65482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416367">
            <a:off x="1097177" y="4561178"/>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525136">
            <a:off x="644535" y="4231566"/>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40940">
            <a:off x="263580" y="386772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177193">
            <a:off x="-30738" y="346690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24237">
            <a:off x="-30739" y="2946785"/>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94818">
            <a:off x="-11244" y="2371375"/>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12597">
            <a:off x="144312" y="1823804"/>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12597">
            <a:off x="25014" y="1324130"/>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30663">
            <a:off x="87001" y="823266"/>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92807">
            <a:off x="178777" y="262681"/>
            <a:ext cx="474941" cy="5957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Bmellor\AppData\Local\Microsoft\Windows\Temporary Internet Files\Content.IE5\1DMZECPA\MC9000528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64225">
            <a:off x="95153" y="-242227"/>
            <a:ext cx="474941" cy="595769"/>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a:xfrm>
            <a:off x="1066800" y="63500"/>
            <a:ext cx="7010400" cy="571500"/>
          </a:xfrm>
        </p:spPr>
        <p:txBody>
          <a:bodyPr>
            <a:normAutofit fontScale="90000"/>
          </a:bodyPr>
          <a:lstStyle/>
          <a:p>
            <a:pPr eaLnBrk="1" hangingPunct="1"/>
            <a:r>
              <a:rPr lang="en-US" dirty="0" smtClean="0">
                <a:solidFill>
                  <a:srgbClr val="0ECCF2"/>
                </a:solidFill>
              </a:rPr>
              <a:t>What of those who Differed?</a:t>
            </a:r>
          </a:p>
        </p:txBody>
      </p:sp>
      <p:sp>
        <p:nvSpPr>
          <p:cNvPr id="26627" name="Rectangle 3"/>
          <p:cNvSpPr>
            <a:spLocks noGrp="1" noChangeArrowheads="1"/>
          </p:cNvSpPr>
          <p:nvPr>
            <p:ph type="body" idx="1"/>
          </p:nvPr>
        </p:nvSpPr>
        <p:spPr>
          <a:xfrm>
            <a:off x="76200" y="560565"/>
            <a:ext cx="8991600" cy="4971776"/>
          </a:xfrm>
        </p:spPr>
        <p:txBody>
          <a:bodyPr>
            <a:normAutofit fontScale="92500" lnSpcReduction="20000"/>
          </a:bodyPr>
          <a:lstStyle/>
          <a:p>
            <a:pPr marL="0" indent="0" eaLnBrk="1" hangingPunct="1">
              <a:buFontTx/>
              <a:buNone/>
            </a:pPr>
            <a:r>
              <a:rPr lang="en-US" sz="1800" dirty="0" smtClean="0">
                <a:solidFill>
                  <a:srgbClr val="FFFF00"/>
                </a:solidFill>
              </a:rPr>
              <a:t>II </a:t>
            </a:r>
            <a:r>
              <a:rPr lang="en-US" sz="1800" dirty="0" err="1" smtClean="0">
                <a:solidFill>
                  <a:srgbClr val="FFFF00"/>
                </a:solidFill>
              </a:rPr>
              <a:t>Thes</a:t>
            </a:r>
            <a:r>
              <a:rPr lang="en-US" sz="1800" dirty="0" smtClean="0">
                <a:solidFill>
                  <a:srgbClr val="FFFF00"/>
                </a:solidFill>
              </a:rPr>
              <a:t> 3:6 </a:t>
            </a:r>
            <a:r>
              <a:rPr lang="en-US" sz="1800" dirty="0" smtClean="0"/>
              <a:t>– </a:t>
            </a:r>
            <a:r>
              <a:rPr lang="en-US" sz="1800" dirty="0" smtClean="0">
                <a:cs typeface="Times New Roman" pitchFamily="18" charset="0"/>
              </a:rPr>
              <a:t>But we command you brethren in the name of our Lord Jesus Christ, that you </a:t>
            </a:r>
            <a:r>
              <a:rPr lang="en-US" sz="1800" u="sng" dirty="0" smtClean="0">
                <a:cs typeface="Times New Roman" pitchFamily="18" charset="0"/>
              </a:rPr>
              <a:t>withdraw from every brother who walks disorderly and not according to the tradition which he received from us</a:t>
            </a:r>
            <a:r>
              <a:rPr lang="en-US" sz="1800" dirty="0" smtClean="0">
                <a:cs typeface="Times New Roman" pitchFamily="18" charset="0"/>
              </a:rPr>
              <a:t>.</a:t>
            </a:r>
            <a:r>
              <a:rPr lang="en-US" sz="1800" dirty="0" smtClean="0"/>
              <a:t> </a:t>
            </a:r>
          </a:p>
          <a:p>
            <a:pPr marL="0" indent="0" eaLnBrk="1" hangingPunct="1">
              <a:buFontTx/>
              <a:buNone/>
            </a:pPr>
            <a:r>
              <a:rPr lang="en-US" sz="1800" dirty="0" smtClean="0">
                <a:solidFill>
                  <a:srgbClr val="FFFF00"/>
                </a:solidFill>
              </a:rPr>
              <a:t>II </a:t>
            </a:r>
            <a:r>
              <a:rPr lang="en-US" sz="1800" dirty="0" err="1" smtClean="0">
                <a:solidFill>
                  <a:srgbClr val="FFFF00"/>
                </a:solidFill>
              </a:rPr>
              <a:t>Thes</a:t>
            </a:r>
            <a:r>
              <a:rPr lang="en-US" sz="1800" dirty="0" smtClean="0">
                <a:solidFill>
                  <a:srgbClr val="FFFF00"/>
                </a:solidFill>
              </a:rPr>
              <a:t> 3:14 </a:t>
            </a:r>
            <a:r>
              <a:rPr lang="en-US" sz="1800" dirty="0" smtClean="0"/>
              <a:t>– </a:t>
            </a:r>
            <a:r>
              <a:rPr lang="en-US" sz="1800" dirty="0" smtClean="0">
                <a:cs typeface="Times New Roman" pitchFamily="18" charset="0"/>
              </a:rPr>
              <a:t>And if anyone </a:t>
            </a:r>
            <a:r>
              <a:rPr lang="en-US" sz="1800" u="sng" dirty="0" smtClean="0">
                <a:cs typeface="Times New Roman" pitchFamily="18" charset="0"/>
              </a:rPr>
              <a:t>does not obey our word in this epistle, note that person and do not keep company with him</a:t>
            </a:r>
            <a:r>
              <a:rPr lang="en-US" sz="1800" dirty="0" smtClean="0">
                <a:cs typeface="Times New Roman" pitchFamily="18" charset="0"/>
              </a:rPr>
              <a:t>, that he may be ashamed. </a:t>
            </a:r>
            <a:r>
              <a:rPr lang="en-US" sz="1800" baseline="30000" dirty="0" smtClean="0">
                <a:cs typeface="Times New Roman" pitchFamily="18" charset="0"/>
              </a:rPr>
              <a:t>15 </a:t>
            </a:r>
            <a:r>
              <a:rPr lang="en-US" sz="1800" dirty="0" smtClean="0">
                <a:cs typeface="Times New Roman" pitchFamily="18" charset="0"/>
              </a:rPr>
              <a:t>Yet do not count him as an enemy, but admonish him as a brother.</a:t>
            </a:r>
          </a:p>
          <a:p>
            <a:pPr marL="0" indent="0" eaLnBrk="1" hangingPunct="1">
              <a:buFontTx/>
              <a:buNone/>
            </a:pPr>
            <a:r>
              <a:rPr lang="en-US" sz="900" dirty="0" smtClean="0"/>
              <a:t> </a:t>
            </a:r>
          </a:p>
          <a:p>
            <a:pPr marL="0" indent="0" eaLnBrk="1" hangingPunct="1">
              <a:buFontTx/>
              <a:buNone/>
            </a:pPr>
            <a:r>
              <a:rPr lang="en-US" sz="1800" dirty="0" smtClean="0">
                <a:solidFill>
                  <a:srgbClr val="FFFF00"/>
                </a:solidFill>
              </a:rPr>
              <a:t>I Tim 4:1,2 </a:t>
            </a:r>
            <a:r>
              <a:rPr lang="en-US" sz="1800" dirty="0" smtClean="0"/>
              <a:t>– </a:t>
            </a:r>
            <a:r>
              <a:rPr lang="en-US" sz="1800" dirty="0" smtClean="0">
                <a:cs typeface="Times New Roman" pitchFamily="18" charset="0"/>
              </a:rPr>
              <a:t>Now the Spirit expressly says that in latter times </a:t>
            </a:r>
            <a:r>
              <a:rPr lang="en-US" sz="1800" u="sng" dirty="0" smtClean="0">
                <a:cs typeface="Times New Roman" pitchFamily="18" charset="0"/>
              </a:rPr>
              <a:t>some will depart from the faith, giving heed to deceiving spirits and doctrines of demons, </a:t>
            </a:r>
            <a:r>
              <a:rPr lang="en-US" sz="1800" u="sng" baseline="30000" dirty="0" smtClean="0">
                <a:cs typeface="Times New Roman" pitchFamily="18" charset="0"/>
              </a:rPr>
              <a:t>2 </a:t>
            </a:r>
            <a:r>
              <a:rPr lang="en-US" sz="1800" u="sng" dirty="0" smtClean="0">
                <a:cs typeface="Times New Roman" pitchFamily="18" charset="0"/>
              </a:rPr>
              <a:t>speaking lies in hypocrisy</a:t>
            </a:r>
            <a:r>
              <a:rPr lang="en-US" sz="1800" dirty="0" smtClean="0">
                <a:cs typeface="Times New Roman" pitchFamily="18" charset="0"/>
              </a:rPr>
              <a:t>, having their own conscience seared with a hot iron,</a:t>
            </a:r>
          </a:p>
          <a:p>
            <a:pPr marL="0" indent="0" eaLnBrk="1" hangingPunct="1">
              <a:buFontTx/>
              <a:buNone/>
            </a:pPr>
            <a:endParaRPr lang="en-US" sz="1800" dirty="0" smtClean="0">
              <a:cs typeface="Times New Roman" pitchFamily="18" charset="0"/>
            </a:endParaRPr>
          </a:p>
          <a:p>
            <a:pPr marL="0" indent="0">
              <a:buNone/>
            </a:pPr>
            <a:r>
              <a:rPr lang="en-US" sz="2000" dirty="0">
                <a:solidFill>
                  <a:srgbClr val="FFFF00"/>
                </a:solidFill>
              </a:rPr>
              <a:t>James </a:t>
            </a:r>
            <a:r>
              <a:rPr lang="en-US" sz="2000" dirty="0" smtClean="0">
                <a:solidFill>
                  <a:srgbClr val="FFFF00"/>
                </a:solidFill>
              </a:rPr>
              <a:t>5:19 </a:t>
            </a:r>
            <a:r>
              <a:rPr lang="en-US" sz="1800" dirty="0"/>
              <a:t>Brethren, if anyone among you wanders from the truth, and </a:t>
            </a:r>
            <a:r>
              <a:rPr lang="en-US" sz="1800" u="sng" dirty="0"/>
              <a:t>someone turns him back</a:t>
            </a:r>
            <a:r>
              <a:rPr lang="en-US" sz="1800" dirty="0"/>
              <a:t>, 20 let him know that he who turns a sinner from the error of his way will save a </a:t>
            </a:r>
            <a:r>
              <a:rPr lang="en-US" sz="1800" dirty="0" smtClean="0"/>
              <a:t>soul </a:t>
            </a:r>
            <a:r>
              <a:rPr lang="en-US" sz="1800" dirty="0"/>
              <a:t>from death and cover a multitude of sins.</a:t>
            </a:r>
          </a:p>
          <a:p>
            <a:pPr marL="0" indent="0" eaLnBrk="1" hangingPunct="1">
              <a:buFontTx/>
              <a:buNone/>
            </a:pPr>
            <a:endParaRPr lang="en-US" sz="900" dirty="0" smtClean="0"/>
          </a:p>
          <a:p>
            <a:pPr marL="0" indent="0" eaLnBrk="1" hangingPunct="1">
              <a:buFontTx/>
              <a:buNone/>
            </a:pPr>
            <a:r>
              <a:rPr lang="en-US" sz="1800" dirty="0" smtClean="0">
                <a:solidFill>
                  <a:srgbClr val="FFFF00"/>
                </a:solidFill>
              </a:rPr>
              <a:t>Gal 1:6-9 </a:t>
            </a:r>
            <a:r>
              <a:rPr lang="en-US" sz="1800" dirty="0" smtClean="0"/>
              <a:t>– </a:t>
            </a:r>
            <a:r>
              <a:rPr lang="en-US" sz="1800" dirty="0" smtClean="0">
                <a:cs typeface="Times New Roman" pitchFamily="18" charset="0"/>
              </a:rPr>
              <a:t>I marvel that you are turning away so soon from Him who called you in the grace of Christ, to a different gospel, 7 which is not another; but there are some who trouble you and want to pervert the gospel of Christ. 8 But even </a:t>
            </a:r>
            <a:r>
              <a:rPr lang="en-US" sz="1800" u="sng" dirty="0" smtClean="0">
                <a:cs typeface="Times New Roman" pitchFamily="18" charset="0"/>
              </a:rPr>
              <a:t>if we, or an angel from heaven, preach any other gospel to you than what we have preached to you, let him be accursed</a:t>
            </a:r>
            <a:r>
              <a:rPr lang="en-US" sz="1800" dirty="0" smtClean="0">
                <a:cs typeface="Times New Roman" pitchFamily="18" charset="0"/>
              </a:rPr>
              <a:t>.</a:t>
            </a:r>
            <a:r>
              <a:rPr lang="en-US" sz="1800" dirty="0" smtClean="0"/>
              <a:t> </a:t>
            </a:r>
          </a:p>
          <a:p>
            <a:pPr marL="0" indent="0" eaLnBrk="1" hangingPunct="1">
              <a:buFontTx/>
              <a:buNone/>
            </a:pPr>
            <a:endParaRPr lang="en-US" sz="700" dirty="0" smtClean="0"/>
          </a:p>
          <a:p>
            <a:pPr marL="0" indent="0" eaLnBrk="1" hangingPunct="1">
              <a:buFontTx/>
              <a:buNone/>
            </a:pPr>
            <a:r>
              <a:rPr lang="en-US" sz="1800" dirty="0" smtClean="0">
                <a:solidFill>
                  <a:srgbClr val="FFFF00"/>
                </a:solidFill>
              </a:rPr>
              <a:t>I </a:t>
            </a:r>
            <a:r>
              <a:rPr lang="en-US" sz="1800" dirty="0" err="1" smtClean="0">
                <a:solidFill>
                  <a:srgbClr val="FFFF00"/>
                </a:solidFill>
              </a:rPr>
              <a:t>Cor</a:t>
            </a:r>
            <a:r>
              <a:rPr lang="en-US" sz="1800" dirty="0" smtClean="0">
                <a:solidFill>
                  <a:srgbClr val="FFFF00"/>
                </a:solidFill>
              </a:rPr>
              <a:t> 14:36,37 </a:t>
            </a:r>
            <a:r>
              <a:rPr lang="en-US" sz="1800" dirty="0" smtClean="0"/>
              <a:t>– </a:t>
            </a:r>
            <a:r>
              <a:rPr lang="en-US" sz="1800" dirty="0" smtClean="0">
                <a:cs typeface="Times New Roman" pitchFamily="18" charset="0"/>
              </a:rPr>
              <a:t>Or did the word of God come originally from you? Or was it you only that it reached?  </a:t>
            </a:r>
            <a:r>
              <a:rPr lang="en-US" sz="1800" baseline="30000" dirty="0" smtClean="0">
                <a:cs typeface="Times New Roman" pitchFamily="18" charset="0"/>
              </a:rPr>
              <a:t>37 </a:t>
            </a:r>
            <a:r>
              <a:rPr lang="en-US" sz="1800" u="sng" dirty="0" smtClean="0">
                <a:cs typeface="Times New Roman" pitchFamily="18" charset="0"/>
              </a:rPr>
              <a:t>If anyone thinks himself to be a prophet or spiritual, let him acknowledge that the things which I write to you are the commandments of the Lord.</a:t>
            </a:r>
          </a:p>
        </p:txBody>
      </p:sp>
    </p:spTree>
    <p:extLst>
      <p:ext uri="{BB962C8B-B14F-4D97-AF65-F5344CB8AC3E}">
        <p14:creationId xmlns:p14="http://schemas.microsoft.com/office/powerpoint/2010/main" val="13542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Bmellor\AppData\Local\Microsoft\Windows\Temporary Internet Files\Content.IE5\1DMZECPA\MC900441734[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1000"/>
                    </a14:imgEffect>
                  </a14:imgLayer>
                </a14:imgProps>
              </a:ext>
              <a:ext uri="{28A0092B-C50C-407E-A947-70E740481C1C}">
                <a14:useLocalDpi xmlns:a14="http://schemas.microsoft.com/office/drawing/2010/main" val="0"/>
              </a:ext>
            </a:extLst>
          </a:blip>
          <a:srcRect/>
          <a:stretch>
            <a:fillRect/>
          </a:stretch>
        </p:blipFill>
        <p:spPr bwMode="auto">
          <a:xfrm>
            <a:off x="1113182" y="1463905"/>
            <a:ext cx="3437917" cy="34379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Bmellor\AppData\Local\Microsoft\Windows\Temporary Internet Files\Content.IE5\OJ3P1VWC\MC900297831[1].wmf"/>
          <p:cNvPicPr>
            <a:picLocks noChangeAspect="1" noChangeArrowheads="1"/>
          </p:cNvPicPr>
          <p:nvPr/>
        </p:nvPicPr>
        <p:blipFill>
          <a:blip r:embed="rId4" cstate="print">
            <a:lum bright="-52000"/>
            <a:extLst>
              <a:ext uri="{28A0092B-C50C-407E-A947-70E740481C1C}">
                <a14:useLocalDpi xmlns:a14="http://schemas.microsoft.com/office/drawing/2010/main" val="0"/>
              </a:ext>
            </a:extLst>
          </a:blip>
          <a:srcRect/>
          <a:stretch>
            <a:fillRect/>
          </a:stretch>
        </p:blipFill>
        <p:spPr bwMode="auto">
          <a:xfrm>
            <a:off x="5212940" y="2275635"/>
            <a:ext cx="2839356" cy="2097582"/>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4"/>
          <p:cNvSpPr txBox="1">
            <a:spLocks noChangeArrowheads="1"/>
          </p:cNvSpPr>
          <p:nvPr/>
        </p:nvSpPr>
        <p:spPr bwMode="auto">
          <a:xfrm>
            <a:off x="47361" y="6344"/>
            <a:ext cx="9007475" cy="60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00200" indent="-1600200" eaLnBrk="0" hangingPunct="0">
              <a:tabLst>
                <a:tab pos="1600200" algn="l"/>
              </a:tabLst>
              <a:defRPr sz="2400">
                <a:solidFill>
                  <a:schemeClr val="tx1"/>
                </a:solidFill>
                <a:latin typeface="Arial" charset="0"/>
              </a:defRPr>
            </a:lvl1pPr>
            <a:lvl2pPr marL="742950" indent="-285750" eaLnBrk="0" hangingPunct="0">
              <a:tabLst>
                <a:tab pos="1600200" algn="l"/>
              </a:tabLst>
              <a:defRPr sz="2400">
                <a:solidFill>
                  <a:schemeClr val="tx1"/>
                </a:solidFill>
                <a:latin typeface="Arial" charset="0"/>
              </a:defRPr>
            </a:lvl2pPr>
            <a:lvl3pPr marL="1143000" indent="-228600" eaLnBrk="0" hangingPunct="0">
              <a:tabLst>
                <a:tab pos="1600200" algn="l"/>
              </a:tabLst>
              <a:defRPr sz="2400">
                <a:solidFill>
                  <a:schemeClr val="tx1"/>
                </a:solidFill>
                <a:latin typeface="Arial" charset="0"/>
              </a:defRPr>
            </a:lvl3pPr>
            <a:lvl4pPr marL="1600200" indent="-228600" eaLnBrk="0" hangingPunct="0">
              <a:tabLst>
                <a:tab pos="1600200" algn="l"/>
              </a:tabLst>
              <a:defRPr sz="2400">
                <a:solidFill>
                  <a:schemeClr val="tx1"/>
                </a:solidFill>
                <a:latin typeface="Arial" charset="0"/>
              </a:defRPr>
            </a:lvl4pPr>
            <a:lvl5pPr marL="2057400" indent="-228600" eaLnBrk="0" hangingPunct="0">
              <a:tabLst>
                <a:tab pos="1600200" algn="l"/>
              </a:tabLst>
              <a:defRPr sz="2400">
                <a:solidFill>
                  <a:schemeClr val="tx1"/>
                </a:solidFill>
                <a:latin typeface="Arial" charset="0"/>
              </a:defRPr>
            </a:lvl5pPr>
            <a:lvl6pPr marL="2514600" indent="-228600" eaLnBrk="0" fontAlgn="base" hangingPunct="0">
              <a:spcBef>
                <a:spcPct val="0"/>
              </a:spcBef>
              <a:spcAft>
                <a:spcPct val="0"/>
              </a:spcAft>
              <a:tabLst>
                <a:tab pos="1600200" algn="l"/>
              </a:tabLst>
              <a:defRPr sz="2400">
                <a:solidFill>
                  <a:schemeClr val="tx1"/>
                </a:solidFill>
                <a:latin typeface="Arial" charset="0"/>
              </a:defRPr>
            </a:lvl6pPr>
            <a:lvl7pPr marL="2971800" indent="-228600" eaLnBrk="0" fontAlgn="base" hangingPunct="0">
              <a:spcBef>
                <a:spcPct val="0"/>
              </a:spcBef>
              <a:spcAft>
                <a:spcPct val="0"/>
              </a:spcAft>
              <a:tabLst>
                <a:tab pos="1600200" algn="l"/>
              </a:tabLst>
              <a:defRPr sz="2400">
                <a:solidFill>
                  <a:schemeClr val="tx1"/>
                </a:solidFill>
                <a:latin typeface="Arial" charset="0"/>
              </a:defRPr>
            </a:lvl7pPr>
            <a:lvl8pPr marL="3429000" indent="-228600" eaLnBrk="0" fontAlgn="base" hangingPunct="0">
              <a:spcBef>
                <a:spcPct val="0"/>
              </a:spcBef>
              <a:spcAft>
                <a:spcPct val="0"/>
              </a:spcAft>
              <a:tabLst>
                <a:tab pos="1600200" algn="l"/>
              </a:tabLst>
              <a:defRPr sz="2400">
                <a:solidFill>
                  <a:schemeClr val="tx1"/>
                </a:solidFill>
                <a:latin typeface="Arial" charset="0"/>
              </a:defRPr>
            </a:lvl8pPr>
            <a:lvl9pPr marL="3886200" indent="-228600" eaLnBrk="0" fontAlgn="base" hangingPunct="0">
              <a:spcBef>
                <a:spcPct val="0"/>
              </a:spcBef>
              <a:spcAft>
                <a:spcPct val="0"/>
              </a:spcAft>
              <a:tabLst>
                <a:tab pos="1600200" algn="l"/>
              </a:tabLst>
              <a:defRPr sz="2400">
                <a:solidFill>
                  <a:schemeClr val="tx1"/>
                </a:solidFill>
                <a:latin typeface="Arial" charset="0"/>
              </a:defRPr>
            </a:lvl9pPr>
          </a:lstStyle>
          <a:p>
            <a:pPr eaLnBrk="1" hangingPunct="1">
              <a:lnSpc>
                <a:spcPct val="110000"/>
              </a:lnSpc>
            </a:pPr>
            <a:r>
              <a:rPr lang="en-US" sz="1600" b="1" dirty="0">
                <a:solidFill>
                  <a:srgbClr val="00B0F0"/>
                </a:solidFill>
              </a:rPr>
              <a:t>I </a:t>
            </a:r>
            <a:r>
              <a:rPr lang="en-US" sz="1600" b="1" dirty="0" err="1">
                <a:solidFill>
                  <a:srgbClr val="00B0F0"/>
                </a:solidFill>
              </a:rPr>
              <a:t>Thes</a:t>
            </a:r>
            <a:r>
              <a:rPr lang="en-US" sz="1600" b="1" dirty="0">
                <a:solidFill>
                  <a:srgbClr val="00B0F0"/>
                </a:solidFill>
              </a:rPr>
              <a:t> 4:1,2	…you received from us how you ought to walk…what commandments we gave you through the Lord Jesus</a:t>
            </a:r>
          </a:p>
          <a:p>
            <a:pPr eaLnBrk="1" hangingPunct="1">
              <a:lnSpc>
                <a:spcPct val="110000"/>
              </a:lnSpc>
            </a:pPr>
            <a:r>
              <a:rPr lang="en-US" sz="1600" b="1" dirty="0"/>
              <a:t>Phil 4:9	The things you learned, received, heard, saw in me:  these do</a:t>
            </a:r>
          </a:p>
          <a:p>
            <a:pPr eaLnBrk="1" hangingPunct="1">
              <a:lnSpc>
                <a:spcPct val="110000"/>
              </a:lnSpc>
            </a:pPr>
            <a:r>
              <a:rPr lang="en-US" sz="1600" b="1" dirty="0">
                <a:solidFill>
                  <a:srgbClr val="00B0F0"/>
                </a:solidFill>
              </a:rPr>
              <a:t>I </a:t>
            </a:r>
            <a:r>
              <a:rPr lang="en-US" sz="1600" b="1" dirty="0" err="1">
                <a:solidFill>
                  <a:srgbClr val="00B0F0"/>
                </a:solidFill>
              </a:rPr>
              <a:t>Thes</a:t>
            </a:r>
            <a:r>
              <a:rPr lang="en-US" sz="1600" b="1" dirty="0">
                <a:solidFill>
                  <a:srgbClr val="00B0F0"/>
                </a:solidFill>
              </a:rPr>
              <a:t> 2:13,14	…word of God you heard from us…not the word of men… but as it is in truth, the word of God.</a:t>
            </a:r>
          </a:p>
          <a:p>
            <a:pPr eaLnBrk="1" hangingPunct="1">
              <a:lnSpc>
                <a:spcPct val="110000"/>
              </a:lnSpc>
            </a:pPr>
            <a:r>
              <a:rPr lang="en-US" sz="1600" b="1" dirty="0"/>
              <a:t>II </a:t>
            </a:r>
            <a:r>
              <a:rPr lang="en-US" sz="1600" b="1" dirty="0" err="1"/>
              <a:t>Thes</a:t>
            </a:r>
            <a:r>
              <a:rPr lang="en-US" sz="1600" b="1" dirty="0"/>
              <a:t> 2:15	…hold the traditions …taught…by word or epistle</a:t>
            </a:r>
          </a:p>
          <a:p>
            <a:pPr eaLnBrk="1" hangingPunct="1">
              <a:lnSpc>
                <a:spcPct val="110000"/>
              </a:lnSpc>
            </a:pPr>
            <a:r>
              <a:rPr lang="en-US" sz="1600" b="1" dirty="0">
                <a:solidFill>
                  <a:srgbClr val="00B0F0"/>
                </a:solidFill>
              </a:rPr>
              <a:t>I Tim 3:14,15	…continue in the things learned …knowing from whom learned (and see </a:t>
            </a:r>
            <a:r>
              <a:rPr lang="en-US" sz="1600" b="1" dirty="0" err="1">
                <a:solidFill>
                  <a:srgbClr val="00B0F0"/>
                </a:solidFill>
              </a:rPr>
              <a:t>vs</a:t>
            </a:r>
            <a:r>
              <a:rPr lang="en-US" sz="1600" b="1" dirty="0">
                <a:solidFill>
                  <a:srgbClr val="00B0F0"/>
                </a:solidFill>
              </a:rPr>
              <a:t> 10 – you have followed my doctrine…)</a:t>
            </a:r>
          </a:p>
          <a:p>
            <a:pPr eaLnBrk="1" hangingPunct="1">
              <a:lnSpc>
                <a:spcPct val="110000"/>
              </a:lnSpc>
            </a:pPr>
            <a:r>
              <a:rPr lang="en-US" sz="1600" b="1" dirty="0">
                <a:solidFill>
                  <a:srgbClr val="00B0F0"/>
                </a:solidFill>
              </a:rPr>
              <a:t>I Tim 6:3	…if anyone teaches otherwise…he … knows nothing</a:t>
            </a:r>
          </a:p>
          <a:p>
            <a:pPr eaLnBrk="1" hangingPunct="1">
              <a:lnSpc>
                <a:spcPct val="110000"/>
              </a:lnSpc>
            </a:pPr>
            <a:r>
              <a:rPr lang="en-US" sz="1600" b="1" dirty="0"/>
              <a:t>I </a:t>
            </a:r>
            <a:r>
              <a:rPr lang="en-US" sz="1600" b="1" dirty="0" err="1"/>
              <a:t>Cor</a:t>
            </a:r>
            <a:r>
              <a:rPr lang="en-US" sz="1600" b="1" dirty="0"/>
              <a:t> 4:16,17a	Imitate me… Timothy will remind you of my ways in Christ, as I teach everywhere, in every church.</a:t>
            </a:r>
          </a:p>
          <a:p>
            <a:pPr eaLnBrk="1" hangingPunct="1">
              <a:lnSpc>
                <a:spcPct val="110000"/>
              </a:lnSpc>
            </a:pPr>
            <a:r>
              <a:rPr lang="en-US" sz="1600" b="1" dirty="0">
                <a:solidFill>
                  <a:srgbClr val="00B0F0"/>
                </a:solidFill>
              </a:rPr>
              <a:t>I </a:t>
            </a:r>
            <a:r>
              <a:rPr lang="en-US" sz="1600" b="1" dirty="0" err="1">
                <a:solidFill>
                  <a:srgbClr val="00B0F0"/>
                </a:solidFill>
              </a:rPr>
              <a:t>Cor</a:t>
            </a:r>
            <a:r>
              <a:rPr lang="en-US" sz="1600" b="1" dirty="0">
                <a:solidFill>
                  <a:srgbClr val="00B0F0"/>
                </a:solidFill>
              </a:rPr>
              <a:t> 16:1	As I have given orders to the churches of Galatia, so you must do also</a:t>
            </a:r>
          </a:p>
          <a:p>
            <a:pPr eaLnBrk="1" hangingPunct="1">
              <a:lnSpc>
                <a:spcPct val="110000"/>
              </a:lnSpc>
            </a:pPr>
            <a:r>
              <a:rPr lang="en-US" sz="1600" b="1" dirty="0"/>
              <a:t>I </a:t>
            </a:r>
            <a:r>
              <a:rPr lang="en-US" sz="1600" b="1" dirty="0" err="1"/>
              <a:t>Cor</a:t>
            </a:r>
            <a:r>
              <a:rPr lang="en-US" sz="1600" b="1" dirty="0"/>
              <a:t> 14:33b,34	as in all the churches of the saints, let the women keep silence…</a:t>
            </a:r>
          </a:p>
          <a:p>
            <a:pPr eaLnBrk="1" hangingPunct="1">
              <a:lnSpc>
                <a:spcPct val="110000"/>
              </a:lnSpc>
            </a:pPr>
            <a:r>
              <a:rPr lang="en-US" sz="1600" b="1" dirty="0">
                <a:solidFill>
                  <a:srgbClr val="00B0F0"/>
                </a:solidFill>
              </a:rPr>
              <a:t>Col 4:16	See that [this epistle] is read also in the church of the </a:t>
            </a:r>
            <a:r>
              <a:rPr lang="en-US" sz="1600" b="1" dirty="0" err="1">
                <a:solidFill>
                  <a:srgbClr val="00B0F0"/>
                </a:solidFill>
              </a:rPr>
              <a:t>Laodiceans</a:t>
            </a:r>
            <a:r>
              <a:rPr lang="en-US" sz="1600" b="1" dirty="0">
                <a:solidFill>
                  <a:srgbClr val="00B0F0"/>
                </a:solidFill>
              </a:rPr>
              <a:t>…</a:t>
            </a:r>
          </a:p>
          <a:p>
            <a:pPr eaLnBrk="1" hangingPunct="1">
              <a:lnSpc>
                <a:spcPct val="110000"/>
              </a:lnSpc>
            </a:pPr>
            <a:r>
              <a:rPr lang="en-US" sz="1600" b="1" dirty="0"/>
              <a:t>II </a:t>
            </a:r>
            <a:r>
              <a:rPr lang="en-US" sz="1600" b="1" dirty="0" err="1"/>
              <a:t>Thes</a:t>
            </a:r>
            <a:r>
              <a:rPr lang="en-US" sz="1600" b="1" dirty="0"/>
              <a:t> 3:6	Withdraw from every brother who walks…not according to the tradition which he received from us</a:t>
            </a:r>
          </a:p>
          <a:p>
            <a:pPr eaLnBrk="1" hangingPunct="1">
              <a:lnSpc>
                <a:spcPct val="110000"/>
              </a:lnSpc>
            </a:pPr>
            <a:r>
              <a:rPr lang="en-US" sz="1600" b="1" dirty="0">
                <a:solidFill>
                  <a:srgbClr val="00B0F0"/>
                </a:solidFill>
              </a:rPr>
              <a:t>II </a:t>
            </a:r>
            <a:r>
              <a:rPr lang="en-US" sz="1600" b="1" dirty="0" err="1">
                <a:solidFill>
                  <a:srgbClr val="00B0F0"/>
                </a:solidFill>
              </a:rPr>
              <a:t>Thes</a:t>
            </a:r>
            <a:r>
              <a:rPr lang="en-US" sz="1600" b="1" dirty="0">
                <a:solidFill>
                  <a:srgbClr val="00B0F0"/>
                </a:solidFill>
              </a:rPr>
              <a:t> 3:14	If anyone does not obey our word in this epistle, note… and do not keep company with him</a:t>
            </a:r>
          </a:p>
          <a:p>
            <a:pPr eaLnBrk="1" hangingPunct="1">
              <a:lnSpc>
                <a:spcPct val="110000"/>
              </a:lnSpc>
            </a:pPr>
            <a:r>
              <a:rPr lang="en-US" sz="1600" b="1" dirty="0"/>
              <a:t>I Tim 4:1,2	Some will depart from the faith (not eating meats, forbidding to marry</a:t>
            </a:r>
          </a:p>
          <a:p>
            <a:pPr eaLnBrk="1" hangingPunct="1">
              <a:lnSpc>
                <a:spcPct val="110000"/>
              </a:lnSpc>
            </a:pPr>
            <a:r>
              <a:rPr lang="en-US" sz="1600" b="1" dirty="0">
                <a:solidFill>
                  <a:srgbClr val="00B0F0"/>
                </a:solidFill>
              </a:rPr>
              <a:t>Gal 1:6-9	If we or an angel … preach any other gospel… let him be accursed.</a:t>
            </a:r>
          </a:p>
          <a:p>
            <a:pPr eaLnBrk="1" hangingPunct="1">
              <a:lnSpc>
                <a:spcPct val="110000"/>
              </a:lnSpc>
            </a:pPr>
            <a:r>
              <a:rPr lang="en-US" sz="1600" b="1" dirty="0"/>
              <a:t>I </a:t>
            </a:r>
            <a:r>
              <a:rPr lang="en-US" sz="1600" b="1" dirty="0" err="1"/>
              <a:t>Cor</a:t>
            </a:r>
            <a:r>
              <a:rPr lang="en-US" sz="1600" b="1" dirty="0"/>
              <a:t> 14:36,37	If anyone thinks himself to be a prophet or spiritual, let him acknowledge that the things I write unto you are the commandments of the Lord.</a:t>
            </a:r>
          </a:p>
        </p:txBody>
      </p:sp>
    </p:spTree>
    <p:extLst>
      <p:ext uri="{BB962C8B-B14F-4D97-AF65-F5344CB8AC3E}">
        <p14:creationId xmlns:p14="http://schemas.microsoft.com/office/powerpoint/2010/main" val="304998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54522" y="572818"/>
            <a:ext cx="6858000" cy="1367908"/>
          </a:xfrm>
        </p:spPr>
        <p:txBody>
          <a:bodyPr>
            <a:noAutofit/>
          </a:bodyPr>
          <a:lstStyle/>
          <a:p>
            <a:pPr algn="ctr"/>
            <a:r>
              <a:rPr lang="en-US" sz="5400" b="1" dirty="0"/>
              <a:t>Alternative Uses of </a:t>
            </a:r>
            <a:r>
              <a:rPr lang="en-US" sz="5400" b="1" dirty="0" smtClean="0"/>
              <a:t/>
            </a:r>
            <a:br>
              <a:rPr lang="en-US" sz="5400" b="1" dirty="0" smtClean="0"/>
            </a:br>
            <a:r>
              <a:rPr lang="en-US" sz="5400" b="1" dirty="0" smtClean="0"/>
              <a:t>Authority </a:t>
            </a:r>
            <a:r>
              <a:rPr lang="en-US" sz="5400" b="1" dirty="0"/>
              <a:t>in Religion </a:t>
            </a:r>
          </a:p>
        </p:txBody>
      </p:sp>
      <p:sp>
        <p:nvSpPr>
          <p:cNvPr id="2" name="Subtitle 1"/>
          <p:cNvSpPr>
            <a:spLocks noGrp="1"/>
          </p:cNvSpPr>
          <p:nvPr>
            <p:ph type="subTitle" idx="1"/>
          </p:nvPr>
        </p:nvSpPr>
        <p:spPr>
          <a:xfrm>
            <a:off x="1704763" y="4277526"/>
            <a:ext cx="6858000" cy="628354"/>
          </a:xfrm>
        </p:spPr>
        <p:txBody>
          <a:bodyPr/>
          <a:lstStyle/>
          <a:p>
            <a:r>
              <a:rPr lang="en-US" dirty="0" smtClean="0"/>
              <a:t>Lesson #6</a:t>
            </a:r>
            <a:endParaRPr lang="en-US" dirty="0"/>
          </a:p>
        </p:txBody>
      </p:sp>
    </p:spTree>
    <p:extLst>
      <p:ext uri="{BB962C8B-B14F-4D97-AF65-F5344CB8AC3E}">
        <p14:creationId xmlns:p14="http://schemas.microsoft.com/office/powerpoint/2010/main" val="1570288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1991</TotalTime>
  <Words>2584</Words>
  <Application>Microsoft Office PowerPoint</Application>
  <PresentationFormat>On-screen Show (16:10)</PresentationFormat>
  <Paragraphs>203</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Depth</vt:lpstr>
      <vt:lpstr>Understanding God’s Will</vt:lpstr>
      <vt:lpstr>PowerPoint Presentation</vt:lpstr>
      <vt:lpstr> How Did the Apostles Intend for Churches to Establish Practices?</vt:lpstr>
      <vt:lpstr>Consistent for Patterns For All:</vt:lpstr>
      <vt:lpstr>PowerPoint Presentation</vt:lpstr>
      <vt:lpstr>What of those who Differed?</vt:lpstr>
      <vt:lpstr>What of those who Differed?</vt:lpstr>
      <vt:lpstr>PowerPoint Presentation</vt:lpstr>
      <vt:lpstr>Alternative Uses of  Authority in Religion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Additions to the Bible</vt:lpstr>
      <vt:lpstr>Modifications &amp; Filters to the Bible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Blaine Mellor</cp:lastModifiedBy>
  <cp:revision>174</cp:revision>
  <cp:lastPrinted>2014-11-19T04:32:30Z</cp:lastPrinted>
  <dcterms:created xsi:type="dcterms:W3CDTF">2014-10-30T23:01:40Z</dcterms:created>
  <dcterms:modified xsi:type="dcterms:W3CDTF">2014-11-19T04:34:10Z</dcterms:modified>
</cp:coreProperties>
</file>