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59" r:id="rId4"/>
    <p:sldId id="269" r:id="rId5"/>
    <p:sldId id="261" r:id="rId6"/>
    <p:sldId id="262" r:id="rId7"/>
    <p:sldId id="263" r:id="rId8"/>
    <p:sldId id="264" r:id="rId9"/>
    <p:sldId id="265" r:id="rId10"/>
    <p:sldId id="266" r:id="rId11"/>
    <p:sldId id="267" r:id="rId12"/>
    <p:sldId id="268" r:id="rId13"/>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90" y="-306"/>
      </p:cViewPr>
      <p:guideLst>
        <p:guide orient="horz" pos="180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175724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250719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1864463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374125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3700901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67968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1441372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142522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428781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161943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19461-8B4B-4046-891E-D0F406EF2D8C}" type="datetimeFigureOut">
              <a:rPr lang="en-US" smtClean="0"/>
              <a:pPr/>
              <a:t>11/30/2014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80202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72C19461-8B4B-4046-891E-D0F406EF2D8C}" type="datetimeFigureOut">
              <a:rPr lang="en-US" smtClean="0"/>
              <a:pPr/>
              <a:t>11/30/2014</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099DD46-DEA3-4946-AED4-04D06F63C1BB}" type="slidenum">
              <a:rPr lang="en-US" smtClean="0"/>
              <a:pPr/>
              <a:t>‹#›</a:t>
            </a:fld>
            <a:endParaRPr lang="en-US"/>
          </a:p>
        </p:txBody>
      </p:sp>
    </p:spTree>
    <p:extLst>
      <p:ext uri="{BB962C8B-B14F-4D97-AF65-F5344CB8AC3E}">
        <p14:creationId xmlns:p14="http://schemas.microsoft.com/office/powerpoint/2010/main" xmlns="" val="321891206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t-takla.org/Gallery/var/albums/Bible/Illustrations/NHP/1-Old-Testament-Clip-Arts/www-St-Takla-org--HEZEKIAH.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10176" y="658813"/>
            <a:ext cx="3400425" cy="423068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533400" y="647700"/>
            <a:ext cx="4267200" cy="4524315"/>
          </a:xfrm>
          <a:prstGeom prst="rect">
            <a:avLst/>
          </a:prstGeom>
          <a:noFill/>
        </p:spPr>
        <p:txBody>
          <a:bodyPr wrap="square" rtlCol="0">
            <a:spAutoFit/>
          </a:bodyPr>
          <a:lstStyle/>
          <a:p>
            <a:r>
              <a:rPr lang="en-US" sz="3600" dirty="0" smtClean="0">
                <a:latin typeface="Andalus" panose="02010000000000000000" pitchFamily="2" charset="-78"/>
                <a:cs typeface="Andalus" panose="02010000000000000000" pitchFamily="2" charset="-78"/>
              </a:rPr>
              <a:t>Isaiah the prophet, the son of </a:t>
            </a:r>
            <a:r>
              <a:rPr lang="en-US" sz="3600" dirty="0" err="1" smtClean="0">
                <a:latin typeface="Andalus" panose="02010000000000000000" pitchFamily="2" charset="-78"/>
                <a:cs typeface="Andalus" panose="02010000000000000000" pitchFamily="2" charset="-78"/>
              </a:rPr>
              <a:t>Amoz</a:t>
            </a:r>
            <a:r>
              <a:rPr lang="en-US" sz="3600" dirty="0" smtClean="0">
                <a:latin typeface="Andalus" panose="02010000000000000000" pitchFamily="2" charset="-78"/>
                <a:cs typeface="Andalus" panose="02010000000000000000" pitchFamily="2" charset="-78"/>
              </a:rPr>
              <a:t>, went to him and said to him, “Thus says the </a:t>
            </a:r>
            <a:r>
              <a:rPr lang="en-US" sz="3600" cap="small" dirty="0" smtClean="0">
                <a:effectLst/>
                <a:latin typeface="Andalus" panose="02010000000000000000" pitchFamily="2" charset="-78"/>
                <a:cs typeface="Andalus" panose="02010000000000000000" pitchFamily="2" charset="-78"/>
              </a:rPr>
              <a:t>Lord</a:t>
            </a:r>
            <a:r>
              <a:rPr lang="en-US" sz="3600" dirty="0" smtClean="0">
                <a:latin typeface="Andalus" panose="02010000000000000000" pitchFamily="2" charset="-78"/>
                <a:cs typeface="Andalus" panose="02010000000000000000" pitchFamily="2" charset="-78"/>
              </a:rPr>
              <a:t>: ‘Set your house in order, for you shall die and not live.’”  			Isaiah 38:1</a:t>
            </a:r>
            <a:endParaRPr lang="en-US" sz="3600" dirty="0">
              <a:latin typeface="Andalus" panose="02010000000000000000" pitchFamily="2" charset="-78"/>
              <a:cs typeface="Andalus" panose="02010000000000000000" pitchFamily="2" charset="-78"/>
            </a:endParaRPr>
          </a:p>
        </p:txBody>
      </p:sp>
      <p:cxnSp>
        <p:nvCxnSpPr>
          <p:cNvPr id="4" name="Straight Connector 3"/>
          <p:cNvCxnSpPr/>
          <p:nvPr/>
        </p:nvCxnSpPr>
        <p:spPr>
          <a:xfrm>
            <a:off x="1905000" y="3390900"/>
            <a:ext cx="2667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7700" y="3924300"/>
            <a:ext cx="15621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9914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52500"/>
          </a:xfrm>
        </p:spPr>
        <p:txBody>
          <a:bodyPr>
            <a:normAutofit fontScale="90000"/>
          </a:bodyPr>
          <a:lstStyle/>
          <a:p>
            <a:r>
              <a:rPr lang="en-US" b="1" dirty="0">
                <a:solidFill>
                  <a:srgbClr val="FFFF00"/>
                </a:solidFill>
              </a:rPr>
              <a:t>If I pray and use medication, will God reverse my terminal illness?</a:t>
            </a:r>
            <a:br>
              <a:rPr lang="en-US" b="1" dirty="0">
                <a:solidFill>
                  <a:srgbClr val="FFFF00"/>
                </a:solidFill>
              </a:rPr>
            </a:br>
            <a:endParaRPr lang="en-US" dirty="0"/>
          </a:p>
        </p:txBody>
      </p:sp>
      <p:sp>
        <p:nvSpPr>
          <p:cNvPr id="3" name="Content Placeholder 2"/>
          <p:cNvSpPr>
            <a:spLocks noGrp="1"/>
          </p:cNvSpPr>
          <p:nvPr>
            <p:ph idx="1"/>
          </p:nvPr>
        </p:nvSpPr>
        <p:spPr>
          <a:xfrm>
            <a:off x="457200" y="1485900"/>
            <a:ext cx="8229600" cy="3962400"/>
          </a:xfrm>
        </p:spPr>
        <p:txBody>
          <a:bodyPr>
            <a:normAutofit/>
          </a:bodyPr>
          <a:lstStyle/>
          <a:p>
            <a:r>
              <a:rPr lang="en-US" dirty="0" smtClean="0"/>
              <a:t>Never doubt that He is able to do so!</a:t>
            </a:r>
          </a:p>
          <a:p>
            <a:r>
              <a:rPr lang="en-US" dirty="0" smtClean="0"/>
              <a:t>God had a special reason to heal Hezekiah.</a:t>
            </a:r>
          </a:p>
          <a:p>
            <a:r>
              <a:rPr lang="en-US" dirty="0"/>
              <a:t>“Hezekiah did not repay according to the favor </a:t>
            </a:r>
            <a:r>
              <a:rPr lang="en-US" i="1" dirty="0"/>
              <a:t>shown</a:t>
            </a:r>
            <a:r>
              <a:rPr lang="en-US" dirty="0"/>
              <a:t> him, for his heart was lifted up; therefore wrath was looming over him and over Judah and Jerusalem” (2 </a:t>
            </a:r>
            <a:r>
              <a:rPr lang="en-US" dirty="0" smtClean="0"/>
              <a:t>Chron. </a:t>
            </a:r>
            <a:r>
              <a:rPr lang="en-US" dirty="0"/>
              <a:t>32:25). </a:t>
            </a:r>
            <a:endParaRPr lang="en-US" dirty="0" smtClean="0"/>
          </a:p>
          <a:p>
            <a:r>
              <a:rPr lang="en-US" dirty="0" smtClean="0"/>
              <a:t>He fathered the worst king in Judah’s history.</a:t>
            </a:r>
            <a:endParaRPr lang="en-US" dirty="0"/>
          </a:p>
        </p:txBody>
      </p:sp>
    </p:spTree>
    <p:extLst>
      <p:ext uri="{BB962C8B-B14F-4D97-AF65-F5344CB8AC3E}">
        <p14:creationId xmlns:p14="http://schemas.microsoft.com/office/powerpoint/2010/main" xmlns="" val="230583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952500"/>
          </a:xfrm>
        </p:spPr>
        <p:txBody>
          <a:bodyPr>
            <a:normAutofit fontScale="90000"/>
          </a:bodyPr>
          <a:lstStyle/>
          <a:p>
            <a:r>
              <a:rPr lang="en-US" b="1" dirty="0" smtClean="0">
                <a:solidFill>
                  <a:srgbClr val="FFFF00"/>
                </a:solidFill>
              </a:rPr>
              <a:t>Death is a blessing to those in Christ!</a:t>
            </a:r>
            <a:endParaRPr lang="en-US" b="1" dirty="0">
              <a:solidFill>
                <a:srgbClr val="FFFF00"/>
              </a:solidFill>
            </a:endParaRPr>
          </a:p>
        </p:txBody>
      </p:sp>
      <p:sp>
        <p:nvSpPr>
          <p:cNvPr id="3" name="Content Placeholder 2"/>
          <p:cNvSpPr>
            <a:spLocks noGrp="1"/>
          </p:cNvSpPr>
          <p:nvPr>
            <p:ph idx="1"/>
          </p:nvPr>
        </p:nvSpPr>
        <p:spPr>
          <a:xfrm>
            <a:off x="457200" y="1181100"/>
            <a:ext cx="8229600" cy="4114800"/>
          </a:xfrm>
        </p:spPr>
        <p:txBody>
          <a:bodyPr>
            <a:normAutofit lnSpcReduction="10000"/>
          </a:bodyPr>
          <a:lstStyle/>
          <a:p>
            <a:r>
              <a:rPr lang="en-US" dirty="0" smtClean="0"/>
              <a:t>1 Kings 14:13</a:t>
            </a:r>
          </a:p>
          <a:p>
            <a:r>
              <a:rPr lang="en-US" dirty="0" smtClean="0"/>
              <a:t>Faith changes ones attitude toward dying.</a:t>
            </a:r>
          </a:p>
          <a:p>
            <a:r>
              <a:rPr lang="en-US" dirty="0" smtClean="0"/>
              <a:t>Paul </a:t>
            </a:r>
            <a:r>
              <a:rPr lang="en-US" dirty="0"/>
              <a:t>wrote “For to me, to live </a:t>
            </a:r>
            <a:r>
              <a:rPr lang="en-US" i="1" dirty="0"/>
              <a:t>is</a:t>
            </a:r>
            <a:r>
              <a:rPr lang="en-US" dirty="0"/>
              <a:t> Christ, and to die </a:t>
            </a:r>
            <a:r>
              <a:rPr lang="en-US" i="1" dirty="0"/>
              <a:t>is</a:t>
            </a:r>
            <a:r>
              <a:rPr lang="en-US" dirty="0"/>
              <a:t> gain” (Philippians 1:21). </a:t>
            </a:r>
            <a:endParaRPr lang="en-US" dirty="0" smtClean="0"/>
          </a:p>
          <a:p>
            <a:r>
              <a:rPr lang="en-US" dirty="0" smtClean="0"/>
              <a:t>‘</a:t>
            </a:r>
            <a:r>
              <a:rPr lang="en-US" dirty="0"/>
              <a:t>Blessed </a:t>
            </a:r>
            <a:r>
              <a:rPr lang="en-US" i="1" dirty="0"/>
              <a:t>are</a:t>
            </a:r>
            <a:r>
              <a:rPr lang="en-US" dirty="0"/>
              <a:t> the dead who die in the Lord from now on’” (Revelation 14:13</a:t>
            </a:r>
            <a:r>
              <a:rPr lang="en-US" dirty="0" smtClean="0"/>
              <a:t>).</a:t>
            </a:r>
          </a:p>
          <a:p>
            <a:r>
              <a:rPr lang="en-US" dirty="0" smtClean="0"/>
              <a:t>When we pray for healing we should add, ”Not my will but Yours be done.”</a:t>
            </a:r>
          </a:p>
          <a:p>
            <a:endParaRPr lang="en-US" dirty="0"/>
          </a:p>
          <a:p>
            <a:endParaRPr lang="en-US" dirty="0"/>
          </a:p>
        </p:txBody>
      </p:sp>
    </p:spTree>
    <p:extLst>
      <p:ext uri="{BB962C8B-B14F-4D97-AF65-F5344CB8AC3E}">
        <p14:creationId xmlns:p14="http://schemas.microsoft.com/office/powerpoint/2010/main" xmlns="" val="363535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b="1" dirty="0" smtClean="0">
                <a:solidFill>
                  <a:srgbClr val="FFFF00"/>
                </a:solidFill>
              </a:rPr>
              <a:t>Hezekiah was blessed to have a warning!</a:t>
            </a:r>
            <a:endParaRPr lang="en-US" b="1" dirty="0">
              <a:solidFill>
                <a:srgbClr val="FFFF00"/>
              </a:solidFill>
            </a:endParaRPr>
          </a:p>
        </p:txBody>
      </p:sp>
      <p:sp>
        <p:nvSpPr>
          <p:cNvPr id="5" name="Subtitle 4"/>
          <p:cNvSpPr>
            <a:spLocks noGrp="1"/>
          </p:cNvSpPr>
          <p:nvPr>
            <p:ph type="subTitle" idx="1"/>
          </p:nvPr>
        </p:nvSpPr>
        <p:spPr>
          <a:xfrm>
            <a:off x="1447800" y="3530600"/>
            <a:ext cx="6629400" cy="1460500"/>
          </a:xfrm>
        </p:spPr>
        <p:txBody>
          <a:bodyPr>
            <a:normAutofit/>
          </a:bodyPr>
          <a:lstStyle/>
          <a:p>
            <a:r>
              <a:rPr lang="en-US" sz="3600" b="1" dirty="0" smtClean="0"/>
              <a:t>It is quite possible we will not have one.</a:t>
            </a:r>
            <a:endParaRPr lang="en-US" sz="3600" b="1" dirty="0"/>
          </a:p>
        </p:txBody>
      </p:sp>
    </p:spTree>
    <p:extLst>
      <p:ext uri="{BB962C8B-B14F-4D97-AF65-F5344CB8AC3E}">
        <p14:creationId xmlns:p14="http://schemas.microsoft.com/office/powerpoint/2010/main" xmlns="" val="382991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0" y="-38100"/>
            <a:ext cx="9144000" cy="6186309"/>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xmlns="" val="3712280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Hebrews 9:27</a:t>
            </a:r>
            <a:endParaRPr lang="en-US" dirty="0"/>
          </a:p>
        </p:txBody>
      </p:sp>
      <p:sp>
        <p:nvSpPr>
          <p:cNvPr id="8" name="TextBox 7"/>
          <p:cNvSpPr txBox="1"/>
          <p:nvPr/>
        </p:nvSpPr>
        <p:spPr>
          <a:xfrm>
            <a:off x="1447800" y="1865174"/>
            <a:ext cx="6705600" cy="1754326"/>
          </a:xfrm>
          <a:prstGeom prst="rect">
            <a:avLst/>
          </a:prstGeom>
          <a:noFill/>
          <a:ln w="38100">
            <a:solidFill>
              <a:schemeClr val="tx1"/>
            </a:solidFill>
          </a:ln>
        </p:spPr>
        <p:txBody>
          <a:bodyPr wrap="square" rtlCol="0">
            <a:spAutoFit/>
          </a:bodyPr>
          <a:lstStyle/>
          <a:p>
            <a:r>
              <a:rPr lang="en-US" sz="3600" dirty="0" smtClean="0"/>
              <a:t>“…it is appointed for men to die once, but after this the judgment.” 				Hebrews 9:27</a:t>
            </a:r>
            <a:endParaRPr lang="en-US" sz="3600" dirty="0"/>
          </a:p>
        </p:txBody>
      </p:sp>
      <p:cxnSp>
        <p:nvCxnSpPr>
          <p:cNvPr id="10" name="Straight Connector 9"/>
          <p:cNvCxnSpPr/>
          <p:nvPr/>
        </p:nvCxnSpPr>
        <p:spPr>
          <a:xfrm>
            <a:off x="3429000" y="3009900"/>
            <a:ext cx="426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1157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90500"/>
            <a:ext cx="8305800" cy="952500"/>
          </a:xfrm>
        </p:spPr>
        <p:txBody>
          <a:bodyPr>
            <a:normAutofit/>
          </a:bodyPr>
          <a:lstStyle/>
          <a:p>
            <a:r>
              <a:rPr lang="en-US" dirty="0" smtClean="0"/>
              <a:t>“How do you plead: Guilty or Not?”</a:t>
            </a:r>
            <a:endParaRPr lang="en-US" dirty="0"/>
          </a:p>
        </p:txBody>
      </p:sp>
      <p:sp>
        <p:nvSpPr>
          <p:cNvPr id="4" name="Text Placeholder 3"/>
          <p:cNvSpPr>
            <a:spLocks noGrp="1"/>
          </p:cNvSpPr>
          <p:nvPr>
            <p:ph type="body" idx="1"/>
          </p:nvPr>
        </p:nvSpPr>
        <p:spPr>
          <a:xfrm>
            <a:off x="457200" y="952500"/>
            <a:ext cx="4040188" cy="533135"/>
          </a:xfrm>
        </p:spPr>
        <p:txBody>
          <a:bodyPr>
            <a:normAutofit/>
          </a:bodyPr>
          <a:lstStyle/>
          <a:p>
            <a:pPr algn="ctr"/>
            <a:r>
              <a:rPr lang="en-US" sz="2800" dirty="0" smtClean="0">
                <a:solidFill>
                  <a:srgbClr val="FFFF00"/>
                </a:solidFill>
              </a:rPr>
              <a:t>Looking at My Life</a:t>
            </a:r>
            <a:endParaRPr lang="en-US" sz="2800" dirty="0">
              <a:solidFill>
                <a:srgbClr val="FFFF00"/>
              </a:solidFill>
            </a:endParaRPr>
          </a:p>
        </p:txBody>
      </p:sp>
      <p:sp>
        <p:nvSpPr>
          <p:cNvPr id="5" name="Content Placeholder 4"/>
          <p:cNvSpPr>
            <a:spLocks noGrp="1"/>
          </p:cNvSpPr>
          <p:nvPr>
            <p:ph sz="half" idx="2"/>
          </p:nvPr>
        </p:nvSpPr>
        <p:spPr>
          <a:xfrm>
            <a:off x="381000" y="1562100"/>
            <a:ext cx="4116388" cy="4038600"/>
          </a:xfrm>
        </p:spPr>
        <p:txBody>
          <a:bodyPr>
            <a:normAutofit fontScale="92500" lnSpcReduction="20000"/>
          </a:bodyPr>
          <a:lstStyle/>
          <a:p>
            <a:r>
              <a:rPr lang="en-US" b="1" dirty="0" smtClean="0">
                <a:solidFill>
                  <a:srgbClr val="FFFF00"/>
                </a:solidFill>
              </a:rPr>
              <a:t>GUILTY! </a:t>
            </a:r>
            <a:r>
              <a:rPr lang="en-US" dirty="0" smtClean="0"/>
              <a:t>I have broken the law.</a:t>
            </a:r>
          </a:p>
          <a:p>
            <a:r>
              <a:rPr lang="en-US" dirty="0"/>
              <a:t>“for all have </a:t>
            </a:r>
            <a:r>
              <a:rPr lang="en-US" dirty="0" smtClean="0"/>
              <a:t>sinned…”(Ro. 3:23)</a:t>
            </a:r>
          </a:p>
          <a:p>
            <a:r>
              <a:rPr lang="en-US" dirty="0" smtClean="0"/>
              <a:t>“</a:t>
            </a:r>
            <a:r>
              <a:rPr lang="en-US" dirty="0"/>
              <a:t>For the wrath of God is revealed from heaven against all ungodliness and unrighteousness of men.” (Romans 1:18) </a:t>
            </a:r>
            <a:endParaRPr lang="en-US" dirty="0" smtClean="0"/>
          </a:p>
          <a:p>
            <a:r>
              <a:rPr lang="en-US" dirty="0"/>
              <a:t>“There is none righteous, no, not one;” (Rom. 3:10)</a:t>
            </a:r>
          </a:p>
          <a:p>
            <a:r>
              <a:rPr lang="en-US" dirty="0" smtClean="0"/>
              <a:t>“</a:t>
            </a:r>
            <a:r>
              <a:rPr lang="en-US" dirty="0"/>
              <a:t>The wages of sin is death” (Rom. 6:23)</a:t>
            </a:r>
          </a:p>
          <a:p>
            <a:r>
              <a:rPr lang="en-US" b="1" dirty="0" smtClean="0">
                <a:solidFill>
                  <a:srgbClr val="FFFF00"/>
                </a:solidFill>
              </a:rPr>
              <a:t>LOST FOREVER!</a:t>
            </a:r>
          </a:p>
          <a:p>
            <a:pPr marL="0" indent="0">
              <a:buNone/>
            </a:pPr>
            <a:endParaRPr lang="en-US" dirty="0"/>
          </a:p>
          <a:p>
            <a:endParaRPr lang="en-US" dirty="0" smtClean="0"/>
          </a:p>
          <a:p>
            <a:pPr marL="0" indent="0">
              <a:buNone/>
            </a:pPr>
            <a:endParaRPr lang="en-US" b="1" dirty="0" smtClean="0"/>
          </a:p>
          <a:p>
            <a:endParaRPr lang="en-US" b="1" dirty="0" smtClean="0"/>
          </a:p>
          <a:p>
            <a:endParaRPr lang="en-US" b="1" dirty="0"/>
          </a:p>
        </p:txBody>
      </p:sp>
      <p:sp>
        <p:nvSpPr>
          <p:cNvPr id="6" name="Text Placeholder 5"/>
          <p:cNvSpPr>
            <a:spLocks noGrp="1"/>
          </p:cNvSpPr>
          <p:nvPr>
            <p:ph type="body" sz="quarter" idx="3"/>
          </p:nvPr>
        </p:nvSpPr>
        <p:spPr>
          <a:xfrm>
            <a:off x="4645026" y="952765"/>
            <a:ext cx="4041775" cy="533135"/>
          </a:xfrm>
        </p:spPr>
        <p:txBody>
          <a:bodyPr>
            <a:normAutofit/>
          </a:bodyPr>
          <a:lstStyle/>
          <a:p>
            <a:pPr algn="ctr"/>
            <a:r>
              <a:rPr lang="en-US" sz="2800" dirty="0" smtClean="0">
                <a:solidFill>
                  <a:srgbClr val="FFFF00"/>
                </a:solidFill>
              </a:rPr>
              <a:t>“But we see Jesus…”</a:t>
            </a:r>
            <a:endParaRPr lang="en-US" sz="2800" dirty="0">
              <a:solidFill>
                <a:srgbClr val="FFFF00"/>
              </a:solidFill>
            </a:endParaRPr>
          </a:p>
        </p:txBody>
      </p:sp>
      <p:sp>
        <p:nvSpPr>
          <p:cNvPr id="7" name="Content Placeholder 6"/>
          <p:cNvSpPr>
            <a:spLocks noGrp="1"/>
          </p:cNvSpPr>
          <p:nvPr>
            <p:ph sz="quarter" idx="4"/>
          </p:nvPr>
        </p:nvSpPr>
        <p:spPr>
          <a:xfrm>
            <a:off x="4572000" y="1485900"/>
            <a:ext cx="4114801" cy="4038600"/>
          </a:xfrm>
        </p:spPr>
        <p:txBody>
          <a:bodyPr>
            <a:normAutofit lnSpcReduction="10000"/>
          </a:bodyPr>
          <a:lstStyle/>
          <a:p>
            <a:r>
              <a:rPr lang="en-US" sz="2200" i="1" dirty="0" smtClean="0"/>
              <a:t>“There </a:t>
            </a:r>
            <a:r>
              <a:rPr lang="en-US" sz="2200" i="1" dirty="0"/>
              <a:t>is</a:t>
            </a:r>
            <a:r>
              <a:rPr lang="en-US" sz="2200" dirty="0"/>
              <a:t> therefore now </a:t>
            </a:r>
            <a:r>
              <a:rPr lang="en-US" sz="2200" b="1" dirty="0">
                <a:solidFill>
                  <a:srgbClr val="FFFF00"/>
                </a:solidFill>
              </a:rPr>
              <a:t>no condemnation</a:t>
            </a:r>
            <a:r>
              <a:rPr lang="en-US" sz="2200" dirty="0"/>
              <a:t> to those who are </a:t>
            </a:r>
            <a:r>
              <a:rPr lang="en-US" sz="2200" b="1" dirty="0">
                <a:solidFill>
                  <a:srgbClr val="FFFF00"/>
                </a:solidFill>
              </a:rPr>
              <a:t>in Christ </a:t>
            </a:r>
            <a:r>
              <a:rPr lang="en-US" sz="2200" b="1" dirty="0" smtClean="0">
                <a:solidFill>
                  <a:srgbClr val="FFFF00"/>
                </a:solidFill>
              </a:rPr>
              <a:t>Jesus</a:t>
            </a:r>
            <a:r>
              <a:rPr lang="en-US" sz="2200" dirty="0" smtClean="0"/>
              <a:t>…” (Ro.8:1)</a:t>
            </a:r>
          </a:p>
          <a:p>
            <a:r>
              <a:rPr lang="en-US" sz="2200" dirty="0" smtClean="0"/>
              <a:t>“But </a:t>
            </a:r>
            <a:r>
              <a:rPr lang="en-US" sz="2200" dirty="0"/>
              <a:t>now the </a:t>
            </a:r>
            <a:r>
              <a:rPr lang="en-US" sz="2200" b="1" dirty="0">
                <a:solidFill>
                  <a:srgbClr val="FFFF00"/>
                </a:solidFill>
              </a:rPr>
              <a:t>righteousness of God apart from the law </a:t>
            </a:r>
            <a:r>
              <a:rPr lang="en-US" sz="2200" dirty="0"/>
              <a:t>is </a:t>
            </a:r>
            <a:r>
              <a:rPr lang="en-US" sz="2200" dirty="0" smtClean="0"/>
              <a:t>revealed…</a:t>
            </a:r>
            <a:r>
              <a:rPr lang="en-US" sz="2200" baseline="30000" dirty="0" smtClean="0"/>
              <a:t>22 </a:t>
            </a:r>
            <a:r>
              <a:rPr lang="en-US" sz="2200" dirty="0" smtClean="0"/>
              <a:t>the </a:t>
            </a:r>
            <a:r>
              <a:rPr lang="en-US" sz="2200" dirty="0"/>
              <a:t>righteousness of God, through </a:t>
            </a:r>
            <a:r>
              <a:rPr lang="en-US" sz="2200" b="1" dirty="0">
                <a:solidFill>
                  <a:srgbClr val="FFFF00"/>
                </a:solidFill>
              </a:rPr>
              <a:t>faith in Jesus </a:t>
            </a:r>
            <a:r>
              <a:rPr lang="en-US" sz="2200" b="1" dirty="0" smtClean="0">
                <a:solidFill>
                  <a:srgbClr val="FFFF00"/>
                </a:solidFill>
              </a:rPr>
              <a:t>Christ…</a:t>
            </a:r>
            <a:r>
              <a:rPr lang="en-US" sz="2200" dirty="0" smtClean="0"/>
              <a:t>” (Ro. 3:21-22), </a:t>
            </a:r>
          </a:p>
          <a:p>
            <a:r>
              <a:rPr lang="en-US" sz="2200" dirty="0"/>
              <a:t>“Therefore whoever confesses Me before men, him I will also confess before My Father who is in heaven. </a:t>
            </a:r>
            <a:r>
              <a:rPr lang="en-US" sz="2200" dirty="0" smtClean="0"/>
              <a:t> (Matt. 10:32)</a:t>
            </a:r>
            <a:endParaRPr lang="en-US" sz="2200" dirty="0"/>
          </a:p>
          <a:p>
            <a:endParaRPr lang="en-US" sz="2200" dirty="0"/>
          </a:p>
          <a:p>
            <a:endParaRPr lang="en-US" sz="2200" dirty="0"/>
          </a:p>
        </p:txBody>
      </p:sp>
      <p:cxnSp>
        <p:nvCxnSpPr>
          <p:cNvPr id="9" name="Straight Connector 8"/>
          <p:cNvCxnSpPr/>
          <p:nvPr/>
        </p:nvCxnSpPr>
        <p:spPr>
          <a:xfrm>
            <a:off x="6934200" y="4686300"/>
            <a:ext cx="1447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029200" y="4991100"/>
            <a:ext cx="2819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743200" y="4610100"/>
            <a:ext cx="2133600" cy="646331"/>
          </a:xfrm>
          <a:prstGeom prst="rect">
            <a:avLst/>
          </a:prstGeom>
          <a:noFill/>
          <a:ln w="28575">
            <a:solidFill>
              <a:srgbClr val="FFFF00"/>
            </a:solidFill>
          </a:ln>
        </p:spPr>
        <p:txBody>
          <a:bodyPr wrap="square" rtlCol="0">
            <a:spAutoFit/>
          </a:bodyPr>
          <a:lstStyle/>
          <a:p>
            <a:r>
              <a:rPr lang="en-US" sz="3600" b="1" dirty="0" smtClean="0">
                <a:solidFill>
                  <a:srgbClr val="FFFF00"/>
                </a:solidFill>
              </a:rPr>
              <a:t>John 3:16</a:t>
            </a:r>
            <a:endParaRPr lang="en-US" sz="3600" b="1" dirty="0">
              <a:solidFill>
                <a:srgbClr val="FFFF00"/>
              </a:solidFill>
            </a:endParaRPr>
          </a:p>
        </p:txBody>
      </p:sp>
    </p:spTree>
    <p:extLst>
      <p:ext uri="{BB962C8B-B14F-4D97-AF65-F5344CB8AC3E}">
        <p14:creationId xmlns:p14="http://schemas.microsoft.com/office/powerpoint/2010/main" xmlns="" val="6813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p:cTn id="18"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p:cTn id="25"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 calcmode="lin" valueType="num">
                                      <p:cBhvr>
                                        <p:cTn id="3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5">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 calcmode="lin" valueType="num">
                                      <p:cBhvr>
                                        <p:cTn id="46"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5">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500" fill="hold"/>
                                        <p:tgtEl>
                                          <p:spTgt spid="2"/>
                                        </p:tgtEl>
                                        <p:attrNameLst>
                                          <p:attrName>ppt_w</p:attrName>
                                        </p:attrNameLst>
                                      </p:cBhvr>
                                      <p:tavLst>
                                        <p:tav tm="0">
                                          <p:val>
                                            <p:fltVal val="0"/>
                                          </p:val>
                                        </p:tav>
                                        <p:tav tm="100000">
                                          <p:val>
                                            <p:strVal val="#ppt_w"/>
                                          </p:val>
                                        </p:tav>
                                      </p:tavLst>
                                    </p:anim>
                                    <p:anim calcmode="lin" valueType="num">
                                      <p:cBhvr>
                                        <p:cTn id="54" dur="500" fill="hold"/>
                                        <p:tgtEl>
                                          <p:spTgt spid="2"/>
                                        </p:tgtEl>
                                        <p:attrNameLst>
                                          <p:attrName>ppt_h</p:attrName>
                                        </p:attrNameLst>
                                      </p:cBhvr>
                                      <p:tavLst>
                                        <p:tav tm="0">
                                          <p:val>
                                            <p:fltVal val="0"/>
                                          </p:val>
                                        </p:tav>
                                        <p:tav tm="100000">
                                          <p:val>
                                            <p:strVal val="#ppt_h"/>
                                          </p:val>
                                        </p:tav>
                                      </p:tavLst>
                                    </p:anim>
                                    <p:animEffect transition="in" filter="fade">
                                      <p:cBhvr>
                                        <p:cTn id="55" dur="500"/>
                                        <p:tgtEl>
                                          <p:spTgt spid="2"/>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6">
                                            <p:txEl>
                                              <p:pRg st="0" end="0"/>
                                            </p:txEl>
                                          </p:spTgt>
                                        </p:tgtEl>
                                        <p:attrNameLst>
                                          <p:attrName>style.visibility</p:attrName>
                                        </p:attrNameLst>
                                      </p:cBhvr>
                                      <p:to>
                                        <p:strVal val="visible"/>
                                      </p:to>
                                    </p:set>
                                    <p:anim calcmode="lin" valueType="num">
                                      <p:cBhvr>
                                        <p:cTn id="60"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61"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62" dur="500"/>
                                        <p:tgtEl>
                                          <p:spTgt spid="6">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
                                            <p:txEl>
                                              <p:pRg st="2" end="2"/>
                                            </p:txEl>
                                          </p:spTgt>
                                        </p:tgtEl>
                                        <p:attrNameLst>
                                          <p:attrName>style.visibility</p:attrName>
                                        </p:attrNameLst>
                                      </p:cBhvr>
                                      <p:to>
                                        <p:strVal val="visible"/>
                                      </p:to>
                                    </p:set>
                                  </p:childTnLst>
                                </p:cTn>
                              </p:par>
                            </p:childTnLst>
                          </p:cTn>
                        </p:par>
                        <p:par>
                          <p:cTn id="75" fill="hold">
                            <p:stCondLst>
                              <p:cond delay="0"/>
                            </p:stCondLst>
                            <p:childTnLst>
                              <p:par>
                                <p:cTn id="76" presetID="22" presetClass="entr" presetSubtype="8" fill="hold" nodeType="afterEffect">
                                  <p:stCondLst>
                                    <p:cond delay="0"/>
                                  </p:stCondLst>
                                  <p:childTnLst>
                                    <p:set>
                                      <p:cBhvr>
                                        <p:cTn id="77" dur="1" fill="hold">
                                          <p:stCondLst>
                                            <p:cond delay="0"/>
                                          </p:stCondLst>
                                        </p:cTn>
                                        <p:tgtEl>
                                          <p:spTgt spid="9"/>
                                        </p:tgtEl>
                                        <p:attrNameLst>
                                          <p:attrName>style.visibility</p:attrName>
                                        </p:attrNameLst>
                                      </p:cBhvr>
                                      <p:to>
                                        <p:strVal val="visible"/>
                                      </p:to>
                                    </p:set>
                                    <p:animEffect transition="in" filter="wipe(left)">
                                      <p:cBhvr>
                                        <p:cTn id="78" dur="500"/>
                                        <p:tgtEl>
                                          <p:spTgt spid="9"/>
                                        </p:tgtEl>
                                      </p:cBhvr>
                                    </p:animEffect>
                                  </p:childTnLst>
                                </p:cTn>
                              </p:par>
                            </p:childTnLst>
                          </p:cTn>
                        </p:par>
                        <p:par>
                          <p:cTn id="79" fill="hold">
                            <p:stCondLst>
                              <p:cond delay="500"/>
                            </p:stCondLst>
                            <p:childTnLst>
                              <p:par>
                                <p:cTn id="80" presetID="22" presetClass="entr" presetSubtype="8" fill="hold" nodeType="after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left)">
                                      <p:cBhvr>
                                        <p:cTn id="8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865"/>
            <a:ext cx="8534400" cy="952500"/>
          </a:xfrm>
        </p:spPr>
        <p:txBody>
          <a:bodyPr>
            <a:normAutofit/>
          </a:bodyPr>
          <a:lstStyle/>
          <a:p>
            <a:r>
              <a:rPr lang="en-US" b="1" dirty="0" smtClean="0">
                <a:solidFill>
                  <a:srgbClr val="FFFF00"/>
                </a:solidFill>
              </a:rPr>
              <a:t>Making this Relationship with Jesus</a:t>
            </a:r>
            <a:endParaRPr lang="en-US" b="1" dirty="0">
              <a:solidFill>
                <a:srgbClr val="FFFF00"/>
              </a:solidFill>
            </a:endParaRPr>
          </a:p>
        </p:txBody>
      </p:sp>
      <p:sp>
        <p:nvSpPr>
          <p:cNvPr id="3" name="Content Placeholder 2"/>
          <p:cNvSpPr>
            <a:spLocks noGrp="1"/>
          </p:cNvSpPr>
          <p:nvPr>
            <p:ph idx="1"/>
          </p:nvPr>
        </p:nvSpPr>
        <p:spPr>
          <a:xfrm>
            <a:off x="381000" y="1104900"/>
            <a:ext cx="8382000" cy="4343400"/>
          </a:xfrm>
        </p:spPr>
        <p:txBody>
          <a:bodyPr>
            <a:normAutofit fontScale="92500" lnSpcReduction="10000"/>
          </a:bodyPr>
          <a:lstStyle/>
          <a:p>
            <a:r>
              <a:rPr lang="en-US" dirty="0" smtClean="0"/>
              <a:t>Calling Jesus “Lord” not enough (Matt. 7:21)</a:t>
            </a:r>
          </a:p>
          <a:p>
            <a:r>
              <a:rPr lang="en-US" dirty="0" smtClean="0"/>
              <a:t>Good works not enough (Matt. 7:22-23).</a:t>
            </a:r>
          </a:p>
          <a:p>
            <a:r>
              <a:rPr lang="en-US" dirty="0"/>
              <a:t>Jesus said, ““But why do you call Me ‘Lord, Lord,’ and not do the things which I say? </a:t>
            </a:r>
            <a:r>
              <a:rPr lang="en-US" dirty="0" smtClean="0"/>
              <a:t>(Luke 6:46)</a:t>
            </a:r>
          </a:p>
          <a:p>
            <a:r>
              <a:rPr lang="en-US" dirty="0" smtClean="0"/>
              <a:t>Jesus said “that </a:t>
            </a:r>
            <a:r>
              <a:rPr lang="en-US" b="1" dirty="0">
                <a:solidFill>
                  <a:srgbClr val="FFFF00"/>
                </a:solidFill>
              </a:rPr>
              <a:t>repentance</a:t>
            </a:r>
            <a:r>
              <a:rPr lang="en-US" dirty="0"/>
              <a:t> and </a:t>
            </a:r>
            <a:r>
              <a:rPr lang="en-US" b="1" dirty="0">
                <a:solidFill>
                  <a:srgbClr val="FFFF00"/>
                </a:solidFill>
              </a:rPr>
              <a:t>remission of sins </a:t>
            </a:r>
            <a:r>
              <a:rPr lang="en-US" dirty="0"/>
              <a:t>should be preached in His name to all nations, beginning at </a:t>
            </a:r>
            <a:r>
              <a:rPr lang="en-US" dirty="0" smtClean="0"/>
              <a:t>Jerusalem.” (Luke 24:47)</a:t>
            </a:r>
          </a:p>
          <a:p>
            <a:r>
              <a:rPr lang="en-US" dirty="0" smtClean="0"/>
              <a:t>Jesus said, “He </a:t>
            </a:r>
            <a:r>
              <a:rPr lang="en-US" dirty="0"/>
              <a:t>who </a:t>
            </a:r>
            <a:r>
              <a:rPr lang="en-US" b="1" dirty="0">
                <a:solidFill>
                  <a:srgbClr val="FFFF00"/>
                </a:solidFill>
              </a:rPr>
              <a:t>believes</a:t>
            </a:r>
            <a:r>
              <a:rPr lang="en-US" dirty="0"/>
              <a:t> and is </a:t>
            </a:r>
            <a:r>
              <a:rPr lang="en-US" b="1" dirty="0">
                <a:solidFill>
                  <a:srgbClr val="FFFF00"/>
                </a:solidFill>
              </a:rPr>
              <a:t>baptized</a:t>
            </a:r>
            <a:r>
              <a:rPr lang="en-US" dirty="0"/>
              <a:t> will be </a:t>
            </a:r>
            <a:r>
              <a:rPr lang="en-US" dirty="0" smtClean="0"/>
              <a:t>saved.” (Mark 16:16).</a:t>
            </a:r>
            <a:endParaRPr lang="en-US" dirty="0"/>
          </a:p>
        </p:txBody>
      </p:sp>
    </p:spTree>
    <p:extLst>
      <p:ext uri="{BB962C8B-B14F-4D97-AF65-F5344CB8AC3E}">
        <p14:creationId xmlns:p14="http://schemas.microsoft.com/office/powerpoint/2010/main" xmlns="" val="199043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865"/>
            <a:ext cx="8458200" cy="952500"/>
          </a:xfrm>
        </p:spPr>
        <p:txBody>
          <a:bodyPr>
            <a:normAutofit/>
          </a:bodyPr>
          <a:lstStyle/>
          <a:p>
            <a:r>
              <a:rPr lang="en-US" b="1" dirty="0">
                <a:solidFill>
                  <a:srgbClr val="FFFF00"/>
                </a:solidFill>
              </a:rPr>
              <a:t>Making this Relationship with Jesus</a:t>
            </a:r>
            <a:endParaRPr lang="en-US" dirty="0"/>
          </a:p>
        </p:txBody>
      </p:sp>
      <p:sp>
        <p:nvSpPr>
          <p:cNvPr id="3" name="Content Placeholder 2"/>
          <p:cNvSpPr>
            <a:spLocks noGrp="1"/>
          </p:cNvSpPr>
          <p:nvPr>
            <p:ph idx="1"/>
          </p:nvPr>
        </p:nvSpPr>
        <p:spPr>
          <a:xfrm>
            <a:off x="457200" y="1181099"/>
            <a:ext cx="8229600" cy="4114801"/>
          </a:xfrm>
        </p:spPr>
        <p:txBody>
          <a:bodyPr>
            <a:normAutofit/>
          </a:bodyPr>
          <a:lstStyle/>
          <a:p>
            <a:r>
              <a:rPr lang="en-US" sz="2800" dirty="0" smtClean="0"/>
              <a:t>“</a:t>
            </a:r>
            <a:r>
              <a:rPr lang="en-US" sz="2800" dirty="0"/>
              <a:t>Or do you not know that as many of us as were baptized into Christ Jesus were baptized into His death? </a:t>
            </a:r>
            <a:r>
              <a:rPr lang="en-US" sz="2800" baseline="30000" dirty="0"/>
              <a:t> </a:t>
            </a:r>
            <a:r>
              <a:rPr lang="en-US" sz="2800" dirty="0"/>
              <a:t>Therefore we were </a:t>
            </a:r>
            <a:r>
              <a:rPr lang="en-US" sz="2800" dirty="0" smtClean="0"/>
              <a:t> buried </a:t>
            </a:r>
            <a:r>
              <a:rPr lang="en-US" sz="2800" dirty="0"/>
              <a:t>with Him through baptism into death, that just as Christ was raised from the dead by the glory of the Father, even so we also should walk in newness of life” (Romans 6:3-4</a:t>
            </a:r>
            <a:r>
              <a:rPr lang="en-US" sz="2800" dirty="0" smtClean="0"/>
              <a:t>).</a:t>
            </a:r>
          </a:p>
          <a:p>
            <a:r>
              <a:rPr lang="en-US" sz="2800" dirty="0" smtClean="0"/>
              <a:t>“If </a:t>
            </a:r>
            <a:r>
              <a:rPr lang="en-US" sz="2800" dirty="0"/>
              <a:t>we walk in the light as He is in the light, we have fellowship with one another, and the blood of Jesus Christ His Son cleanses us from all sin</a:t>
            </a:r>
            <a:r>
              <a:rPr lang="en-US" sz="2800" dirty="0" smtClean="0"/>
              <a:t>.” (1 John 1:7) </a:t>
            </a:r>
            <a:endParaRPr lang="en-US" sz="2800" dirty="0"/>
          </a:p>
        </p:txBody>
      </p:sp>
      <p:cxnSp>
        <p:nvCxnSpPr>
          <p:cNvPr id="5" name="Straight Connector 4"/>
          <p:cNvCxnSpPr/>
          <p:nvPr/>
        </p:nvCxnSpPr>
        <p:spPr>
          <a:xfrm>
            <a:off x="2133600" y="2037645"/>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390900" y="3771900"/>
            <a:ext cx="15621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00200" y="5030569"/>
            <a:ext cx="5638800" cy="646331"/>
          </a:xfrm>
          <a:prstGeom prst="rect">
            <a:avLst/>
          </a:prstGeom>
          <a:noFill/>
        </p:spPr>
        <p:txBody>
          <a:bodyPr wrap="square" rtlCol="0">
            <a:spAutoFit/>
          </a:bodyPr>
          <a:lstStyle/>
          <a:p>
            <a:r>
              <a:rPr lang="en-US" sz="3600" b="1" dirty="0" smtClean="0">
                <a:solidFill>
                  <a:srgbClr val="FFFF00"/>
                </a:solidFill>
              </a:rPr>
              <a:t>Seven Days or Seventy Years</a:t>
            </a:r>
            <a:endParaRPr lang="en-US" sz="3600" b="1" dirty="0">
              <a:solidFill>
                <a:srgbClr val="FFFF00"/>
              </a:solidFill>
            </a:endParaRPr>
          </a:p>
        </p:txBody>
      </p:sp>
      <p:cxnSp>
        <p:nvCxnSpPr>
          <p:cNvPr id="10" name="Straight Connector 9"/>
          <p:cNvCxnSpPr/>
          <p:nvPr/>
        </p:nvCxnSpPr>
        <p:spPr>
          <a:xfrm>
            <a:off x="6705600" y="2037645"/>
            <a:ext cx="53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943600" y="24765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133600" y="2933700"/>
            <a:ext cx="53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844822" y="4701822"/>
            <a:ext cx="246097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90600" y="5116689"/>
            <a:ext cx="52959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6883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500"/>
                                        <p:tgtEl>
                                          <p:spTgt spid="19"/>
                                        </p:tgtEl>
                                      </p:cBhvr>
                                    </p:animEffect>
                                  </p:childTnLst>
                                </p:cTn>
                              </p:par>
                            </p:childTnLst>
                          </p:cTn>
                        </p:par>
                        <p:par>
                          <p:cTn id="41" fill="hold">
                            <p:stCondLst>
                              <p:cond delay="500"/>
                            </p:stCondLst>
                            <p:childTnLst>
                              <p:par>
                                <p:cTn id="42" presetID="22" presetClass="entr" presetSubtype="8"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left)">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952500"/>
          </a:xfrm>
        </p:spPr>
        <p:txBody>
          <a:bodyPr>
            <a:noAutofit/>
          </a:bodyPr>
          <a:lstStyle/>
          <a:p>
            <a:r>
              <a:rPr lang="en-US" dirty="0" smtClean="0">
                <a:solidFill>
                  <a:srgbClr val="FFFF00"/>
                </a:solidFill>
              </a:rPr>
              <a:t>Our House is “Set in Order” When we are obeying the words of Jesus!</a:t>
            </a:r>
            <a:endParaRPr lang="en-US" dirty="0">
              <a:solidFill>
                <a:srgbClr val="FFFF00"/>
              </a:solidFill>
            </a:endParaRPr>
          </a:p>
        </p:txBody>
      </p:sp>
      <p:sp>
        <p:nvSpPr>
          <p:cNvPr id="5" name="TextBox 4"/>
          <p:cNvSpPr txBox="1"/>
          <p:nvPr/>
        </p:nvSpPr>
        <p:spPr>
          <a:xfrm>
            <a:off x="533400" y="1944112"/>
            <a:ext cx="8077200" cy="3046988"/>
          </a:xfrm>
          <a:prstGeom prst="rect">
            <a:avLst/>
          </a:prstGeom>
          <a:noFill/>
        </p:spPr>
        <p:txBody>
          <a:bodyPr wrap="square" rtlCol="0">
            <a:spAutoFit/>
          </a:bodyPr>
          <a:lstStyle/>
          <a:p>
            <a:r>
              <a:rPr lang="en-US" sz="3200" dirty="0"/>
              <a:t>“Therefore whoever hears these sayings of Mine, and does them, I will liken him to a wise man who built his house on the rock: </a:t>
            </a:r>
            <a:r>
              <a:rPr lang="en-US" sz="3200" baseline="30000" dirty="0"/>
              <a:t> </a:t>
            </a:r>
            <a:r>
              <a:rPr lang="en-US" sz="3200" dirty="0"/>
              <a:t>and the rain descended, the floods came, and the winds blew and beat on that house; and it did not fall, for it was founded on the rock. (</a:t>
            </a:r>
            <a:r>
              <a:rPr lang="en-US" sz="3200" dirty="0" smtClean="0"/>
              <a:t>Matt. </a:t>
            </a:r>
            <a:r>
              <a:rPr lang="en-US" sz="3200" dirty="0"/>
              <a:t>7:24-25). </a:t>
            </a:r>
          </a:p>
        </p:txBody>
      </p:sp>
    </p:spTree>
    <p:extLst>
      <p:ext uri="{BB962C8B-B14F-4D97-AF65-F5344CB8AC3E}">
        <p14:creationId xmlns:p14="http://schemas.microsoft.com/office/powerpoint/2010/main" xmlns="" val="229555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b="1" dirty="0" smtClean="0"/>
              <a:t>Hezekiah’s Illness Proved Not to Be Terminal!</a:t>
            </a:r>
            <a:endParaRPr lang="en-US" b="1" dirty="0"/>
          </a:p>
        </p:txBody>
      </p:sp>
      <p:sp>
        <p:nvSpPr>
          <p:cNvPr id="4" name="Subtitle 3"/>
          <p:cNvSpPr>
            <a:spLocks noGrp="1"/>
          </p:cNvSpPr>
          <p:nvPr>
            <p:ph type="subTitle" idx="1"/>
          </p:nvPr>
        </p:nvSpPr>
        <p:spPr>
          <a:xfrm>
            <a:off x="1371600" y="3530600"/>
            <a:ext cx="6400800" cy="1460500"/>
          </a:xfrm>
        </p:spPr>
        <p:txBody>
          <a:bodyPr/>
          <a:lstStyle/>
          <a:p>
            <a:r>
              <a:rPr lang="en-US" dirty="0" smtClean="0"/>
              <a:t>God changed the prognosis!</a:t>
            </a:r>
            <a:endParaRPr lang="en-US" dirty="0"/>
          </a:p>
        </p:txBody>
      </p:sp>
    </p:spTree>
    <p:extLst>
      <p:ext uri="{BB962C8B-B14F-4D97-AF65-F5344CB8AC3E}">
        <p14:creationId xmlns:p14="http://schemas.microsoft.com/office/powerpoint/2010/main" xmlns="" val="54919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99079"/>
            <a:ext cx="7772400" cy="1225021"/>
          </a:xfrm>
        </p:spPr>
        <p:txBody>
          <a:bodyPr/>
          <a:lstStyle/>
          <a:p>
            <a:r>
              <a:rPr lang="en-US" b="1" dirty="0" smtClean="0"/>
              <a:t>What Hezekiah Did</a:t>
            </a:r>
            <a:endParaRPr lang="en-US" b="1" dirty="0"/>
          </a:p>
        </p:txBody>
      </p:sp>
      <p:sp>
        <p:nvSpPr>
          <p:cNvPr id="5" name="Subtitle 4"/>
          <p:cNvSpPr>
            <a:spLocks noGrp="1"/>
          </p:cNvSpPr>
          <p:nvPr>
            <p:ph type="subTitle" idx="1"/>
          </p:nvPr>
        </p:nvSpPr>
        <p:spPr>
          <a:xfrm>
            <a:off x="1371600" y="2997200"/>
            <a:ext cx="6400800" cy="1460500"/>
          </a:xfrm>
        </p:spPr>
        <p:txBody>
          <a:bodyPr>
            <a:normAutofit/>
          </a:bodyPr>
          <a:lstStyle/>
          <a:p>
            <a:pPr marL="514350" indent="-514350">
              <a:buFont typeface="+mj-lt"/>
              <a:buAutoNum type="arabicPeriod"/>
            </a:pPr>
            <a:r>
              <a:rPr lang="en-US" b="1" dirty="0" smtClean="0"/>
              <a:t>He Prayed</a:t>
            </a:r>
          </a:p>
          <a:p>
            <a:pPr marL="514350" indent="-514350">
              <a:buFont typeface="+mj-lt"/>
              <a:buAutoNum type="arabicPeriod"/>
            </a:pPr>
            <a:r>
              <a:rPr lang="en-US" b="1" dirty="0" smtClean="0"/>
              <a:t>He Used Medication </a:t>
            </a:r>
            <a:endParaRPr lang="en-US" b="1" dirty="0"/>
          </a:p>
        </p:txBody>
      </p:sp>
    </p:spTree>
    <p:extLst>
      <p:ext uri="{BB962C8B-B14F-4D97-AF65-F5344CB8AC3E}">
        <p14:creationId xmlns:p14="http://schemas.microsoft.com/office/powerpoint/2010/main" xmlns="" val="207433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716</Words>
  <Application>Microsoft Office PowerPoint</Application>
  <PresentationFormat>On-screen Show (16:10)</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Hebrews 9:27</vt:lpstr>
      <vt:lpstr>“How do you plead: Guilty or Not?”</vt:lpstr>
      <vt:lpstr>Making this Relationship with Jesus</vt:lpstr>
      <vt:lpstr>Making this Relationship with Jesus</vt:lpstr>
      <vt:lpstr>Our House is “Set in Order” When we are obeying the words of Jesus!</vt:lpstr>
      <vt:lpstr>Hezekiah’s Illness Proved Not to Be Terminal!</vt:lpstr>
      <vt:lpstr>What Hezekiah Did</vt:lpstr>
      <vt:lpstr>If I pray and use medication, will God reverse my terminal illness? </vt:lpstr>
      <vt:lpstr>Death is a blessing to those in Christ!</vt:lpstr>
      <vt:lpstr>Hezekiah was blessed to have a warning!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Sewell</dc:creator>
  <cp:lastModifiedBy>Brad Beutjer</cp:lastModifiedBy>
  <cp:revision>29</cp:revision>
  <dcterms:created xsi:type="dcterms:W3CDTF">2014-11-29T14:43:08Z</dcterms:created>
  <dcterms:modified xsi:type="dcterms:W3CDTF">2014-11-30T22:51:40Z</dcterms:modified>
</cp:coreProperties>
</file>