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6" r:id="rId3"/>
    <p:sldId id="272" r:id="rId4"/>
    <p:sldId id="262" r:id="rId5"/>
    <p:sldId id="263" r:id="rId6"/>
    <p:sldId id="265" r:id="rId7"/>
    <p:sldId id="288" r:id="rId8"/>
    <p:sldId id="292" r:id="rId9"/>
    <p:sldId id="289" r:id="rId10"/>
    <p:sldId id="298" r:id="rId11"/>
    <p:sldId id="268" r:id="rId12"/>
    <p:sldId id="294" r:id="rId13"/>
    <p:sldId id="300" r:id="rId14"/>
    <p:sldId id="296" r:id="rId15"/>
    <p:sldId id="303" r:id="rId16"/>
    <p:sldId id="304" r:id="rId17"/>
    <p:sldId id="302" r:id="rId18"/>
    <p:sldId id="305" r:id="rId19"/>
    <p:sldId id="306" r:id="rId20"/>
    <p:sldId id="307" r:id="rId21"/>
    <p:sldId id="308" r:id="rId22"/>
    <p:sldId id="266" r:id="rId23"/>
    <p:sldId id="287" r:id="rId24"/>
    <p:sldId id="295" r:id="rId25"/>
    <p:sldId id="275" r:id="rId26"/>
    <p:sldId id="279" r:id="rId27"/>
    <p:sldId id="283" r:id="rId28"/>
    <p:sldId id="281" r:id="rId29"/>
    <p:sldId id="261" r:id="rId30"/>
    <p:sldId id="284" r:id="rId3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D98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9854" autoAdjust="0"/>
  </p:normalViewPr>
  <p:slideViewPr>
    <p:cSldViewPr snapToGrid="0" snapToObjects="1">
      <p:cViewPr varScale="1">
        <p:scale>
          <a:sx n="106" d="100"/>
          <a:sy n="106" d="100"/>
        </p:scale>
        <p:origin x="-786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BFECD78-3C8E-49F2-8FAB-59489D168ABB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56781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8120"/>
            <a:ext cx="8229600" cy="43217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731434" y="5514804"/>
            <a:ext cx="1412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Embry Hills</a:t>
            </a:r>
            <a:r>
              <a:rPr lang="en-US" sz="1000" baseline="0" dirty="0" smtClean="0"/>
              <a:t> – Sept 2014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•"/>
        <a:defRPr sz="32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–"/>
        <a:defRPr sz="2800" kern="1200">
          <a:solidFill>
            <a:srgbClr val="0000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•"/>
        <a:defRPr sz="2400" kern="1200">
          <a:solidFill>
            <a:srgbClr val="00009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–"/>
        <a:defRPr sz="2000" kern="1200">
          <a:solidFill>
            <a:srgbClr val="00009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90000"/>
        <a:buFont typeface="Arial" pitchFamily="34" charset="0"/>
        <a:buChar char="»"/>
        <a:defRPr sz="2000" kern="1200">
          <a:solidFill>
            <a:srgbClr val="00009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7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2C5D98"/>
                </a:solidFill>
              </a:rPr>
              <a:t>26</a:t>
            </a:r>
            <a:r>
              <a:rPr lang="en-US" sz="2200" dirty="0">
                <a:solidFill>
                  <a:srgbClr val="2C5D98"/>
                </a:solidFill>
              </a:rPr>
              <a:t> For if we go on sinning willfully after receiving the knowledge of the truth, there no longer remains a sacrifice for sins, </a:t>
            </a:r>
            <a:r>
              <a:rPr lang="en-US" sz="2200" b="1" dirty="0">
                <a:solidFill>
                  <a:srgbClr val="2C5D98"/>
                </a:solidFill>
              </a:rPr>
              <a:t>27</a:t>
            </a:r>
            <a:r>
              <a:rPr lang="en-US" sz="2200" dirty="0">
                <a:solidFill>
                  <a:srgbClr val="2C5D98"/>
                </a:solidFill>
              </a:rPr>
              <a:t> but a terrifying expectation of judgment and the fury of a fire which will consume the adversaries. </a:t>
            </a:r>
            <a:r>
              <a:rPr lang="en-US" sz="2200" b="1" dirty="0">
                <a:solidFill>
                  <a:srgbClr val="2C5D98"/>
                </a:solidFill>
              </a:rPr>
              <a:t>28</a:t>
            </a:r>
            <a:r>
              <a:rPr lang="en-US" sz="2200" dirty="0">
                <a:solidFill>
                  <a:srgbClr val="2C5D98"/>
                </a:solidFill>
              </a:rPr>
              <a:t> </a:t>
            </a:r>
            <a:r>
              <a:rPr lang="en-US" sz="2200" b="1" dirty="0">
                <a:solidFill>
                  <a:srgbClr val="2C5D98"/>
                </a:solidFill>
              </a:rPr>
              <a:t>Anyone who has set aside the Law of Moses dies without mercy on the testimony of two or three witnesses.</a:t>
            </a:r>
            <a:r>
              <a:rPr lang="en-US" sz="2200" dirty="0">
                <a:solidFill>
                  <a:srgbClr val="2C5D98"/>
                </a:solidFill>
              </a:rPr>
              <a:t> </a:t>
            </a:r>
            <a:r>
              <a:rPr lang="en-US" sz="2200" b="1" dirty="0">
                <a:solidFill>
                  <a:srgbClr val="2C5D98"/>
                </a:solidFill>
              </a:rPr>
              <a:t>29 </a:t>
            </a:r>
            <a:r>
              <a:rPr lang="en-US" sz="2200" dirty="0">
                <a:solidFill>
                  <a:srgbClr val="2C5D98"/>
                </a:solidFill>
              </a:rPr>
              <a:t>How much severer punishment do you think he will deserve who has trampled </a:t>
            </a:r>
            <a:r>
              <a:rPr lang="en-US" sz="2200" dirty="0" smtClean="0">
                <a:solidFill>
                  <a:srgbClr val="2C5D98"/>
                </a:solidFill>
              </a:rPr>
              <a:t>underfoot </a:t>
            </a:r>
            <a:r>
              <a:rPr lang="en-US" sz="2200" dirty="0">
                <a:solidFill>
                  <a:srgbClr val="2C5D98"/>
                </a:solidFill>
              </a:rPr>
              <a:t>the Son of God, and has regarded as unclean the blood of the covenant by which he was sanctified, and has insulted the Spirit of grace? </a:t>
            </a:r>
            <a:r>
              <a:rPr lang="en-US" sz="2200" b="1" dirty="0">
                <a:solidFill>
                  <a:srgbClr val="2C5D98"/>
                </a:solidFill>
              </a:rPr>
              <a:t>30</a:t>
            </a:r>
            <a:r>
              <a:rPr lang="en-US" sz="2200" dirty="0">
                <a:solidFill>
                  <a:srgbClr val="2C5D98"/>
                </a:solidFill>
              </a:rPr>
              <a:t> For we know Him who said, “Vengeance is Mine, I will repay.” And again, “The Lord will judge His people.” </a:t>
            </a:r>
            <a:r>
              <a:rPr lang="en-US" sz="2200" b="1" dirty="0">
                <a:solidFill>
                  <a:srgbClr val="2C5D98"/>
                </a:solidFill>
              </a:rPr>
              <a:t>31</a:t>
            </a:r>
            <a:r>
              <a:rPr lang="en-US" sz="2200" dirty="0">
                <a:solidFill>
                  <a:srgbClr val="2C5D98"/>
                </a:solidFill>
              </a:rPr>
              <a:t> It is a terrifying thing to fall into the hands of the living God</a:t>
            </a:r>
            <a:r>
              <a:rPr lang="en-US" sz="2200" dirty="0" smtClean="0">
                <a:solidFill>
                  <a:srgbClr val="2C5D98"/>
                </a:solidFill>
              </a:rPr>
              <a:t>.  </a:t>
            </a:r>
            <a:endParaRPr lang="en-US" sz="2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Willful </a:t>
            </a:r>
            <a:r>
              <a:rPr lang="en-US" sz="3200" b="1" dirty="0" smtClean="0"/>
              <a:t>Sinning </a:t>
            </a:r>
            <a:r>
              <a:rPr lang="en-US" sz="2800" i="1" dirty="0" smtClean="0"/>
              <a:t>(HEB 10: 26 – </a:t>
            </a:r>
            <a:r>
              <a:rPr lang="en-US" sz="2800" i="1" dirty="0" smtClean="0"/>
              <a:t>31)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79298" y="2070848"/>
            <a:ext cx="8595360" cy="777240"/>
          </a:xfrm>
          <a:prstGeom prst="roundRect">
            <a:avLst/>
          </a:prstGeom>
          <a:noFill/>
          <a:ln>
            <a:solidFill>
              <a:srgbClr val="2C5D9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8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100" b="1" dirty="0" smtClean="0">
                <a:solidFill>
                  <a:srgbClr val="2C5D98"/>
                </a:solidFill>
              </a:rPr>
              <a:t>NUM 15:22-31</a:t>
            </a:r>
          </a:p>
          <a:p>
            <a:pPr>
              <a:lnSpc>
                <a:spcPct val="110000"/>
              </a:lnSpc>
            </a:pPr>
            <a:r>
              <a:rPr lang="en-US" sz="2100" b="1" dirty="0" smtClean="0">
                <a:solidFill>
                  <a:srgbClr val="2C5D98"/>
                </a:solidFill>
              </a:rPr>
              <a:t>22</a:t>
            </a:r>
            <a:r>
              <a:rPr lang="en-US" sz="2100" dirty="0" smtClean="0">
                <a:solidFill>
                  <a:srgbClr val="2C5D98"/>
                </a:solidFill>
              </a:rPr>
              <a:t> </a:t>
            </a:r>
            <a:r>
              <a:rPr lang="en-US" sz="2100" dirty="0">
                <a:solidFill>
                  <a:srgbClr val="2C5D98"/>
                </a:solidFill>
              </a:rPr>
              <a:t>‘But when you unwittingly fail and do not observe all these commandments, which the Lord has spoken to Moses, </a:t>
            </a:r>
            <a:r>
              <a:rPr lang="en-US" sz="2100" b="1" dirty="0">
                <a:solidFill>
                  <a:srgbClr val="2C5D98"/>
                </a:solidFill>
              </a:rPr>
              <a:t>23</a:t>
            </a:r>
            <a:r>
              <a:rPr lang="en-US" sz="2100" dirty="0">
                <a:solidFill>
                  <a:srgbClr val="2C5D98"/>
                </a:solidFill>
              </a:rPr>
              <a:t> even all that the Lord has commanded you </a:t>
            </a:r>
            <a:r>
              <a:rPr lang="en-US" sz="2100" dirty="0" smtClean="0">
                <a:solidFill>
                  <a:srgbClr val="2C5D98"/>
                </a:solidFill>
              </a:rPr>
              <a:t>through </a:t>
            </a:r>
            <a:r>
              <a:rPr lang="en-US" sz="2100" dirty="0">
                <a:solidFill>
                  <a:srgbClr val="2C5D98"/>
                </a:solidFill>
              </a:rPr>
              <a:t>Moses, from the day when the Lord gave commandment and onward throughout your generations, </a:t>
            </a:r>
            <a:r>
              <a:rPr lang="en-US" sz="2100" b="1" dirty="0">
                <a:solidFill>
                  <a:srgbClr val="2C5D98"/>
                </a:solidFill>
              </a:rPr>
              <a:t>24</a:t>
            </a:r>
            <a:r>
              <a:rPr lang="en-US" sz="2100" dirty="0">
                <a:solidFill>
                  <a:srgbClr val="2C5D98"/>
                </a:solidFill>
              </a:rPr>
              <a:t> then it shall be, if it is done unintentionally, </a:t>
            </a:r>
            <a:r>
              <a:rPr lang="en-US" sz="2100" dirty="0" smtClean="0">
                <a:solidFill>
                  <a:srgbClr val="2C5D98"/>
                </a:solidFill>
              </a:rPr>
              <a:t>without </a:t>
            </a:r>
            <a:r>
              <a:rPr lang="en-US" sz="2100" dirty="0">
                <a:solidFill>
                  <a:srgbClr val="2C5D98"/>
                </a:solidFill>
              </a:rPr>
              <a:t>the knowledge of the congregation, that all the congregation shall offer one bull for a burnt offering, as a soothing aroma to the Lord, with its grain offering and its drink offering, according to the ordinance, and one male goat for a sin offering. </a:t>
            </a:r>
            <a:r>
              <a:rPr lang="en-US" sz="2100" b="1" dirty="0">
                <a:solidFill>
                  <a:srgbClr val="2C5D98"/>
                </a:solidFill>
              </a:rPr>
              <a:t>25</a:t>
            </a:r>
            <a:r>
              <a:rPr lang="en-US" sz="2100" dirty="0">
                <a:solidFill>
                  <a:srgbClr val="2C5D98"/>
                </a:solidFill>
              </a:rPr>
              <a:t> Then the priest shall make atonement for all the congregation of the sons of Israel, and they will be forgiven; for it was an error, and they have brought their offering, an offering by fire to the Lord, and their sin offering before the Lord, for their error. </a:t>
            </a:r>
            <a:endParaRPr lang="en-US" sz="2100" b="1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22606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Willful Sinning </a:t>
            </a:r>
            <a:r>
              <a:rPr lang="en-US" sz="2800" i="1" dirty="0" smtClean="0"/>
              <a:t>(A closer look at this warning)</a:t>
            </a:r>
            <a:endParaRPr lang="en-US" sz="2800" i="1" dirty="0"/>
          </a:p>
        </p:txBody>
      </p:sp>
      <p:pic>
        <p:nvPicPr>
          <p:cNvPr id="5" name="Picture 15" descr="H:\Branding\icons png\Search\att_Search_icon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23648" r="22685" b="24995"/>
          <a:stretch/>
        </p:blipFill>
        <p:spPr bwMode="auto">
          <a:xfrm>
            <a:off x="267181" y="144065"/>
            <a:ext cx="50292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6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8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100" b="1" dirty="0">
                <a:solidFill>
                  <a:srgbClr val="2C5D98"/>
                </a:solidFill>
              </a:rPr>
              <a:t>26</a:t>
            </a:r>
            <a:r>
              <a:rPr lang="en-US" sz="2100" dirty="0">
                <a:solidFill>
                  <a:srgbClr val="2C5D98"/>
                </a:solidFill>
              </a:rPr>
              <a:t> So all the congregation of the sons of Israel will be forgiven, with the alien who sojourns among them, for it happened to all the people through error</a:t>
            </a:r>
            <a:r>
              <a:rPr lang="en-US" sz="2100" dirty="0" smtClean="0">
                <a:solidFill>
                  <a:srgbClr val="2C5D98"/>
                </a:solidFill>
              </a:rPr>
              <a:t>. </a:t>
            </a:r>
            <a:r>
              <a:rPr lang="en-US" sz="2100" b="1" dirty="0" smtClean="0">
                <a:solidFill>
                  <a:srgbClr val="2C5D98"/>
                </a:solidFill>
              </a:rPr>
              <a:t>27</a:t>
            </a:r>
            <a:r>
              <a:rPr lang="en-US" sz="2100" dirty="0" smtClean="0">
                <a:solidFill>
                  <a:srgbClr val="2C5D98"/>
                </a:solidFill>
              </a:rPr>
              <a:t> </a:t>
            </a:r>
            <a:r>
              <a:rPr lang="en-US" sz="2100" dirty="0">
                <a:solidFill>
                  <a:srgbClr val="2C5D98"/>
                </a:solidFill>
              </a:rPr>
              <a:t>‘Also if one person sins unintentionally, then he shall offer a one year old female goat for a sin offering. </a:t>
            </a:r>
            <a:r>
              <a:rPr lang="en-US" sz="2100" b="1" dirty="0">
                <a:solidFill>
                  <a:srgbClr val="2C5D98"/>
                </a:solidFill>
              </a:rPr>
              <a:t>28</a:t>
            </a:r>
            <a:r>
              <a:rPr lang="en-US" sz="2100" dirty="0">
                <a:solidFill>
                  <a:srgbClr val="2C5D98"/>
                </a:solidFill>
              </a:rPr>
              <a:t> The priest shall make atonement before the Lord for the person who goes astray when he sins unintentionally, making atonement for him </a:t>
            </a:r>
            <a:r>
              <a:rPr lang="en-US" sz="2100" dirty="0" smtClean="0">
                <a:solidFill>
                  <a:srgbClr val="2C5D98"/>
                </a:solidFill>
              </a:rPr>
              <a:t>that </a:t>
            </a:r>
            <a:r>
              <a:rPr lang="en-US" sz="2100" dirty="0">
                <a:solidFill>
                  <a:srgbClr val="2C5D98"/>
                </a:solidFill>
              </a:rPr>
              <a:t>he may be forgiven. </a:t>
            </a:r>
            <a:r>
              <a:rPr lang="en-US" sz="2100" b="1" dirty="0">
                <a:solidFill>
                  <a:srgbClr val="2C5D98"/>
                </a:solidFill>
              </a:rPr>
              <a:t>29</a:t>
            </a:r>
            <a:r>
              <a:rPr lang="en-US" sz="2100" dirty="0">
                <a:solidFill>
                  <a:srgbClr val="2C5D98"/>
                </a:solidFill>
              </a:rPr>
              <a:t> You shall have one law for him who does anything unintentionally, for him who is native among the sons of Israel and for the alien who sojourns among them. </a:t>
            </a:r>
            <a:r>
              <a:rPr lang="en-US" sz="2100" b="1" dirty="0">
                <a:solidFill>
                  <a:srgbClr val="2C5D98"/>
                </a:solidFill>
              </a:rPr>
              <a:t>30</a:t>
            </a:r>
            <a:r>
              <a:rPr lang="en-US" sz="2100" dirty="0">
                <a:solidFill>
                  <a:srgbClr val="2C5D98"/>
                </a:solidFill>
              </a:rPr>
              <a:t> But the person who does anything defiantly, whether he is native or an alien, that one is blaspheming the Lord; and that person shall be cut off from among his people. </a:t>
            </a:r>
            <a:r>
              <a:rPr lang="en-US" sz="2100" b="1" dirty="0">
                <a:solidFill>
                  <a:srgbClr val="2C5D98"/>
                </a:solidFill>
              </a:rPr>
              <a:t>31</a:t>
            </a:r>
            <a:r>
              <a:rPr lang="en-US" sz="2100" dirty="0">
                <a:solidFill>
                  <a:srgbClr val="2C5D98"/>
                </a:solidFill>
              </a:rPr>
              <a:t> Because he has despised the word of the Lord and has broken His commandment, that person shall be completely cut off; his </a:t>
            </a:r>
            <a:r>
              <a:rPr lang="en-US" sz="2100" dirty="0" smtClean="0">
                <a:solidFill>
                  <a:srgbClr val="2C5D98"/>
                </a:solidFill>
              </a:rPr>
              <a:t>guilt </a:t>
            </a:r>
            <a:r>
              <a:rPr lang="en-US" sz="2100" dirty="0">
                <a:solidFill>
                  <a:srgbClr val="2C5D98"/>
                </a:solidFill>
              </a:rPr>
              <a:t>will be on him</a:t>
            </a:r>
            <a:r>
              <a:rPr lang="en-US" sz="2100" dirty="0" smtClean="0">
                <a:solidFill>
                  <a:srgbClr val="2C5D98"/>
                </a:solidFill>
              </a:rPr>
              <a:t>.’”</a:t>
            </a:r>
            <a:endParaRPr lang="en-US" sz="21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22606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Willful Sinning </a:t>
            </a:r>
            <a:r>
              <a:rPr lang="en-US" sz="2800" i="1" dirty="0" smtClean="0"/>
              <a:t>(A closer look at this warning)</a:t>
            </a:r>
            <a:endParaRPr lang="en-US" sz="2800" i="1" dirty="0"/>
          </a:p>
        </p:txBody>
      </p:sp>
      <p:pic>
        <p:nvPicPr>
          <p:cNvPr id="5" name="Picture 15" descr="H:\Branding\icons png\Search\att_Search_icon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23648" r="22685" b="24995"/>
          <a:stretch/>
        </p:blipFill>
        <p:spPr bwMode="auto">
          <a:xfrm>
            <a:off x="267181" y="144065"/>
            <a:ext cx="50292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4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8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100" b="1" dirty="0">
                <a:solidFill>
                  <a:srgbClr val="2C5D98"/>
                </a:solidFill>
              </a:rPr>
              <a:t>26</a:t>
            </a:r>
            <a:r>
              <a:rPr lang="en-US" sz="2100" dirty="0">
                <a:solidFill>
                  <a:srgbClr val="2C5D98"/>
                </a:solidFill>
              </a:rPr>
              <a:t> So all the congregation of the sons of Israel will be forgiven, with the alien who sojourns among them, for it happened to all the people through error</a:t>
            </a:r>
            <a:r>
              <a:rPr lang="en-US" sz="2100" dirty="0" smtClean="0">
                <a:solidFill>
                  <a:srgbClr val="2C5D98"/>
                </a:solidFill>
              </a:rPr>
              <a:t>. </a:t>
            </a:r>
            <a:r>
              <a:rPr lang="en-US" sz="2100" b="1" dirty="0" smtClean="0">
                <a:solidFill>
                  <a:srgbClr val="2C5D98"/>
                </a:solidFill>
              </a:rPr>
              <a:t>27 </a:t>
            </a:r>
            <a:r>
              <a:rPr lang="en-US" sz="2100" dirty="0">
                <a:solidFill>
                  <a:srgbClr val="2C5D98"/>
                </a:solidFill>
              </a:rPr>
              <a:t>‘Also if one person sins unintentionally, then he shall offer a one year old female goat for a sin offering. </a:t>
            </a:r>
            <a:r>
              <a:rPr lang="en-US" sz="2100" b="1" dirty="0">
                <a:solidFill>
                  <a:srgbClr val="2C5D98"/>
                </a:solidFill>
              </a:rPr>
              <a:t>28</a:t>
            </a:r>
            <a:r>
              <a:rPr lang="en-US" sz="2100" dirty="0">
                <a:solidFill>
                  <a:srgbClr val="2C5D98"/>
                </a:solidFill>
              </a:rPr>
              <a:t> The priest shall make atonement before the Lord for the person who goes astray when he sins unintentionally, making atonement for him </a:t>
            </a:r>
            <a:r>
              <a:rPr lang="en-US" sz="2100" dirty="0" smtClean="0">
                <a:solidFill>
                  <a:srgbClr val="2C5D98"/>
                </a:solidFill>
              </a:rPr>
              <a:t>that </a:t>
            </a:r>
            <a:r>
              <a:rPr lang="en-US" sz="2100" dirty="0">
                <a:solidFill>
                  <a:srgbClr val="2C5D98"/>
                </a:solidFill>
              </a:rPr>
              <a:t>he may be forgiven. </a:t>
            </a:r>
            <a:r>
              <a:rPr lang="en-US" sz="2100" b="1" dirty="0">
                <a:solidFill>
                  <a:srgbClr val="2C5D98"/>
                </a:solidFill>
              </a:rPr>
              <a:t>29 </a:t>
            </a:r>
            <a:r>
              <a:rPr lang="en-US" sz="2100" dirty="0">
                <a:solidFill>
                  <a:srgbClr val="2C5D98"/>
                </a:solidFill>
              </a:rPr>
              <a:t>You shall have one law for him who does anything unintentionally, for him who is native among the sons of Israel and for the alien who sojourns among them. </a:t>
            </a:r>
            <a:r>
              <a:rPr lang="en-US" sz="2100" b="1" dirty="0">
                <a:solidFill>
                  <a:srgbClr val="2C5D98"/>
                </a:solidFill>
              </a:rPr>
              <a:t>30 But the person who does anything </a:t>
            </a:r>
            <a:r>
              <a:rPr lang="en-US" sz="2100" b="1" u="sng" dirty="0">
                <a:solidFill>
                  <a:srgbClr val="2C5D98"/>
                </a:solidFill>
              </a:rPr>
              <a:t>defiantly</a:t>
            </a:r>
            <a:r>
              <a:rPr lang="en-US" sz="2100" b="1" dirty="0">
                <a:solidFill>
                  <a:srgbClr val="2C5D98"/>
                </a:solidFill>
              </a:rPr>
              <a:t>, whether he is native or an alien, that one is blaspheming the Lord; and that person shall be cut off from among his people. 31 Because </a:t>
            </a:r>
            <a:r>
              <a:rPr lang="en-US" sz="2100" b="1" u="sng" dirty="0">
                <a:solidFill>
                  <a:srgbClr val="2C5D98"/>
                </a:solidFill>
              </a:rPr>
              <a:t>he has despised the word of the Lord and has broken His commandment</a:t>
            </a:r>
            <a:r>
              <a:rPr lang="en-US" sz="2100" b="1" dirty="0">
                <a:solidFill>
                  <a:srgbClr val="2C5D98"/>
                </a:solidFill>
              </a:rPr>
              <a:t>, that person shall be completely cut off; his </a:t>
            </a:r>
            <a:r>
              <a:rPr lang="en-US" sz="2100" b="1" dirty="0" smtClean="0">
                <a:solidFill>
                  <a:srgbClr val="2C5D98"/>
                </a:solidFill>
              </a:rPr>
              <a:t>guilt </a:t>
            </a:r>
            <a:r>
              <a:rPr lang="en-US" sz="2100" b="1" dirty="0">
                <a:solidFill>
                  <a:srgbClr val="2C5D98"/>
                </a:solidFill>
              </a:rPr>
              <a:t>will be on him</a:t>
            </a:r>
            <a:r>
              <a:rPr lang="en-US" sz="2100" b="1" dirty="0" smtClean="0">
                <a:solidFill>
                  <a:srgbClr val="2C5D98"/>
                </a:solidFill>
              </a:rPr>
              <a:t>.’”</a:t>
            </a:r>
            <a:endParaRPr lang="en-US" sz="2100" b="1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22606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Willful Sinning </a:t>
            </a:r>
            <a:r>
              <a:rPr lang="en-US" sz="2800" i="1" dirty="0" smtClean="0"/>
              <a:t>(A closer look at this warning)</a:t>
            </a:r>
            <a:endParaRPr lang="en-US" sz="2800" i="1" dirty="0"/>
          </a:p>
        </p:txBody>
      </p:sp>
      <p:pic>
        <p:nvPicPr>
          <p:cNvPr id="5" name="Picture 15" descr="H:\Branding\icons png\Search\att_Search_icon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23648" r="22685" b="24995"/>
          <a:stretch/>
        </p:blipFill>
        <p:spPr bwMode="auto">
          <a:xfrm>
            <a:off x="267181" y="144065"/>
            <a:ext cx="50292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7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2C5D98"/>
                </a:solidFill>
              </a:rPr>
              <a:t>26</a:t>
            </a:r>
            <a:r>
              <a:rPr lang="en-US" sz="2200" dirty="0">
                <a:solidFill>
                  <a:srgbClr val="2C5D98"/>
                </a:solidFill>
              </a:rPr>
              <a:t> For </a:t>
            </a:r>
            <a:r>
              <a:rPr lang="en-US" sz="2200" b="1" u="sng" dirty="0">
                <a:solidFill>
                  <a:srgbClr val="2C5D98"/>
                </a:solidFill>
              </a:rPr>
              <a:t>if we go on sinning willfully </a:t>
            </a:r>
            <a:r>
              <a:rPr lang="en-US" sz="2200" dirty="0">
                <a:solidFill>
                  <a:srgbClr val="2C5D98"/>
                </a:solidFill>
              </a:rPr>
              <a:t>after receiving the knowledge of the truth, </a:t>
            </a:r>
            <a:r>
              <a:rPr lang="en-US" sz="2200" b="1" u="sng" dirty="0">
                <a:solidFill>
                  <a:srgbClr val="2C5D98"/>
                </a:solidFill>
              </a:rPr>
              <a:t>there no longer remains a sacrifice for sins</a:t>
            </a:r>
            <a:r>
              <a:rPr lang="en-US" sz="2200" dirty="0">
                <a:solidFill>
                  <a:srgbClr val="2C5D98"/>
                </a:solidFill>
              </a:rPr>
              <a:t>, </a:t>
            </a:r>
            <a:r>
              <a:rPr lang="en-US" sz="2200" b="1" dirty="0">
                <a:solidFill>
                  <a:srgbClr val="2C5D98"/>
                </a:solidFill>
              </a:rPr>
              <a:t>27</a:t>
            </a:r>
            <a:r>
              <a:rPr lang="en-US" sz="2200" dirty="0">
                <a:solidFill>
                  <a:srgbClr val="2C5D98"/>
                </a:solidFill>
              </a:rPr>
              <a:t> but a terrifying expectation of judgment and the fury of a fire which will consume the adversaries. </a:t>
            </a:r>
            <a:r>
              <a:rPr lang="en-US" sz="2200" b="1" dirty="0">
                <a:solidFill>
                  <a:srgbClr val="2C5D98"/>
                </a:solidFill>
              </a:rPr>
              <a:t>28</a:t>
            </a:r>
            <a:r>
              <a:rPr lang="en-US" sz="2200" dirty="0">
                <a:solidFill>
                  <a:srgbClr val="2C5D98"/>
                </a:solidFill>
              </a:rPr>
              <a:t> Anyone who has set aside the Law of Moses dies without mercy on the testimony of two or three witnesses. </a:t>
            </a:r>
            <a:r>
              <a:rPr lang="en-US" sz="2200" b="1" dirty="0">
                <a:solidFill>
                  <a:srgbClr val="2C5D98"/>
                </a:solidFill>
              </a:rPr>
              <a:t>29 </a:t>
            </a:r>
            <a:r>
              <a:rPr lang="en-US" sz="2200" dirty="0">
                <a:solidFill>
                  <a:srgbClr val="2C5D98"/>
                </a:solidFill>
              </a:rPr>
              <a:t>How much severer punishment do you think he will deserve who has trampled </a:t>
            </a:r>
            <a:r>
              <a:rPr lang="en-US" sz="2200" dirty="0" smtClean="0">
                <a:solidFill>
                  <a:srgbClr val="2C5D98"/>
                </a:solidFill>
              </a:rPr>
              <a:t>underfoot </a:t>
            </a:r>
            <a:r>
              <a:rPr lang="en-US" sz="2200" dirty="0">
                <a:solidFill>
                  <a:srgbClr val="2C5D98"/>
                </a:solidFill>
              </a:rPr>
              <a:t>the Son of God, and has regarded as unclean the blood of the covenant by which he was sanctified, and has insulted the Spirit of grace? </a:t>
            </a:r>
            <a:r>
              <a:rPr lang="en-US" sz="2200" b="1" dirty="0">
                <a:solidFill>
                  <a:srgbClr val="2C5D98"/>
                </a:solidFill>
              </a:rPr>
              <a:t>30</a:t>
            </a:r>
            <a:r>
              <a:rPr lang="en-US" sz="2200" dirty="0">
                <a:solidFill>
                  <a:srgbClr val="2C5D98"/>
                </a:solidFill>
              </a:rPr>
              <a:t> For we know Him who said, “Vengeance is Mine, I will repay.” And again, “The Lord will judge His people.” </a:t>
            </a:r>
            <a:r>
              <a:rPr lang="en-US" sz="2200" b="1" dirty="0">
                <a:solidFill>
                  <a:srgbClr val="2C5D98"/>
                </a:solidFill>
              </a:rPr>
              <a:t>31</a:t>
            </a:r>
            <a:r>
              <a:rPr lang="en-US" sz="2200" dirty="0">
                <a:solidFill>
                  <a:srgbClr val="2C5D98"/>
                </a:solidFill>
              </a:rPr>
              <a:t> It is a terrifying thing to fall into the hands of the living God</a:t>
            </a:r>
            <a:r>
              <a:rPr lang="en-US" sz="2200" dirty="0" smtClean="0">
                <a:solidFill>
                  <a:srgbClr val="2C5D98"/>
                </a:solidFill>
              </a:rPr>
              <a:t>.  </a:t>
            </a:r>
            <a:endParaRPr lang="en-US" sz="2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Willful </a:t>
            </a:r>
            <a:r>
              <a:rPr lang="en-US" sz="3200" b="1" dirty="0" smtClean="0"/>
              <a:t>Sinning </a:t>
            </a:r>
            <a:r>
              <a:rPr lang="en-US" sz="2800" i="1" dirty="0" smtClean="0"/>
              <a:t>(HEB 10: 26 – </a:t>
            </a:r>
            <a:r>
              <a:rPr lang="en-US" sz="2800" i="1" dirty="0" smtClean="0"/>
              <a:t>31)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7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2C5D98"/>
                </a:solidFill>
              </a:rPr>
              <a:t>26</a:t>
            </a:r>
            <a:r>
              <a:rPr lang="en-US" sz="2200" dirty="0">
                <a:solidFill>
                  <a:srgbClr val="2C5D98"/>
                </a:solidFill>
              </a:rPr>
              <a:t> For </a:t>
            </a:r>
            <a:r>
              <a:rPr lang="en-US" sz="2200" b="1" u="sng" dirty="0">
                <a:solidFill>
                  <a:srgbClr val="2C5D98"/>
                </a:solidFill>
              </a:rPr>
              <a:t>if we go on sinning willfully </a:t>
            </a:r>
            <a:r>
              <a:rPr lang="en-US" sz="2200" dirty="0">
                <a:solidFill>
                  <a:srgbClr val="2C5D98"/>
                </a:solidFill>
              </a:rPr>
              <a:t>after receiving the knowledge of the truth, </a:t>
            </a:r>
            <a:r>
              <a:rPr lang="en-US" sz="2200" b="1" u="sng" dirty="0">
                <a:solidFill>
                  <a:srgbClr val="2C5D98"/>
                </a:solidFill>
              </a:rPr>
              <a:t>there no longer remains a sacrifice for sins</a:t>
            </a:r>
            <a:r>
              <a:rPr lang="en-US" sz="2200" dirty="0">
                <a:solidFill>
                  <a:srgbClr val="2C5D98"/>
                </a:solidFill>
              </a:rPr>
              <a:t>, </a:t>
            </a:r>
            <a:r>
              <a:rPr lang="en-US" sz="2200" b="1" dirty="0">
                <a:solidFill>
                  <a:srgbClr val="2C5D98"/>
                </a:solidFill>
              </a:rPr>
              <a:t>27</a:t>
            </a:r>
            <a:r>
              <a:rPr lang="en-US" sz="2200" dirty="0">
                <a:solidFill>
                  <a:srgbClr val="2C5D98"/>
                </a:solidFill>
              </a:rPr>
              <a:t> </a:t>
            </a:r>
            <a:r>
              <a:rPr lang="en-US" sz="2200" b="1" u="sng" dirty="0">
                <a:solidFill>
                  <a:srgbClr val="2C5D98"/>
                </a:solidFill>
              </a:rPr>
              <a:t>but a terrifying expectation of judgment and the fury of a fire which will consume the adversaries. </a:t>
            </a:r>
            <a:r>
              <a:rPr lang="en-US" sz="2200" b="1" dirty="0">
                <a:solidFill>
                  <a:srgbClr val="2C5D98"/>
                </a:solidFill>
              </a:rPr>
              <a:t>28</a:t>
            </a:r>
            <a:r>
              <a:rPr lang="en-US" sz="2200" dirty="0">
                <a:solidFill>
                  <a:srgbClr val="2C5D98"/>
                </a:solidFill>
              </a:rPr>
              <a:t> Anyone who has set aside the Law of Moses dies without mercy on the testimony of two or three witnesses. </a:t>
            </a:r>
            <a:r>
              <a:rPr lang="en-US" sz="2200" b="1" dirty="0">
                <a:solidFill>
                  <a:srgbClr val="2C5D98"/>
                </a:solidFill>
              </a:rPr>
              <a:t>29 </a:t>
            </a:r>
            <a:r>
              <a:rPr lang="en-US" sz="2200" dirty="0">
                <a:solidFill>
                  <a:srgbClr val="2C5D98"/>
                </a:solidFill>
              </a:rPr>
              <a:t>How much severer punishment do you think he will deserve who has trampled </a:t>
            </a:r>
            <a:r>
              <a:rPr lang="en-US" sz="2200" dirty="0" smtClean="0">
                <a:solidFill>
                  <a:srgbClr val="2C5D98"/>
                </a:solidFill>
              </a:rPr>
              <a:t>underfoot </a:t>
            </a:r>
            <a:r>
              <a:rPr lang="en-US" sz="2200" dirty="0">
                <a:solidFill>
                  <a:srgbClr val="2C5D98"/>
                </a:solidFill>
              </a:rPr>
              <a:t>the Son of God, and has regarded as unclean the blood of the covenant by which he was sanctified, and has insulted the Spirit of grace? </a:t>
            </a:r>
            <a:r>
              <a:rPr lang="en-US" sz="2200" b="1" dirty="0">
                <a:solidFill>
                  <a:srgbClr val="2C5D98"/>
                </a:solidFill>
              </a:rPr>
              <a:t>30</a:t>
            </a:r>
            <a:r>
              <a:rPr lang="en-US" sz="2200" dirty="0">
                <a:solidFill>
                  <a:srgbClr val="2C5D98"/>
                </a:solidFill>
              </a:rPr>
              <a:t> For we know Him who said, “Vengeance is Mine, I will repay.” And again, “The Lord will judge His people.” </a:t>
            </a:r>
            <a:r>
              <a:rPr lang="en-US" sz="2200" b="1" dirty="0">
                <a:solidFill>
                  <a:srgbClr val="2C5D98"/>
                </a:solidFill>
              </a:rPr>
              <a:t>31</a:t>
            </a:r>
            <a:r>
              <a:rPr lang="en-US" sz="2200" dirty="0">
                <a:solidFill>
                  <a:srgbClr val="2C5D98"/>
                </a:solidFill>
              </a:rPr>
              <a:t> It is a terrifying thing to fall into the hands of the living God</a:t>
            </a:r>
            <a:r>
              <a:rPr lang="en-US" sz="2200" dirty="0" smtClean="0">
                <a:solidFill>
                  <a:srgbClr val="2C5D98"/>
                </a:solidFill>
              </a:rPr>
              <a:t>.  </a:t>
            </a:r>
            <a:endParaRPr lang="en-US" sz="2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Willful </a:t>
            </a:r>
            <a:r>
              <a:rPr lang="en-US" sz="3200" b="1" dirty="0" smtClean="0"/>
              <a:t>Sinning </a:t>
            </a:r>
            <a:r>
              <a:rPr lang="en-US" sz="2800" i="1" dirty="0" smtClean="0"/>
              <a:t>(HEB 10: 26 – </a:t>
            </a:r>
            <a:r>
              <a:rPr lang="en-US" sz="2800" i="1" dirty="0" smtClean="0"/>
              <a:t>31)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0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7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2C5D98"/>
                </a:solidFill>
              </a:rPr>
              <a:t>26</a:t>
            </a:r>
            <a:r>
              <a:rPr lang="en-US" sz="2200" dirty="0">
                <a:solidFill>
                  <a:srgbClr val="2C5D98"/>
                </a:solidFill>
              </a:rPr>
              <a:t> For if we go on sinning willfully after receiving the knowledge of the truth, there no longer remains a sacrifice for sins, </a:t>
            </a:r>
            <a:r>
              <a:rPr lang="en-US" sz="2200" b="1" dirty="0">
                <a:solidFill>
                  <a:srgbClr val="2C5D98"/>
                </a:solidFill>
              </a:rPr>
              <a:t>27</a:t>
            </a:r>
            <a:r>
              <a:rPr lang="en-US" sz="2200" dirty="0">
                <a:solidFill>
                  <a:srgbClr val="2C5D98"/>
                </a:solidFill>
              </a:rPr>
              <a:t> but a terrifying expectation of judgment and the </a:t>
            </a:r>
            <a:r>
              <a:rPr lang="en-US" sz="2200" b="1" u="sng" dirty="0">
                <a:solidFill>
                  <a:srgbClr val="2C5D98"/>
                </a:solidFill>
              </a:rPr>
              <a:t>fury of a fire which will consume the adversaries.</a:t>
            </a:r>
            <a:r>
              <a:rPr lang="en-US" sz="2200" b="1" dirty="0">
                <a:solidFill>
                  <a:srgbClr val="2C5D98"/>
                </a:solidFill>
              </a:rPr>
              <a:t> 28</a:t>
            </a:r>
            <a:r>
              <a:rPr lang="en-US" sz="2200" dirty="0">
                <a:solidFill>
                  <a:srgbClr val="2C5D98"/>
                </a:solidFill>
              </a:rPr>
              <a:t> Anyone who has set aside the Law of Moses dies without mercy on the testimony of two or three witnesses. </a:t>
            </a:r>
            <a:r>
              <a:rPr lang="en-US" sz="2200" b="1" dirty="0">
                <a:solidFill>
                  <a:srgbClr val="2C5D98"/>
                </a:solidFill>
              </a:rPr>
              <a:t>29 </a:t>
            </a:r>
            <a:r>
              <a:rPr lang="en-US" sz="2200" dirty="0">
                <a:solidFill>
                  <a:srgbClr val="2C5D98"/>
                </a:solidFill>
              </a:rPr>
              <a:t>How much severer punishment do you think he will deserve who has trampled </a:t>
            </a:r>
            <a:r>
              <a:rPr lang="en-US" sz="2200" dirty="0" smtClean="0">
                <a:solidFill>
                  <a:srgbClr val="2C5D98"/>
                </a:solidFill>
              </a:rPr>
              <a:t>underfoot </a:t>
            </a:r>
            <a:r>
              <a:rPr lang="en-US" sz="2200" dirty="0">
                <a:solidFill>
                  <a:srgbClr val="2C5D98"/>
                </a:solidFill>
              </a:rPr>
              <a:t>the Son of God, and has regarded as unclean the blood of the covenant by which he was sanctified, and has insulted the Spirit of grace? </a:t>
            </a:r>
            <a:r>
              <a:rPr lang="en-US" sz="2200" b="1" dirty="0">
                <a:solidFill>
                  <a:srgbClr val="2C5D98"/>
                </a:solidFill>
              </a:rPr>
              <a:t>30</a:t>
            </a:r>
            <a:r>
              <a:rPr lang="en-US" sz="2200" dirty="0">
                <a:solidFill>
                  <a:srgbClr val="2C5D98"/>
                </a:solidFill>
              </a:rPr>
              <a:t> For we know Him who said, “Vengeance is Mine, I will repay.” And again, “The Lord will judge His people.” </a:t>
            </a:r>
            <a:r>
              <a:rPr lang="en-US" sz="2200" b="1" dirty="0">
                <a:solidFill>
                  <a:srgbClr val="2C5D98"/>
                </a:solidFill>
              </a:rPr>
              <a:t>31</a:t>
            </a:r>
            <a:r>
              <a:rPr lang="en-US" sz="2200" dirty="0">
                <a:solidFill>
                  <a:srgbClr val="2C5D98"/>
                </a:solidFill>
              </a:rPr>
              <a:t> It is a terrifying thing to fall into the hands of the living God</a:t>
            </a:r>
            <a:r>
              <a:rPr lang="en-US" sz="2200" dirty="0" smtClean="0">
                <a:solidFill>
                  <a:srgbClr val="2C5D98"/>
                </a:solidFill>
              </a:rPr>
              <a:t>.  </a:t>
            </a:r>
            <a:endParaRPr lang="en-US" sz="2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Willful </a:t>
            </a:r>
            <a:r>
              <a:rPr lang="en-US" sz="3200" b="1" dirty="0" smtClean="0"/>
              <a:t>Sinning </a:t>
            </a:r>
            <a:r>
              <a:rPr lang="en-US" sz="2800" i="1" dirty="0" smtClean="0"/>
              <a:t>(HEB 10: 26 – </a:t>
            </a:r>
            <a:r>
              <a:rPr lang="en-US" sz="2800" i="1" dirty="0" smtClean="0"/>
              <a:t>31)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:\Branding\icons png\Alert\att_Alert_blu_rgb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7" t="25459" r="19977" b="25434"/>
          <a:stretch/>
        </p:blipFill>
        <p:spPr bwMode="auto">
          <a:xfrm>
            <a:off x="788806" y="161671"/>
            <a:ext cx="152852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566" y="234344"/>
            <a:ext cx="279579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9" t="25608" r="27504" b="49846"/>
          <a:stretch/>
        </p:blipFill>
        <p:spPr bwMode="auto">
          <a:xfrm>
            <a:off x="3273464" y="196342"/>
            <a:ext cx="25715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9" t="17395" r="8056" b="7983"/>
          <a:stretch/>
        </p:blipFill>
        <p:spPr bwMode="auto">
          <a:xfrm>
            <a:off x="3540579" y="1977573"/>
            <a:ext cx="2926080" cy="1655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9567" r="52723" b="14332"/>
          <a:stretch/>
        </p:blipFill>
        <p:spPr bwMode="auto">
          <a:xfrm>
            <a:off x="6629398" y="2438808"/>
            <a:ext cx="236540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7" t="6064" r="12739" b="17385"/>
          <a:stretch/>
        </p:blipFill>
        <p:spPr bwMode="auto">
          <a:xfrm>
            <a:off x="251587" y="1485448"/>
            <a:ext cx="288036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7" t="14999" r="18919" b="11667"/>
          <a:stretch/>
        </p:blipFill>
        <p:spPr bwMode="auto">
          <a:xfrm>
            <a:off x="3608051" y="3730625"/>
            <a:ext cx="249951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39" y="3162300"/>
            <a:ext cx="20955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85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7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2C5D98"/>
                </a:solidFill>
              </a:rPr>
              <a:t>26</a:t>
            </a:r>
            <a:r>
              <a:rPr lang="en-US" sz="2200" dirty="0">
                <a:solidFill>
                  <a:srgbClr val="2C5D98"/>
                </a:solidFill>
              </a:rPr>
              <a:t> For if we go on sinning willfully after receiving the knowledge of the truth, there no longer remains a sacrifice for sins, </a:t>
            </a:r>
            <a:r>
              <a:rPr lang="en-US" sz="2200" b="1" dirty="0">
                <a:solidFill>
                  <a:srgbClr val="2C5D98"/>
                </a:solidFill>
              </a:rPr>
              <a:t>27</a:t>
            </a:r>
            <a:r>
              <a:rPr lang="en-US" sz="2200" dirty="0">
                <a:solidFill>
                  <a:srgbClr val="2C5D98"/>
                </a:solidFill>
              </a:rPr>
              <a:t> but a terrifying expectation of judgment and the fury of a fire which will consume the adversaries. </a:t>
            </a:r>
            <a:r>
              <a:rPr lang="en-US" sz="2200" b="1" dirty="0">
                <a:solidFill>
                  <a:srgbClr val="2C5D98"/>
                </a:solidFill>
              </a:rPr>
              <a:t>28</a:t>
            </a:r>
            <a:r>
              <a:rPr lang="en-US" sz="2200" dirty="0">
                <a:solidFill>
                  <a:srgbClr val="2C5D98"/>
                </a:solidFill>
              </a:rPr>
              <a:t> Anyone who has set aside the Law of Moses dies without mercy on the testimony of two or three witnesses. </a:t>
            </a:r>
            <a:r>
              <a:rPr lang="en-US" sz="2200" b="1" dirty="0">
                <a:solidFill>
                  <a:srgbClr val="2C5D98"/>
                </a:solidFill>
              </a:rPr>
              <a:t>29 </a:t>
            </a:r>
            <a:r>
              <a:rPr lang="en-US" sz="2200" b="1" u="sng" dirty="0">
                <a:solidFill>
                  <a:srgbClr val="2C5D98"/>
                </a:solidFill>
              </a:rPr>
              <a:t>How much severer punishment do you think he will deserve who has trampled </a:t>
            </a:r>
            <a:r>
              <a:rPr lang="en-US" sz="2200" b="1" u="sng" dirty="0" smtClean="0">
                <a:solidFill>
                  <a:srgbClr val="2C5D98"/>
                </a:solidFill>
              </a:rPr>
              <a:t>underfoot </a:t>
            </a:r>
            <a:r>
              <a:rPr lang="en-US" sz="2200" b="1" u="sng" dirty="0">
                <a:solidFill>
                  <a:srgbClr val="2C5D98"/>
                </a:solidFill>
              </a:rPr>
              <a:t>the Son of God, and has regarded as unclean the blood of the covenant by which he was sanctified, and has insulted the Spirit of grace? </a:t>
            </a:r>
            <a:r>
              <a:rPr lang="en-US" sz="2200" b="1" dirty="0">
                <a:solidFill>
                  <a:srgbClr val="2C5D98"/>
                </a:solidFill>
              </a:rPr>
              <a:t>30</a:t>
            </a:r>
            <a:r>
              <a:rPr lang="en-US" sz="2200" dirty="0">
                <a:solidFill>
                  <a:srgbClr val="2C5D98"/>
                </a:solidFill>
              </a:rPr>
              <a:t> For we know Him who said, “Vengeance is Mine, I will repay.” And again, “The Lord will judge His people.” </a:t>
            </a:r>
            <a:r>
              <a:rPr lang="en-US" sz="2200" b="1" dirty="0">
                <a:solidFill>
                  <a:srgbClr val="2C5D98"/>
                </a:solidFill>
              </a:rPr>
              <a:t>31</a:t>
            </a:r>
            <a:r>
              <a:rPr lang="en-US" sz="2200" dirty="0">
                <a:solidFill>
                  <a:srgbClr val="2C5D98"/>
                </a:solidFill>
              </a:rPr>
              <a:t> It is a terrifying thing to fall into the hands of the living God</a:t>
            </a:r>
            <a:r>
              <a:rPr lang="en-US" sz="2200" dirty="0" smtClean="0">
                <a:solidFill>
                  <a:srgbClr val="2C5D98"/>
                </a:solidFill>
              </a:rPr>
              <a:t>.  </a:t>
            </a:r>
            <a:endParaRPr lang="en-US" sz="2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Willful </a:t>
            </a:r>
            <a:r>
              <a:rPr lang="en-US" sz="3200" b="1" dirty="0" smtClean="0"/>
              <a:t>Sinning </a:t>
            </a:r>
            <a:r>
              <a:rPr lang="en-US" sz="2800" i="1" dirty="0" smtClean="0"/>
              <a:t>(HEB 10: 26 – </a:t>
            </a:r>
            <a:r>
              <a:rPr lang="en-US" sz="2800" i="1" dirty="0" smtClean="0"/>
              <a:t>31)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9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8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120" b="1" dirty="0">
                <a:solidFill>
                  <a:srgbClr val="2C5D98"/>
                </a:solidFill>
              </a:rPr>
              <a:t>32</a:t>
            </a:r>
            <a:r>
              <a:rPr lang="en-US" sz="2120" dirty="0">
                <a:solidFill>
                  <a:srgbClr val="2C5D98"/>
                </a:solidFill>
              </a:rPr>
              <a:t> But remember the former days, when, after being enlightened, you endured a great conflict of sufferings, </a:t>
            </a:r>
            <a:r>
              <a:rPr lang="en-US" sz="2120" b="1" dirty="0" smtClean="0">
                <a:solidFill>
                  <a:srgbClr val="2C5D98"/>
                </a:solidFill>
              </a:rPr>
              <a:t>33</a:t>
            </a:r>
            <a:r>
              <a:rPr lang="en-US" sz="2120" dirty="0" smtClean="0">
                <a:solidFill>
                  <a:srgbClr val="2C5D98"/>
                </a:solidFill>
              </a:rPr>
              <a:t> </a:t>
            </a:r>
            <a:r>
              <a:rPr lang="en-US" sz="2120" dirty="0">
                <a:solidFill>
                  <a:srgbClr val="2C5D98"/>
                </a:solidFill>
              </a:rPr>
              <a:t>partly by being made a public spectacle through reproaches and tribulations, and partly by becoming sharers with those who were so treated</a:t>
            </a:r>
            <a:r>
              <a:rPr lang="en-US" sz="2120" dirty="0" smtClean="0">
                <a:solidFill>
                  <a:srgbClr val="2C5D98"/>
                </a:solidFill>
              </a:rPr>
              <a:t>.  </a:t>
            </a:r>
            <a:r>
              <a:rPr lang="en-US" sz="2120" b="1" dirty="0">
                <a:solidFill>
                  <a:srgbClr val="2C5D98"/>
                </a:solidFill>
              </a:rPr>
              <a:t>34</a:t>
            </a:r>
            <a:r>
              <a:rPr lang="en-US" sz="2120" dirty="0" smtClean="0">
                <a:solidFill>
                  <a:srgbClr val="2C5D98"/>
                </a:solidFill>
              </a:rPr>
              <a:t> </a:t>
            </a:r>
            <a:r>
              <a:rPr lang="en-US" sz="2120" dirty="0">
                <a:solidFill>
                  <a:srgbClr val="2C5D98"/>
                </a:solidFill>
              </a:rPr>
              <a:t>For you showed sympathy to the prisoners and accepted joyfully the seizure of your property, knowing that you have for yourselves a better possession and a lasting one. </a:t>
            </a:r>
            <a:r>
              <a:rPr lang="en-US" sz="2120" b="1" dirty="0">
                <a:solidFill>
                  <a:srgbClr val="2C5D98"/>
                </a:solidFill>
              </a:rPr>
              <a:t>35 </a:t>
            </a:r>
            <a:r>
              <a:rPr lang="en-US" sz="2120" dirty="0">
                <a:solidFill>
                  <a:srgbClr val="2C5D98"/>
                </a:solidFill>
              </a:rPr>
              <a:t>Therefore, do not throw away your confidence, which has a great reward</a:t>
            </a:r>
            <a:r>
              <a:rPr lang="en-US" sz="2120" dirty="0" smtClean="0">
                <a:solidFill>
                  <a:srgbClr val="2C5D98"/>
                </a:solidFill>
              </a:rPr>
              <a:t>.  </a:t>
            </a:r>
            <a:r>
              <a:rPr lang="en-US" sz="2120" b="1" dirty="0">
                <a:solidFill>
                  <a:srgbClr val="2C5D98"/>
                </a:solidFill>
              </a:rPr>
              <a:t>36</a:t>
            </a:r>
            <a:r>
              <a:rPr lang="en-US" sz="2120" dirty="0" smtClean="0">
                <a:solidFill>
                  <a:srgbClr val="2C5D98"/>
                </a:solidFill>
              </a:rPr>
              <a:t> </a:t>
            </a:r>
            <a:r>
              <a:rPr lang="en-US" sz="2120" dirty="0">
                <a:solidFill>
                  <a:srgbClr val="2C5D98"/>
                </a:solidFill>
              </a:rPr>
              <a:t>For you have need of endurance, so that when you have done the will of God, you may receive </a:t>
            </a:r>
            <a:r>
              <a:rPr lang="en-US" sz="2120" dirty="0" smtClean="0">
                <a:solidFill>
                  <a:srgbClr val="2C5D98"/>
                </a:solidFill>
              </a:rPr>
              <a:t>what </a:t>
            </a:r>
            <a:r>
              <a:rPr lang="en-US" sz="2120" dirty="0">
                <a:solidFill>
                  <a:srgbClr val="2C5D98"/>
                </a:solidFill>
              </a:rPr>
              <a:t>was </a:t>
            </a:r>
            <a:r>
              <a:rPr lang="en-US" sz="2120" dirty="0" smtClean="0">
                <a:solidFill>
                  <a:srgbClr val="2C5D98"/>
                </a:solidFill>
              </a:rPr>
              <a:t>promised.  </a:t>
            </a:r>
            <a:r>
              <a:rPr lang="en-US" sz="2120" b="1" dirty="0">
                <a:solidFill>
                  <a:srgbClr val="2C5D98"/>
                </a:solidFill>
              </a:rPr>
              <a:t>37</a:t>
            </a:r>
            <a:r>
              <a:rPr lang="en-US" sz="2120" dirty="0" smtClean="0">
                <a:solidFill>
                  <a:srgbClr val="2C5D98"/>
                </a:solidFill>
              </a:rPr>
              <a:t> </a:t>
            </a:r>
            <a:r>
              <a:rPr lang="en-US" sz="2120" dirty="0">
                <a:solidFill>
                  <a:srgbClr val="2C5D98"/>
                </a:solidFill>
              </a:rPr>
              <a:t>For yet in a very little while</a:t>
            </a:r>
            <a:r>
              <a:rPr lang="en-US" sz="2120" dirty="0" smtClean="0">
                <a:solidFill>
                  <a:srgbClr val="2C5D98"/>
                </a:solidFill>
              </a:rPr>
              <a:t>, He </a:t>
            </a:r>
            <a:r>
              <a:rPr lang="en-US" sz="2120" dirty="0">
                <a:solidFill>
                  <a:srgbClr val="2C5D98"/>
                </a:solidFill>
              </a:rPr>
              <a:t>who is coming will come, and will not </a:t>
            </a:r>
            <a:r>
              <a:rPr lang="en-US" sz="2120" dirty="0" smtClean="0">
                <a:solidFill>
                  <a:srgbClr val="2C5D98"/>
                </a:solidFill>
              </a:rPr>
              <a:t>delay.  </a:t>
            </a:r>
            <a:r>
              <a:rPr lang="en-US" sz="2120" b="1" dirty="0">
                <a:solidFill>
                  <a:srgbClr val="2C5D98"/>
                </a:solidFill>
              </a:rPr>
              <a:t>38</a:t>
            </a:r>
            <a:r>
              <a:rPr lang="en-US" sz="2120" dirty="0" smtClean="0">
                <a:solidFill>
                  <a:srgbClr val="2C5D98"/>
                </a:solidFill>
              </a:rPr>
              <a:t> </a:t>
            </a:r>
            <a:r>
              <a:rPr lang="en-US" sz="2120" dirty="0">
                <a:solidFill>
                  <a:srgbClr val="2C5D98"/>
                </a:solidFill>
              </a:rPr>
              <a:t>But My righteous one shall live by </a:t>
            </a:r>
            <a:r>
              <a:rPr lang="en-US" sz="2120" dirty="0" smtClean="0">
                <a:solidFill>
                  <a:srgbClr val="2C5D98"/>
                </a:solidFill>
              </a:rPr>
              <a:t>faith; And </a:t>
            </a:r>
            <a:r>
              <a:rPr lang="en-US" sz="2120" dirty="0">
                <a:solidFill>
                  <a:srgbClr val="2C5D98"/>
                </a:solidFill>
              </a:rPr>
              <a:t>if he shrinks back, My soul has no pleasure in </a:t>
            </a:r>
            <a:r>
              <a:rPr lang="en-US" sz="2120" dirty="0" smtClean="0">
                <a:solidFill>
                  <a:srgbClr val="2C5D98"/>
                </a:solidFill>
              </a:rPr>
              <a:t>him.  </a:t>
            </a:r>
            <a:r>
              <a:rPr lang="en-US" sz="2120" b="1" dirty="0">
                <a:solidFill>
                  <a:srgbClr val="2C5D98"/>
                </a:solidFill>
              </a:rPr>
              <a:t>39</a:t>
            </a:r>
            <a:r>
              <a:rPr lang="en-US" sz="2120" dirty="0" smtClean="0">
                <a:solidFill>
                  <a:srgbClr val="2C5D98"/>
                </a:solidFill>
              </a:rPr>
              <a:t> </a:t>
            </a:r>
            <a:r>
              <a:rPr lang="en-US" sz="2120" dirty="0">
                <a:solidFill>
                  <a:srgbClr val="2C5D98"/>
                </a:solidFill>
              </a:rPr>
              <a:t>But </a:t>
            </a:r>
            <a:r>
              <a:rPr lang="en-US" sz="2120" dirty="0" smtClean="0">
                <a:solidFill>
                  <a:srgbClr val="2C5D98"/>
                </a:solidFill>
              </a:rPr>
              <a:t>we </a:t>
            </a:r>
            <a:r>
              <a:rPr lang="en-US" sz="2120" dirty="0">
                <a:solidFill>
                  <a:srgbClr val="2C5D98"/>
                </a:solidFill>
              </a:rPr>
              <a:t>are not of those who shrink back to destruction, but of those who have faith to the </a:t>
            </a:r>
            <a:r>
              <a:rPr lang="en-US" sz="2120" dirty="0" smtClean="0">
                <a:solidFill>
                  <a:srgbClr val="2C5D98"/>
                </a:solidFill>
              </a:rPr>
              <a:t>preserving </a:t>
            </a:r>
            <a:r>
              <a:rPr lang="en-US" sz="2120" dirty="0">
                <a:solidFill>
                  <a:srgbClr val="2C5D98"/>
                </a:solidFill>
              </a:rPr>
              <a:t>of the soul.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Willful Sinning </a:t>
            </a:r>
            <a:r>
              <a:rPr lang="en-US" sz="2800" i="1" dirty="0" smtClean="0"/>
              <a:t>(</a:t>
            </a:r>
            <a:r>
              <a:rPr lang="en-US" sz="2800" i="1" dirty="0"/>
              <a:t>HEB 10: </a:t>
            </a:r>
            <a:r>
              <a:rPr lang="en-US" sz="2800" i="1" dirty="0" smtClean="0"/>
              <a:t>32 </a:t>
            </a:r>
            <a:r>
              <a:rPr lang="en-US" sz="2800" i="1" dirty="0"/>
              <a:t>– 39</a:t>
            </a:r>
            <a:r>
              <a:rPr lang="en-US" sz="2800" i="1" dirty="0" smtClean="0"/>
              <a:t>) continued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2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8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endParaRPr lang="en-US" sz="2000" dirty="0" smtClean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22606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Willful Sinning </a:t>
            </a:r>
            <a:r>
              <a:rPr lang="en-US" sz="2800" i="1" dirty="0" smtClean="0"/>
              <a:t>(A closer look at this warning)</a:t>
            </a:r>
            <a:endParaRPr lang="en-US" sz="2800" i="1" dirty="0"/>
          </a:p>
        </p:txBody>
      </p:sp>
      <p:pic>
        <p:nvPicPr>
          <p:cNvPr id="5" name="Picture 15" descr="H:\Branding\icons png\Search\att_Search_icon_wht_rgb.png"/>
          <p:cNvPicPr>
            <a:picLocks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23648" r="22685" b="24995"/>
          <a:stretch/>
        </p:blipFill>
        <p:spPr bwMode="auto">
          <a:xfrm>
            <a:off x="267181" y="144065"/>
            <a:ext cx="50292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>
            <p:custDataLst>
              <p:tags r:id="rId1"/>
            </p:custDataLst>
          </p:nvPr>
        </p:nvSpPr>
        <p:spPr>
          <a:xfrm>
            <a:off x="308997" y="1391797"/>
            <a:ext cx="3200400" cy="3788162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664208" y="0"/>
                </a:lnTo>
                <a:lnTo>
                  <a:pt x="1828800" y="457200"/>
                </a:lnTo>
                <a:lnTo>
                  <a:pt x="1664208" y="914400"/>
                </a:lnTo>
                <a:lnTo>
                  <a:pt x="0" y="914400"/>
                </a:lnTo>
                <a:lnTo>
                  <a:pt x="0" y="45720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err="1">
              <a:solidFill>
                <a:schemeClr val="lt1"/>
              </a:solidFill>
            </a:endParaRPr>
          </a:p>
        </p:txBody>
      </p:sp>
      <p:sp>
        <p:nvSpPr>
          <p:cNvPr id="8" name="TextBox 18"/>
          <p:cNvSpPr txBox="1"/>
          <p:nvPr>
            <p:custDataLst>
              <p:tags r:id="rId2"/>
            </p:custDataLst>
          </p:nvPr>
        </p:nvSpPr>
        <p:spPr>
          <a:xfrm>
            <a:off x="3532379" y="1391797"/>
            <a:ext cx="5303520" cy="3788163"/>
          </a:xfrm>
          <a:prstGeom prst="rect">
            <a:avLst/>
          </a:prstGeom>
          <a:noFill/>
          <a:ln w="28575">
            <a:solidFill>
              <a:srgbClr val="2C5D98"/>
            </a:solidFill>
            <a:miter lim="800000"/>
            <a:headEnd/>
            <a:tailEnd/>
          </a:ln>
          <a:effectLst/>
        </p:spPr>
        <p:txBody>
          <a:bodyPr vert="horz" wrap="square" lIns="76200" tIns="76200" rIns="76200" bIns="762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177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38" indent="-192051" defTabSz="895177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111" indent="-261887" defTabSz="895177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245" indent="-155545" defTabSz="895177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663" indent="-130150" defTabSz="895177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defTabSz="8951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9" name="Rectangle 8"/>
          <p:cNvSpPr txBox="1"/>
          <p:nvPr/>
        </p:nvSpPr>
        <p:spPr>
          <a:xfrm>
            <a:off x="3527149" y="915168"/>
            <a:ext cx="53087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177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38" indent="-192051" defTabSz="895177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111" indent="-261887" defTabSz="895177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245" indent="-155545" defTabSz="895177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663" indent="-130150" defTabSz="895177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defTabSz="8951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2C5D98"/>
                </a:solidFill>
                <a:latin typeface="Calibri" pitchFamily="34" charset="0"/>
                <a:cs typeface="Calibri" pitchFamily="34" charset="0"/>
              </a:rPr>
              <a:t>Loving / Obedient / Faithful Response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2C5D98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3532379" y="1281798"/>
            <a:ext cx="5303520" cy="7031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en-US" sz="3200" b="1" dirty="0" err="1">
              <a:solidFill>
                <a:schemeClr val="lt1"/>
              </a:solidFill>
            </a:endParaRPr>
          </a:p>
        </p:txBody>
      </p:sp>
      <p:sp>
        <p:nvSpPr>
          <p:cNvPr id="11" name="Rectangle 8"/>
          <p:cNvSpPr txBox="1"/>
          <p:nvPr/>
        </p:nvSpPr>
        <p:spPr>
          <a:xfrm>
            <a:off x="327011" y="915168"/>
            <a:ext cx="2607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177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38" indent="-192051" defTabSz="895177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111" indent="-261887" defTabSz="895177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245" indent="-155545" defTabSz="895177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663" indent="-130150" defTabSz="895177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buClr>
                <a:srgbClr val="002960"/>
              </a:buClr>
            </a:pPr>
            <a:r>
              <a:rPr lang="en-US" sz="2400" b="1" kern="0" dirty="0" smtClean="0">
                <a:solidFill>
                  <a:srgbClr val="2C5D98"/>
                </a:solidFill>
                <a:latin typeface="Calibri" pitchFamily="34" charset="0"/>
                <a:cs typeface="Calibri" pitchFamily="34" charset="0"/>
              </a:rPr>
              <a:t>Consequences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2C5D98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21"/>
          <p:cNvSpPr txBox="1"/>
          <p:nvPr/>
        </p:nvSpPr>
        <p:spPr>
          <a:xfrm>
            <a:off x="3651838" y="1439219"/>
            <a:ext cx="504280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177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38" indent="-192051" defTabSz="895177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111" indent="-261887" defTabSz="895177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245" indent="-155545" defTabSz="895177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663" indent="-130150" defTabSz="895177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457200" lvl="1" indent="-457200" defTabSz="914400" fontAlgn="auto">
              <a:spcAft>
                <a:spcPts val="1200"/>
              </a:spcAft>
              <a:buClr>
                <a:srgbClr val="2C5D9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2C5D98"/>
                </a:solidFill>
                <a:ea typeface="+mn-ea"/>
                <a:cs typeface="+mn-cs"/>
              </a:rPr>
              <a:t>32 </a:t>
            </a:r>
            <a:r>
              <a:rPr lang="en-US" sz="2200" dirty="0">
                <a:solidFill>
                  <a:srgbClr val="2C5D98"/>
                </a:solidFill>
                <a:ea typeface="+mn-ea"/>
                <a:cs typeface="+mn-cs"/>
              </a:rPr>
              <a:t>But </a:t>
            </a:r>
            <a:r>
              <a:rPr lang="en-US" sz="2200" b="1" i="1" dirty="0">
                <a:solidFill>
                  <a:srgbClr val="2C5D98"/>
                </a:solidFill>
                <a:ea typeface="+mn-ea"/>
                <a:cs typeface="+mn-cs"/>
              </a:rPr>
              <a:t>remember</a:t>
            </a:r>
            <a:r>
              <a:rPr lang="en-US" sz="2200" dirty="0">
                <a:solidFill>
                  <a:srgbClr val="2C5D98"/>
                </a:solidFill>
                <a:ea typeface="+mn-ea"/>
                <a:cs typeface="+mn-cs"/>
              </a:rPr>
              <a:t> the former days, when, after being enlightened, you endured a great conflict of sufferings</a:t>
            </a:r>
          </a:p>
          <a:p>
            <a:pPr marL="457200" lvl="1" indent="-457200" defTabSz="914400" fontAlgn="auto">
              <a:spcAft>
                <a:spcPts val="1200"/>
              </a:spcAft>
              <a:buClr>
                <a:srgbClr val="2C5D9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2C5D98"/>
                </a:solidFill>
                <a:ea typeface="+mn-ea"/>
                <a:cs typeface="+mn-cs"/>
              </a:rPr>
              <a:t>36 </a:t>
            </a:r>
            <a:r>
              <a:rPr lang="en-US" sz="2200" dirty="0">
                <a:solidFill>
                  <a:srgbClr val="2C5D98"/>
                </a:solidFill>
                <a:ea typeface="+mn-ea"/>
                <a:cs typeface="+mn-cs"/>
              </a:rPr>
              <a:t>For you have need of </a:t>
            </a:r>
            <a:r>
              <a:rPr lang="en-US" sz="2200" b="1" i="1" dirty="0">
                <a:solidFill>
                  <a:srgbClr val="2C5D98"/>
                </a:solidFill>
                <a:ea typeface="+mn-ea"/>
                <a:cs typeface="+mn-cs"/>
              </a:rPr>
              <a:t>endurance</a:t>
            </a:r>
            <a:r>
              <a:rPr lang="en-US" sz="2200" dirty="0">
                <a:solidFill>
                  <a:srgbClr val="2C5D98"/>
                </a:solidFill>
                <a:ea typeface="+mn-ea"/>
                <a:cs typeface="+mn-cs"/>
              </a:rPr>
              <a:t>, so that when you have done the will of God, you may receive what was promised.</a:t>
            </a:r>
          </a:p>
          <a:p>
            <a:pPr marL="457200" lvl="1" indent="-457200" defTabSz="914400" fontAlgn="auto">
              <a:spcAft>
                <a:spcPts val="1200"/>
              </a:spcAft>
              <a:buClr>
                <a:srgbClr val="2C5D98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2C5D98"/>
                </a:solidFill>
                <a:ea typeface="+mn-ea"/>
                <a:cs typeface="+mn-cs"/>
              </a:rPr>
              <a:t>39 </a:t>
            </a:r>
            <a:r>
              <a:rPr lang="en-US" sz="2200" dirty="0">
                <a:solidFill>
                  <a:srgbClr val="2C5D98"/>
                </a:solidFill>
                <a:ea typeface="+mn-ea"/>
                <a:cs typeface="+mn-cs"/>
              </a:rPr>
              <a:t>But we are not of those who shrink back to destruction, but of those who have </a:t>
            </a:r>
            <a:r>
              <a:rPr lang="en-US" sz="2200" b="1" i="1" dirty="0">
                <a:solidFill>
                  <a:srgbClr val="2C5D98"/>
                </a:solidFill>
                <a:ea typeface="+mn-ea"/>
                <a:cs typeface="+mn-cs"/>
              </a:rPr>
              <a:t>faith to the preserving of the soul</a:t>
            </a:r>
            <a:r>
              <a:rPr lang="en-US" sz="2200" dirty="0">
                <a:solidFill>
                  <a:srgbClr val="2C5D98"/>
                </a:solidFill>
                <a:ea typeface="+mn-ea"/>
                <a:cs typeface="+mn-cs"/>
              </a:rPr>
              <a:t>.</a:t>
            </a:r>
          </a:p>
        </p:txBody>
      </p:sp>
      <p:sp>
        <p:nvSpPr>
          <p:cNvPr id="14" name="Rectangle 21"/>
          <p:cNvSpPr txBox="1"/>
          <p:nvPr/>
        </p:nvSpPr>
        <p:spPr>
          <a:xfrm>
            <a:off x="464007" y="1546940"/>
            <a:ext cx="27436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177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38" indent="-192051" defTabSz="895177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111" indent="-261887" defTabSz="895177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245" indent="-155545" defTabSz="895177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663" indent="-130150" defTabSz="895177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63" indent="-130150" defTabSz="895177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74320" lvl="1" indent="-274320" defTabSz="914400">
              <a:spcBef>
                <a:spcPct val="50000"/>
              </a:spcBef>
              <a:spcAft>
                <a:spcPts val="18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2800" b="1" dirty="0" smtClean="0">
                <a:ea typeface="+mn-ea"/>
                <a:cs typeface="+mn-cs"/>
              </a:rPr>
              <a:t>Terrifying </a:t>
            </a:r>
            <a:r>
              <a:rPr lang="en-US" sz="2800" b="1" dirty="0">
                <a:ea typeface="+mn-ea"/>
                <a:cs typeface="+mn-cs"/>
              </a:rPr>
              <a:t>Judgment </a:t>
            </a:r>
          </a:p>
          <a:p>
            <a:pPr marL="274320" lvl="1" indent="-274320" defTabSz="914400">
              <a:spcBef>
                <a:spcPct val="50000"/>
              </a:spcBef>
              <a:spcAft>
                <a:spcPts val="18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2800" b="1" dirty="0">
                <a:ea typeface="+mn-ea"/>
                <a:cs typeface="+mn-cs"/>
              </a:rPr>
              <a:t>Forfeited Eternal Reward</a:t>
            </a:r>
          </a:p>
          <a:p>
            <a:pPr marL="274320" lvl="1" indent="-274320" defTabSz="914400">
              <a:spcBef>
                <a:spcPct val="50000"/>
              </a:spcBef>
              <a:spcAft>
                <a:spcPts val="18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US" sz="2800" b="1" dirty="0">
                <a:ea typeface="+mn-ea"/>
                <a:cs typeface="+mn-cs"/>
              </a:rPr>
              <a:t>Drawn Back to Destruction</a:t>
            </a:r>
          </a:p>
        </p:txBody>
      </p:sp>
      <p:sp>
        <p:nvSpPr>
          <p:cNvPr id="15" name="Rectangle 6"/>
          <p:cNvSpPr>
            <a:spLocks/>
          </p:cNvSpPr>
          <p:nvPr/>
        </p:nvSpPr>
        <p:spPr>
          <a:xfrm>
            <a:off x="308997" y="1190120"/>
            <a:ext cx="2898648" cy="161991"/>
          </a:xfrm>
          <a:custGeom>
            <a:avLst/>
            <a:gdLst/>
            <a:ahLst/>
            <a:cxnLst/>
            <a:rect l="l" t="t" r="r" b="b"/>
            <a:pathLst>
              <a:path w="4586287" h="266700">
                <a:moveTo>
                  <a:pt x="3804950" y="0"/>
                </a:moveTo>
                <a:lnTo>
                  <a:pt x="4586287" y="266700"/>
                </a:lnTo>
                <a:lnTo>
                  <a:pt x="3804950" y="266700"/>
                </a:lnTo>
                <a:lnTo>
                  <a:pt x="0" y="266700"/>
                </a:lnTo>
                <a:lnTo>
                  <a:pt x="0" y="152400"/>
                </a:lnTo>
                <a:lnTo>
                  <a:pt x="3804950" y="15240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en-US" sz="3200" b="1" dirty="0" err="1">
              <a:solidFill>
                <a:schemeClr val="lt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75068" y="4043642"/>
            <a:ext cx="1710284" cy="435864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2C5D98"/>
                </a:solidFill>
              </a:rPr>
              <a:t>steadfastness</a:t>
            </a:r>
            <a:endParaRPr lang="en-US" sz="2200" b="1" i="1" dirty="0">
              <a:solidFill>
                <a:srgbClr val="2C5D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3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06258" y="1840750"/>
            <a:ext cx="2321272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Abraham obey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0377" y="1840750"/>
            <a:ext cx="2879646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  <a:effectLst/>
              </a:rPr>
              <a:t>Moses was hidden</a:t>
            </a:r>
            <a:endParaRPr lang="en-US" sz="2800" b="1" dirty="0">
              <a:solidFill>
                <a:srgbClr val="2C5D98"/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97206" y="1226494"/>
            <a:ext cx="2079439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Isaac blessed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</a:t>
            </a:r>
            <a:r>
              <a:rPr lang="en-US" sz="3200" b="1" dirty="0" smtClean="0"/>
              <a:t>F</a:t>
            </a:r>
            <a:r>
              <a:rPr lang="en-US" sz="3200" b="1" dirty="0" smtClean="0"/>
              <a:t>aith to </a:t>
            </a:r>
            <a:r>
              <a:rPr lang="en-US" sz="3200" b="1" dirty="0"/>
              <a:t>t</a:t>
            </a:r>
            <a:r>
              <a:rPr lang="en-US" sz="3200" b="1" dirty="0" smtClean="0"/>
              <a:t>he Preserving of </a:t>
            </a:r>
            <a:r>
              <a:rPr lang="en-US" sz="3200" b="1" dirty="0"/>
              <a:t>t</a:t>
            </a:r>
            <a:r>
              <a:rPr lang="en-US" sz="3200" b="1" dirty="0" smtClean="0"/>
              <a:t>he Soul</a:t>
            </a:r>
            <a:endParaRPr lang="en-US" sz="3200" b="1" dirty="0"/>
          </a:p>
        </p:txBody>
      </p:sp>
      <p:pic>
        <p:nvPicPr>
          <p:cNvPr id="21" name="Picture 15" descr="H:\Branding\icons png\Browse\att_Browse_icon_wht_rgb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8" t="27903" r="15569" b="27667"/>
          <a:stretch/>
        </p:blipFill>
        <p:spPr bwMode="auto">
          <a:xfrm>
            <a:off x="291832" y="230697"/>
            <a:ext cx="651831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87711" y="1226494"/>
            <a:ext cx="1983948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Abel offered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60208" y="1226494"/>
            <a:ext cx="1708234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  <a:effectLst/>
              </a:rPr>
              <a:t>Noah built</a:t>
            </a:r>
            <a:endParaRPr lang="en-US" sz="2800" b="1" dirty="0">
              <a:solidFill>
                <a:srgbClr val="2C5D98"/>
              </a:solidFill>
              <a:effectLst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963609" y="1226494"/>
            <a:ext cx="2956363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Enoch pleased God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09187" y="3687695"/>
            <a:ext cx="2165911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Jacob blessed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12793" y="3687695"/>
            <a:ext cx="5883342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  <a:effectLst/>
              </a:rPr>
              <a:t>Joseph spoke of the Exodus from Egypt</a:t>
            </a:r>
            <a:endParaRPr lang="en-US" sz="2800" b="1" dirty="0">
              <a:solidFill>
                <a:srgbClr val="2C5D98"/>
              </a:solidFill>
              <a:effectLst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131438" y="1840750"/>
            <a:ext cx="2554805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Sarah conceived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718788" y="2456398"/>
            <a:ext cx="3587580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  <a:effectLst/>
              </a:rPr>
              <a:t>Rahab helped the spies</a:t>
            </a:r>
            <a:endParaRPr lang="en-US" sz="2800" b="1" dirty="0">
              <a:solidFill>
                <a:srgbClr val="2C5D98"/>
              </a:solidFill>
              <a:effectLst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568239" y="4918990"/>
            <a:ext cx="1239770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Samuel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097308" y="4918990"/>
            <a:ext cx="1308036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Samson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694642" y="4918990"/>
            <a:ext cx="1213130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Gideon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489767" y="4918990"/>
            <a:ext cx="1503563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Jephthah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06617" y="4918990"/>
            <a:ext cx="989288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Barak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287183" y="4918990"/>
            <a:ext cx="987203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David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968321" y="3072047"/>
            <a:ext cx="4523465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The walls of Jericho fell down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731" y="705508"/>
            <a:ext cx="1759905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rtlCol="0" anchor="ctr">
            <a:spAutoFit/>
          </a:bodyPr>
          <a:lstStyle/>
          <a:p>
            <a:r>
              <a:rPr lang="en-US" sz="2800" b="1" dirty="0">
                <a:solidFill>
                  <a:srgbClr val="2C5D98"/>
                </a:solidFill>
              </a:rPr>
              <a:t>BY </a:t>
            </a:r>
            <a:r>
              <a:rPr lang="en-US" sz="2800" b="1" dirty="0" smtClean="0">
                <a:solidFill>
                  <a:srgbClr val="2C5D98"/>
                </a:solidFill>
              </a:rPr>
              <a:t>FAITH…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12749" y="3072047"/>
            <a:ext cx="3497979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</a:rPr>
              <a:t>Abraham offered Isaac</a:t>
            </a:r>
            <a:endParaRPr lang="en-US" sz="2800" b="1" dirty="0">
              <a:solidFill>
                <a:srgbClr val="2C5D98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69205" y="4303343"/>
            <a:ext cx="6984284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  <a:effectLst/>
              </a:rPr>
              <a:t>Moses refused to be called the son of Pharaoh</a:t>
            </a:r>
            <a:endParaRPr lang="en-US" sz="2800" b="1" dirty="0">
              <a:solidFill>
                <a:srgbClr val="2C5D98"/>
              </a:solidFill>
              <a:effectLst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47105" y="2456398"/>
            <a:ext cx="3820516" cy="538020"/>
          </a:xfrm>
          <a:prstGeom prst="roundRect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C5D98"/>
                </a:solidFill>
                <a:effectLst/>
              </a:rPr>
              <a:t>Moses kept the Passover</a:t>
            </a:r>
            <a:endParaRPr lang="en-US" sz="2800" b="1" dirty="0">
              <a:solidFill>
                <a:srgbClr val="2C5D98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39358" y="705508"/>
            <a:ext cx="5260094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rtlCol="0" anchor="ctr">
            <a:spAutoFit/>
          </a:bodyPr>
          <a:lstStyle/>
          <a:p>
            <a:r>
              <a:rPr lang="en-US" sz="2800" b="1" dirty="0" smtClean="0">
                <a:solidFill>
                  <a:srgbClr val="2C5D98"/>
                </a:solidFill>
              </a:rPr>
              <a:t>…all these obtained a good report</a:t>
            </a:r>
            <a:endParaRPr lang="en-US" sz="2800" b="1" dirty="0">
              <a:solidFill>
                <a:srgbClr val="2C5D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2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761652" y="821668"/>
            <a:ext cx="1505476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Abraham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40422" y="4927955"/>
            <a:ext cx="1116873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Moses</a:t>
            </a:r>
            <a:endParaRPr lang="en-US" sz="2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39170" y="2874812"/>
            <a:ext cx="886340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Isaac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Running the Race</a:t>
            </a:r>
            <a:endParaRPr lang="en-US" sz="2800" i="1" dirty="0"/>
          </a:p>
        </p:txBody>
      </p:sp>
      <p:pic>
        <p:nvPicPr>
          <p:cNvPr id="21" name="Picture 15" descr="H:\Branding\icons png\Browse\att_Browse_icon_wht_rgb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8" t="27903" r="15569" b="27667"/>
          <a:stretch/>
        </p:blipFill>
        <p:spPr bwMode="auto">
          <a:xfrm>
            <a:off x="291832" y="230697"/>
            <a:ext cx="651831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ounded Rectangle 23"/>
          <p:cNvSpPr/>
          <p:nvPr/>
        </p:nvSpPr>
        <p:spPr>
          <a:xfrm>
            <a:off x="119630" y="821668"/>
            <a:ext cx="816803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Abel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090134" y="1782540"/>
            <a:ext cx="935376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Noah</a:t>
            </a:r>
            <a:endParaRPr lang="en-US" sz="2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072420" y="821668"/>
            <a:ext cx="1042930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Enoch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1100" y="2874812"/>
            <a:ext cx="967171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Jacob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092347" y="829196"/>
            <a:ext cx="1154854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Joseph</a:t>
            </a:r>
            <a:endParaRPr lang="en-US" sz="2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049667" y="3901384"/>
            <a:ext cx="975843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Sarah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940568" y="821668"/>
            <a:ext cx="1084942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Rahab</a:t>
            </a:r>
            <a:endParaRPr lang="en-US" sz="2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993054" y="4927955"/>
            <a:ext cx="1239770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Samuel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868584" y="4927955"/>
            <a:ext cx="1308036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Samson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12380" y="4927955"/>
            <a:ext cx="1213130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Gideon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1100" y="4927955"/>
            <a:ext cx="1503563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Jephthah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01100" y="3901384"/>
            <a:ext cx="989288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Barak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01100" y="1848240"/>
            <a:ext cx="987203" cy="538020"/>
          </a:xfrm>
          <a:prstGeom prst="roundRect">
            <a:avLst/>
          </a:prstGeom>
          <a:solidFill>
            <a:schemeClr val="lt1">
              <a:alpha val="39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45720" tIns="27432" rIns="45720" bIns="27432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David</a:t>
            </a: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203070" y="1499162"/>
            <a:ext cx="6766560" cy="3291840"/>
          </a:xfrm>
          <a:prstGeom prst="roundRect">
            <a:avLst>
              <a:gd name="adj" fmla="val 4307"/>
            </a:avLst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>
            <a:no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2C5D98"/>
                </a:solidFill>
              </a:rPr>
              <a:t>Abraham didn’t go back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2C5D98"/>
                </a:solidFill>
              </a:rPr>
              <a:t>Moses didn’t go back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5D98"/>
                </a:solidFill>
              </a:rPr>
              <a:t>If </a:t>
            </a:r>
            <a:r>
              <a:rPr lang="en-US" sz="3600" b="1" dirty="0" smtClean="0">
                <a:solidFill>
                  <a:srgbClr val="2C5D98"/>
                </a:solidFill>
              </a:rPr>
              <a:t>all these </a:t>
            </a:r>
            <a:r>
              <a:rPr lang="en-US" sz="3600" b="1" dirty="0" smtClean="0">
                <a:solidFill>
                  <a:srgbClr val="2C5D98"/>
                </a:solidFill>
              </a:rPr>
              <a:t>can </a:t>
            </a:r>
            <a:r>
              <a:rPr lang="en-US" sz="3600" b="1" dirty="0">
                <a:solidFill>
                  <a:srgbClr val="2C5D98"/>
                </a:solidFill>
              </a:rPr>
              <a:t>do it, so can we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2C5D98"/>
                </a:solidFill>
              </a:rPr>
              <a:t>Jesus loved till the end</a:t>
            </a:r>
            <a:endParaRPr lang="en-US" sz="3600" b="1" dirty="0">
              <a:solidFill>
                <a:srgbClr val="2C5D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81636"/>
            <a:ext cx="8805591" cy="4428226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endParaRPr lang="en-US" sz="3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What About Us</a:t>
            </a:r>
            <a:endParaRPr lang="en-US" sz="2800" i="1" dirty="0"/>
          </a:p>
        </p:txBody>
      </p:sp>
      <p:pic>
        <p:nvPicPr>
          <p:cNvPr id="11" name="Picture 8" descr="H:\Branding\icons png\Approval\att_Approval_wht_rgb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2" t="21654" r="15835" b="20480"/>
          <a:stretch/>
        </p:blipFill>
        <p:spPr bwMode="auto">
          <a:xfrm>
            <a:off x="442959" y="230697"/>
            <a:ext cx="48968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457186" y="2365433"/>
            <a:ext cx="630936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57186" y="3834689"/>
            <a:ext cx="630936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420466" y="1211705"/>
            <a:ext cx="618471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4800" b="1" dirty="0" smtClean="0">
                <a:solidFill>
                  <a:srgbClr val="2C5D98"/>
                </a:solidFill>
              </a:rPr>
              <a:t>Keep your commitment  </a:t>
            </a:r>
            <a:endParaRPr lang="en-US" sz="4800" b="1" dirty="0">
              <a:solidFill>
                <a:srgbClr val="2C5D98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20466" y="2680961"/>
            <a:ext cx="618471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4800" b="1" dirty="0" smtClean="0">
                <a:solidFill>
                  <a:srgbClr val="2C5D98"/>
                </a:solidFill>
              </a:rPr>
              <a:t>Focus on the promise  </a:t>
            </a:r>
            <a:endParaRPr lang="en-US" sz="4800" b="1" dirty="0">
              <a:solidFill>
                <a:srgbClr val="2C5D98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0466" y="4150217"/>
            <a:ext cx="618471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4800" b="1" dirty="0" smtClean="0">
                <a:solidFill>
                  <a:srgbClr val="2C5D98"/>
                </a:solidFill>
              </a:rPr>
              <a:t>Do not be moved </a:t>
            </a:r>
            <a:endParaRPr lang="en-US" sz="4800" b="1" dirty="0">
              <a:solidFill>
                <a:srgbClr val="2C5D98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2642" y="953697"/>
            <a:ext cx="1097280" cy="1354217"/>
            <a:chOff x="932642" y="908872"/>
            <a:chExt cx="1097280" cy="1354217"/>
          </a:xfrm>
        </p:grpSpPr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932642" y="1037340"/>
              <a:ext cx="1097280" cy="1097280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2C5D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182880" rIns="91440" bIns="91440" rtlCol="0" anchor="ctr"/>
            <a:lstStyle/>
            <a:p>
              <a:pPr algn="ctr"/>
              <a:endParaRPr lang="en-US" sz="2000" b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95146" y="908872"/>
              <a:ext cx="572272" cy="135421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8800" b="1" dirty="0" smtClean="0">
                  <a:solidFill>
                    <a:srgbClr val="2C5D98"/>
                  </a:solidFill>
                </a:rPr>
                <a:t>1</a:t>
              </a:r>
              <a:endParaRPr lang="en-US" sz="8800" b="1" dirty="0">
                <a:solidFill>
                  <a:srgbClr val="2C5D98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32642" y="2418641"/>
            <a:ext cx="1097280" cy="1354217"/>
            <a:chOff x="932642" y="2334134"/>
            <a:chExt cx="1097280" cy="1354217"/>
          </a:xfrm>
        </p:grpSpPr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932642" y="2462602"/>
              <a:ext cx="1097280" cy="1097280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2C5D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182880" rIns="91440" bIns="91440" rtlCol="0" anchor="ctr"/>
            <a:lstStyle/>
            <a:p>
              <a:pPr algn="ctr"/>
              <a:endParaRPr lang="en-US" sz="2000" b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95146" y="2334134"/>
              <a:ext cx="572272" cy="135421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8800" b="1" dirty="0" smtClean="0">
                  <a:solidFill>
                    <a:srgbClr val="2C5D98"/>
                  </a:solidFill>
                </a:rPr>
                <a:t>2</a:t>
              </a:r>
              <a:endParaRPr lang="en-US" sz="8800" b="1" dirty="0">
                <a:solidFill>
                  <a:srgbClr val="2C5D98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32642" y="3892209"/>
            <a:ext cx="1097280" cy="1354217"/>
            <a:chOff x="932642" y="3829454"/>
            <a:chExt cx="1097280" cy="1354217"/>
          </a:xfrm>
        </p:grpSpPr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932642" y="3957922"/>
              <a:ext cx="1097280" cy="1097280"/>
            </a:xfrm>
            <a:prstGeom prst="ellipse">
              <a:avLst/>
            </a:prstGeom>
            <a:solidFill>
              <a:schemeClr val="tx1"/>
            </a:solidFill>
            <a:ln w="57150">
              <a:solidFill>
                <a:srgbClr val="2C5D9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182880" rIns="91440" bIns="91440" rtlCol="0" anchor="ctr"/>
            <a:lstStyle/>
            <a:p>
              <a:pPr algn="ctr"/>
              <a:endParaRPr lang="en-US" sz="2000" b="1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95146" y="3829454"/>
              <a:ext cx="572272" cy="135421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8800" b="1" dirty="0" smtClean="0">
                  <a:solidFill>
                    <a:srgbClr val="2C5D98"/>
                  </a:solidFill>
                </a:rPr>
                <a:t>3</a:t>
              </a:r>
              <a:endParaRPr lang="en-US" sz="8800" b="1" dirty="0">
                <a:solidFill>
                  <a:srgbClr val="2C5D9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07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007" y="2565113"/>
            <a:ext cx="713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2C5D98"/>
                </a:solidFill>
              </a:rPr>
              <a:t>What about you?</a:t>
            </a:r>
          </a:p>
        </p:txBody>
      </p:sp>
    </p:spTree>
    <p:extLst>
      <p:ext uri="{BB962C8B-B14F-4D97-AF65-F5344CB8AC3E}">
        <p14:creationId xmlns:p14="http://schemas.microsoft.com/office/powerpoint/2010/main" val="38387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206" y="325655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 dirty="0" smtClean="0"/>
              <a:t>THE EPISTLE TO THE HEBREWS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69205" y="1009058"/>
            <a:ext cx="1323978" cy="41870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/>
              </a:rPr>
              <a:t>FOCUS</a:t>
            </a:r>
            <a:endParaRPr lang="en-US" sz="2000" b="1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7938" y="1009058"/>
            <a:ext cx="7366858" cy="41870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/>
              </a:rPr>
              <a:t>Be Faithful to Christ No Matter What</a:t>
            </a:r>
            <a:endParaRPr lang="en-US" sz="2400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205" y="1744206"/>
            <a:ext cx="1323978" cy="1524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/>
              </a:rPr>
              <a:t>DIVISIONS</a:t>
            </a:r>
            <a:endParaRPr lang="en-US" sz="2000" b="1" dirty="0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0016" y="1744206"/>
            <a:ext cx="1753571" cy="1524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effectLst/>
              </a:rPr>
              <a:t>The Superiority of Christ as God’s Spokesmen</a:t>
            </a:r>
            <a:endParaRPr lang="en-US" sz="2000" dirty="0"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0419" y="1744206"/>
            <a:ext cx="1753571" cy="1524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Superiority of Christ as </a:t>
            </a:r>
            <a:r>
              <a:rPr lang="en-US" sz="2000" dirty="0" smtClean="0"/>
              <a:t>our High Priest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5350822" y="1744206"/>
            <a:ext cx="1753571" cy="1524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Superiority of </a:t>
            </a:r>
            <a:r>
              <a:rPr lang="en-US" sz="2000" dirty="0" smtClean="0"/>
              <a:t>the New Covenant of Christ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7221226" y="1744206"/>
            <a:ext cx="1753571" cy="1524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Remain Steadfast in Christ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86275" y="4314201"/>
            <a:ext cx="1323978" cy="9057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effectLst/>
              </a:rPr>
              <a:t>WARNINGS</a:t>
            </a:r>
            <a:endParaRPr lang="en-US" sz="2000" b="1" dirty="0">
              <a:effectLst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9206" y="3584651"/>
            <a:ext cx="8805591" cy="41310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300" b="1" dirty="0" smtClean="0">
                <a:effectLst/>
              </a:rPr>
              <a:t>CHRIST IS SUPERIOR TO ANYTHING YOU MIGHT USE AS A COMPARISON</a:t>
            </a:r>
            <a:endParaRPr lang="en-US" sz="2300" b="1" dirty="0"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10015" y="4314201"/>
            <a:ext cx="1387986" cy="9057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Drift </a:t>
            </a:r>
            <a:r>
              <a:rPr lang="en-US" sz="2000" dirty="0"/>
              <a:t>Away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04214" y="4314201"/>
            <a:ext cx="1387986" cy="9057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effectLst/>
              </a:rPr>
              <a:t>Hardened Heart</a:t>
            </a:r>
            <a:endParaRPr lang="en-US" sz="2000" dirty="0"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98413" y="4314201"/>
            <a:ext cx="1387986" cy="9057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effectLst/>
              </a:rPr>
              <a:t>Dull of Hearing</a:t>
            </a:r>
            <a:endParaRPr lang="en-US" sz="2000" dirty="0"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2612" y="4314201"/>
            <a:ext cx="1387986" cy="9057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effectLst/>
              </a:rPr>
              <a:t>Willful Sinning</a:t>
            </a:r>
            <a:endParaRPr lang="en-US" sz="2000" dirty="0"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86810" y="4314201"/>
            <a:ext cx="1387986" cy="905799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/>
              <a:t>Do not Refuse God</a:t>
            </a:r>
          </a:p>
        </p:txBody>
      </p:sp>
    </p:spTree>
    <p:extLst>
      <p:ext uri="{BB962C8B-B14F-4D97-AF65-F5344CB8AC3E}">
        <p14:creationId xmlns:p14="http://schemas.microsoft.com/office/powerpoint/2010/main" val="333432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206" y="134853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</a:t>
            </a:r>
            <a:r>
              <a:rPr lang="en-US" sz="3200" b="1" dirty="0" smtClean="0"/>
              <a:t>Warnings </a:t>
            </a:r>
            <a:r>
              <a:rPr lang="en-US" sz="3200" b="1" dirty="0"/>
              <a:t>to the Hebrews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2028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Drifting Away</a:t>
            </a:r>
            <a:endParaRPr lang="en-US" sz="2000" b="1" dirty="0"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98740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Hardened Heart</a:t>
            </a:r>
            <a:endParaRPr lang="en-US" sz="2000" b="1" dirty="0"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75452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Dull of Hearing</a:t>
            </a:r>
            <a:endParaRPr lang="en-US" sz="2000" b="1" dirty="0"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52164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/>
              <a:t>Willful Sinning</a:t>
            </a:r>
            <a:endParaRPr lang="en-US" sz="2000" b="1" dirty="0"/>
          </a:p>
        </p:txBody>
      </p:sp>
      <p:sp>
        <p:nvSpPr>
          <p:cNvPr id="41" name="Rectangle 40"/>
          <p:cNvSpPr/>
          <p:nvPr/>
        </p:nvSpPr>
        <p:spPr>
          <a:xfrm>
            <a:off x="7328876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Do not Refuse God</a:t>
            </a:r>
            <a:endParaRPr lang="en-US" sz="2000" b="1" dirty="0"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2028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sz="2000" dirty="0" smtClean="0">
                <a:solidFill>
                  <a:srgbClr val="2C5D98"/>
                </a:solidFill>
              </a:rPr>
              <a:t>We </a:t>
            </a:r>
            <a:r>
              <a:rPr lang="en-US" sz="2000" dirty="0">
                <a:solidFill>
                  <a:srgbClr val="2C5D98"/>
                </a:solidFill>
              </a:rPr>
              <a:t>must give the more earnest heed to the things we have heard, lest we drift away. </a:t>
            </a:r>
            <a:endParaRPr lang="en-US" sz="2000" dirty="0">
              <a:solidFill>
                <a:srgbClr val="2C5D98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98740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sz="1600" b="1" dirty="0" smtClean="0">
                <a:solidFill>
                  <a:srgbClr val="2C5D98"/>
                </a:solidFill>
              </a:rPr>
              <a:t>8</a:t>
            </a:r>
            <a:r>
              <a:rPr lang="en-US" sz="2000" dirty="0" smtClean="0">
                <a:solidFill>
                  <a:srgbClr val="2C5D98"/>
                </a:solidFill>
              </a:rPr>
              <a:t> Do </a:t>
            </a:r>
            <a:r>
              <a:rPr lang="en-US" sz="2000" dirty="0">
                <a:solidFill>
                  <a:srgbClr val="2C5D98"/>
                </a:solidFill>
              </a:rPr>
              <a:t>not harden your </a:t>
            </a:r>
            <a:r>
              <a:rPr lang="en-US" sz="2000" dirty="0" smtClean="0">
                <a:solidFill>
                  <a:srgbClr val="2C5D98"/>
                </a:solidFill>
              </a:rPr>
              <a:t>hearts…</a:t>
            </a:r>
            <a:endParaRPr lang="en-US" sz="2000" dirty="0">
              <a:solidFill>
                <a:srgbClr val="2C5D98"/>
              </a:solidFill>
            </a:endParaRPr>
          </a:p>
          <a:p>
            <a:r>
              <a:rPr lang="en-US" sz="1600" b="1" dirty="0" smtClean="0">
                <a:solidFill>
                  <a:srgbClr val="2C5D98"/>
                </a:solidFill>
              </a:rPr>
              <a:t>12</a:t>
            </a:r>
            <a:r>
              <a:rPr lang="en-US" sz="2000" dirty="0" smtClean="0">
                <a:solidFill>
                  <a:srgbClr val="2C5D98"/>
                </a:solidFill>
              </a:rPr>
              <a:t> </a:t>
            </a:r>
            <a:r>
              <a:rPr lang="en-US" sz="2000" dirty="0">
                <a:solidFill>
                  <a:srgbClr val="2C5D98"/>
                </a:solidFill>
              </a:rPr>
              <a:t>Beware, brethren, lest there be in any of you an evil heart of </a:t>
            </a:r>
            <a:r>
              <a:rPr lang="en-US" sz="2000" dirty="0" smtClean="0">
                <a:solidFill>
                  <a:srgbClr val="2C5D98"/>
                </a:solidFill>
              </a:rPr>
              <a:t>unbelief</a:t>
            </a:r>
            <a:endParaRPr lang="en-US" sz="2000" dirty="0">
              <a:solidFill>
                <a:srgbClr val="2C5D98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75452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sz="2000" dirty="0" smtClean="0">
                <a:solidFill>
                  <a:srgbClr val="2C5D98"/>
                </a:solidFill>
              </a:rPr>
              <a:t>…we </a:t>
            </a:r>
            <a:r>
              <a:rPr lang="en-US" sz="2000" dirty="0">
                <a:solidFill>
                  <a:srgbClr val="2C5D98"/>
                </a:solidFill>
              </a:rPr>
              <a:t>have much to say, and hard to explain, since you have become dull of hearing</a:t>
            </a:r>
            <a:r>
              <a:rPr lang="en-US" sz="2000" dirty="0" smtClean="0">
                <a:solidFill>
                  <a:srgbClr val="2C5D98"/>
                </a:solidFill>
              </a:rPr>
              <a:t>.</a:t>
            </a:r>
            <a:endParaRPr lang="en-US" sz="2000" dirty="0">
              <a:solidFill>
                <a:srgbClr val="2C5D98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52164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dirty="0">
                <a:solidFill>
                  <a:srgbClr val="2C5D98"/>
                </a:solidFill>
              </a:rPr>
              <a:t>For if we sin willfully after </a:t>
            </a:r>
            <a:r>
              <a:rPr lang="en-US" dirty="0" smtClean="0">
                <a:solidFill>
                  <a:srgbClr val="2C5D98"/>
                </a:solidFill>
              </a:rPr>
              <a:t>we have </a:t>
            </a:r>
            <a:r>
              <a:rPr lang="en-US" dirty="0">
                <a:solidFill>
                  <a:srgbClr val="2C5D98"/>
                </a:solidFill>
              </a:rPr>
              <a:t>received the knowledge of the truth, there no longer remains a sacrifice for sins</a:t>
            </a:r>
            <a:endParaRPr lang="en-US" dirty="0">
              <a:solidFill>
                <a:srgbClr val="2C5D98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28876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sz="1600" dirty="0" smtClean="0">
                <a:solidFill>
                  <a:srgbClr val="2C5D98"/>
                </a:solidFill>
              </a:rPr>
              <a:t>Do </a:t>
            </a:r>
            <a:r>
              <a:rPr lang="en-US" sz="1600" dirty="0">
                <a:solidFill>
                  <a:srgbClr val="2C5D98"/>
                </a:solidFill>
              </a:rPr>
              <a:t>not refuse </a:t>
            </a:r>
            <a:r>
              <a:rPr lang="en-US" sz="1600" dirty="0" smtClean="0">
                <a:solidFill>
                  <a:srgbClr val="2C5D98"/>
                </a:solidFill>
              </a:rPr>
              <a:t>God. </a:t>
            </a:r>
            <a:r>
              <a:rPr lang="en-US" sz="1600" dirty="0">
                <a:solidFill>
                  <a:srgbClr val="2C5D98"/>
                </a:solidFill>
              </a:rPr>
              <a:t>For if those did not escape when they refused him who warned them on earth, </a:t>
            </a:r>
            <a:r>
              <a:rPr lang="en-US" sz="1600" dirty="0" smtClean="0">
                <a:solidFill>
                  <a:srgbClr val="2C5D98"/>
                </a:solidFill>
              </a:rPr>
              <a:t>much </a:t>
            </a:r>
            <a:r>
              <a:rPr lang="en-US" sz="1600" dirty="0">
                <a:solidFill>
                  <a:srgbClr val="2C5D98"/>
                </a:solidFill>
              </a:rPr>
              <a:t>less will we escape who turn away from Him who warns from heaven.</a:t>
            </a:r>
          </a:p>
        </p:txBody>
      </p:sp>
      <p:pic>
        <p:nvPicPr>
          <p:cNvPr id="14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194411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854669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3" name="TextBox 2"/>
          <p:cNvSpPr txBox="1"/>
          <p:nvPr/>
        </p:nvSpPr>
        <p:spPr>
          <a:xfrm>
            <a:off x="958911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2638820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18" name="TextBox 17"/>
          <p:cNvSpPr txBox="1"/>
          <p:nvPr/>
        </p:nvSpPr>
        <p:spPr>
          <a:xfrm>
            <a:off x="2743062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9" name="Oval 18"/>
          <p:cNvSpPr/>
          <p:nvPr/>
        </p:nvSpPr>
        <p:spPr>
          <a:xfrm>
            <a:off x="4389120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20" name="TextBox 19"/>
          <p:cNvSpPr txBox="1"/>
          <p:nvPr/>
        </p:nvSpPr>
        <p:spPr>
          <a:xfrm>
            <a:off x="4493362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6" name="Oval 25"/>
          <p:cNvSpPr/>
          <p:nvPr/>
        </p:nvSpPr>
        <p:spPr>
          <a:xfrm>
            <a:off x="6192244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27" name="TextBox 26"/>
          <p:cNvSpPr txBox="1"/>
          <p:nvPr/>
        </p:nvSpPr>
        <p:spPr>
          <a:xfrm>
            <a:off x="6296486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8" name="Oval 27"/>
          <p:cNvSpPr/>
          <p:nvPr/>
        </p:nvSpPr>
        <p:spPr>
          <a:xfrm>
            <a:off x="7968956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29" name="TextBox 28"/>
          <p:cNvSpPr txBox="1"/>
          <p:nvPr/>
        </p:nvSpPr>
        <p:spPr>
          <a:xfrm>
            <a:off x="8073198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362516" y="1950351"/>
            <a:ext cx="1364947" cy="2667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2:1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39228" y="1950351"/>
            <a:ext cx="1364947" cy="2667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3:8, 12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915940" y="1950351"/>
            <a:ext cx="1364947" cy="2667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5:11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92652" y="1950351"/>
            <a:ext cx="1364947" cy="2667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10:26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469364" y="1950351"/>
            <a:ext cx="1364947" cy="2667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12:25</a:t>
            </a:r>
            <a:endParaRPr lang="en-US" sz="2000" b="1" dirty="0">
              <a:solidFill>
                <a:srgbClr val="2C5D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 animBg="1"/>
      <p:bldP spid="3" grpId="0"/>
      <p:bldP spid="17" grpId="0" animBg="1"/>
      <p:bldP spid="18" grpId="0"/>
      <p:bldP spid="19" grpId="0" animBg="1"/>
      <p:bldP spid="20" grpId="0"/>
      <p:bldP spid="26" grpId="0" animBg="1"/>
      <p:bldP spid="27" grpId="0"/>
      <p:bldP spid="28" grpId="0" animBg="1"/>
      <p:bldP spid="29" grpId="0"/>
      <p:bldP spid="4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9206" y="134853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 smtClean="0"/>
              <a:t>	Warnings </a:t>
            </a:r>
            <a:r>
              <a:rPr lang="en-US" sz="3200" b="1" dirty="0"/>
              <a:t>to the Hebrews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2028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Drifting Away</a:t>
            </a:r>
            <a:endParaRPr lang="en-US" sz="2000" b="1" dirty="0"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98740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Hardened Heart</a:t>
            </a:r>
            <a:endParaRPr lang="en-US" sz="2000" b="1" dirty="0"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75452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Dull of Hearing</a:t>
            </a:r>
            <a:endParaRPr lang="en-US" sz="2000" b="1" dirty="0"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52164" y="892467"/>
            <a:ext cx="164592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Willful Sinning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28876" y="892467"/>
            <a:ext cx="1645920" cy="838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r>
              <a:rPr lang="en-US" sz="2000" b="1" dirty="0" smtClean="0">
                <a:effectLst/>
              </a:rPr>
              <a:t>Do not Refuse God</a:t>
            </a:r>
            <a:endParaRPr lang="en-US" sz="2000" b="1" dirty="0"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2028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dirty="0" smtClean="0">
                <a:solidFill>
                  <a:srgbClr val="2C5D98"/>
                </a:solidFill>
              </a:rPr>
              <a:t>We </a:t>
            </a:r>
            <a:r>
              <a:rPr lang="en-US" dirty="0">
                <a:solidFill>
                  <a:srgbClr val="2C5D98"/>
                </a:solidFill>
              </a:rPr>
              <a:t>must give the more earnest heed to the things we have heard, lest we drift away. </a:t>
            </a:r>
            <a:endParaRPr lang="en-US" dirty="0">
              <a:solidFill>
                <a:srgbClr val="2C5D98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98740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sz="1400" b="1" dirty="0" smtClean="0">
                <a:solidFill>
                  <a:srgbClr val="2C5D98"/>
                </a:solidFill>
              </a:rPr>
              <a:t>8</a:t>
            </a:r>
            <a:r>
              <a:rPr lang="en-US" dirty="0" smtClean="0">
                <a:solidFill>
                  <a:srgbClr val="2C5D98"/>
                </a:solidFill>
              </a:rPr>
              <a:t> Do </a:t>
            </a:r>
            <a:r>
              <a:rPr lang="en-US" dirty="0">
                <a:solidFill>
                  <a:srgbClr val="2C5D98"/>
                </a:solidFill>
              </a:rPr>
              <a:t>not harden your </a:t>
            </a:r>
            <a:r>
              <a:rPr lang="en-US" dirty="0" smtClean="0">
                <a:solidFill>
                  <a:srgbClr val="2C5D98"/>
                </a:solidFill>
              </a:rPr>
              <a:t>hearts…</a:t>
            </a:r>
            <a:endParaRPr lang="en-US" dirty="0">
              <a:solidFill>
                <a:srgbClr val="2C5D98"/>
              </a:solidFill>
            </a:endParaRPr>
          </a:p>
          <a:p>
            <a:r>
              <a:rPr lang="en-US" sz="1400" b="1" dirty="0" smtClean="0">
                <a:solidFill>
                  <a:srgbClr val="2C5D98"/>
                </a:solidFill>
              </a:rPr>
              <a:t>12</a:t>
            </a:r>
            <a:r>
              <a:rPr lang="en-US" dirty="0" smtClean="0">
                <a:solidFill>
                  <a:srgbClr val="2C5D98"/>
                </a:solidFill>
              </a:rPr>
              <a:t> </a:t>
            </a:r>
            <a:r>
              <a:rPr lang="en-US" dirty="0">
                <a:solidFill>
                  <a:srgbClr val="2C5D98"/>
                </a:solidFill>
              </a:rPr>
              <a:t>Beware, brethren, lest there be in any of you an evil heart of </a:t>
            </a:r>
            <a:r>
              <a:rPr lang="en-US" dirty="0" smtClean="0">
                <a:solidFill>
                  <a:srgbClr val="2C5D98"/>
                </a:solidFill>
              </a:rPr>
              <a:t>unbelief</a:t>
            </a:r>
            <a:endParaRPr lang="en-US" dirty="0">
              <a:solidFill>
                <a:srgbClr val="2C5D98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75452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dirty="0" smtClean="0">
                <a:solidFill>
                  <a:srgbClr val="2C5D98"/>
                </a:solidFill>
              </a:rPr>
              <a:t>…we </a:t>
            </a:r>
            <a:r>
              <a:rPr lang="en-US" dirty="0">
                <a:solidFill>
                  <a:srgbClr val="2C5D98"/>
                </a:solidFill>
              </a:rPr>
              <a:t>have much to say, and </a:t>
            </a:r>
            <a:r>
              <a:rPr lang="en-US" dirty="0" smtClean="0">
                <a:solidFill>
                  <a:srgbClr val="2C5D98"/>
                </a:solidFill>
              </a:rPr>
              <a:t>it is hard </a:t>
            </a:r>
            <a:r>
              <a:rPr lang="en-US" dirty="0">
                <a:solidFill>
                  <a:srgbClr val="2C5D98"/>
                </a:solidFill>
              </a:rPr>
              <a:t>to explain, since you have become dull of hearing</a:t>
            </a:r>
            <a:r>
              <a:rPr lang="en-US" dirty="0" smtClean="0">
                <a:solidFill>
                  <a:srgbClr val="2C5D98"/>
                </a:solidFill>
              </a:rPr>
              <a:t>.</a:t>
            </a:r>
            <a:endParaRPr lang="en-US" dirty="0">
              <a:solidFill>
                <a:srgbClr val="2C5D98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52164" y="1848790"/>
            <a:ext cx="1645920" cy="35052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For if we sin willfully after we have received the knowledge of the truth, there no longer remains a sacrifice for sins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28876" y="1848790"/>
            <a:ext cx="1645920" cy="35052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548640" rIns="91440" bIns="91440" rtlCol="0" anchor="t"/>
          <a:lstStyle/>
          <a:p>
            <a:r>
              <a:rPr lang="en-US" sz="1600" dirty="0" smtClean="0">
                <a:solidFill>
                  <a:srgbClr val="2C5D98"/>
                </a:solidFill>
              </a:rPr>
              <a:t>Do </a:t>
            </a:r>
            <a:r>
              <a:rPr lang="en-US" sz="1600" dirty="0">
                <a:solidFill>
                  <a:srgbClr val="2C5D98"/>
                </a:solidFill>
              </a:rPr>
              <a:t>not refuse </a:t>
            </a:r>
            <a:r>
              <a:rPr lang="en-US" sz="1600" dirty="0" smtClean="0">
                <a:solidFill>
                  <a:srgbClr val="2C5D98"/>
                </a:solidFill>
              </a:rPr>
              <a:t>God. </a:t>
            </a:r>
            <a:r>
              <a:rPr lang="en-US" sz="1600" dirty="0">
                <a:solidFill>
                  <a:srgbClr val="2C5D98"/>
                </a:solidFill>
              </a:rPr>
              <a:t>For if those did not escape when they refused him who warned them on earth, </a:t>
            </a:r>
            <a:r>
              <a:rPr lang="en-US" sz="1600" dirty="0" smtClean="0">
                <a:solidFill>
                  <a:srgbClr val="2C5D98"/>
                </a:solidFill>
              </a:rPr>
              <a:t>much </a:t>
            </a:r>
            <a:r>
              <a:rPr lang="en-US" sz="1600" dirty="0">
                <a:solidFill>
                  <a:srgbClr val="2C5D98"/>
                </a:solidFill>
              </a:rPr>
              <a:t>less will we escape who turn away from Him who warns from heaven.</a:t>
            </a:r>
          </a:p>
        </p:txBody>
      </p:sp>
      <p:sp>
        <p:nvSpPr>
          <p:cNvPr id="4" name="Oval 3"/>
          <p:cNvSpPr/>
          <p:nvPr/>
        </p:nvSpPr>
        <p:spPr>
          <a:xfrm>
            <a:off x="362516" y="1950351"/>
            <a:ext cx="1364947" cy="3048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2:1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39228" y="1950351"/>
            <a:ext cx="1364947" cy="3048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3:8, 12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915940" y="1950351"/>
            <a:ext cx="1364947" cy="3048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5:11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92652" y="1950351"/>
            <a:ext cx="1364947" cy="304800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lt1"/>
                </a:solidFill>
              </a:rPr>
              <a:t>10:26</a:t>
            </a:r>
          </a:p>
        </p:txBody>
      </p:sp>
      <p:sp>
        <p:nvSpPr>
          <p:cNvPr id="33" name="Oval 32"/>
          <p:cNvSpPr/>
          <p:nvPr/>
        </p:nvSpPr>
        <p:spPr>
          <a:xfrm>
            <a:off x="7469364" y="1950351"/>
            <a:ext cx="1364947" cy="304800"/>
          </a:xfrm>
          <a:prstGeom prst="ellipse">
            <a:avLst/>
          </a:prstGeom>
          <a:ln>
            <a:solidFill>
              <a:srgbClr val="2C5D9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C5D98"/>
                </a:solidFill>
              </a:rPr>
              <a:t>12:25</a:t>
            </a:r>
            <a:endParaRPr lang="en-US" sz="2000" b="1" dirty="0">
              <a:solidFill>
                <a:srgbClr val="2C5D98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854669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49" name="TextBox 48"/>
          <p:cNvSpPr txBox="1"/>
          <p:nvPr/>
        </p:nvSpPr>
        <p:spPr>
          <a:xfrm>
            <a:off x="958911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50" name="Oval 49"/>
          <p:cNvSpPr/>
          <p:nvPr/>
        </p:nvSpPr>
        <p:spPr>
          <a:xfrm>
            <a:off x="2638820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51" name="TextBox 50"/>
          <p:cNvSpPr txBox="1"/>
          <p:nvPr/>
        </p:nvSpPr>
        <p:spPr>
          <a:xfrm>
            <a:off x="2743062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52" name="Oval 51"/>
          <p:cNvSpPr/>
          <p:nvPr/>
        </p:nvSpPr>
        <p:spPr>
          <a:xfrm>
            <a:off x="4389120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53" name="TextBox 52"/>
          <p:cNvSpPr txBox="1"/>
          <p:nvPr/>
        </p:nvSpPr>
        <p:spPr>
          <a:xfrm>
            <a:off x="4493362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54" name="Oval 53"/>
          <p:cNvSpPr/>
          <p:nvPr/>
        </p:nvSpPr>
        <p:spPr>
          <a:xfrm>
            <a:off x="6192244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55" name="TextBox 54"/>
          <p:cNvSpPr txBox="1"/>
          <p:nvPr/>
        </p:nvSpPr>
        <p:spPr>
          <a:xfrm>
            <a:off x="6296486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56" name="Oval 55"/>
          <p:cNvSpPr/>
          <p:nvPr/>
        </p:nvSpPr>
        <p:spPr>
          <a:xfrm>
            <a:off x="7968956" y="716978"/>
            <a:ext cx="338328" cy="338328"/>
          </a:xfrm>
          <a:prstGeom prst="ellips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182880" rIns="91440" bIns="91440" rtlCol="0" anchor="ctr"/>
          <a:lstStyle/>
          <a:p>
            <a:pPr algn="ctr"/>
            <a:endParaRPr lang="en-US" sz="2000" b="1"/>
          </a:p>
        </p:txBody>
      </p:sp>
      <p:sp>
        <p:nvSpPr>
          <p:cNvPr id="57" name="TextBox 56"/>
          <p:cNvSpPr txBox="1"/>
          <p:nvPr/>
        </p:nvSpPr>
        <p:spPr>
          <a:xfrm>
            <a:off x="8073198" y="732254"/>
            <a:ext cx="1298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pic>
        <p:nvPicPr>
          <p:cNvPr id="58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194411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6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9206" y="879927"/>
            <a:ext cx="8805591" cy="4572000"/>
          </a:xfrm>
          <a:prstGeom prst="rect">
            <a:avLst/>
          </a:prstGeom>
          <a:solidFill>
            <a:schemeClr val="tx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2C5D98"/>
                </a:solidFill>
              </a:rPr>
              <a:t>26</a:t>
            </a:r>
            <a:r>
              <a:rPr lang="en-US" sz="2200" dirty="0">
                <a:solidFill>
                  <a:srgbClr val="2C5D98"/>
                </a:solidFill>
              </a:rPr>
              <a:t> For if we go on sinning willfully after receiving the knowledge of the truth, there no longer remains a sacrifice for sins, </a:t>
            </a:r>
            <a:r>
              <a:rPr lang="en-US" sz="2200" b="1" dirty="0">
                <a:solidFill>
                  <a:srgbClr val="2C5D98"/>
                </a:solidFill>
              </a:rPr>
              <a:t>27</a:t>
            </a:r>
            <a:r>
              <a:rPr lang="en-US" sz="2200" dirty="0">
                <a:solidFill>
                  <a:srgbClr val="2C5D98"/>
                </a:solidFill>
              </a:rPr>
              <a:t> but a terrifying expectation of judgment and the fury of a fire which will consume the adversaries. </a:t>
            </a:r>
            <a:r>
              <a:rPr lang="en-US" sz="2200" b="1" dirty="0">
                <a:solidFill>
                  <a:srgbClr val="2C5D98"/>
                </a:solidFill>
              </a:rPr>
              <a:t>28</a:t>
            </a:r>
            <a:r>
              <a:rPr lang="en-US" sz="2200" dirty="0">
                <a:solidFill>
                  <a:srgbClr val="2C5D98"/>
                </a:solidFill>
              </a:rPr>
              <a:t> Anyone who has set aside the Law of Moses dies without mercy on the testimony of two or three witnesses. </a:t>
            </a:r>
            <a:r>
              <a:rPr lang="en-US" sz="2200" b="1" dirty="0">
                <a:solidFill>
                  <a:srgbClr val="2C5D98"/>
                </a:solidFill>
              </a:rPr>
              <a:t>29 </a:t>
            </a:r>
            <a:r>
              <a:rPr lang="en-US" sz="2200" dirty="0">
                <a:solidFill>
                  <a:srgbClr val="2C5D98"/>
                </a:solidFill>
              </a:rPr>
              <a:t>How much severer punishment do you think he will deserve who has trampled </a:t>
            </a:r>
            <a:r>
              <a:rPr lang="en-US" sz="2200" dirty="0" smtClean="0">
                <a:solidFill>
                  <a:srgbClr val="2C5D98"/>
                </a:solidFill>
              </a:rPr>
              <a:t>underfoot </a:t>
            </a:r>
            <a:r>
              <a:rPr lang="en-US" sz="2200" dirty="0">
                <a:solidFill>
                  <a:srgbClr val="2C5D98"/>
                </a:solidFill>
              </a:rPr>
              <a:t>the Son of God, and has regarded as unclean the blood of the covenant by which he was sanctified, and has insulted the Spirit of grace? </a:t>
            </a:r>
            <a:r>
              <a:rPr lang="en-US" sz="2200" b="1" dirty="0">
                <a:solidFill>
                  <a:srgbClr val="2C5D98"/>
                </a:solidFill>
              </a:rPr>
              <a:t>30</a:t>
            </a:r>
            <a:r>
              <a:rPr lang="en-US" sz="2200" dirty="0">
                <a:solidFill>
                  <a:srgbClr val="2C5D98"/>
                </a:solidFill>
              </a:rPr>
              <a:t> For we know Him who said, “Vengeance is Mine, I will repay.” And again, “The Lord will judge His people.” </a:t>
            </a:r>
            <a:r>
              <a:rPr lang="en-US" sz="2200" b="1" dirty="0">
                <a:solidFill>
                  <a:srgbClr val="2C5D98"/>
                </a:solidFill>
              </a:rPr>
              <a:t>31</a:t>
            </a:r>
            <a:r>
              <a:rPr lang="en-US" sz="2200" dirty="0">
                <a:solidFill>
                  <a:srgbClr val="2C5D98"/>
                </a:solidFill>
              </a:rPr>
              <a:t> It is a terrifying thing to fall into the hands of the living God</a:t>
            </a:r>
            <a:r>
              <a:rPr lang="en-US" sz="2200" dirty="0" smtClean="0">
                <a:solidFill>
                  <a:srgbClr val="2C5D98"/>
                </a:solidFill>
              </a:rPr>
              <a:t>.  </a:t>
            </a:r>
            <a:endParaRPr lang="en-US" sz="2200" dirty="0">
              <a:solidFill>
                <a:srgbClr val="2C5D9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9206" y="171139"/>
            <a:ext cx="8805591" cy="500118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3200" b="1" dirty="0"/>
              <a:t>	Willful </a:t>
            </a:r>
            <a:r>
              <a:rPr lang="en-US" sz="3200" b="1" dirty="0" smtClean="0"/>
              <a:t>Sinning </a:t>
            </a:r>
            <a:r>
              <a:rPr lang="en-US" sz="2800" i="1" dirty="0" smtClean="0"/>
              <a:t>(HEB 10: 26 – </a:t>
            </a:r>
            <a:r>
              <a:rPr lang="en-US" sz="2800" i="1" dirty="0" smtClean="0"/>
              <a:t>31)</a:t>
            </a:r>
            <a:endParaRPr lang="en-US" sz="2800" i="1" dirty="0"/>
          </a:p>
        </p:txBody>
      </p:sp>
      <p:pic>
        <p:nvPicPr>
          <p:cNvPr id="5" name="Picture 15" descr="H:\Branding\icons png\Alert\att_Alert_wht_rgb.png"/>
          <p:cNvPicPr>
            <a:picLocks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2" t="24405" r="19197" b="25272"/>
          <a:stretch/>
        </p:blipFill>
        <p:spPr bwMode="auto">
          <a:xfrm>
            <a:off x="387653" y="238318"/>
            <a:ext cx="41148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5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07086" y="5497286"/>
            <a:ext cx="1436914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13108</TotalTime>
  <Words>2229</Words>
  <Application>Microsoft Office PowerPoint</Application>
  <PresentationFormat>On-screen Show (16:10)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is crouching at the door…</dc:title>
  <dc:creator>Steve Green</dc:creator>
  <cp:lastModifiedBy>CDT User</cp:lastModifiedBy>
  <cp:revision>213</cp:revision>
  <dcterms:created xsi:type="dcterms:W3CDTF">2014-08-21T23:58:07Z</dcterms:created>
  <dcterms:modified xsi:type="dcterms:W3CDTF">2014-09-07T20:49:26Z</dcterms:modified>
</cp:coreProperties>
</file>