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307" r:id="rId2"/>
    <p:sldId id="258" r:id="rId3"/>
    <p:sldId id="297" r:id="rId4"/>
    <p:sldId id="308" r:id="rId5"/>
    <p:sldId id="304" r:id="rId6"/>
    <p:sldId id="301" r:id="rId7"/>
    <p:sldId id="310" r:id="rId8"/>
    <p:sldId id="302" r:id="rId9"/>
    <p:sldId id="311" r:id="rId10"/>
    <p:sldId id="312" r:id="rId11"/>
    <p:sldId id="303" r:id="rId12"/>
    <p:sldId id="314" r:id="rId13"/>
    <p:sldId id="316" r:id="rId14"/>
    <p:sldId id="309" r:id="rId15"/>
    <p:sldId id="315" r:id="rId16"/>
    <p:sldId id="306" r:id="rId17"/>
  </p:sldIdLst>
  <p:sldSz cx="9144000" cy="5715000" type="screen16x10"/>
  <p:notesSz cx="7010400" cy="92964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 uri="{2D200454-40CA-4A62-9FC3-DE9A4176ACB9}">
      <p15:notesGuideLst xmlns:p15="http://schemas.microsoft.com/office/powerpoint/2012/main" xmlns="">
        <p15:guide id="1" orient="horz" pos="2168">
          <p15:clr>
            <a:srgbClr val="A4A3A4"/>
          </p15:clr>
        </p15:guide>
        <p15:guide id="2" pos="29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9DE3A"/>
    <a:srgbClr val="3AC641"/>
    <a:srgbClr val="0ECCF2"/>
    <a:srgbClr val="FB2E0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9770" autoAdjust="0"/>
  </p:normalViewPr>
  <p:slideViewPr>
    <p:cSldViewPr snapToGrid="0">
      <p:cViewPr varScale="1">
        <p:scale>
          <a:sx n="101" d="100"/>
          <a:sy n="101" d="100"/>
        </p:scale>
        <p:origin x="-90" y="-480"/>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guide orient="horz" pos="2929"/>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2446" tIns="46223" rIns="92446" bIns="46223" rtlCol="0"/>
          <a:lstStyle>
            <a:lvl1pPr algn="r">
              <a:defRPr sz="1200"/>
            </a:lvl1pPr>
          </a:lstStyle>
          <a:p>
            <a:fld id="{FBA6B3C6-8700-41E6-BA62-94D07E8ADFC1}" type="datetimeFigureOut">
              <a:rPr lang="en-US" smtClean="0"/>
              <a:pPr/>
              <a:t>12/7/2014</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2D296B-6C30-4C8A-92A5-238801DA3B66}" type="slidenum">
              <a:rPr lang="en-US" smtClean="0"/>
              <a:pPr/>
              <a:t>‹#›</a:t>
            </a:fld>
            <a:endParaRPr lang="en-US"/>
          </a:p>
        </p:txBody>
      </p:sp>
    </p:spTree>
    <p:extLst>
      <p:ext uri="{BB962C8B-B14F-4D97-AF65-F5344CB8AC3E}">
        <p14:creationId xmlns:p14="http://schemas.microsoft.com/office/powerpoint/2010/main" xmlns="" val="2609499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1"/>
            <a:ext cx="3037840" cy="466434"/>
          </a:xfrm>
          <a:prstGeom prst="rect">
            <a:avLst/>
          </a:prstGeom>
        </p:spPr>
        <p:txBody>
          <a:bodyPr vert="horz" lIns="92446" tIns="46223" rIns="92446" bIns="46223" rtlCol="0"/>
          <a:lstStyle>
            <a:lvl1pPr algn="r">
              <a:defRPr sz="1200"/>
            </a:lvl1pPr>
          </a:lstStyle>
          <a:p>
            <a:fld id="{B048B65D-4972-4072-A0EB-5803DD0EFEEF}" type="datetimeFigureOut">
              <a:rPr lang="en-US" smtClean="0"/>
              <a:pPr/>
              <a:t>12/7/2014</a:t>
            </a:fld>
            <a:endParaRPr lang="en-US"/>
          </a:p>
        </p:txBody>
      </p:sp>
      <p:sp>
        <p:nvSpPr>
          <p:cNvPr id="4" name="Slide Image Placeholder 3"/>
          <p:cNvSpPr>
            <a:spLocks noGrp="1" noRot="1" noChangeAspect="1"/>
          </p:cNvSpPr>
          <p:nvPr>
            <p:ph type="sldImg" idx="2"/>
          </p:nvPr>
        </p:nvSpPr>
        <p:spPr>
          <a:xfrm>
            <a:off x="996950" y="1162050"/>
            <a:ext cx="50165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2" y="4473893"/>
            <a:ext cx="5608319"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9"/>
            <a:ext cx="3037840" cy="46643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2446" tIns="46223" rIns="92446" bIns="46223" rtlCol="0" anchor="b"/>
          <a:lstStyle>
            <a:lvl1pPr algn="r">
              <a:defRPr sz="1200"/>
            </a:lvl1pPr>
          </a:lstStyle>
          <a:p>
            <a:fld id="{0B8FE52C-4B9C-40A3-AEE8-F0F38653607D}" type="slidenum">
              <a:rPr lang="en-US" smtClean="0"/>
              <a:pPr/>
              <a:t>‹#›</a:t>
            </a:fld>
            <a:endParaRPr lang="en-US"/>
          </a:p>
        </p:txBody>
      </p:sp>
    </p:spTree>
    <p:extLst>
      <p:ext uri="{BB962C8B-B14F-4D97-AF65-F5344CB8AC3E}">
        <p14:creationId xmlns:p14="http://schemas.microsoft.com/office/powerpoint/2010/main" xmlns="" val="2152826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8FE52C-4B9C-40A3-AEE8-F0F38653607D}" type="slidenum">
              <a:rPr lang="en-US" smtClean="0"/>
              <a:pPr/>
              <a:t>2</a:t>
            </a:fld>
            <a:endParaRPr lang="en-US"/>
          </a:p>
        </p:txBody>
      </p:sp>
    </p:spTree>
    <p:extLst>
      <p:ext uri="{BB962C8B-B14F-4D97-AF65-F5344CB8AC3E}">
        <p14:creationId xmlns:p14="http://schemas.microsoft.com/office/powerpoint/2010/main" xmlns="" val="416787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720024"/>
            <a:ext cx="6858000" cy="136790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078646"/>
            <a:ext cx="6858000" cy="628354"/>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A1D5703-6475-4E0A-AC42-37C2C4DFA938}"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206004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39300"/>
            <a:ext cx="7886700" cy="682796"/>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822855"/>
            <a:ext cx="7886700" cy="2816446"/>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4322097"/>
            <a:ext cx="7885509" cy="568727"/>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373526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2945287"/>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3741166"/>
            <a:ext cx="7885509" cy="1251522"/>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2105028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04271"/>
            <a:ext cx="6977064" cy="2494087"/>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2804631"/>
            <a:ext cx="6564224" cy="45747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3751441"/>
            <a:ext cx="7884318" cy="1241247"/>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pPr/>
              <a:t>‹#›</a:t>
            </a:fld>
            <a:endParaRPr lang="en-US"/>
          </a:p>
        </p:txBody>
      </p:sp>
      <p:sp>
        <p:nvSpPr>
          <p:cNvPr id="9" name="TextBox 8"/>
          <p:cNvSpPr txBox="1"/>
          <p:nvPr/>
        </p:nvSpPr>
        <p:spPr>
          <a:xfrm>
            <a:off x="833283" y="655687"/>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286000"/>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xmlns="" val="3295047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939140"/>
            <a:ext cx="7886700" cy="2093196"/>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042151"/>
            <a:ext cx="7885509" cy="950537"/>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357303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04271"/>
            <a:ext cx="7886700" cy="1104636"/>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571625"/>
            <a:ext cx="2210150" cy="480218"/>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143125"/>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571625"/>
            <a:ext cx="2202181" cy="480218"/>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143125"/>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571625"/>
            <a:ext cx="2199085" cy="480218"/>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143125"/>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A1D5703-6475-4E0A-AC42-37C2C4DFA938}"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411566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04271"/>
            <a:ext cx="7886700" cy="1104636"/>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3581253"/>
            <a:ext cx="2205038"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1880295"/>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061471"/>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3581253"/>
            <a:ext cx="2197894"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1880295"/>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061471"/>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3581253"/>
            <a:ext cx="2199085"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1880295"/>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061469"/>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A1D5703-6475-4E0A-AC42-37C2C4DFA938}"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1048341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3517289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173337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31362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720024"/>
            <a:ext cx="6858000" cy="136790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078062"/>
            <a:ext cx="6858000" cy="628354"/>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3061344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521354"/>
            <a:ext cx="3768912"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521354"/>
            <a:ext cx="377547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1D5703-6475-4E0A-AC42-37C2C4DFA938}"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19407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400969"/>
            <a:ext cx="3768912" cy="686593"/>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087563"/>
            <a:ext cx="3768912"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400969"/>
            <a:ext cx="3776661" cy="686593"/>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087563"/>
            <a:ext cx="377666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1D5703-6475-4E0A-AC42-37C2C4DFA938}"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105591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1D5703-6475-4E0A-AC42-37C2C4DFA938}"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258067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D5703-6475-4E0A-AC42-37C2C4DFA938}"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333286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281694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1661369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521354"/>
            <a:ext cx="767535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A1D5703-6475-4E0A-AC42-37C2C4DFA938}" type="datetimeFigureOut">
              <a:rPr lang="en-US" smtClean="0"/>
              <a:pPr/>
              <a:t>12/7/2014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49D9CAC-1A2F-4061-B2B1-5AB4BFBF18E9}" type="slidenum">
              <a:rPr lang="en-US" smtClean="0"/>
              <a:pPr/>
              <a:t>‹#›</a:t>
            </a:fld>
            <a:endParaRPr lang="en-US"/>
          </a:p>
        </p:txBody>
      </p:sp>
    </p:spTree>
    <p:extLst>
      <p:ext uri="{BB962C8B-B14F-4D97-AF65-F5344CB8AC3E}">
        <p14:creationId xmlns:p14="http://schemas.microsoft.com/office/powerpoint/2010/main" xmlns="" val="39986592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marL="0" indent="0">
              <a:buNone/>
            </a:pPr>
            <a:r>
              <a:rPr lang="en-US" sz="3500" b="1" dirty="0" smtClean="0"/>
              <a:t>Pick up a lesson sheet in the back and review sections </a:t>
            </a:r>
            <a:r>
              <a:rPr lang="en-US" sz="3500" b="1" dirty="0" smtClean="0">
                <a:solidFill>
                  <a:srgbClr val="FFFF00"/>
                </a:solidFill>
              </a:rPr>
              <a:t>C, E </a:t>
            </a:r>
            <a:r>
              <a:rPr lang="en-US" sz="3500" b="1" dirty="0" smtClean="0"/>
              <a:t>and </a:t>
            </a:r>
            <a:r>
              <a:rPr lang="en-US" sz="3500" b="1" dirty="0">
                <a:solidFill>
                  <a:srgbClr val="FFFF00"/>
                </a:solidFill>
              </a:rPr>
              <a:t>F</a:t>
            </a:r>
            <a:r>
              <a:rPr lang="en-US" sz="3500" b="1" dirty="0" smtClean="0"/>
              <a:t> to prepare for in-class discussions tonight.</a:t>
            </a:r>
            <a:endParaRPr lang="en-US" sz="3500" b="1" dirty="0"/>
          </a:p>
        </p:txBody>
      </p:sp>
    </p:spTree>
    <p:extLst>
      <p:ext uri="{BB962C8B-B14F-4D97-AF65-F5344CB8AC3E}">
        <p14:creationId xmlns:p14="http://schemas.microsoft.com/office/powerpoint/2010/main" xmlns="" val="359107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15678"/>
            <a:ext cx="7762314" cy="4125806"/>
          </a:xfrm>
        </p:spPr>
        <p:txBody>
          <a:bodyPr>
            <a:normAutofit/>
          </a:bodyPr>
          <a:lstStyle/>
          <a:p>
            <a:r>
              <a:rPr lang="en-US" b="1" dirty="0"/>
              <a:t>Nakedness is held up in the Bible as shameful in connection with the exposure of our sinfulness.</a:t>
            </a:r>
          </a:p>
          <a:p>
            <a:r>
              <a:rPr lang="en-US" b="1" dirty="0" smtClean="0"/>
              <a:t>There is a difference between worldly and godly clothing. For example, clothing can be ‘of a harlot’ or ‘of a virgin.’</a:t>
            </a:r>
          </a:p>
          <a:p>
            <a:r>
              <a:rPr lang="en-US" b="1" dirty="0" smtClean="0"/>
              <a:t>Priests were given specific parameters for how their bodies were to be covered.</a:t>
            </a:r>
          </a:p>
          <a:p>
            <a:r>
              <a:rPr lang="en-US" b="1" dirty="0" smtClean="0"/>
              <a:t>God expects clothing to be an expression of character—modest, respectable, self-controlled, unassuming, godly.</a:t>
            </a:r>
          </a:p>
          <a:p>
            <a:r>
              <a:rPr lang="en-US" b="1" dirty="0" smtClean="0"/>
              <a:t>Clothing is not to be a source of worldly self-exaltation, especially in being ostentatious.</a:t>
            </a:r>
          </a:p>
          <a:p>
            <a:endParaRPr lang="en-US" b="1" dirty="0" smtClean="0"/>
          </a:p>
          <a:p>
            <a:endParaRPr lang="en-US"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
        <p:nvSpPr>
          <p:cNvPr id="6" name="Title 1"/>
          <p:cNvSpPr txBox="1">
            <a:spLocks/>
          </p:cNvSpPr>
          <p:nvPr/>
        </p:nvSpPr>
        <p:spPr>
          <a:xfrm>
            <a:off x="628650" y="603984"/>
            <a:ext cx="7886700" cy="608661"/>
          </a:xfrm>
          <a:prstGeom prst="rect">
            <a:avLst/>
          </a:prstGeom>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b="1" dirty="0" smtClean="0"/>
              <a:t>Clothing Choices</a:t>
            </a:r>
            <a:endParaRPr lang="en-US" b="1" dirty="0"/>
          </a:p>
        </p:txBody>
      </p:sp>
      <p:sp>
        <p:nvSpPr>
          <p:cNvPr id="7" name="Line Callout 1 6"/>
          <p:cNvSpPr/>
          <p:nvPr/>
        </p:nvSpPr>
        <p:spPr>
          <a:xfrm>
            <a:off x="7057016" y="839932"/>
            <a:ext cx="1802578" cy="590835"/>
          </a:xfrm>
          <a:prstGeom prst="borderCallout1">
            <a:avLst>
              <a:gd name="adj1" fmla="val 45833"/>
              <a:gd name="adj2" fmla="val -5349"/>
              <a:gd name="adj3" fmla="val 97515"/>
              <a:gd name="adj4" fmla="val -61112"/>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Explicit Statement</a:t>
            </a:r>
            <a:endParaRPr lang="en-US" sz="1800" b="1" dirty="0"/>
          </a:p>
        </p:txBody>
      </p:sp>
      <p:sp>
        <p:nvSpPr>
          <p:cNvPr id="8" name="Line Callout 1 7"/>
          <p:cNvSpPr/>
          <p:nvPr/>
        </p:nvSpPr>
        <p:spPr>
          <a:xfrm>
            <a:off x="7057016" y="1567603"/>
            <a:ext cx="1802578" cy="625732"/>
          </a:xfrm>
          <a:prstGeom prst="borderCallout1">
            <a:avLst>
              <a:gd name="adj1" fmla="val 45833"/>
              <a:gd name="adj2" fmla="val -5349"/>
              <a:gd name="adj3" fmla="val 32346"/>
              <a:gd name="adj4" fmla="val -61112"/>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General Principles</a:t>
            </a:r>
          </a:p>
        </p:txBody>
      </p:sp>
      <p:sp>
        <p:nvSpPr>
          <p:cNvPr id="9" name="Line Callout 1 8"/>
          <p:cNvSpPr/>
          <p:nvPr/>
        </p:nvSpPr>
        <p:spPr>
          <a:xfrm>
            <a:off x="7057016" y="2427365"/>
            <a:ext cx="1802578" cy="659792"/>
          </a:xfrm>
          <a:prstGeom prst="borderCallout1">
            <a:avLst>
              <a:gd name="adj1" fmla="val 20787"/>
              <a:gd name="adj2" fmla="val -3515"/>
              <a:gd name="adj3" fmla="val 23015"/>
              <a:gd name="adj4" fmla="val -18330"/>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Significant Detail</a:t>
            </a:r>
            <a:endParaRPr lang="en-US" sz="1800" b="1" dirty="0"/>
          </a:p>
        </p:txBody>
      </p:sp>
      <p:sp>
        <p:nvSpPr>
          <p:cNvPr id="14" name="Line Callout 1 13"/>
          <p:cNvSpPr/>
          <p:nvPr/>
        </p:nvSpPr>
        <p:spPr>
          <a:xfrm>
            <a:off x="7057016" y="4512433"/>
            <a:ext cx="1802578" cy="639983"/>
          </a:xfrm>
          <a:prstGeom prst="borderCallout1">
            <a:avLst>
              <a:gd name="adj1" fmla="val 45833"/>
              <a:gd name="adj2" fmla="val -5349"/>
              <a:gd name="adj3" fmla="val 4597"/>
              <a:gd name="adj4" fmla="val -59890"/>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General Principles</a:t>
            </a:r>
            <a:endParaRPr lang="en-US" sz="1800" b="1" dirty="0"/>
          </a:p>
        </p:txBody>
      </p:sp>
      <p:sp>
        <p:nvSpPr>
          <p:cNvPr id="11" name="Line Callout 1 10"/>
          <p:cNvSpPr/>
          <p:nvPr/>
        </p:nvSpPr>
        <p:spPr>
          <a:xfrm>
            <a:off x="7057016" y="3365255"/>
            <a:ext cx="1802578" cy="639983"/>
          </a:xfrm>
          <a:prstGeom prst="borderCallout1">
            <a:avLst>
              <a:gd name="adj1" fmla="val 26897"/>
              <a:gd name="adj2" fmla="val -5349"/>
              <a:gd name="adj3" fmla="val -33274"/>
              <a:gd name="adj4" fmla="val -86170"/>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Instructive Example</a:t>
            </a:r>
            <a:endParaRPr lang="en-US" sz="1800" b="1" dirty="0"/>
          </a:p>
        </p:txBody>
      </p:sp>
      <p:cxnSp>
        <p:nvCxnSpPr>
          <p:cNvPr id="5" name="Straight Connector 4"/>
          <p:cNvCxnSpPr/>
          <p:nvPr/>
        </p:nvCxnSpPr>
        <p:spPr>
          <a:xfrm flipH="1" flipV="1">
            <a:off x="6466901" y="3833870"/>
            <a:ext cx="760165" cy="56186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045299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P spid="9" grpId="0" animBg="1"/>
      <p:bldP spid="14"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2711"/>
            <a:ext cx="7886700" cy="786196"/>
          </a:xfrm>
        </p:spPr>
        <p:txBody>
          <a:bodyPr/>
          <a:lstStyle/>
          <a:p>
            <a:r>
              <a:rPr lang="en-US" b="1" dirty="0" smtClean="0"/>
              <a:t>Alcoholic Consumption</a:t>
            </a:r>
            <a:endParaRPr lang="en-US" b="1" dirty="0"/>
          </a:p>
        </p:txBody>
      </p:sp>
      <p:sp>
        <p:nvSpPr>
          <p:cNvPr id="3" name="Content Placeholder 2"/>
          <p:cNvSpPr>
            <a:spLocks noGrp="1"/>
          </p:cNvSpPr>
          <p:nvPr>
            <p:ph idx="1"/>
          </p:nvPr>
        </p:nvSpPr>
        <p:spPr/>
        <p:txBody>
          <a:bodyPr/>
          <a:lstStyle/>
          <a:p>
            <a:pPr marL="0" indent="0">
              <a:buNone/>
            </a:pPr>
            <a:r>
              <a:rPr lang="en-US" sz="2500" b="1" i="1" dirty="0" smtClean="0"/>
              <a:t>Alcohol (like any other substance) is a good thing when enjoyed and not abused. Having a drink is a great way to disconnect from the every day stresses of life and it can be a useful tool for friendship and community. Jesus even enjoyed wine and God speaks positively of alcoholic consumption. How could something that God praises be a bad thing?</a:t>
            </a:r>
          </a:p>
          <a:p>
            <a:pPr marL="0" indent="0">
              <a:buNone/>
            </a:pPr>
            <a:endParaRPr lang="en-US" sz="1900" dirty="0" smtClean="0"/>
          </a:p>
          <a:p>
            <a:pPr lvl="1"/>
            <a:endParaRPr lang="en-US" sz="1600"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Tree>
    <p:extLst>
      <p:ext uri="{BB962C8B-B14F-4D97-AF65-F5344CB8AC3E}">
        <p14:creationId xmlns:p14="http://schemas.microsoft.com/office/powerpoint/2010/main" xmlns="" val="22729460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2711"/>
            <a:ext cx="7886700" cy="786196"/>
          </a:xfrm>
        </p:spPr>
        <p:txBody>
          <a:bodyPr/>
          <a:lstStyle/>
          <a:p>
            <a:r>
              <a:rPr lang="en-US" b="1" dirty="0"/>
              <a:t>Alcoholic Consumption</a:t>
            </a:r>
          </a:p>
        </p:txBody>
      </p:sp>
      <p:sp>
        <p:nvSpPr>
          <p:cNvPr id="3" name="Content Placeholder 2"/>
          <p:cNvSpPr>
            <a:spLocks noGrp="1"/>
          </p:cNvSpPr>
          <p:nvPr>
            <p:ph idx="1"/>
          </p:nvPr>
        </p:nvSpPr>
        <p:spPr/>
        <p:txBody>
          <a:bodyPr>
            <a:normAutofit/>
          </a:bodyPr>
          <a:lstStyle/>
          <a:p>
            <a:r>
              <a:rPr lang="en-US" sz="2400" b="1" dirty="0"/>
              <a:t>What does the </a:t>
            </a:r>
            <a:r>
              <a:rPr lang="en-US" sz="2400" b="1" dirty="0">
                <a:solidFill>
                  <a:schemeClr val="accent5"/>
                </a:solidFill>
              </a:rPr>
              <a:t>Scripture </a:t>
            </a:r>
            <a:r>
              <a:rPr lang="en-US" sz="2400" b="1" dirty="0"/>
              <a:t>say? (Regardless of my cultural or personal preferences.)</a:t>
            </a:r>
          </a:p>
          <a:p>
            <a:r>
              <a:rPr lang="en-US" sz="2400" b="1" dirty="0"/>
              <a:t>How does the </a:t>
            </a:r>
            <a:r>
              <a:rPr lang="en-US" sz="2400" b="1" dirty="0">
                <a:solidFill>
                  <a:schemeClr val="accent5"/>
                </a:solidFill>
              </a:rPr>
              <a:t>character of God </a:t>
            </a:r>
            <a:r>
              <a:rPr lang="en-US" sz="2400" b="1" dirty="0"/>
              <a:t>relate to this issue?</a:t>
            </a:r>
          </a:p>
          <a:p>
            <a:r>
              <a:rPr lang="en-US" sz="2400" b="1" dirty="0"/>
              <a:t>What </a:t>
            </a:r>
            <a:r>
              <a:rPr lang="en-US" sz="2400" b="1" dirty="0">
                <a:solidFill>
                  <a:schemeClr val="accent5"/>
                </a:solidFill>
              </a:rPr>
              <a:t>explicit statements </a:t>
            </a:r>
            <a:r>
              <a:rPr lang="en-US" sz="2400" b="1" dirty="0"/>
              <a:t>and </a:t>
            </a:r>
            <a:r>
              <a:rPr lang="en-US" sz="2400" b="1" dirty="0">
                <a:solidFill>
                  <a:schemeClr val="accent5"/>
                </a:solidFill>
              </a:rPr>
              <a:t>instructive examples </a:t>
            </a:r>
            <a:r>
              <a:rPr lang="en-US" sz="2400" b="1" dirty="0"/>
              <a:t>are in the Scripture related to this issue?</a:t>
            </a:r>
          </a:p>
          <a:p>
            <a:r>
              <a:rPr lang="en-US" sz="2400" b="1" dirty="0"/>
              <a:t>What </a:t>
            </a:r>
            <a:r>
              <a:rPr lang="en-US" sz="2400" b="1" dirty="0">
                <a:solidFill>
                  <a:schemeClr val="accent5"/>
                </a:solidFill>
              </a:rPr>
              <a:t>general Biblical principles </a:t>
            </a:r>
            <a:r>
              <a:rPr lang="en-US" sz="2400" b="1" dirty="0" smtClean="0"/>
              <a:t>provide </a:t>
            </a:r>
            <a:r>
              <a:rPr lang="en-US" sz="2400" b="1" dirty="0"/>
              <a:t>framework for this issue?</a:t>
            </a:r>
          </a:p>
          <a:p>
            <a:r>
              <a:rPr lang="en-US" sz="2400" b="1" dirty="0"/>
              <a:t>How should </a:t>
            </a:r>
            <a:r>
              <a:rPr lang="en-US" sz="2400" b="1" dirty="0">
                <a:solidFill>
                  <a:schemeClr val="accent5"/>
                </a:solidFill>
              </a:rPr>
              <a:t>specific</a:t>
            </a:r>
            <a:r>
              <a:rPr lang="en-US" sz="2400" b="1" dirty="0"/>
              <a:t> </a:t>
            </a:r>
            <a:r>
              <a:rPr lang="en-US" sz="2400" b="1" dirty="0">
                <a:solidFill>
                  <a:schemeClr val="accent5"/>
                </a:solidFill>
              </a:rPr>
              <a:t>details</a:t>
            </a:r>
            <a:r>
              <a:rPr lang="en-US" sz="2400" b="1" dirty="0"/>
              <a:t> of Scripture shape my understanding and practices</a:t>
            </a:r>
            <a:r>
              <a:rPr lang="en-US" sz="2400" b="1" dirty="0" smtClean="0"/>
              <a:t>?</a:t>
            </a:r>
            <a:endParaRPr lang="en-US" sz="1600" dirty="0"/>
          </a:p>
          <a:p>
            <a:endParaRPr lang="en-US" dirty="0"/>
          </a:p>
        </p:txBody>
      </p:sp>
      <p:sp>
        <p:nvSpPr>
          <p:cNvPr id="6" name="TextBox 5"/>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Tree>
    <p:extLst>
      <p:ext uri="{BB962C8B-B14F-4D97-AF65-F5344CB8AC3E}">
        <p14:creationId xmlns:p14="http://schemas.microsoft.com/office/powerpoint/2010/main" xmlns="" val="1124214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15678"/>
            <a:ext cx="7762314" cy="4125806"/>
          </a:xfrm>
        </p:spPr>
        <p:txBody>
          <a:bodyPr>
            <a:normAutofit/>
          </a:bodyPr>
          <a:lstStyle/>
          <a:p>
            <a:r>
              <a:rPr lang="en-US" b="1" dirty="0" smtClean="0"/>
              <a:t>Wine is discussed positively in the Bible for its provision of health benefits and physical pleasure.</a:t>
            </a:r>
          </a:p>
          <a:p>
            <a:r>
              <a:rPr lang="en-US" b="1" dirty="0" smtClean="0"/>
              <a:t>“Wine” of ancient culture could refer to a wide range of beverages from non-alcoholic to extremely alcoholic.</a:t>
            </a:r>
          </a:p>
          <a:p>
            <a:r>
              <a:rPr lang="en-US" b="1" dirty="0"/>
              <a:t>Biblical examples of drunkenness are not positive.</a:t>
            </a:r>
          </a:p>
          <a:p>
            <a:r>
              <a:rPr lang="en-US" b="1" dirty="0" smtClean="0"/>
              <a:t>Drunkenness is warned about and condemned repeatedly.</a:t>
            </a:r>
          </a:p>
          <a:p>
            <a:r>
              <a:rPr lang="en-US" b="1" dirty="0" smtClean="0"/>
              <a:t>Drinking parties and related activities are condemned.</a:t>
            </a:r>
          </a:p>
          <a:p>
            <a:r>
              <a:rPr lang="en-US" b="1" dirty="0" smtClean="0"/>
              <a:t>“I will not be mastered by anything.”</a:t>
            </a:r>
          </a:p>
          <a:p>
            <a:r>
              <a:rPr lang="en-US" b="1" dirty="0" smtClean="0"/>
              <a:t>Wisdom, sobriety, thoughtful living are held up as necessary virtues and are exemplified by God and his </a:t>
            </a:r>
            <a:r>
              <a:rPr lang="en-US" b="1" smtClean="0"/>
              <a:t>people .</a:t>
            </a:r>
            <a:endParaRPr lang="en-US" b="1" dirty="0" smtClean="0"/>
          </a:p>
          <a:p>
            <a:endParaRPr lang="en-US"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
        <p:nvSpPr>
          <p:cNvPr id="6" name="Title 1"/>
          <p:cNvSpPr txBox="1">
            <a:spLocks/>
          </p:cNvSpPr>
          <p:nvPr/>
        </p:nvSpPr>
        <p:spPr>
          <a:xfrm>
            <a:off x="628650" y="648052"/>
            <a:ext cx="7886700" cy="608661"/>
          </a:xfrm>
          <a:prstGeom prst="rect">
            <a:avLst/>
          </a:prstGeom>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b="1" dirty="0"/>
              <a:t>Alcoholic Consumption</a:t>
            </a:r>
          </a:p>
        </p:txBody>
      </p:sp>
      <p:sp>
        <p:nvSpPr>
          <p:cNvPr id="7" name="Line Callout 1 6"/>
          <p:cNvSpPr/>
          <p:nvPr/>
        </p:nvSpPr>
        <p:spPr>
          <a:xfrm>
            <a:off x="7057016" y="839932"/>
            <a:ext cx="1802578" cy="590835"/>
          </a:xfrm>
          <a:prstGeom prst="borderCallout1">
            <a:avLst>
              <a:gd name="adj1" fmla="val 45833"/>
              <a:gd name="adj2" fmla="val -5349"/>
              <a:gd name="adj3" fmla="val 97515"/>
              <a:gd name="adj4" fmla="val -61112"/>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Explicit Statement</a:t>
            </a:r>
            <a:endParaRPr lang="en-US" sz="1800" b="1" dirty="0"/>
          </a:p>
        </p:txBody>
      </p:sp>
      <p:sp>
        <p:nvSpPr>
          <p:cNvPr id="8" name="Line Callout 1 7"/>
          <p:cNvSpPr/>
          <p:nvPr/>
        </p:nvSpPr>
        <p:spPr>
          <a:xfrm>
            <a:off x="7057016" y="1567603"/>
            <a:ext cx="1802578" cy="625732"/>
          </a:xfrm>
          <a:prstGeom prst="borderCallout1">
            <a:avLst>
              <a:gd name="adj1" fmla="val 45833"/>
              <a:gd name="adj2" fmla="val -5349"/>
              <a:gd name="adj3" fmla="val 32346"/>
              <a:gd name="adj4" fmla="val -61112"/>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General Principles</a:t>
            </a:r>
          </a:p>
        </p:txBody>
      </p:sp>
      <p:sp>
        <p:nvSpPr>
          <p:cNvPr id="9" name="Line Callout 1 8"/>
          <p:cNvSpPr/>
          <p:nvPr/>
        </p:nvSpPr>
        <p:spPr>
          <a:xfrm>
            <a:off x="7068033" y="2427365"/>
            <a:ext cx="1802578" cy="659792"/>
          </a:xfrm>
          <a:prstGeom prst="borderCallout1">
            <a:avLst>
              <a:gd name="adj1" fmla="val 72549"/>
              <a:gd name="adj2" fmla="val -2904"/>
              <a:gd name="adj3" fmla="val 43052"/>
              <a:gd name="adj4" fmla="val -36054"/>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Significant Detail</a:t>
            </a:r>
            <a:endParaRPr lang="en-US" sz="1800" b="1" dirty="0"/>
          </a:p>
        </p:txBody>
      </p:sp>
      <p:sp>
        <p:nvSpPr>
          <p:cNvPr id="14" name="Line Callout 1 13"/>
          <p:cNvSpPr/>
          <p:nvPr/>
        </p:nvSpPr>
        <p:spPr>
          <a:xfrm>
            <a:off x="6635655" y="4901501"/>
            <a:ext cx="1802578" cy="639983"/>
          </a:xfrm>
          <a:prstGeom prst="borderCallout1">
            <a:avLst>
              <a:gd name="adj1" fmla="val 64768"/>
              <a:gd name="adj2" fmla="val -3516"/>
              <a:gd name="adj3" fmla="val 39026"/>
              <a:gd name="adj4" fmla="val -62946"/>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Character of God</a:t>
            </a:r>
            <a:endParaRPr lang="en-US" sz="1800" b="1" dirty="0"/>
          </a:p>
        </p:txBody>
      </p:sp>
      <p:sp>
        <p:nvSpPr>
          <p:cNvPr id="11" name="Line Callout 1 10"/>
          <p:cNvSpPr/>
          <p:nvPr/>
        </p:nvSpPr>
        <p:spPr>
          <a:xfrm>
            <a:off x="7057016" y="3365255"/>
            <a:ext cx="1802578" cy="639983"/>
          </a:xfrm>
          <a:prstGeom prst="borderCallout1">
            <a:avLst>
              <a:gd name="adj1" fmla="val 26897"/>
              <a:gd name="adj2" fmla="val -5349"/>
              <a:gd name="adj3" fmla="val -33274"/>
              <a:gd name="adj4" fmla="val -86170"/>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Instructive Example</a:t>
            </a:r>
            <a:endParaRPr lang="en-US" sz="1800" b="1" dirty="0"/>
          </a:p>
        </p:txBody>
      </p:sp>
      <p:cxnSp>
        <p:nvCxnSpPr>
          <p:cNvPr id="5" name="Straight Connector 4"/>
          <p:cNvCxnSpPr/>
          <p:nvPr/>
        </p:nvCxnSpPr>
        <p:spPr>
          <a:xfrm flipH="1" flipV="1">
            <a:off x="5776856" y="3560781"/>
            <a:ext cx="1232891" cy="65481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2" name="Line Callout 1 11"/>
          <p:cNvSpPr/>
          <p:nvPr/>
        </p:nvSpPr>
        <p:spPr>
          <a:xfrm>
            <a:off x="7068033" y="4215591"/>
            <a:ext cx="1802578" cy="590835"/>
          </a:xfrm>
          <a:prstGeom prst="borderCallout1">
            <a:avLst>
              <a:gd name="adj1" fmla="val 45833"/>
              <a:gd name="adj2" fmla="val -5349"/>
              <a:gd name="adj3" fmla="val 2419"/>
              <a:gd name="adj4" fmla="val -96560"/>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Explicit Statement</a:t>
            </a:r>
            <a:endParaRPr lang="en-US" sz="1800" b="1" dirty="0"/>
          </a:p>
        </p:txBody>
      </p:sp>
      <p:sp>
        <p:nvSpPr>
          <p:cNvPr id="13" name="Line Callout 1 12"/>
          <p:cNvSpPr/>
          <p:nvPr/>
        </p:nvSpPr>
        <p:spPr>
          <a:xfrm>
            <a:off x="3430631" y="4915752"/>
            <a:ext cx="1802578" cy="625732"/>
          </a:xfrm>
          <a:prstGeom prst="borderCallout1">
            <a:avLst>
              <a:gd name="adj1" fmla="val 70482"/>
              <a:gd name="adj2" fmla="val -3515"/>
              <a:gd name="adj3" fmla="val 32346"/>
              <a:gd name="adj4" fmla="val -61112"/>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General Principles</a:t>
            </a:r>
          </a:p>
        </p:txBody>
      </p:sp>
      <p:cxnSp>
        <p:nvCxnSpPr>
          <p:cNvPr id="16" name="Straight Connector 15"/>
          <p:cNvCxnSpPr/>
          <p:nvPr/>
        </p:nvCxnSpPr>
        <p:spPr>
          <a:xfrm flipH="1" flipV="1">
            <a:off x="5593976" y="3888186"/>
            <a:ext cx="1415772" cy="53266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6460553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fade">
                                      <p:cBhvr>
                                        <p:cTn id="74" dur="500"/>
                                        <p:tgtEl>
                                          <p:spTgt spid="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500"/>
                                        <p:tgtEl>
                                          <p:spTgt spid="13"/>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P spid="9" grpId="0" animBg="1"/>
      <p:bldP spid="14"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Speech</a:t>
            </a:r>
            <a:endParaRPr lang="en-US" b="1" dirty="0"/>
          </a:p>
        </p:txBody>
      </p:sp>
      <p:sp>
        <p:nvSpPr>
          <p:cNvPr id="3" name="Content Placeholder 2"/>
          <p:cNvSpPr>
            <a:spLocks noGrp="1"/>
          </p:cNvSpPr>
          <p:nvPr>
            <p:ph idx="1"/>
          </p:nvPr>
        </p:nvSpPr>
        <p:spPr/>
        <p:txBody>
          <a:bodyPr/>
          <a:lstStyle/>
          <a:p>
            <a:pPr marL="0" indent="0">
              <a:buNone/>
            </a:pPr>
            <a:r>
              <a:rPr lang="en-US" sz="2500" b="1" i="1" dirty="0" smtClean="0"/>
              <a:t>Being kind and careful with how you speak is wise and often advantageous, but sometimes your words are all you have to take care of what’s wrong in the world. There’s no need to feel guilty about things like: yelling at your kids to straighten them out; disparaging corrupt government; a little white lie here and there; sharing info about family, friends, neighbors and co-workers; a little off-color joke (not in mixed company of course); and some strong language given the appropriate situation.</a:t>
            </a:r>
          </a:p>
          <a:p>
            <a:pPr marL="0" indent="0">
              <a:buNone/>
            </a:pPr>
            <a:endParaRPr lang="en-US" sz="1900" dirty="0" smtClean="0"/>
          </a:p>
          <a:p>
            <a:pPr lvl="1"/>
            <a:endParaRPr lang="en-US" sz="1600"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Tree>
    <p:extLst>
      <p:ext uri="{BB962C8B-B14F-4D97-AF65-F5344CB8AC3E}">
        <p14:creationId xmlns:p14="http://schemas.microsoft.com/office/powerpoint/2010/main" xmlns="" val="10571493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2711"/>
            <a:ext cx="7886700" cy="786196"/>
          </a:xfrm>
        </p:spPr>
        <p:txBody>
          <a:bodyPr/>
          <a:lstStyle/>
          <a:p>
            <a:r>
              <a:rPr lang="en-US" b="1" dirty="0" smtClean="0"/>
              <a:t>Speech</a:t>
            </a:r>
            <a:endParaRPr lang="en-US" b="1" dirty="0"/>
          </a:p>
        </p:txBody>
      </p:sp>
      <p:sp>
        <p:nvSpPr>
          <p:cNvPr id="3" name="Content Placeholder 2"/>
          <p:cNvSpPr>
            <a:spLocks noGrp="1"/>
          </p:cNvSpPr>
          <p:nvPr>
            <p:ph idx="1"/>
          </p:nvPr>
        </p:nvSpPr>
        <p:spPr/>
        <p:txBody>
          <a:bodyPr>
            <a:normAutofit/>
          </a:bodyPr>
          <a:lstStyle/>
          <a:p>
            <a:r>
              <a:rPr lang="en-US" sz="2400" b="1" dirty="0"/>
              <a:t>What does the </a:t>
            </a:r>
            <a:r>
              <a:rPr lang="en-US" sz="2400" b="1" dirty="0">
                <a:solidFill>
                  <a:schemeClr val="accent5"/>
                </a:solidFill>
              </a:rPr>
              <a:t>Scripture </a:t>
            </a:r>
            <a:r>
              <a:rPr lang="en-US" sz="2400" b="1" dirty="0"/>
              <a:t>say? (Regardless of my cultural or personal preferences.)</a:t>
            </a:r>
          </a:p>
          <a:p>
            <a:r>
              <a:rPr lang="en-US" sz="2400" b="1" dirty="0"/>
              <a:t>How does the </a:t>
            </a:r>
            <a:r>
              <a:rPr lang="en-US" sz="2400" b="1" dirty="0">
                <a:solidFill>
                  <a:schemeClr val="accent5"/>
                </a:solidFill>
              </a:rPr>
              <a:t>character of God </a:t>
            </a:r>
            <a:r>
              <a:rPr lang="en-US" sz="2400" b="1" dirty="0"/>
              <a:t>relate to this issue?</a:t>
            </a:r>
          </a:p>
          <a:p>
            <a:r>
              <a:rPr lang="en-US" sz="2400" b="1" dirty="0"/>
              <a:t>What </a:t>
            </a:r>
            <a:r>
              <a:rPr lang="en-US" sz="2400" b="1" dirty="0">
                <a:solidFill>
                  <a:schemeClr val="accent5"/>
                </a:solidFill>
              </a:rPr>
              <a:t>explicit statements </a:t>
            </a:r>
            <a:r>
              <a:rPr lang="en-US" sz="2400" b="1" dirty="0"/>
              <a:t>and </a:t>
            </a:r>
            <a:r>
              <a:rPr lang="en-US" sz="2400" b="1" dirty="0">
                <a:solidFill>
                  <a:schemeClr val="accent5"/>
                </a:solidFill>
              </a:rPr>
              <a:t>instructive examples </a:t>
            </a:r>
            <a:r>
              <a:rPr lang="en-US" sz="2400" b="1" dirty="0"/>
              <a:t>are in the Scripture related to this issue?</a:t>
            </a:r>
          </a:p>
          <a:p>
            <a:r>
              <a:rPr lang="en-US" sz="2400" b="1" dirty="0"/>
              <a:t>What </a:t>
            </a:r>
            <a:r>
              <a:rPr lang="en-US" sz="2400" b="1" dirty="0">
                <a:solidFill>
                  <a:schemeClr val="accent5"/>
                </a:solidFill>
              </a:rPr>
              <a:t>general Biblical principles </a:t>
            </a:r>
            <a:r>
              <a:rPr lang="en-US" sz="2400" b="1" dirty="0" smtClean="0"/>
              <a:t>provide </a:t>
            </a:r>
            <a:r>
              <a:rPr lang="en-US" sz="2400" b="1" dirty="0"/>
              <a:t>framework for this issue?</a:t>
            </a:r>
          </a:p>
          <a:p>
            <a:r>
              <a:rPr lang="en-US" sz="2400" b="1" dirty="0"/>
              <a:t>How should </a:t>
            </a:r>
            <a:r>
              <a:rPr lang="en-US" sz="2400" b="1" dirty="0">
                <a:solidFill>
                  <a:schemeClr val="accent5"/>
                </a:solidFill>
              </a:rPr>
              <a:t>specific</a:t>
            </a:r>
            <a:r>
              <a:rPr lang="en-US" sz="2400" b="1" dirty="0"/>
              <a:t> </a:t>
            </a:r>
            <a:r>
              <a:rPr lang="en-US" sz="2400" b="1" dirty="0">
                <a:solidFill>
                  <a:schemeClr val="accent5"/>
                </a:solidFill>
              </a:rPr>
              <a:t>details</a:t>
            </a:r>
            <a:r>
              <a:rPr lang="en-US" sz="2400" b="1" dirty="0"/>
              <a:t> of Scripture shape my understanding and practices</a:t>
            </a:r>
            <a:r>
              <a:rPr lang="en-US" sz="2400" b="1" dirty="0" smtClean="0"/>
              <a:t>?</a:t>
            </a:r>
            <a:endParaRPr lang="en-US" sz="1600" dirty="0"/>
          </a:p>
          <a:p>
            <a:endParaRPr lang="en-US" dirty="0"/>
          </a:p>
        </p:txBody>
      </p:sp>
      <p:sp>
        <p:nvSpPr>
          <p:cNvPr id="6" name="TextBox 5"/>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Tree>
    <p:extLst>
      <p:ext uri="{BB962C8B-B14F-4D97-AF65-F5344CB8AC3E}">
        <p14:creationId xmlns:p14="http://schemas.microsoft.com/office/powerpoint/2010/main" xmlns="" val="12157346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Speech</a:t>
            </a:r>
            <a:endParaRPr lang="en-US" b="1" dirty="0"/>
          </a:p>
        </p:txBody>
      </p:sp>
      <p:sp>
        <p:nvSpPr>
          <p:cNvPr id="3" name="Content Placeholder 2"/>
          <p:cNvSpPr>
            <a:spLocks noGrp="1"/>
          </p:cNvSpPr>
          <p:nvPr>
            <p:ph idx="1"/>
          </p:nvPr>
        </p:nvSpPr>
        <p:spPr/>
        <p:txBody>
          <a:bodyPr/>
          <a:lstStyle/>
          <a:p>
            <a:r>
              <a:rPr lang="en-US" sz="2400" b="1" dirty="0" smtClean="0"/>
              <a:t>Christians are not to engage in: lying, abusive speech, corrupting speech, cursing, ‘coarse jesting’, etc.</a:t>
            </a:r>
          </a:p>
          <a:p>
            <a:r>
              <a:rPr lang="en-US" sz="2400" b="1" dirty="0" smtClean="0"/>
              <a:t>Christians must speak: to build up others, to give grace, to teach truth, to declare God’s things, with honesty, with gentleness, etc.</a:t>
            </a:r>
          </a:p>
          <a:p>
            <a:r>
              <a:rPr lang="en-US" sz="2400" b="1" dirty="0" smtClean="0"/>
              <a:t>Situations have little impact on speech choices</a:t>
            </a:r>
          </a:p>
          <a:p>
            <a:pPr marL="0" indent="0">
              <a:buNone/>
            </a:pPr>
            <a:endParaRPr lang="en-US" sz="1900" dirty="0" smtClean="0"/>
          </a:p>
          <a:p>
            <a:pPr lvl="1"/>
            <a:endParaRPr lang="en-US" sz="1600"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
        <p:nvSpPr>
          <p:cNvPr id="5" name="TextBox 4"/>
          <p:cNvSpPr txBox="1"/>
          <p:nvPr/>
        </p:nvSpPr>
        <p:spPr>
          <a:xfrm>
            <a:off x="1035086" y="4028524"/>
            <a:ext cx="7439585" cy="1446550"/>
          </a:xfrm>
          <a:prstGeom prst="rect">
            <a:avLst/>
          </a:prstGeom>
          <a:noFill/>
          <a:ln w="38100">
            <a:solidFill>
              <a:srgbClr val="92D050"/>
            </a:solidFill>
          </a:ln>
        </p:spPr>
        <p:txBody>
          <a:bodyPr wrap="square" rtlCol="0">
            <a:spAutoFit/>
          </a:bodyPr>
          <a:lstStyle/>
          <a:p>
            <a:pPr marL="342900" indent="-342900">
              <a:buFont typeface="Wingdings" panose="05000000000000000000" pitchFamily="2" charset="2"/>
              <a:buChar char="Ø"/>
            </a:pPr>
            <a:r>
              <a:rPr lang="en-US" sz="2200" b="1" u="sng" dirty="0" smtClean="0"/>
              <a:t>Explicit</a:t>
            </a:r>
            <a:r>
              <a:rPr lang="en-US" sz="2200" dirty="0" smtClean="0"/>
              <a:t> </a:t>
            </a:r>
            <a:r>
              <a:rPr lang="en-US" sz="2200" dirty="0"/>
              <a:t>and </a:t>
            </a:r>
            <a:r>
              <a:rPr lang="en-US" sz="2200" b="1" u="sng" dirty="0" smtClean="0"/>
              <a:t>demonstrable</a:t>
            </a:r>
            <a:r>
              <a:rPr lang="en-US" sz="2200" dirty="0"/>
              <a:t> </a:t>
            </a:r>
            <a:r>
              <a:rPr lang="en-US" sz="2200" dirty="0" smtClean="0"/>
              <a:t>instructions</a:t>
            </a:r>
            <a:endParaRPr lang="en-US" sz="2200" dirty="0"/>
          </a:p>
          <a:p>
            <a:pPr marL="342900" indent="-342900">
              <a:buFont typeface="Wingdings" panose="05000000000000000000" pitchFamily="2" charset="2"/>
              <a:buChar char="Ø"/>
            </a:pPr>
            <a:r>
              <a:rPr lang="en-US" sz="2200" b="1" u="sng" dirty="0" smtClean="0"/>
              <a:t>Character of God</a:t>
            </a:r>
            <a:r>
              <a:rPr lang="en-US" sz="2200" dirty="0" smtClean="0"/>
              <a:t> (“the Word”) serves instructive purpose</a:t>
            </a:r>
            <a:endParaRPr lang="en-US" sz="2200" b="1" u="sng" dirty="0" smtClean="0"/>
          </a:p>
          <a:p>
            <a:pPr marL="342900" indent="-342900">
              <a:buFont typeface="Wingdings" panose="05000000000000000000" pitchFamily="2" charset="2"/>
              <a:buChar char="Ø"/>
            </a:pPr>
            <a:r>
              <a:rPr lang="en-US" sz="2200" b="1" u="sng" dirty="0" smtClean="0"/>
              <a:t>Principles</a:t>
            </a:r>
            <a:r>
              <a:rPr lang="en-US" sz="2200" dirty="0" smtClean="0"/>
              <a:t> throughout Scripture should guide and define specific applications </a:t>
            </a:r>
            <a:endParaRPr lang="en-US" sz="2200" dirty="0"/>
          </a:p>
        </p:txBody>
      </p:sp>
    </p:spTree>
    <p:extLst>
      <p:ext uri="{BB962C8B-B14F-4D97-AF65-F5344CB8AC3E}">
        <p14:creationId xmlns:p14="http://schemas.microsoft.com/office/powerpoint/2010/main" xmlns="" val="26399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arn(inVertic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barn(inVertical)">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barn(inVertical)">
                                      <p:cBhvr>
                                        <p:cTn id="3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76890" y="1788563"/>
            <a:ext cx="6858000" cy="1367908"/>
          </a:xfrm>
        </p:spPr>
        <p:txBody>
          <a:bodyPr>
            <a:noAutofit/>
          </a:bodyPr>
          <a:lstStyle/>
          <a:p>
            <a:pPr algn="l"/>
            <a:r>
              <a:rPr lang="en-US" sz="5000" b="1" dirty="0" smtClean="0"/>
              <a:t>God’s Will for Personal Morality </a:t>
            </a:r>
            <a:br>
              <a:rPr lang="en-US" sz="5000" b="1" dirty="0" smtClean="0"/>
            </a:br>
            <a:r>
              <a:rPr lang="en-US" sz="5000" b="1" dirty="0" smtClean="0"/>
              <a:t>and Social Ethics</a:t>
            </a:r>
            <a:endParaRPr lang="en-US" sz="5000" b="1" dirty="0"/>
          </a:p>
        </p:txBody>
      </p:sp>
      <p:sp>
        <p:nvSpPr>
          <p:cNvPr id="2" name="Subtitle 1"/>
          <p:cNvSpPr>
            <a:spLocks noGrp="1"/>
          </p:cNvSpPr>
          <p:nvPr>
            <p:ph type="subTitle" idx="1"/>
          </p:nvPr>
        </p:nvSpPr>
        <p:spPr>
          <a:xfrm>
            <a:off x="1704763" y="4277526"/>
            <a:ext cx="6858000" cy="628354"/>
          </a:xfrm>
        </p:spPr>
        <p:txBody>
          <a:bodyPr/>
          <a:lstStyle/>
          <a:p>
            <a:r>
              <a:rPr lang="en-US" dirty="0" smtClean="0"/>
              <a:t>Understanding God’s Will #7</a:t>
            </a:r>
            <a:endParaRPr lang="en-US" dirty="0"/>
          </a:p>
        </p:txBody>
      </p:sp>
    </p:spTree>
    <p:extLst>
      <p:ext uri="{BB962C8B-B14F-4D97-AF65-F5344CB8AC3E}">
        <p14:creationId xmlns:p14="http://schemas.microsoft.com/office/powerpoint/2010/main" xmlns="" val="36237864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771494"/>
          </a:xfrm>
        </p:spPr>
        <p:txBody>
          <a:bodyPr>
            <a:normAutofit fontScale="90000"/>
          </a:bodyPr>
          <a:lstStyle/>
          <a:p>
            <a:pPr algn="ctr"/>
            <a:r>
              <a:rPr lang="en-US" b="1" dirty="0" smtClean="0"/>
              <a:t>Summary of Principles for Understanding God’s Will</a:t>
            </a:r>
            <a:endParaRPr lang="en-US" b="1" dirty="0"/>
          </a:p>
        </p:txBody>
      </p:sp>
      <p:sp>
        <p:nvSpPr>
          <p:cNvPr id="3" name="Content Placeholder 2"/>
          <p:cNvSpPr>
            <a:spLocks noGrp="1"/>
          </p:cNvSpPr>
          <p:nvPr>
            <p:ph idx="1"/>
          </p:nvPr>
        </p:nvSpPr>
        <p:spPr>
          <a:xfrm>
            <a:off x="527125" y="1323191"/>
            <a:ext cx="8304903" cy="4260027"/>
          </a:xfrm>
        </p:spPr>
        <p:txBody>
          <a:bodyPr>
            <a:normAutofit fontScale="92500" lnSpcReduction="20000"/>
          </a:bodyPr>
          <a:lstStyle/>
          <a:p>
            <a:pPr marL="457200" lvl="0" indent="-457200">
              <a:buFont typeface="+mj-lt"/>
              <a:buAutoNum type="arabicParenR"/>
            </a:pPr>
            <a:r>
              <a:rPr lang="en-US" sz="2500" b="1" dirty="0"/>
              <a:t>Base perspectives and practices </a:t>
            </a:r>
            <a:r>
              <a:rPr lang="en-US" sz="2500" b="1" dirty="0" smtClean="0"/>
              <a:t>by using </a:t>
            </a:r>
            <a:r>
              <a:rPr lang="en-US" sz="2500" b="1" dirty="0"/>
              <a:t>the </a:t>
            </a:r>
            <a:r>
              <a:rPr lang="en-US" sz="2500" b="1" dirty="0">
                <a:solidFill>
                  <a:schemeClr val="accent5"/>
                </a:solidFill>
              </a:rPr>
              <a:t>Scriptures</a:t>
            </a:r>
            <a:r>
              <a:rPr lang="en-US" sz="2500" b="1" dirty="0" smtClean="0"/>
              <a:t>. (John 8:31-32; 2 Timothy 3:16-17)</a:t>
            </a:r>
            <a:endParaRPr lang="en-US" sz="2500" b="1" dirty="0"/>
          </a:p>
          <a:p>
            <a:pPr marL="457200" lvl="0" indent="-457200">
              <a:buFont typeface="+mj-lt"/>
              <a:buAutoNum type="arabicParenR"/>
            </a:pPr>
            <a:r>
              <a:rPr lang="en-US" sz="2500" b="1" dirty="0"/>
              <a:t>Leave </a:t>
            </a:r>
            <a:r>
              <a:rPr lang="en-US" sz="2500" b="1" dirty="0">
                <a:solidFill>
                  <a:schemeClr val="accent5"/>
                </a:solidFill>
              </a:rPr>
              <a:t>personal</a:t>
            </a:r>
            <a:r>
              <a:rPr lang="en-US" sz="2500" b="1" dirty="0"/>
              <a:t> and </a:t>
            </a:r>
            <a:r>
              <a:rPr lang="en-US" sz="2500" b="1" dirty="0">
                <a:solidFill>
                  <a:schemeClr val="accent5"/>
                </a:solidFill>
              </a:rPr>
              <a:t>cultural</a:t>
            </a:r>
            <a:r>
              <a:rPr lang="en-US" sz="2500" b="1" dirty="0"/>
              <a:t> </a:t>
            </a:r>
            <a:r>
              <a:rPr lang="en-US" sz="2500" b="1" dirty="0">
                <a:solidFill>
                  <a:schemeClr val="accent5"/>
                </a:solidFill>
              </a:rPr>
              <a:t>baggage</a:t>
            </a:r>
            <a:r>
              <a:rPr lang="en-US" sz="2500" b="1" dirty="0"/>
              <a:t> at the door</a:t>
            </a:r>
            <a:r>
              <a:rPr lang="en-US" sz="2500" b="1" dirty="0" smtClean="0"/>
              <a:t>. (Acts 11:16-18; 15:8-11, 19-29)</a:t>
            </a:r>
            <a:endParaRPr lang="en-US" sz="2500" b="1" dirty="0"/>
          </a:p>
          <a:p>
            <a:pPr marL="457200" lvl="0" indent="-457200">
              <a:buFont typeface="+mj-lt"/>
              <a:buAutoNum type="arabicParenR"/>
            </a:pPr>
            <a:r>
              <a:rPr lang="en-US" sz="2500" b="1" dirty="0"/>
              <a:t>Remember to keep the </a:t>
            </a:r>
            <a:r>
              <a:rPr lang="en-US" sz="2500" b="1" dirty="0">
                <a:solidFill>
                  <a:schemeClr val="accent5"/>
                </a:solidFill>
              </a:rPr>
              <a:t>character of God </a:t>
            </a:r>
            <a:r>
              <a:rPr lang="en-US" sz="2500" b="1" dirty="0"/>
              <a:t>in the forefront of </a:t>
            </a:r>
            <a:r>
              <a:rPr lang="en-US" sz="2500" b="1" dirty="0" smtClean="0"/>
              <a:t>our thoughts. (Matthew 12:1-8; 22:29-33)</a:t>
            </a:r>
            <a:endParaRPr lang="en-US" sz="2500" b="1" dirty="0"/>
          </a:p>
          <a:p>
            <a:pPr marL="457200" lvl="0" indent="-457200">
              <a:buFont typeface="+mj-lt"/>
              <a:buAutoNum type="arabicParenR"/>
            </a:pPr>
            <a:r>
              <a:rPr lang="en-US" sz="2500" b="1" dirty="0"/>
              <a:t>Look for </a:t>
            </a:r>
            <a:r>
              <a:rPr lang="en-US" sz="2500" b="1" dirty="0">
                <a:solidFill>
                  <a:schemeClr val="accent5"/>
                </a:solidFill>
              </a:rPr>
              <a:t>explicit statements </a:t>
            </a:r>
            <a:r>
              <a:rPr lang="en-US" sz="2500" b="1" dirty="0"/>
              <a:t>and </a:t>
            </a:r>
            <a:r>
              <a:rPr lang="en-US" sz="2500" b="1" dirty="0" smtClean="0">
                <a:solidFill>
                  <a:schemeClr val="accent5"/>
                </a:solidFill>
              </a:rPr>
              <a:t>instructive </a:t>
            </a:r>
            <a:r>
              <a:rPr lang="en-US" sz="2500" b="1" dirty="0">
                <a:solidFill>
                  <a:schemeClr val="accent5"/>
                </a:solidFill>
              </a:rPr>
              <a:t>examples </a:t>
            </a:r>
            <a:r>
              <a:rPr lang="en-US" sz="2500" b="1" dirty="0" smtClean="0"/>
              <a:t>to help resolve </a:t>
            </a:r>
            <a:r>
              <a:rPr lang="en-US" sz="2500" b="1" dirty="0"/>
              <a:t>questions </a:t>
            </a:r>
            <a:r>
              <a:rPr lang="en-US" sz="2500" b="1" dirty="0" smtClean="0"/>
              <a:t>and </a:t>
            </a:r>
            <a:r>
              <a:rPr lang="en-US" sz="2500" b="1" dirty="0"/>
              <a:t>issues</a:t>
            </a:r>
            <a:r>
              <a:rPr lang="en-US" sz="2500" b="1" dirty="0" smtClean="0"/>
              <a:t>. (Acts 15:1-29)</a:t>
            </a:r>
            <a:endParaRPr lang="en-US" sz="2500" b="1" dirty="0"/>
          </a:p>
          <a:p>
            <a:pPr marL="457200" lvl="0" indent="-457200">
              <a:buFont typeface="+mj-lt"/>
              <a:buAutoNum type="arabicParenR"/>
            </a:pPr>
            <a:r>
              <a:rPr lang="en-US" sz="2500" b="1" dirty="0"/>
              <a:t>Consider </a:t>
            </a:r>
            <a:r>
              <a:rPr lang="en-US" sz="2500" b="1" dirty="0">
                <a:solidFill>
                  <a:schemeClr val="accent5"/>
                </a:solidFill>
              </a:rPr>
              <a:t>general Biblical principles </a:t>
            </a:r>
            <a:r>
              <a:rPr lang="en-US" sz="2500" b="1" dirty="0"/>
              <a:t>that provide framework for specific questions and issues</a:t>
            </a:r>
            <a:r>
              <a:rPr lang="en-US" sz="2500" b="1" dirty="0" smtClean="0"/>
              <a:t>. (Matthew 9:9-13; 12:1-14)</a:t>
            </a:r>
            <a:endParaRPr lang="en-US" sz="2500" b="1" dirty="0"/>
          </a:p>
          <a:p>
            <a:pPr marL="457200" lvl="0" indent="-457200">
              <a:buFont typeface="+mj-lt"/>
              <a:buAutoNum type="arabicParenR"/>
            </a:pPr>
            <a:r>
              <a:rPr lang="en-US" sz="2500" b="1" dirty="0"/>
              <a:t>Give careful consideration to </a:t>
            </a:r>
            <a:r>
              <a:rPr lang="en-US" sz="2500" b="1" dirty="0">
                <a:solidFill>
                  <a:schemeClr val="accent5"/>
                </a:solidFill>
              </a:rPr>
              <a:t>details</a:t>
            </a:r>
            <a:r>
              <a:rPr lang="en-US" sz="2500" b="1" dirty="0"/>
              <a:t> related to questions and issues</a:t>
            </a:r>
            <a:r>
              <a:rPr lang="en-US" sz="2500" b="1" dirty="0" smtClean="0"/>
              <a:t>. (Matthew 22:29-33)</a:t>
            </a:r>
            <a:endParaRPr lang="en-US" sz="2500" b="1" dirty="0"/>
          </a:p>
          <a:p>
            <a:pPr marL="457200" lvl="0" indent="-457200">
              <a:buFont typeface="+mj-lt"/>
              <a:buAutoNum type="arabicParenR"/>
            </a:pPr>
            <a:r>
              <a:rPr lang="en-US" sz="2500" b="1" dirty="0"/>
              <a:t>Maintain </a:t>
            </a:r>
            <a:r>
              <a:rPr lang="en-US" sz="2500" b="1" dirty="0">
                <a:solidFill>
                  <a:schemeClr val="accent5"/>
                </a:solidFill>
              </a:rPr>
              <a:t>humility</a:t>
            </a:r>
            <a:r>
              <a:rPr lang="en-US" sz="2500" b="1" dirty="0"/>
              <a:t> of heart and intellectual </a:t>
            </a:r>
            <a:r>
              <a:rPr lang="en-US" sz="2500" b="1" dirty="0">
                <a:solidFill>
                  <a:schemeClr val="accent5"/>
                </a:solidFill>
              </a:rPr>
              <a:t>honesty</a:t>
            </a:r>
            <a:r>
              <a:rPr lang="en-US" sz="2500" b="1" dirty="0"/>
              <a:t> in the search for God’s will</a:t>
            </a:r>
            <a:r>
              <a:rPr lang="en-US" sz="2500" b="1" dirty="0" smtClean="0"/>
              <a:t>. (Ephesians 5:10; Philippians 1:9-11)</a:t>
            </a:r>
            <a:endParaRPr lang="en-US" sz="2500" b="1" dirty="0"/>
          </a:p>
          <a:p>
            <a:endParaRPr lang="en-US" dirty="0"/>
          </a:p>
        </p:txBody>
      </p:sp>
    </p:spTree>
    <p:extLst>
      <p:ext uri="{BB962C8B-B14F-4D97-AF65-F5344CB8AC3E}">
        <p14:creationId xmlns:p14="http://schemas.microsoft.com/office/powerpoint/2010/main" xmlns="" val="10797859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 our discussions today…</a:t>
            </a:r>
            <a:endParaRPr lang="en-US" b="1" dirty="0"/>
          </a:p>
        </p:txBody>
      </p:sp>
      <p:sp>
        <p:nvSpPr>
          <p:cNvPr id="3" name="Content Placeholder 2"/>
          <p:cNvSpPr>
            <a:spLocks noGrp="1"/>
          </p:cNvSpPr>
          <p:nvPr>
            <p:ph idx="1"/>
          </p:nvPr>
        </p:nvSpPr>
        <p:spPr>
          <a:xfrm>
            <a:off x="710005" y="1575142"/>
            <a:ext cx="8031256" cy="3626115"/>
          </a:xfrm>
        </p:spPr>
        <p:txBody>
          <a:bodyPr>
            <a:normAutofit/>
          </a:bodyPr>
          <a:lstStyle/>
          <a:p>
            <a:pPr marL="457200" indent="-457200" algn="ctr">
              <a:lnSpc>
                <a:spcPct val="250000"/>
              </a:lnSpc>
              <a:buFont typeface="+mj-lt"/>
              <a:buAutoNum type="arabicParenR"/>
            </a:pPr>
            <a:r>
              <a:rPr lang="en-US" sz="2800" b="1" dirty="0" smtClean="0"/>
              <a:t>Give answers to </a:t>
            </a:r>
            <a:r>
              <a:rPr lang="en-US" sz="2800" b="1" dirty="0" smtClean="0">
                <a:solidFill>
                  <a:schemeClr val="accent5"/>
                </a:solidFill>
              </a:rPr>
              <a:t>what</a:t>
            </a:r>
            <a:r>
              <a:rPr lang="en-US" sz="2800" b="1" dirty="0" smtClean="0"/>
              <a:t> God’s will is for each issue.</a:t>
            </a:r>
          </a:p>
          <a:p>
            <a:pPr marL="457200" indent="-457200" algn="ctr">
              <a:lnSpc>
                <a:spcPct val="250000"/>
              </a:lnSpc>
              <a:buFont typeface="+mj-lt"/>
              <a:buAutoNum type="arabicParenR"/>
            </a:pPr>
            <a:r>
              <a:rPr lang="en-US" sz="2800" b="1" dirty="0" smtClean="0"/>
              <a:t>Explain </a:t>
            </a:r>
            <a:r>
              <a:rPr lang="en-US" sz="2800" b="1" dirty="0" smtClean="0">
                <a:solidFill>
                  <a:schemeClr val="accent5"/>
                </a:solidFill>
              </a:rPr>
              <a:t>how</a:t>
            </a:r>
            <a:r>
              <a:rPr lang="en-US" sz="2800" b="1" dirty="0" smtClean="0"/>
              <a:t> you come to your conclusions.</a:t>
            </a:r>
            <a:endParaRPr lang="en-US" sz="2800" b="1" dirty="0"/>
          </a:p>
        </p:txBody>
      </p:sp>
    </p:spTree>
    <p:extLst>
      <p:ext uri="{BB962C8B-B14F-4D97-AF65-F5344CB8AC3E}">
        <p14:creationId xmlns:p14="http://schemas.microsoft.com/office/powerpoint/2010/main" xmlns="" val="3634367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7882"/>
            <a:ext cx="7886700" cy="699248"/>
          </a:xfrm>
        </p:spPr>
        <p:txBody>
          <a:bodyPr/>
          <a:lstStyle/>
          <a:p>
            <a:r>
              <a:rPr lang="en-US" b="1" dirty="0" smtClean="0"/>
              <a:t>Relations with the Poor</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2500" b="1" i="1" dirty="0" smtClean="0"/>
              <a:t>Poor people are in that state because of their own choices and should have to deal with the consequences of their own actions. My money is mine to do what I want. I don’t have any responsibility toward those who haven’t been as responsible as I have.</a:t>
            </a:r>
          </a:p>
          <a:p>
            <a:pPr marL="0" indent="0">
              <a:buNone/>
            </a:pPr>
            <a:endParaRPr lang="en-US" sz="2500" b="1" i="1" dirty="0"/>
          </a:p>
          <a:p>
            <a:pPr marL="0" indent="0">
              <a:buNone/>
            </a:pPr>
            <a:r>
              <a:rPr lang="en-US" sz="2500" b="1" i="1" dirty="0" smtClean="0"/>
              <a:t>The primary measurement of Human morality is care for the poor. My number one goal in life should be to enrich the impoverished. This is the path to right society and genuine Humanity.</a:t>
            </a:r>
            <a:endParaRPr lang="en-US"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cxnSp>
        <p:nvCxnSpPr>
          <p:cNvPr id="6" name="Straight Connector 5"/>
          <p:cNvCxnSpPr/>
          <p:nvPr/>
        </p:nvCxnSpPr>
        <p:spPr>
          <a:xfrm flipV="1">
            <a:off x="0" y="3291840"/>
            <a:ext cx="9144000" cy="43031"/>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484625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999" y="1521354"/>
            <a:ext cx="7550965" cy="3854877"/>
          </a:xfrm>
        </p:spPr>
        <p:txBody>
          <a:bodyPr>
            <a:normAutofit fontScale="92500"/>
          </a:bodyPr>
          <a:lstStyle/>
          <a:p>
            <a:r>
              <a:rPr lang="en-US" sz="2700" b="1" dirty="0" smtClean="0"/>
              <a:t>What does the </a:t>
            </a:r>
            <a:r>
              <a:rPr lang="en-US" sz="2700" b="1" dirty="0" smtClean="0">
                <a:solidFill>
                  <a:schemeClr val="accent5"/>
                </a:solidFill>
              </a:rPr>
              <a:t>Scripture </a:t>
            </a:r>
            <a:r>
              <a:rPr lang="en-US" sz="2700" b="1" dirty="0" smtClean="0"/>
              <a:t>say? (Regardless of my cultural or personal preferences.)</a:t>
            </a:r>
            <a:endParaRPr lang="en-US" sz="2700" b="1" dirty="0"/>
          </a:p>
          <a:p>
            <a:r>
              <a:rPr lang="en-US" sz="2700" b="1" dirty="0" smtClean="0"/>
              <a:t>How does the </a:t>
            </a:r>
            <a:r>
              <a:rPr lang="en-US" sz="2700" b="1" dirty="0" smtClean="0">
                <a:solidFill>
                  <a:schemeClr val="accent5"/>
                </a:solidFill>
              </a:rPr>
              <a:t>character of God </a:t>
            </a:r>
            <a:r>
              <a:rPr lang="en-US" sz="2700" b="1" dirty="0" smtClean="0"/>
              <a:t>relate to this issue?</a:t>
            </a:r>
            <a:endParaRPr lang="en-US" sz="2700" b="1" dirty="0"/>
          </a:p>
          <a:p>
            <a:r>
              <a:rPr lang="en-US" sz="2700" b="1" dirty="0" smtClean="0"/>
              <a:t>What </a:t>
            </a:r>
            <a:r>
              <a:rPr lang="en-US" sz="2700" b="1" dirty="0">
                <a:solidFill>
                  <a:schemeClr val="accent5"/>
                </a:solidFill>
              </a:rPr>
              <a:t>explicit statements </a:t>
            </a:r>
            <a:r>
              <a:rPr lang="en-US" sz="2700" b="1" dirty="0"/>
              <a:t>and </a:t>
            </a:r>
            <a:r>
              <a:rPr lang="en-US" sz="2700" b="1" dirty="0">
                <a:solidFill>
                  <a:schemeClr val="accent5"/>
                </a:solidFill>
              </a:rPr>
              <a:t>instructive examples </a:t>
            </a:r>
            <a:r>
              <a:rPr lang="en-US" sz="2700" b="1" dirty="0" smtClean="0"/>
              <a:t>are in the Scripture related to this issue?</a:t>
            </a:r>
            <a:endParaRPr lang="en-US" sz="2700" b="1" dirty="0"/>
          </a:p>
          <a:p>
            <a:r>
              <a:rPr lang="en-US" sz="2700" b="1" dirty="0" smtClean="0"/>
              <a:t>What </a:t>
            </a:r>
            <a:r>
              <a:rPr lang="en-US" sz="2700" b="1" dirty="0">
                <a:solidFill>
                  <a:schemeClr val="accent5"/>
                </a:solidFill>
              </a:rPr>
              <a:t>general Biblical principles </a:t>
            </a:r>
            <a:r>
              <a:rPr lang="en-US" sz="2700" b="1" dirty="0"/>
              <a:t>that provide framework for </a:t>
            </a:r>
            <a:r>
              <a:rPr lang="en-US" sz="2700" b="1" dirty="0" smtClean="0"/>
              <a:t>this issue?</a:t>
            </a:r>
            <a:endParaRPr lang="en-US" sz="2700" b="1" dirty="0"/>
          </a:p>
          <a:p>
            <a:r>
              <a:rPr lang="en-US" sz="2700" b="1" dirty="0" smtClean="0"/>
              <a:t>How should </a:t>
            </a:r>
            <a:r>
              <a:rPr lang="en-US" sz="2700" b="1" dirty="0" smtClean="0">
                <a:solidFill>
                  <a:schemeClr val="accent5"/>
                </a:solidFill>
              </a:rPr>
              <a:t>specific</a:t>
            </a:r>
            <a:r>
              <a:rPr lang="en-US" sz="2700" b="1" dirty="0" smtClean="0"/>
              <a:t> </a:t>
            </a:r>
            <a:r>
              <a:rPr lang="en-US" sz="2700" b="1" dirty="0">
                <a:solidFill>
                  <a:schemeClr val="accent5"/>
                </a:solidFill>
              </a:rPr>
              <a:t>details</a:t>
            </a:r>
            <a:r>
              <a:rPr lang="en-US" sz="2700" b="1" dirty="0"/>
              <a:t> </a:t>
            </a:r>
            <a:r>
              <a:rPr lang="en-US" sz="2700" b="1" dirty="0" smtClean="0"/>
              <a:t>of Scripture shape my understanding and practices?</a:t>
            </a:r>
            <a:endParaRPr lang="en-US" sz="2700" b="1" dirty="0"/>
          </a:p>
          <a:p>
            <a:endParaRPr lang="en-US" sz="1900" dirty="0" smtClean="0"/>
          </a:p>
          <a:p>
            <a:endParaRPr lang="en-US"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
        <p:nvSpPr>
          <p:cNvPr id="6" name="Title 1"/>
          <p:cNvSpPr txBox="1">
            <a:spLocks/>
          </p:cNvSpPr>
          <p:nvPr/>
        </p:nvSpPr>
        <p:spPr>
          <a:xfrm>
            <a:off x="628650" y="537882"/>
            <a:ext cx="7886700" cy="69924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b="1" smtClean="0"/>
              <a:t>Relations with the Poor</a:t>
            </a:r>
            <a:endParaRPr lang="en-US" b="1" dirty="0"/>
          </a:p>
        </p:txBody>
      </p:sp>
    </p:spTree>
    <p:extLst>
      <p:ext uri="{BB962C8B-B14F-4D97-AF65-F5344CB8AC3E}">
        <p14:creationId xmlns:p14="http://schemas.microsoft.com/office/powerpoint/2010/main" xmlns="" val="5118405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15678"/>
            <a:ext cx="7762314" cy="4125806"/>
          </a:xfrm>
        </p:spPr>
        <p:txBody>
          <a:bodyPr>
            <a:normAutofit fontScale="92500"/>
          </a:bodyPr>
          <a:lstStyle/>
          <a:p>
            <a:r>
              <a:rPr lang="en-US" b="1" dirty="0" smtClean="0"/>
              <a:t>Followers of Jesus must “Love [their] neighbor” and will be judged based on whether or not they provide for the needy.</a:t>
            </a:r>
          </a:p>
          <a:p>
            <a:r>
              <a:rPr lang="en-US" b="1" dirty="0" smtClean="0"/>
              <a:t>The early church was known for its extreme generosity and care for the needy among their number.</a:t>
            </a:r>
          </a:p>
          <a:p>
            <a:r>
              <a:rPr lang="en-US" b="1" dirty="0" smtClean="0"/>
              <a:t>Collective offerings are only seen to be given to needy Christians.</a:t>
            </a:r>
          </a:p>
          <a:p>
            <a:r>
              <a:rPr lang="en-US" b="1" dirty="0" smtClean="0"/>
              <a:t>And those collective benevolent activities were even limited with primary, initial responsibility being assigned to family.</a:t>
            </a:r>
          </a:p>
          <a:p>
            <a:r>
              <a:rPr lang="en-US" b="1" dirty="0" smtClean="0"/>
              <a:t>But Christians who refuse daily engagement in provision for the needy are not living by faith and ignore God’s explicit interest in the poor, lowly, etc..</a:t>
            </a:r>
          </a:p>
          <a:p>
            <a:r>
              <a:rPr lang="en-US" b="1" dirty="0" smtClean="0"/>
              <a:t>Our interactions with the poor are reflections of God’s own personal character.</a:t>
            </a:r>
          </a:p>
          <a:p>
            <a:r>
              <a:rPr lang="en-US" b="1" dirty="0" smtClean="0"/>
              <a:t>The most devastating poverty is the lack of relationship with God.</a:t>
            </a:r>
            <a:endParaRPr lang="en-US" dirty="0"/>
          </a:p>
        </p:txBody>
      </p:sp>
      <p:sp>
        <p:nvSpPr>
          <p:cNvPr id="4" name="TextBox 3"/>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
        <p:nvSpPr>
          <p:cNvPr id="6" name="Title 1"/>
          <p:cNvSpPr txBox="1">
            <a:spLocks/>
          </p:cNvSpPr>
          <p:nvPr/>
        </p:nvSpPr>
        <p:spPr>
          <a:xfrm>
            <a:off x="628650" y="537882"/>
            <a:ext cx="7886700" cy="608661"/>
          </a:xfrm>
          <a:prstGeom prst="rect">
            <a:avLst/>
          </a:prstGeom>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b="1" dirty="0" smtClean="0"/>
              <a:t>Relations with the Poor</a:t>
            </a:r>
            <a:endParaRPr lang="en-US" b="1" dirty="0"/>
          </a:p>
        </p:txBody>
      </p:sp>
      <p:sp>
        <p:nvSpPr>
          <p:cNvPr id="7" name="Line Callout 1 6"/>
          <p:cNvSpPr/>
          <p:nvPr/>
        </p:nvSpPr>
        <p:spPr>
          <a:xfrm>
            <a:off x="7057016" y="839932"/>
            <a:ext cx="1802578" cy="590835"/>
          </a:xfrm>
          <a:prstGeom prst="borderCallout1">
            <a:avLst>
              <a:gd name="adj1" fmla="val 45833"/>
              <a:gd name="adj2" fmla="val -5349"/>
              <a:gd name="adj3" fmla="val 97515"/>
              <a:gd name="adj4" fmla="val -61112"/>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Explicit Statement</a:t>
            </a:r>
            <a:endParaRPr lang="en-US" sz="1800" b="1" dirty="0"/>
          </a:p>
        </p:txBody>
      </p:sp>
      <p:sp>
        <p:nvSpPr>
          <p:cNvPr id="8" name="Line Callout 1 7"/>
          <p:cNvSpPr/>
          <p:nvPr/>
        </p:nvSpPr>
        <p:spPr>
          <a:xfrm>
            <a:off x="7057016" y="1523535"/>
            <a:ext cx="1802578" cy="625732"/>
          </a:xfrm>
          <a:prstGeom prst="borderCallout1">
            <a:avLst>
              <a:gd name="adj1" fmla="val 45833"/>
              <a:gd name="adj2" fmla="val -5349"/>
              <a:gd name="adj3" fmla="val 85165"/>
              <a:gd name="adj4" fmla="val -56834"/>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Instructive Example</a:t>
            </a:r>
            <a:endParaRPr lang="en-US" sz="1800" b="1" dirty="0"/>
          </a:p>
        </p:txBody>
      </p:sp>
      <p:sp>
        <p:nvSpPr>
          <p:cNvPr id="9" name="Line Callout 1 8"/>
          <p:cNvSpPr/>
          <p:nvPr/>
        </p:nvSpPr>
        <p:spPr>
          <a:xfrm>
            <a:off x="7174788" y="2388151"/>
            <a:ext cx="1802578" cy="659792"/>
          </a:xfrm>
          <a:prstGeom prst="borderCallout1">
            <a:avLst>
              <a:gd name="adj1" fmla="val 20787"/>
              <a:gd name="adj2" fmla="val -3515"/>
              <a:gd name="adj3" fmla="val 46391"/>
              <a:gd name="adj4" fmla="val -68446"/>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Significant Detail</a:t>
            </a:r>
            <a:endParaRPr lang="en-US" sz="1800" b="1" dirty="0"/>
          </a:p>
        </p:txBody>
      </p:sp>
      <p:cxnSp>
        <p:nvCxnSpPr>
          <p:cNvPr id="12" name="Straight Connector 11"/>
          <p:cNvCxnSpPr/>
          <p:nvPr/>
        </p:nvCxnSpPr>
        <p:spPr>
          <a:xfrm rot="10800000" flipV="1">
            <a:off x="6551630" y="2991382"/>
            <a:ext cx="505387" cy="41169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Line Callout 1 13"/>
          <p:cNvSpPr/>
          <p:nvPr/>
        </p:nvSpPr>
        <p:spPr>
          <a:xfrm>
            <a:off x="7174788" y="3335932"/>
            <a:ext cx="1802578" cy="639983"/>
          </a:xfrm>
          <a:prstGeom prst="borderCallout1">
            <a:avLst>
              <a:gd name="adj1" fmla="val 23738"/>
              <a:gd name="adj2" fmla="val -3780"/>
              <a:gd name="adj3" fmla="val 59008"/>
              <a:gd name="adj4" fmla="val -69385"/>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General Principles</a:t>
            </a:r>
            <a:endParaRPr lang="en-US" sz="1800" b="1" dirty="0"/>
          </a:p>
        </p:txBody>
      </p:sp>
      <p:sp>
        <p:nvSpPr>
          <p:cNvPr id="15" name="Line Callout 1 14"/>
          <p:cNvSpPr/>
          <p:nvPr/>
        </p:nvSpPr>
        <p:spPr>
          <a:xfrm>
            <a:off x="7132431" y="4208413"/>
            <a:ext cx="1802578" cy="730441"/>
          </a:xfrm>
          <a:prstGeom prst="borderCallout1">
            <a:avLst>
              <a:gd name="adj1" fmla="val 21312"/>
              <a:gd name="adj2" fmla="val -5872"/>
              <a:gd name="adj3" fmla="val 49964"/>
              <a:gd name="adj4" fmla="val -60244"/>
            </a:avLst>
          </a:prstGeom>
          <a:solidFill>
            <a:schemeClr val="accent4"/>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Character of God</a:t>
            </a:r>
            <a:endParaRPr lang="en-US" sz="1800" b="1" dirty="0"/>
          </a:p>
        </p:txBody>
      </p:sp>
      <p:cxnSp>
        <p:nvCxnSpPr>
          <p:cNvPr id="13" name="Straight Connector 12"/>
          <p:cNvCxnSpPr/>
          <p:nvPr/>
        </p:nvCxnSpPr>
        <p:spPr>
          <a:xfrm rot="5400000">
            <a:off x="5827050" y="3858935"/>
            <a:ext cx="1183120" cy="1166836"/>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5987593" y="4835951"/>
            <a:ext cx="1007097" cy="350362"/>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479444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5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5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P spid="9"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2711"/>
            <a:ext cx="7886700" cy="786196"/>
          </a:xfrm>
        </p:spPr>
        <p:txBody>
          <a:bodyPr/>
          <a:lstStyle/>
          <a:p>
            <a:r>
              <a:rPr lang="en-US" b="1" dirty="0" smtClean="0"/>
              <a:t>Clothing Choices</a:t>
            </a:r>
            <a:endParaRPr lang="en-US" b="1" dirty="0"/>
          </a:p>
        </p:txBody>
      </p:sp>
      <p:sp>
        <p:nvSpPr>
          <p:cNvPr id="3" name="Content Placeholder 2"/>
          <p:cNvSpPr>
            <a:spLocks noGrp="1"/>
          </p:cNvSpPr>
          <p:nvPr>
            <p:ph idx="1"/>
          </p:nvPr>
        </p:nvSpPr>
        <p:spPr/>
        <p:txBody>
          <a:bodyPr>
            <a:normAutofit/>
          </a:bodyPr>
          <a:lstStyle/>
          <a:p>
            <a:pPr marL="0" indent="0">
              <a:buNone/>
            </a:pPr>
            <a:r>
              <a:rPr lang="en-US" sz="2500" b="1" i="1" dirty="0" smtClean="0"/>
              <a:t>I can dress however I want. My clothing is unrelated to morality and is merely a function of societal expectations and artistic preferences. Outdated Puritan as well as contemporary Islamic clothing standards are ridiculous and are expressions of male societal domination. If others are bothered by my clothing choices, it is their problem.</a:t>
            </a:r>
          </a:p>
          <a:p>
            <a:endParaRPr lang="en-US" sz="1900" dirty="0" smtClean="0"/>
          </a:p>
          <a:p>
            <a:pPr lvl="1"/>
            <a:endParaRPr lang="en-US" sz="1600" dirty="0"/>
          </a:p>
          <a:p>
            <a:endParaRPr lang="en-US" dirty="0"/>
          </a:p>
        </p:txBody>
      </p:sp>
      <p:sp>
        <p:nvSpPr>
          <p:cNvPr id="6" name="TextBox 5"/>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Tree>
    <p:extLst>
      <p:ext uri="{BB962C8B-B14F-4D97-AF65-F5344CB8AC3E}">
        <p14:creationId xmlns:p14="http://schemas.microsoft.com/office/powerpoint/2010/main" xmlns="" val="761021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2711"/>
            <a:ext cx="7886700" cy="786196"/>
          </a:xfrm>
        </p:spPr>
        <p:txBody>
          <a:bodyPr/>
          <a:lstStyle/>
          <a:p>
            <a:r>
              <a:rPr lang="en-US" b="1" dirty="0" smtClean="0"/>
              <a:t>Clothing Choices</a:t>
            </a:r>
            <a:endParaRPr lang="en-US" b="1" dirty="0"/>
          </a:p>
        </p:txBody>
      </p:sp>
      <p:sp>
        <p:nvSpPr>
          <p:cNvPr id="3" name="Content Placeholder 2"/>
          <p:cNvSpPr>
            <a:spLocks noGrp="1"/>
          </p:cNvSpPr>
          <p:nvPr>
            <p:ph idx="1"/>
          </p:nvPr>
        </p:nvSpPr>
        <p:spPr/>
        <p:txBody>
          <a:bodyPr>
            <a:normAutofit/>
          </a:bodyPr>
          <a:lstStyle/>
          <a:p>
            <a:r>
              <a:rPr lang="en-US" sz="2400" b="1" dirty="0"/>
              <a:t>What does the </a:t>
            </a:r>
            <a:r>
              <a:rPr lang="en-US" sz="2400" b="1" dirty="0">
                <a:solidFill>
                  <a:schemeClr val="accent5"/>
                </a:solidFill>
              </a:rPr>
              <a:t>Scripture </a:t>
            </a:r>
            <a:r>
              <a:rPr lang="en-US" sz="2400" b="1" dirty="0"/>
              <a:t>say? (Regardless of my cultural or personal preferences.)</a:t>
            </a:r>
          </a:p>
          <a:p>
            <a:r>
              <a:rPr lang="en-US" sz="2400" b="1" dirty="0"/>
              <a:t>How does the </a:t>
            </a:r>
            <a:r>
              <a:rPr lang="en-US" sz="2400" b="1" dirty="0">
                <a:solidFill>
                  <a:schemeClr val="accent5"/>
                </a:solidFill>
              </a:rPr>
              <a:t>character of God </a:t>
            </a:r>
            <a:r>
              <a:rPr lang="en-US" sz="2400" b="1" dirty="0"/>
              <a:t>relate to this issue?</a:t>
            </a:r>
          </a:p>
          <a:p>
            <a:r>
              <a:rPr lang="en-US" sz="2400" b="1" dirty="0"/>
              <a:t>What </a:t>
            </a:r>
            <a:r>
              <a:rPr lang="en-US" sz="2400" b="1" dirty="0">
                <a:solidFill>
                  <a:schemeClr val="accent5"/>
                </a:solidFill>
              </a:rPr>
              <a:t>explicit statements </a:t>
            </a:r>
            <a:r>
              <a:rPr lang="en-US" sz="2400" b="1" dirty="0"/>
              <a:t>and </a:t>
            </a:r>
            <a:r>
              <a:rPr lang="en-US" sz="2400" b="1" dirty="0">
                <a:solidFill>
                  <a:schemeClr val="accent5"/>
                </a:solidFill>
              </a:rPr>
              <a:t>instructive examples </a:t>
            </a:r>
            <a:r>
              <a:rPr lang="en-US" sz="2400" b="1" dirty="0"/>
              <a:t>are in the Scripture related to this issue?</a:t>
            </a:r>
          </a:p>
          <a:p>
            <a:r>
              <a:rPr lang="en-US" sz="2400" b="1" dirty="0"/>
              <a:t>What </a:t>
            </a:r>
            <a:r>
              <a:rPr lang="en-US" sz="2400" b="1" dirty="0">
                <a:solidFill>
                  <a:schemeClr val="accent5"/>
                </a:solidFill>
              </a:rPr>
              <a:t>general Biblical principles </a:t>
            </a:r>
            <a:r>
              <a:rPr lang="en-US" sz="2400" b="1" dirty="0"/>
              <a:t>that provide framework for this issue?</a:t>
            </a:r>
          </a:p>
          <a:p>
            <a:r>
              <a:rPr lang="en-US" sz="2400" b="1" dirty="0"/>
              <a:t>How should specific </a:t>
            </a:r>
            <a:r>
              <a:rPr lang="en-US" sz="2400" b="1" dirty="0">
                <a:solidFill>
                  <a:schemeClr val="accent5"/>
                </a:solidFill>
              </a:rPr>
              <a:t>details</a:t>
            </a:r>
            <a:r>
              <a:rPr lang="en-US" sz="2400" b="1" dirty="0"/>
              <a:t> of Scripture shape my understanding and practices</a:t>
            </a:r>
            <a:r>
              <a:rPr lang="en-US" sz="2400" b="1" dirty="0" smtClean="0"/>
              <a:t>?</a:t>
            </a:r>
            <a:endParaRPr lang="en-US" sz="1600" dirty="0"/>
          </a:p>
          <a:p>
            <a:endParaRPr lang="en-US" dirty="0"/>
          </a:p>
        </p:txBody>
      </p:sp>
      <p:sp>
        <p:nvSpPr>
          <p:cNvPr id="6" name="TextBox 5"/>
          <p:cNvSpPr txBox="1"/>
          <p:nvPr/>
        </p:nvSpPr>
        <p:spPr>
          <a:xfrm>
            <a:off x="4754879" y="191824"/>
            <a:ext cx="4104715" cy="430887"/>
          </a:xfrm>
          <a:prstGeom prst="rect">
            <a:avLst/>
          </a:prstGeom>
          <a:noFill/>
        </p:spPr>
        <p:txBody>
          <a:bodyPr wrap="square" rtlCol="0">
            <a:spAutoFit/>
          </a:bodyPr>
          <a:lstStyle/>
          <a:p>
            <a:r>
              <a:rPr lang="en-US" sz="2200" b="1" i="1" dirty="0" smtClean="0">
                <a:solidFill>
                  <a:schemeClr val="accent5"/>
                </a:solidFill>
              </a:rPr>
              <a:t>What is God’s will concerning…</a:t>
            </a:r>
            <a:endParaRPr lang="en-US" sz="2200" b="1" i="1" dirty="0">
              <a:solidFill>
                <a:schemeClr val="accent5"/>
              </a:solidFill>
            </a:endParaRPr>
          </a:p>
        </p:txBody>
      </p:sp>
    </p:spTree>
    <p:extLst>
      <p:ext uri="{BB962C8B-B14F-4D97-AF65-F5344CB8AC3E}">
        <p14:creationId xmlns:p14="http://schemas.microsoft.com/office/powerpoint/2010/main" xmlns="" val="291149590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1417</TotalTime>
  <Words>1283</Words>
  <Application>Microsoft Office PowerPoint</Application>
  <PresentationFormat>On-screen Show (16:10)</PresentationFormat>
  <Paragraphs>108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Depth</vt:lpstr>
      <vt:lpstr>Slide 1</vt:lpstr>
      <vt:lpstr>God’s Will for Personal Morality  and Social Ethics</vt:lpstr>
      <vt:lpstr>Summary of Principles for Understanding God’s Will</vt:lpstr>
      <vt:lpstr>In our discussions today…</vt:lpstr>
      <vt:lpstr>Relations with the Poor</vt:lpstr>
      <vt:lpstr>Slide 6</vt:lpstr>
      <vt:lpstr>Slide 7</vt:lpstr>
      <vt:lpstr>Clothing Choices</vt:lpstr>
      <vt:lpstr>Clothing Choices</vt:lpstr>
      <vt:lpstr>Slide 10</vt:lpstr>
      <vt:lpstr>Alcoholic Consumption</vt:lpstr>
      <vt:lpstr>Alcoholic Consumption</vt:lpstr>
      <vt:lpstr>Slide 13</vt:lpstr>
      <vt:lpstr>Speech</vt:lpstr>
      <vt:lpstr>Speech</vt:lpstr>
      <vt:lpstr>Speech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God’s Will</dc:title>
  <dc:creator>Owner</dc:creator>
  <cp:lastModifiedBy>Brad Beutjer</cp:lastModifiedBy>
  <cp:revision>167</cp:revision>
  <cp:lastPrinted>2014-11-03T19:34:07Z</cp:lastPrinted>
  <dcterms:created xsi:type="dcterms:W3CDTF">2014-10-30T23:01:40Z</dcterms:created>
  <dcterms:modified xsi:type="dcterms:W3CDTF">2014-12-07T14:06:39Z</dcterms:modified>
</cp:coreProperties>
</file>