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4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8397D-56E0-4741-8BC0-7BFDFFA9FFE6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2B709-A839-4C9A-A968-CDFF4DF84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7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2B709-A839-4C9A-A968-CDFF4DF846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1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3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0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1"/>
            <a:ext cx="8229600" cy="3655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324600" cy="46606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5339954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8B98D9-DAE1-49AB-8F2F-C40A8B893F8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5339954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4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6343B6-DDA0-4D10-958D-E6DC0EFA08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“Let Your Conscience Be Your Guide.”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What is my conscience?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What does conscience do?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Should I obey my conscience?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Does following my conscience assure that I am right with God?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Why does conscience seem to be irrelevant in our time?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Questions: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5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“the </a:t>
            </a:r>
            <a:r>
              <a:rPr lang="en-US" b="1" dirty="0"/>
              <a:t>part of the mind that makes you aware of your actions as being either morally right or </a:t>
            </a:r>
            <a:r>
              <a:rPr lang="en-US" b="1" dirty="0" smtClean="0"/>
              <a:t>wrong” – Merriam Webster Dictionary</a:t>
            </a:r>
          </a:p>
          <a:p>
            <a:r>
              <a:rPr lang="en-US" b="1" i="1" dirty="0" smtClean="0"/>
              <a:t>SUNEIDESIS – “A knowing with oneself.”</a:t>
            </a:r>
          </a:p>
          <a:p>
            <a:r>
              <a:rPr lang="en-US" b="1" dirty="0" smtClean="0"/>
              <a:t>It is the sense of “ought” or “ought not” with which everyone is born. </a:t>
            </a:r>
          </a:p>
          <a:p>
            <a:r>
              <a:rPr lang="en-US" b="1" dirty="0" smtClean="0"/>
              <a:t>It is this that distinguishes humans from animals.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My Conscience?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9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58240"/>
            <a:ext cx="8382000" cy="4556760"/>
          </a:xfrm>
        </p:spPr>
        <p:txBody>
          <a:bodyPr>
            <a:normAutofit/>
          </a:bodyPr>
          <a:lstStyle/>
          <a:p>
            <a:r>
              <a:rPr lang="en-US" b="1" dirty="0" smtClean="0"/>
              <a:t>It serves as a judge of our of  our actions.</a:t>
            </a:r>
          </a:p>
          <a:p>
            <a:pPr marL="109728" indent="0">
              <a:buNone/>
            </a:pPr>
            <a:r>
              <a:rPr lang="en-US" i="1" dirty="0"/>
              <a:t>	</a:t>
            </a:r>
            <a:r>
              <a:rPr lang="en-US" i="1" dirty="0" smtClean="0"/>
              <a:t>“…their </a:t>
            </a:r>
            <a:r>
              <a:rPr lang="en-US" i="1" dirty="0"/>
              <a:t>conscience bearing witness and </a:t>
            </a:r>
            <a:r>
              <a:rPr lang="en-US" i="1" dirty="0" smtClean="0"/>
              <a:t>  	their </a:t>
            </a:r>
            <a:r>
              <a:rPr lang="en-US" i="1" dirty="0"/>
              <a:t>thoughts alternately accusing or else </a:t>
            </a:r>
            <a:r>
              <a:rPr lang="en-US" i="1" dirty="0" smtClean="0"/>
              <a:t>	defending </a:t>
            </a:r>
            <a:r>
              <a:rPr lang="en-US" i="1" dirty="0"/>
              <a:t>them.” </a:t>
            </a:r>
            <a:r>
              <a:rPr lang="en-US" dirty="0"/>
              <a:t>(Rom. 2:15 </a:t>
            </a:r>
            <a:r>
              <a:rPr lang="en-US" i="1" dirty="0"/>
              <a:t>NASB)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Examples: </a:t>
            </a:r>
          </a:p>
          <a:p>
            <a:pPr marL="109728" indent="0">
              <a:buNone/>
            </a:pPr>
            <a:r>
              <a:rPr lang="en-US" dirty="0" smtClean="0"/>
              <a:t>	- Guilty: Gen. 42:21; Dan. 5:6; Ps. 32:3-5	- Clear: Job 27:5-6; 2 Cor. 1:12</a:t>
            </a:r>
          </a:p>
          <a:p>
            <a:r>
              <a:rPr lang="en-US" b="1" dirty="0" smtClean="0"/>
              <a:t>It may also encourage us to do what we    	believe to be right (spirit vs. flesh).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What does Conscience do?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400300"/>
            <a:ext cx="6934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0" y="28575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5133082"/>
            <a:ext cx="4800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Man vs. Animal (Rom. </a:t>
            </a:r>
            <a:r>
              <a:rPr lang="en-US" sz="2700" b="1" dirty="0" smtClean="0"/>
              <a:t>13:5)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25456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YES!</a:t>
            </a:r>
          </a:p>
          <a:p>
            <a:r>
              <a:rPr lang="en-US" i="1" dirty="0" smtClean="0"/>
              <a:t>“I always </a:t>
            </a:r>
            <a:r>
              <a:rPr lang="en-US" i="1" dirty="0"/>
              <a:t>strive to have a conscience without offense toward God and </a:t>
            </a:r>
            <a:r>
              <a:rPr lang="en-US" i="1" dirty="0" smtClean="0"/>
              <a:t>men”  </a:t>
            </a:r>
            <a:r>
              <a:rPr lang="en-US" dirty="0" smtClean="0"/>
              <a:t>(Acts 24:16).</a:t>
            </a:r>
          </a:p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rgbClr val="C00000"/>
                </a:solidFill>
              </a:rPr>
              <a:t>SIN</a:t>
            </a:r>
            <a:r>
              <a:rPr lang="en-US" b="1" dirty="0" smtClean="0"/>
              <a:t> </a:t>
            </a:r>
            <a:r>
              <a:rPr lang="en-US" dirty="0" smtClean="0"/>
              <a:t>to fail to do what conscience </a:t>
            </a:r>
            <a:r>
              <a:rPr lang="en-US" b="1" u="sng" dirty="0" smtClean="0">
                <a:solidFill>
                  <a:srgbClr val="C00000"/>
                </a:solidFill>
              </a:rPr>
              <a:t>requires</a:t>
            </a:r>
            <a:r>
              <a:rPr lang="en-US" dirty="0" smtClean="0"/>
              <a:t> (James 4:17).</a:t>
            </a:r>
          </a:p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rgbClr val="C00000"/>
                </a:solidFill>
              </a:rPr>
              <a:t>SIN</a:t>
            </a:r>
            <a:r>
              <a:rPr lang="en-US" b="1" dirty="0" smtClean="0"/>
              <a:t> </a:t>
            </a:r>
            <a:r>
              <a:rPr lang="en-US" dirty="0" smtClean="0"/>
              <a:t>to do what conscience </a:t>
            </a:r>
            <a:r>
              <a:rPr lang="en-US" b="1" u="sng" dirty="0" smtClean="0">
                <a:solidFill>
                  <a:srgbClr val="C00000"/>
                </a:solidFill>
              </a:rPr>
              <a:t>forbids</a:t>
            </a:r>
            <a:r>
              <a:rPr lang="en-US" dirty="0" smtClean="0"/>
              <a:t> even if the thing is not sin in itself (Rom.14:14,23).</a:t>
            </a:r>
          </a:p>
          <a:p>
            <a:r>
              <a:rPr lang="en-US" dirty="0" smtClean="0"/>
              <a:t>“Let your conscience be your guide” is not bad advice.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71500"/>
            <a:ext cx="8915400" cy="9525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3. Should </a:t>
            </a:r>
            <a:r>
              <a:rPr lang="en-US" sz="4400" dirty="0" smtClean="0"/>
              <a:t>I Obey My conscience</a:t>
            </a:r>
            <a:r>
              <a:rPr lang="en-US" sz="4400" dirty="0"/>
              <a:t>?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48387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IT MUST BE “SET” RIGHT!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43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5900"/>
            <a:ext cx="8610600" cy="4114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NO!</a:t>
            </a:r>
            <a:r>
              <a:rPr lang="en-US" b="1" dirty="0" smtClean="0"/>
              <a:t> Conscience acts on what we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is right.</a:t>
            </a:r>
          </a:p>
          <a:p>
            <a:r>
              <a:rPr lang="en-US" b="1" dirty="0" smtClean="0"/>
              <a:t>Paul is the Classic Example.</a:t>
            </a:r>
          </a:p>
          <a:p>
            <a:pPr marL="109728" indent="0">
              <a:buNone/>
            </a:pPr>
            <a:r>
              <a:rPr lang="en-US" sz="2400" b="1" i="1" dirty="0"/>
              <a:t>	</a:t>
            </a:r>
            <a:r>
              <a:rPr lang="en-US" sz="2400" b="1" i="1" dirty="0" smtClean="0"/>
              <a:t>-  “</a:t>
            </a:r>
            <a:r>
              <a:rPr lang="en-US" sz="2400" i="1" dirty="0" smtClean="0"/>
              <a:t>I </a:t>
            </a:r>
            <a:r>
              <a:rPr lang="en-US" sz="2400" i="1" dirty="0"/>
              <a:t>have lived in </a:t>
            </a:r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good conscience </a:t>
            </a:r>
            <a:r>
              <a:rPr lang="en-US" sz="2400" i="1" dirty="0"/>
              <a:t>before </a:t>
            </a:r>
            <a:r>
              <a:rPr lang="en-US" sz="2400" i="1" dirty="0" smtClean="0"/>
              <a:t>	    	    God </a:t>
            </a:r>
            <a:r>
              <a:rPr lang="en-US" sz="2400" i="1" dirty="0"/>
              <a:t>until this day.” </a:t>
            </a:r>
            <a:r>
              <a:rPr lang="en-US" sz="2400" dirty="0" smtClean="0"/>
              <a:t>(Acts 23:1)</a:t>
            </a:r>
          </a:p>
          <a:p>
            <a:pPr marL="109728" indent="0">
              <a:buNone/>
            </a:pPr>
            <a:r>
              <a:rPr lang="en-US" sz="2400" i="1" dirty="0" smtClean="0"/>
              <a:t>	- “…</a:t>
            </a:r>
            <a:r>
              <a:rPr lang="en-US" sz="2400" i="1" dirty="0"/>
              <a:t>Christ Jesus came into the world to save </a:t>
            </a:r>
            <a:r>
              <a:rPr lang="en-US" sz="2400" i="1" dirty="0" smtClean="0"/>
              <a:t>	    	    sinners</a:t>
            </a:r>
            <a:r>
              <a:rPr lang="en-US" sz="2400" i="1" dirty="0"/>
              <a:t>, </a:t>
            </a:r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whom I am chief</a:t>
            </a:r>
            <a:r>
              <a:rPr lang="en-US" sz="2400" i="1" dirty="0" smtClean="0">
                <a:solidFill>
                  <a:srgbClr val="C00000"/>
                </a:solidFill>
              </a:rPr>
              <a:t>.” </a:t>
            </a:r>
            <a:r>
              <a:rPr lang="en-US" sz="2400" dirty="0" smtClean="0"/>
              <a:t>(1 Tim. 1:15).</a:t>
            </a:r>
          </a:p>
          <a:p>
            <a:pPr marL="109728" indent="0">
              <a:buNone/>
            </a:pPr>
            <a:r>
              <a:rPr lang="en-US" sz="2400" i="1" dirty="0" smtClean="0"/>
              <a:t>	- “I </a:t>
            </a:r>
            <a:r>
              <a:rPr lang="en-US" sz="2400" i="1" dirty="0"/>
              <a:t>myself </a:t>
            </a:r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 I must do </a:t>
            </a:r>
            <a:r>
              <a:rPr lang="en-US" sz="2400" i="1" dirty="0"/>
              <a:t>many things </a:t>
            </a:r>
            <a:r>
              <a:rPr lang="en-US" sz="2400" i="1" dirty="0" smtClean="0"/>
              <a:t>	  	    	    contrary </a:t>
            </a:r>
            <a:r>
              <a:rPr lang="en-US" sz="2400" i="1" dirty="0"/>
              <a:t>to the name of </a:t>
            </a:r>
            <a:r>
              <a:rPr lang="en-US" sz="2400" i="1" dirty="0" smtClean="0"/>
              <a:t>Jesus…”</a:t>
            </a:r>
            <a:r>
              <a:rPr lang="en-US" sz="2400" dirty="0" smtClean="0"/>
              <a:t> (Acts 26:9) </a:t>
            </a:r>
          </a:p>
          <a:p>
            <a:r>
              <a:rPr lang="en-US" b="1" dirty="0" smtClean="0"/>
              <a:t>Our conscience can lead us to be wrong                  </a:t>
            </a:r>
            <a:r>
              <a:rPr lang="en-US" sz="2400" b="1" dirty="0" smtClean="0"/>
              <a:t>	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4. Does Following </a:t>
            </a:r>
            <a:r>
              <a:rPr lang="en-US" sz="4400" dirty="0"/>
              <a:t>my </a:t>
            </a:r>
            <a:r>
              <a:rPr lang="en-US" sz="4400" dirty="0" smtClean="0"/>
              <a:t>Conscience   Prove that </a:t>
            </a:r>
            <a:r>
              <a:rPr lang="en-US" sz="4400" dirty="0"/>
              <a:t>I am </a:t>
            </a:r>
            <a:r>
              <a:rPr lang="en-US" sz="4400" dirty="0" smtClean="0"/>
              <a:t>Right </a:t>
            </a:r>
            <a:r>
              <a:rPr lang="en-US" sz="4400" dirty="0"/>
              <a:t>with God?</a:t>
            </a:r>
            <a:br>
              <a:rPr lang="en-US" sz="4400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8488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must be “set” by God’s Truth.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4831181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sz="2400" b="1" dirty="0"/>
              <a:t>(Jeremiah 10:23; Proverbs 14:12)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73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5900"/>
            <a:ext cx="8534400" cy="407643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False Teaching – </a:t>
            </a:r>
            <a:r>
              <a:rPr lang="en-US" sz="3200" b="1" i="1" dirty="0" smtClean="0"/>
              <a:t>“Defiled” (Titus 1:15) </a:t>
            </a:r>
          </a:p>
          <a:p>
            <a:pPr marL="109728" indent="0">
              <a:buNone/>
            </a:pPr>
            <a:r>
              <a:rPr lang="en-US" b="1" dirty="0" smtClean="0"/>
              <a:t>	- </a:t>
            </a:r>
            <a:r>
              <a:rPr lang="en-US" sz="2800" dirty="0" smtClean="0"/>
              <a:t>Isaiah </a:t>
            </a:r>
            <a:r>
              <a:rPr lang="en-US" sz="2800" dirty="0"/>
              <a:t>5:20; </a:t>
            </a:r>
            <a:r>
              <a:rPr lang="en-US" sz="2800" dirty="0" smtClean="0"/>
              <a:t>Jeremiah 6:13-15  (</a:t>
            </a:r>
            <a:r>
              <a:rPr lang="en-US" b="1" dirty="0" smtClean="0"/>
              <a:t>Isis)</a:t>
            </a:r>
          </a:p>
          <a:p>
            <a:r>
              <a:rPr lang="en-US" sz="3200" b="1" dirty="0" smtClean="0"/>
              <a:t>No Teaching – </a:t>
            </a:r>
            <a:r>
              <a:rPr lang="en-US" sz="3200" b="1" i="1" dirty="0" smtClean="0"/>
              <a:t>“Weak” (1Cor. 8:7)</a:t>
            </a:r>
            <a:endParaRPr lang="en-US" sz="3200" b="1" dirty="0" smtClean="0"/>
          </a:p>
          <a:p>
            <a:pPr marL="109728" indent="0">
              <a:buNone/>
            </a:pPr>
            <a:r>
              <a:rPr lang="en-US" b="1" dirty="0" smtClean="0"/>
              <a:t>	- In the home (</a:t>
            </a:r>
            <a:r>
              <a:rPr lang="en-US" sz="2800" dirty="0" smtClean="0"/>
              <a:t>Proverbs 29:15)</a:t>
            </a:r>
          </a:p>
          <a:p>
            <a:pPr marL="109728" indent="0">
              <a:buNone/>
            </a:pPr>
            <a:r>
              <a:rPr lang="en-US" sz="2800" b="1" dirty="0" smtClean="0"/>
              <a:t>	- </a:t>
            </a:r>
            <a:r>
              <a:rPr lang="en-US" b="1" dirty="0" smtClean="0"/>
              <a:t>In the Nation </a:t>
            </a:r>
            <a:r>
              <a:rPr lang="en-US" b="1" dirty="0"/>
              <a:t>(</a:t>
            </a:r>
            <a:r>
              <a:rPr lang="en-US" dirty="0"/>
              <a:t>Judg. 21:25; Eccl. 8:11)</a:t>
            </a:r>
            <a:r>
              <a:rPr lang="en-US" b="1" dirty="0"/>
              <a:t> </a:t>
            </a: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	- Post Modern Philosophy </a:t>
            </a:r>
            <a:r>
              <a:rPr lang="en-US" dirty="0" smtClean="0"/>
              <a:t>(Eph. 4:17-19)</a:t>
            </a:r>
          </a:p>
          <a:p>
            <a:r>
              <a:rPr lang="en-US" sz="3200" b="1" dirty="0" smtClean="0"/>
              <a:t>Ignored Teaching –</a:t>
            </a:r>
            <a:r>
              <a:rPr lang="en-US" sz="3200" b="1" i="1" dirty="0" smtClean="0"/>
              <a:t>“Seared” (1 Tim. </a:t>
            </a:r>
            <a:r>
              <a:rPr lang="en-US" sz="3200" b="1" i="1" smtClean="0"/>
              <a:t>4:2)</a:t>
            </a:r>
            <a:endParaRPr lang="en-US" sz="3200" b="1" i="1" dirty="0" smtClean="0"/>
          </a:p>
          <a:p>
            <a:pPr marL="109728" indent="0">
              <a:buNone/>
            </a:pPr>
            <a:r>
              <a:rPr lang="en-US" b="1" i="1" dirty="0" smtClean="0"/>
              <a:t>		- “Harden not your hearts”  (Heb. 3:15)</a:t>
            </a:r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525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Why </a:t>
            </a:r>
            <a:r>
              <a:rPr lang="en-US" sz="4000" dirty="0" smtClean="0"/>
              <a:t>has Conscience become Irrelevant?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8401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/>
          <a:p>
            <a:r>
              <a:rPr lang="en-US" dirty="0" smtClean="0"/>
              <a:t>1 Peter 3:21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11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“…a </a:t>
            </a:r>
            <a:r>
              <a:rPr lang="en-US" sz="3200" dirty="0"/>
              <a:t>few, that is, eight souls, were saved through water. </a:t>
            </a:r>
            <a:r>
              <a:rPr lang="en-US" sz="3200" baseline="30000" dirty="0"/>
              <a:t>21 </a:t>
            </a:r>
            <a:r>
              <a:rPr lang="en-US" sz="3200" dirty="0"/>
              <a:t>There is also an antitype which now saves us—baptism (not the removal of the filth of the flesh, but the answer of a good conscience toward God), through the resurrection of Jesus Christ,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3162300"/>
            <a:ext cx="77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3619500"/>
            <a:ext cx="632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52800" y="4152900"/>
            <a:ext cx="472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610100"/>
            <a:ext cx="289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53200" y="2628900"/>
            <a:ext cx="1600200" cy="38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757</TotalTime>
  <Words>350</Words>
  <Application>Microsoft Office PowerPoint</Application>
  <PresentationFormat>On-screen Show (16:10)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“Let Your Conscience Be Your Guide.”</vt:lpstr>
      <vt:lpstr>Five Questions:</vt:lpstr>
      <vt:lpstr>What is My Conscience?</vt:lpstr>
      <vt:lpstr>2. What does Conscience do?</vt:lpstr>
      <vt:lpstr>3. Should I Obey My conscience? </vt:lpstr>
      <vt:lpstr>4. Does Following my Conscience   Prove that I am Right with God? </vt:lpstr>
      <vt:lpstr>Why has Conscience become Irrelevant?</vt:lpstr>
      <vt:lpstr>1 Peter 3:21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 Your Conscience Be Your Guide.”</dc:title>
  <dc:creator>Sewell</dc:creator>
  <cp:lastModifiedBy>Sewell</cp:lastModifiedBy>
  <cp:revision>33</cp:revision>
  <dcterms:created xsi:type="dcterms:W3CDTF">2014-10-10T13:44:34Z</dcterms:created>
  <dcterms:modified xsi:type="dcterms:W3CDTF">2014-10-12T17:35:59Z</dcterms:modified>
</cp:coreProperties>
</file>