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6" r:id="rId3"/>
    <p:sldId id="258" r:id="rId4"/>
    <p:sldId id="259" r:id="rId5"/>
    <p:sldId id="260" r:id="rId6"/>
    <p:sldId id="261" r:id="rId7"/>
    <p:sldId id="275" r:id="rId8"/>
    <p:sldId id="262" r:id="rId9"/>
    <p:sldId id="263" r:id="rId10"/>
    <p:sldId id="264" r:id="rId11"/>
    <p:sldId id="265" r:id="rId12"/>
    <p:sldId id="266" r:id="rId13"/>
    <p:sldId id="267" r:id="rId14"/>
    <p:sldId id="276" r:id="rId15"/>
    <p:sldId id="268" r:id="rId16"/>
    <p:sldId id="269" r:id="rId17"/>
    <p:sldId id="273" r:id="rId18"/>
    <p:sldId id="270" r:id="rId19"/>
    <p:sldId id="271" r:id="rId20"/>
    <p:sldId id="272" r:id="rId21"/>
    <p:sldId id="274"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F72C5A-E050-4C5B-8CC9-26B7B9285365}" type="datetimeFigureOut">
              <a:rPr lang="en-US" smtClean="0"/>
              <a:t>12/20/2014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5944C4-1833-4281-9B68-EA7C7D1C346E}" type="slidenum">
              <a:rPr lang="en-US" smtClean="0"/>
              <a:t>‹#›</a:t>
            </a:fld>
            <a:endParaRPr lang="en-US"/>
          </a:p>
        </p:txBody>
      </p:sp>
    </p:spTree>
    <p:extLst>
      <p:ext uri="{BB962C8B-B14F-4D97-AF65-F5344CB8AC3E}">
        <p14:creationId xmlns:p14="http://schemas.microsoft.com/office/powerpoint/2010/main" val="52204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5944C4-1833-4281-9B68-EA7C7D1C346E}" type="slidenum">
              <a:rPr lang="en-US" smtClean="0"/>
              <a:t>1</a:t>
            </a:fld>
            <a:endParaRPr lang="en-US"/>
          </a:p>
        </p:txBody>
      </p:sp>
    </p:spTree>
    <p:extLst>
      <p:ext uri="{BB962C8B-B14F-4D97-AF65-F5344CB8AC3E}">
        <p14:creationId xmlns:p14="http://schemas.microsoft.com/office/powerpoint/2010/main" val="2854551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94F3EF-5712-44B5-BFBF-2627DD86022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8ABEA-32BE-415F-AEAC-7C701F9C7A1E}" type="slidenum">
              <a:rPr lang="en-US" smtClean="0"/>
              <a:t>‹#›</a:t>
            </a:fld>
            <a:endParaRPr lang="en-US"/>
          </a:p>
        </p:txBody>
      </p:sp>
    </p:spTree>
    <p:extLst>
      <p:ext uri="{BB962C8B-B14F-4D97-AF65-F5344CB8AC3E}">
        <p14:creationId xmlns:p14="http://schemas.microsoft.com/office/powerpoint/2010/main" val="3061854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4F3EF-5712-44B5-BFBF-2627DD86022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8ABEA-32BE-415F-AEAC-7C701F9C7A1E}" type="slidenum">
              <a:rPr lang="en-US" smtClean="0"/>
              <a:t>‹#›</a:t>
            </a:fld>
            <a:endParaRPr lang="en-US"/>
          </a:p>
        </p:txBody>
      </p:sp>
    </p:spTree>
    <p:extLst>
      <p:ext uri="{BB962C8B-B14F-4D97-AF65-F5344CB8AC3E}">
        <p14:creationId xmlns:p14="http://schemas.microsoft.com/office/powerpoint/2010/main" val="4062490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4F3EF-5712-44B5-BFBF-2627DD86022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8ABEA-32BE-415F-AEAC-7C701F9C7A1E}" type="slidenum">
              <a:rPr lang="en-US" smtClean="0"/>
              <a:t>‹#›</a:t>
            </a:fld>
            <a:endParaRPr lang="en-US"/>
          </a:p>
        </p:txBody>
      </p:sp>
    </p:spTree>
    <p:extLst>
      <p:ext uri="{BB962C8B-B14F-4D97-AF65-F5344CB8AC3E}">
        <p14:creationId xmlns:p14="http://schemas.microsoft.com/office/powerpoint/2010/main" val="2261695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94F3EF-5712-44B5-BFBF-2627DD86022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8ABEA-32BE-415F-AEAC-7C701F9C7A1E}" type="slidenum">
              <a:rPr lang="en-US" smtClean="0"/>
              <a:t>‹#›</a:t>
            </a:fld>
            <a:endParaRPr lang="en-US"/>
          </a:p>
        </p:txBody>
      </p:sp>
    </p:spTree>
    <p:extLst>
      <p:ext uri="{BB962C8B-B14F-4D97-AF65-F5344CB8AC3E}">
        <p14:creationId xmlns:p14="http://schemas.microsoft.com/office/powerpoint/2010/main" val="3513434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94F3EF-5712-44B5-BFBF-2627DD860223}" type="datetimeFigureOut">
              <a:rPr lang="en-US" smtClean="0"/>
              <a:t>12/20/2014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8ABEA-32BE-415F-AEAC-7C701F9C7A1E}" type="slidenum">
              <a:rPr lang="en-US" smtClean="0"/>
              <a:t>‹#›</a:t>
            </a:fld>
            <a:endParaRPr lang="en-US"/>
          </a:p>
        </p:txBody>
      </p:sp>
    </p:spTree>
    <p:extLst>
      <p:ext uri="{BB962C8B-B14F-4D97-AF65-F5344CB8AC3E}">
        <p14:creationId xmlns:p14="http://schemas.microsoft.com/office/powerpoint/2010/main" val="7195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94F3EF-5712-44B5-BFBF-2627DD860223}"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8ABEA-32BE-415F-AEAC-7C701F9C7A1E}" type="slidenum">
              <a:rPr lang="en-US" smtClean="0"/>
              <a:t>‹#›</a:t>
            </a:fld>
            <a:endParaRPr lang="en-US"/>
          </a:p>
        </p:txBody>
      </p:sp>
    </p:spTree>
    <p:extLst>
      <p:ext uri="{BB962C8B-B14F-4D97-AF65-F5344CB8AC3E}">
        <p14:creationId xmlns:p14="http://schemas.microsoft.com/office/powerpoint/2010/main" val="3723750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94F3EF-5712-44B5-BFBF-2627DD860223}" type="datetimeFigureOut">
              <a:rPr lang="en-US" smtClean="0"/>
              <a:t>12/20/2014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98ABEA-32BE-415F-AEAC-7C701F9C7A1E}" type="slidenum">
              <a:rPr lang="en-US" smtClean="0"/>
              <a:t>‹#›</a:t>
            </a:fld>
            <a:endParaRPr lang="en-US"/>
          </a:p>
        </p:txBody>
      </p:sp>
    </p:spTree>
    <p:extLst>
      <p:ext uri="{BB962C8B-B14F-4D97-AF65-F5344CB8AC3E}">
        <p14:creationId xmlns:p14="http://schemas.microsoft.com/office/powerpoint/2010/main" val="48339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94F3EF-5712-44B5-BFBF-2627DD860223}" type="datetimeFigureOut">
              <a:rPr lang="en-US" smtClean="0"/>
              <a:t>12/20/2014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98ABEA-32BE-415F-AEAC-7C701F9C7A1E}" type="slidenum">
              <a:rPr lang="en-US" smtClean="0"/>
              <a:t>‹#›</a:t>
            </a:fld>
            <a:endParaRPr lang="en-US"/>
          </a:p>
        </p:txBody>
      </p:sp>
    </p:spTree>
    <p:extLst>
      <p:ext uri="{BB962C8B-B14F-4D97-AF65-F5344CB8AC3E}">
        <p14:creationId xmlns:p14="http://schemas.microsoft.com/office/powerpoint/2010/main" val="32683583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94F3EF-5712-44B5-BFBF-2627DD860223}" type="datetimeFigureOut">
              <a:rPr lang="en-US" smtClean="0"/>
              <a:t>12/20/2014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98ABEA-32BE-415F-AEAC-7C701F9C7A1E}" type="slidenum">
              <a:rPr lang="en-US" smtClean="0"/>
              <a:t>‹#›</a:t>
            </a:fld>
            <a:endParaRPr lang="en-US"/>
          </a:p>
        </p:txBody>
      </p:sp>
    </p:spTree>
    <p:extLst>
      <p:ext uri="{BB962C8B-B14F-4D97-AF65-F5344CB8AC3E}">
        <p14:creationId xmlns:p14="http://schemas.microsoft.com/office/powerpoint/2010/main" val="3755164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94F3EF-5712-44B5-BFBF-2627DD860223}"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8ABEA-32BE-415F-AEAC-7C701F9C7A1E}" type="slidenum">
              <a:rPr lang="en-US" smtClean="0"/>
              <a:t>‹#›</a:t>
            </a:fld>
            <a:endParaRPr lang="en-US"/>
          </a:p>
        </p:txBody>
      </p:sp>
    </p:spTree>
    <p:extLst>
      <p:ext uri="{BB962C8B-B14F-4D97-AF65-F5344CB8AC3E}">
        <p14:creationId xmlns:p14="http://schemas.microsoft.com/office/powerpoint/2010/main" val="314699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94F3EF-5712-44B5-BFBF-2627DD860223}" type="datetimeFigureOut">
              <a:rPr lang="en-US" smtClean="0"/>
              <a:t>12/20/2014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8ABEA-32BE-415F-AEAC-7C701F9C7A1E}" type="slidenum">
              <a:rPr lang="en-US" smtClean="0"/>
              <a:t>‹#›</a:t>
            </a:fld>
            <a:endParaRPr lang="en-US"/>
          </a:p>
        </p:txBody>
      </p:sp>
    </p:spTree>
    <p:extLst>
      <p:ext uri="{BB962C8B-B14F-4D97-AF65-F5344CB8AC3E}">
        <p14:creationId xmlns:p14="http://schemas.microsoft.com/office/powerpoint/2010/main" val="2227539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94F3EF-5712-44B5-BFBF-2627DD860223}" type="datetimeFigureOut">
              <a:rPr lang="en-US" smtClean="0"/>
              <a:t>12/20/2014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8ABEA-32BE-415F-AEAC-7C701F9C7A1E}" type="slidenum">
              <a:rPr lang="en-US" smtClean="0"/>
              <a:t>‹#›</a:t>
            </a:fld>
            <a:endParaRPr lang="en-US"/>
          </a:p>
        </p:txBody>
      </p:sp>
    </p:spTree>
    <p:extLst>
      <p:ext uri="{BB962C8B-B14F-4D97-AF65-F5344CB8AC3E}">
        <p14:creationId xmlns:p14="http://schemas.microsoft.com/office/powerpoint/2010/main" val="339944285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i="1" dirty="0" smtClean="0"/>
              <a:t>Sharing </a:t>
            </a:r>
            <a:r>
              <a:rPr lang="en-US" b="1" i="1" dirty="0"/>
              <a:t>the Hope That is In Us. </a:t>
            </a:r>
            <a:r>
              <a:rPr lang="en-US" b="1" dirty="0" smtClean="0">
                <a:effectLst/>
              </a:rPr>
              <a:t/>
            </a:r>
            <a:br>
              <a:rPr lang="en-US" b="1" dirty="0" smtClean="0">
                <a:effectLst/>
              </a:rPr>
            </a:br>
            <a:endParaRPr lang="en-US" b="1" dirty="0"/>
          </a:p>
        </p:txBody>
      </p:sp>
      <p:sp>
        <p:nvSpPr>
          <p:cNvPr id="3" name="Subtitle 2"/>
          <p:cNvSpPr>
            <a:spLocks noGrp="1"/>
          </p:cNvSpPr>
          <p:nvPr>
            <p:ph type="subTitle" idx="1"/>
          </p:nvPr>
        </p:nvSpPr>
        <p:spPr>
          <a:xfrm>
            <a:off x="1371600" y="3581400"/>
            <a:ext cx="6400800" cy="2133600"/>
          </a:xfrm>
        </p:spPr>
        <p:txBody>
          <a:bodyPr>
            <a:normAutofit fontScale="92500" lnSpcReduction="20000"/>
          </a:bodyPr>
          <a:lstStyle/>
          <a:p>
            <a:r>
              <a:rPr lang="en-US" baseline="30000" dirty="0" smtClean="0"/>
              <a:t>” </a:t>
            </a:r>
            <a:r>
              <a:rPr lang="en-US" dirty="0" smtClean="0"/>
              <a:t>But sanctify the Lord God</a:t>
            </a:r>
            <a:r>
              <a:rPr lang="en-US" baseline="30000" dirty="0"/>
              <a:t> </a:t>
            </a:r>
            <a:r>
              <a:rPr lang="en-US" dirty="0" smtClean="0"/>
              <a:t> in your hearts, and always </a:t>
            </a:r>
            <a:r>
              <a:rPr lang="en-US" i="1" dirty="0" smtClean="0"/>
              <a:t>be</a:t>
            </a:r>
            <a:r>
              <a:rPr lang="en-US" dirty="0" smtClean="0"/>
              <a:t> ready to </a:t>
            </a:r>
            <a:r>
              <a:rPr lang="en-US" i="1" dirty="0" smtClean="0"/>
              <a:t>give</a:t>
            </a:r>
            <a:r>
              <a:rPr lang="en-US" dirty="0" smtClean="0"/>
              <a:t> a defense to everyone who asks you a reason for the hope that is in you, with meekness and fear.” (1 Peter 3:15) </a:t>
            </a:r>
            <a:endParaRPr lang="en-US" dirty="0"/>
          </a:p>
        </p:txBody>
      </p:sp>
      <p:sp>
        <p:nvSpPr>
          <p:cNvPr id="4" name="TextBox 3"/>
          <p:cNvSpPr txBox="1"/>
          <p:nvPr/>
        </p:nvSpPr>
        <p:spPr>
          <a:xfrm>
            <a:off x="2819400" y="1219200"/>
            <a:ext cx="3886200" cy="1446550"/>
          </a:xfrm>
          <a:prstGeom prst="rect">
            <a:avLst/>
          </a:prstGeom>
          <a:noFill/>
        </p:spPr>
        <p:txBody>
          <a:bodyPr wrap="square" rtlCol="0">
            <a:spAutoFit/>
          </a:bodyPr>
          <a:lstStyle/>
          <a:p>
            <a:r>
              <a:rPr lang="en-US" sz="4400" dirty="0" smtClean="0"/>
              <a:t>Our Theme:</a:t>
            </a:r>
            <a:br>
              <a:rPr lang="en-US" sz="4400" dirty="0" smtClean="0"/>
            </a:br>
            <a:endParaRPr lang="en-US" sz="4400" dirty="0"/>
          </a:p>
        </p:txBody>
      </p:sp>
    </p:spTree>
    <p:extLst>
      <p:ext uri="{BB962C8B-B14F-4D97-AF65-F5344CB8AC3E}">
        <p14:creationId xmlns:p14="http://schemas.microsoft.com/office/powerpoint/2010/main" val="1581918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B-1.  “whom </a:t>
            </a:r>
            <a:r>
              <a:rPr lang="en-US" dirty="0"/>
              <a:t>He predestined, these He also </a:t>
            </a:r>
            <a:r>
              <a:rPr lang="en-US" b="1" dirty="0" smtClean="0">
                <a:solidFill>
                  <a:srgbClr val="FFFF00"/>
                </a:solidFill>
              </a:rPr>
              <a:t>called”</a:t>
            </a:r>
            <a:r>
              <a:rPr lang="en-US" dirty="0" smtClean="0"/>
              <a:t> </a:t>
            </a:r>
            <a:endParaRPr lang="en-US" dirty="0"/>
          </a:p>
        </p:txBody>
      </p:sp>
      <p:sp>
        <p:nvSpPr>
          <p:cNvPr id="3" name="Content Placeholder 2"/>
          <p:cNvSpPr>
            <a:spLocks noGrp="1"/>
          </p:cNvSpPr>
          <p:nvPr>
            <p:ph idx="1"/>
          </p:nvPr>
        </p:nvSpPr>
        <p:spPr>
          <a:xfrm>
            <a:off x="304800" y="1798637"/>
            <a:ext cx="8382000" cy="4525963"/>
          </a:xfrm>
        </p:spPr>
        <p:txBody>
          <a:bodyPr>
            <a:normAutofit lnSpcReduction="10000"/>
          </a:bodyPr>
          <a:lstStyle/>
          <a:p>
            <a:r>
              <a:rPr lang="en-US" dirty="0" smtClean="0"/>
              <a:t>“He </a:t>
            </a:r>
            <a:r>
              <a:rPr lang="en-US" dirty="0"/>
              <a:t>called you by our </a:t>
            </a:r>
            <a:r>
              <a:rPr lang="en-US" b="1" dirty="0">
                <a:solidFill>
                  <a:srgbClr val="FFFF00"/>
                </a:solidFill>
              </a:rPr>
              <a:t>gospel</a:t>
            </a:r>
            <a:r>
              <a:rPr lang="en-US" dirty="0"/>
              <a:t>, for the obtaining of the glory of our Lord Jesus Christ</a:t>
            </a:r>
            <a:r>
              <a:rPr lang="en-US" dirty="0" smtClean="0"/>
              <a:t>. (2 Th. 2:14)</a:t>
            </a:r>
          </a:p>
          <a:p>
            <a:r>
              <a:rPr lang="en-US" dirty="0" smtClean="0"/>
              <a:t>The gospel separates those who are predestined from those who are condemned.</a:t>
            </a:r>
          </a:p>
          <a:p>
            <a:pPr marL="0" indent="0">
              <a:buNone/>
            </a:pPr>
            <a:r>
              <a:rPr lang="en-US" dirty="0" smtClean="0"/>
              <a:t>	“</a:t>
            </a:r>
            <a:r>
              <a:rPr lang="en-US" dirty="0"/>
              <a:t>For the message of the cross is </a:t>
            </a:r>
            <a:r>
              <a:rPr lang="en-US" b="1" dirty="0">
                <a:solidFill>
                  <a:srgbClr val="FFFF00"/>
                </a:solidFill>
              </a:rPr>
              <a:t>foolishness</a:t>
            </a:r>
            <a:r>
              <a:rPr lang="en-US" dirty="0"/>
              <a:t> </a:t>
            </a:r>
            <a:r>
              <a:rPr lang="en-US" dirty="0" smtClean="0"/>
              <a:t>	to </a:t>
            </a:r>
            <a:r>
              <a:rPr lang="en-US" dirty="0"/>
              <a:t>those who are </a:t>
            </a:r>
            <a:r>
              <a:rPr lang="en-US" b="1" dirty="0">
                <a:solidFill>
                  <a:srgbClr val="FFFF00"/>
                </a:solidFill>
              </a:rPr>
              <a:t>perishing</a:t>
            </a:r>
            <a:r>
              <a:rPr lang="en-US" dirty="0"/>
              <a:t>, but to us who </a:t>
            </a:r>
            <a:r>
              <a:rPr lang="en-US" dirty="0" smtClean="0"/>
              <a:t>	are </a:t>
            </a:r>
            <a:r>
              <a:rPr lang="en-US" dirty="0"/>
              <a:t>being </a:t>
            </a:r>
            <a:r>
              <a:rPr lang="en-US" b="1" dirty="0">
                <a:solidFill>
                  <a:srgbClr val="FFFF00"/>
                </a:solidFill>
              </a:rPr>
              <a:t>saved</a:t>
            </a:r>
            <a:r>
              <a:rPr lang="en-US" dirty="0"/>
              <a:t> it is the power of God</a:t>
            </a:r>
            <a:r>
              <a:rPr lang="en-US" dirty="0" smtClean="0"/>
              <a:t>.”       	(1 Cor. 1:18)</a:t>
            </a:r>
            <a:endParaRPr lang="en-US" dirty="0"/>
          </a:p>
        </p:txBody>
      </p:sp>
    </p:spTree>
    <p:extLst>
      <p:ext uri="{BB962C8B-B14F-4D97-AF65-F5344CB8AC3E}">
        <p14:creationId xmlns:p14="http://schemas.microsoft.com/office/powerpoint/2010/main" val="686916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B-2 “…whom </a:t>
            </a:r>
            <a:r>
              <a:rPr lang="en-US" dirty="0"/>
              <a:t>He called, these He also </a:t>
            </a:r>
            <a:r>
              <a:rPr lang="en-US" b="1" dirty="0" smtClean="0">
                <a:solidFill>
                  <a:srgbClr val="FFFF00"/>
                </a:solidFill>
              </a:rPr>
              <a:t>justified”</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r>
              <a:rPr lang="en-US" baseline="30000" dirty="0"/>
              <a:t>23 </a:t>
            </a:r>
            <a:r>
              <a:rPr lang="en-US" dirty="0"/>
              <a:t>for all have sinned and fall short of the glory of God, </a:t>
            </a:r>
            <a:r>
              <a:rPr lang="en-US" baseline="30000" dirty="0"/>
              <a:t>24 </a:t>
            </a:r>
            <a:r>
              <a:rPr lang="en-US" dirty="0"/>
              <a:t>being </a:t>
            </a:r>
            <a:r>
              <a:rPr lang="en-US" b="1" dirty="0">
                <a:solidFill>
                  <a:srgbClr val="FFFF00"/>
                </a:solidFill>
              </a:rPr>
              <a:t>justified</a:t>
            </a:r>
            <a:r>
              <a:rPr lang="en-US" dirty="0"/>
              <a:t> freely by His grace through the redemption that is in Christ Jesus, </a:t>
            </a:r>
            <a:r>
              <a:rPr lang="en-US" baseline="30000" dirty="0"/>
              <a:t>25 </a:t>
            </a:r>
            <a:r>
              <a:rPr lang="en-US" dirty="0"/>
              <a:t>whom God set forth </a:t>
            </a:r>
            <a:r>
              <a:rPr lang="en-US" i="1" dirty="0"/>
              <a:t>as</a:t>
            </a:r>
            <a:r>
              <a:rPr lang="en-US" dirty="0"/>
              <a:t> a </a:t>
            </a:r>
            <a:r>
              <a:rPr lang="en-US" b="1" dirty="0">
                <a:solidFill>
                  <a:srgbClr val="FFFF00"/>
                </a:solidFill>
              </a:rPr>
              <a:t>propitiation</a:t>
            </a:r>
            <a:r>
              <a:rPr lang="en-US" dirty="0"/>
              <a:t> by His blood, through </a:t>
            </a:r>
            <a:r>
              <a:rPr lang="en-US" b="1" dirty="0" smtClean="0">
                <a:solidFill>
                  <a:srgbClr val="FFFF00"/>
                </a:solidFill>
              </a:rPr>
              <a:t>faith</a:t>
            </a:r>
            <a:r>
              <a:rPr lang="en-US" dirty="0" smtClean="0"/>
              <a:t>…” (Romans 3:23-25)</a:t>
            </a:r>
          </a:p>
          <a:p>
            <a:r>
              <a:rPr lang="en-US" dirty="0" smtClean="0"/>
              <a:t>“Who </a:t>
            </a:r>
            <a:r>
              <a:rPr lang="en-US" dirty="0"/>
              <a:t>shall bring a charge against God’s elect? </a:t>
            </a:r>
            <a:r>
              <a:rPr lang="en-US" i="1" dirty="0"/>
              <a:t>It is</a:t>
            </a:r>
            <a:r>
              <a:rPr lang="en-US" dirty="0"/>
              <a:t> God who </a:t>
            </a:r>
            <a:r>
              <a:rPr lang="en-US" u="sng" dirty="0" smtClean="0"/>
              <a:t>justifies</a:t>
            </a:r>
            <a:r>
              <a:rPr lang="en-US" dirty="0" smtClean="0"/>
              <a:t>” (Romans 8:33).</a:t>
            </a:r>
          </a:p>
          <a:p>
            <a:r>
              <a:rPr lang="en-US" dirty="0"/>
              <a:t>Therefore, having been </a:t>
            </a:r>
            <a:r>
              <a:rPr lang="en-US" u="sng" dirty="0"/>
              <a:t>justified</a:t>
            </a:r>
            <a:r>
              <a:rPr lang="en-US" dirty="0"/>
              <a:t> by faith, we </a:t>
            </a:r>
            <a:r>
              <a:rPr lang="en-US" dirty="0" smtClean="0"/>
              <a:t>have </a:t>
            </a:r>
            <a:r>
              <a:rPr lang="en-US" dirty="0"/>
              <a:t>peace with God through our Lord Jesus </a:t>
            </a:r>
            <a:r>
              <a:rPr lang="en-US" dirty="0" smtClean="0"/>
              <a:t>Christ” (Romans 5:1).</a:t>
            </a:r>
            <a:endParaRPr lang="en-US" dirty="0"/>
          </a:p>
        </p:txBody>
      </p:sp>
    </p:spTree>
    <p:extLst>
      <p:ext uri="{BB962C8B-B14F-4D97-AF65-F5344CB8AC3E}">
        <p14:creationId xmlns:p14="http://schemas.microsoft.com/office/powerpoint/2010/main" val="353601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B-3 “whom </a:t>
            </a:r>
            <a:r>
              <a:rPr lang="en-US" dirty="0"/>
              <a:t>He justified, these He also </a:t>
            </a:r>
            <a:r>
              <a:rPr lang="en-US" b="1" dirty="0" smtClean="0">
                <a:solidFill>
                  <a:srgbClr val="FFFF00"/>
                </a:solidFill>
              </a:rPr>
              <a:t>glorified”</a:t>
            </a:r>
            <a:endParaRPr lang="en-US" dirty="0"/>
          </a:p>
        </p:txBody>
      </p:sp>
      <p:sp>
        <p:nvSpPr>
          <p:cNvPr id="3" name="Content Placeholder 2"/>
          <p:cNvSpPr>
            <a:spLocks noGrp="1"/>
          </p:cNvSpPr>
          <p:nvPr>
            <p:ph idx="1"/>
          </p:nvPr>
        </p:nvSpPr>
        <p:spPr/>
        <p:txBody>
          <a:bodyPr>
            <a:normAutofit lnSpcReduction="10000"/>
          </a:bodyPr>
          <a:lstStyle/>
          <a:p>
            <a:r>
              <a:rPr lang="en-US" dirty="0" smtClean="0"/>
              <a:t>But </a:t>
            </a:r>
            <a:r>
              <a:rPr lang="en-US" dirty="0"/>
              <a:t>we all, with unveiled face, beholding as in a mirror the </a:t>
            </a:r>
            <a:r>
              <a:rPr lang="en-US" b="1" dirty="0">
                <a:solidFill>
                  <a:srgbClr val="FFFF00"/>
                </a:solidFill>
              </a:rPr>
              <a:t>glory </a:t>
            </a:r>
            <a:r>
              <a:rPr lang="en-US" dirty="0"/>
              <a:t>of the Lord, are being transformed into the same </a:t>
            </a:r>
            <a:r>
              <a:rPr lang="en-US" b="1" dirty="0">
                <a:solidFill>
                  <a:srgbClr val="FFFF00"/>
                </a:solidFill>
              </a:rPr>
              <a:t>image </a:t>
            </a:r>
            <a:r>
              <a:rPr lang="en-US" dirty="0"/>
              <a:t>from </a:t>
            </a:r>
            <a:r>
              <a:rPr lang="en-US" b="1" dirty="0">
                <a:solidFill>
                  <a:srgbClr val="FFFF00"/>
                </a:solidFill>
              </a:rPr>
              <a:t>glory</a:t>
            </a:r>
            <a:r>
              <a:rPr lang="en-US" dirty="0"/>
              <a:t> to </a:t>
            </a:r>
            <a:r>
              <a:rPr lang="en-US" b="1" dirty="0">
                <a:solidFill>
                  <a:srgbClr val="FFFF00"/>
                </a:solidFill>
              </a:rPr>
              <a:t>glory</a:t>
            </a:r>
            <a:r>
              <a:rPr lang="en-US" dirty="0"/>
              <a:t>, just as by the Spirit of the Lord.          (2 Corinthians 3:18</a:t>
            </a:r>
            <a:r>
              <a:rPr lang="en-US" dirty="0" smtClean="0"/>
              <a:t>)</a:t>
            </a:r>
          </a:p>
          <a:p>
            <a:r>
              <a:rPr lang="en-US" dirty="0" smtClean="0"/>
              <a:t>“But may </a:t>
            </a:r>
            <a:r>
              <a:rPr lang="en-US" dirty="0"/>
              <a:t>the God of all grace, </a:t>
            </a:r>
            <a:r>
              <a:rPr lang="en-US" u="sng" dirty="0"/>
              <a:t>who called </a:t>
            </a:r>
            <a:r>
              <a:rPr lang="en-US" u="sng" dirty="0" smtClean="0"/>
              <a:t>us</a:t>
            </a:r>
            <a:r>
              <a:rPr lang="en-US" u="sng" baseline="30000" dirty="0"/>
              <a:t> </a:t>
            </a:r>
            <a:r>
              <a:rPr lang="en-US" u="sng" dirty="0" smtClean="0"/>
              <a:t>to </a:t>
            </a:r>
            <a:r>
              <a:rPr lang="en-US" u="sng" dirty="0"/>
              <a:t>His eternal glory</a:t>
            </a:r>
            <a:r>
              <a:rPr lang="en-US" dirty="0"/>
              <a:t> by Christ Jesus, after you have suffered a while, perfect, establish, strengthen, and settle </a:t>
            </a:r>
            <a:r>
              <a:rPr lang="en-US" i="1" dirty="0"/>
              <a:t>you</a:t>
            </a:r>
            <a:r>
              <a:rPr lang="en-US" i="1" dirty="0" smtClean="0"/>
              <a:t>.” </a:t>
            </a:r>
            <a:r>
              <a:rPr lang="en-US" dirty="0" smtClean="0"/>
              <a:t>(1 Pet. 5:10). </a:t>
            </a:r>
            <a:endParaRPr lang="en-US" dirty="0"/>
          </a:p>
          <a:p>
            <a:endParaRPr lang="en-US" dirty="0"/>
          </a:p>
        </p:txBody>
      </p:sp>
    </p:spTree>
    <p:extLst>
      <p:ext uri="{BB962C8B-B14F-4D97-AF65-F5344CB8AC3E}">
        <p14:creationId xmlns:p14="http://schemas.microsoft.com/office/powerpoint/2010/main" val="110763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 Gifts to Help  </a:t>
            </a:r>
            <a:r>
              <a:rPr lang="en-US" dirty="0" smtClean="0"/>
              <a:t>(Eph. 4:11-13)</a:t>
            </a:r>
            <a:endParaRPr lang="en-US" dirty="0"/>
          </a:p>
        </p:txBody>
      </p:sp>
      <p:sp>
        <p:nvSpPr>
          <p:cNvPr id="3" name="Content Placeholder 2"/>
          <p:cNvSpPr>
            <a:spLocks noGrp="1"/>
          </p:cNvSpPr>
          <p:nvPr>
            <p:ph idx="1"/>
          </p:nvPr>
        </p:nvSpPr>
        <p:spPr/>
        <p:txBody>
          <a:bodyPr/>
          <a:lstStyle/>
          <a:p>
            <a:pPr marL="0" indent="0">
              <a:buNone/>
            </a:pPr>
            <a:r>
              <a:rPr lang="en-US" baseline="30000" dirty="0" smtClean="0"/>
              <a:t>“</a:t>
            </a:r>
            <a:r>
              <a:rPr lang="en-US" dirty="0" smtClean="0"/>
              <a:t>And </a:t>
            </a:r>
            <a:r>
              <a:rPr lang="en-US" dirty="0"/>
              <a:t>He Himself gave some </a:t>
            </a:r>
            <a:r>
              <a:rPr lang="en-US" i="1" dirty="0"/>
              <a:t>to be</a:t>
            </a:r>
            <a:r>
              <a:rPr lang="en-US" dirty="0"/>
              <a:t> apostles, </a:t>
            </a:r>
            <a:r>
              <a:rPr lang="en-US" dirty="0" smtClean="0"/>
              <a:t>some </a:t>
            </a:r>
            <a:r>
              <a:rPr lang="en-US" dirty="0"/>
              <a:t>prophets, some evangelists, and some pastors and teachers, </a:t>
            </a:r>
            <a:r>
              <a:rPr lang="en-US" baseline="30000" dirty="0"/>
              <a:t>12 </a:t>
            </a:r>
            <a:r>
              <a:rPr lang="en-US" dirty="0"/>
              <a:t>for the equipping of the saints for the work of ministry, for the edifying of the body of Christ, </a:t>
            </a:r>
            <a:r>
              <a:rPr lang="en-US" baseline="30000" dirty="0"/>
              <a:t>13 </a:t>
            </a:r>
            <a:r>
              <a:rPr lang="en-US" dirty="0"/>
              <a:t>till we all come to the unity of the faith and of the knowledge of the Son of God, to a perfect man, to the measure of the </a:t>
            </a:r>
            <a:r>
              <a:rPr lang="en-US" b="1" dirty="0">
                <a:solidFill>
                  <a:srgbClr val="FFFF00"/>
                </a:solidFill>
              </a:rPr>
              <a:t>stature</a:t>
            </a:r>
            <a:r>
              <a:rPr lang="en-US" dirty="0"/>
              <a:t> of the fullness of </a:t>
            </a:r>
            <a:r>
              <a:rPr lang="en-US" dirty="0" smtClean="0"/>
              <a:t>Christ.” </a:t>
            </a:r>
            <a:endParaRPr lang="en-US" dirty="0"/>
          </a:p>
        </p:txBody>
      </p:sp>
      <p:cxnSp>
        <p:nvCxnSpPr>
          <p:cNvPr id="5" name="Straight Connector 4"/>
          <p:cNvCxnSpPr/>
          <p:nvPr/>
        </p:nvCxnSpPr>
        <p:spPr>
          <a:xfrm>
            <a:off x="6096000" y="2133600"/>
            <a:ext cx="1295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09600" y="2643117"/>
            <a:ext cx="1447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276600" y="2643117"/>
            <a:ext cx="1828800" cy="2388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010400" y="2643117"/>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219200" y="3124200"/>
            <a:ext cx="1447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429000" y="4090917"/>
            <a:ext cx="2895600" cy="2388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5448300" y="5017258"/>
            <a:ext cx="2590800" cy="11942"/>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33400" y="5562600"/>
            <a:ext cx="518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2609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left)">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left)">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500"/>
                                        <p:tgtEl>
                                          <p:spTgt spid="15"/>
                                        </p:tgtEl>
                                      </p:cBhvr>
                                    </p:animEffect>
                                  </p:childTnLst>
                                </p:cTn>
                              </p:par>
                            </p:childTnLst>
                          </p:cTn>
                        </p:par>
                        <p:par>
                          <p:cTn id="43" fill="hold">
                            <p:stCondLst>
                              <p:cond delay="500"/>
                            </p:stCondLst>
                            <p:childTnLst>
                              <p:par>
                                <p:cTn id="44" presetID="22" presetClass="entr" presetSubtype="8" fill="hold" nodeType="after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wipe(left)">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 Finish What We Cannot Attain</a:t>
            </a:r>
            <a:endParaRPr lang="en-US" b="1" dirty="0"/>
          </a:p>
        </p:txBody>
      </p:sp>
      <p:sp>
        <p:nvSpPr>
          <p:cNvPr id="3" name="Content Placeholder 2"/>
          <p:cNvSpPr>
            <a:spLocks noGrp="1"/>
          </p:cNvSpPr>
          <p:nvPr>
            <p:ph idx="1"/>
          </p:nvPr>
        </p:nvSpPr>
        <p:spPr>
          <a:xfrm>
            <a:off x="533400" y="1600200"/>
            <a:ext cx="8153400" cy="4525963"/>
          </a:xfrm>
        </p:spPr>
        <p:txBody>
          <a:bodyPr>
            <a:normAutofit/>
          </a:bodyPr>
          <a:lstStyle/>
          <a:p>
            <a:pPr marL="0" indent="0">
              <a:buNone/>
            </a:pPr>
            <a:r>
              <a:rPr lang="en-US" sz="3600" baseline="30000" dirty="0"/>
              <a:t>20 </a:t>
            </a:r>
            <a:r>
              <a:rPr lang="en-US" sz="3600" dirty="0"/>
              <a:t>For our citizenship is in heaven, from which we also eagerly wait for the Savior, the Lord Jesus Christ, </a:t>
            </a:r>
            <a:r>
              <a:rPr lang="en-US" sz="3600" baseline="30000" dirty="0"/>
              <a:t>21 </a:t>
            </a:r>
            <a:r>
              <a:rPr lang="en-US" sz="3600" dirty="0"/>
              <a:t>who will </a:t>
            </a:r>
            <a:r>
              <a:rPr lang="en-US" sz="3600" b="1" dirty="0">
                <a:solidFill>
                  <a:srgbClr val="FFFF00"/>
                </a:solidFill>
              </a:rPr>
              <a:t>transform</a:t>
            </a:r>
            <a:r>
              <a:rPr lang="en-US" sz="3600" dirty="0"/>
              <a:t> our lowly body that it may be </a:t>
            </a:r>
            <a:r>
              <a:rPr lang="en-US" sz="3600" b="1" dirty="0">
                <a:solidFill>
                  <a:srgbClr val="FFFF00"/>
                </a:solidFill>
              </a:rPr>
              <a:t>conformed </a:t>
            </a:r>
            <a:r>
              <a:rPr lang="en-US" sz="3600" dirty="0"/>
              <a:t>to His glorious body, according to the working by which He is able even to subdue all things to Himself</a:t>
            </a:r>
            <a:r>
              <a:rPr lang="en-US" sz="3600" dirty="0" smtClean="0"/>
              <a:t>.”                  						       (Phil. 3:20-31)</a:t>
            </a:r>
            <a:endParaRPr lang="en-US" sz="3600" dirty="0"/>
          </a:p>
        </p:txBody>
      </p:sp>
    </p:spTree>
    <p:extLst>
      <p:ext uri="{BB962C8B-B14F-4D97-AF65-F5344CB8AC3E}">
        <p14:creationId xmlns:p14="http://schemas.microsoft.com/office/powerpoint/2010/main" val="3476399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47800"/>
            <a:ext cx="7772400" cy="1470025"/>
          </a:xfrm>
        </p:spPr>
        <p:txBody>
          <a:bodyPr/>
          <a:lstStyle/>
          <a:p>
            <a:r>
              <a:rPr lang="en-US" b="1" dirty="0" smtClean="0"/>
              <a:t>Our Responsibility</a:t>
            </a:r>
            <a:endParaRPr lang="en-US" b="1" dirty="0"/>
          </a:p>
        </p:txBody>
      </p:sp>
      <p:sp>
        <p:nvSpPr>
          <p:cNvPr id="5" name="Subtitle 4"/>
          <p:cNvSpPr>
            <a:spLocks noGrp="1"/>
          </p:cNvSpPr>
          <p:nvPr>
            <p:ph type="subTitle" idx="1"/>
          </p:nvPr>
        </p:nvSpPr>
        <p:spPr>
          <a:xfrm>
            <a:off x="3200400" y="2819400"/>
            <a:ext cx="6400800" cy="2514600"/>
          </a:xfrm>
        </p:spPr>
        <p:txBody>
          <a:bodyPr>
            <a:noAutofit/>
          </a:bodyPr>
          <a:lstStyle/>
          <a:p>
            <a:pPr algn="l"/>
            <a:r>
              <a:rPr lang="en-US" dirty="0" smtClean="0"/>
              <a:t>A.  Faith</a:t>
            </a:r>
          </a:p>
          <a:p>
            <a:pPr marL="514350" indent="-514350" algn="l">
              <a:buAutoNum type="alphaUcPeriod" startAt="2"/>
            </a:pPr>
            <a:r>
              <a:rPr lang="en-US" dirty="0" smtClean="0"/>
              <a:t>Information</a:t>
            </a:r>
            <a:endParaRPr lang="en-US" dirty="0"/>
          </a:p>
          <a:p>
            <a:pPr marL="514350" indent="-514350" algn="l">
              <a:buAutoNum type="alphaUcPeriod" startAt="2"/>
            </a:pPr>
            <a:r>
              <a:rPr lang="en-US" dirty="0" smtClean="0"/>
              <a:t>Purification</a:t>
            </a:r>
          </a:p>
          <a:p>
            <a:pPr algn="l"/>
            <a:r>
              <a:rPr lang="en-US" dirty="0" smtClean="0"/>
              <a:t>D.  Imitation</a:t>
            </a:r>
          </a:p>
          <a:p>
            <a:pPr algn="l"/>
            <a:r>
              <a:rPr lang="en-US" dirty="0" smtClean="0"/>
              <a:t>E.   Incarnation</a:t>
            </a:r>
          </a:p>
        </p:txBody>
      </p:sp>
    </p:spTree>
    <p:extLst>
      <p:ext uri="{BB962C8B-B14F-4D97-AF65-F5344CB8AC3E}">
        <p14:creationId xmlns:p14="http://schemas.microsoft.com/office/powerpoint/2010/main" val="2202126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Faith</a:t>
            </a:r>
            <a:endParaRPr lang="en-US" b="1" dirty="0"/>
          </a:p>
        </p:txBody>
      </p:sp>
      <p:sp>
        <p:nvSpPr>
          <p:cNvPr id="3" name="Content Placeholder 2"/>
          <p:cNvSpPr>
            <a:spLocks noGrp="1"/>
          </p:cNvSpPr>
          <p:nvPr>
            <p:ph idx="1"/>
          </p:nvPr>
        </p:nvSpPr>
        <p:spPr/>
        <p:txBody>
          <a:bodyPr/>
          <a:lstStyle/>
          <a:p>
            <a:r>
              <a:rPr lang="en-US" baseline="30000" dirty="0" smtClean="0"/>
              <a:t>“</a:t>
            </a:r>
            <a:r>
              <a:rPr lang="en-US" dirty="0" smtClean="0"/>
              <a:t>For </a:t>
            </a:r>
            <a:r>
              <a:rPr lang="en-US" dirty="0"/>
              <a:t>by </a:t>
            </a:r>
            <a:r>
              <a:rPr lang="en-US" b="1" dirty="0">
                <a:solidFill>
                  <a:srgbClr val="FFFF00"/>
                </a:solidFill>
              </a:rPr>
              <a:t>grace</a:t>
            </a:r>
            <a:r>
              <a:rPr lang="en-US" dirty="0"/>
              <a:t> you have been saved through </a:t>
            </a:r>
            <a:r>
              <a:rPr lang="en-US" b="1" dirty="0">
                <a:solidFill>
                  <a:srgbClr val="FFFF00"/>
                </a:solidFill>
              </a:rPr>
              <a:t>faith</a:t>
            </a:r>
            <a:r>
              <a:rPr lang="en-US" dirty="0"/>
              <a:t>, and that not of yourselves; </a:t>
            </a:r>
            <a:r>
              <a:rPr lang="en-US" i="1" dirty="0"/>
              <a:t>it is</a:t>
            </a:r>
            <a:r>
              <a:rPr lang="en-US" dirty="0"/>
              <a:t> the gift of </a:t>
            </a:r>
            <a:r>
              <a:rPr lang="en-US" dirty="0" smtClean="0"/>
              <a:t>God.” (Ephesians 2:8) </a:t>
            </a:r>
          </a:p>
          <a:p>
            <a:r>
              <a:rPr lang="en-US" dirty="0"/>
              <a:t>For God so loved the world that He gave His only begotten Son, that whoever </a:t>
            </a:r>
            <a:r>
              <a:rPr lang="en-US" u="sng" dirty="0"/>
              <a:t>believes</a:t>
            </a:r>
            <a:r>
              <a:rPr lang="en-US" dirty="0"/>
              <a:t> in Him should not perish but have everlasting life</a:t>
            </a:r>
            <a:r>
              <a:rPr lang="en-US" dirty="0" smtClean="0"/>
              <a:t>.” (John 3:16)</a:t>
            </a:r>
            <a:endParaRPr lang="en-US" dirty="0"/>
          </a:p>
        </p:txBody>
      </p:sp>
    </p:spTree>
    <p:extLst>
      <p:ext uri="{BB962C8B-B14F-4D97-AF65-F5344CB8AC3E}">
        <p14:creationId xmlns:p14="http://schemas.microsoft.com/office/powerpoint/2010/main" val="25832958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 Information</a:t>
            </a:r>
            <a:endParaRPr lang="en-US" b="1" dirty="0"/>
          </a:p>
        </p:txBody>
      </p:sp>
      <p:sp>
        <p:nvSpPr>
          <p:cNvPr id="3" name="Content Placeholder 2"/>
          <p:cNvSpPr>
            <a:spLocks noGrp="1"/>
          </p:cNvSpPr>
          <p:nvPr>
            <p:ph idx="1"/>
          </p:nvPr>
        </p:nvSpPr>
        <p:spPr>
          <a:xfrm>
            <a:off x="457200" y="1600200"/>
            <a:ext cx="8382000" cy="4525963"/>
          </a:xfrm>
        </p:spPr>
        <p:txBody>
          <a:bodyPr/>
          <a:lstStyle/>
          <a:p>
            <a:r>
              <a:rPr lang="en-US" dirty="0" smtClean="0"/>
              <a:t>“So </a:t>
            </a:r>
            <a:r>
              <a:rPr lang="en-US" dirty="0"/>
              <a:t>then faith </a:t>
            </a:r>
            <a:r>
              <a:rPr lang="en-US" i="1" dirty="0"/>
              <a:t>comes</a:t>
            </a:r>
            <a:r>
              <a:rPr lang="en-US" dirty="0"/>
              <a:t> by hearing, and hearing by the word of God</a:t>
            </a:r>
            <a:r>
              <a:rPr lang="en-US" dirty="0" smtClean="0"/>
              <a:t>.” (Romans 10:17)</a:t>
            </a:r>
            <a:endParaRPr lang="en-US" dirty="0"/>
          </a:p>
          <a:p>
            <a:r>
              <a:rPr lang="en-US" dirty="0" smtClean="0"/>
              <a:t>Do </a:t>
            </a:r>
            <a:r>
              <a:rPr lang="en-US" dirty="0"/>
              <a:t>not lie to one another, </a:t>
            </a:r>
            <a:r>
              <a:rPr lang="en-US" dirty="0" smtClean="0"/>
              <a:t>since you have       put off the old man with his deeds, </a:t>
            </a:r>
            <a:r>
              <a:rPr lang="en-US" baseline="30000" dirty="0" smtClean="0"/>
              <a:t>10 </a:t>
            </a:r>
            <a:r>
              <a:rPr lang="en-US" dirty="0"/>
              <a:t>and </a:t>
            </a:r>
            <a:r>
              <a:rPr lang="en-US" dirty="0" smtClean="0"/>
              <a:t>  have </a:t>
            </a:r>
            <a:r>
              <a:rPr lang="en-US" dirty="0"/>
              <a:t>put on the new </a:t>
            </a:r>
            <a:r>
              <a:rPr lang="en-US" i="1" dirty="0"/>
              <a:t>man</a:t>
            </a:r>
            <a:r>
              <a:rPr lang="en-US" dirty="0"/>
              <a:t> who is renewed in </a:t>
            </a:r>
            <a:r>
              <a:rPr lang="en-US" b="1" dirty="0">
                <a:solidFill>
                  <a:srgbClr val="FFFF00"/>
                </a:solidFill>
              </a:rPr>
              <a:t>knowledge </a:t>
            </a:r>
            <a:r>
              <a:rPr lang="en-US" dirty="0"/>
              <a:t>according to the </a:t>
            </a:r>
            <a:r>
              <a:rPr lang="en-US" b="1" dirty="0">
                <a:solidFill>
                  <a:srgbClr val="FFFF00"/>
                </a:solidFill>
              </a:rPr>
              <a:t>image</a:t>
            </a:r>
            <a:r>
              <a:rPr lang="en-US" dirty="0"/>
              <a:t> of Him </a:t>
            </a:r>
            <a:r>
              <a:rPr lang="en-US" dirty="0" smtClean="0"/>
              <a:t>      who </a:t>
            </a:r>
            <a:r>
              <a:rPr lang="en-US" dirty="0"/>
              <a:t>created him” (Col. 3:9-10)</a:t>
            </a:r>
          </a:p>
          <a:p>
            <a:endParaRPr lang="en-US" dirty="0"/>
          </a:p>
        </p:txBody>
      </p:sp>
      <p:cxnSp>
        <p:nvCxnSpPr>
          <p:cNvPr id="5" name="Straight Connector 4"/>
          <p:cNvCxnSpPr/>
          <p:nvPr/>
        </p:nvCxnSpPr>
        <p:spPr>
          <a:xfrm>
            <a:off x="4343400" y="4191000"/>
            <a:ext cx="3810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14400" y="4703929"/>
            <a:ext cx="7086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14400" y="5181600"/>
            <a:ext cx="2819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08713" y="3657600"/>
            <a:ext cx="5638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08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left)">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 Purification</a:t>
            </a:r>
            <a:endParaRPr lang="en-US" b="1" dirty="0"/>
          </a:p>
        </p:txBody>
      </p:sp>
      <p:sp>
        <p:nvSpPr>
          <p:cNvPr id="3" name="Content Placeholder 2"/>
          <p:cNvSpPr>
            <a:spLocks noGrp="1"/>
          </p:cNvSpPr>
          <p:nvPr>
            <p:ph idx="1"/>
          </p:nvPr>
        </p:nvSpPr>
        <p:spPr/>
        <p:txBody>
          <a:bodyPr>
            <a:normAutofit/>
          </a:bodyPr>
          <a:lstStyle/>
          <a:p>
            <a:r>
              <a:rPr lang="en-US" dirty="0"/>
              <a:t>“…we know that when He is revealed, we shall be like Him, for we shall see Him as He is. </a:t>
            </a:r>
            <a:r>
              <a:rPr lang="en-US" baseline="30000" dirty="0"/>
              <a:t>3 </a:t>
            </a:r>
            <a:r>
              <a:rPr lang="en-US" dirty="0"/>
              <a:t>And everyone who has this hope in Him </a:t>
            </a:r>
            <a:r>
              <a:rPr lang="en-US" b="1" dirty="0">
                <a:solidFill>
                  <a:srgbClr val="FFFF00"/>
                </a:solidFill>
              </a:rPr>
              <a:t>purifies</a:t>
            </a:r>
            <a:r>
              <a:rPr lang="en-US" dirty="0"/>
              <a:t> himself, just as He is pure</a:t>
            </a:r>
            <a:r>
              <a:rPr lang="en-US" dirty="0" smtClean="0"/>
              <a:t>.”                    (1 John 3:2-3)</a:t>
            </a:r>
          </a:p>
          <a:p>
            <a:r>
              <a:rPr lang="en-US" dirty="0" smtClean="0"/>
              <a:t>“put </a:t>
            </a:r>
            <a:r>
              <a:rPr lang="en-US" dirty="0"/>
              <a:t>off the old man with his </a:t>
            </a:r>
            <a:r>
              <a:rPr lang="en-US" dirty="0" smtClean="0"/>
              <a:t>deeds” (Col. 3:9)</a:t>
            </a:r>
          </a:p>
          <a:p>
            <a:r>
              <a:rPr lang="en-US" dirty="0" smtClean="0"/>
              <a:t>“…you </a:t>
            </a:r>
            <a:r>
              <a:rPr lang="en-US" dirty="0"/>
              <a:t>have purified your souls in </a:t>
            </a:r>
            <a:r>
              <a:rPr lang="en-US" b="1" dirty="0">
                <a:solidFill>
                  <a:srgbClr val="FFFF00"/>
                </a:solidFill>
              </a:rPr>
              <a:t>obeying </a:t>
            </a:r>
            <a:r>
              <a:rPr lang="en-US" dirty="0"/>
              <a:t>the truth through the </a:t>
            </a:r>
            <a:r>
              <a:rPr lang="en-US" dirty="0" smtClean="0"/>
              <a:t>Spirit…” (1 Peter 1:22)</a:t>
            </a:r>
            <a:endParaRPr lang="en-US" dirty="0"/>
          </a:p>
        </p:txBody>
      </p:sp>
    </p:spTree>
    <p:extLst>
      <p:ext uri="{BB962C8B-B14F-4D97-AF65-F5344CB8AC3E}">
        <p14:creationId xmlns:p14="http://schemas.microsoft.com/office/powerpoint/2010/main" val="22569713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 Imitation</a:t>
            </a:r>
            <a:endParaRPr lang="en-US" b="1" dirty="0"/>
          </a:p>
        </p:txBody>
      </p:sp>
      <p:sp>
        <p:nvSpPr>
          <p:cNvPr id="3" name="Content Placeholder 2"/>
          <p:cNvSpPr>
            <a:spLocks noGrp="1"/>
          </p:cNvSpPr>
          <p:nvPr>
            <p:ph idx="1"/>
          </p:nvPr>
        </p:nvSpPr>
        <p:spPr/>
        <p:txBody>
          <a:bodyPr>
            <a:normAutofit/>
          </a:bodyPr>
          <a:lstStyle/>
          <a:p>
            <a:r>
              <a:rPr lang="en-US" dirty="0" smtClean="0"/>
              <a:t>“For </a:t>
            </a:r>
            <a:r>
              <a:rPr lang="en-US" dirty="0"/>
              <a:t>to this you were called, because Christ also suffered for us</a:t>
            </a:r>
            <a:r>
              <a:rPr lang="en-US" dirty="0" smtClean="0"/>
              <a:t>, </a:t>
            </a:r>
            <a:r>
              <a:rPr lang="en-US" dirty="0"/>
              <a:t>leaving </a:t>
            </a:r>
            <a:r>
              <a:rPr lang="en-US" dirty="0" smtClean="0"/>
              <a:t>us</a:t>
            </a:r>
            <a:r>
              <a:rPr lang="en-US" baseline="30000" dirty="0"/>
              <a:t> </a:t>
            </a:r>
            <a:r>
              <a:rPr lang="en-US" dirty="0" smtClean="0"/>
              <a:t>an </a:t>
            </a:r>
            <a:r>
              <a:rPr lang="en-US" dirty="0"/>
              <a:t>example, that </a:t>
            </a:r>
            <a:r>
              <a:rPr lang="en-US" u="sng" dirty="0"/>
              <a:t>you should follow His </a:t>
            </a:r>
            <a:r>
              <a:rPr lang="en-US" u="sng" dirty="0" smtClean="0"/>
              <a:t>steps</a:t>
            </a:r>
            <a:r>
              <a:rPr lang="en-US" dirty="0" smtClean="0"/>
              <a:t>: </a:t>
            </a:r>
            <a:r>
              <a:rPr lang="en-US" baseline="30000" dirty="0" smtClean="0"/>
              <a:t>22 </a:t>
            </a:r>
            <a:r>
              <a:rPr lang="en-US" dirty="0"/>
              <a:t>“Who committed no </a:t>
            </a:r>
            <a:r>
              <a:rPr lang="en-US" dirty="0" smtClean="0"/>
              <a:t>sin, Nor </a:t>
            </a:r>
            <a:r>
              <a:rPr lang="en-US" dirty="0"/>
              <a:t>was deceit found in His mouth</a:t>
            </a:r>
            <a:r>
              <a:rPr lang="en-US" dirty="0" smtClean="0"/>
              <a:t>” (1 Peter 2:21-22)</a:t>
            </a:r>
            <a:endParaRPr lang="en-US" dirty="0"/>
          </a:p>
          <a:p>
            <a:r>
              <a:rPr lang="en-US" dirty="0" smtClean="0"/>
              <a:t>“He </a:t>
            </a:r>
            <a:r>
              <a:rPr lang="en-US" dirty="0"/>
              <a:t>who says he abides in Him ought himself also to </a:t>
            </a:r>
            <a:r>
              <a:rPr lang="en-US" b="1" dirty="0">
                <a:solidFill>
                  <a:srgbClr val="FFFF00"/>
                </a:solidFill>
              </a:rPr>
              <a:t>walk</a:t>
            </a:r>
            <a:r>
              <a:rPr lang="en-US" dirty="0"/>
              <a:t> just as He walked</a:t>
            </a:r>
            <a:r>
              <a:rPr lang="en-US" dirty="0" smtClean="0"/>
              <a:t>.” (1 John 2:6)</a:t>
            </a:r>
            <a:endParaRPr lang="en-US" dirty="0"/>
          </a:p>
        </p:txBody>
      </p:sp>
    </p:spTree>
    <p:extLst>
      <p:ext uri="{BB962C8B-B14F-4D97-AF65-F5344CB8AC3E}">
        <p14:creationId xmlns:p14="http://schemas.microsoft.com/office/powerpoint/2010/main" val="3229959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0"/>
            <a:ext cx="7772400" cy="1470025"/>
          </a:xfrm>
        </p:spPr>
        <p:txBody>
          <a:bodyPr/>
          <a:lstStyle/>
          <a:p>
            <a:r>
              <a:rPr lang="en-US" dirty="0" smtClean="0"/>
              <a:t>Things Hoped For</a:t>
            </a:r>
            <a:endParaRPr lang="en-US" dirty="0"/>
          </a:p>
        </p:txBody>
      </p:sp>
      <p:sp>
        <p:nvSpPr>
          <p:cNvPr id="3" name="Subtitle 2"/>
          <p:cNvSpPr>
            <a:spLocks noGrp="1"/>
          </p:cNvSpPr>
          <p:nvPr>
            <p:ph type="subTitle" idx="1"/>
          </p:nvPr>
        </p:nvSpPr>
        <p:spPr>
          <a:xfrm>
            <a:off x="1371600" y="3657600"/>
            <a:ext cx="6400800" cy="1752600"/>
          </a:xfrm>
        </p:spPr>
        <p:txBody>
          <a:bodyPr/>
          <a:lstStyle/>
          <a:p>
            <a:r>
              <a:rPr lang="en-US" dirty="0" smtClean="0"/>
              <a:t>“Now faith is the substance of things hoped for, the evidence of things not seen.” (Heb. 11:1) </a:t>
            </a:r>
            <a:endParaRPr lang="en-US" dirty="0"/>
          </a:p>
        </p:txBody>
      </p:sp>
    </p:spTree>
    <p:extLst>
      <p:ext uri="{BB962C8B-B14F-4D97-AF65-F5344CB8AC3E}">
        <p14:creationId xmlns:p14="http://schemas.microsoft.com/office/powerpoint/2010/main" val="30248362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 Incarnation</a:t>
            </a:r>
            <a:endParaRPr lang="en-US" b="1" dirty="0"/>
          </a:p>
        </p:txBody>
      </p:sp>
      <p:sp>
        <p:nvSpPr>
          <p:cNvPr id="3" name="Content Placeholder 2"/>
          <p:cNvSpPr>
            <a:spLocks noGrp="1"/>
          </p:cNvSpPr>
          <p:nvPr>
            <p:ph idx="1"/>
          </p:nvPr>
        </p:nvSpPr>
        <p:spPr>
          <a:xfrm>
            <a:off x="990600" y="1600200"/>
            <a:ext cx="7620000" cy="4876800"/>
          </a:xfrm>
        </p:spPr>
        <p:txBody>
          <a:bodyPr>
            <a:normAutofit/>
          </a:bodyPr>
          <a:lstStyle/>
          <a:p>
            <a:pPr marL="0" indent="0">
              <a:buNone/>
            </a:pPr>
            <a:r>
              <a:rPr lang="en-US" sz="4000" b="1" dirty="0" smtClean="0">
                <a:solidFill>
                  <a:srgbClr val="FFFF00"/>
                </a:solidFill>
              </a:rPr>
              <a:t>I</a:t>
            </a:r>
            <a:r>
              <a:rPr lang="en-US" sz="3600" dirty="0" smtClean="0"/>
              <a:t> have </a:t>
            </a:r>
            <a:r>
              <a:rPr lang="en-US" sz="3600" dirty="0"/>
              <a:t>been crucified with Christ; it is no longer </a:t>
            </a:r>
            <a:r>
              <a:rPr lang="en-US" sz="4000" b="1" dirty="0">
                <a:solidFill>
                  <a:srgbClr val="FFFF00"/>
                </a:solidFill>
              </a:rPr>
              <a:t>I</a:t>
            </a:r>
            <a:r>
              <a:rPr lang="en-US" sz="3600" b="1" dirty="0">
                <a:solidFill>
                  <a:srgbClr val="FFFF00"/>
                </a:solidFill>
              </a:rPr>
              <a:t> </a:t>
            </a:r>
            <a:r>
              <a:rPr lang="en-US" sz="3600" dirty="0" smtClean="0"/>
              <a:t>who </a:t>
            </a:r>
            <a:r>
              <a:rPr lang="en-US" sz="3600" dirty="0"/>
              <a:t>live, but Christ lives in me; and the </a:t>
            </a:r>
            <a:r>
              <a:rPr lang="en-US" sz="3600" i="1" dirty="0"/>
              <a:t>life</a:t>
            </a:r>
            <a:r>
              <a:rPr lang="en-US" sz="3600" dirty="0"/>
              <a:t> which </a:t>
            </a:r>
            <a:r>
              <a:rPr lang="en-US" sz="4000" b="1" dirty="0">
                <a:solidFill>
                  <a:srgbClr val="FFFF00"/>
                </a:solidFill>
              </a:rPr>
              <a:t>I</a:t>
            </a:r>
            <a:r>
              <a:rPr lang="en-US" sz="3600" b="1" dirty="0">
                <a:solidFill>
                  <a:srgbClr val="FFFF00"/>
                </a:solidFill>
              </a:rPr>
              <a:t> </a:t>
            </a:r>
            <a:r>
              <a:rPr lang="en-US" sz="3600" dirty="0" smtClean="0"/>
              <a:t>now </a:t>
            </a:r>
            <a:r>
              <a:rPr lang="en-US" sz="3600" dirty="0"/>
              <a:t>live in the flesh </a:t>
            </a:r>
            <a:r>
              <a:rPr lang="en-US" sz="3600" b="1" dirty="0">
                <a:solidFill>
                  <a:srgbClr val="FFFF00"/>
                </a:solidFill>
              </a:rPr>
              <a:t>I</a:t>
            </a:r>
            <a:r>
              <a:rPr lang="en-US" sz="3600" dirty="0" smtClean="0"/>
              <a:t> </a:t>
            </a:r>
            <a:r>
              <a:rPr lang="en-US" sz="3600" dirty="0"/>
              <a:t>live by faith in the Son of God, who loved me and gave Himself for </a:t>
            </a:r>
            <a:r>
              <a:rPr lang="en-US" sz="3600" dirty="0" smtClean="0"/>
              <a:t>me”</a:t>
            </a:r>
            <a:r>
              <a:rPr lang="en-US" dirty="0" smtClean="0"/>
              <a:t>   (Galatians 2:20)</a:t>
            </a:r>
          </a:p>
          <a:p>
            <a:pPr marL="0" indent="0" algn="ctr">
              <a:buNone/>
            </a:pPr>
            <a:r>
              <a:rPr lang="en-US" dirty="0" smtClean="0"/>
              <a:t>“</a:t>
            </a:r>
            <a:r>
              <a:rPr lang="en-US" b="1" dirty="0" smtClean="0">
                <a:solidFill>
                  <a:srgbClr val="FFFF00"/>
                </a:solidFill>
              </a:rPr>
              <a:t>I</a:t>
            </a:r>
            <a:r>
              <a:rPr lang="en-US" dirty="0" smtClean="0"/>
              <a:t>”  is “</a:t>
            </a:r>
            <a:r>
              <a:rPr lang="en-US" b="1" i="1" dirty="0" smtClean="0">
                <a:solidFill>
                  <a:srgbClr val="FFFF00"/>
                </a:solidFill>
              </a:rPr>
              <a:t>ego</a:t>
            </a:r>
            <a:r>
              <a:rPr lang="en-US" b="1" i="1" dirty="0" smtClean="0"/>
              <a:t>”</a:t>
            </a:r>
            <a:r>
              <a:rPr lang="en-US" i="1" dirty="0" smtClean="0"/>
              <a:t> </a:t>
            </a:r>
            <a:r>
              <a:rPr lang="en-US" dirty="0" smtClean="0"/>
              <a:t>in Greek</a:t>
            </a:r>
          </a:p>
        </p:txBody>
      </p:sp>
    </p:spTree>
    <p:extLst>
      <p:ext uri="{BB962C8B-B14F-4D97-AF65-F5344CB8AC3E}">
        <p14:creationId xmlns:p14="http://schemas.microsoft.com/office/powerpoint/2010/main" val="410625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Becoming Like Christ is Gradual</a:t>
            </a:r>
            <a:endParaRPr lang="en-US" b="1" dirty="0"/>
          </a:p>
        </p:txBody>
      </p:sp>
      <p:sp>
        <p:nvSpPr>
          <p:cNvPr id="3" name="Content Placeholder 2"/>
          <p:cNvSpPr>
            <a:spLocks noGrp="1"/>
          </p:cNvSpPr>
          <p:nvPr>
            <p:ph idx="1"/>
          </p:nvPr>
        </p:nvSpPr>
        <p:spPr>
          <a:xfrm>
            <a:off x="304800" y="1600200"/>
            <a:ext cx="8382000" cy="4800600"/>
          </a:xfrm>
        </p:spPr>
        <p:txBody>
          <a:bodyPr>
            <a:normAutofit fontScale="92500" lnSpcReduction="10000"/>
          </a:bodyPr>
          <a:lstStyle/>
          <a:p>
            <a:r>
              <a:rPr lang="en-US" dirty="0"/>
              <a:t>“Not that I have already attained, or am already perfected; but I </a:t>
            </a:r>
            <a:r>
              <a:rPr lang="en-US" b="1" dirty="0">
                <a:solidFill>
                  <a:srgbClr val="FFFF00"/>
                </a:solidFill>
              </a:rPr>
              <a:t>press on</a:t>
            </a:r>
            <a:r>
              <a:rPr lang="en-US" dirty="0"/>
              <a:t>, that </a:t>
            </a:r>
            <a:r>
              <a:rPr lang="en-US" dirty="0" smtClean="0"/>
              <a:t>I may                            lay </a:t>
            </a:r>
            <a:r>
              <a:rPr lang="en-US" dirty="0"/>
              <a:t>hold of that for which Christ Jesus has also </a:t>
            </a:r>
            <a:r>
              <a:rPr lang="en-US" dirty="0" smtClean="0"/>
              <a:t>  laid </a:t>
            </a:r>
            <a:r>
              <a:rPr lang="en-US" dirty="0"/>
              <a:t>hold of me.” (Philippians 3:12</a:t>
            </a:r>
            <a:r>
              <a:rPr lang="en-US" dirty="0" smtClean="0"/>
              <a:t>)</a:t>
            </a:r>
            <a:endParaRPr lang="en-US" dirty="0"/>
          </a:p>
          <a:p>
            <a:r>
              <a:rPr lang="en-US" b="1" dirty="0" smtClean="0"/>
              <a:t>CHRIST WILL COMPLETE THE TRANSFORMATION</a:t>
            </a:r>
          </a:p>
          <a:p>
            <a:r>
              <a:rPr lang="en-US" dirty="0" smtClean="0"/>
              <a:t>For </a:t>
            </a:r>
            <a:r>
              <a:rPr lang="en-US" dirty="0"/>
              <a:t>our citizenship is in heaven, from which we also eagerly wait for the Savior, the Lord Jesus Christ</a:t>
            </a:r>
            <a:r>
              <a:rPr lang="en-US" dirty="0" smtClean="0"/>
              <a:t>,</a:t>
            </a:r>
            <a:r>
              <a:rPr lang="en-US" baseline="30000" dirty="0" smtClean="0"/>
              <a:t>  </a:t>
            </a:r>
            <a:r>
              <a:rPr lang="en-US" dirty="0" smtClean="0"/>
              <a:t>who </a:t>
            </a:r>
            <a:r>
              <a:rPr lang="en-US" dirty="0"/>
              <a:t>will transform our lowly body that it may be conformed to His glorious body, according to the working by which He is able even to subdue all things to Himself</a:t>
            </a:r>
            <a:r>
              <a:rPr lang="en-US" dirty="0" smtClean="0"/>
              <a:t>. (vs. 20-21)</a:t>
            </a:r>
            <a:endParaRPr lang="en-US" dirty="0"/>
          </a:p>
        </p:txBody>
      </p:sp>
      <p:cxnSp>
        <p:nvCxnSpPr>
          <p:cNvPr id="5" name="Straight Connector 4"/>
          <p:cNvCxnSpPr/>
          <p:nvPr/>
        </p:nvCxnSpPr>
        <p:spPr>
          <a:xfrm>
            <a:off x="1828800" y="5105400"/>
            <a:ext cx="6400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0" y="5486400"/>
            <a:ext cx="6172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914400" y="2057400"/>
            <a:ext cx="4876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00400" y="2438400"/>
            <a:ext cx="1371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0" y="2819400"/>
            <a:ext cx="7162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62000" y="3276600"/>
            <a:ext cx="2286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58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500"/>
                                        <p:tgtEl>
                                          <p:spTgt spid="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2" end="2"/>
                                            </p:txEl>
                                          </p:spTgt>
                                        </p:tgtEl>
                                        <p:attrNameLst>
                                          <p:attrName>style.visibility</p:attrName>
                                        </p:attrNameLst>
                                      </p:cBhvr>
                                      <p:to>
                                        <p:strVal val="visible"/>
                                      </p:to>
                                    </p:set>
                                    <p:animEffect transition="in" filter="fade">
                                      <p:cBhvr>
                                        <p:cTn id="36" dur="500"/>
                                        <p:tgtEl>
                                          <p:spTgt spid="3">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left)">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left)">
                                      <p:cBhvr>
                                        <p:cTn id="4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My God and I</a:t>
            </a:r>
            <a:endParaRPr lang="en-US" b="1" dirty="0"/>
          </a:p>
        </p:txBody>
      </p:sp>
      <p:sp>
        <p:nvSpPr>
          <p:cNvPr id="4" name="Content Placeholder 3"/>
          <p:cNvSpPr>
            <a:spLocks noGrp="1"/>
          </p:cNvSpPr>
          <p:nvPr>
            <p:ph idx="1"/>
          </p:nvPr>
        </p:nvSpPr>
        <p:spPr>
          <a:xfrm>
            <a:off x="381000" y="1371600"/>
            <a:ext cx="8305800" cy="5105400"/>
          </a:xfrm>
        </p:spPr>
        <p:txBody>
          <a:bodyPr>
            <a:normAutofit/>
          </a:bodyPr>
          <a:lstStyle/>
          <a:p>
            <a:pPr marL="0" indent="0">
              <a:buNone/>
            </a:pPr>
            <a:r>
              <a:rPr lang="en-US" dirty="0" smtClean="0"/>
              <a:t>“Behold </a:t>
            </a:r>
            <a:r>
              <a:rPr lang="en-US" dirty="0"/>
              <a:t>what manner of love the Father has bestowed on us, that we should be called children of God</a:t>
            </a:r>
            <a:r>
              <a:rPr lang="en-US" dirty="0" smtClean="0"/>
              <a:t>! </a:t>
            </a:r>
            <a:r>
              <a:rPr lang="en-US" dirty="0"/>
              <a:t>Therefore the world does not know us</a:t>
            </a:r>
            <a:r>
              <a:rPr lang="en-US" dirty="0" smtClean="0"/>
              <a:t>, </a:t>
            </a:r>
            <a:r>
              <a:rPr lang="en-US" dirty="0"/>
              <a:t>because it did not know Him. </a:t>
            </a:r>
            <a:r>
              <a:rPr lang="en-US" baseline="30000" dirty="0"/>
              <a:t>2 </a:t>
            </a:r>
            <a:r>
              <a:rPr lang="en-US" dirty="0"/>
              <a:t>Beloved, now we are children of God; and it has not yet been revealed what we shall be, but we know that when He is revealed, we shall be like Him, for we shall see Him as He is. </a:t>
            </a:r>
            <a:r>
              <a:rPr lang="en-US" dirty="0" smtClean="0"/>
              <a:t>(1 John 3:1-2)</a:t>
            </a:r>
          </a:p>
          <a:p>
            <a:pPr marL="0" indent="0">
              <a:buNone/>
            </a:pPr>
            <a:r>
              <a:rPr lang="en-US" baseline="30000" dirty="0"/>
              <a:t>3 </a:t>
            </a:r>
            <a:r>
              <a:rPr lang="en-US" dirty="0"/>
              <a:t>And everyone who has this hope in Him purifies himself, just as He is pure</a:t>
            </a:r>
            <a:r>
              <a:rPr lang="en-US" dirty="0" smtClean="0"/>
              <a:t>. (verse 3)</a:t>
            </a:r>
            <a:endParaRPr lang="en-US" dirty="0"/>
          </a:p>
        </p:txBody>
      </p:sp>
      <p:cxnSp>
        <p:nvCxnSpPr>
          <p:cNvPr id="5" name="Straight Connector 4"/>
          <p:cNvCxnSpPr/>
          <p:nvPr/>
        </p:nvCxnSpPr>
        <p:spPr>
          <a:xfrm>
            <a:off x="533400" y="5334000"/>
            <a:ext cx="4648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3400" y="4800600"/>
            <a:ext cx="7391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5800" y="5895833"/>
            <a:ext cx="792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7200" y="6400800"/>
            <a:ext cx="4191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976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500"/>
                                        <p:tgtEl>
                                          <p:spTgt spid="7"/>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4">
                                            <p:txEl>
                                              <p:pRg st="1" end="1"/>
                                            </p:txEl>
                                          </p:spTgt>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500"/>
                                        <p:tgtEl>
                                          <p:spTgt spid="11"/>
                                        </p:tgtEl>
                                      </p:cBhvr>
                                    </p:animEffect>
                                  </p:childTnLst>
                                </p:cTn>
                              </p:par>
                            </p:childTnLst>
                          </p:cTn>
                        </p:par>
                        <p:par>
                          <p:cTn id="30" fill="hold">
                            <p:stCondLst>
                              <p:cond delay="1000"/>
                            </p:stCondLst>
                            <p:childTnLst>
                              <p:par>
                                <p:cTn id="31" presetID="22" presetClass="entr" presetSubtype="8"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wipe(left)">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HOPE</a:t>
            </a:r>
            <a:endParaRPr lang="en-US" b="1" dirty="0"/>
          </a:p>
        </p:txBody>
      </p:sp>
      <p:sp>
        <p:nvSpPr>
          <p:cNvPr id="3" name="Content Placeholder 2"/>
          <p:cNvSpPr>
            <a:spLocks noGrp="1"/>
          </p:cNvSpPr>
          <p:nvPr>
            <p:ph idx="1"/>
          </p:nvPr>
        </p:nvSpPr>
        <p:spPr>
          <a:xfrm>
            <a:off x="457200" y="1371600"/>
            <a:ext cx="8229600" cy="5105400"/>
          </a:xfrm>
        </p:spPr>
        <p:txBody>
          <a:bodyPr>
            <a:normAutofit lnSpcReduction="10000"/>
          </a:bodyPr>
          <a:lstStyle/>
          <a:p>
            <a:r>
              <a:rPr lang="en-US" dirty="0" smtClean="0"/>
              <a:t>“And now abide faith, </a:t>
            </a:r>
            <a:r>
              <a:rPr lang="en-US" b="1" dirty="0" smtClean="0">
                <a:solidFill>
                  <a:srgbClr val="FFFF00"/>
                </a:solidFill>
              </a:rPr>
              <a:t>hope</a:t>
            </a:r>
            <a:r>
              <a:rPr lang="en-US" dirty="0" smtClean="0"/>
              <a:t>, love, these three”(1 Cor. 13:13)</a:t>
            </a:r>
          </a:p>
          <a:p>
            <a:r>
              <a:rPr lang="en-US" baseline="30000" dirty="0" smtClean="0"/>
              <a:t>“</a:t>
            </a:r>
            <a:r>
              <a:rPr lang="en-US" dirty="0" smtClean="0"/>
              <a:t>For we were saved in this </a:t>
            </a:r>
            <a:r>
              <a:rPr lang="en-US" b="1" dirty="0" smtClean="0">
                <a:solidFill>
                  <a:srgbClr val="FFFF00"/>
                </a:solidFill>
              </a:rPr>
              <a:t>hope</a:t>
            </a:r>
            <a:r>
              <a:rPr lang="en-US" dirty="0" smtClean="0"/>
              <a:t>…But if we </a:t>
            </a:r>
            <a:r>
              <a:rPr lang="en-US" b="1" dirty="0" smtClean="0">
                <a:solidFill>
                  <a:srgbClr val="FFFF00"/>
                </a:solidFill>
              </a:rPr>
              <a:t>hope</a:t>
            </a:r>
            <a:r>
              <a:rPr lang="en-US" dirty="0" smtClean="0"/>
              <a:t> for what we do not see, we eagerly wait for </a:t>
            </a:r>
            <a:r>
              <a:rPr lang="en-US" i="1" dirty="0" smtClean="0"/>
              <a:t>it</a:t>
            </a:r>
            <a:r>
              <a:rPr lang="en-US" dirty="0" smtClean="0"/>
              <a:t> with </a:t>
            </a:r>
            <a:r>
              <a:rPr lang="en-US" b="1" dirty="0" smtClean="0">
                <a:solidFill>
                  <a:srgbClr val="FFFF00"/>
                </a:solidFill>
              </a:rPr>
              <a:t>perseverance</a:t>
            </a:r>
            <a:r>
              <a:rPr lang="en-US" dirty="0" smtClean="0"/>
              <a:t>.” (Romans 8:24)</a:t>
            </a:r>
          </a:p>
          <a:p>
            <a:r>
              <a:rPr lang="en-US" dirty="0" smtClean="0"/>
              <a:t>“Looking unto Jesus… who for the </a:t>
            </a:r>
            <a:r>
              <a:rPr lang="en-US" b="1" dirty="0" smtClean="0">
                <a:solidFill>
                  <a:srgbClr val="FFFF00"/>
                </a:solidFill>
              </a:rPr>
              <a:t>joy </a:t>
            </a:r>
            <a:r>
              <a:rPr lang="en-US" dirty="0" smtClean="0"/>
              <a:t>that was set before Him endured the cross” (Heb. 11:2).</a:t>
            </a:r>
          </a:p>
          <a:p>
            <a:r>
              <a:rPr lang="en-US" dirty="0" smtClean="0"/>
              <a:t>“We shall be like Him, for we shall see Him as He is. </a:t>
            </a:r>
            <a:r>
              <a:rPr lang="en-US" baseline="30000" dirty="0" smtClean="0"/>
              <a:t>3 </a:t>
            </a:r>
            <a:r>
              <a:rPr lang="en-US" dirty="0" smtClean="0"/>
              <a:t>And everyone who has this </a:t>
            </a:r>
            <a:r>
              <a:rPr lang="en-US" b="1" dirty="0" smtClean="0">
                <a:solidFill>
                  <a:srgbClr val="FFFF00"/>
                </a:solidFill>
              </a:rPr>
              <a:t>hope</a:t>
            </a:r>
            <a:r>
              <a:rPr lang="en-US" dirty="0" smtClean="0"/>
              <a:t> in Him purifies himself…” (1 John 3:2-3)</a:t>
            </a:r>
          </a:p>
          <a:p>
            <a:endParaRPr lang="en-US" dirty="0"/>
          </a:p>
        </p:txBody>
      </p:sp>
    </p:spTree>
    <p:extLst>
      <p:ext uri="{BB962C8B-B14F-4D97-AF65-F5344CB8AC3E}">
        <p14:creationId xmlns:p14="http://schemas.microsoft.com/office/powerpoint/2010/main" val="365200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Creation and Fall</a:t>
            </a:r>
            <a:endParaRPr lang="en-US" b="1" dirty="0"/>
          </a:p>
        </p:txBody>
      </p:sp>
      <p:sp>
        <p:nvSpPr>
          <p:cNvPr id="3" name="Content Placeholder 2"/>
          <p:cNvSpPr>
            <a:spLocks noGrp="1"/>
          </p:cNvSpPr>
          <p:nvPr>
            <p:ph idx="1"/>
          </p:nvPr>
        </p:nvSpPr>
        <p:spPr>
          <a:xfrm>
            <a:off x="304800" y="1371600"/>
            <a:ext cx="8458200" cy="5334000"/>
          </a:xfrm>
        </p:spPr>
        <p:txBody>
          <a:bodyPr>
            <a:noAutofit/>
          </a:bodyPr>
          <a:lstStyle/>
          <a:p>
            <a:r>
              <a:rPr lang="en-US" sz="2700" dirty="0" smtClean="0"/>
              <a:t>“Then </a:t>
            </a:r>
            <a:r>
              <a:rPr lang="en-US" sz="2700" dirty="0"/>
              <a:t>God said, “Let Us make man in Our </a:t>
            </a:r>
            <a:r>
              <a:rPr lang="en-US" sz="2700" b="1" dirty="0">
                <a:solidFill>
                  <a:srgbClr val="FFFF00"/>
                </a:solidFill>
              </a:rPr>
              <a:t>image</a:t>
            </a:r>
            <a:r>
              <a:rPr lang="en-US" sz="2700" dirty="0"/>
              <a:t>, according to Our </a:t>
            </a:r>
            <a:r>
              <a:rPr lang="en-US" sz="2700" b="1" dirty="0">
                <a:solidFill>
                  <a:srgbClr val="FFFF00"/>
                </a:solidFill>
              </a:rPr>
              <a:t>likeness</a:t>
            </a:r>
            <a:r>
              <a:rPr lang="en-US" sz="2700" dirty="0" smtClean="0"/>
              <a:t>;’ (Gen. 1:26)</a:t>
            </a:r>
          </a:p>
          <a:p>
            <a:r>
              <a:rPr lang="en-US" sz="2700" dirty="0" smtClean="0"/>
              <a:t>This would include 1) Free </a:t>
            </a:r>
            <a:r>
              <a:rPr lang="en-US" sz="2700" b="1" dirty="0" smtClean="0">
                <a:solidFill>
                  <a:srgbClr val="FFFF00"/>
                </a:solidFill>
              </a:rPr>
              <a:t>will</a:t>
            </a:r>
            <a:r>
              <a:rPr lang="en-US" sz="2700" dirty="0" smtClean="0"/>
              <a:t>, 2) Absolute </a:t>
            </a:r>
            <a:r>
              <a:rPr lang="en-US" sz="2700" b="1" dirty="0" smtClean="0">
                <a:solidFill>
                  <a:srgbClr val="FFFF00"/>
                </a:solidFill>
              </a:rPr>
              <a:t>holiness</a:t>
            </a:r>
          </a:p>
          <a:p>
            <a:r>
              <a:rPr lang="en-US" sz="2700" dirty="0" smtClean="0"/>
              <a:t>Man did not lose free will, but lost holiness (</a:t>
            </a:r>
            <a:r>
              <a:rPr lang="en-US" sz="2700" dirty="0" err="1" smtClean="0"/>
              <a:t>sinlessness</a:t>
            </a:r>
            <a:r>
              <a:rPr lang="en-US" sz="2700" dirty="0" smtClean="0"/>
              <a:t>) </a:t>
            </a:r>
          </a:p>
          <a:p>
            <a:r>
              <a:rPr lang="en-US" sz="2700" dirty="0"/>
              <a:t>And you </a:t>
            </a:r>
            <a:r>
              <a:rPr lang="en-US" sz="2700" i="1" dirty="0" smtClean="0"/>
              <a:t>…</a:t>
            </a:r>
            <a:r>
              <a:rPr lang="en-US" sz="2700" dirty="0" smtClean="0"/>
              <a:t>were </a:t>
            </a:r>
            <a:r>
              <a:rPr lang="en-US" sz="2700" b="1" dirty="0">
                <a:solidFill>
                  <a:srgbClr val="FFFF00"/>
                </a:solidFill>
              </a:rPr>
              <a:t>dead</a:t>
            </a:r>
            <a:r>
              <a:rPr lang="en-US" sz="2700" dirty="0"/>
              <a:t> in trespasses and sins, </a:t>
            </a:r>
            <a:r>
              <a:rPr lang="en-US" sz="2700" baseline="30000" dirty="0"/>
              <a:t>2 </a:t>
            </a:r>
            <a:r>
              <a:rPr lang="en-US" sz="2700" dirty="0"/>
              <a:t>in which you once walked according to the course of this world, according to the prince of the power of the air, the spirit who now works in the sons of disobedience, </a:t>
            </a:r>
            <a:r>
              <a:rPr lang="en-US" sz="2700" baseline="30000" dirty="0"/>
              <a:t>3 </a:t>
            </a:r>
            <a:r>
              <a:rPr lang="en-US" sz="2700" dirty="0"/>
              <a:t>among whom also we all once conducted ourselves in the lusts of our flesh, fulfilling the desires of the flesh and of the mind, and were by nature </a:t>
            </a:r>
            <a:r>
              <a:rPr lang="en-US" sz="2700" dirty="0">
                <a:solidFill>
                  <a:srgbClr val="FFFF00"/>
                </a:solidFill>
              </a:rPr>
              <a:t>children of </a:t>
            </a:r>
            <a:r>
              <a:rPr lang="en-US" sz="2700" b="1" dirty="0">
                <a:solidFill>
                  <a:srgbClr val="FFFF00"/>
                </a:solidFill>
              </a:rPr>
              <a:t>wrath</a:t>
            </a:r>
            <a:r>
              <a:rPr lang="en-US" sz="2700" dirty="0"/>
              <a:t>, just as the others</a:t>
            </a:r>
            <a:r>
              <a:rPr lang="en-US" sz="2700" dirty="0" smtClean="0"/>
              <a:t>.’ (Ephesians 2:1-3)</a:t>
            </a:r>
            <a:endParaRPr lang="en-US" sz="2700" dirty="0"/>
          </a:p>
        </p:txBody>
      </p:sp>
    </p:spTree>
    <p:extLst>
      <p:ext uri="{BB962C8B-B14F-4D97-AF65-F5344CB8AC3E}">
        <p14:creationId xmlns:p14="http://schemas.microsoft.com/office/powerpoint/2010/main" val="3998045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Two Different Attitudes</a:t>
            </a:r>
            <a:endParaRPr lang="en-US" dirty="0"/>
          </a:p>
        </p:txBody>
      </p:sp>
      <p:sp>
        <p:nvSpPr>
          <p:cNvPr id="5" name="Content Placeholder 4"/>
          <p:cNvSpPr>
            <a:spLocks noGrp="1"/>
          </p:cNvSpPr>
          <p:nvPr>
            <p:ph sz="half" idx="1"/>
          </p:nvPr>
        </p:nvSpPr>
        <p:spPr>
          <a:xfrm>
            <a:off x="304800" y="1371600"/>
            <a:ext cx="4191000" cy="4525963"/>
          </a:xfrm>
        </p:spPr>
        <p:txBody>
          <a:bodyPr>
            <a:normAutofit/>
          </a:bodyPr>
          <a:lstStyle/>
          <a:p>
            <a:r>
              <a:rPr lang="en-US" dirty="0"/>
              <a:t>“did not like to retain </a:t>
            </a:r>
            <a:r>
              <a:rPr lang="en-US" b="1" dirty="0">
                <a:solidFill>
                  <a:srgbClr val="FFFF00"/>
                </a:solidFill>
              </a:rPr>
              <a:t>God</a:t>
            </a:r>
            <a:r>
              <a:rPr lang="en-US" dirty="0"/>
              <a:t> in </a:t>
            </a:r>
            <a:r>
              <a:rPr lang="en-US" dirty="0" smtClean="0"/>
              <a:t>their knowledge” </a:t>
            </a:r>
          </a:p>
          <a:p>
            <a:r>
              <a:rPr lang="en-US" dirty="0" smtClean="0"/>
              <a:t>“</a:t>
            </a:r>
            <a:r>
              <a:rPr lang="en-US" b="1" dirty="0" smtClean="0">
                <a:solidFill>
                  <a:srgbClr val="FFFF00"/>
                </a:solidFill>
              </a:rPr>
              <a:t>haters </a:t>
            </a:r>
            <a:r>
              <a:rPr lang="en-US" dirty="0" smtClean="0"/>
              <a:t>of God (Ro.1:30)</a:t>
            </a:r>
          </a:p>
          <a:p>
            <a:r>
              <a:rPr lang="en-US" dirty="0"/>
              <a:t>“did not believe the </a:t>
            </a:r>
            <a:r>
              <a:rPr lang="en-US" b="1" dirty="0">
                <a:solidFill>
                  <a:srgbClr val="FFFF00"/>
                </a:solidFill>
              </a:rPr>
              <a:t>truth</a:t>
            </a:r>
            <a:r>
              <a:rPr lang="en-US" dirty="0"/>
              <a:t> but had pleasure in </a:t>
            </a:r>
            <a:r>
              <a:rPr lang="en-US" b="1" dirty="0">
                <a:solidFill>
                  <a:srgbClr val="FFFF00"/>
                </a:solidFill>
              </a:rPr>
              <a:t>unrighteousness</a:t>
            </a:r>
            <a:r>
              <a:rPr lang="en-US" dirty="0" smtClean="0"/>
              <a:t>. (2Th.2)</a:t>
            </a:r>
            <a:endParaRPr lang="en-US" dirty="0"/>
          </a:p>
        </p:txBody>
      </p:sp>
      <p:sp>
        <p:nvSpPr>
          <p:cNvPr id="6" name="Content Placeholder 5"/>
          <p:cNvSpPr>
            <a:spLocks noGrp="1"/>
          </p:cNvSpPr>
          <p:nvPr>
            <p:ph sz="half" idx="2"/>
          </p:nvPr>
        </p:nvSpPr>
        <p:spPr>
          <a:xfrm>
            <a:off x="4648200" y="1371600"/>
            <a:ext cx="4267200" cy="3879502"/>
          </a:xfrm>
        </p:spPr>
        <p:txBody>
          <a:bodyPr>
            <a:normAutofit/>
          </a:bodyPr>
          <a:lstStyle/>
          <a:p>
            <a:r>
              <a:rPr lang="en-US" dirty="0"/>
              <a:t>Blessed </a:t>
            </a:r>
            <a:r>
              <a:rPr lang="en-US" i="1" dirty="0"/>
              <a:t>are</a:t>
            </a:r>
            <a:r>
              <a:rPr lang="en-US" dirty="0"/>
              <a:t> those who </a:t>
            </a:r>
            <a:r>
              <a:rPr lang="en-US" b="1" dirty="0">
                <a:solidFill>
                  <a:srgbClr val="FFFF00"/>
                </a:solidFill>
              </a:rPr>
              <a:t>hunger</a:t>
            </a:r>
            <a:r>
              <a:rPr lang="en-US" dirty="0"/>
              <a:t> and </a:t>
            </a:r>
            <a:r>
              <a:rPr lang="en-US" b="1" dirty="0">
                <a:solidFill>
                  <a:srgbClr val="FFFF00"/>
                </a:solidFill>
              </a:rPr>
              <a:t>thirst</a:t>
            </a:r>
            <a:r>
              <a:rPr lang="en-US" dirty="0"/>
              <a:t> for </a:t>
            </a:r>
            <a:r>
              <a:rPr lang="en-US" b="1" dirty="0" smtClean="0">
                <a:solidFill>
                  <a:srgbClr val="FFFF00"/>
                </a:solidFill>
              </a:rPr>
              <a:t>righteousness” </a:t>
            </a:r>
            <a:r>
              <a:rPr lang="en-US" dirty="0" smtClean="0"/>
              <a:t>(Mt.5:6)</a:t>
            </a:r>
          </a:p>
          <a:p>
            <a:r>
              <a:rPr lang="en-US" dirty="0" smtClean="0"/>
              <a:t>“If anyone </a:t>
            </a:r>
            <a:r>
              <a:rPr lang="en-US" b="1" dirty="0" smtClean="0">
                <a:solidFill>
                  <a:srgbClr val="FFFF00"/>
                </a:solidFill>
              </a:rPr>
              <a:t>wills</a:t>
            </a:r>
            <a:r>
              <a:rPr lang="en-US" dirty="0" smtClean="0"/>
              <a:t> </a:t>
            </a:r>
            <a:r>
              <a:rPr lang="en-US" dirty="0"/>
              <a:t>to do His </a:t>
            </a:r>
            <a:r>
              <a:rPr lang="en-US" b="1" dirty="0" smtClean="0">
                <a:solidFill>
                  <a:srgbClr val="FFFF00"/>
                </a:solidFill>
              </a:rPr>
              <a:t>will</a:t>
            </a:r>
            <a:r>
              <a:rPr lang="en-US" dirty="0" smtClean="0"/>
              <a:t>” (John 7:17).</a:t>
            </a:r>
          </a:p>
          <a:p>
            <a:r>
              <a:rPr lang="en-US" dirty="0" smtClean="0"/>
              <a:t>“them that </a:t>
            </a:r>
            <a:r>
              <a:rPr lang="en-US" b="1" dirty="0" smtClean="0">
                <a:solidFill>
                  <a:srgbClr val="FFFF00"/>
                </a:solidFill>
              </a:rPr>
              <a:t>love</a:t>
            </a:r>
            <a:r>
              <a:rPr lang="en-US" dirty="0" smtClean="0"/>
              <a:t> God” (Romans 8:28)</a:t>
            </a:r>
            <a:r>
              <a:rPr lang="en-US" dirty="0">
                <a:solidFill>
                  <a:srgbClr val="FFFF00"/>
                </a:solidFill>
              </a:rPr>
              <a:t/>
            </a:r>
            <a:br>
              <a:rPr lang="en-US" dirty="0">
                <a:solidFill>
                  <a:srgbClr val="FFFF00"/>
                </a:solidFill>
              </a:rPr>
            </a:br>
            <a:endParaRPr lang="en-US" dirty="0">
              <a:solidFill>
                <a:srgbClr val="FFFF00"/>
              </a:solidFill>
            </a:endParaRPr>
          </a:p>
        </p:txBody>
      </p:sp>
      <p:sp>
        <p:nvSpPr>
          <p:cNvPr id="7" name="TextBox 6"/>
          <p:cNvSpPr txBox="1"/>
          <p:nvPr/>
        </p:nvSpPr>
        <p:spPr>
          <a:xfrm>
            <a:off x="304800" y="4191000"/>
            <a:ext cx="4114800" cy="2246769"/>
          </a:xfrm>
          <a:prstGeom prst="rect">
            <a:avLst/>
          </a:prstGeom>
          <a:noFill/>
          <a:ln w="12700">
            <a:solidFill>
              <a:schemeClr val="tx1"/>
            </a:solidFill>
          </a:ln>
        </p:spPr>
        <p:txBody>
          <a:bodyPr wrap="square" rtlCol="0">
            <a:spAutoFit/>
          </a:bodyPr>
          <a:lstStyle/>
          <a:p>
            <a:r>
              <a:rPr lang="en-US" sz="2800" dirty="0"/>
              <a:t>God will send them strong </a:t>
            </a:r>
            <a:r>
              <a:rPr lang="en-US" sz="2800" b="1" dirty="0">
                <a:solidFill>
                  <a:srgbClr val="FFFF00"/>
                </a:solidFill>
              </a:rPr>
              <a:t>delusion</a:t>
            </a:r>
            <a:r>
              <a:rPr lang="en-US" sz="2800" dirty="0"/>
              <a:t>, that they should believe the lie, </a:t>
            </a:r>
            <a:r>
              <a:rPr lang="en-US" sz="2800" baseline="30000" dirty="0"/>
              <a:t>12 </a:t>
            </a:r>
            <a:r>
              <a:rPr lang="en-US" sz="2800" dirty="0"/>
              <a:t>that they all may be</a:t>
            </a:r>
            <a:r>
              <a:rPr lang="en-US" sz="2800" b="1" dirty="0">
                <a:solidFill>
                  <a:srgbClr val="FFFF00"/>
                </a:solidFill>
              </a:rPr>
              <a:t> condemned </a:t>
            </a:r>
            <a:r>
              <a:rPr lang="en-US" sz="2800" b="1" dirty="0" smtClean="0">
                <a:solidFill>
                  <a:srgbClr val="FFFF00"/>
                </a:solidFill>
              </a:rPr>
              <a:t>    </a:t>
            </a:r>
            <a:r>
              <a:rPr lang="en-US" sz="2800" dirty="0" smtClean="0"/>
              <a:t>(2 Thessalonians 2:11-12)</a:t>
            </a:r>
            <a:endParaRPr lang="en-US" sz="2800" dirty="0"/>
          </a:p>
        </p:txBody>
      </p:sp>
      <p:sp>
        <p:nvSpPr>
          <p:cNvPr id="8" name="TextBox 7"/>
          <p:cNvSpPr txBox="1"/>
          <p:nvPr/>
        </p:nvSpPr>
        <p:spPr>
          <a:xfrm>
            <a:off x="4800600" y="4661118"/>
            <a:ext cx="3733800" cy="1815882"/>
          </a:xfrm>
          <a:prstGeom prst="rect">
            <a:avLst/>
          </a:prstGeom>
          <a:noFill/>
          <a:ln w="19050">
            <a:solidFill>
              <a:schemeClr val="tx1"/>
            </a:solidFill>
          </a:ln>
        </p:spPr>
        <p:txBody>
          <a:bodyPr wrap="square" rtlCol="0">
            <a:spAutoFit/>
          </a:bodyPr>
          <a:lstStyle/>
          <a:p>
            <a:r>
              <a:rPr lang="en-US" sz="2800" dirty="0"/>
              <a:t>He also </a:t>
            </a:r>
            <a:r>
              <a:rPr lang="en-US" sz="2800" b="1" dirty="0">
                <a:solidFill>
                  <a:srgbClr val="FFFF00"/>
                </a:solidFill>
              </a:rPr>
              <a:t>predestined </a:t>
            </a:r>
            <a:r>
              <a:rPr lang="en-US" sz="2800" i="1" dirty="0"/>
              <a:t>to be</a:t>
            </a:r>
            <a:r>
              <a:rPr lang="en-US" sz="2800" b="1" dirty="0">
                <a:solidFill>
                  <a:srgbClr val="FFFF00"/>
                </a:solidFill>
              </a:rPr>
              <a:t> conformed </a:t>
            </a:r>
            <a:r>
              <a:rPr lang="en-US" sz="2800" dirty="0"/>
              <a:t>to the </a:t>
            </a:r>
            <a:r>
              <a:rPr lang="en-US" sz="2800" b="1" dirty="0">
                <a:solidFill>
                  <a:srgbClr val="FFFF00"/>
                </a:solidFill>
              </a:rPr>
              <a:t>image of His </a:t>
            </a:r>
            <a:r>
              <a:rPr lang="en-US" sz="2800" b="1" dirty="0" smtClean="0">
                <a:solidFill>
                  <a:srgbClr val="FFFF00"/>
                </a:solidFill>
              </a:rPr>
              <a:t>Son…</a:t>
            </a:r>
            <a:r>
              <a:rPr lang="en-US" sz="2800" dirty="0" smtClean="0"/>
              <a:t>”     (Romans 8:29)</a:t>
            </a:r>
            <a:endParaRPr lang="en-US" sz="2800" dirty="0"/>
          </a:p>
        </p:txBody>
      </p:sp>
    </p:spTree>
    <p:extLst>
      <p:ext uri="{BB962C8B-B14F-4D97-AF65-F5344CB8AC3E}">
        <p14:creationId xmlns:p14="http://schemas.microsoft.com/office/powerpoint/2010/main" val="230306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fade">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fade">
                                      <p:cBhvr>
                                        <p:cTn id="32" dur="500"/>
                                        <p:tgtEl>
                                          <p:spTgt spid="6">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ppt_w</p:attrName>
                                        </p:attrNameLst>
                                      </p:cBhvr>
                                      <p:tavLst>
                                        <p:tav tm="0">
                                          <p:val>
                                            <p:fltVal val="0"/>
                                          </p:val>
                                        </p:tav>
                                        <p:tav tm="100000">
                                          <p:val>
                                            <p:strVal val="#ppt_w"/>
                                          </p:val>
                                        </p:tav>
                                      </p:tavLst>
                                    </p:anim>
                                    <p:anim calcmode="lin" valueType="num">
                                      <p:cBhvr>
                                        <p:cTn id="38" dur="500" fill="hold"/>
                                        <p:tgtEl>
                                          <p:spTgt spid="7"/>
                                        </p:tgtEl>
                                        <p:attrNameLst>
                                          <p:attrName>ppt_h</p:attrName>
                                        </p:attrNameLst>
                                      </p:cBhvr>
                                      <p:tavLst>
                                        <p:tav tm="0">
                                          <p:val>
                                            <p:fltVal val="0"/>
                                          </p:val>
                                        </p:tav>
                                        <p:tav tm="100000">
                                          <p:val>
                                            <p:strVal val="#ppt_h"/>
                                          </p:val>
                                        </p:tav>
                                      </p:tavLst>
                                    </p:anim>
                                    <p:animEffect transition="in" filter="fade">
                                      <p:cBhvr>
                                        <p:cTn id="39" dur="500"/>
                                        <p:tgtEl>
                                          <p:spTgt spid="7"/>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p:cTn id="44" dur="500" fill="hold"/>
                                        <p:tgtEl>
                                          <p:spTgt spid="8"/>
                                        </p:tgtEl>
                                        <p:attrNameLst>
                                          <p:attrName>ppt_w</p:attrName>
                                        </p:attrNameLst>
                                      </p:cBhvr>
                                      <p:tavLst>
                                        <p:tav tm="0">
                                          <p:val>
                                            <p:fltVal val="0"/>
                                          </p:val>
                                        </p:tav>
                                        <p:tav tm="100000">
                                          <p:val>
                                            <p:strVal val="#ppt_w"/>
                                          </p:val>
                                        </p:tav>
                                      </p:tavLst>
                                    </p:anim>
                                    <p:anim calcmode="lin" valueType="num">
                                      <p:cBhvr>
                                        <p:cTn id="45" dur="500" fill="hold"/>
                                        <p:tgtEl>
                                          <p:spTgt spid="8"/>
                                        </p:tgtEl>
                                        <p:attrNameLst>
                                          <p:attrName>ppt_h</p:attrName>
                                        </p:attrNameLst>
                                      </p:cBhvr>
                                      <p:tavLst>
                                        <p:tav tm="0">
                                          <p:val>
                                            <p:fltVal val="0"/>
                                          </p:val>
                                        </p:tav>
                                        <p:tav tm="100000">
                                          <p:val>
                                            <p:strVal val="#ppt_h"/>
                                          </p:val>
                                        </p:tav>
                                      </p:tavLst>
                                    </p:anim>
                                    <p:animEffect transition="in" filter="fade">
                                      <p:cBhvr>
                                        <p:cTn id="4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9" name="Group 23"/>
          <p:cNvGrpSpPr>
            <a:grpSpLocks/>
          </p:cNvGrpSpPr>
          <p:nvPr/>
        </p:nvGrpSpPr>
        <p:grpSpPr bwMode="auto">
          <a:xfrm>
            <a:off x="609600" y="1143000"/>
            <a:ext cx="1981200" cy="1600200"/>
            <a:chOff x="384" y="720"/>
            <a:chExt cx="1248" cy="1008"/>
          </a:xfrm>
        </p:grpSpPr>
        <p:sp>
          <p:nvSpPr>
            <p:cNvPr id="4125" name="Oval 2"/>
            <p:cNvSpPr>
              <a:spLocks noChangeArrowheads="1"/>
            </p:cNvSpPr>
            <p:nvPr/>
          </p:nvSpPr>
          <p:spPr bwMode="auto">
            <a:xfrm>
              <a:off x="384" y="720"/>
              <a:ext cx="1248" cy="1008"/>
            </a:xfrm>
            <a:prstGeom prst="ellipse">
              <a:avLst/>
            </a:prstGeom>
            <a:solidFill>
              <a:srgbClr val="194BA5"/>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endParaRPr lang="en-US" altLang="en-US" sz="2400"/>
            </a:p>
          </p:txBody>
        </p:sp>
        <p:sp>
          <p:nvSpPr>
            <p:cNvPr id="4126" name="Rectangle 4"/>
            <p:cNvSpPr>
              <a:spLocks noChangeArrowheads="1"/>
            </p:cNvSpPr>
            <p:nvPr/>
          </p:nvSpPr>
          <p:spPr bwMode="auto">
            <a:xfrm>
              <a:off x="636" y="842"/>
              <a:ext cx="747" cy="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Bef>
                  <a:spcPct val="0"/>
                </a:spcBef>
                <a:buFontTx/>
                <a:buNone/>
              </a:pPr>
              <a:r>
                <a:rPr lang="en-US" altLang="en-US" b="1" dirty="0">
                  <a:latin typeface="Arial Black" pitchFamily="34" charset="0"/>
                </a:rPr>
                <a:t>GOD</a:t>
              </a:r>
            </a:p>
            <a:p>
              <a:pPr>
                <a:lnSpc>
                  <a:spcPct val="130000"/>
                </a:lnSpc>
                <a:spcBef>
                  <a:spcPct val="0"/>
                </a:spcBef>
                <a:buFontTx/>
                <a:buNone/>
              </a:pPr>
              <a:r>
                <a:rPr lang="en-US" altLang="en-US" b="1" dirty="0">
                  <a:latin typeface="Arial Black" pitchFamily="34" charset="0"/>
                </a:rPr>
                <a:t>SON</a:t>
              </a:r>
            </a:p>
          </p:txBody>
        </p:sp>
        <p:sp>
          <p:nvSpPr>
            <p:cNvPr id="4127" name="Line 5"/>
            <p:cNvSpPr>
              <a:spLocks noChangeShapeType="1"/>
            </p:cNvSpPr>
            <p:nvPr/>
          </p:nvSpPr>
          <p:spPr bwMode="auto">
            <a:xfrm>
              <a:off x="576" y="1224"/>
              <a:ext cx="864"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96" name="Group 24"/>
          <p:cNvGrpSpPr>
            <a:grpSpLocks/>
          </p:cNvGrpSpPr>
          <p:nvPr/>
        </p:nvGrpSpPr>
        <p:grpSpPr bwMode="auto">
          <a:xfrm>
            <a:off x="1981200" y="457200"/>
            <a:ext cx="5029200" cy="685800"/>
            <a:chOff x="1248" y="288"/>
            <a:chExt cx="3168" cy="432"/>
          </a:xfrm>
        </p:grpSpPr>
        <p:sp>
          <p:nvSpPr>
            <p:cNvPr id="4119" name="Freeform 21"/>
            <p:cNvSpPr>
              <a:spLocks/>
            </p:cNvSpPr>
            <p:nvPr/>
          </p:nvSpPr>
          <p:spPr bwMode="auto">
            <a:xfrm>
              <a:off x="1248" y="432"/>
              <a:ext cx="3168" cy="288"/>
            </a:xfrm>
            <a:custGeom>
              <a:avLst/>
              <a:gdLst>
                <a:gd name="T0" fmla="*/ 0 w 2976"/>
                <a:gd name="T1" fmla="*/ 288 h 288"/>
                <a:gd name="T2" fmla="*/ 1578 w 2976"/>
                <a:gd name="T3" fmla="*/ 0 h 288"/>
                <a:gd name="T4" fmla="*/ 3372 w 2976"/>
                <a:gd name="T5" fmla="*/ 288 h 288"/>
                <a:gd name="T6" fmla="*/ 0 60000 65536"/>
                <a:gd name="T7" fmla="*/ 0 60000 65536"/>
                <a:gd name="T8" fmla="*/ 0 60000 65536"/>
              </a:gdLst>
              <a:ahLst/>
              <a:cxnLst>
                <a:cxn ang="T6">
                  <a:pos x="T0" y="T1"/>
                </a:cxn>
                <a:cxn ang="T7">
                  <a:pos x="T2" y="T3"/>
                </a:cxn>
                <a:cxn ang="T8">
                  <a:pos x="T4" y="T5"/>
                </a:cxn>
              </a:cxnLst>
              <a:rect l="0" t="0" r="r" b="b"/>
              <a:pathLst>
                <a:path w="2976" h="288">
                  <a:moveTo>
                    <a:pt x="0" y="288"/>
                  </a:moveTo>
                  <a:cubicBezTo>
                    <a:pt x="448" y="144"/>
                    <a:pt x="896" y="0"/>
                    <a:pt x="1392" y="0"/>
                  </a:cubicBezTo>
                  <a:cubicBezTo>
                    <a:pt x="1888" y="0"/>
                    <a:pt x="2712" y="240"/>
                    <a:pt x="2976" y="288"/>
                  </a:cubicBezTo>
                </a:path>
              </a:pathLst>
            </a:custGeom>
            <a:noFill/>
            <a:ln w="88900">
              <a:solidFill>
                <a:srgbClr val="FF0000"/>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3094" name="Text Box 22"/>
            <p:cNvSpPr txBox="1">
              <a:spLocks noChangeArrowheads="1"/>
            </p:cNvSpPr>
            <p:nvPr/>
          </p:nvSpPr>
          <p:spPr bwMode="auto">
            <a:xfrm>
              <a:off x="2064" y="288"/>
              <a:ext cx="1483" cy="365"/>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US" altLang="en-US" sz="3200" b="1" dirty="0">
                  <a:effectLst>
                    <a:outerShdw blurRad="38100" dist="38100" dir="2700000" algn="tl">
                      <a:srgbClr val="C0C0C0"/>
                    </a:outerShdw>
                  </a:effectLst>
                  <a:latin typeface="Arial Black" pitchFamily="34" charset="0"/>
                </a:rPr>
                <a:t>PURPOSE</a:t>
              </a:r>
              <a:endParaRPr lang="en-US" altLang="en-US" b="1" dirty="0"/>
            </a:p>
          </p:txBody>
        </p:sp>
      </p:grpSp>
      <p:sp>
        <p:nvSpPr>
          <p:cNvPr id="2" name="TextBox 1"/>
          <p:cNvSpPr txBox="1"/>
          <p:nvPr/>
        </p:nvSpPr>
        <p:spPr>
          <a:xfrm>
            <a:off x="609599" y="3799344"/>
            <a:ext cx="8229601" cy="2677656"/>
          </a:xfrm>
          <a:prstGeom prst="rect">
            <a:avLst/>
          </a:prstGeom>
          <a:noFill/>
        </p:spPr>
        <p:txBody>
          <a:bodyPr wrap="square" rtlCol="0">
            <a:spAutoFit/>
          </a:bodyPr>
          <a:lstStyle/>
          <a:p>
            <a:r>
              <a:rPr lang="en-US" sz="2800" baseline="30000" dirty="0"/>
              <a:t>28 </a:t>
            </a:r>
            <a:r>
              <a:rPr lang="en-US" sz="2800" dirty="0"/>
              <a:t>And we know that all things work together for </a:t>
            </a:r>
            <a:r>
              <a:rPr lang="en-US" sz="2800" b="1" dirty="0">
                <a:solidFill>
                  <a:srgbClr val="FFFF00"/>
                </a:solidFill>
              </a:rPr>
              <a:t>good</a:t>
            </a:r>
            <a:r>
              <a:rPr lang="en-US" sz="2800" dirty="0"/>
              <a:t> to those who love God, to those who are the called according to </a:t>
            </a:r>
            <a:r>
              <a:rPr lang="en-US" sz="2800" i="1" dirty="0"/>
              <a:t>His</a:t>
            </a:r>
            <a:r>
              <a:rPr lang="en-US" sz="2800" dirty="0"/>
              <a:t> purpose. </a:t>
            </a:r>
            <a:r>
              <a:rPr lang="en-US" sz="2800" baseline="30000" dirty="0"/>
              <a:t>29 </a:t>
            </a:r>
            <a:r>
              <a:rPr lang="en-US" sz="2800" dirty="0"/>
              <a:t>For whom He foreknew, He also predestined </a:t>
            </a:r>
            <a:r>
              <a:rPr lang="en-US" sz="2800" i="1" dirty="0"/>
              <a:t>to be</a:t>
            </a:r>
            <a:r>
              <a:rPr lang="en-US" sz="2800" dirty="0"/>
              <a:t> conformed to the image of His Son, that He might be the firstborn among many brethren. </a:t>
            </a:r>
            <a:r>
              <a:rPr lang="en-US" sz="2800" dirty="0" smtClean="0"/>
              <a:t> (Romans 8:28-29)</a:t>
            </a:r>
            <a:endParaRPr lang="en-US" sz="2800" dirty="0"/>
          </a:p>
        </p:txBody>
      </p:sp>
      <p:cxnSp>
        <p:nvCxnSpPr>
          <p:cNvPr id="4" name="Straight Connector 3"/>
          <p:cNvCxnSpPr/>
          <p:nvPr/>
        </p:nvCxnSpPr>
        <p:spPr>
          <a:xfrm>
            <a:off x="1143000" y="4724400"/>
            <a:ext cx="2819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552700" y="5105400"/>
            <a:ext cx="17145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3132730" y="5562600"/>
            <a:ext cx="522863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26175" y="6019800"/>
            <a:ext cx="56922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1400767" y="6019800"/>
            <a:ext cx="6295433"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762000" y="6400800"/>
            <a:ext cx="1219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pSp>
        <p:nvGrpSpPr>
          <p:cNvPr id="47" name="Group 33"/>
          <p:cNvGrpSpPr>
            <a:grpSpLocks/>
          </p:cNvGrpSpPr>
          <p:nvPr/>
        </p:nvGrpSpPr>
        <p:grpSpPr bwMode="auto">
          <a:xfrm>
            <a:off x="4660220" y="1143000"/>
            <a:ext cx="4178980" cy="2895600"/>
            <a:chOff x="3456" y="720"/>
            <a:chExt cx="2112" cy="2208"/>
          </a:xfrm>
        </p:grpSpPr>
        <p:sp>
          <p:nvSpPr>
            <p:cNvPr id="48" name="AutoShape 12"/>
            <p:cNvSpPr>
              <a:spLocks noChangeArrowheads="1"/>
            </p:cNvSpPr>
            <p:nvPr/>
          </p:nvSpPr>
          <p:spPr bwMode="auto">
            <a:xfrm>
              <a:off x="3511" y="720"/>
              <a:ext cx="2057" cy="1584"/>
            </a:xfrm>
            <a:prstGeom prst="cloudCallout">
              <a:avLst>
                <a:gd name="adj1" fmla="val -45671"/>
                <a:gd name="adj2" fmla="val 79102"/>
              </a:avLst>
            </a:prstGeom>
            <a:solidFill>
              <a:srgbClr val="194BA5"/>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endParaRPr lang="en-US" altLang="en-US" sz="2400"/>
            </a:p>
          </p:txBody>
        </p:sp>
        <p:sp>
          <p:nvSpPr>
            <p:cNvPr id="49" name="Rectangle 9"/>
            <p:cNvSpPr>
              <a:spLocks noChangeArrowheads="1"/>
            </p:cNvSpPr>
            <p:nvPr/>
          </p:nvSpPr>
          <p:spPr bwMode="auto">
            <a:xfrm>
              <a:off x="3832" y="1008"/>
              <a:ext cx="1435" cy="1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b="1" dirty="0">
                  <a:latin typeface="Arial Black" pitchFamily="34" charset="0"/>
                </a:rPr>
                <a:t>GOD</a:t>
              </a:r>
            </a:p>
            <a:p>
              <a:pPr algn="ctr">
                <a:lnSpc>
                  <a:spcPct val="130000"/>
                </a:lnSpc>
                <a:spcBef>
                  <a:spcPct val="0"/>
                </a:spcBef>
                <a:buFontTx/>
                <a:buNone/>
              </a:pPr>
              <a:r>
                <a:rPr lang="en-US" altLang="en-US" b="1" dirty="0">
                  <a:latin typeface="Arial Black" pitchFamily="34" charset="0"/>
                </a:rPr>
                <a:t>SON</a:t>
              </a:r>
            </a:p>
            <a:p>
              <a:pPr algn="ctr">
                <a:lnSpc>
                  <a:spcPct val="90000"/>
                </a:lnSpc>
                <a:spcBef>
                  <a:spcPct val="0"/>
                </a:spcBef>
                <a:buFontTx/>
                <a:buNone/>
              </a:pPr>
              <a:r>
                <a:rPr lang="en-US" altLang="en-US" sz="2800" b="1" u="sng" dirty="0">
                  <a:latin typeface="Arial Black" pitchFamily="34" charset="0"/>
                </a:rPr>
                <a:t>many sons</a:t>
              </a:r>
              <a:endParaRPr lang="en-US" altLang="en-US" b="1" dirty="0">
                <a:latin typeface="Arial Black" pitchFamily="34" charset="0"/>
              </a:endParaRPr>
            </a:p>
          </p:txBody>
        </p:sp>
        <p:sp>
          <p:nvSpPr>
            <p:cNvPr id="50" name="Line 10"/>
            <p:cNvSpPr>
              <a:spLocks noChangeShapeType="1"/>
            </p:cNvSpPr>
            <p:nvPr/>
          </p:nvSpPr>
          <p:spPr bwMode="auto">
            <a:xfrm>
              <a:off x="4114" y="1392"/>
              <a:ext cx="926" cy="1"/>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useBgFill="1">
          <p:nvSpPr>
            <p:cNvPr id="51" name="Freeform 13"/>
            <p:cNvSpPr>
              <a:spLocks/>
            </p:cNvSpPr>
            <p:nvPr/>
          </p:nvSpPr>
          <p:spPr bwMode="auto">
            <a:xfrm>
              <a:off x="3456" y="2112"/>
              <a:ext cx="720" cy="816"/>
            </a:xfrm>
            <a:custGeom>
              <a:avLst/>
              <a:gdLst>
                <a:gd name="T0" fmla="*/ 386 w 672"/>
                <a:gd name="T1" fmla="*/ 0 h 672"/>
                <a:gd name="T2" fmla="*/ 771 w 672"/>
                <a:gd name="T3" fmla="*/ 212 h 672"/>
                <a:gd name="T4" fmla="*/ 661 w 672"/>
                <a:gd name="T5" fmla="*/ 566 h 672"/>
                <a:gd name="T6" fmla="*/ 110 w 672"/>
                <a:gd name="T7" fmla="*/ 991 h 672"/>
                <a:gd name="T8" fmla="*/ 0 w 672"/>
                <a:gd name="T9" fmla="*/ 920 h 672"/>
                <a:gd name="T10" fmla="*/ 386 w 672"/>
                <a:gd name="T11" fmla="*/ 0 h 67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2" h="672">
                  <a:moveTo>
                    <a:pt x="336" y="0"/>
                  </a:moveTo>
                  <a:lnTo>
                    <a:pt x="672" y="144"/>
                  </a:lnTo>
                  <a:lnTo>
                    <a:pt x="576" y="384"/>
                  </a:lnTo>
                  <a:lnTo>
                    <a:pt x="96" y="672"/>
                  </a:lnTo>
                  <a:lnTo>
                    <a:pt x="0" y="624"/>
                  </a:lnTo>
                  <a:lnTo>
                    <a:pt x="336" y="0"/>
                  </a:lnTo>
                  <a:close/>
                </a:path>
              </a:pathLst>
            </a:custGeom>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6181873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wipe(left)">
                                      <p:cBhvr>
                                        <p:cTn id="12" dur="500"/>
                                        <p:tgtEl>
                                          <p:spTgt spid="37"/>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096"/>
                                        </p:tgtEl>
                                        <p:attrNameLst>
                                          <p:attrName>style.visibility</p:attrName>
                                        </p:attrNameLst>
                                      </p:cBhvr>
                                      <p:to>
                                        <p:strVal val="visible"/>
                                      </p:to>
                                    </p:set>
                                    <p:animEffect transition="in" filter="wipe(left)">
                                      <p:cBhvr>
                                        <p:cTn id="21" dur="500"/>
                                        <p:tgtEl>
                                          <p:spTgt spid="3096"/>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43"/>
                                        </p:tgtEl>
                                        <p:attrNameLst>
                                          <p:attrName>style.visibility</p:attrName>
                                        </p:attrNameLst>
                                      </p:cBhvr>
                                      <p:to>
                                        <p:strVal val="visible"/>
                                      </p:to>
                                    </p:set>
                                    <p:animEffect transition="in" filter="wipe(left)">
                                      <p:cBhvr>
                                        <p:cTn id="26" dur="500"/>
                                        <p:tgtEl>
                                          <p:spTgt spid="43"/>
                                        </p:tgtEl>
                                      </p:cBhvr>
                                    </p:animEffect>
                                  </p:childTnLst>
                                </p:cTn>
                              </p:par>
                            </p:childTnLst>
                          </p:cTn>
                        </p:par>
                        <p:par>
                          <p:cTn id="27" fill="hold">
                            <p:stCondLst>
                              <p:cond delay="500"/>
                            </p:stCondLst>
                            <p:childTnLst>
                              <p:par>
                                <p:cTn id="28" presetID="22" presetClass="entr" presetSubtype="8" fill="hold" nodeType="afterEffect">
                                  <p:stCondLst>
                                    <p:cond delay="0"/>
                                  </p:stCondLst>
                                  <p:childTnLst>
                                    <p:set>
                                      <p:cBhvr>
                                        <p:cTn id="29" dur="1" fill="hold">
                                          <p:stCondLst>
                                            <p:cond delay="0"/>
                                          </p:stCondLst>
                                        </p:cTn>
                                        <p:tgtEl>
                                          <p:spTgt spid="45"/>
                                        </p:tgtEl>
                                        <p:attrNameLst>
                                          <p:attrName>style.visibility</p:attrName>
                                        </p:attrNameLst>
                                      </p:cBhvr>
                                      <p:to>
                                        <p:strVal val="visible"/>
                                      </p:to>
                                    </p:set>
                                    <p:animEffect transition="in" filter="wipe(left)">
                                      <p:cBhvr>
                                        <p:cTn id="30" dur="500"/>
                                        <p:tgtEl>
                                          <p:spTgt spid="45"/>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39"/>
                                        </p:tgtEl>
                                        <p:attrNameLst>
                                          <p:attrName>style.visibility</p:attrName>
                                        </p:attrNameLst>
                                      </p:cBhvr>
                                      <p:to>
                                        <p:strVal val="visible"/>
                                      </p:to>
                                    </p:set>
                                    <p:animEffect transition="in" filter="wipe(left)">
                                      <p:cBhvr>
                                        <p:cTn id="39" dur="500"/>
                                        <p:tgtEl>
                                          <p:spTgt spid="39"/>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fontScale="90000"/>
          </a:bodyPr>
          <a:lstStyle/>
          <a:p>
            <a:r>
              <a:rPr lang="en-US" dirty="0" smtClean="0"/>
              <a:t/>
            </a:r>
            <a:br>
              <a:rPr lang="en-US" dirty="0" smtClean="0"/>
            </a:br>
            <a:r>
              <a:rPr lang="en-US" sz="5400" b="1" dirty="0" smtClean="0"/>
              <a:t>What God Has Done</a:t>
            </a:r>
            <a:endParaRPr lang="en-US" sz="5400" b="1" dirty="0"/>
          </a:p>
        </p:txBody>
      </p:sp>
      <p:sp>
        <p:nvSpPr>
          <p:cNvPr id="3" name="Subtitle 2"/>
          <p:cNvSpPr>
            <a:spLocks noGrp="1"/>
          </p:cNvSpPr>
          <p:nvPr>
            <p:ph type="subTitle" idx="1"/>
          </p:nvPr>
        </p:nvSpPr>
        <p:spPr>
          <a:xfrm>
            <a:off x="1371600" y="3429000"/>
            <a:ext cx="6400800" cy="1752600"/>
          </a:xfrm>
        </p:spPr>
        <p:txBody>
          <a:bodyPr/>
          <a:lstStyle/>
          <a:p>
            <a:pPr lvl="0"/>
            <a:r>
              <a:rPr lang="en-US" dirty="0"/>
              <a:t>“</a:t>
            </a:r>
            <a:r>
              <a:rPr lang="en-US" sz="3600" dirty="0"/>
              <a:t>All things work together for </a:t>
            </a:r>
            <a:r>
              <a:rPr lang="en-US" sz="3600" b="1" dirty="0" smtClean="0">
                <a:solidFill>
                  <a:srgbClr val="FFFF00"/>
                </a:solidFill>
              </a:rPr>
              <a:t>good</a:t>
            </a:r>
            <a:r>
              <a:rPr lang="en-US" sz="3600" dirty="0" smtClean="0"/>
              <a:t> to </a:t>
            </a:r>
            <a:r>
              <a:rPr lang="en-US" sz="3600" dirty="0"/>
              <a:t>those who love God…” (Romans 8:28)</a:t>
            </a:r>
          </a:p>
          <a:p>
            <a:endParaRPr lang="en-US" sz="3600" dirty="0"/>
          </a:p>
        </p:txBody>
      </p:sp>
    </p:spTree>
    <p:extLst>
      <p:ext uri="{BB962C8B-B14F-4D97-AF65-F5344CB8AC3E}">
        <p14:creationId xmlns:p14="http://schemas.microsoft.com/office/powerpoint/2010/main" val="518291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dirty="0" smtClean="0"/>
              <a:t>God’s Part</a:t>
            </a:r>
            <a:endParaRPr lang="en-US" b="1" dirty="0"/>
          </a:p>
        </p:txBody>
      </p:sp>
      <p:sp>
        <p:nvSpPr>
          <p:cNvPr id="3" name="Subtitle 2"/>
          <p:cNvSpPr>
            <a:spLocks noGrp="1"/>
          </p:cNvSpPr>
          <p:nvPr>
            <p:ph type="subTitle" idx="1"/>
          </p:nvPr>
        </p:nvSpPr>
        <p:spPr>
          <a:xfrm>
            <a:off x="533400" y="2057400"/>
            <a:ext cx="8077200" cy="3200400"/>
          </a:xfrm>
        </p:spPr>
        <p:txBody>
          <a:bodyPr>
            <a:noAutofit/>
          </a:bodyPr>
          <a:lstStyle/>
          <a:p>
            <a:pPr algn="l"/>
            <a:r>
              <a:rPr lang="en-US" dirty="0" smtClean="0">
                <a:solidFill>
                  <a:schemeClr val="tx1"/>
                </a:solidFill>
              </a:rPr>
              <a:t>A. Sent Son </a:t>
            </a:r>
            <a:r>
              <a:rPr lang="en-US" dirty="0" smtClean="0"/>
              <a:t>for Our Us to See (Jn. 3:16)</a:t>
            </a:r>
          </a:p>
          <a:p>
            <a:pPr algn="l"/>
            <a:r>
              <a:rPr lang="en-US" dirty="0" smtClean="0"/>
              <a:t>B. “Moreover </a:t>
            </a:r>
            <a:r>
              <a:rPr lang="en-US" dirty="0"/>
              <a:t>whom He predestined, these He </a:t>
            </a:r>
            <a:r>
              <a:rPr lang="en-US" dirty="0" smtClean="0"/>
              <a:t>	also </a:t>
            </a:r>
            <a:r>
              <a:rPr lang="en-US" dirty="0">
                <a:solidFill>
                  <a:schemeClr val="tx1"/>
                </a:solidFill>
              </a:rPr>
              <a:t>called</a:t>
            </a:r>
            <a:r>
              <a:rPr lang="en-US" dirty="0"/>
              <a:t>; whom He called, these He </a:t>
            </a:r>
            <a:r>
              <a:rPr lang="en-US" dirty="0" smtClean="0"/>
              <a:t>	also </a:t>
            </a:r>
            <a:r>
              <a:rPr lang="en-US" dirty="0">
                <a:solidFill>
                  <a:schemeClr val="tx1"/>
                </a:solidFill>
              </a:rPr>
              <a:t>justified</a:t>
            </a:r>
            <a:r>
              <a:rPr lang="en-US" dirty="0"/>
              <a:t>; and whom He justified, </a:t>
            </a:r>
            <a:r>
              <a:rPr lang="en-US" dirty="0" smtClean="0"/>
              <a:t>	these </a:t>
            </a:r>
            <a:r>
              <a:rPr lang="en-US" dirty="0"/>
              <a:t>He also </a:t>
            </a:r>
            <a:r>
              <a:rPr lang="en-US" dirty="0">
                <a:solidFill>
                  <a:schemeClr val="tx1"/>
                </a:solidFill>
              </a:rPr>
              <a:t>glorified</a:t>
            </a:r>
            <a:r>
              <a:rPr lang="en-US" sz="3600" b="1" dirty="0" smtClean="0">
                <a:solidFill>
                  <a:srgbClr val="FFFF00"/>
                </a:solidFill>
              </a:rPr>
              <a:t>.</a:t>
            </a:r>
            <a:r>
              <a:rPr lang="en-US" sz="3600" dirty="0" smtClean="0"/>
              <a:t>” </a:t>
            </a:r>
            <a:r>
              <a:rPr lang="en-US" dirty="0" smtClean="0"/>
              <a:t>(Romans 8:30)</a:t>
            </a:r>
            <a:endParaRPr lang="en-US" sz="3600" dirty="0"/>
          </a:p>
          <a:p>
            <a:pPr algn="l"/>
            <a:r>
              <a:rPr lang="en-US" dirty="0" smtClean="0">
                <a:solidFill>
                  <a:schemeClr val="tx1"/>
                </a:solidFill>
              </a:rPr>
              <a:t>C. Gifts </a:t>
            </a:r>
            <a:r>
              <a:rPr lang="en-US" dirty="0" smtClean="0"/>
              <a:t>to help (Ephesians 4:11-13</a:t>
            </a:r>
          </a:p>
          <a:p>
            <a:pPr algn="l"/>
            <a:r>
              <a:rPr lang="en-US" dirty="0" smtClean="0">
                <a:solidFill>
                  <a:schemeClr val="tx1"/>
                </a:solidFill>
              </a:rPr>
              <a:t>D. Finish </a:t>
            </a:r>
            <a:r>
              <a:rPr lang="en-US" dirty="0" smtClean="0"/>
              <a:t>what we cannot attain (Phil. 3:20-21)</a:t>
            </a:r>
            <a:endParaRPr lang="en-US" dirty="0"/>
          </a:p>
        </p:txBody>
      </p:sp>
    </p:spTree>
    <p:extLst>
      <p:ext uri="{BB962C8B-B14F-4D97-AF65-F5344CB8AC3E}">
        <p14:creationId xmlns:p14="http://schemas.microsoft.com/office/powerpoint/2010/main" val="417317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Sent Son</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“And </a:t>
            </a:r>
            <a:r>
              <a:rPr lang="en-US" dirty="0"/>
              <a:t>the Word became </a:t>
            </a:r>
            <a:r>
              <a:rPr lang="en-US" b="1" dirty="0">
                <a:solidFill>
                  <a:srgbClr val="FFFF00"/>
                </a:solidFill>
              </a:rPr>
              <a:t>flesh</a:t>
            </a:r>
            <a:r>
              <a:rPr lang="en-US" dirty="0"/>
              <a:t> and dwelt among us, and </a:t>
            </a:r>
            <a:r>
              <a:rPr lang="en-US" u="sng" dirty="0"/>
              <a:t>we beheld His glory</a:t>
            </a:r>
            <a:r>
              <a:rPr lang="en-US" dirty="0"/>
              <a:t>, the glory as of the only begotten of the Father, full of grace and truth</a:t>
            </a:r>
            <a:r>
              <a:rPr lang="en-US" dirty="0" smtClean="0"/>
              <a:t>.”</a:t>
            </a:r>
          </a:p>
          <a:p>
            <a:r>
              <a:rPr lang="en-US" baseline="30000" dirty="0" smtClean="0"/>
              <a:t>“</a:t>
            </a:r>
            <a:r>
              <a:rPr lang="en-US" dirty="0" smtClean="0"/>
              <a:t>that </a:t>
            </a:r>
            <a:r>
              <a:rPr lang="en-US" dirty="0"/>
              <a:t>which we have seen and heard we declare to you, that you also may have fellowship with us; and truly our fellowship </a:t>
            </a:r>
            <a:r>
              <a:rPr lang="en-US" i="1" dirty="0"/>
              <a:t>is</a:t>
            </a:r>
            <a:r>
              <a:rPr lang="en-US" dirty="0"/>
              <a:t> with the Father and with His Son Jesus Christ</a:t>
            </a:r>
            <a:r>
              <a:rPr lang="en-US" dirty="0" smtClean="0"/>
              <a:t>.” (I John 1:3)</a:t>
            </a:r>
          </a:p>
        </p:txBody>
      </p:sp>
    </p:spTree>
    <p:extLst>
      <p:ext uri="{BB962C8B-B14F-4D97-AF65-F5344CB8AC3E}">
        <p14:creationId xmlns:p14="http://schemas.microsoft.com/office/powerpoint/2010/main" val="41076582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1637</Words>
  <Application>Microsoft Office PowerPoint</Application>
  <PresentationFormat>On-screen Show (4:3)</PresentationFormat>
  <Paragraphs>86</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Sharing the Hope That is In Us.  </vt:lpstr>
      <vt:lpstr>Things Hoped For</vt:lpstr>
      <vt:lpstr>HOPE</vt:lpstr>
      <vt:lpstr>Creation and Fall</vt:lpstr>
      <vt:lpstr>Two Different Attitudes</vt:lpstr>
      <vt:lpstr>PowerPoint Presentation</vt:lpstr>
      <vt:lpstr> What God Has Done</vt:lpstr>
      <vt:lpstr>God’s Part</vt:lpstr>
      <vt:lpstr>A. Sent Son</vt:lpstr>
      <vt:lpstr>B-1.  “whom He predestined, these He also called” </vt:lpstr>
      <vt:lpstr> B-2 “…whom He called, these He also justified”</vt:lpstr>
      <vt:lpstr> B-3 “whom He justified, these He also glorified”</vt:lpstr>
      <vt:lpstr>C. Gifts to Help  (Eph. 4:11-13)</vt:lpstr>
      <vt:lpstr>D. Finish What We Cannot Attain</vt:lpstr>
      <vt:lpstr>Our Responsibility</vt:lpstr>
      <vt:lpstr>A. Faith</vt:lpstr>
      <vt:lpstr>B. Information</vt:lpstr>
      <vt:lpstr>C. Purification</vt:lpstr>
      <vt:lpstr>D. Imitation</vt:lpstr>
      <vt:lpstr>E. Incarnation</vt:lpstr>
      <vt:lpstr>Becoming Like Christ is Gradual</vt:lpstr>
      <vt:lpstr>My God and I</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the Hope That is In Us.</dc:title>
  <dc:creator>Sewell</dc:creator>
  <cp:lastModifiedBy>Sewell</cp:lastModifiedBy>
  <cp:revision>47</cp:revision>
  <dcterms:created xsi:type="dcterms:W3CDTF">2014-12-18T13:32:52Z</dcterms:created>
  <dcterms:modified xsi:type="dcterms:W3CDTF">2014-12-20T20:05:37Z</dcterms:modified>
</cp:coreProperties>
</file>