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6" r:id="rId22"/>
    <p:sldId id="278" r:id="rId23"/>
    <p:sldId id="279" r:id="rId24"/>
    <p:sldId id="280" r:id="rId25"/>
    <p:sldId id="281" r:id="rId26"/>
    <p:sldId id="283"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embeddedFontLst>
    <p:embeddedFont>
      <p:font typeface="Century Gothic" pitchFamily="34" charset="0"/>
      <p:regular r:id="rId43"/>
      <p:bold r:id="rId44"/>
      <p:italic r:id="rId45"/>
      <p:boldItalic r:id="rId46"/>
    </p:embeddedFont>
    <p:embeddedFont>
      <p:font typeface="Wingdings 2" pitchFamily="18" charset="2"/>
      <p:regular r:id="rId4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5.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EFBDC6-2875-4D4F-9691-F4A7719245CD}" type="datetimeFigureOut">
              <a:rPr lang="en-US" smtClean="0"/>
              <a:pPr/>
              <a:t>8/2/2014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BB9DC25-7A0D-4EF4-9EAD-7EBF59BFD379}"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FBDC6-2875-4D4F-9691-F4A7719245CD}"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FBDC6-2875-4D4F-9691-F4A7719245CD}"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FBDC6-2875-4D4F-9691-F4A7719245CD}"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FBDC6-2875-4D4F-9691-F4A7719245CD}"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EFBDC6-2875-4D4F-9691-F4A7719245CD}" type="datetimeFigureOut">
              <a:rPr lang="en-US" smtClean="0"/>
              <a:pPr/>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9DC25-7A0D-4EF4-9EAD-7EBF59BFD379}"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EFBDC6-2875-4D4F-9691-F4A7719245CD}" type="datetimeFigureOut">
              <a:rPr lang="en-US" smtClean="0"/>
              <a:pPr/>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FBDC6-2875-4D4F-9691-F4A7719245CD}" type="datetimeFigureOut">
              <a:rPr lang="en-US" smtClean="0"/>
              <a:pPr/>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FBDC6-2875-4D4F-9691-F4A7719245CD}" type="datetimeFigureOut">
              <a:rPr lang="en-US" smtClean="0"/>
              <a:pPr/>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EFBDC6-2875-4D4F-9691-F4A7719245CD}" type="datetimeFigureOut">
              <a:rPr lang="en-US" smtClean="0"/>
              <a:pPr/>
              <a:t>8/2/2014</a:t>
            </a:fld>
            <a:endParaRPr lang="en-US"/>
          </a:p>
        </p:txBody>
      </p:sp>
      <p:sp>
        <p:nvSpPr>
          <p:cNvPr id="7" name="Slide Number Placeholder 6"/>
          <p:cNvSpPr>
            <a:spLocks noGrp="1"/>
          </p:cNvSpPr>
          <p:nvPr>
            <p:ph type="sldNum" sz="quarter" idx="12"/>
          </p:nvPr>
        </p:nvSpPr>
        <p:spPr/>
        <p:txBody>
          <a:bodyPr/>
          <a:lstStyle/>
          <a:p>
            <a:fld id="{5BB9DC25-7A0D-4EF4-9EAD-7EBF59BFD379}"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FBDC6-2875-4D4F-9691-F4A7719245CD}" type="datetimeFigureOut">
              <a:rPr lang="en-US" smtClean="0"/>
              <a:pPr/>
              <a:t>8/2/2014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BB9DC25-7A0D-4EF4-9EAD-7EBF59BFD3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EFBDC6-2875-4D4F-9691-F4A7719245CD}" type="datetimeFigureOut">
              <a:rPr lang="en-US" smtClean="0"/>
              <a:pPr/>
              <a:t>8/2/2014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BB9DC25-7A0D-4EF4-9EAD-7EBF59BFD3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Godly Approach to Finances</a:t>
            </a:r>
            <a:endParaRPr lang="en-US" dirty="0"/>
          </a:p>
        </p:txBody>
      </p:sp>
      <p:sp>
        <p:nvSpPr>
          <p:cNvPr id="3" name="Subtitle 2"/>
          <p:cNvSpPr>
            <a:spLocks noGrp="1"/>
          </p:cNvSpPr>
          <p:nvPr>
            <p:ph type="subTitle" idx="1"/>
          </p:nvPr>
        </p:nvSpPr>
        <p:spPr/>
        <p:txBody>
          <a:bodyPr/>
          <a:lstStyle/>
          <a:p>
            <a:r>
              <a:rPr lang="en-US" dirty="0" smtClean="0"/>
              <a:t>College Age &amp; Young Professionals Forum</a:t>
            </a:r>
            <a:endParaRPr lang="en-US" dirty="0"/>
          </a:p>
        </p:txBody>
      </p:sp>
    </p:spTree>
    <p:extLst>
      <p:ext uri="{BB962C8B-B14F-4D97-AF65-F5344CB8AC3E}">
        <p14:creationId xmlns:p14="http://schemas.microsoft.com/office/powerpoint/2010/main" xmlns="" val="1557387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16:8</a:t>
            </a:r>
            <a:endParaRPr lang="en-US" dirty="0"/>
          </a:p>
        </p:txBody>
      </p:sp>
      <p:sp>
        <p:nvSpPr>
          <p:cNvPr id="3" name="Content Placeholder 2"/>
          <p:cNvSpPr>
            <a:spLocks noGrp="1"/>
          </p:cNvSpPr>
          <p:nvPr>
            <p:ph idx="1"/>
          </p:nvPr>
        </p:nvSpPr>
        <p:spPr/>
        <p:txBody>
          <a:bodyPr/>
          <a:lstStyle/>
          <a:p>
            <a:pPr marL="68580" indent="0">
              <a:buNone/>
            </a:pPr>
            <a:r>
              <a:rPr lang="en-US" dirty="0" smtClean="0"/>
              <a:t>“Better is a little with righteousness than great revenues with injustice.”</a:t>
            </a:r>
            <a:endParaRPr lang="en-US" dirty="0"/>
          </a:p>
        </p:txBody>
      </p:sp>
    </p:spTree>
    <p:extLst>
      <p:ext uri="{BB962C8B-B14F-4D97-AF65-F5344CB8AC3E}">
        <p14:creationId xmlns:p14="http://schemas.microsoft.com/office/powerpoint/2010/main" xmlns="" val="1727537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28:6</a:t>
            </a:r>
            <a:endParaRPr lang="en-US" dirty="0"/>
          </a:p>
        </p:txBody>
      </p:sp>
      <p:sp>
        <p:nvSpPr>
          <p:cNvPr id="3" name="Content Placeholder 2"/>
          <p:cNvSpPr>
            <a:spLocks noGrp="1"/>
          </p:cNvSpPr>
          <p:nvPr>
            <p:ph idx="1"/>
          </p:nvPr>
        </p:nvSpPr>
        <p:spPr/>
        <p:txBody>
          <a:bodyPr/>
          <a:lstStyle/>
          <a:p>
            <a:pPr marL="68580" indent="0">
              <a:buNone/>
            </a:pPr>
            <a:r>
              <a:rPr lang="en-US" dirty="0" smtClean="0"/>
              <a:t>“Better is a poor man who walks in his integrity than a rich man who is crooked in his ways.”</a:t>
            </a:r>
            <a:endParaRPr lang="en-US" dirty="0"/>
          </a:p>
        </p:txBody>
      </p:sp>
    </p:spTree>
    <p:extLst>
      <p:ext uri="{BB962C8B-B14F-4D97-AF65-F5344CB8AC3E}">
        <p14:creationId xmlns:p14="http://schemas.microsoft.com/office/powerpoint/2010/main" xmlns="" val="558491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22:1</a:t>
            </a:r>
            <a:endParaRPr lang="en-US" dirty="0"/>
          </a:p>
        </p:txBody>
      </p:sp>
      <p:sp>
        <p:nvSpPr>
          <p:cNvPr id="3" name="Content Placeholder 2"/>
          <p:cNvSpPr>
            <a:spLocks noGrp="1"/>
          </p:cNvSpPr>
          <p:nvPr>
            <p:ph idx="1"/>
          </p:nvPr>
        </p:nvSpPr>
        <p:spPr/>
        <p:txBody>
          <a:bodyPr/>
          <a:lstStyle/>
          <a:p>
            <a:pPr marL="68580" indent="0">
              <a:buNone/>
            </a:pPr>
            <a:r>
              <a:rPr lang="en-US" dirty="0" smtClean="0"/>
              <a:t>“A good name is to be chosen rather than great riches, and favor is better than silver or gold.”</a:t>
            </a:r>
            <a:endParaRPr lang="en-US" dirty="0"/>
          </a:p>
        </p:txBody>
      </p:sp>
    </p:spTree>
    <p:extLst>
      <p:ext uri="{BB962C8B-B14F-4D97-AF65-F5344CB8AC3E}">
        <p14:creationId xmlns:p14="http://schemas.microsoft.com/office/powerpoint/2010/main" xmlns="" val="1083759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Wealth</a:t>
            </a:r>
            <a:endParaRPr lang="en-US" dirty="0"/>
          </a:p>
        </p:txBody>
      </p:sp>
      <p:sp>
        <p:nvSpPr>
          <p:cNvPr id="3" name="Content Placeholder 2"/>
          <p:cNvSpPr>
            <a:spLocks noGrp="1"/>
          </p:cNvSpPr>
          <p:nvPr>
            <p:ph idx="1"/>
          </p:nvPr>
        </p:nvSpPr>
        <p:spPr/>
        <p:txBody>
          <a:bodyPr/>
          <a:lstStyle/>
          <a:p>
            <a:r>
              <a:rPr lang="en-US" dirty="0" smtClean="0"/>
              <a:t>Trust in riches, more than God.</a:t>
            </a:r>
          </a:p>
          <a:p>
            <a:endParaRPr lang="en-US" dirty="0" smtClean="0"/>
          </a:p>
          <a:p>
            <a:endParaRPr lang="en-US" dirty="0"/>
          </a:p>
        </p:txBody>
      </p:sp>
    </p:spTree>
    <p:extLst>
      <p:ext uri="{BB962C8B-B14F-4D97-AF65-F5344CB8AC3E}">
        <p14:creationId xmlns:p14="http://schemas.microsoft.com/office/powerpoint/2010/main" xmlns="" val="386692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6:19-21</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19</a:t>
            </a:r>
            <a:r>
              <a:rPr lang="en-US" dirty="0" smtClean="0"/>
              <a:t>Do not lay up for yourselves treasures on earth, where moth and rust destroy and where thieves break in and steal, </a:t>
            </a:r>
            <a:r>
              <a:rPr lang="en-US" sz="1200" dirty="0" smtClean="0"/>
              <a:t>20</a:t>
            </a:r>
            <a:r>
              <a:rPr lang="en-US" dirty="0" smtClean="0"/>
              <a:t>but lay up for yourselves treasures in heaven, where neither moth nor rust destroys and where thieves do not break in and steal.</a:t>
            </a:r>
            <a:r>
              <a:rPr lang="en-US" sz="1200" dirty="0" smtClean="0"/>
              <a:t>21</a:t>
            </a:r>
            <a:r>
              <a:rPr lang="en-US" dirty="0" smtClean="0"/>
              <a:t>For where your treasure is, there your heart will be also.”</a:t>
            </a:r>
            <a:endParaRPr lang="en-US" dirty="0"/>
          </a:p>
        </p:txBody>
      </p:sp>
    </p:spTree>
    <p:extLst>
      <p:ext uri="{BB962C8B-B14F-4D97-AF65-F5344CB8AC3E}">
        <p14:creationId xmlns:p14="http://schemas.microsoft.com/office/powerpoint/2010/main" xmlns="" val="121562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Wealth</a:t>
            </a:r>
            <a:endParaRPr lang="en-US" dirty="0"/>
          </a:p>
        </p:txBody>
      </p:sp>
      <p:sp>
        <p:nvSpPr>
          <p:cNvPr id="3" name="Content Placeholder 2"/>
          <p:cNvSpPr>
            <a:spLocks noGrp="1"/>
          </p:cNvSpPr>
          <p:nvPr>
            <p:ph idx="1"/>
          </p:nvPr>
        </p:nvSpPr>
        <p:spPr/>
        <p:txBody>
          <a:bodyPr/>
          <a:lstStyle/>
          <a:p>
            <a:r>
              <a:rPr lang="en-US" dirty="0" smtClean="0"/>
              <a:t>Trust in riches, more than God.</a:t>
            </a:r>
          </a:p>
          <a:p>
            <a:r>
              <a:rPr lang="en-US" dirty="0" smtClean="0"/>
              <a:t>Covetousness</a:t>
            </a:r>
          </a:p>
          <a:p>
            <a:r>
              <a:rPr lang="en-US" dirty="0" smtClean="0"/>
              <a:t>Envy</a:t>
            </a:r>
          </a:p>
          <a:p>
            <a:r>
              <a:rPr lang="en-US" dirty="0" smtClean="0"/>
              <a:t>Pride</a:t>
            </a:r>
          </a:p>
          <a:p>
            <a:endParaRPr lang="en-US" dirty="0" smtClean="0"/>
          </a:p>
          <a:p>
            <a:endParaRPr lang="en-US" dirty="0"/>
          </a:p>
        </p:txBody>
      </p:sp>
    </p:spTree>
    <p:extLst>
      <p:ext uri="{BB962C8B-B14F-4D97-AF65-F5344CB8AC3E}">
        <p14:creationId xmlns:p14="http://schemas.microsoft.com/office/powerpoint/2010/main" xmlns="" val="326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28:11</a:t>
            </a:r>
            <a:endParaRPr lang="en-US" dirty="0"/>
          </a:p>
        </p:txBody>
      </p:sp>
      <p:sp>
        <p:nvSpPr>
          <p:cNvPr id="3" name="Content Placeholder 2"/>
          <p:cNvSpPr>
            <a:spLocks noGrp="1"/>
          </p:cNvSpPr>
          <p:nvPr>
            <p:ph idx="1"/>
          </p:nvPr>
        </p:nvSpPr>
        <p:spPr/>
        <p:txBody>
          <a:bodyPr/>
          <a:lstStyle/>
          <a:p>
            <a:pPr marL="68580" indent="0">
              <a:buNone/>
            </a:pPr>
            <a:r>
              <a:rPr lang="en-US" dirty="0" smtClean="0"/>
              <a:t>“A rich man is wise in his own eyes, but a poor man who has understanding will find him out.”</a:t>
            </a:r>
            <a:endParaRPr lang="en-US" dirty="0"/>
          </a:p>
        </p:txBody>
      </p:sp>
    </p:spTree>
    <p:extLst>
      <p:ext uri="{BB962C8B-B14F-4D97-AF65-F5344CB8AC3E}">
        <p14:creationId xmlns:p14="http://schemas.microsoft.com/office/powerpoint/2010/main" xmlns="" val="4227067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Wealth</a:t>
            </a:r>
            <a:endParaRPr lang="en-US" dirty="0"/>
          </a:p>
        </p:txBody>
      </p:sp>
      <p:sp>
        <p:nvSpPr>
          <p:cNvPr id="3" name="Content Placeholder 2"/>
          <p:cNvSpPr>
            <a:spLocks noGrp="1"/>
          </p:cNvSpPr>
          <p:nvPr>
            <p:ph idx="1"/>
          </p:nvPr>
        </p:nvSpPr>
        <p:spPr/>
        <p:txBody>
          <a:bodyPr/>
          <a:lstStyle/>
          <a:p>
            <a:r>
              <a:rPr lang="en-US" dirty="0" smtClean="0"/>
              <a:t>Trust in riches, more than God.</a:t>
            </a:r>
          </a:p>
          <a:p>
            <a:r>
              <a:rPr lang="en-US" dirty="0" smtClean="0"/>
              <a:t>Covetousness</a:t>
            </a:r>
          </a:p>
          <a:p>
            <a:r>
              <a:rPr lang="en-US" dirty="0" smtClean="0"/>
              <a:t>Envy</a:t>
            </a:r>
          </a:p>
          <a:p>
            <a:r>
              <a:rPr lang="en-US" dirty="0" smtClean="0"/>
              <a:t>Pride</a:t>
            </a:r>
          </a:p>
          <a:p>
            <a:r>
              <a:rPr lang="en-US" dirty="0" smtClean="0"/>
              <a:t>Greed</a:t>
            </a:r>
          </a:p>
          <a:p>
            <a:endParaRPr lang="en-US" dirty="0" smtClean="0"/>
          </a:p>
          <a:p>
            <a:endParaRPr lang="en-US" dirty="0"/>
          </a:p>
        </p:txBody>
      </p:sp>
    </p:spTree>
    <p:extLst>
      <p:ext uri="{BB962C8B-B14F-4D97-AF65-F5344CB8AC3E}">
        <p14:creationId xmlns:p14="http://schemas.microsoft.com/office/powerpoint/2010/main" xmlns="" val="372435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Ecclesiastes 5:10-12</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10</a:t>
            </a:r>
            <a:r>
              <a:rPr lang="en-US" dirty="0" smtClean="0"/>
              <a:t>He who loves money will not be satisfied with money, nor he who loves wealth with his income; this also is vanity. </a:t>
            </a:r>
            <a:r>
              <a:rPr lang="en-US" sz="1200" dirty="0" smtClean="0"/>
              <a:t>11</a:t>
            </a:r>
            <a:r>
              <a:rPr lang="en-US" dirty="0" smtClean="0"/>
              <a:t>When goods increase, they increase who eat them, and what advantage has their owner but to see them with his eyes? </a:t>
            </a:r>
            <a:r>
              <a:rPr lang="en-US" sz="1200" dirty="0" smtClean="0"/>
              <a:t>12</a:t>
            </a:r>
            <a:r>
              <a:rPr lang="en-US" dirty="0" smtClean="0"/>
              <a:t>Sweet is the sleep of a laborer, whether he eats little or much, but the full stomach of the rich will not let him sleep.”</a:t>
            </a:r>
            <a:endParaRPr lang="en-US" dirty="0"/>
          </a:p>
        </p:txBody>
      </p:sp>
    </p:spTree>
    <p:extLst>
      <p:ext uri="{BB962C8B-B14F-4D97-AF65-F5344CB8AC3E}">
        <p14:creationId xmlns:p14="http://schemas.microsoft.com/office/powerpoint/2010/main" xmlns="" val="3287976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06699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3200" dirty="0" smtClean="0"/>
              <a:t>Attitudes about wealth/money</a:t>
            </a:r>
          </a:p>
          <a:p>
            <a:r>
              <a:rPr lang="en-US" sz="3200" dirty="0" smtClean="0"/>
              <a:t>Dangers of Wealth</a:t>
            </a:r>
          </a:p>
          <a:p>
            <a:r>
              <a:rPr lang="en-US" sz="3200" dirty="0" smtClean="0"/>
              <a:t>Practical wisdom in using our wealth </a:t>
            </a:r>
            <a:endParaRPr lang="en-US" sz="3200" dirty="0"/>
          </a:p>
        </p:txBody>
      </p:sp>
    </p:spTree>
    <p:extLst>
      <p:ext uri="{BB962C8B-B14F-4D97-AF65-F5344CB8AC3E}">
        <p14:creationId xmlns:p14="http://schemas.microsoft.com/office/powerpoint/2010/main" xmlns="" val="2469696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Wisdom in Using our Wealth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25484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Wealth</a:t>
            </a:r>
            <a:endParaRPr lang="en-US" dirty="0"/>
          </a:p>
        </p:txBody>
      </p:sp>
      <p:sp>
        <p:nvSpPr>
          <p:cNvPr id="3" name="Content Placeholder 2"/>
          <p:cNvSpPr>
            <a:spLocks noGrp="1"/>
          </p:cNvSpPr>
          <p:nvPr>
            <p:ph idx="1"/>
          </p:nvPr>
        </p:nvSpPr>
        <p:spPr/>
        <p:txBody>
          <a:bodyPr/>
          <a:lstStyle/>
          <a:p>
            <a:pPr marL="68580" indent="0">
              <a:buNone/>
            </a:pPr>
            <a:endParaRPr lang="en-US" dirty="0"/>
          </a:p>
        </p:txBody>
      </p:sp>
    </p:spTree>
    <p:extLst>
      <p:ext uri="{BB962C8B-B14F-4D97-AF65-F5344CB8AC3E}">
        <p14:creationId xmlns:p14="http://schemas.microsoft.com/office/powerpoint/2010/main" xmlns="" val="173203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043110" cy="420136"/>
          </a:xfrm>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a:t>
            </a:r>
            <a:r>
              <a:rPr lang="en-US" sz="1300" dirty="0" smtClean="0"/>
              <a:t>4</a:t>
            </a:r>
            <a:r>
              <a:rPr lang="en-US" dirty="0" smtClean="0"/>
              <a:t>A slack hand causes poverty, but the hand of the diligent makes rich. </a:t>
            </a:r>
            <a:r>
              <a:rPr lang="en-US" sz="1300" dirty="0" smtClean="0"/>
              <a:t>5</a:t>
            </a:r>
            <a:r>
              <a:rPr lang="en-US" dirty="0" smtClean="0"/>
              <a:t>He who gathers in summer is a prudent son, but he who sleeps in harvest is a son who brings shame.” (Prov. 10:4-5)</a:t>
            </a:r>
          </a:p>
          <a:p>
            <a:pPr marL="68580" indent="0">
              <a:buNone/>
            </a:pPr>
            <a:r>
              <a:rPr lang="en-US" dirty="0" smtClean="0"/>
              <a:t>“The soul of the sluggard craves and gets nothing, while the soul of the diligent is richly supplied.” (Prov. 13:4)</a:t>
            </a:r>
          </a:p>
          <a:p>
            <a:pPr marL="68580" indent="0">
              <a:buNone/>
            </a:pPr>
            <a:r>
              <a:rPr lang="en-US" dirty="0" smtClean="0"/>
              <a:t>“Love not sleep, lest you come to poverty; open your eyes, and you will have plenty of bread. (Prov. 20:13)</a:t>
            </a:r>
            <a:endParaRPr lang="en-US" dirty="0"/>
          </a:p>
        </p:txBody>
      </p:sp>
    </p:spTree>
    <p:extLst>
      <p:ext uri="{BB962C8B-B14F-4D97-AF65-F5344CB8AC3E}">
        <p14:creationId xmlns:p14="http://schemas.microsoft.com/office/powerpoint/2010/main" xmlns="" val="279938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Wealth</a:t>
            </a:r>
            <a:endParaRPr lang="en-US" dirty="0"/>
          </a:p>
        </p:txBody>
      </p:sp>
      <p:sp>
        <p:nvSpPr>
          <p:cNvPr id="3" name="Content Placeholder 2"/>
          <p:cNvSpPr>
            <a:spLocks noGrp="1"/>
          </p:cNvSpPr>
          <p:nvPr>
            <p:ph idx="1"/>
          </p:nvPr>
        </p:nvSpPr>
        <p:spPr/>
        <p:txBody>
          <a:bodyPr/>
          <a:lstStyle/>
          <a:p>
            <a:r>
              <a:rPr lang="en-US" dirty="0" smtClean="0"/>
              <a:t>Work diligently</a:t>
            </a:r>
          </a:p>
          <a:p>
            <a:r>
              <a:rPr lang="en-US" dirty="0" smtClean="0"/>
              <a:t>1 Thess. 4:11-12</a:t>
            </a:r>
          </a:p>
          <a:p>
            <a:r>
              <a:rPr lang="en-US" dirty="0" smtClean="0"/>
              <a:t>Do not hasten after wealth</a:t>
            </a:r>
            <a:endParaRPr lang="en-US" dirty="0"/>
          </a:p>
        </p:txBody>
      </p:sp>
    </p:spTree>
    <p:extLst>
      <p:ext uri="{BB962C8B-B14F-4D97-AF65-F5344CB8AC3E}">
        <p14:creationId xmlns:p14="http://schemas.microsoft.com/office/powerpoint/2010/main" xmlns="" val="418064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28:20,22</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20</a:t>
            </a:r>
            <a:r>
              <a:rPr lang="en-US" dirty="0" smtClean="0"/>
              <a:t>A faithful man will abound with blessings, but whoever hastens to be rich will not go unpunished…….</a:t>
            </a:r>
            <a:r>
              <a:rPr lang="en-US" sz="1200" dirty="0" smtClean="0"/>
              <a:t>22</a:t>
            </a:r>
            <a:r>
              <a:rPr lang="en-US" dirty="0" smtClean="0"/>
              <a:t>A stingy man hastens after wealth and does not know that poverty will come upon him.”</a:t>
            </a:r>
            <a:endParaRPr lang="en-US" dirty="0"/>
          </a:p>
        </p:txBody>
      </p:sp>
    </p:spTree>
    <p:extLst>
      <p:ext uri="{BB962C8B-B14F-4D97-AF65-F5344CB8AC3E}">
        <p14:creationId xmlns:p14="http://schemas.microsoft.com/office/powerpoint/2010/main" xmlns="" val="1102392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Wealth</a:t>
            </a:r>
            <a:endParaRPr lang="en-US" dirty="0"/>
          </a:p>
        </p:txBody>
      </p:sp>
      <p:sp>
        <p:nvSpPr>
          <p:cNvPr id="3" name="Content Placeholder 2"/>
          <p:cNvSpPr>
            <a:spLocks noGrp="1"/>
          </p:cNvSpPr>
          <p:nvPr>
            <p:ph idx="1"/>
          </p:nvPr>
        </p:nvSpPr>
        <p:spPr/>
        <p:txBody>
          <a:bodyPr>
            <a:normAutofit/>
          </a:bodyPr>
          <a:lstStyle/>
          <a:p>
            <a:r>
              <a:rPr lang="en-US" sz="3200" dirty="0" smtClean="0"/>
              <a:t>Work diligently</a:t>
            </a:r>
          </a:p>
          <a:p>
            <a:r>
              <a:rPr lang="en-US" sz="3200" dirty="0" smtClean="0"/>
              <a:t>1 Thess. 4:11-12</a:t>
            </a:r>
          </a:p>
          <a:p>
            <a:r>
              <a:rPr lang="en-US" sz="3200" dirty="0" smtClean="0"/>
              <a:t>Do not hasten after wealth</a:t>
            </a:r>
            <a:endParaRPr lang="en-US" sz="3200" dirty="0"/>
          </a:p>
        </p:txBody>
      </p:sp>
    </p:spTree>
    <p:extLst>
      <p:ext uri="{BB962C8B-B14F-4D97-AF65-F5344CB8AC3E}">
        <p14:creationId xmlns:p14="http://schemas.microsoft.com/office/powerpoint/2010/main" xmlns="" val="1203846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25:16</a:t>
            </a:r>
            <a:endParaRPr lang="en-US" dirty="0"/>
          </a:p>
        </p:txBody>
      </p:sp>
      <p:sp>
        <p:nvSpPr>
          <p:cNvPr id="3" name="Content Placeholder 2"/>
          <p:cNvSpPr>
            <a:spLocks noGrp="1"/>
          </p:cNvSpPr>
          <p:nvPr>
            <p:ph idx="1"/>
          </p:nvPr>
        </p:nvSpPr>
        <p:spPr/>
        <p:txBody>
          <a:bodyPr/>
          <a:lstStyle/>
          <a:p>
            <a:pPr marL="68580" indent="0">
              <a:buNone/>
            </a:pPr>
            <a:r>
              <a:rPr lang="en-US" dirty="0" smtClean="0"/>
              <a:t>“If you have found honey, eat only enough for you, lest you have your fill of it and vomit it.”</a:t>
            </a:r>
            <a:endParaRPr lang="en-US" dirty="0"/>
          </a:p>
        </p:txBody>
      </p:sp>
    </p:spTree>
    <p:extLst>
      <p:ext uri="{BB962C8B-B14F-4D97-AF65-F5344CB8AC3E}">
        <p14:creationId xmlns:p14="http://schemas.microsoft.com/office/powerpoint/2010/main" xmlns="" val="3752372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21:5</a:t>
            </a:r>
            <a:endParaRPr lang="en-US" dirty="0"/>
          </a:p>
        </p:txBody>
      </p:sp>
      <p:sp>
        <p:nvSpPr>
          <p:cNvPr id="3" name="Content Placeholder 2"/>
          <p:cNvSpPr>
            <a:spLocks noGrp="1"/>
          </p:cNvSpPr>
          <p:nvPr>
            <p:ph idx="1"/>
          </p:nvPr>
        </p:nvSpPr>
        <p:spPr/>
        <p:txBody>
          <a:bodyPr/>
          <a:lstStyle/>
          <a:p>
            <a:pPr marL="68580" indent="0">
              <a:buNone/>
            </a:pPr>
            <a:r>
              <a:rPr lang="en-US" dirty="0" smtClean="0"/>
              <a:t>“The plans of the diligent lead surely to abundance, but everyone who is hasty comes only to poverty.”</a:t>
            </a:r>
            <a:endParaRPr lang="en-US" dirty="0"/>
          </a:p>
        </p:txBody>
      </p:sp>
    </p:spTree>
    <p:extLst>
      <p:ext uri="{BB962C8B-B14F-4D97-AF65-F5344CB8AC3E}">
        <p14:creationId xmlns:p14="http://schemas.microsoft.com/office/powerpoint/2010/main" xmlns="" val="4138038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our Wealth</a:t>
            </a:r>
            <a:endParaRPr lang="en-US" dirty="0"/>
          </a:p>
        </p:txBody>
      </p:sp>
      <p:sp>
        <p:nvSpPr>
          <p:cNvPr id="3" name="Content Placeholder 2"/>
          <p:cNvSpPr>
            <a:spLocks noGrp="1"/>
          </p:cNvSpPr>
          <p:nvPr>
            <p:ph idx="1"/>
          </p:nvPr>
        </p:nvSpPr>
        <p:spPr/>
        <p:txBody>
          <a:bodyPr/>
          <a:lstStyle/>
          <a:p>
            <a:r>
              <a:rPr lang="en-US" dirty="0" smtClean="0"/>
              <a:t>Giving to the Lord</a:t>
            </a:r>
            <a:endParaRPr lang="en-US" dirty="0"/>
          </a:p>
        </p:txBody>
      </p:sp>
    </p:spTree>
    <p:extLst>
      <p:ext uri="{BB962C8B-B14F-4D97-AF65-F5344CB8AC3E}">
        <p14:creationId xmlns:p14="http://schemas.microsoft.com/office/powerpoint/2010/main" xmlns="" val="382378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9:6-7</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6</a:t>
            </a:r>
            <a:r>
              <a:rPr lang="en-US" dirty="0" smtClean="0"/>
              <a:t>The point is this:  whoever sows sparingly will also reap sparingly, and whoever sows bountifully will also reap bountifully. </a:t>
            </a:r>
            <a:r>
              <a:rPr lang="en-US" sz="1200" dirty="0" smtClean="0"/>
              <a:t>7</a:t>
            </a:r>
            <a:r>
              <a:rPr lang="en-US" dirty="0" smtClean="0"/>
              <a:t>Each one must give as he has made up his mind, not reluctantly or under compulsion, for God loves a cheerful giver.”</a:t>
            </a:r>
            <a:endParaRPr lang="en-US" dirty="0"/>
          </a:p>
        </p:txBody>
      </p:sp>
    </p:spTree>
    <p:extLst>
      <p:ext uri="{BB962C8B-B14F-4D97-AF65-F5344CB8AC3E}">
        <p14:creationId xmlns:p14="http://schemas.microsoft.com/office/powerpoint/2010/main" xmlns="" val="388073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about Wealth</a:t>
            </a:r>
            <a:endParaRPr lang="en-US" dirty="0"/>
          </a:p>
        </p:txBody>
      </p:sp>
      <p:sp>
        <p:nvSpPr>
          <p:cNvPr id="3" name="Content Placeholder 2"/>
          <p:cNvSpPr>
            <a:spLocks noGrp="1"/>
          </p:cNvSpPr>
          <p:nvPr>
            <p:ph idx="1"/>
          </p:nvPr>
        </p:nvSpPr>
        <p:spPr/>
        <p:txBody>
          <a:bodyPr/>
          <a:lstStyle/>
          <a:p>
            <a:r>
              <a:rPr lang="en-US" dirty="0" smtClean="0"/>
              <a:t>Money is NOT evil, but wealth is actually a blessing from God. </a:t>
            </a:r>
            <a:endParaRPr lang="en-US" dirty="0"/>
          </a:p>
        </p:txBody>
      </p:sp>
    </p:spTree>
    <p:extLst>
      <p:ext uri="{BB962C8B-B14F-4D97-AF65-F5344CB8AC3E}">
        <p14:creationId xmlns:p14="http://schemas.microsoft.com/office/powerpoint/2010/main" xmlns="" val="243309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our Wealth</a:t>
            </a:r>
            <a:endParaRPr lang="en-US" dirty="0"/>
          </a:p>
        </p:txBody>
      </p:sp>
      <p:sp>
        <p:nvSpPr>
          <p:cNvPr id="3" name="Content Placeholder 2"/>
          <p:cNvSpPr>
            <a:spLocks noGrp="1"/>
          </p:cNvSpPr>
          <p:nvPr>
            <p:ph idx="1"/>
          </p:nvPr>
        </p:nvSpPr>
        <p:spPr/>
        <p:txBody>
          <a:bodyPr/>
          <a:lstStyle/>
          <a:p>
            <a:r>
              <a:rPr lang="en-US" dirty="0" smtClean="0"/>
              <a:t>Giving to the Lord</a:t>
            </a:r>
          </a:p>
          <a:p>
            <a:r>
              <a:rPr lang="en-US" dirty="0" smtClean="0"/>
              <a:t>Helping the poor, helping others</a:t>
            </a:r>
            <a:endParaRPr lang="en-US" dirty="0"/>
          </a:p>
        </p:txBody>
      </p:sp>
    </p:spTree>
    <p:extLst>
      <p:ext uri="{BB962C8B-B14F-4D97-AF65-F5344CB8AC3E}">
        <p14:creationId xmlns:p14="http://schemas.microsoft.com/office/powerpoint/2010/main" xmlns="" val="386741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3:27-28</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27</a:t>
            </a:r>
            <a:r>
              <a:rPr lang="en-US" dirty="0" smtClean="0"/>
              <a:t>Do not withhold good from those to whom it is due, when it is in your power to do it. </a:t>
            </a:r>
            <a:r>
              <a:rPr lang="en-US" sz="1200" dirty="0" smtClean="0"/>
              <a:t>28</a:t>
            </a:r>
            <a:r>
              <a:rPr lang="en-US" dirty="0" smtClean="0"/>
              <a:t>Do not say to your neighbor, ‘Go and come again, tomorrow I will give it’—when you have it with you.”</a:t>
            </a:r>
            <a:endParaRPr lang="en-US" dirty="0"/>
          </a:p>
        </p:txBody>
      </p:sp>
    </p:spTree>
    <p:extLst>
      <p:ext uri="{BB962C8B-B14F-4D97-AF65-F5344CB8AC3E}">
        <p14:creationId xmlns:p14="http://schemas.microsoft.com/office/powerpoint/2010/main" xmlns="" val="2258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22:9; 19:17</a:t>
            </a:r>
            <a:endParaRPr lang="en-US" dirty="0"/>
          </a:p>
        </p:txBody>
      </p:sp>
      <p:sp>
        <p:nvSpPr>
          <p:cNvPr id="3" name="Content Placeholder 2"/>
          <p:cNvSpPr>
            <a:spLocks noGrp="1"/>
          </p:cNvSpPr>
          <p:nvPr>
            <p:ph idx="1"/>
          </p:nvPr>
        </p:nvSpPr>
        <p:spPr/>
        <p:txBody>
          <a:bodyPr/>
          <a:lstStyle/>
          <a:p>
            <a:pPr marL="68580" indent="0">
              <a:buNone/>
            </a:pPr>
            <a:r>
              <a:rPr lang="en-US" dirty="0" smtClean="0"/>
              <a:t>“Whoever has a bountiful eye will be blessed, for he shares his bread with the poor.” (Prov. 22:9)</a:t>
            </a:r>
          </a:p>
          <a:p>
            <a:pPr marL="68580" indent="0">
              <a:buNone/>
            </a:pPr>
            <a:endParaRPr lang="en-US" dirty="0"/>
          </a:p>
          <a:p>
            <a:pPr marL="68580" indent="0">
              <a:buNone/>
            </a:pPr>
            <a:r>
              <a:rPr lang="en-US" dirty="0" smtClean="0"/>
              <a:t>“Whoever is generous to the poor lends to the Lord, and he will repay him for his deed.” (Prov. 19:17”</a:t>
            </a:r>
            <a:endParaRPr lang="en-US" dirty="0"/>
          </a:p>
        </p:txBody>
      </p:sp>
    </p:spTree>
    <p:extLst>
      <p:ext uri="{BB962C8B-B14F-4D97-AF65-F5344CB8AC3E}">
        <p14:creationId xmlns:p14="http://schemas.microsoft.com/office/powerpoint/2010/main" xmlns="" val="28408473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our Wealth</a:t>
            </a:r>
            <a:endParaRPr lang="en-US" dirty="0"/>
          </a:p>
        </p:txBody>
      </p:sp>
      <p:sp>
        <p:nvSpPr>
          <p:cNvPr id="3" name="Content Placeholder 2"/>
          <p:cNvSpPr>
            <a:spLocks noGrp="1"/>
          </p:cNvSpPr>
          <p:nvPr>
            <p:ph idx="1"/>
          </p:nvPr>
        </p:nvSpPr>
        <p:spPr/>
        <p:txBody>
          <a:bodyPr/>
          <a:lstStyle/>
          <a:p>
            <a:r>
              <a:rPr lang="en-US" dirty="0" smtClean="0"/>
              <a:t>Giving to the Lord</a:t>
            </a:r>
          </a:p>
          <a:p>
            <a:r>
              <a:rPr lang="en-US" dirty="0" smtClean="0"/>
              <a:t>Helping the poor, helping others</a:t>
            </a:r>
          </a:p>
          <a:p>
            <a:r>
              <a:rPr lang="en-US" dirty="0" smtClean="0"/>
              <a:t>Supporting family</a:t>
            </a:r>
          </a:p>
          <a:p>
            <a:r>
              <a:rPr lang="en-US" dirty="0" smtClean="0"/>
              <a:t>Hospitable</a:t>
            </a:r>
          </a:p>
          <a:p>
            <a:r>
              <a:rPr lang="en-US" dirty="0" smtClean="0"/>
              <a:t>Importance of knowing the state of our finances</a:t>
            </a:r>
            <a:endParaRPr lang="en-US" dirty="0"/>
          </a:p>
        </p:txBody>
      </p:sp>
    </p:spTree>
    <p:extLst>
      <p:ext uri="{BB962C8B-B14F-4D97-AF65-F5344CB8AC3E}">
        <p14:creationId xmlns:p14="http://schemas.microsoft.com/office/powerpoint/2010/main" xmlns="" val="207642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27:23-27</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smtClean="0"/>
              <a:t>“</a:t>
            </a:r>
            <a:r>
              <a:rPr lang="en-US" sz="1400" dirty="0" smtClean="0"/>
              <a:t>23</a:t>
            </a:r>
            <a:r>
              <a:rPr lang="en-US" dirty="0" smtClean="0"/>
              <a:t>Know well the condition of your flocks, and give attention to your herds, </a:t>
            </a:r>
          </a:p>
          <a:p>
            <a:pPr marL="68580" indent="0">
              <a:buNone/>
            </a:pPr>
            <a:r>
              <a:rPr lang="en-US" sz="1400" dirty="0" smtClean="0"/>
              <a:t>24</a:t>
            </a:r>
            <a:r>
              <a:rPr lang="en-US" dirty="0" smtClean="0"/>
              <a:t>For riches do not last forever; and does a crown endure to all generations?</a:t>
            </a:r>
          </a:p>
          <a:p>
            <a:pPr marL="68580" indent="0">
              <a:buNone/>
            </a:pPr>
            <a:r>
              <a:rPr lang="en-US" sz="1400" dirty="0" smtClean="0"/>
              <a:t>25</a:t>
            </a:r>
            <a:r>
              <a:rPr lang="en-US" dirty="0" smtClean="0"/>
              <a:t>When the grass is gone and the new growth appears and the vegetation of the mountains is gathered, </a:t>
            </a:r>
          </a:p>
          <a:p>
            <a:pPr marL="68580" indent="0">
              <a:buNone/>
            </a:pPr>
            <a:r>
              <a:rPr lang="en-US" sz="1400" dirty="0" smtClean="0"/>
              <a:t>26</a:t>
            </a:r>
            <a:r>
              <a:rPr lang="en-US" dirty="0" smtClean="0"/>
              <a:t>the lambs will provide your clothing, and the goats the price of a field.</a:t>
            </a:r>
          </a:p>
          <a:p>
            <a:pPr marL="68580" indent="0">
              <a:buNone/>
            </a:pPr>
            <a:r>
              <a:rPr lang="en-US" sz="1400" dirty="0" smtClean="0"/>
              <a:t>27</a:t>
            </a:r>
            <a:r>
              <a:rPr lang="en-US" dirty="0" smtClean="0"/>
              <a:t>There will be enough goats’ milk for your food, for the food of your household and maintenance for your girls.”</a:t>
            </a:r>
            <a:endParaRPr lang="en-US" dirty="0"/>
          </a:p>
        </p:txBody>
      </p:sp>
    </p:spTree>
    <p:extLst>
      <p:ext uri="{BB962C8B-B14F-4D97-AF65-F5344CB8AC3E}">
        <p14:creationId xmlns:p14="http://schemas.microsoft.com/office/powerpoint/2010/main" xmlns="" val="27629550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our Wealth</a:t>
            </a:r>
            <a:endParaRPr lang="en-US" dirty="0"/>
          </a:p>
        </p:txBody>
      </p:sp>
      <p:sp>
        <p:nvSpPr>
          <p:cNvPr id="3" name="Content Placeholder 2"/>
          <p:cNvSpPr>
            <a:spLocks noGrp="1"/>
          </p:cNvSpPr>
          <p:nvPr>
            <p:ph idx="1"/>
          </p:nvPr>
        </p:nvSpPr>
        <p:spPr/>
        <p:txBody>
          <a:bodyPr/>
          <a:lstStyle/>
          <a:p>
            <a:r>
              <a:rPr lang="en-US" dirty="0" smtClean="0"/>
              <a:t>Giving to the Lord</a:t>
            </a:r>
          </a:p>
          <a:p>
            <a:r>
              <a:rPr lang="en-US" dirty="0" smtClean="0"/>
              <a:t>Helping the poor, helping others</a:t>
            </a:r>
          </a:p>
          <a:p>
            <a:r>
              <a:rPr lang="en-US" dirty="0" smtClean="0"/>
              <a:t>Supporting family</a:t>
            </a:r>
          </a:p>
          <a:p>
            <a:r>
              <a:rPr lang="en-US" dirty="0" smtClean="0"/>
              <a:t>Importance of knowing the state of our finances</a:t>
            </a:r>
          </a:p>
          <a:p>
            <a:r>
              <a:rPr lang="en-US" dirty="0" smtClean="0"/>
              <a:t>Avoid debt</a:t>
            </a:r>
            <a:endParaRPr lang="en-US" dirty="0"/>
          </a:p>
        </p:txBody>
      </p:sp>
    </p:spTree>
    <p:extLst>
      <p:ext uri="{BB962C8B-B14F-4D97-AF65-F5344CB8AC3E}">
        <p14:creationId xmlns:p14="http://schemas.microsoft.com/office/powerpoint/2010/main" xmlns="" val="388582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22:7</a:t>
            </a:r>
            <a:endParaRPr lang="en-US" dirty="0"/>
          </a:p>
        </p:txBody>
      </p:sp>
      <p:sp>
        <p:nvSpPr>
          <p:cNvPr id="3" name="Content Placeholder 2"/>
          <p:cNvSpPr>
            <a:spLocks noGrp="1"/>
          </p:cNvSpPr>
          <p:nvPr>
            <p:ph idx="1"/>
          </p:nvPr>
        </p:nvSpPr>
        <p:spPr/>
        <p:txBody>
          <a:bodyPr/>
          <a:lstStyle/>
          <a:p>
            <a:pPr marL="68580" indent="0">
              <a:buNone/>
            </a:pPr>
            <a:r>
              <a:rPr lang="en-US" dirty="0" smtClean="0"/>
              <a:t>“The rich rules over the poor, and the borrower is the slave of the lender.”</a:t>
            </a:r>
            <a:endParaRPr lang="en-US" dirty="0"/>
          </a:p>
        </p:txBody>
      </p:sp>
    </p:spTree>
    <p:extLst>
      <p:ext uri="{BB962C8B-B14F-4D97-AF65-F5344CB8AC3E}">
        <p14:creationId xmlns:p14="http://schemas.microsoft.com/office/powerpoint/2010/main" xmlns="" val="29657246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Surety/Pledge</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smtClean="0"/>
              <a:t>“</a:t>
            </a:r>
            <a:r>
              <a:rPr lang="en-US" sz="1200" dirty="0" smtClean="0"/>
              <a:t>26</a:t>
            </a:r>
            <a:r>
              <a:rPr lang="en-US" dirty="0" smtClean="0"/>
              <a:t>Be not one of those who give pledges, who put up security for debts. </a:t>
            </a:r>
            <a:r>
              <a:rPr lang="en-US" sz="1200" dirty="0" smtClean="0"/>
              <a:t>27</a:t>
            </a:r>
            <a:r>
              <a:rPr lang="en-US" dirty="0" smtClean="0"/>
              <a:t>If you have nothing with which to pay, why should your bed be taken from under you?” (Prov. 22:26-27)</a:t>
            </a:r>
          </a:p>
          <a:p>
            <a:pPr marL="68580" indent="0">
              <a:buNone/>
            </a:pPr>
            <a:endParaRPr lang="en-US" dirty="0"/>
          </a:p>
          <a:p>
            <a:pPr marL="68580" indent="0">
              <a:buNone/>
            </a:pPr>
            <a:r>
              <a:rPr lang="en-US" dirty="0" smtClean="0"/>
              <a:t>“Whoever puts up security for a stranger will surely suffer harm, but he who hates striking hands in pledge is secure.” (Prov. 11:15)</a:t>
            </a:r>
            <a:endParaRPr lang="en-US" dirty="0"/>
          </a:p>
        </p:txBody>
      </p:sp>
    </p:spTree>
    <p:extLst>
      <p:ext uri="{BB962C8B-B14F-4D97-AF65-F5344CB8AC3E}">
        <p14:creationId xmlns:p14="http://schemas.microsoft.com/office/powerpoint/2010/main" xmlns="" val="9935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Lending instead of borrowing</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21</a:t>
            </a:r>
            <a:r>
              <a:rPr lang="en-US" dirty="0" smtClean="0"/>
              <a:t>The wicked borrows but does not pay back, but the righteous is generous and gives….</a:t>
            </a:r>
            <a:r>
              <a:rPr lang="en-US" sz="1200" dirty="0" smtClean="0"/>
              <a:t>25</a:t>
            </a:r>
            <a:r>
              <a:rPr lang="en-US" dirty="0" smtClean="0"/>
              <a:t>I have been young, and now am old, yet I have not seen the righteous forsaken or his children begging for bread. </a:t>
            </a:r>
            <a:r>
              <a:rPr lang="en-US" sz="1200" dirty="0" smtClean="0"/>
              <a:t>26</a:t>
            </a:r>
            <a:r>
              <a:rPr lang="en-US" dirty="0" smtClean="0"/>
              <a:t>He is ever lending generously, and his children become a blessing.” (Psa. 37:21, 25-26)</a:t>
            </a:r>
            <a:endParaRPr lang="en-US" dirty="0"/>
          </a:p>
        </p:txBody>
      </p:sp>
    </p:spTree>
    <p:extLst>
      <p:ext uri="{BB962C8B-B14F-4D97-AF65-F5344CB8AC3E}">
        <p14:creationId xmlns:p14="http://schemas.microsoft.com/office/powerpoint/2010/main" xmlns="" val="48338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Lending</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“The rich rules over the poor, and the borrower is the slave of the lender.” (Prov. 22:7)</a:t>
            </a:r>
          </a:p>
          <a:p>
            <a:pPr marL="68580" indent="0">
              <a:buNone/>
            </a:pPr>
            <a:endParaRPr lang="en-US" dirty="0"/>
          </a:p>
          <a:p>
            <a:pPr marL="68580" indent="0">
              <a:buNone/>
            </a:pPr>
            <a:r>
              <a:rPr lang="en-US" dirty="0" smtClean="0"/>
              <a:t>“</a:t>
            </a:r>
            <a:r>
              <a:rPr lang="en-US" sz="1300" dirty="0" smtClean="0"/>
              <a:t>34</a:t>
            </a:r>
            <a:r>
              <a:rPr lang="en-US" dirty="0" smtClean="0"/>
              <a:t>And if you lend to those from whom you expect to receive, what credit is that to you? Even sinners lend to sinners, to get back the same amount. </a:t>
            </a:r>
            <a:r>
              <a:rPr lang="en-US" sz="1300" dirty="0" smtClean="0"/>
              <a:t>35</a:t>
            </a:r>
            <a:r>
              <a:rPr lang="en-US" dirty="0" smtClean="0"/>
              <a:t>But love your enemies, and do good, and lend, expecting nothing in return, and your reward will be great, and you will be sons of the Most High, for he is kind to the ungrateful and the evil. </a:t>
            </a:r>
            <a:r>
              <a:rPr lang="en-US" sz="1300" dirty="0" smtClean="0"/>
              <a:t>36</a:t>
            </a:r>
            <a:r>
              <a:rPr lang="en-US" dirty="0" smtClean="0"/>
              <a:t>Be merciful, even as your father is merciful.” (Luke 6:34-36)</a:t>
            </a:r>
            <a:endParaRPr lang="en-US" dirty="0"/>
          </a:p>
        </p:txBody>
      </p:sp>
    </p:spTree>
    <p:extLst>
      <p:ext uri="{BB962C8B-B14F-4D97-AF65-F5344CB8AC3E}">
        <p14:creationId xmlns:p14="http://schemas.microsoft.com/office/powerpoint/2010/main" xmlns="" val="28211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Ecclesiastes 2:24-25</a:t>
            </a:r>
            <a:endParaRPr lang="en-US" dirty="0"/>
          </a:p>
        </p:txBody>
      </p:sp>
      <p:sp>
        <p:nvSpPr>
          <p:cNvPr id="3" name="Content Placeholder 2"/>
          <p:cNvSpPr>
            <a:spLocks noGrp="1"/>
          </p:cNvSpPr>
          <p:nvPr>
            <p:ph idx="1"/>
          </p:nvPr>
        </p:nvSpPr>
        <p:spPr/>
        <p:txBody>
          <a:bodyPr/>
          <a:lstStyle/>
          <a:p>
            <a:pPr marL="68580" indent="0">
              <a:buNone/>
            </a:pPr>
            <a:r>
              <a:rPr lang="en-US" dirty="0" smtClean="0"/>
              <a:t>“There is nothing better for a person than that he should eat and drink and find enjoyment in his toil. This also, I saw, is from the hand of God, for apart from him who can eat or who can have enjoyment?”</a:t>
            </a:r>
            <a:endParaRPr lang="en-US" dirty="0"/>
          </a:p>
        </p:txBody>
      </p:sp>
    </p:spTree>
    <p:extLst>
      <p:ext uri="{BB962C8B-B14F-4D97-AF65-F5344CB8AC3E}">
        <p14:creationId xmlns:p14="http://schemas.microsoft.com/office/powerpoint/2010/main" xmlns="" val="3411272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Money</a:t>
            </a:r>
            <a:endParaRPr lang="en-US" dirty="0"/>
          </a:p>
        </p:txBody>
      </p:sp>
      <p:sp>
        <p:nvSpPr>
          <p:cNvPr id="3" name="Content Placeholder 2"/>
          <p:cNvSpPr>
            <a:spLocks noGrp="1"/>
          </p:cNvSpPr>
          <p:nvPr>
            <p:ph idx="1"/>
          </p:nvPr>
        </p:nvSpPr>
        <p:spPr/>
        <p:txBody>
          <a:bodyPr/>
          <a:lstStyle/>
          <a:p>
            <a:pPr marL="68580" indent="0">
              <a:buNone/>
            </a:pPr>
            <a:r>
              <a:rPr lang="en-US" dirty="0" smtClean="0"/>
              <a:t>“A good man leaves an inheritance to his children’s children, but the sinner’s wealth is laid up for the righteous.” (Prov. 13:22)</a:t>
            </a:r>
            <a:endParaRPr lang="en-US" dirty="0"/>
          </a:p>
        </p:txBody>
      </p:sp>
    </p:spTree>
    <p:extLst>
      <p:ext uri="{BB962C8B-B14F-4D97-AF65-F5344CB8AC3E}">
        <p14:creationId xmlns:p14="http://schemas.microsoft.com/office/powerpoint/2010/main" xmlns="" val="377846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16865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Ecclesiastes 3:12-13</a:t>
            </a:r>
            <a:endParaRPr lang="en-US" dirty="0"/>
          </a:p>
        </p:txBody>
      </p:sp>
      <p:sp>
        <p:nvSpPr>
          <p:cNvPr id="3" name="Content Placeholder 2"/>
          <p:cNvSpPr>
            <a:spLocks noGrp="1"/>
          </p:cNvSpPr>
          <p:nvPr>
            <p:ph idx="1"/>
          </p:nvPr>
        </p:nvSpPr>
        <p:spPr/>
        <p:txBody>
          <a:bodyPr/>
          <a:lstStyle/>
          <a:p>
            <a:pPr marL="68580" indent="0">
              <a:buNone/>
            </a:pPr>
            <a:r>
              <a:rPr lang="en-US" dirty="0" smtClean="0"/>
              <a:t>“</a:t>
            </a:r>
            <a:r>
              <a:rPr lang="en-US" sz="1200" dirty="0" smtClean="0"/>
              <a:t>12</a:t>
            </a:r>
            <a:r>
              <a:rPr lang="en-US" dirty="0" smtClean="0"/>
              <a:t>I perceived that there is nothing better for them than to be joyful and to do good as long as they live; </a:t>
            </a:r>
            <a:r>
              <a:rPr lang="en-US" sz="1200" dirty="0" smtClean="0"/>
              <a:t>13</a:t>
            </a:r>
            <a:r>
              <a:rPr lang="en-US" dirty="0" smtClean="0"/>
              <a:t> also that everyone should eat and drink and take pleasure in all his toil—this God’s gift to man.”</a:t>
            </a:r>
            <a:endParaRPr lang="en-US" dirty="0"/>
          </a:p>
        </p:txBody>
      </p:sp>
    </p:spTree>
    <p:extLst>
      <p:ext uri="{BB962C8B-B14F-4D97-AF65-F5344CB8AC3E}">
        <p14:creationId xmlns:p14="http://schemas.microsoft.com/office/powerpoint/2010/main" xmlns="" val="74068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about Wealth</a:t>
            </a:r>
            <a:endParaRPr lang="en-US" dirty="0"/>
          </a:p>
        </p:txBody>
      </p:sp>
      <p:sp>
        <p:nvSpPr>
          <p:cNvPr id="3" name="Content Placeholder 2"/>
          <p:cNvSpPr>
            <a:spLocks noGrp="1"/>
          </p:cNvSpPr>
          <p:nvPr>
            <p:ph idx="1"/>
          </p:nvPr>
        </p:nvSpPr>
        <p:spPr/>
        <p:txBody>
          <a:bodyPr/>
          <a:lstStyle/>
          <a:p>
            <a:r>
              <a:rPr lang="en-US" dirty="0" smtClean="0"/>
              <a:t>Money is NOT evil, but wealth is actually a blessing from God. </a:t>
            </a:r>
          </a:p>
          <a:p>
            <a:r>
              <a:rPr lang="en-US" dirty="0" smtClean="0"/>
              <a:t>Don’t forget about the Lord</a:t>
            </a:r>
            <a:endParaRPr lang="en-US" dirty="0"/>
          </a:p>
        </p:txBody>
      </p:sp>
    </p:spTree>
    <p:extLst>
      <p:ext uri="{BB962C8B-B14F-4D97-AF65-F5344CB8AC3E}">
        <p14:creationId xmlns:p14="http://schemas.microsoft.com/office/powerpoint/2010/main" xmlns="" val="226923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8:11,17-18</a:t>
            </a:r>
            <a:endParaRPr lang="en-US" dirty="0"/>
          </a:p>
        </p:txBody>
      </p:sp>
      <p:sp>
        <p:nvSpPr>
          <p:cNvPr id="3" name="Content Placeholder 2"/>
          <p:cNvSpPr>
            <a:spLocks noGrp="1"/>
          </p:cNvSpPr>
          <p:nvPr>
            <p:ph idx="1"/>
          </p:nvPr>
        </p:nvSpPr>
        <p:spPr/>
        <p:txBody>
          <a:bodyPr>
            <a:normAutofit fontScale="92500"/>
          </a:bodyPr>
          <a:lstStyle/>
          <a:p>
            <a:pPr marL="68580" indent="0">
              <a:buNone/>
            </a:pPr>
            <a:r>
              <a:rPr lang="en-US" dirty="0" smtClean="0"/>
              <a:t>“</a:t>
            </a:r>
            <a:r>
              <a:rPr lang="en-US" sz="1200" dirty="0" smtClean="0"/>
              <a:t>11</a:t>
            </a:r>
            <a:r>
              <a:rPr lang="en-US" dirty="0" smtClean="0"/>
              <a:t>Take care lest you forget the Lord your God by not keeping his commandments and his rules and his statutes, which I command you today.”</a:t>
            </a:r>
          </a:p>
          <a:p>
            <a:pPr marL="68580" indent="0">
              <a:buNone/>
            </a:pPr>
            <a:endParaRPr lang="en-US" sz="1200" dirty="0"/>
          </a:p>
          <a:p>
            <a:pPr marL="68580" indent="0">
              <a:buNone/>
            </a:pPr>
            <a:r>
              <a:rPr lang="en-US" dirty="0" smtClean="0"/>
              <a:t>“17Beware lest you say in your heart, ‘My power and the might of my hand have gotten me this wealth.’18You shall remember the Lord your God, for it is he who gives you power to get wealth, that he may confirm his covenant that he swore to your fathers, as it is this day.”</a:t>
            </a:r>
            <a:endParaRPr lang="en-US" dirty="0"/>
          </a:p>
        </p:txBody>
      </p:sp>
    </p:spTree>
    <p:extLst>
      <p:ext uri="{BB962C8B-B14F-4D97-AF65-F5344CB8AC3E}">
        <p14:creationId xmlns:p14="http://schemas.microsoft.com/office/powerpoint/2010/main" xmlns="" val="3637108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about Wealth</a:t>
            </a:r>
            <a:endParaRPr lang="en-US" dirty="0"/>
          </a:p>
        </p:txBody>
      </p:sp>
      <p:sp>
        <p:nvSpPr>
          <p:cNvPr id="3" name="Content Placeholder 2"/>
          <p:cNvSpPr>
            <a:spLocks noGrp="1"/>
          </p:cNvSpPr>
          <p:nvPr>
            <p:ph idx="1"/>
          </p:nvPr>
        </p:nvSpPr>
        <p:spPr/>
        <p:txBody>
          <a:bodyPr/>
          <a:lstStyle/>
          <a:p>
            <a:r>
              <a:rPr lang="en-US" dirty="0" smtClean="0"/>
              <a:t>Money is NOT evil, but wealth is actually a blessing from God. </a:t>
            </a:r>
          </a:p>
          <a:p>
            <a:r>
              <a:rPr lang="en-US" dirty="0" smtClean="0"/>
              <a:t>Don’t forget about the Lord</a:t>
            </a:r>
          </a:p>
          <a:p>
            <a:r>
              <a:rPr lang="en-US" dirty="0" smtClean="0"/>
              <a:t>Money is NOT the most important blessing we have</a:t>
            </a:r>
            <a:endParaRPr lang="en-US" dirty="0"/>
          </a:p>
        </p:txBody>
      </p:sp>
    </p:spTree>
    <p:extLst>
      <p:ext uri="{BB962C8B-B14F-4D97-AF65-F5344CB8AC3E}">
        <p14:creationId xmlns:p14="http://schemas.microsoft.com/office/powerpoint/2010/main" xmlns="" val="349264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16:16</a:t>
            </a:r>
            <a:endParaRPr lang="en-US" dirty="0"/>
          </a:p>
        </p:txBody>
      </p:sp>
      <p:sp>
        <p:nvSpPr>
          <p:cNvPr id="3" name="Content Placeholder 2"/>
          <p:cNvSpPr>
            <a:spLocks noGrp="1"/>
          </p:cNvSpPr>
          <p:nvPr>
            <p:ph idx="1"/>
          </p:nvPr>
        </p:nvSpPr>
        <p:spPr/>
        <p:txBody>
          <a:bodyPr/>
          <a:lstStyle/>
          <a:p>
            <a:pPr marL="68580" indent="0">
              <a:buNone/>
            </a:pPr>
            <a:r>
              <a:rPr lang="en-US" dirty="0" smtClean="0"/>
              <a:t>“How much better to get wisdom than gold! To get understanding is to be chosen rather than silver.”</a:t>
            </a:r>
            <a:endParaRPr lang="en-US" dirty="0"/>
          </a:p>
        </p:txBody>
      </p:sp>
    </p:spTree>
    <p:extLst>
      <p:ext uri="{BB962C8B-B14F-4D97-AF65-F5344CB8AC3E}">
        <p14:creationId xmlns:p14="http://schemas.microsoft.com/office/powerpoint/2010/main" xmlns="" val="630503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117</TotalTime>
  <Words>1418</Words>
  <Application>Microsoft Office PowerPoint</Application>
  <PresentationFormat>On-screen Show (4:3)</PresentationFormat>
  <Paragraphs>114</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Century Gothic</vt:lpstr>
      <vt:lpstr>Wingdings 2</vt:lpstr>
      <vt:lpstr>Austin</vt:lpstr>
      <vt:lpstr>The Godly Approach to Finances</vt:lpstr>
      <vt:lpstr>Outline</vt:lpstr>
      <vt:lpstr>Attitudes about Wealth</vt:lpstr>
      <vt:lpstr>Ecclesiastes 2:24-25</vt:lpstr>
      <vt:lpstr>Ecclesiastes 3:12-13</vt:lpstr>
      <vt:lpstr>Attitudes about Wealth</vt:lpstr>
      <vt:lpstr>Deuteronomy 8:11,17-18</vt:lpstr>
      <vt:lpstr>Attitudes about Wealth</vt:lpstr>
      <vt:lpstr>Proverbs 16:16</vt:lpstr>
      <vt:lpstr>Proverbs 16:8</vt:lpstr>
      <vt:lpstr>Proverbs 28:6</vt:lpstr>
      <vt:lpstr>Proverbs 22:1</vt:lpstr>
      <vt:lpstr>Dangers of Wealth</vt:lpstr>
      <vt:lpstr>Matthew 6:19-21</vt:lpstr>
      <vt:lpstr>Dangers of Wealth</vt:lpstr>
      <vt:lpstr>Proverbs 28:11</vt:lpstr>
      <vt:lpstr>Dangers of Wealth</vt:lpstr>
      <vt:lpstr>Ecclesiastes 5:10-12</vt:lpstr>
      <vt:lpstr>Slide 19</vt:lpstr>
      <vt:lpstr>Practical Wisdom in Using our Wealth</vt:lpstr>
      <vt:lpstr>Acquiring Wealth</vt:lpstr>
      <vt:lpstr>Slide 22</vt:lpstr>
      <vt:lpstr>Acquiring Wealth</vt:lpstr>
      <vt:lpstr>Proverbs 28:20,22</vt:lpstr>
      <vt:lpstr>Acquiring Wealth</vt:lpstr>
      <vt:lpstr>Proverbs 25:16</vt:lpstr>
      <vt:lpstr>Proverbs 21:5</vt:lpstr>
      <vt:lpstr>Spending our Wealth</vt:lpstr>
      <vt:lpstr>2 Corinthians 9:6-7</vt:lpstr>
      <vt:lpstr>Spending our Wealth</vt:lpstr>
      <vt:lpstr>Proverbs 3:27-28</vt:lpstr>
      <vt:lpstr>Proverbs 22:9; 19:17</vt:lpstr>
      <vt:lpstr>Spending our Wealth</vt:lpstr>
      <vt:lpstr>Proverbs 27:23-27</vt:lpstr>
      <vt:lpstr>Spending our Wealth</vt:lpstr>
      <vt:lpstr>Proverbs 22:7</vt:lpstr>
      <vt:lpstr>Surety/Pledge</vt:lpstr>
      <vt:lpstr>Lending instead of borrowing</vt:lpstr>
      <vt:lpstr>Lending</vt:lpstr>
      <vt:lpstr>Saving Money</vt:lpstr>
      <vt:lpstr>Slide 41</vt:lpstr>
    </vt:vector>
  </TitlesOfParts>
  <Company>State Farm Insurance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Godly Approach to Finances</dc:title>
  <dc:creator>Authorized User</dc:creator>
  <cp:lastModifiedBy>Gibson</cp:lastModifiedBy>
  <cp:revision>15</cp:revision>
  <dcterms:created xsi:type="dcterms:W3CDTF">2014-08-02T02:04:33Z</dcterms:created>
  <dcterms:modified xsi:type="dcterms:W3CDTF">2014-08-02T12:50:56Z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-192618656</vt:i4>
  </property>
  <property fmtid="{D5CDD505-2E9C-101B-9397-08002B2CF9AE}" pid="3" name="_NewReviewCycle">
    <vt:lpwstr/>
  </property>
  <property fmtid="{D5CDD505-2E9C-101B-9397-08002B2CF9AE}" pid="4" name="_EmailSubject">
    <vt:lpwstr>PP presentation</vt:lpwstr>
  </property>
  <property fmtid="{D5CDD505-2E9C-101B-9397-08002B2CF9AE}" pid="5" name="_AuthorEmail">
    <vt:lpwstr>jake.gibson.uozz@statefarm.com</vt:lpwstr>
  </property>
  <property fmtid="{D5CDD505-2E9C-101B-9397-08002B2CF9AE}" pid="6" name="_AuthorEmailDisplayName">
    <vt:lpwstr>Jake Gibson</vt:lpwstr>
  </property>
</Properties>
</file>