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50" r:id="rId3"/>
    <p:sldMasterId id="2147483862" r:id="rId4"/>
    <p:sldMasterId id="2147483874" r:id="rId5"/>
    <p:sldMasterId id="2147483886" r:id="rId6"/>
    <p:sldMasterId id="2147483898" r:id="rId7"/>
    <p:sldMasterId id="2147483910" r:id="rId8"/>
    <p:sldMasterId id="2147483922" r:id="rId9"/>
    <p:sldMasterId id="2147483934" r:id="rId10"/>
    <p:sldMasterId id="2147483946" r:id="rId11"/>
    <p:sldMasterId id="2147483958" r:id="rId12"/>
    <p:sldMasterId id="2147483970" r:id="rId13"/>
    <p:sldMasterId id="2147483982" r:id="rId14"/>
    <p:sldMasterId id="2147484006" r:id="rId15"/>
    <p:sldMasterId id="2147484018" r:id="rId16"/>
    <p:sldMasterId id="2147484030" r:id="rId17"/>
  </p:sldMasterIdLst>
  <p:notesMasterIdLst>
    <p:notesMasterId r:id="rId72"/>
  </p:notesMasterIdLst>
  <p:handoutMasterIdLst>
    <p:handoutMasterId r:id="rId73"/>
  </p:handoutMasterIdLst>
  <p:sldIdLst>
    <p:sldId id="271" r:id="rId18"/>
    <p:sldId id="316" r:id="rId19"/>
    <p:sldId id="317" r:id="rId20"/>
    <p:sldId id="338" r:id="rId21"/>
    <p:sldId id="350" r:id="rId22"/>
    <p:sldId id="345" r:id="rId23"/>
    <p:sldId id="337" r:id="rId24"/>
    <p:sldId id="339" r:id="rId25"/>
    <p:sldId id="306" r:id="rId26"/>
    <p:sldId id="340" r:id="rId27"/>
    <p:sldId id="341" r:id="rId28"/>
    <p:sldId id="342" r:id="rId29"/>
    <p:sldId id="326" r:id="rId30"/>
    <p:sldId id="324" r:id="rId31"/>
    <p:sldId id="325" r:id="rId32"/>
    <p:sldId id="327" r:id="rId33"/>
    <p:sldId id="328" r:id="rId34"/>
    <p:sldId id="329" r:id="rId35"/>
    <p:sldId id="330" r:id="rId36"/>
    <p:sldId id="331" r:id="rId37"/>
    <p:sldId id="332" r:id="rId38"/>
    <p:sldId id="307" r:id="rId39"/>
    <p:sldId id="335" r:id="rId40"/>
    <p:sldId id="343" r:id="rId41"/>
    <p:sldId id="333" r:id="rId42"/>
    <p:sldId id="351" r:id="rId43"/>
    <p:sldId id="348" r:id="rId44"/>
    <p:sldId id="334" r:id="rId45"/>
    <p:sldId id="346" r:id="rId46"/>
    <p:sldId id="347" r:id="rId47"/>
    <p:sldId id="352" r:id="rId48"/>
    <p:sldId id="344" r:id="rId49"/>
    <p:sldId id="309" r:id="rId50"/>
    <p:sldId id="308" r:id="rId51"/>
    <p:sldId id="336" r:id="rId52"/>
    <p:sldId id="349" r:id="rId53"/>
    <p:sldId id="356" r:id="rId54"/>
    <p:sldId id="357" r:id="rId55"/>
    <p:sldId id="358" r:id="rId56"/>
    <p:sldId id="361" r:id="rId57"/>
    <p:sldId id="359" r:id="rId58"/>
    <p:sldId id="360" r:id="rId59"/>
    <p:sldId id="362" r:id="rId60"/>
    <p:sldId id="363" r:id="rId61"/>
    <p:sldId id="364" r:id="rId62"/>
    <p:sldId id="365" r:id="rId63"/>
    <p:sldId id="366" r:id="rId64"/>
    <p:sldId id="367" r:id="rId65"/>
    <p:sldId id="354" r:id="rId66"/>
    <p:sldId id="368" r:id="rId67"/>
    <p:sldId id="369" r:id="rId68"/>
    <p:sldId id="355" r:id="rId69"/>
    <p:sldId id="370" r:id="rId70"/>
    <p:sldId id="292" r:id="rId71"/>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85829" autoAdjust="0"/>
  </p:normalViewPr>
  <p:slideViewPr>
    <p:cSldViewPr snapToGrid="0">
      <p:cViewPr>
        <p:scale>
          <a:sx n="80" d="100"/>
          <a:sy n="80" d="100"/>
        </p:scale>
        <p:origin x="-2640" y="-1038"/>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4797000-A1B3-4971-A7D4-C81DD8EC76CA}" type="datetimeFigureOut">
              <a:rPr lang="en-US" altLang="en-US"/>
              <a:pPr/>
              <a:t>1/24/2015</a:t>
            </a:fld>
            <a:endParaRPr lang="en-US" alt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77FFFE20-284D-4EF5-9ED9-68032163E28D}" type="slidenum">
              <a:rPr lang="en-US" altLang="en-US"/>
              <a:pPr/>
              <a:t>‹#›</a:t>
            </a:fld>
            <a:endParaRPr lang="en-US" altLang="en-US"/>
          </a:p>
        </p:txBody>
      </p:sp>
    </p:spTree>
    <p:extLst>
      <p:ext uri="{BB962C8B-B14F-4D97-AF65-F5344CB8AC3E}">
        <p14:creationId xmlns:p14="http://schemas.microsoft.com/office/powerpoint/2010/main" val="883857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3CF0AB2-5C13-473A-9108-EE230C033EFF}" type="datetimeFigureOut">
              <a:rPr lang="en-US" altLang="en-US"/>
              <a:pPr/>
              <a:t>1/24/2015</a:t>
            </a:fld>
            <a:endParaRPr lang="en-US" alt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4E2403-7A58-436E-9FAE-635796B963A5}" type="slidenum">
              <a:rPr lang="en-US" altLang="en-US"/>
              <a:pPr/>
              <a:t>‹#›</a:t>
            </a:fld>
            <a:endParaRPr lang="en-US" altLang="en-US"/>
          </a:p>
        </p:txBody>
      </p:sp>
    </p:spTree>
    <p:extLst>
      <p:ext uri="{BB962C8B-B14F-4D97-AF65-F5344CB8AC3E}">
        <p14:creationId xmlns:p14="http://schemas.microsoft.com/office/powerpoint/2010/main" val="3610526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xfrm>
            <a:off x="685800" y="685800"/>
            <a:ext cx="5486400" cy="3429000"/>
          </a:xfrm>
          <a:ln/>
        </p:spPr>
      </p:sp>
      <p:sp>
        <p:nvSpPr>
          <p:cNvPr id="121858" name="Notes Placeholder 2"/>
          <p:cNvSpPr>
            <a:spLocks noGrp="1"/>
          </p:cNvSpPr>
          <p:nvPr>
            <p:ph type="body" idx="1"/>
          </p:nvPr>
        </p:nvSpPr>
        <p:spPr>
          <a:noFill/>
          <a:ln/>
        </p:spPr>
        <p:txBody>
          <a:bodyPr/>
          <a:lstStyle/>
          <a:p>
            <a:r>
              <a:rPr lang="en-US" dirty="0" smtClean="0">
                <a:ea typeface="ＭＳ Ｐゴシック" pitchFamily="34" charset="-128"/>
              </a:rPr>
              <a:t>tb052106504</a:t>
            </a:r>
          </a:p>
        </p:txBody>
      </p:sp>
      <p:sp>
        <p:nvSpPr>
          <p:cNvPr id="121859" name="Slide Number Placeholder 3"/>
          <p:cNvSpPr>
            <a:spLocks noGrp="1"/>
          </p:cNvSpPr>
          <p:nvPr>
            <p:ph type="sldNum" sz="quarter" idx="5"/>
          </p:nvPr>
        </p:nvSpPr>
        <p:spPr>
          <a:noFill/>
        </p:spPr>
        <p:txBody>
          <a:bodyPr/>
          <a:lstStyle/>
          <a:p>
            <a:fld id="{E43E4509-0B96-4F52-914E-7386F0E111D4}" type="slidenum">
              <a:rPr lang="en-US" smtClean="0">
                <a:solidFill>
                  <a:prstClr val="black"/>
                </a:solidFill>
                <a:latin typeface="Times New Roman" pitchFamily="18" charset="0"/>
              </a:rPr>
              <a:pPr/>
              <a:t>20</a:t>
            </a:fld>
            <a:endParaRPr lang="en-US" smtClean="0">
              <a:solidFill>
                <a:prstClr val="black"/>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685800" y="685800"/>
            <a:ext cx="5486400" cy="3429000"/>
          </a:xfrm>
          <a:ln/>
        </p:spPr>
      </p:sp>
      <p:sp>
        <p:nvSpPr>
          <p:cNvPr id="128002" name="Notes Placeholder 2"/>
          <p:cNvSpPr>
            <a:spLocks noGrp="1"/>
          </p:cNvSpPr>
          <p:nvPr>
            <p:ph type="body" idx="1"/>
          </p:nvPr>
        </p:nvSpPr>
        <p:spPr>
          <a:noFill/>
          <a:ln/>
        </p:spPr>
        <p:txBody>
          <a:bodyPr/>
          <a:lstStyle/>
          <a:p>
            <a:r>
              <a:rPr lang="en-US" dirty="0" smtClean="0">
                <a:ea typeface="ＭＳ Ｐゴシック" pitchFamily="34" charset="-128"/>
              </a:rPr>
              <a:t>tb070507675</a:t>
            </a:r>
          </a:p>
        </p:txBody>
      </p:sp>
      <p:sp>
        <p:nvSpPr>
          <p:cNvPr id="128003" name="Slide Number Placeholder 3"/>
          <p:cNvSpPr>
            <a:spLocks noGrp="1"/>
          </p:cNvSpPr>
          <p:nvPr>
            <p:ph type="sldNum" sz="quarter" idx="5"/>
          </p:nvPr>
        </p:nvSpPr>
        <p:spPr>
          <a:noFill/>
        </p:spPr>
        <p:txBody>
          <a:bodyPr/>
          <a:lstStyle/>
          <a:p>
            <a:fld id="{0500E510-DBDB-45D5-89FE-8122FE02E5EE}"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AC07D1D-F8C8-4DEB-9258-88281362498D}" type="slidenum">
              <a:rPr lang="en-US" altLang="en-US" sz="1200">
                <a:solidFill>
                  <a:prstClr val="black"/>
                </a:solidFill>
                <a:latin typeface="Times New Roman" pitchFamily="18" charset="0"/>
              </a:rPr>
              <a:pPr eaLnBrk="1" hangingPunct="1"/>
              <a:t>23</a:t>
            </a:fld>
            <a:endParaRPr lang="en-US" altLang="en-US" sz="1200">
              <a:solidFill>
                <a:prstClr val="black"/>
              </a:solidFill>
              <a:latin typeface="Times New Roman" pitchFamily="18" charset="0"/>
            </a:endParaRPr>
          </a:p>
        </p:txBody>
      </p:sp>
      <p:sp>
        <p:nvSpPr>
          <p:cNvPr id="34819" name="Rectangle 2"/>
          <p:cNvSpPr>
            <a:spLocks noGrp="1" noRot="1" noChangeAspect="1" noChangeArrowheads="1" noTextEdit="1"/>
          </p:cNvSpPr>
          <p:nvPr>
            <p:ph type="sldImg"/>
          </p:nvPr>
        </p:nvSpPr>
        <p:spPr>
          <a:xfrm>
            <a:off x="685800" y="685800"/>
            <a:ext cx="54864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“Nâblûs, the ancient Shechem, has been described by every traveller in Palestine.  Situated in the most beautiful position possible, the modern town is also on the site of an overwhelming crowd of scriptural events.  Mount Gerizim, ‘the Mountain of Blessing,’ is on its south; Mount Ebal, ‘the Mountain of Cursing,’ on the north.  Its history begins 4,000 years ago, when as yet Jerusalem had no existence.  To run through it seems like running through the history of the Bible, from Abraham to our Lord.  Here is Jacob’s Well, a site accepted nominally; here is the traditional tomb of Joseph; here was the ancient temple of the Samaritans; here where they annually kept the Feast of the Passover; here where the Law was read, Israel standing half over against Mount Gerizim, and half over against Mount Ebal” (Besant 1873: 199-200).</a:t>
            </a:r>
          </a:p>
          <a:p>
            <a:pPr eaLnBrk="1" hangingPunct="1">
              <a:spcBef>
                <a:spcPct val="0"/>
              </a:spcBef>
            </a:pPr>
            <a:endParaRPr lang="en-US" altLang="en-US" smtClean="0"/>
          </a:p>
          <a:p>
            <a:pPr eaLnBrk="1" hangingPunct="1">
              <a:spcBef>
                <a:spcPct val="0"/>
              </a:spcBef>
            </a:pPr>
            <a:r>
              <a:rPr lang="en-US" altLang="en-US" smtClean="0"/>
              <a:t>“Those mountains were now before us in all their beauty; Mount Gerizim, crowned by a Wely on its highest point, bearing North; just beyond it the entrance of the valley of Nâbulus bearing nearly N. N. East; further North the rugged heights of Mount Ebal; and then the fine plain extending beyond towards the N. N. E. skirted on its eastern side in its whole length by tracts of picturesque though lower hills” (Robinson and Smith 1841: 3: 92). </a:t>
            </a:r>
          </a:p>
          <a:p>
            <a:pPr eaLnBrk="1" hangingPunct="1">
              <a:spcBef>
                <a:spcPct val="0"/>
              </a:spcBef>
            </a:pPr>
            <a:endParaRPr lang="en-US" altLang="en-US" smtClean="0"/>
          </a:p>
          <a:p>
            <a:pPr eaLnBrk="1" hangingPunct="1">
              <a:spcBef>
                <a:spcPct val="0"/>
              </a:spcBef>
            </a:pPr>
            <a:r>
              <a:rPr lang="en-US" altLang="en-US" smtClean="0"/>
              <a:t>Date of photograph: between 1910 and 1920 </a:t>
            </a:r>
          </a:p>
          <a:p>
            <a:pPr eaLnBrk="1" hangingPunct="1">
              <a:spcBef>
                <a:spcPct val="0"/>
              </a:spcBef>
            </a:pPr>
            <a:endParaRPr lang="en-US" altLang="en-US" smtClean="0"/>
          </a:p>
          <a:p>
            <a:pPr eaLnBrk="1" hangingPunct="1">
              <a:spcBef>
                <a:spcPct val="0"/>
              </a:spcBef>
            </a:pPr>
            <a:r>
              <a:rPr lang="en-US" altLang="en-US" smtClean="0"/>
              <a:t>mat05142</a:t>
            </a:r>
          </a:p>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xfrm>
            <a:off x="685800" y="685800"/>
            <a:ext cx="5486400" cy="3429000"/>
          </a:xfrm>
          <a:ln/>
        </p:spPr>
      </p:sp>
      <p:sp>
        <p:nvSpPr>
          <p:cNvPr id="134146" name="Notes Placeholder 2"/>
          <p:cNvSpPr>
            <a:spLocks noGrp="1"/>
          </p:cNvSpPr>
          <p:nvPr>
            <p:ph type="body" idx="1"/>
          </p:nvPr>
        </p:nvSpPr>
        <p:spPr>
          <a:noFill/>
          <a:ln/>
        </p:spPr>
        <p:txBody>
          <a:bodyPr/>
          <a:lstStyle/>
          <a:p>
            <a:r>
              <a:rPr lang="en-US" dirty="0" smtClean="0">
                <a:ea typeface="ＭＳ Ｐゴシック" pitchFamily="34" charset="-128"/>
              </a:rPr>
              <a:t>tb070507673</a:t>
            </a:r>
          </a:p>
        </p:txBody>
      </p:sp>
      <p:sp>
        <p:nvSpPr>
          <p:cNvPr id="134147" name="Slide Number Placeholder 3"/>
          <p:cNvSpPr>
            <a:spLocks noGrp="1"/>
          </p:cNvSpPr>
          <p:nvPr>
            <p:ph type="sldNum" sz="quarter" idx="5"/>
          </p:nvPr>
        </p:nvSpPr>
        <p:spPr>
          <a:noFill/>
        </p:spPr>
        <p:txBody>
          <a:bodyPr/>
          <a:lstStyle/>
          <a:p>
            <a:fld id="{35492F3F-6197-40B1-91F2-401054404462}" type="slidenum">
              <a:rPr lang="en-US" smtClean="0">
                <a:solidFill>
                  <a:prstClr val="black"/>
                </a:solidFill>
                <a:latin typeface="Times New Roman" pitchFamily="18" charset="0"/>
              </a:rPr>
              <a:pPr/>
              <a:t>25</a:t>
            </a:fld>
            <a:endParaRPr lang="en-US" smtClean="0">
              <a:solidFill>
                <a:prstClr val="black"/>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View looking west–southwest at the "Fortress Temple."  The temple dates to the Middle and Later Bronze Ages (ca. 1650–1200 BC).  The group of people is standing in the entrance to the temple.  On the left side of the image the rebuilt courtyard of the fortress/temple is visible as is, on the far left, the standing stone.</a:t>
            </a:r>
          </a:p>
          <a:p>
            <a:endParaRPr lang="en-US" dirty="0" smtClean="0"/>
          </a:p>
          <a:p>
            <a:r>
              <a:rPr lang="en-US" dirty="0" smtClean="0"/>
              <a:t>Note in the background all of the modern buildings of Nablus on the lower slope of Mt. Gerizim.</a:t>
            </a:r>
          </a:p>
          <a:p>
            <a:endParaRPr lang="en-US" dirty="0"/>
          </a:p>
        </p:txBody>
      </p:sp>
      <p:sp>
        <p:nvSpPr>
          <p:cNvPr id="4" name="Slide Number Placeholder 3"/>
          <p:cNvSpPr>
            <a:spLocks noGrp="1"/>
          </p:cNvSpPr>
          <p:nvPr>
            <p:ph type="sldNum" sz="quarter" idx="10"/>
          </p:nvPr>
        </p:nvSpPr>
        <p:spPr/>
        <p:txBody>
          <a:bodyPr/>
          <a:lstStyle/>
          <a:p>
            <a:fld id="{9607CBBB-C6E1-4F01-AB0B-8D3C2FAE69B4}" type="slidenum">
              <a:rPr lang="en-US" smtClean="0"/>
              <a:t>27</a:t>
            </a:fld>
            <a:endParaRPr lang="en-US"/>
          </a:p>
        </p:txBody>
      </p:sp>
    </p:spTree>
    <p:extLst>
      <p:ext uri="{BB962C8B-B14F-4D97-AF65-F5344CB8AC3E}">
        <p14:creationId xmlns:p14="http://schemas.microsoft.com/office/powerpoint/2010/main" val="2726714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055"/>
          <p:cNvSpPr>
            <a:spLocks noGrp="1" noChangeArrowheads="1"/>
          </p:cNvSpPr>
          <p:nvPr>
            <p:ph type="sldNum" sz="quarter" idx="5"/>
          </p:nvPr>
        </p:nvSpPr>
        <p:spPr>
          <a:noFill/>
        </p:spPr>
        <p:txBody>
          <a:bodyPr/>
          <a:lstStyle/>
          <a:p>
            <a:fld id="{8BDBB8A6-2CD9-4F07-9F59-64E6CB08AE89}" type="slidenum">
              <a:rPr lang="en-US" smtClean="0">
                <a:solidFill>
                  <a:prstClr val="black"/>
                </a:solidFill>
                <a:latin typeface="Times New Roman" pitchFamily="18" charset="0"/>
              </a:rPr>
              <a:pPr/>
              <a:t>28</a:t>
            </a:fld>
            <a:endParaRPr lang="en-US" smtClean="0">
              <a:solidFill>
                <a:prstClr val="black"/>
              </a:solidFill>
              <a:latin typeface="Times New Roman" pitchFamily="18" charset="0"/>
            </a:endParaRPr>
          </a:p>
        </p:txBody>
      </p:sp>
      <p:sp>
        <p:nvSpPr>
          <p:cNvPr id="146434" name="Rectangle 2"/>
          <p:cNvSpPr>
            <a:spLocks noGrp="1" noRot="1" noChangeAspect="1" noChangeArrowheads="1" noTextEdit="1"/>
          </p:cNvSpPr>
          <p:nvPr>
            <p:ph type="sldImg"/>
          </p:nvPr>
        </p:nvSpPr>
        <p:spPr>
          <a:xfrm>
            <a:off x="685800" y="685800"/>
            <a:ext cx="5486400" cy="3429000"/>
          </a:xfrm>
          <a:ln/>
        </p:spPr>
      </p:sp>
      <p:sp>
        <p:nvSpPr>
          <p:cNvPr id="146435" name="Rectangle 3"/>
          <p:cNvSpPr>
            <a:spLocks noGrp="1" noChangeArrowheads="1"/>
          </p:cNvSpPr>
          <p:nvPr>
            <p:ph type="body" idx="1"/>
          </p:nvPr>
        </p:nvSpPr>
        <p:spPr>
          <a:noFill/>
          <a:ln/>
        </p:spPr>
        <p:txBody>
          <a:bodyPr/>
          <a:lstStyle/>
          <a:p>
            <a:pPr eaLnBrk="1" hangingPunct="1"/>
            <a:r>
              <a:rPr lang="en-US" dirty="0" smtClean="0">
                <a:ea typeface="ＭＳ Ｐゴシック" pitchFamily="34" charset="-128"/>
              </a:rPr>
              <a:t>This stone pillar (</a:t>
            </a:r>
            <a:r>
              <a:rPr lang="en-US" dirty="0" err="1" smtClean="0">
                <a:ea typeface="ＭＳ Ｐゴシック" pitchFamily="34" charset="-128"/>
              </a:rPr>
              <a:t>massebah</a:t>
            </a:r>
            <a:r>
              <a:rPr lang="en-US" dirty="0" smtClean="0">
                <a:ea typeface="ＭＳ Ｐゴシック" pitchFamily="34" charset="-128"/>
              </a:rPr>
              <a:t>) found at </a:t>
            </a:r>
            <a:r>
              <a:rPr lang="en-US" dirty="0" err="1" smtClean="0">
                <a:ea typeface="ＭＳ Ｐゴシック" pitchFamily="34" charset="-128"/>
              </a:rPr>
              <a:t>Shechem</a:t>
            </a:r>
            <a:r>
              <a:rPr lang="en-US" dirty="0" smtClean="0">
                <a:ea typeface="ＭＳ Ｐゴシック" pitchFamily="34" charset="-128"/>
              </a:rPr>
              <a:t> may be similar to the one that Joshua set up as a witness to the renewal of the covenant. </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tb011300115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smtClean="0"/>
          </a:p>
          <a:p>
            <a:r>
              <a:rPr lang="en-US" dirty="0" smtClean="0"/>
              <a:t>Deuteronomy 27:2-3(ESV) </a:t>
            </a:r>
          </a:p>
          <a:p>
            <a:r>
              <a:rPr lang="en-US" dirty="0" smtClean="0"/>
              <a:t>2And on the day you cross over the Jordan to the land that the Lord your God is giving you, you shall set up large stones and plaster them with plaster.  </a:t>
            </a:r>
          </a:p>
          <a:p>
            <a:r>
              <a:rPr lang="en-US" dirty="0" smtClean="0"/>
              <a:t>3And you shall write on them all the words of this law, when you cross over to enter the land that the Lord your God is giving you, a land flowing with milk and honey, as the Lord, the God of your fathers, has promised you. </a:t>
            </a:r>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pPr/>
              <a:t>29</a:t>
            </a:fld>
            <a:endParaRPr lang="en-US" altLang="en-US"/>
          </a:p>
        </p:txBody>
      </p:sp>
    </p:spTree>
    <p:extLst>
      <p:ext uri="{BB962C8B-B14F-4D97-AF65-F5344CB8AC3E}">
        <p14:creationId xmlns:p14="http://schemas.microsoft.com/office/powerpoint/2010/main" val="121332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smtClean="0"/>
          </a:p>
          <a:p>
            <a:r>
              <a:rPr lang="en-US" dirty="0" smtClean="0"/>
              <a:t>Deuteronomy 27:2-3(ESV) </a:t>
            </a:r>
          </a:p>
          <a:p>
            <a:r>
              <a:rPr lang="en-US" dirty="0" smtClean="0"/>
              <a:t>2And on the day you cross over the Jordan to the land that the Lord your God is giving you, you shall set up large stones and plaster them with plaster.  </a:t>
            </a:r>
          </a:p>
          <a:p>
            <a:r>
              <a:rPr lang="en-US" dirty="0" smtClean="0"/>
              <a:t>3And you shall write on them all the words of this law, when you cross over to enter the land that the Lord your God is giving you, a land flowing with milk and honey, as the Lord, the God of your fathers, has promised you. </a:t>
            </a:r>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solidFill>
                  <a:prstClr val="black"/>
                </a:solidFill>
              </a:rPr>
              <a:pPr/>
              <a:t>30</a:t>
            </a:fld>
            <a:endParaRPr lang="en-US" altLang="en-US">
              <a:solidFill>
                <a:prstClr val="black"/>
              </a:solidFill>
            </a:endParaRPr>
          </a:p>
        </p:txBody>
      </p:sp>
    </p:spTree>
    <p:extLst>
      <p:ext uri="{BB962C8B-B14F-4D97-AF65-F5344CB8AC3E}">
        <p14:creationId xmlns:p14="http://schemas.microsoft.com/office/powerpoint/2010/main" val="1213324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21The Lord will make the pestilence stick to you until he has consumed you off the land that you are entering to take possession of it. </a:t>
            </a:r>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pPr/>
              <a:t>44</a:t>
            </a:fld>
            <a:endParaRPr lang="en-US" altLang="en-US"/>
          </a:p>
        </p:txBody>
      </p:sp>
    </p:spTree>
    <p:extLst>
      <p:ext uri="{BB962C8B-B14F-4D97-AF65-F5344CB8AC3E}">
        <p14:creationId xmlns:p14="http://schemas.microsoft.com/office/powerpoint/2010/main" val="2549051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pPr/>
              <a:t>53</a:t>
            </a:fld>
            <a:endParaRPr lang="en-US" altLang="en-US"/>
          </a:p>
        </p:txBody>
      </p:sp>
    </p:spTree>
    <p:extLst>
      <p:ext uri="{BB962C8B-B14F-4D97-AF65-F5344CB8AC3E}">
        <p14:creationId xmlns:p14="http://schemas.microsoft.com/office/powerpoint/2010/main" val="87999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xfrm>
            <a:off x="685800" y="685800"/>
            <a:ext cx="5486400" cy="3429000"/>
          </a:xfrm>
          <a:ln/>
        </p:spPr>
      </p:sp>
      <p:sp>
        <p:nvSpPr>
          <p:cNvPr id="23554" name="Notes Placeholder 2"/>
          <p:cNvSpPr>
            <a:spLocks noGrp="1"/>
          </p:cNvSpPr>
          <p:nvPr>
            <p:ph type="body" idx="1"/>
          </p:nvPr>
        </p:nvSpPr>
        <p:spPr>
          <a:noFill/>
          <a:ln/>
        </p:spPr>
        <p:txBody>
          <a:bodyPr/>
          <a:lstStyle/>
          <a:p>
            <a:r>
              <a:rPr lang="en-US" dirty="0" smtClean="0">
                <a:ea typeface="ＭＳ Ｐゴシック" pitchFamily="34" charset="-128"/>
              </a:rPr>
              <a:t>tb070507660</a:t>
            </a:r>
          </a:p>
        </p:txBody>
      </p:sp>
      <p:sp>
        <p:nvSpPr>
          <p:cNvPr id="23555" name="Slide Number Placeholder 3"/>
          <p:cNvSpPr>
            <a:spLocks noGrp="1"/>
          </p:cNvSpPr>
          <p:nvPr>
            <p:ph type="sldNum" sz="quarter" idx="5"/>
          </p:nvPr>
        </p:nvSpPr>
        <p:spPr>
          <a:noFill/>
        </p:spPr>
        <p:txBody>
          <a:bodyPr/>
          <a:lstStyle/>
          <a:p>
            <a:fld id="{A72B679C-D3AF-4E24-B6E4-A5EBA70AE579}" type="slidenum">
              <a:rPr lang="en-US" smtClean="0">
                <a:solidFill>
                  <a:prstClr val="black"/>
                </a:solidFill>
                <a:latin typeface="Times New Roman" pitchFamily="18" charset="0"/>
              </a:rPr>
              <a:pPr/>
              <a:t>13</a:t>
            </a:fld>
            <a:endParaRPr lang="en-US" smtClean="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685800" y="685800"/>
            <a:ext cx="5486400" cy="3429000"/>
          </a:xfrm>
          <a:ln/>
        </p:spPr>
      </p:sp>
      <p:sp>
        <p:nvSpPr>
          <p:cNvPr id="21506" name="Notes Placeholder 2"/>
          <p:cNvSpPr>
            <a:spLocks noGrp="1"/>
          </p:cNvSpPr>
          <p:nvPr>
            <p:ph type="body" idx="1"/>
          </p:nvPr>
        </p:nvSpPr>
        <p:spPr>
          <a:noFill/>
          <a:ln/>
        </p:spPr>
        <p:txBody>
          <a:bodyPr/>
          <a:lstStyle/>
          <a:p>
            <a:r>
              <a:rPr lang="en-US" dirty="0" smtClean="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fld id="{4A9BB551-30D3-4310-82B0-8CC02C563114}" type="slidenum">
              <a:rPr lang="en-US" smtClean="0">
                <a:solidFill>
                  <a:prstClr val="black"/>
                </a:solidFill>
                <a:latin typeface="Times New Roman" pitchFamily="18" charset="0"/>
              </a:rPr>
              <a:pPr/>
              <a:t>14</a:t>
            </a:fld>
            <a:endParaRPr lang="en-US" smtClean="0">
              <a:solidFill>
                <a:prstClr val="black"/>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685800" y="685800"/>
            <a:ext cx="5486400" cy="3429000"/>
          </a:xfrm>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tb050106401</a:t>
            </a:r>
          </a:p>
        </p:txBody>
      </p:sp>
      <p:sp>
        <p:nvSpPr>
          <p:cNvPr id="19459" name="Slide Number Placeholder 3"/>
          <p:cNvSpPr>
            <a:spLocks noGrp="1"/>
          </p:cNvSpPr>
          <p:nvPr>
            <p:ph type="sldNum" sz="quarter" idx="5"/>
          </p:nvPr>
        </p:nvSpPr>
        <p:spPr>
          <a:noFill/>
        </p:spPr>
        <p:txBody>
          <a:bodyPr/>
          <a:lstStyle/>
          <a:p>
            <a:fld id="{19CF9C46-5A3E-42AF-A80E-406BD391975A}" type="slidenum">
              <a:rPr lang="en-US" smtClean="0">
                <a:solidFill>
                  <a:prstClr val="black"/>
                </a:solidFill>
                <a:latin typeface="Times New Roman" pitchFamily="18" charset="0"/>
              </a:rPr>
              <a:pPr/>
              <a:t>15</a:t>
            </a:fld>
            <a:endParaRPr lang="en-US" smtClean="0">
              <a:solidFill>
                <a:prstClr val="black"/>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685800" y="685800"/>
            <a:ext cx="5486400" cy="3429000"/>
          </a:xfrm>
          <a:ln/>
        </p:spPr>
      </p:sp>
      <p:sp>
        <p:nvSpPr>
          <p:cNvPr id="21507" name="Notes Placeholder 2"/>
          <p:cNvSpPr>
            <a:spLocks noGrp="1"/>
          </p:cNvSpPr>
          <p:nvPr>
            <p:ph type="body" idx="1"/>
          </p:nvPr>
        </p:nvSpPr>
        <p:spPr>
          <a:ln/>
        </p:spPr>
        <p:txBody>
          <a:bodyPr/>
          <a:lstStyle/>
          <a:p>
            <a:pPr marL="228600" indent="-228600" eaLnBrk="1" hangingPunct="1"/>
            <a:r>
              <a:rPr lang="en-US" sz="1100" b="1" dirty="0" smtClean="0">
                <a:ea typeface="ＭＳ Ｐゴシック" pitchFamily="34" charset="-128"/>
              </a:rPr>
              <a:t>Recitation of Blessings and Curses</a:t>
            </a:r>
          </a:p>
          <a:p>
            <a:pPr marL="228600" indent="-228600" eaLnBrk="1" hangingPunct="1">
              <a:buFontTx/>
              <a:buAutoNum type="arabicPeriod"/>
            </a:pPr>
            <a:r>
              <a:rPr lang="en-US" sz="1100" dirty="0" smtClean="0">
                <a:ea typeface="ＭＳ Ｐゴシック" pitchFamily="34" charset="-128"/>
              </a:rPr>
              <a:t>In accordance with God’s instructions to Moses, Joshua had the Israelites recite the blessings on Mount Gerizim and the curses on Mount </a:t>
            </a:r>
            <a:r>
              <a:rPr lang="en-US" sz="1100" dirty="0" err="1" smtClean="0">
                <a:ea typeface="ＭＳ Ｐゴシック" pitchFamily="34" charset="-128"/>
              </a:rPr>
              <a:t>Ebal</a:t>
            </a:r>
            <a:r>
              <a:rPr lang="en-US" sz="1100" dirty="0" smtClean="0">
                <a:ea typeface="ＭＳ Ｐゴシック" pitchFamily="34" charset="-128"/>
              </a:rPr>
              <a:t>. An altar was built on Ebal and plastered stones inscribed with the law were set up (Deut 11:26-32; 27:1-26; Josh 8:30-35).</a:t>
            </a:r>
          </a:p>
          <a:p>
            <a:pPr marL="228600" indent="-228600" eaLnBrk="1" hangingPunct="1">
              <a:buFontTx/>
              <a:buAutoNum type="arabicPeriod"/>
            </a:pPr>
            <a:r>
              <a:rPr lang="en-US" sz="1100" dirty="0" smtClean="0">
                <a:ea typeface="ＭＳ Ｐゴシック" pitchFamily="34" charset="-128"/>
              </a:rPr>
              <a:t>It is not easy to determine exactly what happened here, including who stood where and who said what. </a:t>
            </a:r>
          </a:p>
          <a:p>
            <a:pPr marL="685800" lvl="1" indent="-228600" eaLnBrk="1" hangingPunct="1">
              <a:buFontTx/>
              <a:buAutoNum type="alphaLcPeriod"/>
            </a:pPr>
            <a:r>
              <a:rPr lang="en-US" sz="1100" dirty="0" smtClean="0">
                <a:ea typeface="ＭＳ Ｐゴシック" pitchFamily="34" charset="-128"/>
              </a:rPr>
              <a:t>Deuteronomy 27 instructed the people to stand </a:t>
            </a:r>
            <a:r>
              <a:rPr lang="en-US" sz="1100" i="1" dirty="0" smtClean="0">
                <a:ea typeface="ＭＳ Ｐゴシック" pitchFamily="34" charset="-128"/>
              </a:rPr>
              <a:t>on</a:t>
            </a:r>
            <a:r>
              <a:rPr lang="en-US" sz="1100" dirty="0" smtClean="0">
                <a:ea typeface="ＭＳ Ｐゴシック" pitchFamily="34" charset="-128"/>
              </a:rPr>
              <a:t> the opposite mountains; Joshua 8 records that the people stood </a:t>
            </a:r>
            <a:r>
              <a:rPr lang="en-US" sz="1100" i="1" dirty="0" smtClean="0">
                <a:ea typeface="ＭＳ Ｐゴシック" pitchFamily="34" charset="-128"/>
              </a:rPr>
              <a:t>in front of</a:t>
            </a:r>
            <a:r>
              <a:rPr lang="en-US" sz="1100" dirty="0" smtClean="0">
                <a:ea typeface="ＭＳ Ｐゴシック" pitchFamily="34" charset="-128"/>
              </a:rPr>
              <a:t> the respective mountains.</a:t>
            </a:r>
          </a:p>
          <a:p>
            <a:pPr marL="685800" lvl="1" indent="-228600" eaLnBrk="1" hangingPunct="1">
              <a:buFontTx/>
              <a:buAutoNum type="alphaLcPeriod"/>
            </a:pPr>
            <a:r>
              <a:rPr lang="en-US" sz="1100" dirty="0" smtClean="0">
                <a:ea typeface="ＭＳ Ｐゴシック" pitchFamily="34" charset="-128"/>
              </a:rPr>
              <a:t>Deuteronomy 27 says that the Levites should recite the law and the people respond with a loud “Amen”; Joshua 8 records that Joshua read all the words of the Law (every single one), including the blessings and the curses.</a:t>
            </a:r>
          </a:p>
          <a:p>
            <a:pPr marL="228600" indent="-228600" eaLnBrk="1" hangingPunct="1">
              <a:buFontTx/>
              <a:buAutoNum type="arabicPeriod"/>
            </a:pPr>
            <a:r>
              <a:rPr lang="en-US" sz="1100" dirty="0" smtClean="0">
                <a:ea typeface="ＭＳ Ｐゴシック" pitchFamily="34" charset="-128"/>
              </a:rPr>
              <a:t>“In unmistakably clear symbolism the reader is told that the right of possessing the promised land is tied to the proclamation of, and subjection to, God’s covenant claims upon his people” (</a:t>
            </a:r>
            <a:r>
              <a:rPr lang="en-US" sz="1100" dirty="0" err="1" smtClean="0">
                <a:ea typeface="ＭＳ Ｐゴシック" pitchFamily="34" charset="-128"/>
              </a:rPr>
              <a:t>Woudstra</a:t>
            </a:r>
            <a:r>
              <a:rPr lang="en-US" sz="1100" dirty="0" smtClean="0">
                <a:ea typeface="ＭＳ Ｐゴシック" pitchFamily="34" charset="-128"/>
              </a:rPr>
              <a:t> 1981: 144).</a:t>
            </a:r>
          </a:p>
          <a:p>
            <a:pPr marL="228600" indent="-228600" eaLnBrk="1" hangingPunct="1">
              <a:buFontTx/>
              <a:buAutoNum type="arabicPeriod"/>
            </a:pPr>
            <a:r>
              <a:rPr lang="en-US" sz="1100" dirty="0" smtClean="0">
                <a:ea typeface="ＭＳ Ｐゴシック" pitchFamily="34" charset="-128"/>
              </a:rPr>
              <a:t>“Investigations have indicated that the acoustical qualities of that site are excellent for such a ceremony.” (</a:t>
            </a:r>
            <a:r>
              <a:rPr lang="en-US" sz="1100" dirty="0" err="1" smtClean="0">
                <a:ea typeface="ＭＳ Ｐゴシック" pitchFamily="34" charset="-128"/>
              </a:rPr>
              <a:t>Woudstra</a:t>
            </a:r>
            <a:r>
              <a:rPr lang="en-US" sz="1100" dirty="0" smtClean="0">
                <a:ea typeface="ＭＳ Ｐゴシック" pitchFamily="34" charset="-128"/>
              </a:rPr>
              <a:t> references J. de Groot in a German work [</a:t>
            </a:r>
            <a:r>
              <a:rPr lang="en-US" sz="1100" dirty="0" err="1" smtClean="0">
                <a:ea typeface="ＭＳ Ｐゴシック" pitchFamily="34" charset="-128"/>
              </a:rPr>
              <a:t>Woudstra</a:t>
            </a:r>
            <a:r>
              <a:rPr lang="en-US" sz="1100" dirty="0" smtClean="0">
                <a:ea typeface="ＭＳ Ｐゴシック" pitchFamily="34" charset="-128"/>
              </a:rPr>
              <a:t> 1981: 149]).</a:t>
            </a:r>
          </a:p>
          <a:p>
            <a:pPr marL="228600" indent="-228600" eaLnBrk="1" hangingPunct="1">
              <a:buFontTx/>
              <a:buAutoNum type="arabicPeriod"/>
            </a:pPr>
            <a:r>
              <a:rPr lang="en-US" sz="1100" dirty="0" smtClean="0">
                <a:ea typeface="ＭＳ Ｐゴシック" pitchFamily="34" charset="-128"/>
              </a:rPr>
              <a:t>“The words of blessing and cursing are not to be conceived of as mere words. Within the biblical context they are true vehicles of power, not in a magical sense but because they were uttered on behalf of him whose Word is powerful (Ps. 33:9). To bless is to ‘put’ the ‘name’ of the Lord upon the people (Num. 6:27). To curse is to invoke that name by way of self-malediction or in order to curse others” (</a:t>
            </a:r>
            <a:r>
              <a:rPr lang="en-US" sz="1100" dirty="0" err="1" smtClean="0">
                <a:ea typeface="ＭＳ Ｐゴシック" pitchFamily="34" charset="-128"/>
              </a:rPr>
              <a:t>Woudstra</a:t>
            </a:r>
            <a:r>
              <a:rPr lang="en-US" sz="1100" dirty="0" smtClean="0">
                <a:ea typeface="ＭＳ Ｐゴシック" pitchFamily="34" charset="-128"/>
              </a:rPr>
              <a:t> 1981: 150).</a:t>
            </a:r>
          </a:p>
          <a:p>
            <a:pPr marL="228600" indent="-228600"/>
            <a:endParaRPr lang="en-US" sz="1100" dirty="0" smtClean="0">
              <a:ea typeface="ＭＳ Ｐゴシック" pitchFamily="34" charset="-128"/>
            </a:endParaRPr>
          </a:p>
          <a:p>
            <a:pPr marL="228600" indent="-228600"/>
            <a:r>
              <a:rPr lang="en-US" sz="1100" dirty="0" smtClean="0">
                <a:ea typeface="ＭＳ Ｐゴシック" pitchFamily="34" charset="-128"/>
              </a:rPr>
              <a:t>tb050106388</a:t>
            </a:r>
          </a:p>
        </p:txBody>
      </p:sp>
      <p:sp>
        <p:nvSpPr>
          <p:cNvPr id="25603" name="Slide Number Placeholder 3"/>
          <p:cNvSpPr>
            <a:spLocks noGrp="1"/>
          </p:cNvSpPr>
          <p:nvPr>
            <p:ph type="sldNum" sz="quarter" idx="5"/>
          </p:nvPr>
        </p:nvSpPr>
        <p:spPr>
          <a:noFill/>
        </p:spPr>
        <p:txBody>
          <a:bodyPr/>
          <a:lstStyle/>
          <a:p>
            <a:fld id="{B45BA438-926B-4299-BFEF-D874F847AE80}" type="slidenum">
              <a:rPr lang="en-US" smtClean="0">
                <a:solidFill>
                  <a:prstClr val="black"/>
                </a:solidFill>
                <a:latin typeface="Times New Roman" pitchFamily="18" charset="0"/>
              </a:rPr>
              <a:pPr/>
              <a:t>16</a:t>
            </a:fld>
            <a:endParaRPr lang="en-US" smtClean="0">
              <a:solidFill>
                <a:prstClr val="black"/>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baseline="0" dirty="0" smtClean="0">
                <a:latin typeface="Times New Roman" pitchFamily="18" charset="0"/>
              </a:rPr>
              <a:t>bb00120041</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973610E-C3D1-4B78-8C27-250C9E78AED6}"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576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685800" y="685800"/>
            <a:ext cx="5486400" cy="3429000"/>
          </a:xfrm>
          <a:ln/>
        </p:spPr>
      </p:sp>
      <p:sp>
        <p:nvSpPr>
          <p:cNvPr id="29698" name="Notes Placeholder 2"/>
          <p:cNvSpPr>
            <a:spLocks noGrp="1"/>
          </p:cNvSpPr>
          <p:nvPr>
            <p:ph type="body" idx="1"/>
          </p:nvPr>
        </p:nvSpPr>
        <p:spPr>
          <a:noFill/>
          <a:ln/>
        </p:spPr>
        <p:txBody>
          <a:bodyPr/>
          <a:lstStyle/>
          <a:p>
            <a:r>
              <a:rPr lang="en-US" dirty="0" smtClean="0">
                <a:ea typeface="ＭＳ Ｐゴシック" pitchFamily="34" charset="-128"/>
              </a:rPr>
              <a:t>tb070507663</a:t>
            </a:r>
          </a:p>
        </p:txBody>
      </p:sp>
      <p:sp>
        <p:nvSpPr>
          <p:cNvPr id="29699" name="Slide Number Placeholder 3"/>
          <p:cNvSpPr>
            <a:spLocks noGrp="1"/>
          </p:cNvSpPr>
          <p:nvPr>
            <p:ph type="sldNum" sz="quarter" idx="5"/>
          </p:nvPr>
        </p:nvSpPr>
        <p:spPr>
          <a:noFill/>
        </p:spPr>
        <p:txBody>
          <a:bodyPr/>
          <a:lstStyle/>
          <a:p>
            <a:fld id="{5E8F09C4-4676-4E3A-AEB2-3C1D3152F3BD}" type="slidenum">
              <a:rPr lang="en-US" smtClean="0">
                <a:solidFill>
                  <a:prstClr val="black"/>
                </a:solidFill>
                <a:latin typeface="Times New Roman" pitchFamily="18" charset="0"/>
              </a:rPr>
              <a:pPr/>
              <a:t>18</a:t>
            </a:fld>
            <a:endParaRPr lang="en-US" smtClean="0">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xfrm>
            <a:off x="685800" y="685800"/>
            <a:ext cx="5486400" cy="3429000"/>
          </a:xfrm>
          <a:ln/>
        </p:spPr>
      </p:sp>
      <p:sp>
        <p:nvSpPr>
          <p:cNvPr id="101378" name="Notes Placeholder 2"/>
          <p:cNvSpPr>
            <a:spLocks noGrp="1"/>
          </p:cNvSpPr>
          <p:nvPr>
            <p:ph type="body" idx="1"/>
          </p:nvPr>
        </p:nvSpPr>
        <p:spPr>
          <a:noFill/>
          <a:ln/>
        </p:spPr>
        <p:txBody>
          <a:bodyPr/>
          <a:lstStyle/>
          <a:p>
            <a:r>
              <a:rPr lang="en-US" dirty="0" smtClean="0">
                <a:ea typeface="ＭＳ Ｐゴシック" pitchFamily="34" charset="-128"/>
              </a:rPr>
              <a:t>tb050106416</a:t>
            </a:r>
          </a:p>
        </p:txBody>
      </p:sp>
      <p:sp>
        <p:nvSpPr>
          <p:cNvPr id="101379" name="Slide Number Placeholder 3"/>
          <p:cNvSpPr>
            <a:spLocks noGrp="1"/>
          </p:cNvSpPr>
          <p:nvPr>
            <p:ph type="sldNum" sz="quarter" idx="5"/>
          </p:nvPr>
        </p:nvSpPr>
        <p:spPr>
          <a:noFill/>
        </p:spPr>
        <p:txBody>
          <a:bodyPr/>
          <a:lstStyle/>
          <a:p>
            <a:fld id="{D95F8C05-331F-4775-A8FD-B1DF7A071A13}"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D0691-8E2E-44FC-AD19-42F03F44933A}" type="slidenum">
              <a:rPr lang="en-US" altLang="en-US"/>
              <a:pPr/>
              <a:t>‹#›</a:t>
            </a:fld>
            <a:endParaRPr lang="en-US" altLang="en-US"/>
          </a:p>
        </p:txBody>
      </p:sp>
    </p:spTree>
    <p:extLst>
      <p:ext uri="{BB962C8B-B14F-4D97-AF65-F5344CB8AC3E}">
        <p14:creationId xmlns:p14="http://schemas.microsoft.com/office/powerpoint/2010/main" val="31087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858552-E3AD-45A8-9B7D-FEF3A09D28FA}" type="slidenum">
              <a:rPr lang="en-US" altLang="en-US"/>
              <a:pPr/>
              <a:t>‹#›</a:t>
            </a:fld>
            <a:endParaRPr lang="en-US" altLang="en-US"/>
          </a:p>
        </p:txBody>
      </p:sp>
    </p:spTree>
    <p:extLst>
      <p:ext uri="{BB962C8B-B14F-4D97-AF65-F5344CB8AC3E}">
        <p14:creationId xmlns:p14="http://schemas.microsoft.com/office/powerpoint/2010/main" val="838553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7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17"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7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896"/>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70463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466088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657383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279286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046414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002687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81071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949096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802381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5141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AB2D21-4E6C-4B95-897C-2C1587009E80}" type="slidenum">
              <a:rPr lang="en-US" altLang="en-US"/>
              <a:pPr/>
              <a:t>‹#›</a:t>
            </a:fld>
            <a:endParaRPr lang="en-US" altLang="en-US"/>
          </a:p>
        </p:txBody>
      </p:sp>
    </p:spTree>
    <p:extLst>
      <p:ext uri="{BB962C8B-B14F-4D97-AF65-F5344CB8AC3E}">
        <p14:creationId xmlns:p14="http://schemas.microsoft.com/office/powerpoint/2010/main" val="35499976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7806667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6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16"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0"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6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1"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64"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889"/>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748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500300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337457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330988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558170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029440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26408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14593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9993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7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92502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7455858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2693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a:solidFill>
                <a:srgbClr val="000000"/>
              </a:solidFill>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a:solidFill>
                <a:srgbClr val="000000"/>
              </a:solidFill>
              <a:cs typeface="+mn-cs"/>
            </a:endParaRPr>
          </a:p>
        </p:txBody>
      </p:sp>
      <p:sp>
        <p:nvSpPr>
          <p:cNvPr id="6" name="Freeform 5"/>
          <p:cNvSpPr>
            <a:spLocks/>
          </p:cNvSpPr>
          <p:nvPr/>
        </p:nvSpPr>
        <p:spPr bwMode="auto">
          <a:xfrm rot="5400000">
            <a:off x="1321596" y="95595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7" name="Freeform 6"/>
          <p:cNvSpPr>
            <a:spLocks/>
          </p:cNvSpPr>
          <p:nvPr/>
        </p:nvSpPr>
        <p:spPr bwMode="auto">
          <a:xfrm rot="5400000">
            <a:off x="1479705"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8" name="Line 11"/>
          <p:cNvSpPr>
            <a:spLocks noChangeShapeType="1"/>
          </p:cNvSpPr>
          <p:nvPr/>
        </p:nvSpPr>
        <p:spPr bwMode="auto">
          <a:xfrm rot="5400000" flipH="1">
            <a:off x="1193030" y="1169459"/>
            <a:ext cx="277813"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9" name="Freeform 8"/>
          <p:cNvSpPr>
            <a:spLocks/>
          </p:cNvSpPr>
          <p:nvPr/>
        </p:nvSpPr>
        <p:spPr bwMode="auto">
          <a:xfrm rot="16200000" flipH="1">
            <a:off x="7452520" y="95595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0" name="Freeform 9"/>
          <p:cNvSpPr>
            <a:spLocks/>
          </p:cNvSpPr>
          <p:nvPr/>
        </p:nvSpPr>
        <p:spPr bwMode="auto">
          <a:xfrm rot="10800000">
            <a:off x="7818465"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15" name="Freeform 14"/>
          <p:cNvSpPr>
            <a:spLocks/>
          </p:cNvSpPr>
          <p:nvPr/>
        </p:nvSpPr>
        <p:spPr bwMode="auto">
          <a:xfrm>
            <a:off x="1282720" y="3955522"/>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6" name="Freeform 15"/>
          <p:cNvSpPr>
            <a:spLocks/>
          </p:cNvSpPr>
          <p:nvPr/>
        </p:nvSpPr>
        <p:spPr bwMode="auto">
          <a:xfrm>
            <a:off x="1346203" y="4038877"/>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3075" name="Rectangle 3"/>
          <p:cNvSpPr>
            <a:spLocks noGrp="1" noChangeArrowheads="1"/>
          </p:cNvSpPr>
          <p:nvPr>
            <p:ph type="ctrTitle"/>
          </p:nvPr>
        </p:nvSpPr>
        <p:spPr>
          <a:xfrm>
            <a:off x="1609737" y="1415529"/>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11DC0A8-08B4-4F15-9881-3BEC37B7F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583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33F127-2365-42E6-8B15-A0A50AB1C9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9679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5"/>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78185-7716-4F2F-8D62-EB124F4DDF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2164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5"/>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5"/>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A9767-E574-4C48-B8CA-62280DE17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702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21497-F789-406D-BE9E-6426F68AF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2895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31FD13-23DB-40FB-AA20-30E600F2E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6612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0327BB3-AC4F-42D3-AD7C-0BDF9BC26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1441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FA74-FCD3-449C-ABC2-8A73D88E1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90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5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315"/>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59"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3"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26" y="5282523"/>
            <a:ext cx="590551"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2425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40ADFC-9066-471C-91FD-15D8E4CDAB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327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30962C-8C23-4A15-9C4E-899C5E500F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250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30031-1DF9-4D5D-ABCD-F8D016C6B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1014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4131576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73"/>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34"/>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542"/>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6456234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31859521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1585967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16638260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438"/>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698"/>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15894612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98"/>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412806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058573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39879064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5682451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35218005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7978347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1"/>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0AC1A2D6-5496-4980-9642-D8EA012DB599}" type="slidenum">
              <a:rPr lang="en-US"/>
              <a:pPr>
                <a:defRPr/>
              </a:pPr>
              <a:t>‹#›</a:t>
            </a:fld>
            <a:endParaRPr lang="en-US"/>
          </a:p>
        </p:txBody>
      </p:sp>
    </p:spTree>
    <p:extLst>
      <p:ext uri="{BB962C8B-B14F-4D97-AF65-F5344CB8AC3E}">
        <p14:creationId xmlns:p14="http://schemas.microsoft.com/office/powerpoint/2010/main" val="36507005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EB3D3315-AB6D-4CFA-9865-C63E5D129E12}" type="slidenum">
              <a:rPr lang="en-US"/>
              <a:pPr>
                <a:defRPr/>
              </a:pPr>
              <a:t>‹#›</a:t>
            </a:fld>
            <a:endParaRPr lang="en-US"/>
          </a:p>
        </p:txBody>
      </p:sp>
    </p:spTree>
    <p:extLst>
      <p:ext uri="{BB962C8B-B14F-4D97-AF65-F5344CB8AC3E}">
        <p14:creationId xmlns:p14="http://schemas.microsoft.com/office/powerpoint/2010/main" val="3976871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7786ACF-BD18-47BB-83BC-5D2FB3B8E92C}" type="slidenum">
              <a:rPr lang="en-US"/>
              <a:pPr>
                <a:defRPr/>
              </a:pPr>
              <a:t>‹#›</a:t>
            </a:fld>
            <a:endParaRPr lang="en-US"/>
          </a:p>
        </p:txBody>
      </p:sp>
    </p:spTree>
    <p:extLst>
      <p:ext uri="{BB962C8B-B14F-4D97-AF65-F5344CB8AC3E}">
        <p14:creationId xmlns:p14="http://schemas.microsoft.com/office/powerpoint/2010/main" val="40375115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B31928A-33DB-4493-B9D2-94156A80492C}" type="slidenum">
              <a:rPr lang="en-US"/>
              <a:pPr>
                <a:defRPr/>
              </a:pPr>
              <a:t>‹#›</a:t>
            </a:fld>
            <a:endParaRPr lang="en-US"/>
          </a:p>
        </p:txBody>
      </p:sp>
    </p:spTree>
    <p:extLst>
      <p:ext uri="{BB962C8B-B14F-4D97-AF65-F5344CB8AC3E}">
        <p14:creationId xmlns:p14="http://schemas.microsoft.com/office/powerpoint/2010/main" val="3480134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D09A45C0-60CA-4E66-827E-891CC80F7EA9}" type="slidenum">
              <a:rPr lang="en-US"/>
              <a:pPr>
                <a:defRPr/>
              </a:pPr>
              <a:t>‹#›</a:t>
            </a:fld>
            <a:endParaRPr lang="en-US"/>
          </a:p>
        </p:txBody>
      </p:sp>
    </p:spTree>
    <p:extLst>
      <p:ext uri="{BB962C8B-B14F-4D97-AF65-F5344CB8AC3E}">
        <p14:creationId xmlns:p14="http://schemas.microsoft.com/office/powerpoint/2010/main" val="14196885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C53CCDC-2F45-410D-81E3-86FEFEDC17CF}" type="slidenum">
              <a:rPr lang="en-US"/>
              <a:pPr>
                <a:defRPr/>
              </a:pPr>
              <a:t>‹#›</a:t>
            </a:fld>
            <a:endParaRPr lang="en-US"/>
          </a:p>
        </p:txBody>
      </p:sp>
    </p:spTree>
    <p:extLst>
      <p:ext uri="{BB962C8B-B14F-4D97-AF65-F5344CB8AC3E}">
        <p14:creationId xmlns:p14="http://schemas.microsoft.com/office/powerpoint/2010/main" val="167009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44720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5819B7C-B5A6-487A-9D98-AF9410BD53C5}" type="slidenum">
              <a:rPr lang="en-US"/>
              <a:pPr>
                <a:defRPr/>
              </a:pPr>
              <a:t>‹#›</a:t>
            </a:fld>
            <a:endParaRPr lang="en-US"/>
          </a:p>
        </p:txBody>
      </p:sp>
    </p:spTree>
    <p:extLst>
      <p:ext uri="{BB962C8B-B14F-4D97-AF65-F5344CB8AC3E}">
        <p14:creationId xmlns:p14="http://schemas.microsoft.com/office/powerpoint/2010/main" val="24749325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AD6319E2-60E5-4D00-A260-9688CD80E8F3}" type="slidenum">
              <a:rPr lang="en-US"/>
              <a:pPr>
                <a:defRPr/>
              </a:pPr>
              <a:t>‹#›</a:t>
            </a:fld>
            <a:endParaRPr lang="en-US"/>
          </a:p>
        </p:txBody>
      </p:sp>
    </p:spTree>
    <p:extLst>
      <p:ext uri="{BB962C8B-B14F-4D97-AF65-F5344CB8AC3E}">
        <p14:creationId xmlns:p14="http://schemas.microsoft.com/office/powerpoint/2010/main" val="7349297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4CD5FEC-7DF6-4FC5-A769-70F1675DF737}" type="slidenum">
              <a:rPr lang="en-US"/>
              <a:pPr>
                <a:defRPr/>
              </a:pPr>
              <a:t>‹#›</a:t>
            </a:fld>
            <a:endParaRPr lang="en-US"/>
          </a:p>
        </p:txBody>
      </p:sp>
    </p:spTree>
    <p:extLst>
      <p:ext uri="{BB962C8B-B14F-4D97-AF65-F5344CB8AC3E}">
        <p14:creationId xmlns:p14="http://schemas.microsoft.com/office/powerpoint/2010/main" val="39276705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A7C8697A-4BA3-4129-A714-7E755C160E64}" type="slidenum">
              <a:rPr lang="en-US"/>
              <a:pPr>
                <a:defRPr/>
              </a:pPr>
              <a:t>‹#›</a:t>
            </a:fld>
            <a:endParaRPr lang="en-US"/>
          </a:p>
        </p:txBody>
      </p:sp>
    </p:spTree>
    <p:extLst>
      <p:ext uri="{BB962C8B-B14F-4D97-AF65-F5344CB8AC3E}">
        <p14:creationId xmlns:p14="http://schemas.microsoft.com/office/powerpoint/2010/main" val="17726144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DB9A1D43-9723-4B6A-A7C3-CAD62BCCEB4C}" type="slidenum">
              <a:rPr lang="en-US"/>
              <a:pPr>
                <a:defRPr/>
              </a:pPr>
              <a:t>‹#›</a:t>
            </a:fld>
            <a:endParaRPr lang="en-US"/>
          </a:p>
        </p:txBody>
      </p:sp>
    </p:spTree>
    <p:extLst>
      <p:ext uri="{BB962C8B-B14F-4D97-AF65-F5344CB8AC3E}">
        <p14:creationId xmlns:p14="http://schemas.microsoft.com/office/powerpoint/2010/main" val="10747367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E759DF7F-F484-46B9-BD45-300EB688B7DE}" type="slidenum">
              <a:rPr lang="en-US"/>
              <a:pPr>
                <a:defRPr/>
              </a:pPr>
              <a:t>‹#›</a:t>
            </a:fld>
            <a:endParaRPr lang="en-US"/>
          </a:p>
        </p:txBody>
      </p:sp>
    </p:spTree>
    <p:extLst>
      <p:ext uri="{BB962C8B-B14F-4D97-AF65-F5344CB8AC3E}">
        <p14:creationId xmlns:p14="http://schemas.microsoft.com/office/powerpoint/2010/main" val="31893597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036E79C1-94EB-4038-9088-D43D77B4E586}" type="slidenum">
              <a:rPr lang="en-US"/>
              <a:pPr>
                <a:defRPr/>
              </a:pPr>
              <a:t>‹#›</a:t>
            </a:fld>
            <a:endParaRPr lang="en-US"/>
          </a:p>
        </p:txBody>
      </p:sp>
    </p:spTree>
    <p:extLst>
      <p:ext uri="{BB962C8B-B14F-4D97-AF65-F5344CB8AC3E}">
        <p14:creationId xmlns:p14="http://schemas.microsoft.com/office/powerpoint/2010/main" val="34873087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880FE3C-1E4D-4937-8B52-876999B25587}" type="slidenum">
              <a:rPr lang="en-US"/>
              <a:pPr>
                <a:defRPr/>
              </a:pPr>
              <a:t>‹#›</a:t>
            </a:fld>
            <a:endParaRPr lang="en-US"/>
          </a:p>
        </p:txBody>
      </p:sp>
    </p:spTree>
    <p:extLst>
      <p:ext uri="{BB962C8B-B14F-4D97-AF65-F5344CB8AC3E}">
        <p14:creationId xmlns:p14="http://schemas.microsoft.com/office/powerpoint/2010/main" val="1054022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1476BBA1-4324-47B0-880A-A178E9ED9B31}" type="slidenum">
              <a:rPr lang="en-US"/>
              <a:pPr>
                <a:defRPr/>
              </a:pPr>
              <a:t>‹#›</a:t>
            </a:fld>
            <a:endParaRPr lang="en-US"/>
          </a:p>
        </p:txBody>
      </p:sp>
    </p:spTree>
    <p:extLst>
      <p:ext uri="{BB962C8B-B14F-4D97-AF65-F5344CB8AC3E}">
        <p14:creationId xmlns:p14="http://schemas.microsoft.com/office/powerpoint/2010/main" val="41411695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FA3AB31-6EE2-4D47-9A4B-BAB8B6D270DC}" type="slidenum">
              <a:rPr lang="en-US"/>
              <a:pPr>
                <a:defRPr/>
              </a:pPr>
              <a:t>‹#›</a:t>
            </a:fld>
            <a:endParaRPr lang="en-US"/>
          </a:p>
        </p:txBody>
      </p:sp>
    </p:spTree>
    <p:extLst>
      <p:ext uri="{BB962C8B-B14F-4D97-AF65-F5344CB8AC3E}">
        <p14:creationId xmlns:p14="http://schemas.microsoft.com/office/powerpoint/2010/main" val="58064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1633608"/>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25935E1-1A0E-451B-B979-85C98099A872}" type="slidenum">
              <a:rPr lang="en-US"/>
              <a:pPr>
                <a:defRPr/>
              </a:pPr>
              <a:t>‹#›</a:t>
            </a:fld>
            <a:endParaRPr lang="en-US"/>
          </a:p>
        </p:txBody>
      </p:sp>
    </p:spTree>
    <p:extLst>
      <p:ext uri="{BB962C8B-B14F-4D97-AF65-F5344CB8AC3E}">
        <p14:creationId xmlns:p14="http://schemas.microsoft.com/office/powerpoint/2010/main" val="6758512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57CE945-6DA7-49F1-B5AD-46D100A2B96B}" type="slidenum">
              <a:rPr lang="en-US"/>
              <a:pPr>
                <a:defRPr/>
              </a:pPr>
              <a:t>‹#›</a:t>
            </a:fld>
            <a:endParaRPr lang="en-US"/>
          </a:p>
        </p:txBody>
      </p:sp>
    </p:spTree>
    <p:extLst>
      <p:ext uri="{BB962C8B-B14F-4D97-AF65-F5344CB8AC3E}">
        <p14:creationId xmlns:p14="http://schemas.microsoft.com/office/powerpoint/2010/main" val="30482329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679CB26-DBF8-481F-9A95-E71CEA631EE4}" type="slidenum">
              <a:rPr lang="en-US"/>
              <a:pPr>
                <a:defRPr/>
              </a:pPr>
              <a:t>‹#›</a:t>
            </a:fld>
            <a:endParaRPr lang="en-US"/>
          </a:p>
        </p:txBody>
      </p:sp>
    </p:spTree>
    <p:extLst>
      <p:ext uri="{BB962C8B-B14F-4D97-AF65-F5344CB8AC3E}">
        <p14:creationId xmlns:p14="http://schemas.microsoft.com/office/powerpoint/2010/main" val="788141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F74D99A-F859-4AB1-9506-6C808DC1125D}" type="slidenum">
              <a:rPr lang="en-US"/>
              <a:pPr>
                <a:defRPr/>
              </a:pPr>
              <a:t>‹#›</a:t>
            </a:fld>
            <a:endParaRPr lang="en-US"/>
          </a:p>
        </p:txBody>
      </p:sp>
    </p:spTree>
    <p:extLst>
      <p:ext uri="{BB962C8B-B14F-4D97-AF65-F5344CB8AC3E}">
        <p14:creationId xmlns:p14="http://schemas.microsoft.com/office/powerpoint/2010/main" val="19032738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0DEB8961-23D7-44AC-A0A4-C9BB907833D5}" type="slidenum">
              <a:rPr lang="en-US"/>
              <a:pPr>
                <a:defRPr/>
              </a:pPr>
              <a:t>‹#›</a:t>
            </a:fld>
            <a:endParaRPr lang="en-US"/>
          </a:p>
        </p:txBody>
      </p:sp>
    </p:spTree>
    <p:extLst>
      <p:ext uri="{BB962C8B-B14F-4D97-AF65-F5344CB8AC3E}">
        <p14:creationId xmlns:p14="http://schemas.microsoft.com/office/powerpoint/2010/main" val="24208338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846640D-3E46-48C9-83D5-BF9534A17C4C}" type="slidenum">
              <a:rPr lang="en-US"/>
              <a:pPr>
                <a:defRPr/>
              </a:pPr>
              <a:t>‹#›</a:t>
            </a:fld>
            <a:endParaRPr lang="en-US"/>
          </a:p>
        </p:txBody>
      </p:sp>
    </p:spTree>
    <p:extLst>
      <p:ext uri="{BB962C8B-B14F-4D97-AF65-F5344CB8AC3E}">
        <p14:creationId xmlns:p14="http://schemas.microsoft.com/office/powerpoint/2010/main" val="27985426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7ED452-5BF8-4B52-BC1F-410D5A0F2E84}" type="slidenum">
              <a:rPr lang="en-US"/>
              <a:pPr>
                <a:defRPr/>
              </a:pPr>
              <a:t>‹#›</a:t>
            </a:fld>
            <a:endParaRPr lang="en-US"/>
          </a:p>
        </p:txBody>
      </p:sp>
    </p:spTree>
    <p:extLst>
      <p:ext uri="{BB962C8B-B14F-4D97-AF65-F5344CB8AC3E}">
        <p14:creationId xmlns:p14="http://schemas.microsoft.com/office/powerpoint/2010/main" val="38204962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0" y="5311513"/>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a:xfrm>
            <a:off x="8553450" y="5319451"/>
            <a:ext cx="590550" cy="304271"/>
          </a:xfrm>
          <a:prstGeom prst="rect">
            <a:avLst/>
          </a:prstGeom>
        </p:spPr>
        <p:txBody>
          <a:bodyPr anchor="ctr"/>
          <a:lstStyle/>
          <a:p>
            <a:pPr algn="r">
              <a:defRPr/>
            </a:pPr>
            <a:fld id="{4E141B87-9F55-4800-A834-DB3290FCBC09}" type="slidenum">
              <a:rPr lang="en-US" sz="1400">
                <a:solidFill>
                  <a:srgbClr val="898989"/>
                </a:solidFill>
                <a:latin typeface="Calibri" pitchFamily="34" charset="0"/>
                <a:cs typeface="Arial" pitchFamily="34" charset="0"/>
              </a:rPr>
              <a:pPr algn="r">
                <a:defRPr/>
              </a:pPr>
              <a:t>‹#›</a:t>
            </a:fld>
            <a:endParaRPr 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80" y="182565"/>
            <a:ext cx="436563" cy="830997"/>
          </a:xfrm>
          <a:prstGeom prst="rect">
            <a:avLst/>
          </a:prstGeom>
          <a:noFill/>
        </p:spPr>
        <p:txBody>
          <a:bodyPr>
            <a:spAutoFit/>
          </a:bodyPr>
          <a:lstStyle/>
          <a:p>
            <a:pPr>
              <a:defRPr/>
            </a:pPr>
            <a:r>
              <a:rPr 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2844273"/>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 y="2"/>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6534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79308-98B1-47B8-B33A-697EDFFF87FA}" type="slidenum">
              <a:rPr lang="en-US"/>
              <a:pPr>
                <a:defRPr/>
              </a:pPr>
              <a:t>‹#›</a:t>
            </a:fld>
            <a:endParaRPr lang="en-US"/>
          </a:p>
        </p:txBody>
      </p:sp>
    </p:spTree>
    <p:extLst>
      <p:ext uri="{BB962C8B-B14F-4D97-AF65-F5344CB8AC3E}">
        <p14:creationId xmlns:p14="http://schemas.microsoft.com/office/powerpoint/2010/main" val="35776249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9A9FB1-0800-4AEA-AF3A-5CB38EF2068C}" type="slidenum">
              <a:rPr lang="en-US"/>
              <a:pPr>
                <a:defRPr/>
              </a:pPr>
              <a:t>‹#›</a:t>
            </a:fld>
            <a:endParaRPr lang="en-US"/>
          </a:p>
        </p:txBody>
      </p:sp>
    </p:spTree>
    <p:extLst>
      <p:ext uri="{BB962C8B-B14F-4D97-AF65-F5344CB8AC3E}">
        <p14:creationId xmlns:p14="http://schemas.microsoft.com/office/powerpoint/2010/main" val="3814023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420"/>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2680"/>
            <a:ext cx="590551"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60328198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CD500-ADF7-4B10-90C4-CC65947CC2DC}" type="slidenum">
              <a:rPr lang="en-US"/>
              <a:pPr>
                <a:defRPr/>
              </a:pPr>
              <a:t>‹#›</a:t>
            </a:fld>
            <a:endParaRPr lang="en-US"/>
          </a:p>
        </p:txBody>
      </p:sp>
    </p:spTree>
    <p:extLst>
      <p:ext uri="{BB962C8B-B14F-4D97-AF65-F5344CB8AC3E}">
        <p14:creationId xmlns:p14="http://schemas.microsoft.com/office/powerpoint/2010/main" val="34236760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0" y="5311513"/>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a:xfrm>
            <a:off x="8553450" y="5319451"/>
            <a:ext cx="590550" cy="304271"/>
          </a:xfrm>
          <a:prstGeom prst="rect">
            <a:avLst/>
          </a:prstGeom>
        </p:spPr>
        <p:txBody>
          <a:bodyPr anchor="ctr"/>
          <a:lstStyle/>
          <a:p>
            <a:pPr algn="r">
              <a:defRPr/>
            </a:pPr>
            <a:fld id="{DD4C590C-3535-4BB9-8D64-6406100D27E2}" type="slidenum">
              <a:rPr lang="en-US" sz="1400">
                <a:solidFill>
                  <a:srgbClr val="898989"/>
                </a:solidFill>
                <a:latin typeface="Calibri" pitchFamily="34" charset="0"/>
                <a:cs typeface="Arial" pitchFamily="34" charset="0"/>
              </a:rPr>
              <a:pPr algn="r">
                <a:defRPr/>
              </a:pPr>
              <a:t>‹#›</a:t>
            </a:fld>
            <a:endParaRPr 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80" y="182565"/>
            <a:ext cx="436563" cy="830997"/>
          </a:xfrm>
          <a:prstGeom prst="rect">
            <a:avLst/>
          </a:prstGeom>
          <a:noFill/>
        </p:spPr>
        <p:txBody>
          <a:bodyPr>
            <a:spAutoFit/>
          </a:bodyPr>
          <a:lstStyle/>
          <a:p>
            <a:pPr>
              <a:defRPr/>
            </a:pPr>
            <a:r>
              <a:rPr 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2844273"/>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 y="2"/>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46030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0" y="5311513"/>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80" y="182565"/>
            <a:ext cx="436563" cy="830997"/>
          </a:xfrm>
          <a:prstGeom prst="rect">
            <a:avLst/>
          </a:prstGeom>
          <a:noFill/>
        </p:spPr>
        <p:txBody>
          <a:bodyPr>
            <a:spAutoFit/>
          </a:bodyPr>
          <a:lstStyle/>
          <a:p>
            <a:pPr>
              <a:defRPr/>
            </a:pPr>
            <a:r>
              <a:rPr 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2844273"/>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 y="2"/>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5319451"/>
            <a:ext cx="590550" cy="304271"/>
          </a:xfrm>
        </p:spPr>
        <p:txBody>
          <a:bodyPr/>
          <a:lstStyle>
            <a:lvl1pPr>
              <a:defRPr sz="1400"/>
            </a:lvl1pPr>
          </a:lstStyle>
          <a:p>
            <a:pPr>
              <a:defRPr/>
            </a:pPr>
            <a:fld id="{CC2D616A-685A-43CF-817B-7812D2E11B6A}" type="slidenum">
              <a:rPr lang="en-US"/>
              <a:pPr>
                <a:defRPr/>
              </a:pPr>
              <a:t>‹#›</a:t>
            </a:fld>
            <a:endParaRPr lang="en-US"/>
          </a:p>
        </p:txBody>
      </p:sp>
    </p:spTree>
    <p:extLst>
      <p:ext uri="{BB962C8B-B14F-4D97-AF65-F5344CB8AC3E}">
        <p14:creationId xmlns:p14="http://schemas.microsoft.com/office/powerpoint/2010/main" val="3033573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580C57-27E9-4107-B662-5A42B5A6B2A4}" type="slidenum">
              <a:rPr lang="en-US"/>
              <a:pPr>
                <a:defRPr/>
              </a:pPr>
              <a:t>‹#›</a:t>
            </a:fld>
            <a:endParaRPr lang="en-US"/>
          </a:p>
        </p:txBody>
      </p:sp>
    </p:spTree>
    <p:extLst>
      <p:ext uri="{BB962C8B-B14F-4D97-AF65-F5344CB8AC3E}">
        <p14:creationId xmlns:p14="http://schemas.microsoft.com/office/powerpoint/2010/main" val="12120005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74190-6AD6-4893-BDF5-DF34F09630B9}" type="slidenum">
              <a:rPr lang="en-US"/>
              <a:pPr>
                <a:defRPr/>
              </a:pPr>
              <a:t>‹#›</a:t>
            </a:fld>
            <a:endParaRPr lang="en-US"/>
          </a:p>
        </p:txBody>
      </p:sp>
    </p:spTree>
    <p:extLst>
      <p:ext uri="{BB962C8B-B14F-4D97-AF65-F5344CB8AC3E}">
        <p14:creationId xmlns:p14="http://schemas.microsoft.com/office/powerpoint/2010/main" val="12224165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C7DDCE-FD1B-4D09-BD11-AAC4A3D4FD5B}" type="slidenum">
              <a:rPr lang="en-US"/>
              <a:pPr>
                <a:defRPr/>
              </a:pPr>
              <a:t>‹#›</a:t>
            </a:fld>
            <a:endParaRPr lang="en-US"/>
          </a:p>
        </p:txBody>
      </p:sp>
    </p:spTree>
    <p:extLst>
      <p:ext uri="{BB962C8B-B14F-4D97-AF65-F5344CB8AC3E}">
        <p14:creationId xmlns:p14="http://schemas.microsoft.com/office/powerpoint/2010/main" val="27110593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B78B14-C505-4BE2-A039-AE80337629AB}" type="slidenum">
              <a:rPr lang="en-US"/>
              <a:pPr>
                <a:defRPr/>
              </a:pPr>
              <a:t>‹#›</a:t>
            </a:fld>
            <a:endParaRPr lang="en-US"/>
          </a:p>
        </p:txBody>
      </p:sp>
    </p:spTree>
    <p:extLst>
      <p:ext uri="{BB962C8B-B14F-4D97-AF65-F5344CB8AC3E}">
        <p14:creationId xmlns:p14="http://schemas.microsoft.com/office/powerpoint/2010/main" val="13792458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C7CAC0-E995-4B24-9D0D-7E2526F7A0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7370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994C7CE-9F4C-4371-AE4E-9795033F80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3626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FCCB74A-9C61-47DB-9879-7CEEF9616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71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2680"/>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702178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374AAE9-DE13-4935-AA5A-BE957F98C3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0993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2D0FBAE-DAA0-4F02-B4B2-37805EBB57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5305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DB01CE4-F927-4C27-BD8A-21FF49B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1409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DD8E22B-B8FE-47D0-A7C3-814991A90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588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79738A-7420-42F9-B355-0AE00DD10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7113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90F7EE8-2A28-4D50-BC75-C9CF17C0A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99563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FD5CFE7-A20D-459A-9694-A47A99657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7767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4D3C4B5-B661-46B8-83BF-CF8831DE9E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584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8565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0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265"/>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59"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3"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26" y="5282473"/>
            <a:ext cx="590551"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69E8E4D-0B74-4E12-B358-CC9A95FD24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41BBC9AA-1437-4CA4-BFEE-B88E0498096F}" type="slidenum">
              <a:rPr lang="en-US" altLang="en-US"/>
              <a:pPr/>
              <a:t>‹#›</a:t>
            </a:fld>
            <a:endParaRPr lang="en-US" altLang="en-US"/>
          </a:p>
        </p:txBody>
      </p:sp>
    </p:spTree>
    <p:extLst>
      <p:ext uri="{BB962C8B-B14F-4D97-AF65-F5344CB8AC3E}">
        <p14:creationId xmlns:p14="http://schemas.microsoft.com/office/powerpoint/2010/main" val="220768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278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6186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8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8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3426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600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600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31"/>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32727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4543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88482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18927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037200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08210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51348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524351-0FBC-4BC8-BFC6-9EFF9BC885A6}" type="slidenum">
              <a:rPr lang="en-US" altLang="en-US"/>
              <a:pPr/>
              <a:t>‹#›</a:t>
            </a:fld>
            <a:endParaRPr lang="en-US" altLang="en-US"/>
          </a:p>
        </p:txBody>
      </p:sp>
    </p:spTree>
    <p:extLst>
      <p:ext uri="{BB962C8B-B14F-4D97-AF65-F5344CB8AC3E}">
        <p14:creationId xmlns:p14="http://schemas.microsoft.com/office/powerpoint/2010/main" val="3782355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28947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45756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63692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865471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600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600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29"/>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5047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64106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96229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610440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56537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83485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99315BC-53B3-457A-A236-A3AF5F775C4A}" type="slidenum">
              <a:rPr lang="en-US" altLang="en-US"/>
              <a:pPr/>
              <a:t>‹#›</a:t>
            </a:fld>
            <a:endParaRPr lang="en-US" altLang="en-US"/>
          </a:p>
        </p:txBody>
      </p:sp>
    </p:spTree>
    <p:extLst>
      <p:ext uri="{BB962C8B-B14F-4D97-AF65-F5344CB8AC3E}">
        <p14:creationId xmlns:p14="http://schemas.microsoft.com/office/powerpoint/2010/main" val="137243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39198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11817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19214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9966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54941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600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600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26"/>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1242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218529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45239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08906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25073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B4A3FF2A-1F6B-43A6-8988-6AF2A36785C7}" type="slidenum">
              <a:rPr lang="en-US" altLang="en-US"/>
              <a:pPr/>
              <a:t>‹#›</a:t>
            </a:fld>
            <a:endParaRPr lang="en-US" altLang="en-US"/>
          </a:p>
        </p:txBody>
      </p:sp>
    </p:spTree>
    <p:extLst>
      <p:ext uri="{BB962C8B-B14F-4D97-AF65-F5344CB8AC3E}">
        <p14:creationId xmlns:p14="http://schemas.microsoft.com/office/powerpoint/2010/main" val="2442591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3731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0881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57621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7609819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738653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119501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98"/>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98"/>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24"/>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3625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03584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24369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52290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370"/>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351C71E-8DE8-467D-B492-44FF2E0591C4}"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26" y="5262630"/>
            <a:ext cx="590551"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D96B484-4A40-4580-8BA9-5EB07E6F1919}"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66391DB3-ADED-4278-A86B-06DBF14546BD}" type="slidenum">
              <a:rPr lang="en-US" altLang="en-US"/>
              <a:pPr/>
              <a:t>‹#›</a:t>
            </a:fld>
            <a:endParaRPr lang="en-US" altLang="en-US"/>
          </a:p>
        </p:txBody>
      </p:sp>
    </p:spTree>
    <p:extLst>
      <p:ext uri="{BB962C8B-B14F-4D97-AF65-F5344CB8AC3E}">
        <p14:creationId xmlns:p14="http://schemas.microsoft.com/office/powerpoint/2010/main" val="1384910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5462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89686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75621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55088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89564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95295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340271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9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9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19"/>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67148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149208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89170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2630"/>
            <a:ext cx="590551" cy="304271"/>
          </a:xfrm>
        </p:spPr>
        <p:txBody>
          <a:bodyPr/>
          <a:lstStyle>
            <a:lvl1pPr>
              <a:defRPr sz="1400"/>
            </a:lvl1pPr>
          </a:lstStyle>
          <a:p>
            <a:fld id="{BD492983-AECE-478A-BB1B-11696B35A7C0}" type="slidenum">
              <a:rPr lang="en-US" altLang="en-US"/>
              <a:pPr/>
              <a:t>‹#›</a:t>
            </a:fld>
            <a:endParaRPr lang="en-US" altLang="en-US"/>
          </a:p>
        </p:txBody>
      </p:sp>
    </p:spTree>
    <p:extLst>
      <p:ext uri="{BB962C8B-B14F-4D97-AF65-F5344CB8AC3E}">
        <p14:creationId xmlns:p14="http://schemas.microsoft.com/office/powerpoint/2010/main" val="2147493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01875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364825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114760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00897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464879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07584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53146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572267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8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40"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86"/>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11"/>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30590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1787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E9C05D6-1AF7-4CEF-8B40-A31EDFA93825}" type="slidenum">
              <a:rPr lang="en-US" altLang="en-US"/>
              <a:pPr/>
              <a:t>‹#›</a:t>
            </a:fld>
            <a:endParaRPr lang="en-US" altLang="en-US"/>
          </a:p>
        </p:txBody>
      </p:sp>
    </p:spTree>
    <p:extLst>
      <p:ext uri="{BB962C8B-B14F-4D97-AF65-F5344CB8AC3E}">
        <p14:creationId xmlns:p14="http://schemas.microsoft.com/office/powerpoint/2010/main" val="2774448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163785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22392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21665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141561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922246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55381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411036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257116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099459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050396"/>
            <a:ext cx="6481763" cy="32385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6" y="95598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33"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20" y="955981"/>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035844"/>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93"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72" y="4175126"/>
            <a:ext cx="277813"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2"/>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038904"/>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4302125"/>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415534"/>
            <a:ext cx="5924551"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3" y="2947458"/>
            <a:ext cx="5861051"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2532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9B185FB-2001-43FD-B85A-6D5D85AE957A}" type="slidenum">
              <a:rPr lang="en-US" altLang="en-US"/>
              <a:pPr/>
              <a:t>‹#›</a:t>
            </a:fld>
            <a:endParaRPr lang="en-US" altLang="en-US"/>
          </a:p>
        </p:txBody>
      </p:sp>
    </p:spTree>
    <p:extLst>
      <p:ext uri="{BB962C8B-B14F-4D97-AF65-F5344CB8AC3E}">
        <p14:creationId xmlns:p14="http://schemas.microsoft.com/office/powerpoint/2010/main" val="19493690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993267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163599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29"/>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39337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515840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430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275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744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62964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752046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96582"/>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96582"/>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99878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1.emf"/><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2.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1.emf"/><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2.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1.emf"/><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2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2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2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480508A0-E6AA-44C6-BAE4-051B1FE567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5" r:id="rId3"/>
    <p:sldLayoutId id="2147483784" r:id="rId4"/>
    <p:sldLayoutId id="2147483783" r:id="rId5"/>
    <p:sldLayoutId id="2147483788" r:id="rId6"/>
    <p:sldLayoutId id="2147483789" r:id="rId7"/>
    <p:sldLayoutId id="2147483782" r:id="rId8"/>
    <p:sldLayoutId id="2147483781" r:id="rId9"/>
    <p:sldLayoutId id="2147483780"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94262006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59794784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25"/>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mn-cs"/>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mn-cs"/>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2835C1A-0292-442E-9BE6-E2C2A9F75AFF}" type="slidenum">
              <a:rPr lang="en-US">
                <a:solidFill>
                  <a:srgbClr val="000000"/>
                </a:solidFill>
                <a:cs typeface="+mn-cs"/>
              </a:rPr>
              <a:pPr>
                <a:defRPr/>
              </a:pPr>
              <a:t>‹#›</a:t>
            </a:fld>
            <a:endParaRPr lang="en-US">
              <a:solidFill>
                <a:srgbClr val="000000"/>
              </a:solidFill>
              <a:cs typeface="+mn-cs"/>
            </a:endParaRPr>
          </a:p>
        </p:txBody>
      </p:sp>
      <p:sp>
        <p:nvSpPr>
          <p:cNvPr id="2055"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a:solidFill>
                <a:srgbClr val="000000"/>
              </a:solidFill>
              <a:cs typeface="+mn-cs"/>
            </a:endParaRPr>
          </a:p>
        </p:txBody>
      </p:sp>
    </p:spTree>
    <p:extLst>
      <p:ext uri="{BB962C8B-B14F-4D97-AF65-F5344CB8AC3E}">
        <p14:creationId xmlns:p14="http://schemas.microsoft.com/office/powerpoint/2010/main" val="948809578"/>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94"/>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94"/>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94"/>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1223865583"/>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1536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smtClean="0">
              <a:solidFill>
                <a:srgbClr val="000000"/>
              </a:solidFill>
              <a:latin typeface="Times New Roman" pitchFamily="18" charset="0"/>
              <a:cs typeface="Times New Roman" pitchFamily="18" charset="0"/>
            </a:endParaRPr>
          </a:p>
        </p:txBody>
      </p:sp>
      <p:sp>
        <p:nvSpPr>
          <p:cNvPr id="15365"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a:defRPr/>
            </a:pPr>
            <a:fld id="{2FB2BC71-B736-4133-950A-67DFCB88E681}" type="slidenum">
              <a:rPr lang="en-US"/>
              <a:pPr>
                <a:defRPr/>
              </a:pPr>
              <a:t>‹#›</a:t>
            </a:fld>
            <a:endParaRPr lang="en-US"/>
          </a:p>
        </p:txBody>
      </p:sp>
      <p:pic>
        <p:nvPicPr>
          <p:cNvPr id="1536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499539"/>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13315"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smtClean="0">
              <a:solidFill>
                <a:srgbClr val="000000"/>
              </a:solidFill>
              <a:latin typeface="Times New Roman" pitchFamily="18" charset="0"/>
              <a:cs typeface="Times New Roman" pitchFamily="18" charset="0"/>
            </a:endParaRPr>
          </a:p>
        </p:txBody>
      </p:sp>
      <p:sp>
        <p:nvSpPr>
          <p:cNvPr id="13317"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a:defRPr/>
            </a:pPr>
            <a:fld id="{1354B405-B75C-4045-B1BB-791EFB140375}" type="slidenum">
              <a:rPr lang="en-US"/>
              <a:pPr>
                <a:defRPr/>
              </a:pPr>
              <a:t>‹#›</a:t>
            </a:fld>
            <a:endParaRPr lang="en-US"/>
          </a:p>
        </p:txBody>
      </p:sp>
      <p:pic>
        <p:nvPicPr>
          <p:cNvPr id="13319"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16915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1"/>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cs typeface="Arial" pitchFamily="34" charset="0"/>
            </a:endParaRPr>
          </a:p>
        </p:txBody>
      </p:sp>
      <p:sp>
        <p:nvSpPr>
          <p:cNvPr id="5" name="Footer Placeholder 4"/>
          <p:cNvSpPr>
            <a:spLocks noGrp="1"/>
          </p:cNvSpPr>
          <p:nvPr>
            <p:ph type="ftr" sz="quarter" idx="3"/>
          </p:nvPr>
        </p:nvSpPr>
        <p:spPr>
          <a:xfrm>
            <a:off x="3124200" y="5296961"/>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B900FAC-2241-43CD-97B2-FFB0C7F0D59E}"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68925604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2051"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0" y="1174750"/>
            <a:ext cx="8255000" cy="4540250"/>
          </a:xfrm>
          <a:prstGeom prst="rect">
            <a:avLst/>
          </a:prstGeom>
          <a:solidFill>
            <a:srgbClr val="FFFFFF">
              <a:alpha val="50000"/>
            </a:srgbClr>
          </a:solidFill>
          <a:ln w="9525">
            <a:noFill/>
            <a:miter lim="800000"/>
            <a:headEnd/>
            <a:tailEnd/>
          </a:ln>
          <a:effectLst/>
        </p:spPr>
        <p:txBody>
          <a:bodyPr wrap="none" anchor="ctr"/>
          <a:lstStyle/>
          <a:p>
            <a:pPr>
              <a:defRPr/>
            </a:pPr>
            <a:endParaRPr lang="en-US" sz="2400">
              <a:solidFill>
                <a:srgbClr val="000000"/>
              </a:solidFill>
              <a:latin typeface="Times New Roman" pitchFamily="18" charset="0"/>
              <a:cs typeface="Times New Roman" pitchFamily="18" charset="0"/>
            </a:endParaRPr>
          </a:p>
        </p:txBody>
      </p:sp>
      <p:sp>
        <p:nvSpPr>
          <p:cNvPr id="2053"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A443DDE-E17D-4142-BBB1-5CDCE1B67530}" type="slidenum">
              <a:rPr lang="en-US">
                <a:solidFill>
                  <a:srgbClr val="000000"/>
                </a:solidFill>
                <a:latin typeface="Times New Roman" pitchFamily="18" charset="0"/>
                <a:cs typeface="Times New Roman" pitchFamily="18" charset="0"/>
              </a:rPr>
              <a:pPr>
                <a:defRPr/>
              </a:pPr>
              <a:t>‹#›</a:t>
            </a:fld>
            <a:endParaRPr lang="en-US">
              <a:solidFill>
                <a:srgbClr val="000000"/>
              </a:solidFill>
              <a:latin typeface="Times New Roman" pitchFamily="18" charset="0"/>
              <a:cs typeface="Times New Roman" pitchFamily="18" charset="0"/>
            </a:endParaRPr>
          </a:p>
        </p:txBody>
      </p:sp>
      <p:pic>
        <p:nvPicPr>
          <p:cNvPr id="2055"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19807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7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07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7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277979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8413576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35042784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134562176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75843570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85690236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63168022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84"/>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29"/>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418177"/>
            <a:ext cx="1181100" cy="687917"/>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141822149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33.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7.xml"/><Relationship Id="rId1" Type="http://schemas.openxmlformats.org/officeDocument/2006/relationships/tags" Target="../tags/tag1.xml"/><Relationship Id="rId5" Type="http://schemas.openxmlformats.org/officeDocument/2006/relationships/image" Target="../media/image18.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hyperlink" Target="http://www.holylandphotos.org/browse.asp?s=1,2,6,438,477&amp;img=ICSASH08"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6.xml"/><Relationship Id="rId1" Type="http://schemas.openxmlformats.org/officeDocument/2006/relationships/tags" Target="../tags/tag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838200" y="1291167"/>
            <a:ext cx="7467600" cy="330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dirty="0">
                <a:latin typeface="Calibri" pitchFamily="34" charset="0"/>
              </a:rPr>
              <a:t>Book of Joshua</a:t>
            </a:r>
          </a:p>
          <a:p>
            <a:pPr algn="ctr" eaLnBrk="1" hangingPunct="1">
              <a:lnSpc>
                <a:spcPct val="90000"/>
              </a:lnSpc>
            </a:pPr>
            <a:r>
              <a:rPr lang="en-US" altLang="en-US" sz="8000" dirty="0">
                <a:latin typeface="Calibri" pitchFamily="34" charset="0"/>
              </a:rPr>
              <a:t>Lesson </a:t>
            </a:r>
            <a:r>
              <a:rPr lang="en-US" altLang="en-US" sz="8000" dirty="0" smtClean="0">
                <a:latin typeface="Calibri" pitchFamily="34" charset="0"/>
              </a:rPr>
              <a:t>7</a:t>
            </a:r>
            <a:endParaRPr lang="en-US" altLang="en-US" sz="8000" dirty="0">
              <a:latin typeface="Calibri" pitchFamily="34" charset="0"/>
            </a:endParaRPr>
          </a:p>
          <a:p>
            <a:pPr algn="ctr" eaLnBrk="1" hangingPunct="1">
              <a:lnSpc>
                <a:spcPct val="90000"/>
              </a:lnSpc>
            </a:pPr>
            <a:r>
              <a:rPr lang="en-US" sz="3600" b="1" dirty="0"/>
              <a:t>Joshua Renews Covenant at Mount </a:t>
            </a:r>
            <a:r>
              <a:rPr lang="en-US" sz="3600" b="1" dirty="0" err="1"/>
              <a:t>Ebal</a:t>
            </a:r>
            <a:r>
              <a:rPr lang="en-US" sz="3600" b="1" dirty="0"/>
              <a:t> &amp; </a:t>
            </a:r>
            <a:r>
              <a:rPr lang="en-US" sz="3600" b="1" dirty="0" smtClean="0"/>
              <a:t>Mt Gerizim</a:t>
            </a:r>
            <a:endParaRPr lang="en-US" altLang="en-US" sz="3600"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A4171BF-7455-4790-A744-FF3D04DACD86}" type="slidenum">
              <a:rPr lang="en-US" altLang="en-US">
                <a:solidFill>
                  <a:srgbClr val="898989"/>
                </a:solidFill>
                <a:latin typeface="Calibri" pitchFamily="34" charset="0"/>
              </a:rPr>
              <a:pPr eaLnBrk="1" hangingPunct="1"/>
              <a:t>1</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Altar Looks Better?</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10</a:t>
            </a:fld>
            <a:endParaRPr lang="en-US" altLang="en-US"/>
          </a:p>
        </p:txBody>
      </p:sp>
      <p:pic>
        <p:nvPicPr>
          <p:cNvPr id="4098" name="Picture 2" descr="E:\Exploring Bible Times\Old Testament\20090714_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 y="1699616"/>
            <a:ext cx="4518837" cy="33891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Exploring Bible Times\Old Testament\20090714_1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544" y="1704400"/>
            <a:ext cx="4512459" cy="3384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736" y="1786282"/>
            <a:ext cx="492443" cy="461665"/>
          </a:xfrm>
          <a:prstGeom prst="rect">
            <a:avLst/>
          </a:prstGeom>
          <a:noFill/>
        </p:spPr>
        <p:txBody>
          <a:bodyPr wrap="none" rtlCol="0">
            <a:spAutoFit/>
          </a:bodyPr>
          <a:lstStyle/>
          <a:p>
            <a:r>
              <a:rPr lang="en-US" sz="2400" b="1" dirty="0" smtClean="0">
                <a:solidFill>
                  <a:schemeClr val="bg1"/>
                </a:solidFill>
              </a:rPr>
              <a:t>A.</a:t>
            </a:r>
            <a:endParaRPr lang="en-US" sz="2400" b="1" dirty="0">
              <a:solidFill>
                <a:schemeClr val="bg1"/>
              </a:solidFill>
            </a:endParaRPr>
          </a:p>
        </p:txBody>
      </p:sp>
      <p:sp>
        <p:nvSpPr>
          <p:cNvPr id="7" name="TextBox 6"/>
          <p:cNvSpPr txBox="1"/>
          <p:nvPr/>
        </p:nvSpPr>
        <p:spPr>
          <a:xfrm>
            <a:off x="4756318" y="1786282"/>
            <a:ext cx="492443" cy="461665"/>
          </a:xfrm>
          <a:prstGeom prst="rect">
            <a:avLst/>
          </a:prstGeom>
          <a:noFill/>
        </p:spPr>
        <p:txBody>
          <a:bodyPr wrap="none" rtlCol="0">
            <a:spAutoFit/>
          </a:bodyPr>
          <a:lstStyle/>
          <a:p>
            <a:r>
              <a:rPr lang="en-US" sz="2400" b="1" dirty="0" smtClean="0">
                <a:solidFill>
                  <a:schemeClr val="bg1"/>
                </a:solidFill>
              </a:rPr>
              <a:t>B.</a:t>
            </a:r>
            <a:endParaRPr lang="en-US" sz="2400" b="1" dirty="0">
              <a:solidFill>
                <a:schemeClr val="bg1"/>
              </a:solidFill>
            </a:endParaRPr>
          </a:p>
        </p:txBody>
      </p:sp>
    </p:spTree>
    <p:extLst>
      <p:ext uri="{BB962C8B-B14F-4D97-AF65-F5344CB8AC3E}">
        <p14:creationId xmlns:p14="http://schemas.microsoft.com/office/powerpoint/2010/main" val="3295164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4" y="228865"/>
            <a:ext cx="8133886" cy="952500"/>
          </a:xfrm>
        </p:spPr>
        <p:txBody>
          <a:bodyPr/>
          <a:lstStyle/>
          <a:p>
            <a:r>
              <a:rPr lang="en-US" dirty="0" smtClean="0"/>
              <a:t>Which Altar Does the Lord Want?</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11</a:t>
            </a:fld>
            <a:endParaRPr lang="en-US" altLang="en-US"/>
          </a:p>
        </p:txBody>
      </p:sp>
      <p:pic>
        <p:nvPicPr>
          <p:cNvPr id="4098" name="Picture 2" descr="E:\Exploring Bible Times\Old Testament\20090714_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 y="1699616"/>
            <a:ext cx="4518837" cy="33891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Exploring Bible Times\Old Testament\20090714_1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544" y="1704400"/>
            <a:ext cx="4512459" cy="3384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736" y="1786282"/>
            <a:ext cx="492443" cy="461665"/>
          </a:xfrm>
          <a:prstGeom prst="rect">
            <a:avLst/>
          </a:prstGeom>
          <a:noFill/>
        </p:spPr>
        <p:txBody>
          <a:bodyPr wrap="none" rtlCol="0">
            <a:spAutoFit/>
          </a:bodyPr>
          <a:lstStyle/>
          <a:p>
            <a:r>
              <a:rPr lang="en-US" sz="2400" b="1" dirty="0" smtClean="0">
                <a:solidFill>
                  <a:prstClr val="white"/>
                </a:solidFill>
              </a:rPr>
              <a:t>A.</a:t>
            </a:r>
            <a:endParaRPr lang="en-US" sz="2400" b="1" dirty="0">
              <a:solidFill>
                <a:prstClr val="white"/>
              </a:solidFill>
            </a:endParaRPr>
          </a:p>
        </p:txBody>
      </p:sp>
      <p:sp>
        <p:nvSpPr>
          <p:cNvPr id="7" name="TextBox 6"/>
          <p:cNvSpPr txBox="1"/>
          <p:nvPr/>
        </p:nvSpPr>
        <p:spPr>
          <a:xfrm>
            <a:off x="4756318" y="1786282"/>
            <a:ext cx="492443" cy="461665"/>
          </a:xfrm>
          <a:prstGeom prst="rect">
            <a:avLst/>
          </a:prstGeom>
          <a:noFill/>
        </p:spPr>
        <p:txBody>
          <a:bodyPr wrap="none" rtlCol="0">
            <a:spAutoFit/>
          </a:bodyPr>
          <a:lstStyle/>
          <a:p>
            <a:r>
              <a:rPr lang="en-US" sz="2400" b="1" dirty="0" smtClean="0">
                <a:solidFill>
                  <a:prstClr val="white"/>
                </a:solidFill>
              </a:rPr>
              <a:t>B.</a:t>
            </a:r>
            <a:endParaRPr lang="en-US" sz="2400" b="1" dirty="0">
              <a:solidFill>
                <a:prstClr val="white"/>
              </a:solidFill>
            </a:endParaRPr>
          </a:p>
        </p:txBody>
      </p:sp>
    </p:spTree>
    <p:extLst>
      <p:ext uri="{BB962C8B-B14F-4D97-AF65-F5344CB8AC3E}">
        <p14:creationId xmlns:p14="http://schemas.microsoft.com/office/powerpoint/2010/main" val="4049007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4" y="228865"/>
            <a:ext cx="8133886" cy="952500"/>
          </a:xfrm>
        </p:spPr>
        <p:txBody>
          <a:bodyPr/>
          <a:lstStyle/>
          <a:p>
            <a:r>
              <a:rPr lang="en-US" dirty="0" smtClean="0"/>
              <a:t>Which Altar Does the Lord Want?</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12</a:t>
            </a:fld>
            <a:endParaRPr lang="en-US" altLang="en-US"/>
          </a:p>
        </p:txBody>
      </p:sp>
      <p:pic>
        <p:nvPicPr>
          <p:cNvPr id="4098" name="Picture 2" descr="E:\Exploring Bible Times\Old Testament\20090714_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 y="1699616"/>
            <a:ext cx="4518837" cy="3389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736" y="1786282"/>
            <a:ext cx="492443" cy="461665"/>
          </a:xfrm>
          <a:prstGeom prst="rect">
            <a:avLst/>
          </a:prstGeom>
          <a:noFill/>
        </p:spPr>
        <p:txBody>
          <a:bodyPr wrap="none" rtlCol="0">
            <a:spAutoFit/>
          </a:bodyPr>
          <a:lstStyle/>
          <a:p>
            <a:r>
              <a:rPr lang="en-US" sz="2400" b="1" dirty="0" smtClean="0">
                <a:solidFill>
                  <a:prstClr val="white"/>
                </a:solidFill>
              </a:rPr>
              <a:t>A.</a:t>
            </a:r>
            <a:endParaRPr lang="en-US" sz="2400" b="1" dirty="0">
              <a:solidFill>
                <a:prstClr val="white"/>
              </a:solidFill>
            </a:endParaRPr>
          </a:p>
        </p:txBody>
      </p:sp>
      <p:sp>
        <p:nvSpPr>
          <p:cNvPr id="7" name="TextBox 6"/>
          <p:cNvSpPr txBox="1"/>
          <p:nvPr/>
        </p:nvSpPr>
        <p:spPr>
          <a:xfrm>
            <a:off x="4756318" y="1786282"/>
            <a:ext cx="492443" cy="461665"/>
          </a:xfrm>
          <a:prstGeom prst="rect">
            <a:avLst/>
          </a:prstGeom>
          <a:noFill/>
        </p:spPr>
        <p:txBody>
          <a:bodyPr wrap="none" rtlCol="0">
            <a:spAutoFit/>
          </a:bodyPr>
          <a:lstStyle/>
          <a:p>
            <a:r>
              <a:rPr lang="en-US" sz="2400" b="1" dirty="0" smtClean="0">
                <a:solidFill>
                  <a:prstClr val="white"/>
                </a:solidFill>
              </a:rPr>
              <a:t>B.</a:t>
            </a:r>
            <a:endParaRPr lang="en-US" sz="2400" b="1" dirty="0">
              <a:solidFill>
                <a:prstClr val="white"/>
              </a:solidFill>
            </a:endParaRPr>
          </a:p>
        </p:txBody>
      </p:sp>
      <p:sp>
        <p:nvSpPr>
          <p:cNvPr id="5" name="Rectangle 4"/>
          <p:cNvSpPr/>
          <p:nvPr/>
        </p:nvSpPr>
        <p:spPr>
          <a:xfrm>
            <a:off x="4660628" y="1699628"/>
            <a:ext cx="4318491" cy="3170099"/>
          </a:xfrm>
          <a:prstGeom prst="rect">
            <a:avLst/>
          </a:prstGeom>
          <a:solidFill>
            <a:schemeClr val="bg1"/>
          </a:solidFill>
        </p:spPr>
        <p:txBody>
          <a:bodyPr wrap="square">
            <a:spAutoFit/>
          </a:bodyPr>
          <a:lstStyle/>
          <a:p>
            <a:r>
              <a:rPr lang="en-US" sz="2000" b="1" dirty="0">
                <a:solidFill>
                  <a:prstClr val="black"/>
                </a:solidFill>
              </a:rPr>
              <a:t>Joshua </a:t>
            </a:r>
            <a:r>
              <a:rPr lang="en-US" sz="2000" b="1" dirty="0" smtClean="0">
                <a:solidFill>
                  <a:prstClr val="black"/>
                </a:solidFill>
              </a:rPr>
              <a:t>8:30-31(ESV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30</a:t>
            </a:r>
            <a:r>
              <a:rPr lang="en-US" sz="2000" dirty="0">
                <a:solidFill>
                  <a:prstClr val="black"/>
                </a:solidFill>
              </a:rPr>
              <a:t>At that time Joshua built an altar to the Lord, the God of Israel, on Mount </a:t>
            </a:r>
            <a:r>
              <a:rPr lang="en-US" sz="2000" dirty="0" err="1">
                <a:solidFill>
                  <a:prstClr val="black"/>
                </a:solidFill>
              </a:rPr>
              <a:t>Ebal</a:t>
            </a:r>
            <a:r>
              <a:rPr lang="en-US" sz="2000" dirty="0">
                <a:solidFill>
                  <a:prstClr val="black"/>
                </a:solidFill>
              </a:rPr>
              <a:t>,  </a:t>
            </a:r>
            <a:br>
              <a:rPr lang="en-US" sz="2000" dirty="0">
                <a:solidFill>
                  <a:prstClr val="black"/>
                </a:solidFill>
              </a:rPr>
            </a:br>
            <a:r>
              <a:rPr lang="en-US" sz="2000" baseline="30000" dirty="0">
                <a:solidFill>
                  <a:prstClr val="black"/>
                </a:solidFill>
              </a:rPr>
              <a:t>31</a:t>
            </a:r>
            <a:r>
              <a:rPr lang="en-US" sz="2000" dirty="0">
                <a:solidFill>
                  <a:prstClr val="black"/>
                </a:solidFill>
              </a:rPr>
              <a:t>just as Moses the servant of the Lord had commanded the people of Israel, as it is written in the Book of the Law of Moses, </a:t>
            </a:r>
            <a:r>
              <a:rPr lang="en-US" sz="2000" b="1" u="sng" dirty="0">
                <a:solidFill>
                  <a:prstClr val="black"/>
                </a:solidFill>
              </a:rPr>
              <a:t>“an altar of uncut stones, upon which no man has wielded an iron tool.” </a:t>
            </a:r>
          </a:p>
        </p:txBody>
      </p:sp>
    </p:spTree>
    <p:extLst>
      <p:ext uri="{BB962C8B-B14F-4D97-AF65-F5344CB8AC3E}">
        <p14:creationId xmlns:p14="http://schemas.microsoft.com/office/powerpoint/2010/main" val="1081594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3"/>
          <p:cNvGrpSpPr>
            <a:grpSpLocks noGrp="1" noUngrp="1" noChangeAspect="1"/>
          </p:cNvGrpSpPr>
          <p:nvPr/>
        </p:nvGrpSpPr>
        <p:grpSpPr bwMode="auto">
          <a:xfrm>
            <a:off x="0" y="65"/>
            <a:ext cx="9144000" cy="5470261"/>
            <a:chOff x="685800" y="828675"/>
            <a:chExt cx="7772400" cy="5580063"/>
          </a:xfrm>
        </p:grpSpPr>
        <p:pic>
          <p:nvPicPr>
            <p:cNvPr id="22530" name="Picture 1" descr="Mt Gerizim, Shechem, Mt Ebal from east, tb070507660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22531"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Mount Gerizim, Shechem, Mount Ebal from east</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53072" y="161823"/>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72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12"/>
            <a:ext cx="9144000" cy="5441157"/>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a:lnSpc>
                  <a:spcPct val="90000"/>
                </a:lnSpc>
              </a:pPr>
              <a:r>
                <a:rPr lang="en-US" sz="2200" dirty="0">
                  <a:solidFill>
                    <a:srgbClr val="000000"/>
                  </a:solidFill>
                  <a:latin typeface="Calibri" pitchFamily="34" charset="0"/>
                  <a:ea typeface="ＭＳ Ｐゴシック" pitchFamily="34" charset="-128"/>
                  <a:cs typeface="+mn-cs"/>
                </a:rPr>
                <a:t>Mount Gerizim, Shechem, and Mount Ebal from east</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53072" y="-5193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55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2286000" y="1019979"/>
            <a:ext cx="13716000" cy="3675063"/>
            <a:chOff x="685800" y="2370138"/>
            <a:chExt cx="7772400" cy="2498725"/>
          </a:xfrm>
        </p:grpSpPr>
        <p:pic>
          <p:nvPicPr>
            <p:cNvPr id="18451" name="Picture 1" descr="Mt Gerizim, Shechem, Mt Ebal from east panorama, tb050106401"/>
            <p:cNvPicPr>
              <a:picLocks noRot="1" noChangeAspect="1" noMove="1" noResize="1"/>
            </p:cNvPicPr>
            <p:nvPr isPhoto="1"/>
          </p:nvPicPr>
          <p:blipFill>
            <a:blip r:embed="rId3" cstate="print"/>
            <a:srcRect/>
            <a:stretch>
              <a:fillRect/>
            </a:stretch>
          </p:blipFill>
          <p:spPr bwMode="auto">
            <a:xfrm>
              <a:off x="685800" y="2370138"/>
              <a:ext cx="7772400" cy="2117725"/>
            </a:xfrm>
            <a:prstGeom prst="rect">
              <a:avLst/>
            </a:prstGeom>
            <a:noFill/>
            <a:ln w="9525">
              <a:noFill/>
              <a:miter lim="800000"/>
              <a:headEnd/>
              <a:tailEnd/>
            </a:ln>
          </p:spPr>
        </p:pic>
        <p:sp>
          <p:nvSpPr>
            <p:cNvPr id="18452" name="Rectangle 2"/>
            <p:cNvSpPr>
              <a:spLocks noChangeArrowheads="1"/>
            </p:cNvSpPr>
            <p:nvPr/>
          </p:nvSpPr>
          <p:spPr bwMode="auto">
            <a:xfrm>
              <a:off x="685800" y="4525963"/>
              <a:ext cx="7772400" cy="342900"/>
            </a:xfrm>
            <a:prstGeom prst="rect">
              <a:avLst/>
            </a:prstGeom>
            <a:noFill/>
            <a:ln w="9525">
              <a:noFill/>
              <a:miter lim="800000"/>
              <a:headEnd/>
              <a:tailEnd/>
            </a:ln>
          </p:spPr>
          <p:txBody>
            <a:bodyPr anchor="ctr"/>
            <a:lstStyle/>
            <a:p>
              <a:pPr algn="ctr"/>
              <a:r>
                <a:rPr lang="en-US" sz="2400" dirty="0">
                  <a:solidFill>
                    <a:srgbClr val="000000"/>
                  </a:solidFill>
                  <a:latin typeface="Calibri" pitchFamily="34" charset="0"/>
                  <a:ea typeface="ＭＳ Ｐゴシック" pitchFamily="34" charset="-128"/>
                  <a:cs typeface="+mn-cs"/>
                </a:rPr>
                <a:t>Mount Gerizim, </a:t>
              </a:r>
              <a:r>
                <a:rPr lang="en-US" sz="2400" dirty="0" err="1">
                  <a:solidFill>
                    <a:srgbClr val="000000"/>
                  </a:solidFill>
                  <a:latin typeface="Calibri" pitchFamily="34" charset="0"/>
                  <a:ea typeface="ＭＳ Ｐゴシック" pitchFamily="34" charset="-128"/>
                  <a:cs typeface="+mn-cs"/>
                </a:rPr>
                <a:t>Shechem</a:t>
              </a:r>
              <a:r>
                <a:rPr lang="en-US" sz="2400" dirty="0">
                  <a:solidFill>
                    <a:srgbClr val="000000"/>
                  </a:solidFill>
                  <a:latin typeface="Calibri" pitchFamily="34" charset="0"/>
                  <a:ea typeface="ＭＳ Ｐゴシック" pitchFamily="34" charset="-128"/>
                  <a:cs typeface="+mn-cs"/>
                </a:rPr>
                <a:t>, Mount </a:t>
              </a:r>
              <a:r>
                <a:rPr lang="en-US" sz="2400" dirty="0" err="1">
                  <a:solidFill>
                    <a:srgbClr val="000000"/>
                  </a:solidFill>
                  <a:latin typeface="Calibri" pitchFamily="34" charset="0"/>
                  <a:ea typeface="ＭＳ Ｐゴシック" pitchFamily="34" charset="-128"/>
                  <a:cs typeface="+mn-cs"/>
                </a:rPr>
                <a:t>Ebal</a:t>
              </a:r>
              <a:r>
                <a:rPr lang="en-US" sz="2400" dirty="0">
                  <a:solidFill>
                    <a:srgbClr val="000000"/>
                  </a:solidFill>
                  <a:latin typeface="Calibri" pitchFamily="34" charset="0"/>
                  <a:ea typeface="ＭＳ Ｐゴシック" pitchFamily="34" charset="-128"/>
                  <a:cs typeface="+mn-cs"/>
                </a:rPr>
                <a:t> from east panorama</a:t>
              </a:r>
            </a:p>
          </p:txBody>
        </p:sp>
      </p:grpSp>
      <p:sp>
        <p:nvSpPr>
          <p:cNvPr id="6" name="Line 9"/>
          <p:cNvSpPr>
            <a:spLocks noChangeShapeType="1"/>
          </p:cNvSpPr>
          <p:nvPr/>
        </p:nvSpPr>
        <p:spPr bwMode="auto">
          <a:xfrm flipH="1">
            <a:off x="5715000" y="1524000"/>
            <a:ext cx="762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7" name="Text Box 16"/>
          <p:cNvSpPr txBox="1">
            <a:spLocks noChangeArrowheads="1"/>
          </p:cNvSpPr>
          <p:nvPr/>
        </p:nvSpPr>
        <p:spPr bwMode="auto">
          <a:xfrm>
            <a:off x="5181211" y="1206500"/>
            <a:ext cx="105509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Line 9"/>
          <p:cNvSpPr>
            <a:spLocks noChangeShapeType="1"/>
          </p:cNvSpPr>
          <p:nvPr/>
        </p:nvSpPr>
        <p:spPr bwMode="auto">
          <a:xfrm>
            <a:off x="2438416" y="1524000"/>
            <a:ext cx="45719"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1827796" y="1206500"/>
            <a:ext cx="141737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Gerizim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Line 9"/>
          <p:cNvSpPr>
            <a:spLocks noChangeShapeType="1"/>
          </p:cNvSpPr>
          <p:nvPr/>
        </p:nvSpPr>
        <p:spPr bwMode="auto">
          <a:xfrm>
            <a:off x="4419626" y="2032000"/>
            <a:ext cx="487681" cy="571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1" name="Text Box 16"/>
          <p:cNvSpPr txBox="1">
            <a:spLocks noChangeArrowheads="1"/>
          </p:cNvSpPr>
          <p:nvPr/>
        </p:nvSpPr>
        <p:spPr bwMode="auto">
          <a:xfrm>
            <a:off x="3654771" y="1460500"/>
            <a:ext cx="1398716" cy="707886"/>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2" name="Text Box 16"/>
          <p:cNvSpPr txBox="1">
            <a:spLocks noChangeArrowheads="1"/>
          </p:cNvSpPr>
          <p:nvPr/>
        </p:nvSpPr>
        <p:spPr bwMode="auto">
          <a:xfrm>
            <a:off x="5866710" y="1952575"/>
            <a:ext cx="869149" cy="400110"/>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3" name="Line 9"/>
          <p:cNvSpPr>
            <a:spLocks noChangeShapeType="1"/>
          </p:cNvSpPr>
          <p:nvPr/>
        </p:nvSpPr>
        <p:spPr bwMode="auto">
          <a:xfrm flipH="1">
            <a:off x="5867400" y="2286000"/>
            <a:ext cx="304800" cy="317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rot="188382">
            <a:off x="2018786" y="2743682"/>
            <a:ext cx="2276200"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Michmethath Valley</a:t>
            </a:r>
          </a:p>
        </p:txBody>
      </p:sp>
      <p:pic>
        <p:nvPicPr>
          <p:cNvPr id="1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48075" y="-135056"/>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40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p:cNvGrpSpPr>
            <a:grpSpLocks noGrp="1" noUngrp="1" noChangeAspect="1"/>
          </p:cNvGrpSpPr>
          <p:nvPr/>
        </p:nvGrpSpPr>
        <p:grpSpPr bwMode="auto">
          <a:xfrm>
            <a:off x="0" y="12"/>
            <a:ext cx="9144000" cy="5441157"/>
            <a:chOff x="685800" y="844550"/>
            <a:chExt cx="7772400" cy="5549900"/>
          </a:xfrm>
        </p:grpSpPr>
        <p:pic>
          <p:nvPicPr>
            <p:cNvPr id="24578" name="Picture 1" descr="Mt Gerizim, Shechem, Mt Ebal from east, tb05010638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4579"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Mount Gerizim, Shechem, Mount Ebal from east</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53071" y="-111308"/>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56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352366"/>
            <a:chOff x="685800" y="889000"/>
            <a:chExt cx="7772400" cy="5459413"/>
          </a:xfrm>
        </p:grpSpPr>
        <p:pic>
          <p:nvPicPr>
            <p:cNvPr id="2" name="Picture 1" descr="Shechem and Mounts Gerizim and Ebal aerial from east, bb00120041"/>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9000"/>
              <a:ext cx="7772400" cy="5078413"/>
            </a:xfrm>
            <a:prstGeom prst="rect">
              <a:avLst/>
            </a:prstGeom>
            <a:noFill/>
            <a:ln>
              <a:noFill/>
            </a:ln>
          </p:spPr>
        </p:pic>
        <p:sp>
          <p:nvSpPr>
            <p:cNvPr id="3" name="Rectangle 2"/>
            <p:cNvSpPr/>
            <p:nvPr/>
          </p:nvSpPr>
          <p:spPr>
            <a:xfrm>
              <a:off x="685800" y="6005513"/>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ea typeface="ＭＳ Ｐゴシック" pitchFamily="34" charset="-128"/>
                  <a:cs typeface="+mn-cs"/>
                </a:rPr>
                <a:t>Shechem and Mounts Gerizim and Ebal aerial from east</a:t>
              </a:r>
            </a:p>
          </p:txBody>
        </p:sp>
      </p:grpSp>
      <p:sp>
        <p:nvSpPr>
          <p:cNvPr id="5" name="Text Box 16"/>
          <p:cNvSpPr txBox="1">
            <a:spLocks noChangeArrowheads="1"/>
          </p:cNvSpPr>
          <p:nvPr/>
        </p:nvSpPr>
        <p:spPr bwMode="auto">
          <a:xfrm>
            <a:off x="6160397" y="1381075"/>
            <a:ext cx="105509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Mt. </a:t>
            </a:r>
            <a:r>
              <a:rPr lang="en-US" sz="2000" dirty="0" err="1"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Ebal</a:t>
            </a:r>
            <a:endParaRPr lang="en-US" sz="2000" dirty="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p:txBody>
      </p:sp>
      <p:sp>
        <p:nvSpPr>
          <p:cNvPr id="6" name="Text Box 16"/>
          <p:cNvSpPr txBox="1">
            <a:spLocks noChangeArrowheads="1"/>
          </p:cNvSpPr>
          <p:nvPr/>
        </p:nvSpPr>
        <p:spPr bwMode="auto">
          <a:xfrm>
            <a:off x="706670" y="1841500"/>
            <a:ext cx="141737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Mt. </a:t>
            </a:r>
            <a:r>
              <a:rPr lang="en-US" sz="2000" dirty="0" err="1"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Gerizim</a:t>
            </a:r>
            <a:endParaRPr lang="en-US" sz="2000" dirty="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p:txBody>
      </p:sp>
      <p:sp>
        <p:nvSpPr>
          <p:cNvPr id="7" name="Line 9"/>
          <p:cNvSpPr>
            <a:spLocks noChangeShapeType="1"/>
          </p:cNvSpPr>
          <p:nvPr/>
        </p:nvSpPr>
        <p:spPr bwMode="auto">
          <a:xfrm>
            <a:off x="8153440" y="2774228"/>
            <a:ext cx="411481" cy="508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fontAlgn="auto">
              <a:spcBef>
                <a:spcPts val="0"/>
              </a:spcBef>
              <a:spcAft>
                <a:spcPts val="0"/>
              </a:spcAft>
            </a:pPr>
            <a:endParaRPr lang="en-US">
              <a:solidFill>
                <a:prstClr val="black"/>
              </a:solidFill>
            </a:endParaRPr>
          </a:p>
        </p:txBody>
      </p:sp>
      <p:sp>
        <p:nvSpPr>
          <p:cNvPr id="8" name="Text Box 16"/>
          <p:cNvSpPr txBox="1">
            <a:spLocks noChangeArrowheads="1"/>
          </p:cNvSpPr>
          <p:nvPr/>
        </p:nvSpPr>
        <p:spPr bwMode="auto">
          <a:xfrm>
            <a:off x="4547716" y="2458095"/>
            <a:ext cx="1398716" cy="707886"/>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err="1"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Shechem</a:t>
            </a:r>
            <a:endPar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(Tell Balata)</a:t>
            </a:r>
            <a:endParaRPr lang="en-US" sz="2000" dirty="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p:txBody>
      </p:sp>
      <p:sp>
        <p:nvSpPr>
          <p:cNvPr id="9" name="Oval 8"/>
          <p:cNvSpPr/>
          <p:nvPr/>
        </p:nvSpPr>
        <p:spPr>
          <a:xfrm>
            <a:off x="3810039" y="2804160"/>
            <a:ext cx="749359"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fontAlgn="auto">
              <a:spcBef>
                <a:spcPts val="0"/>
              </a:spcBef>
              <a:spcAft>
                <a:spcPts val="0"/>
              </a:spcAft>
            </a:pPr>
            <a:endParaRPr lang="en-US">
              <a:solidFill>
                <a:prstClr val="black"/>
              </a:solidFill>
            </a:endParaRPr>
          </a:p>
        </p:txBody>
      </p:sp>
      <p:sp>
        <p:nvSpPr>
          <p:cNvPr id="10" name="Text Box 16"/>
          <p:cNvSpPr txBox="1">
            <a:spLocks noChangeArrowheads="1"/>
          </p:cNvSpPr>
          <p:nvPr/>
        </p:nvSpPr>
        <p:spPr bwMode="auto">
          <a:xfrm>
            <a:off x="3657088" y="2222500"/>
            <a:ext cx="902811"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Nablus</a:t>
            </a:r>
            <a:endParaRPr lang="en-US" sz="2000" dirty="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p:txBody>
      </p:sp>
      <p:sp>
        <p:nvSpPr>
          <p:cNvPr id="11" name="Rectangle 10"/>
          <p:cNvSpPr/>
          <p:nvPr/>
        </p:nvSpPr>
        <p:spPr>
          <a:xfrm>
            <a:off x="3665622" y="4429075"/>
            <a:ext cx="2111925" cy="400110"/>
          </a:xfrm>
          <a:prstGeom prst="rect">
            <a:avLst/>
          </a:prstGeom>
        </p:spPr>
        <p:txBody>
          <a:bodyPr wrap="none">
            <a:spAutoFit/>
          </a:bodyPr>
          <a:lstStyle/>
          <a:p>
            <a:pPr fontAlgn="auto">
              <a:spcBef>
                <a:spcPts val="0"/>
              </a:spcBef>
              <a:spcAft>
                <a:spcPts val="0"/>
              </a:spcAft>
            </a:pPr>
            <a:r>
              <a:rPr lang="en-US" sz="2000" dirty="0" err="1"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Michmetah</a:t>
            </a:r>
            <a:r>
              <a:rPr lang="en-US" sz="2000" dirty="0"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 Valley </a:t>
            </a:r>
          </a:p>
        </p:txBody>
      </p:sp>
      <p:sp>
        <p:nvSpPr>
          <p:cNvPr id="12" name="Text Box 16"/>
          <p:cNvSpPr txBox="1">
            <a:spLocks noChangeArrowheads="1"/>
          </p:cNvSpPr>
          <p:nvPr/>
        </p:nvSpPr>
        <p:spPr bwMode="auto">
          <a:xfrm>
            <a:off x="7718870" y="2389213"/>
            <a:ext cx="869149"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err="1" smtClean="0">
                <a:solidFill>
                  <a:prstClr val="white"/>
                </a:solidFill>
                <a:effectLst>
                  <a:glow rad="76200">
                    <a:prstClr val="black">
                      <a:alpha val="60000"/>
                    </a:prstClr>
                  </a:glow>
                </a:effectLst>
                <a:latin typeface="Calibri" pitchFamily="34" charset="0"/>
                <a:ea typeface="ＭＳ Ｐゴシック" pitchFamily="34" charset="-128"/>
                <a:cs typeface="Calibri" pitchFamily="34" charset="0"/>
              </a:rPr>
              <a:t>Sychar</a:t>
            </a:r>
            <a:endParaRPr lang="en-US" sz="2000" dirty="0">
              <a:solidFill>
                <a:prstClr val="white"/>
              </a:solidFill>
              <a:effectLst>
                <a:glow rad="76200">
                  <a:prstClr val="black">
                    <a:alpha val="60000"/>
                  </a:prstClr>
                </a:glow>
              </a:effectLst>
              <a:latin typeface="Calibri" pitchFamily="34" charset="0"/>
              <a:ea typeface="ＭＳ Ｐゴシック" pitchFamily="34" charset="-128"/>
              <a:cs typeface="Calibri" pitchFamily="34" charset="0"/>
            </a:endParaRPr>
          </a:p>
        </p:txBody>
      </p:sp>
      <p:pic>
        <p:nvPicPr>
          <p:cNvPr id="13"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95576" y="-99433"/>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245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noGrp="1" noUngrp="1" noChangeAspect="1"/>
          </p:cNvGrpSpPr>
          <p:nvPr/>
        </p:nvGrpSpPr>
        <p:grpSpPr bwMode="auto">
          <a:xfrm>
            <a:off x="0" y="58"/>
            <a:ext cx="9144000" cy="5470261"/>
            <a:chOff x="685800" y="828675"/>
            <a:chExt cx="7772400" cy="5580063"/>
          </a:xfrm>
        </p:grpSpPr>
        <p:pic>
          <p:nvPicPr>
            <p:cNvPr id="28685" name="Picture 1" descr="Shechem, modern Nablus, from east, tb070507663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28686"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Shechem, modern Nablus, from east</a:t>
              </a:r>
            </a:p>
          </p:txBody>
        </p:sp>
      </p:grpSp>
      <p:sp>
        <p:nvSpPr>
          <p:cNvPr id="7" name="Text Box 16"/>
          <p:cNvSpPr txBox="1">
            <a:spLocks noChangeArrowheads="1"/>
          </p:cNvSpPr>
          <p:nvPr/>
        </p:nvSpPr>
        <p:spPr bwMode="auto">
          <a:xfrm>
            <a:off x="8089316" y="428575"/>
            <a:ext cx="105509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9" name="Text Box 16"/>
          <p:cNvSpPr txBox="1">
            <a:spLocks noChangeArrowheads="1"/>
          </p:cNvSpPr>
          <p:nvPr/>
        </p:nvSpPr>
        <p:spPr bwMode="auto">
          <a:xfrm>
            <a:off x="-1012" y="508000"/>
            <a:ext cx="141737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Gerizim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Line 9"/>
          <p:cNvSpPr>
            <a:spLocks noChangeShapeType="1"/>
          </p:cNvSpPr>
          <p:nvPr/>
        </p:nvSpPr>
        <p:spPr bwMode="auto">
          <a:xfrm>
            <a:off x="7010440" y="2159000"/>
            <a:ext cx="411481" cy="508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1" name="Text Box 16"/>
          <p:cNvSpPr txBox="1">
            <a:spLocks noChangeArrowheads="1"/>
          </p:cNvSpPr>
          <p:nvPr/>
        </p:nvSpPr>
        <p:spPr bwMode="auto">
          <a:xfrm>
            <a:off x="6169371" y="1587500"/>
            <a:ext cx="1398716" cy="707886"/>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2" name="Oval 11"/>
          <p:cNvSpPr/>
          <p:nvPr/>
        </p:nvSpPr>
        <p:spPr>
          <a:xfrm>
            <a:off x="5943600" y="2730500"/>
            <a:ext cx="5334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3" name="Text Box 16"/>
          <p:cNvSpPr txBox="1">
            <a:spLocks noChangeArrowheads="1"/>
          </p:cNvSpPr>
          <p:nvPr/>
        </p:nvSpPr>
        <p:spPr bwMode="auto">
          <a:xfrm>
            <a:off x="4723422" y="3048000"/>
            <a:ext cx="1438342"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Jacob’s Well</a:t>
            </a:r>
          </a:p>
        </p:txBody>
      </p:sp>
      <p:sp>
        <p:nvSpPr>
          <p:cNvPr id="14" name="Text Box 16"/>
          <p:cNvSpPr txBox="1">
            <a:spLocks noChangeArrowheads="1"/>
          </p:cNvSpPr>
          <p:nvPr/>
        </p:nvSpPr>
        <p:spPr bwMode="auto">
          <a:xfrm>
            <a:off x="4495305" y="2222500"/>
            <a:ext cx="902811"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Nablus</a:t>
            </a:r>
          </a:p>
        </p:txBody>
      </p:sp>
      <p:pic>
        <p:nvPicPr>
          <p:cNvPr id="1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37560" y="412875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01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3"/>
          <p:cNvGrpSpPr>
            <a:grpSpLocks noGrp="1" noUngrp="1" noChangeAspect="1"/>
          </p:cNvGrpSpPr>
          <p:nvPr/>
        </p:nvGrpSpPr>
        <p:grpSpPr bwMode="auto">
          <a:xfrm>
            <a:off x="0" y="12"/>
            <a:ext cx="9144000" cy="5441157"/>
            <a:chOff x="685800" y="844550"/>
            <a:chExt cx="7772400" cy="5549900"/>
          </a:xfrm>
        </p:grpSpPr>
        <p:pic>
          <p:nvPicPr>
            <p:cNvPr id="100363" name="Picture 1" descr="Nablus, Shechem, from east, tb05010641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100364"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Nablus, Shechem, from east</a:t>
              </a:r>
            </a:p>
          </p:txBody>
        </p:sp>
      </p:grpSp>
      <p:sp>
        <p:nvSpPr>
          <p:cNvPr id="5" name="Text Box 16"/>
          <p:cNvSpPr txBox="1">
            <a:spLocks noChangeArrowheads="1"/>
          </p:cNvSpPr>
          <p:nvPr/>
        </p:nvSpPr>
        <p:spPr bwMode="auto">
          <a:xfrm>
            <a:off x="2429301" y="2501891"/>
            <a:ext cx="1447800" cy="400110"/>
          </a:xfrm>
          <a:prstGeom prst="rect">
            <a:avLst/>
          </a:prstGeom>
          <a:noFill/>
          <a:ln w="9525">
            <a:noFill/>
            <a:miter lim="800000"/>
            <a:headEnd/>
            <a:tailEnd/>
          </a:ln>
          <a:effectLst/>
        </p:spPr>
        <p:txBody>
          <a:bodyPr>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Jacob’s Well</a:t>
            </a:r>
          </a:p>
        </p:txBody>
      </p:sp>
      <p:sp>
        <p:nvSpPr>
          <p:cNvPr id="6" name="Oval 5"/>
          <p:cNvSpPr/>
          <p:nvPr/>
        </p:nvSpPr>
        <p:spPr>
          <a:xfrm>
            <a:off x="3810000" y="2540000"/>
            <a:ext cx="990600" cy="825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7" name="Oval 6"/>
          <p:cNvSpPr/>
          <p:nvPr/>
        </p:nvSpPr>
        <p:spPr>
          <a:xfrm>
            <a:off x="6553200" y="2476500"/>
            <a:ext cx="1600200" cy="698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8" name="Text Box 16"/>
          <p:cNvSpPr txBox="1">
            <a:spLocks noChangeArrowheads="1"/>
          </p:cNvSpPr>
          <p:nvPr/>
        </p:nvSpPr>
        <p:spPr bwMode="auto">
          <a:xfrm>
            <a:off x="7415645" y="1876139"/>
            <a:ext cx="1600200" cy="707886"/>
          </a:xfrm>
          <a:prstGeom prst="rect">
            <a:avLst/>
          </a:prstGeom>
          <a:noFill/>
          <a:ln w="9525">
            <a:noFill/>
            <a:miter lim="800000"/>
            <a:headEnd/>
            <a:tailEnd/>
          </a:ln>
          <a:effectLst/>
        </p:spPr>
        <p:txBody>
          <a:bodyPr>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9" name="Text Box 16"/>
          <p:cNvSpPr txBox="1">
            <a:spLocks noChangeArrowheads="1"/>
          </p:cNvSpPr>
          <p:nvPr/>
        </p:nvSpPr>
        <p:spPr bwMode="auto">
          <a:xfrm>
            <a:off x="3886200" y="1778000"/>
            <a:ext cx="1447800" cy="400110"/>
          </a:xfrm>
          <a:prstGeom prst="rect">
            <a:avLst/>
          </a:prstGeom>
          <a:noFill/>
          <a:ln w="9525">
            <a:noFill/>
            <a:miter lim="800000"/>
            <a:headEnd/>
            <a:tailEnd/>
          </a:ln>
          <a:effectLst/>
        </p:spPr>
        <p:txBody>
          <a:bodyPr>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Nablus</a:t>
            </a:r>
          </a:p>
        </p:txBody>
      </p:sp>
      <p:pic>
        <p:nvPicPr>
          <p:cNvPr id="10"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74297" y="4289029"/>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782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807451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3"/>
          <p:cNvGrpSpPr>
            <a:grpSpLocks noGrp="1" noUngrp="1" noChangeAspect="1"/>
          </p:cNvGrpSpPr>
          <p:nvPr/>
        </p:nvGrpSpPr>
        <p:grpSpPr bwMode="auto">
          <a:xfrm>
            <a:off x="-2286000" y="-2781"/>
            <a:ext cx="13716000" cy="3820583"/>
            <a:chOff x="685800" y="2320925"/>
            <a:chExt cx="7772400" cy="2597150"/>
          </a:xfrm>
        </p:grpSpPr>
        <p:pic>
          <p:nvPicPr>
            <p:cNvPr id="120852" name="Picture 1" descr="Mt Ebal, Shechem and Michmetah panorama, tb052106504"/>
            <p:cNvPicPr>
              <a:picLocks noRot="1" noChangeAspect="1" noMove="1" noResize="1"/>
            </p:cNvPicPr>
            <p:nvPr isPhoto="1"/>
          </p:nvPicPr>
          <p:blipFill>
            <a:blip r:embed="rId3" cstate="print"/>
            <a:srcRect/>
            <a:stretch>
              <a:fillRect/>
            </a:stretch>
          </p:blipFill>
          <p:spPr bwMode="auto">
            <a:xfrm>
              <a:off x="685800" y="2320925"/>
              <a:ext cx="7772400" cy="2216150"/>
            </a:xfrm>
            <a:prstGeom prst="rect">
              <a:avLst/>
            </a:prstGeom>
            <a:noFill/>
            <a:ln w="9525">
              <a:noFill/>
              <a:miter lim="800000"/>
              <a:headEnd/>
              <a:tailEnd/>
            </a:ln>
          </p:spPr>
        </p:pic>
        <p:sp>
          <p:nvSpPr>
            <p:cNvPr id="120853" name="Rectangle 2"/>
            <p:cNvSpPr>
              <a:spLocks noChangeArrowheads="1"/>
            </p:cNvSpPr>
            <p:nvPr/>
          </p:nvSpPr>
          <p:spPr bwMode="auto">
            <a:xfrm>
              <a:off x="685800" y="4575175"/>
              <a:ext cx="7772400" cy="342900"/>
            </a:xfrm>
            <a:prstGeom prst="rect">
              <a:avLst/>
            </a:prstGeom>
            <a:noFill/>
            <a:ln w="9525">
              <a:noFill/>
              <a:miter lim="800000"/>
              <a:headEnd/>
              <a:tailEnd/>
            </a:ln>
          </p:spPr>
          <p:txBody>
            <a:bodyPr anchor="ctr"/>
            <a:lstStyle/>
            <a:p>
              <a:pPr algn="ctr"/>
              <a:r>
                <a:rPr lang="en-US" sz="2200" dirty="0">
                  <a:solidFill>
                    <a:srgbClr val="000000"/>
                  </a:solidFill>
                  <a:latin typeface="Calibri" pitchFamily="34" charset="0"/>
                  <a:ea typeface="ＭＳ Ｐゴシック" pitchFamily="34" charset="-128"/>
                  <a:cs typeface="+mn-cs"/>
                </a:rPr>
                <a:t>Mount Ebal, Shechem and Michmethath panorama</a:t>
              </a:r>
            </a:p>
          </p:txBody>
        </p:sp>
      </p:grpSp>
      <p:sp>
        <p:nvSpPr>
          <p:cNvPr id="6" name="Line 9"/>
          <p:cNvSpPr>
            <a:spLocks noChangeShapeType="1"/>
          </p:cNvSpPr>
          <p:nvPr/>
        </p:nvSpPr>
        <p:spPr bwMode="auto">
          <a:xfrm flipH="1">
            <a:off x="2971800" y="891500"/>
            <a:ext cx="228600"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7" name="Text Box 16"/>
          <p:cNvSpPr txBox="1">
            <a:spLocks noChangeArrowheads="1"/>
          </p:cNvSpPr>
          <p:nvPr/>
        </p:nvSpPr>
        <p:spPr bwMode="auto">
          <a:xfrm>
            <a:off x="211387" y="568976"/>
            <a:ext cx="105509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Oval 7"/>
          <p:cNvSpPr/>
          <p:nvPr/>
        </p:nvSpPr>
        <p:spPr>
          <a:xfrm>
            <a:off x="1828800" y="2034500"/>
            <a:ext cx="914400" cy="762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2894899" y="574000"/>
            <a:ext cx="869149" cy="400110"/>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454371" y="1780500"/>
            <a:ext cx="1398716" cy="707886"/>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6728474" y="2161500"/>
            <a:ext cx="1612686" cy="707886"/>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Balata</a:t>
            </a: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refugee camp</a:t>
            </a:r>
          </a:p>
        </p:txBody>
      </p:sp>
      <p:sp>
        <p:nvSpPr>
          <p:cNvPr id="13" name="Freeform 12"/>
          <p:cNvSpPr/>
          <p:nvPr/>
        </p:nvSpPr>
        <p:spPr>
          <a:xfrm>
            <a:off x="3730655" y="1537085"/>
            <a:ext cx="7191375" cy="465226"/>
          </a:xfrm>
          <a:custGeom>
            <a:avLst/>
            <a:gdLst>
              <a:gd name="connsiteX0" fmla="*/ 0 w 7191375"/>
              <a:gd name="connsiteY0" fmla="*/ 0 h 558271"/>
              <a:gd name="connsiteX1" fmla="*/ 2794000 w 7191375"/>
              <a:gd name="connsiteY1" fmla="*/ 476250 h 558271"/>
              <a:gd name="connsiteX2" fmla="*/ 4810125 w 7191375"/>
              <a:gd name="connsiteY2" fmla="*/ 492125 h 558271"/>
              <a:gd name="connsiteX3" fmla="*/ 7191375 w 7191375"/>
              <a:gd name="connsiteY3" fmla="*/ 254000 h 558271"/>
            </a:gdLst>
            <a:ahLst/>
            <a:cxnLst>
              <a:cxn ang="0">
                <a:pos x="connsiteX0" y="connsiteY0"/>
              </a:cxn>
              <a:cxn ang="0">
                <a:pos x="connsiteX1" y="connsiteY1"/>
              </a:cxn>
              <a:cxn ang="0">
                <a:pos x="connsiteX2" y="connsiteY2"/>
              </a:cxn>
              <a:cxn ang="0">
                <a:pos x="connsiteX3" y="connsiteY3"/>
              </a:cxn>
            </a:cxnLst>
            <a:rect l="l" t="t" r="r" b="b"/>
            <a:pathLst>
              <a:path w="7191375" h="558271">
                <a:moveTo>
                  <a:pt x="0" y="0"/>
                </a:moveTo>
                <a:cubicBezTo>
                  <a:pt x="996156" y="197114"/>
                  <a:pt x="1992313" y="394229"/>
                  <a:pt x="2794000" y="476250"/>
                </a:cubicBezTo>
                <a:cubicBezTo>
                  <a:pt x="3595687" y="558271"/>
                  <a:pt x="4077229" y="529167"/>
                  <a:pt x="4810125" y="492125"/>
                </a:cubicBezTo>
                <a:cubicBezTo>
                  <a:pt x="5543021" y="455083"/>
                  <a:pt x="7191375" y="254000"/>
                  <a:pt x="7191375" y="25400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rot="211947">
            <a:off x="5916690" y="1544807"/>
            <a:ext cx="2276200"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Michmethath Valley</a:t>
            </a:r>
          </a:p>
        </p:txBody>
      </p:sp>
      <p:sp>
        <p:nvSpPr>
          <p:cNvPr id="15" name="Oval 14"/>
          <p:cNvSpPr/>
          <p:nvPr/>
        </p:nvSpPr>
        <p:spPr>
          <a:xfrm>
            <a:off x="5105400" y="2288500"/>
            <a:ext cx="5334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6" name="Text Box 16"/>
          <p:cNvSpPr txBox="1">
            <a:spLocks noChangeArrowheads="1"/>
          </p:cNvSpPr>
          <p:nvPr/>
        </p:nvSpPr>
        <p:spPr bwMode="auto">
          <a:xfrm>
            <a:off x="4328745" y="2034500"/>
            <a:ext cx="915507" cy="707886"/>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Jacob’s</a:t>
            </a: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Well</a:t>
            </a:r>
          </a:p>
        </p:txBody>
      </p:sp>
      <p:pic>
        <p:nvPicPr>
          <p:cNvPr id="1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971" y="112900"/>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O:\OT Lessons-Danny\Joshua-2015\2015 Working\Shechem\Top Cross Section-North to Sou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80" y="3817802"/>
            <a:ext cx="7660880" cy="178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95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7" name="Group 3"/>
          <p:cNvGrpSpPr>
            <a:grpSpLocks noGrp="1" noUngrp="1" noChangeAspect="1"/>
          </p:cNvGrpSpPr>
          <p:nvPr/>
        </p:nvGrpSpPr>
        <p:grpSpPr bwMode="auto">
          <a:xfrm>
            <a:off x="0" y="40"/>
            <a:ext cx="9144000" cy="5470261"/>
            <a:chOff x="685800" y="828675"/>
            <a:chExt cx="7772400" cy="5580063"/>
          </a:xfrm>
        </p:grpSpPr>
        <p:pic>
          <p:nvPicPr>
            <p:cNvPr id="126984" name="Picture 1" descr="Shechem, Mt Ebal, Sychar from Mt Gerizim, tb070507675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2698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Shechem, Mount Ebal, Sychar from Mount Gerizim</a:t>
              </a:r>
            </a:p>
          </p:txBody>
        </p:sp>
      </p:grpSp>
      <p:sp>
        <p:nvSpPr>
          <p:cNvPr id="7" name="Text Box 16"/>
          <p:cNvSpPr txBox="1">
            <a:spLocks noChangeArrowheads="1"/>
          </p:cNvSpPr>
          <p:nvPr/>
        </p:nvSpPr>
        <p:spPr bwMode="auto">
          <a:xfrm>
            <a:off x="-389" y="1016000"/>
            <a:ext cx="105509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Oval 7"/>
          <p:cNvSpPr/>
          <p:nvPr/>
        </p:nvSpPr>
        <p:spPr>
          <a:xfrm>
            <a:off x="4114800" y="3111500"/>
            <a:ext cx="1828800" cy="762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5409492" y="2286000"/>
            <a:ext cx="869149" cy="400110"/>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5864571" y="3220095"/>
            <a:ext cx="1398716" cy="707886"/>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168028" y="4445000"/>
            <a:ext cx="1417376"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smtClean="0">
                <a:solidFill>
                  <a:srgbClr val="FFFFFF"/>
                </a:solidFill>
                <a:effectLst>
                  <a:glow rad="76200">
                    <a:srgbClr val="000000">
                      <a:alpha val="60000"/>
                    </a:srgbClr>
                  </a:glow>
                </a:effectLst>
                <a:latin typeface="Calibri" pitchFamily="34" charset="0"/>
                <a:ea typeface="ＭＳ Ｐゴシック" charset="-128"/>
                <a:cs typeface="Calibri" pitchFamily="34" charset="0"/>
              </a:rPr>
              <a:t>Gerizim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pic>
        <p:nvPicPr>
          <p:cNvPr id="1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3075" y="16182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15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a:xfrm>
            <a:off x="1195391" y="228865"/>
            <a:ext cx="7491412" cy="952500"/>
          </a:xfrm>
        </p:spPr>
        <p:txBody>
          <a:bodyPr/>
          <a:lstStyle/>
          <a:p>
            <a:r>
              <a:rPr lang="en-US" altLang="en-US" sz="4000" smtClean="0"/>
              <a:t>View of Mount Gerizim from above Mount Ebal.</a:t>
            </a:r>
          </a:p>
        </p:txBody>
      </p:sp>
      <p:pic>
        <p:nvPicPr>
          <p:cNvPr id="61444" name="Picture 4" descr="View of Mount Gerizim from above Mount E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39" y="1340119"/>
            <a:ext cx="6650037" cy="3701521"/>
          </a:xfrm>
          <a:prstGeom prst="rect">
            <a:avLst/>
          </a:prstGeom>
          <a:noFill/>
          <a:extLst>
            <a:ext uri="{909E8E84-426E-40DD-AFC4-6F175D3DCCD1}">
              <a14:hiddenFill xmlns:a14="http://schemas.microsoft.com/office/drawing/2010/main">
                <a:solidFill>
                  <a:srgbClr val="FFFFFF"/>
                </a:solidFill>
              </a14:hiddenFill>
            </a:ext>
          </a:extLst>
        </p:spPr>
      </p:pic>
      <p:sp>
        <p:nvSpPr>
          <p:cNvPr id="61445" name="Rectangle 5"/>
          <p:cNvSpPr>
            <a:spLocks noChangeArrowheads="1"/>
          </p:cNvSpPr>
          <p:nvPr/>
        </p:nvSpPr>
        <p:spPr bwMode="auto">
          <a:xfrm>
            <a:off x="582615" y="4049143"/>
            <a:ext cx="1364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Gerizim</a:t>
            </a:r>
          </a:p>
          <a:p>
            <a:pPr eaLnBrk="0" hangingPunct="0"/>
            <a:r>
              <a:rPr lang="en-US" altLang="en-US"/>
              <a:t>Blessings </a:t>
            </a:r>
          </a:p>
        </p:txBody>
      </p:sp>
      <p:sp>
        <p:nvSpPr>
          <p:cNvPr id="61446" name="Rectangle 6"/>
          <p:cNvSpPr>
            <a:spLocks noChangeArrowheads="1"/>
          </p:cNvSpPr>
          <p:nvPr/>
        </p:nvSpPr>
        <p:spPr bwMode="auto">
          <a:xfrm>
            <a:off x="4324388" y="1333139"/>
            <a:ext cx="10310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Ebal</a:t>
            </a:r>
          </a:p>
          <a:p>
            <a:pPr eaLnBrk="0" hangingPunct="0"/>
            <a:r>
              <a:rPr lang="en-US" altLang="en-US"/>
              <a:t>Curses</a:t>
            </a:r>
          </a:p>
        </p:txBody>
      </p:sp>
      <p:pic>
        <p:nvPicPr>
          <p:cNvPr id="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718" y="16182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r>
              <a:rPr lang="en-US" altLang="en-US" smtClean="0">
                <a:solidFill>
                  <a:schemeClr val="bg1"/>
                </a:solidFill>
              </a:rPr>
              <a:t>Looking north from Mount Gerizim</a:t>
            </a:r>
          </a:p>
        </p:txBody>
      </p:sp>
      <p:pic>
        <p:nvPicPr>
          <p:cNvPr id="9219" name="Picture 3" descr="Looking north from Mount Gerizim, mat0514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86049" y="0"/>
            <a:ext cx="6557963" cy="571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0" y="4572000"/>
            <a:ext cx="236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mtClean="0">
                <a:solidFill>
                  <a:srgbClr val="000000"/>
                </a:solidFill>
                <a:cs typeface="+mn-cs"/>
              </a:rPr>
              <a:t>Looking north from Mount Gerizim </a:t>
            </a:r>
          </a:p>
        </p:txBody>
      </p:sp>
      <p:sp>
        <p:nvSpPr>
          <p:cNvPr id="9221" name="Line 5"/>
          <p:cNvSpPr>
            <a:spLocks noChangeShapeType="1"/>
          </p:cNvSpPr>
          <p:nvPr/>
        </p:nvSpPr>
        <p:spPr bwMode="auto">
          <a:xfrm flipH="1">
            <a:off x="8382000" y="24765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000000"/>
              </a:solidFill>
              <a:latin typeface="Arial" pitchFamily="34" charset="0"/>
              <a:cs typeface="+mn-cs"/>
            </a:endParaRPr>
          </a:p>
        </p:txBody>
      </p:sp>
      <p:sp>
        <p:nvSpPr>
          <p:cNvPr id="9222" name="Line 6"/>
          <p:cNvSpPr>
            <a:spLocks noChangeShapeType="1"/>
          </p:cNvSpPr>
          <p:nvPr/>
        </p:nvSpPr>
        <p:spPr bwMode="auto">
          <a:xfrm flipH="1">
            <a:off x="5791200" y="13335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000000"/>
              </a:solidFill>
              <a:latin typeface="Arial" pitchFamily="34" charset="0"/>
              <a:cs typeface="+mn-cs"/>
            </a:endParaRPr>
          </a:p>
        </p:txBody>
      </p:sp>
      <p:sp>
        <p:nvSpPr>
          <p:cNvPr id="9223" name="Line 7"/>
          <p:cNvSpPr>
            <a:spLocks noChangeShapeType="1"/>
          </p:cNvSpPr>
          <p:nvPr/>
        </p:nvSpPr>
        <p:spPr bwMode="auto">
          <a:xfrm flipH="1">
            <a:off x="3581400" y="3810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000000"/>
              </a:solidFill>
              <a:latin typeface="Arial" pitchFamily="34" charset="0"/>
              <a:cs typeface="+mn-cs"/>
            </a:endParaRPr>
          </a:p>
        </p:txBody>
      </p:sp>
      <p:sp>
        <p:nvSpPr>
          <p:cNvPr id="9224" name="Line 8"/>
          <p:cNvSpPr>
            <a:spLocks noChangeShapeType="1"/>
          </p:cNvSpPr>
          <p:nvPr/>
        </p:nvSpPr>
        <p:spPr bwMode="auto">
          <a:xfrm>
            <a:off x="3733800" y="2032000"/>
            <a:ext cx="762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000000"/>
              </a:solidFill>
              <a:latin typeface="Arial" pitchFamily="34" charset="0"/>
              <a:cs typeface="+mn-cs"/>
            </a:endParaRPr>
          </a:p>
        </p:txBody>
      </p:sp>
      <p:sp>
        <p:nvSpPr>
          <p:cNvPr id="9225" name="Text Box 9"/>
          <p:cNvSpPr txBox="1">
            <a:spLocks noChangeArrowheads="1"/>
          </p:cNvSpPr>
          <p:nvPr/>
        </p:nvSpPr>
        <p:spPr bwMode="auto">
          <a:xfrm>
            <a:off x="3336925" y="93928"/>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smtClean="0">
                <a:solidFill>
                  <a:srgbClr val="000000"/>
                </a:solidFill>
                <a:cs typeface="+mn-cs"/>
              </a:rPr>
              <a:t>Mt. Ebal</a:t>
            </a:r>
          </a:p>
        </p:txBody>
      </p:sp>
      <p:sp>
        <p:nvSpPr>
          <p:cNvPr id="9226" name="Text Box 10"/>
          <p:cNvSpPr txBox="1">
            <a:spLocks noChangeArrowheads="1"/>
          </p:cNvSpPr>
          <p:nvPr/>
        </p:nvSpPr>
        <p:spPr bwMode="auto">
          <a:xfrm>
            <a:off x="5410234" y="1016001"/>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smtClean="0">
                <a:solidFill>
                  <a:srgbClr val="FFFF00"/>
                </a:solidFill>
                <a:cs typeface="+mn-cs"/>
              </a:rPr>
              <a:t>Sychar</a:t>
            </a:r>
          </a:p>
        </p:txBody>
      </p:sp>
      <p:sp>
        <p:nvSpPr>
          <p:cNvPr id="9227" name="Text Box 11"/>
          <p:cNvSpPr txBox="1">
            <a:spLocks noChangeArrowheads="1"/>
          </p:cNvSpPr>
          <p:nvPr/>
        </p:nvSpPr>
        <p:spPr bwMode="auto">
          <a:xfrm>
            <a:off x="7575571" y="2095501"/>
            <a:ext cx="156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smtClean="0">
                <a:solidFill>
                  <a:srgbClr val="FFFF00"/>
                </a:solidFill>
                <a:cs typeface="+mn-cs"/>
              </a:rPr>
              <a:t>Jacob’s Well</a:t>
            </a:r>
          </a:p>
        </p:txBody>
      </p:sp>
      <p:sp>
        <p:nvSpPr>
          <p:cNvPr id="9228" name="Text Box 12"/>
          <p:cNvSpPr txBox="1">
            <a:spLocks noChangeArrowheads="1"/>
          </p:cNvSpPr>
          <p:nvPr/>
        </p:nvSpPr>
        <p:spPr bwMode="auto">
          <a:xfrm>
            <a:off x="2743235" y="1714501"/>
            <a:ext cx="2565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smtClean="0">
                <a:solidFill>
                  <a:srgbClr val="FFFF00"/>
                </a:solidFill>
                <a:cs typeface="+mn-cs"/>
              </a:rPr>
              <a:t>Tell Balata (Shechem)</a:t>
            </a:r>
          </a:p>
        </p:txBody>
      </p:sp>
      <p:pic>
        <p:nvPicPr>
          <p:cNvPr id="13"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58" y="62128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99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24</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6" y="0"/>
            <a:ext cx="9016348" cy="5715000"/>
          </a:xfrm>
          <a:prstGeom prst="rect">
            <a:avLst/>
          </a:prstGeom>
        </p:spPr>
      </p:pic>
    </p:spTree>
    <p:extLst>
      <p:ext uri="{BB962C8B-B14F-4D97-AF65-F5344CB8AC3E}">
        <p14:creationId xmlns:p14="http://schemas.microsoft.com/office/powerpoint/2010/main" val="2234157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3"/>
          <p:cNvGrpSpPr>
            <a:grpSpLocks noGrp="1" noUngrp="1" noChangeAspect="1"/>
          </p:cNvGrpSpPr>
          <p:nvPr/>
        </p:nvGrpSpPr>
        <p:grpSpPr bwMode="auto">
          <a:xfrm>
            <a:off x="0" y="33"/>
            <a:ext cx="9144000" cy="5470261"/>
            <a:chOff x="685800" y="828675"/>
            <a:chExt cx="7772400" cy="5580063"/>
          </a:xfrm>
        </p:grpSpPr>
        <p:pic>
          <p:nvPicPr>
            <p:cNvPr id="133141" name="Picture 1" descr="Shechem, Tell Balata, from above, tb070507673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33142"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ea typeface="ＭＳ Ｐゴシック" pitchFamily="34" charset="-128"/>
                  <a:cs typeface="+mn-cs"/>
                </a:rPr>
                <a:t>Shechem, Tell Balata, from Mount Gerizim</a:t>
              </a:r>
            </a:p>
          </p:txBody>
        </p:sp>
      </p:grpSp>
      <p:sp>
        <p:nvSpPr>
          <p:cNvPr id="7" name="Line 9"/>
          <p:cNvSpPr>
            <a:spLocks noChangeShapeType="1"/>
          </p:cNvSpPr>
          <p:nvPr/>
        </p:nvSpPr>
        <p:spPr bwMode="auto">
          <a:xfrm flipV="1">
            <a:off x="2362200" y="2667000"/>
            <a:ext cx="685800" cy="63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8" name="Text Box 16"/>
          <p:cNvSpPr txBox="1">
            <a:spLocks noChangeArrowheads="1"/>
          </p:cNvSpPr>
          <p:nvPr/>
        </p:nvSpPr>
        <p:spPr bwMode="auto">
          <a:xfrm>
            <a:off x="1200247" y="2331095"/>
            <a:ext cx="1696041" cy="707886"/>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Middle Bronze</a:t>
            </a: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wall</a:t>
            </a:r>
          </a:p>
        </p:txBody>
      </p:sp>
      <p:sp>
        <p:nvSpPr>
          <p:cNvPr id="9" name="Line 9"/>
          <p:cNvSpPr>
            <a:spLocks noChangeShapeType="1"/>
          </p:cNvSpPr>
          <p:nvPr/>
        </p:nvSpPr>
        <p:spPr bwMode="auto">
          <a:xfrm flipH="1">
            <a:off x="3429000" y="1968500"/>
            <a:ext cx="381000" cy="444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0" name="Text Box 16"/>
          <p:cNvSpPr txBox="1">
            <a:spLocks noChangeArrowheads="1"/>
          </p:cNvSpPr>
          <p:nvPr/>
        </p:nvSpPr>
        <p:spPr bwMode="auto">
          <a:xfrm>
            <a:off x="3352226" y="1569095"/>
            <a:ext cx="1696041" cy="707886"/>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Middle Bronze</a:t>
            </a:r>
          </a:p>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gate</a:t>
            </a:r>
          </a:p>
        </p:txBody>
      </p:sp>
      <p:sp>
        <p:nvSpPr>
          <p:cNvPr id="11" name="Text Box 16"/>
          <p:cNvSpPr txBox="1">
            <a:spLocks noChangeArrowheads="1"/>
          </p:cNvSpPr>
          <p:nvPr/>
        </p:nvSpPr>
        <p:spPr bwMode="auto">
          <a:xfrm>
            <a:off x="2588076" y="3540075"/>
            <a:ext cx="2123145"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Baal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Berith</a:t>
            </a: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 temple</a:t>
            </a:r>
          </a:p>
        </p:txBody>
      </p:sp>
      <p:sp>
        <p:nvSpPr>
          <p:cNvPr id="12" name="Line 9"/>
          <p:cNvSpPr>
            <a:spLocks noChangeShapeType="1"/>
          </p:cNvSpPr>
          <p:nvPr/>
        </p:nvSpPr>
        <p:spPr bwMode="auto">
          <a:xfrm flipV="1">
            <a:off x="3657600" y="2857500"/>
            <a:ext cx="304800"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3" name="Line 9"/>
          <p:cNvSpPr>
            <a:spLocks noChangeShapeType="1"/>
          </p:cNvSpPr>
          <p:nvPr/>
        </p:nvSpPr>
        <p:spPr bwMode="auto">
          <a:xfrm>
            <a:off x="2362200" y="2730500"/>
            <a:ext cx="4572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a:off x="5976763" y="2413000"/>
            <a:ext cx="1710533"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standing stone</a:t>
            </a:r>
          </a:p>
        </p:txBody>
      </p:sp>
      <p:sp>
        <p:nvSpPr>
          <p:cNvPr id="15" name="Line 9"/>
          <p:cNvSpPr>
            <a:spLocks noChangeShapeType="1"/>
          </p:cNvSpPr>
          <p:nvPr/>
        </p:nvSpPr>
        <p:spPr bwMode="auto">
          <a:xfrm flipH="1">
            <a:off x="5105400" y="2603500"/>
            <a:ext cx="914400" cy="190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938435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57" y="0"/>
            <a:ext cx="7647709"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0379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Fortress/Temple</a:t>
            </a:r>
            <a:br>
              <a:rPr lang="en-US" dirty="0" smtClean="0"/>
            </a:br>
            <a:endParaRPr lang="en-US" dirty="0"/>
          </a:p>
        </p:txBody>
      </p:sp>
      <p:pic>
        <p:nvPicPr>
          <p:cNvPr id="8194" name="Picture 2" descr="http://hlpimages.azurewebsites.net/ICSASH08/fortress-temple.jpg?mode=max&amp;maxwidth=800&amp;maxheight=800&amp;hash=18618536203b9aa68dfd7ab1bea21e3a8e6d53e7">
            <a:hlinkClick r:id="rId3" tooltip="Click to clos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083" y="746125"/>
            <a:ext cx="7868147" cy="436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340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hidden="1"/>
          <p:cNvSpPr>
            <a:spLocks noGrp="1" noChangeArrowheads="1"/>
          </p:cNvSpPr>
          <p:nvPr>
            <p:ph type="title"/>
          </p:nvPr>
        </p:nvSpPr>
        <p:spPr/>
        <p:txBody>
          <a:bodyPr/>
          <a:lstStyle/>
          <a:p>
            <a:pPr eaLnBrk="1" hangingPunct="1"/>
            <a:endParaRPr lang="en-US" dirty="0" smtClean="0">
              <a:ea typeface="ＭＳ Ｐゴシック" pitchFamily="34" charset="-128"/>
            </a:endParaRPr>
          </a:p>
        </p:txBody>
      </p:sp>
      <p:pic>
        <p:nvPicPr>
          <p:cNvPr id="145410" name="Picture 3" descr="Shechem standing stone, tb n011300 sr"/>
          <p:cNvPicPr preferRelativeResize="0">
            <a:picLocks noChangeAspect="1" noChangeArrowheads="1"/>
          </p:cNvPicPr>
          <p:nvPr>
            <p:custDataLst>
              <p:tags r:id="rId1"/>
            </p:custDataLst>
          </p:nvPr>
        </p:nvPicPr>
        <p:blipFill>
          <a:blip r:embed="rId4" cstate="print"/>
          <a:srcRect/>
          <a:stretch>
            <a:fillRect/>
          </a:stretch>
        </p:blipFill>
        <p:spPr bwMode="auto">
          <a:xfrm>
            <a:off x="-31750" y="-19844"/>
            <a:ext cx="9207500" cy="5754688"/>
          </a:xfrm>
          <a:prstGeom prst="rect">
            <a:avLst/>
          </a:prstGeom>
          <a:noFill/>
          <a:ln w="101600" cmpd="thinThick">
            <a:noFill/>
            <a:miter lim="800000"/>
            <a:headEnd/>
            <a:tailEnd/>
          </a:ln>
        </p:spPr>
      </p:pic>
      <p:sp>
        <p:nvSpPr>
          <p:cNvPr id="122884" name="Text Box 4"/>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ea typeface="ＭＳ Ｐゴシック" pitchFamily="34" charset="-128"/>
                <a:cs typeface="Calibri" pitchFamily="34" charset="0"/>
              </a:rPr>
              <a:t>Shechem, Tell Balata, standing stone</a:t>
            </a:r>
          </a:p>
        </p:txBody>
      </p:sp>
    </p:spTree>
    <p:extLst>
      <p:ext uri="{BB962C8B-B14F-4D97-AF65-F5344CB8AC3E}">
        <p14:creationId xmlns:p14="http://schemas.microsoft.com/office/powerpoint/2010/main" val="264569287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29</a:t>
            </a:fld>
            <a:endParaRPr lang="en-US" altLang="en-US"/>
          </a:p>
        </p:txBody>
      </p:sp>
      <p:sp>
        <p:nvSpPr>
          <p:cNvPr id="4" name="TextBox 3"/>
          <p:cNvSpPr txBox="1"/>
          <p:nvPr/>
        </p:nvSpPr>
        <p:spPr>
          <a:xfrm>
            <a:off x="118754" y="1328867"/>
            <a:ext cx="8597734" cy="707886"/>
          </a:xfrm>
          <a:prstGeom prst="rect">
            <a:avLst/>
          </a:prstGeom>
          <a:noFill/>
        </p:spPr>
        <p:txBody>
          <a:bodyPr wrap="square" rtlCol="0">
            <a:spAutoFit/>
          </a:bodyPr>
          <a:lstStyle/>
          <a:p>
            <a:r>
              <a:rPr lang="en-US" sz="2000" dirty="0"/>
              <a:t>What would be gained from copying the law on stone &amp; from reading the law to the people  (</a:t>
            </a:r>
            <a:r>
              <a:rPr lang="en-US" sz="2000" dirty="0" err="1"/>
              <a:t>Deut</a:t>
            </a:r>
            <a:r>
              <a:rPr lang="en-US" sz="2000" dirty="0"/>
              <a:t> 27:2-4)?</a:t>
            </a:r>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49" y="2541073"/>
            <a:ext cx="2437988" cy="258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037" y="3028707"/>
            <a:ext cx="2746086" cy="209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55739" y="2857512"/>
            <a:ext cx="2481943" cy="2031325"/>
          </a:xfrm>
          <a:prstGeom prst="rect">
            <a:avLst/>
          </a:prstGeom>
          <a:noFill/>
        </p:spPr>
        <p:txBody>
          <a:bodyPr wrap="square" rtlCol="0">
            <a:spAutoFit/>
          </a:bodyPr>
          <a:lstStyle/>
          <a:p>
            <a:r>
              <a:rPr lang="en-US" dirty="0">
                <a:ea typeface="ＭＳ Ｐゴシック" pitchFamily="34" charset="-128"/>
              </a:rPr>
              <a:t>stone pillar (</a:t>
            </a:r>
            <a:r>
              <a:rPr lang="en-US" dirty="0" err="1">
                <a:ea typeface="ＭＳ Ｐゴシック" pitchFamily="34" charset="-128"/>
              </a:rPr>
              <a:t>massebah</a:t>
            </a:r>
            <a:r>
              <a:rPr lang="en-US" dirty="0">
                <a:ea typeface="ＭＳ Ｐゴシック" pitchFamily="34" charset="-128"/>
              </a:rPr>
              <a:t>) found at </a:t>
            </a:r>
            <a:r>
              <a:rPr lang="en-US" dirty="0" err="1">
                <a:ea typeface="ＭＳ Ｐゴシック" pitchFamily="34" charset="-128"/>
              </a:rPr>
              <a:t>Shechem</a:t>
            </a:r>
            <a:r>
              <a:rPr lang="en-US" dirty="0">
                <a:ea typeface="ＭＳ Ｐゴシック" pitchFamily="34" charset="-128"/>
              </a:rPr>
              <a:t> may be similar to the one that Joshua set up as a witness to the renewal of the covenant. </a:t>
            </a:r>
            <a:endParaRPr lang="en-US" dirty="0"/>
          </a:p>
        </p:txBody>
      </p:sp>
    </p:spTree>
    <p:extLst>
      <p:ext uri="{BB962C8B-B14F-4D97-AF65-F5344CB8AC3E}">
        <p14:creationId xmlns:p14="http://schemas.microsoft.com/office/powerpoint/2010/main" val="1607006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6568"/>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29555" y="3245611"/>
            <a:ext cx="1698439"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8006" y="2321534"/>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9" y="1359348"/>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32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6" y="3277808"/>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264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164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7" y="1458039"/>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3676048" y="35007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3641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30</a:t>
            </a:fld>
            <a:endParaRPr lang="en-US" altLang="en-US"/>
          </a:p>
        </p:txBody>
      </p:sp>
      <p:sp>
        <p:nvSpPr>
          <p:cNvPr id="4" name="TextBox 3"/>
          <p:cNvSpPr txBox="1"/>
          <p:nvPr/>
        </p:nvSpPr>
        <p:spPr>
          <a:xfrm>
            <a:off x="118754" y="1328879"/>
            <a:ext cx="3455720" cy="1200329"/>
          </a:xfrm>
          <a:prstGeom prst="rect">
            <a:avLst/>
          </a:prstGeom>
          <a:noFill/>
        </p:spPr>
        <p:txBody>
          <a:bodyPr wrap="square" rtlCol="0">
            <a:spAutoFit/>
          </a:bodyPr>
          <a:lstStyle/>
          <a:p>
            <a:r>
              <a:rPr lang="en-US" dirty="0">
                <a:solidFill>
                  <a:prstClr val="black"/>
                </a:solidFill>
              </a:rPr>
              <a:t>What would be gained from copying the law on stone &amp; from reading the law to the people  (</a:t>
            </a:r>
            <a:r>
              <a:rPr lang="en-US" dirty="0" err="1">
                <a:solidFill>
                  <a:prstClr val="black"/>
                </a:solidFill>
              </a:rPr>
              <a:t>Deut</a:t>
            </a:r>
            <a:r>
              <a:rPr lang="en-US" dirty="0">
                <a:solidFill>
                  <a:prstClr val="black"/>
                </a:solidFill>
              </a:rPr>
              <a:t> 27:2-4)?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37" y="3028706"/>
            <a:ext cx="2746086" cy="209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41370" y="3093732"/>
            <a:ext cx="2481943" cy="2031325"/>
          </a:xfrm>
          <a:prstGeom prst="rect">
            <a:avLst/>
          </a:prstGeom>
          <a:noFill/>
        </p:spPr>
        <p:txBody>
          <a:bodyPr wrap="square" rtlCol="0">
            <a:spAutoFit/>
          </a:bodyPr>
          <a:lstStyle/>
          <a:p>
            <a:r>
              <a:rPr lang="en-US" dirty="0">
                <a:solidFill>
                  <a:prstClr val="black"/>
                </a:solidFill>
                <a:ea typeface="ＭＳ Ｐゴシック" pitchFamily="34" charset="-128"/>
              </a:rPr>
              <a:t>stone pillar (</a:t>
            </a:r>
            <a:r>
              <a:rPr lang="en-US" dirty="0" err="1">
                <a:solidFill>
                  <a:prstClr val="black"/>
                </a:solidFill>
                <a:ea typeface="ＭＳ Ｐゴシック" pitchFamily="34" charset="-128"/>
              </a:rPr>
              <a:t>massebah</a:t>
            </a:r>
            <a:r>
              <a:rPr lang="en-US" dirty="0">
                <a:solidFill>
                  <a:prstClr val="black"/>
                </a:solidFill>
                <a:ea typeface="ＭＳ Ｐゴシック" pitchFamily="34" charset="-128"/>
              </a:rPr>
              <a:t>) found at </a:t>
            </a:r>
            <a:r>
              <a:rPr lang="en-US" dirty="0" err="1">
                <a:solidFill>
                  <a:prstClr val="black"/>
                </a:solidFill>
                <a:ea typeface="ＭＳ Ｐゴシック" pitchFamily="34" charset="-128"/>
              </a:rPr>
              <a:t>Shechem</a:t>
            </a:r>
            <a:r>
              <a:rPr lang="en-US" dirty="0">
                <a:solidFill>
                  <a:prstClr val="black"/>
                </a:solidFill>
                <a:ea typeface="ＭＳ Ｐゴシック" pitchFamily="34" charset="-128"/>
              </a:rPr>
              <a:t> may be similar to the one that Joshua set up as a witness to the renewal of the covenant. </a:t>
            </a:r>
            <a:endParaRPr lang="en-US" dirty="0">
              <a:solidFill>
                <a:prstClr val="black"/>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711" y="0"/>
            <a:ext cx="373529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764" y="106891"/>
            <a:ext cx="5289951" cy="1200329"/>
          </a:xfrm>
          <a:prstGeom prst="rect">
            <a:avLst/>
          </a:prstGeom>
          <a:solidFill>
            <a:srgbClr val="FFFFCC"/>
          </a:solidFill>
        </p:spPr>
        <p:txBody>
          <a:bodyPr wrap="square" rtlCol="0">
            <a:spAutoFit/>
          </a:bodyPr>
          <a:lstStyle/>
          <a:p>
            <a:r>
              <a:rPr lang="en-US" dirty="0">
                <a:solidFill>
                  <a:prstClr val="black"/>
                </a:solidFill>
              </a:rPr>
              <a:t>The sayings of Balaam, son of </a:t>
            </a:r>
            <a:r>
              <a:rPr lang="en-US" dirty="0" err="1">
                <a:solidFill>
                  <a:prstClr val="black"/>
                </a:solidFill>
              </a:rPr>
              <a:t>Beor</a:t>
            </a:r>
            <a:r>
              <a:rPr lang="en-US" dirty="0">
                <a:solidFill>
                  <a:prstClr val="black"/>
                </a:solidFill>
              </a:rPr>
              <a:t>, the man who was a seer of the gods.” It is written with ink on plaster and refers to the non-Israelite prophet known from Numbers </a:t>
            </a:r>
            <a:r>
              <a:rPr lang="en-US" dirty="0" smtClean="0">
                <a:solidFill>
                  <a:prstClr val="black"/>
                </a:solidFill>
              </a:rPr>
              <a:t>22–24</a:t>
            </a:r>
            <a:endParaRPr lang="en-US" dirty="0">
              <a:solidFill>
                <a:prstClr val="black"/>
              </a:solidFill>
            </a:endParaRPr>
          </a:p>
        </p:txBody>
      </p:sp>
      <p:sp>
        <p:nvSpPr>
          <p:cNvPr id="2" name="TextBox 1"/>
          <p:cNvSpPr txBox="1"/>
          <p:nvPr/>
        </p:nvSpPr>
        <p:spPr>
          <a:xfrm>
            <a:off x="403761" y="2857500"/>
            <a:ext cx="6020790" cy="2585323"/>
          </a:xfrm>
          <a:prstGeom prst="rect">
            <a:avLst/>
          </a:prstGeom>
          <a:noFill/>
        </p:spPr>
        <p:txBody>
          <a:bodyPr wrap="square" rtlCol="0">
            <a:spAutoFit/>
          </a:bodyPr>
          <a:lstStyle/>
          <a:p>
            <a:r>
              <a:rPr lang="en-US" dirty="0"/>
              <a:t>Deuteronomy 27:2-3(ESV) </a:t>
            </a:r>
          </a:p>
          <a:p>
            <a:r>
              <a:rPr lang="en-US" dirty="0"/>
              <a:t>2And on the day you cross over the Jordan to the land that the Lord your God is giving you, </a:t>
            </a:r>
            <a:r>
              <a:rPr lang="en-US" b="1" u="sng" dirty="0"/>
              <a:t>you shall set up large stones and plaster them with plaster.  </a:t>
            </a:r>
          </a:p>
          <a:p>
            <a:r>
              <a:rPr lang="en-US" dirty="0"/>
              <a:t>3And you shall write on them all the words of this law, when you cross over to enter the land that the Lord your God is giving you, a land flowing with milk and honey, as the Lord, the God of your fathers, has promised you. </a:t>
            </a:r>
          </a:p>
          <a:p>
            <a:endParaRPr lang="en-US" dirty="0"/>
          </a:p>
        </p:txBody>
      </p:sp>
    </p:spTree>
    <p:extLst>
      <p:ext uri="{BB962C8B-B14F-4D97-AF65-F5344CB8AC3E}">
        <p14:creationId xmlns:p14="http://schemas.microsoft.com/office/powerpoint/2010/main" val="1496519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Martin Remembering </a:t>
            </a:r>
            <a:br>
              <a:rPr lang="en-US" dirty="0" smtClean="0"/>
            </a:br>
            <a:r>
              <a:rPr lang="en-US" i="1" kern="1200" dirty="0" err="1" smtClean="0">
                <a:solidFill>
                  <a:schemeClr val="tx1"/>
                </a:solidFill>
              </a:rPr>
              <a:t>Masseboth</a:t>
            </a:r>
            <a:r>
              <a:rPr lang="en-US" i="1" kern="1200" dirty="0" smtClean="0">
                <a:solidFill>
                  <a:schemeClr val="tx1"/>
                </a:solidFill>
              </a:rPr>
              <a:t> (sacred stones)</a:t>
            </a:r>
            <a:endParaRPr lang="en-US" dirty="0"/>
          </a:p>
        </p:txBody>
      </p:sp>
      <p:pic>
        <p:nvPicPr>
          <p:cNvPr id="216067" name="Content Placeholder 4" descr="DSC00278.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207826"/>
            <a:ext cx="6056313" cy="3784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C4BFF56-5E45-4244-94C7-5FFA2579F565}" type="slidenum">
              <a:rPr lang="en-US" altLang="en-US" smtClean="0">
                <a:solidFill>
                  <a:srgbClr val="000000"/>
                </a:solidFill>
                <a:latin typeface="Times New Roman" pitchFamily="18" charset="0"/>
                <a:cs typeface="Times New Roman" pitchFamily="18" charset="0"/>
              </a:rPr>
              <a:pPr eaLnBrk="1" hangingPunct="1"/>
              <a:t>31</a:t>
            </a:fld>
            <a:endParaRPr lang="en-US" altLang="en-US" smtClean="0">
              <a:solidFill>
                <a:srgbClr val="000000"/>
              </a:solidFill>
              <a:latin typeface="Times New Roman" pitchFamily="18" charset="0"/>
              <a:cs typeface="Times New Roman" pitchFamily="18" charset="0"/>
            </a:endParaRPr>
          </a:p>
        </p:txBody>
      </p:sp>
      <p:pic>
        <p:nvPicPr>
          <p:cNvPr id="2160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1908969"/>
            <a:ext cx="550545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3455996" y="1682758"/>
            <a:ext cx="5545137" cy="64633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600" smtClean="0">
                <a:solidFill>
                  <a:srgbClr val="000000"/>
                </a:solidFill>
                <a:latin typeface="Times New Roman" pitchFamily="18" charset="0"/>
                <a:cs typeface="Times New Roman" pitchFamily="18" charset="0"/>
              </a:rPr>
              <a:t>Arad Temple</a:t>
            </a:r>
          </a:p>
        </p:txBody>
      </p:sp>
    </p:spTree>
    <p:extLst>
      <p:ext uri="{BB962C8B-B14F-4D97-AF65-F5344CB8AC3E}">
        <p14:creationId xmlns:p14="http://schemas.microsoft.com/office/powerpoint/2010/main" val="3905760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32</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 y="1474704"/>
            <a:ext cx="9048750" cy="4048125"/>
          </a:xfrm>
          <a:prstGeom prst="rect">
            <a:avLst/>
          </a:prstGeom>
        </p:spPr>
      </p:pic>
      <p:sp>
        <p:nvSpPr>
          <p:cNvPr id="4" name="TextBox 3"/>
          <p:cNvSpPr txBox="1"/>
          <p:nvPr/>
        </p:nvSpPr>
        <p:spPr>
          <a:xfrm>
            <a:off x="1056921" y="237518"/>
            <a:ext cx="8039471" cy="1200329"/>
          </a:xfrm>
          <a:prstGeom prst="rect">
            <a:avLst/>
          </a:prstGeom>
          <a:noFill/>
        </p:spPr>
        <p:txBody>
          <a:bodyPr wrap="square" rtlCol="0">
            <a:spAutoFit/>
          </a:bodyPr>
          <a:lstStyle/>
          <a:p>
            <a:r>
              <a:rPr lang="en-US" b="1" dirty="0" smtClean="0"/>
              <a:t>Deuteronomy 27:7-8(ESV</a:t>
            </a:r>
            <a:r>
              <a:rPr lang="en-US" b="1" dirty="0"/>
              <a:t>) </a:t>
            </a:r>
            <a:r>
              <a:rPr lang="en-US" dirty="0"/>
              <a:t/>
            </a:r>
            <a:br>
              <a:rPr lang="en-US" dirty="0"/>
            </a:br>
            <a:r>
              <a:rPr lang="en-US" baseline="30000" dirty="0" smtClean="0"/>
              <a:t>7</a:t>
            </a:r>
            <a:r>
              <a:rPr lang="en-US" dirty="0" smtClean="0"/>
              <a:t>and </a:t>
            </a:r>
            <a:r>
              <a:rPr lang="en-US" dirty="0"/>
              <a:t>you shall sacrifice peace offerings and shall eat there, and you shall rejoice before the Lord your God.  </a:t>
            </a:r>
            <a:br>
              <a:rPr lang="en-US" dirty="0"/>
            </a:br>
            <a:r>
              <a:rPr lang="en-US" baseline="30000" dirty="0"/>
              <a:t>8</a:t>
            </a:r>
            <a:r>
              <a:rPr lang="en-US" dirty="0"/>
              <a:t>And you shall write on the stones all the words of this law very plainly.” </a:t>
            </a:r>
          </a:p>
        </p:txBody>
      </p:sp>
    </p:spTree>
    <p:extLst>
      <p:ext uri="{BB962C8B-B14F-4D97-AF65-F5344CB8AC3E}">
        <p14:creationId xmlns:p14="http://schemas.microsoft.com/office/powerpoint/2010/main" val="4207079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idx="4294967295"/>
          </p:nvPr>
        </p:nvSpPr>
        <p:spPr>
          <a:xfrm>
            <a:off x="1152528" y="228865"/>
            <a:ext cx="7534275" cy="952500"/>
          </a:xfrm>
        </p:spPr>
        <p:txBody>
          <a:bodyPr/>
          <a:lstStyle/>
          <a:p>
            <a:r>
              <a:rPr lang="en-US" altLang="en-US" sz="4000" smtClean="0"/>
              <a:t>Which Tribes Sat at Mt of Curses &amp; Blessings?</a:t>
            </a:r>
          </a:p>
        </p:txBody>
      </p:sp>
      <p:pic>
        <p:nvPicPr>
          <p:cNvPr id="64515" name="Picture 3" descr="Shechem%2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62" y="1349375"/>
            <a:ext cx="6143625" cy="3840428"/>
          </a:xfrm>
          <a:prstGeom prst="rect">
            <a:avLst/>
          </a:prstGeom>
          <a:noFill/>
          <a:extLst>
            <a:ext uri="{909E8E84-426E-40DD-AFC4-6F175D3DCCD1}">
              <a14:hiddenFill xmlns:a14="http://schemas.microsoft.com/office/drawing/2010/main">
                <a:solidFill>
                  <a:srgbClr val="FFFFFF"/>
                </a:solidFill>
              </a14:hiddenFill>
            </a:ext>
          </a:extLst>
        </p:spPr>
      </p:pic>
      <p:sp>
        <p:nvSpPr>
          <p:cNvPr id="64516" name="Rectangle 4"/>
          <p:cNvSpPr>
            <a:spLocks noChangeArrowheads="1"/>
          </p:cNvSpPr>
          <p:nvPr/>
        </p:nvSpPr>
        <p:spPr bwMode="auto">
          <a:xfrm>
            <a:off x="1838327" y="1740653"/>
            <a:ext cx="1364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Gerizim</a:t>
            </a:r>
          </a:p>
          <a:p>
            <a:pPr eaLnBrk="0" hangingPunct="0"/>
            <a:r>
              <a:rPr lang="en-US" altLang="en-US"/>
              <a:t>Blessings </a:t>
            </a:r>
          </a:p>
        </p:txBody>
      </p:sp>
      <p:sp>
        <p:nvSpPr>
          <p:cNvPr id="64517" name="Rectangle 5"/>
          <p:cNvSpPr>
            <a:spLocks noChangeArrowheads="1"/>
          </p:cNvSpPr>
          <p:nvPr/>
        </p:nvSpPr>
        <p:spPr bwMode="auto">
          <a:xfrm>
            <a:off x="6330988" y="1810768"/>
            <a:ext cx="10310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Ebal</a:t>
            </a:r>
          </a:p>
          <a:p>
            <a:pPr eaLnBrk="0" hangingPunct="0"/>
            <a:r>
              <a:rPr lang="en-US" altLang="en-US"/>
              <a:t>Curses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p:cNvSpPr>
          <p:nvPr>
            <p:ph type="title" idx="4294967295"/>
          </p:nvPr>
        </p:nvSpPr>
        <p:spPr>
          <a:xfrm>
            <a:off x="1152528" y="228865"/>
            <a:ext cx="7534275" cy="952500"/>
          </a:xfrm>
        </p:spPr>
        <p:txBody>
          <a:bodyPr/>
          <a:lstStyle/>
          <a:p>
            <a:r>
              <a:rPr lang="en-US" altLang="en-US" sz="4000" smtClean="0"/>
              <a:t>Which Tribes Sat at Mt of Curses &amp; Blessings?</a:t>
            </a:r>
          </a:p>
        </p:txBody>
      </p:sp>
      <p:pic>
        <p:nvPicPr>
          <p:cNvPr id="62470" name="Picture 6" descr="Shechem%2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62" y="1349375"/>
            <a:ext cx="6143625" cy="3840428"/>
          </a:xfrm>
          <a:prstGeom prst="rect">
            <a:avLst/>
          </a:prstGeom>
          <a:noFill/>
          <a:extLst>
            <a:ext uri="{909E8E84-426E-40DD-AFC4-6F175D3DCCD1}">
              <a14:hiddenFill xmlns:a14="http://schemas.microsoft.com/office/drawing/2010/main">
                <a:solidFill>
                  <a:srgbClr val="FFFFFF"/>
                </a:solidFill>
              </a14:hiddenFill>
            </a:ext>
          </a:extLst>
        </p:spPr>
      </p:pic>
      <p:sp>
        <p:nvSpPr>
          <p:cNvPr id="62471" name="Rectangle 7"/>
          <p:cNvSpPr>
            <a:spLocks noChangeArrowheads="1"/>
          </p:cNvSpPr>
          <p:nvPr/>
        </p:nvSpPr>
        <p:spPr bwMode="auto">
          <a:xfrm>
            <a:off x="1838327" y="1740653"/>
            <a:ext cx="1364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Gerizim</a:t>
            </a:r>
          </a:p>
          <a:p>
            <a:pPr eaLnBrk="0" hangingPunct="0"/>
            <a:r>
              <a:rPr lang="en-US" altLang="en-US"/>
              <a:t>Blessings </a:t>
            </a:r>
          </a:p>
        </p:txBody>
      </p:sp>
      <p:sp>
        <p:nvSpPr>
          <p:cNvPr id="62472" name="Rectangle 8"/>
          <p:cNvSpPr>
            <a:spLocks noChangeArrowheads="1"/>
          </p:cNvSpPr>
          <p:nvPr/>
        </p:nvSpPr>
        <p:spPr bwMode="auto">
          <a:xfrm>
            <a:off x="6330988" y="1810768"/>
            <a:ext cx="10310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t>Mt. Ebal</a:t>
            </a:r>
          </a:p>
          <a:p>
            <a:pPr eaLnBrk="0" hangingPunct="0"/>
            <a:r>
              <a:rPr lang="en-US" altLang="en-US"/>
              <a:t>Curses</a:t>
            </a:r>
          </a:p>
        </p:txBody>
      </p:sp>
      <p:sp>
        <p:nvSpPr>
          <p:cNvPr id="62473" name="Text Box 9"/>
          <p:cNvSpPr txBox="1">
            <a:spLocks noChangeArrowheads="1"/>
          </p:cNvSpPr>
          <p:nvPr/>
        </p:nvSpPr>
        <p:spPr bwMode="auto">
          <a:xfrm>
            <a:off x="152450" y="2690109"/>
            <a:ext cx="1595309" cy="230832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Simeon</a:t>
            </a:r>
          </a:p>
          <a:p>
            <a:r>
              <a:rPr lang="en-US" altLang="en-US" dirty="0"/>
              <a:t>Levi</a:t>
            </a:r>
          </a:p>
          <a:p>
            <a:r>
              <a:rPr lang="en-US" altLang="en-US" dirty="0"/>
              <a:t>Judah</a:t>
            </a:r>
          </a:p>
          <a:p>
            <a:r>
              <a:rPr lang="en-US" altLang="en-US" dirty="0"/>
              <a:t>Issachar</a:t>
            </a:r>
          </a:p>
          <a:p>
            <a:r>
              <a:rPr lang="en-US" altLang="en-US" dirty="0"/>
              <a:t>Joseph </a:t>
            </a:r>
          </a:p>
          <a:p>
            <a:r>
              <a:rPr lang="en-US" altLang="en-US" dirty="0"/>
              <a:t>   (Ephraim &amp; </a:t>
            </a:r>
          </a:p>
          <a:p>
            <a:r>
              <a:rPr lang="en-US" altLang="en-US" dirty="0"/>
              <a:t>    Manasseh)</a:t>
            </a:r>
          </a:p>
          <a:p>
            <a:r>
              <a:rPr lang="en-US" altLang="en-US" dirty="0"/>
              <a:t>Benjamin</a:t>
            </a:r>
          </a:p>
        </p:txBody>
      </p:sp>
      <p:sp>
        <p:nvSpPr>
          <p:cNvPr id="62474" name="Text Box 10"/>
          <p:cNvSpPr txBox="1">
            <a:spLocks noChangeArrowheads="1"/>
          </p:cNvSpPr>
          <p:nvPr/>
        </p:nvSpPr>
        <p:spPr bwMode="auto">
          <a:xfrm>
            <a:off x="7754969" y="3247760"/>
            <a:ext cx="1031051" cy="175432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Reuben</a:t>
            </a:r>
          </a:p>
          <a:p>
            <a:r>
              <a:rPr lang="en-US" altLang="en-US"/>
              <a:t>Gad</a:t>
            </a:r>
          </a:p>
          <a:p>
            <a:r>
              <a:rPr lang="en-US" altLang="en-US"/>
              <a:t>Asher</a:t>
            </a:r>
          </a:p>
          <a:p>
            <a:r>
              <a:rPr lang="en-US" altLang="en-US"/>
              <a:t>Zebulun</a:t>
            </a:r>
          </a:p>
          <a:p>
            <a:r>
              <a:rPr lang="en-US" altLang="en-US"/>
              <a:t>Dan</a:t>
            </a:r>
          </a:p>
          <a:p>
            <a:r>
              <a:rPr lang="en-US" altLang="en-US"/>
              <a:t>Naphtali</a:t>
            </a:r>
          </a:p>
        </p:txBody>
      </p:sp>
      <p:sp>
        <p:nvSpPr>
          <p:cNvPr id="2" name="TextBox 1"/>
          <p:cNvSpPr txBox="1"/>
          <p:nvPr/>
        </p:nvSpPr>
        <p:spPr>
          <a:xfrm>
            <a:off x="6205931" y="1383184"/>
            <a:ext cx="1281120" cy="369332"/>
          </a:xfrm>
          <a:prstGeom prst="rect">
            <a:avLst/>
          </a:prstGeom>
          <a:noFill/>
        </p:spPr>
        <p:txBody>
          <a:bodyPr wrap="none" rtlCol="0">
            <a:spAutoFit/>
          </a:bodyPr>
          <a:lstStyle/>
          <a:p>
            <a:r>
              <a:rPr lang="en-US" dirty="0" smtClean="0"/>
              <a:t>Evil = </a:t>
            </a:r>
            <a:r>
              <a:rPr lang="en-US" dirty="0" err="1" smtClean="0"/>
              <a:t>Ebal</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35</a:t>
            </a:fld>
            <a:endParaRPr lang="en-US" altLang="en-US"/>
          </a:p>
        </p:txBody>
      </p:sp>
      <p:pic>
        <p:nvPicPr>
          <p:cNvPr id="1026" name="Picture 2" descr="Deuteronomy-1024x763"/>
          <p:cNvPicPr>
            <a:picLocks noChangeAspect="1" noChangeArrowheads="1"/>
          </p:cNvPicPr>
          <p:nvPr/>
        </p:nvPicPr>
        <p:blipFill>
          <a:blip r:embed="rId2">
            <a:extLst>
              <a:ext uri="{28A0092B-C50C-407E-A947-70E740481C1C}">
                <a14:useLocalDpi xmlns:a14="http://schemas.microsoft.com/office/drawing/2010/main" val="0"/>
              </a:ext>
            </a:extLst>
          </a:blip>
          <a:srcRect b="20131"/>
          <a:stretch>
            <a:fillRect/>
          </a:stretch>
        </p:blipFill>
        <p:spPr bwMode="auto">
          <a:xfrm>
            <a:off x="0" y="461169"/>
            <a:ext cx="8058904"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9552" y="178142"/>
            <a:ext cx="3342361" cy="3139321"/>
          </a:xfrm>
          <a:prstGeom prst="rect">
            <a:avLst/>
          </a:prstGeom>
          <a:solidFill>
            <a:schemeClr val="bg1"/>
          </a:solidFill>
        </p:spPr>
        <p:txBody>
          <a:bodyPr wrap="square" rtlCol="0">
            <a:spAutoFit/>
          </a:bodyPr>
          <a:lstStyle/>
          <a:p>
            <a:r>
              <a:rPr lang="en-US" b="1" dirty="0" smtClean="0"/>
              <a:t>Deuteronomy </a:t>
            </a:r>
            <a:r>
              <a:rPr lang="en-US" b="1" dirty="0"/>
              <a:t>28:13-14(ESV) </a:t>
            </a:r>
            <a:r>
              <a:rPr lang="en-US" dirty="0"/>
              <a:t/>
            </a:r>
            <a:br>
              <a:rPr lang="en-US" dirty="0"/>
            </a:br>
            <a:r>
              <a:rPr lang="en-US" baseline="30000" dirty="0" smtClean="0"/>
              <a:t>13</a:t>
            </a:r>
            <a:r>
              <a:rPr lang="en-US" dirty="0" smtClean="0"/>
              <a:t>…if </a:t>
            </a:r>
            <a:r>
              <a:rPr lang="en-US" dirty="0"/>
              <a:t>you obey the commandments of the Lord your God, which I command you today, being careful to do them,  </a:t>
            </a:r>
            <a:br>
              <a:rPr lang="en-US" dirty="0"/>
            </a:br>
            <a:r>
              <a:rPr lang="en-US" baseline="30000" dirty="0"/>
              <a:t>14</a:t>
            </a:r>
            <a:r>
              <a:rPr lang="en-US" dirty="0"/>
              <a:t>and if you do not turn aside from any of the words that I command you today, to the right hand or to the left, to go after other gods to serve them. </a:t>
            </a:r>
          </a:p>
        </p:txBody>
      </p:sp>
    </p:spTree>
    <p:extLst>
      <p:ext uri="{BB962C8B-B14F-4D97-AF65-F5344CB8AC3E}">
        <p14:creationId xmlns:p14="http://schemas.microsoft.com/office/powerpoint/2010/main" val="2246600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20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36</a:t>
            </a:fld>
            <a:endParaRPr lang="en-US" altLang="en-US"/>
          </a:p>
        </p:txBody>
      </p:sp>
      <p:sp>
        <p:nvSpPr>
          <p:cNvPr id="4" name="TextBox 3"/>
          <p:cNvSpPr txBox="1"/>
          <p:nvPr/>
        </p:nvSpPr>
        <p:spPr>
          <a:xfrm>
            <a:off x="2766946" y="23757"/>
            <a:ext cx="6365174" cy="5216813"/>
          </a:xfrm>
          <a:prstGeom prst="rect">
            <a:avLst/>
          </a:prstGeom>
          <a:noFill/>
        </p:spPr>
        <p:txBody>
          <a:bodyPr wrap="square" rtlCol="0">
            <a:spAutoFit/>
          </a:bodyPr>
          <a:lstStyle/>
          <a:p>
            <a:r>
              <a:rPr lang="en-US" dirty="0" smtClean="0"/>
              <a:t>A ___  </a:t>
            </a:r>
            <a:r>
              <a:rPr lang="en-US" dirty="0"/>
              <a:t>Cursed be man who makes a metal </a:t>
            </a:r>
            <a:r>
              <a:rPr lang="en-US" dirty="0" smtClean="0"/>
              <a:t>image</a:t>
            </a:r>
          </a:p>
          <a:p>
            <a:endParaRPr lang="en-US" sz="900" dirty="0"/>
          </a:p>
          <a:p>
            <a:r>
              <a:rPr lang="en-US" dirty="0"/>
              <a:t>B___  Cursed be anyone who dishonors his </a:t>
            </a:r>
            <a:r>
              <a:rPr lang="en-US" dirty="0" smtClean="0"/>
              <a:t>father/mother</a:t>
            </a:r>
          </a:p>
          <a:p>
            <a:endParaRPr lang="en-US" sz="900" dirty="0"/>
          </a:p>
          <a:p>
            <a:r>
              <a:rPr lang="en-US" dirty="0"/>
              <a:t>C.___ Cursed be anyone who moves his neighbor’s </a:t>
            </a:r>
            <a:r>
              <a:rPr lang="en-US" dirty="0" smtClean="0"/>
              <a:t> </a:t>
            </a:r>
          </a:p>
          <a:p>
            <a:r>
              <a:rPr lang="en-US" dirty="0"/>
              <a:t> </a:t>
            </a:r>
            <a:r>
              <a:rPr lang="en-US" dirty="0" smtClean="0"/>
              <a:t>          landmark</a:t>
            </a:r>
          </a:p>
          <a:p>
            <a:endParaRPr lang="en-US" sz="900" dirty="0"/>
          </a:p>
          <a:p>
            <a:r>
              <a:rPr lang="en-US" dirty="0"/>
              <a:t>D.___ Cursed be anyone who misleads a blind man on the </a:t>
            </a:r>
            <a:endParaRPr lang="en-US" dirty="0" smtClean="0"/>
          </a:p>
          <a:p>
            <a:r>
              <a:rPr lang="en-US" dirty="0"/>
              <a:t> </a:t>
            </a:r>
            <a:r>
              <a:rPr lang="en-US" dirty="0" smtClean="0"/>
              <a:t>           road</a:t>
            </a:r>
          </a:p>
          <a:p>
            <a:endParaRPr lang="en-US" sz="900" dirty="0"/>
          </a:p>
          <a:p>
            <a:r>
              <a:rPr lang="en-US" dirty="0"/>
              <a:t>E.___ Cursed be anyone who perverts justice due sojourner,  </a:t>
            </a:r>
          </a:p>
          <a:p>
            <a:r>
              <a:rPr lang="en-US" dirty="0"/>
              <a:t>          fatherless &amp; widow</a:t>
            </a:r>
          </a:p>
          <a:p>
            <a:endParaRPr lang="en-US" sz="900" dirty="0" smtClean="0"/>
          </a:p>
          <a:p>
            <a:r>
              <a:rPr lang="en-US" dirty="0" smtClean="0"/>
              <a:t>F</a:t>
            </a:r>
            <a:r>
              <a:rPr lang="en-US" dirty="0"/>
              <a:t>.___ Cursed be anyone who lies with his father’s wife, </a:t>
            </a:r>
            <a:endParaRPr lang="en-US" dirty="0" smtClean="0"/>
          </a:p>
          <a:p>
            <a:r>
              <a:rPr lang="en-US" dirty="0"/>
              <a:t> </a:t>
            </a:r>
            <a:r>
              <a:rPr lang="en-US" dirty="0" smtClean="0"/>
              <a:t>         animal</a:t>
            </a:r>
            <a:r>
              <a:rPr lang="en-US" dirty="0"/>
              <a:t>, </a:t>
            </a:r>
            <a:r>
              <a:rPr lang="en-US" dirty="0" smtClean="0"/>
              <a:t>sister</a:t>
            </a:r>
            <a:r>
              <a:rPr lang="en-US" dirty="0"/>
              <a:t>, </a:t>
            </a:r>
            <a:r>
              <a:rPr lang="en-US" dirty="0" err="1" smtClean="0"/>
              <a:t>etc</a:t>
            </a:r>
            <a:endParaRPr lang="en-US" dirty="0"/>
          </a:p>
          <a:p>
            <a:endParaRPr lang="en-US" sz="900" dirty="0" smtClean="0"/>
          </a:p>
          <a:p>
            <a:r>
              <a:rPr lang="en-US" dirty="0" smtClean="0"/>
              <a:t>G</a:t>
            </a:r>
            <a:r>
              <a:rPr lang="en-US" dirty="0"/>
              <a:t>.___ Cursed be anyone who strikes down his neighbor in </a:t>
            </a:r>
            <a:r>
              <a:rPr lang="en-US" dirty="0" smtClean="0"/>
              <a:t> </a:t>
            </a:r>
          </a:p>
          <a:p>
            <a:r>
              <a:rPr lang="en-US" dirty="0"/>
              <a:t> </a:t>
            </a:r>
            <a:r>
              <a:rPr lang="en-US" dirty="0" smtClean="0"/>
              <a:t>          secret</a:t>
            </a:r>
            <a:endParaRPr lang="en-US" dirty="0"/>
          </a:p>
          <a:p>
            <a:endParaRPr lang="en-US" sz="900" dirty="0" smtClean="0"/>
          </a:p>
          <a:p>
            <a:r>
              <a:rPr lang="en-US" dirty="0" smtClean="0"/>
              <a:t>H</a:t>
            </a:r>
            <a:r>
              <a:rPr lang="en-US" dirty="0"/>
              <a:t>.___ Cursed be anyone who takes a bribe to shed innocent </a:t>
            </a:r>
            <a:endParaRPr lang="en-US" dirty="0" smtClean="0"/>
          </a:p>
          <a:p>
            <a:r>
              <a:rPr lang="en-US" dirty="0"/>
              <a:t> </a:t>
            </a:r>
            <a:r>
              <a:rPr lang="en-US" dirty="0" smtClean="0"/>
              <a:t>          blood</a:t>
            </a:r>
            <a:endParaRPr lang="en-US" dirty="0"/>
          </a:p>
          <a:p>
            <a:endParaRPr lang="en-US" dirty="0"/>
          </a:p>
        </p:txBody>
      </p:sp>
      <p:sp>
        <p:nvSpPr>
          <p:cNvPr id="6" name="Text Box 2"/>
          <p:cNvSpPr txBox="1">
            <a:spLocks noChangeArrowheads="1"/>
          </p:cNvSpPr>
          <p:nvPr/>
        </p:nvSpPr>
        <p:spPr bwMode="auto">
          <a:xfrm>
            <a:off x="190005" y="562326"/>
            <a:ext cx="2489200" cy="312123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333333"/>
                </a:solidFill>
                <a:effectLst/>
                <a:latin typeface="Georgia" pitchFamily="18" charset="0"/>
                <a:cs typeface="Arial" pitchFamily="34" charset="0"/>
              </a:rPr>
              <a:t>The 10 Commandments List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333333"/>
                </a:solidFill>
                <a:effectLst/>
                <a:latin typeface="Georgia" pitchFamily="18" charset="0"/>
                <a:cs typeface="Arial" pitchFamily="34" charset="0"/>
              </a:rPr>
              <a:t>Short Form</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1"/>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have no other gods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    before Me.</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2"/>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make idols.</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3"/>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take the name of the LORD your God in vain.</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4"/>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Remember the Sabbath day, to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   keep it holy.</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5"/>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Honor your father &amp; your mother.</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6"/>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murder.</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7"/>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commit adultery.</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8"/>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steal.</a:t>
            </a:r>
          </a:p>
          <a:p>
            <a:pPr marL="0" marR="0" lvl="0" indent="0" algn="l" defTabSz="914400" rtl="0" eaLnBrk="1" fontAlgn="base" latinLnBrk="0" hangingPunct="1">
              <a:lnSpc>
                <a:spcPct val="100000"/>
              </a:lnSpc>
              <a:spcBef>
                <a:spcPct val="0"/>
              </a:spcBef>
              <a:spcAft>
                <a:spcPct val="0"/>
              </a:spcAft>
              <a:buClr>
                <a:srgbClr val="333333"/>
              </a:buClr>
              <a:buSzTx/>
              <a:buFont typeface="inherit" charset="0"/>
              <a:buChar char="9"/>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You shall not bear false witness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    against your neighbor.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inherit" charset="0"/>
                <a:cs typeface="Arial" pitchFamily="34" charset="0"/>
              </a:rPr>
              <a:t>10.You shall not covet.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2945087" y="0"/>
            <a:ext cx="569387" cy="369332"/>
          </a:xfrm>
          <a:prstGeom prst="rect">
            <a:avLst/>
          </a:prstGeom>
          <a:noFill/>
        </p:spPr>
        <p:txBody>
          <a:bodyPr wrap="none" rtlCol="0">
            <a:spAutoFit/>
          </a:bodyPr>
          <a:lstStyle/>
          <a:p>
            <a:r>
              <a:rPr lang="en-US" b="1" dirty="0" smtClean="0">
                <a:solidFill>
                  <a:srgbClr val="7030A0"/>
                </a:solidFill>
              </a:rPr>
              <a:t>1, 2</a:t>
            </a:r>
            <a:endParaRPr lang="en-US" b="1" dirty="0">
              <a:solidFill>
                <a:srgbClr val="7030A0"/>
              </a:solidFill>
            </a:endParaRPr>
          </a:p>
        </p:txBody>
      </p:sp>
      <p:sp>
        <p:nvSpPr>
          <p:cNvPr id="8" name="TextBox 7"/>
          <p:cNvSpPr txBox="1"/>
          <p:nvPr/>
        </p:nvSpPr>
        <p:spPr>
          <a:xfrm>
            <a:off x="3099455" y="389535"/>
            <a:ext cx="312906" cy="369332"/>
          </a:xfrm>
          <a:prstGeom prst="rect">
            <a:avLst/>
          </a:prstGeom>
          <a:noFill/>
        </p:spPr>
        <p:txBody>
          <a:bodyPr wrap="none" rtlCol="0">
            <a:spAutoFit/>
          </a:bodyPr>
          <a:lstStyle/>
          <a:p>
            <a:r>
              <a:rPr lang="en-US" b="1" dirty="0" smtClean="0">
                <a:solidFill>
                  <a:srgbClr val="7030A0"/>
                </a:solidFill>
              </a:rPr>
              <a:t>5</a:t>
            </a:r>
            <a:endParaRPr lang="en-US" b="1" dirty="0">
              <a:solidFill>
                <a:srgbClr val="7030A0"/>
              </a:solidFill>
            </a:endParaRPr>
          </a:p>
        </p:txBody>
      </p:sp>
      <p:sp>
        <p:nvSpPr>
          <p:cNvPr id="9" name="TextBox 8"/>
          <p:cNvSpPr txBox="1"/>
          <p:nvPr/>
        </p:nvSpPr>
        <p:spPr>
          <a:xfrm>
            <a:off x="2947475" y="758867"/>
            <a:ext cx="697627" cy="369332"/>
          </a:xfrm>
          <a:prstGeom prst="rect">
            <a:avLst/>
          </a:prstGeom>
          <a:noFill/>
        </p:spPr>
        <p:txBody>
          <a:bodyPr wrap="none" rtlCol="0">
            <a:spAutoFit/>
          </a:bodyPr>
          <a:lstStyle/>
          <a:p>
            <a:r>
              <a:rPr lang="en-US" b="1" dirty="0" smtClean="0">
                <a:solidFill>
                  <a:srgbClr val="7030A0"/>
                </a:solidFill>
              </a:rPr>
              <a:t>8, 10</a:t>
            </a:r>
            <a:endParaRPr lang="en-US" b="1" dirty="0">
              <a:solidFill>
                <a:srgbClr val="7030A0"/>
              </a:solidFill>
            </a:endParaRPr>
          </a:p>
        </p:txBody>
      </p:sp>
      <p:sp>
        <p:nvSpPr>
          <p:cNvPr id="10" name="TextBox 9"/>
          <p:cNvSpPr txBox="1"/>
          <p:nvPr/>
        </p:nvSpPr>
        <p:spPr>
          <a:xfrm>
            <a:off x="3139824" y="2134021"/>
            <a:ext cx="312906" cy="369332"/>
          </a:xfrm>
          <a:prstGeom prst="rect">
            <a:avLst/>
          </a:prstGeom>
          <a:noFill/>
        </p:spPr>
        <p:txBody>
          <a:bodyPr wrap="none" rtlCol="0">
            <a:spAutoFit/>
          </a:bodyPr>
          <a:lstStyle/>
          <a:p>
            <a:r>
              <a:rPr lang="en-US" b="1" dirty="0" smtClean="0">
                <a:solidFill>
                  <a:srgbClr val="7030A0"/>
                </a:solidFill>
              </a:rPr>
              <a:t>9</a:t>
            </a:r>
            <a:endParaRPr lang="en-US" b="1" dirty="0">
              <a:solidFill>
                <a:srgbClr val="7030A0"/>
              </a:solidFill>
            </a:endParaRPr>
          </a:p>
        </p:txBody>
      </p:sp>
      <p:sp>
        <p:nvSpPr>
          <p:cNvPr id="11" name="TextBox 10"/>
          <p:cNvSpPr txBox="1"/>
          <p:nvPr/>
        </p:nvSpPr>
        <p:spPr>
          <a:xfrm>
            <a:off x="3073321" y="2853170"/>
            <a:ext cx="312906" cy="369332"/>
          </a:xfrm>
          <a:prstGeom prst="rect">
            <a:avLst/>
          </a:prstGeom>
          <a:noFill/>
        </p:spPr>
        <p:txBody>
          <a:bodyPr wrap="none" rtlCol="0">
            <a:spAutoFit/>
          </a:bodyPr>
          <a:lstStyle/>
          <a:p>
            <a:r>
              <a:rPr lang="en-US" b="1" dirty="0" smtClean="0">
                <a:solidFill>
                  <a:srgbClr val="7030A0"/>
                </a:solidFill>
              </a:rPr>
              <a:t>7</a:t>
            </a:r>
            <a:endParaRPr lang="en-US" b="1" dirty="0">
              <a:solidFill>
                <a:srgbClr val="7030A0"/>
              </a:solidFill>
            </a:endParaRPr>
          </a:p>
        </p:txBody>
      </p:sp>
      <p:sp>
        <p:nvSpPr>
          <p:cNvPr id="12" name="TextBox 11"/>
          <p:cNvSpPr txBox="1"/>
          <p:nvPr/>
        </p:nvSpPr>
        <p:spPr>
          <a:xfrm>
            <a:off x="3139824" y="3498890"/>
            <a:ext cx="312906" cy="369332"/>
          </a:xfrm>
          <a:prstGeom prst="rect">
            <a:avLst/>
          </a:prstGeom>
          <a:noFill/>
        </p:spPr>
        <p:txBody>
          <a:bodyPr wrap="none" rtlCol="0">
            <a:spAutoFit/>
          </a:bodyPr>
          <a:lstStyle/>
          <a:p>
            <a:r>
              <a:rPr lang="en-US" b="1" dirty="0" smtClean="0">
                <a:solidFill>
                  <a:srgbClr val="7030A0"/>
                </a:solidFill>
              </a:rPr>
              <a:t>6</a:t>
            </a:r>
            <a:endParaRPr lang="en-US" b="1" dirty="0">
              <a:solidFill>
                <a:srgbClr val="7030A0"/>
              </a:solidFill>
            </a:endParaRPr>
          </a:p>
        </p:txBody>
      </p:sp>
      <p:sp>
        <p:nvSpPr>
          <p:cNvPr id="13" name="TextBox 12"/>
          <p:cNvSpPr txBox="1"/>
          <p:nvPr/>
        </p:nvSpPr>
        <p:spPr>
          <a:xfrm>
            <a:off x="2985455" y="4185247"/>
            <a:ext cx="569387" cy="369332"/>
          </a:xfrm>
          <a:prstGeom prst="rect">
            <a:avLst/>
          </a:prstGeom>
          <a:noFill/>
        </p:spPr>
        <p:txBody>
          <a:bodyPr wrap="none" rtlCol="0">
            <a:spAutoFit/>
          </a:bodyPr>
          <a:lstStyle/>
          <a:p>
            <a:r>
              <a:rPr lang="en-US" b="1" dirty="0" smtClean="0">
                <a:solidFill>
                  <a:srgbClr val="7030A0"/>
                </a:solidFill>
              </a:rPr>
              <a:t>6, 9</a:t>
            </a:r>
            <a:endParaRPr lang="en-US" b="1" dirty="0">
              <a:solidFill>
                <a:srgbClr val="7030A0"/>
              </a:solidFill>
            </a:endParaRPr>
          </a:p>
        </p:txBody>
      </p:sp>
      <p:sp>
        <p:nvSpPr>
          <p:cNvPr id="14" name="TextBox 13"/>
          <p:cNvSpPr txBox="1"/>
          <p:nvPr/>
        </p:nvSpPr>
        <p:spPr>
          <a:xfrm>
            <a:off x="795660" y="35626"/>
            <a:ext cx="1646605" cy="369332"/>
          </a:xfrm>
          <a:prstGeom prst="rect">
            <a:avLst/>
          </a:prstGeom>
          <a:noFill/>
        </p:spPr>
        <p:txBody>
          <a:bodyPr wrap="none" rtlCol="0">
            <a:spAutoFit/>
          </a:bodyPr>
          <a:lstStyle/>
          <a:p>
            <a:r>
              <a:rPr lang="en-US" dirty="0" err="1" smtClean="0"/>
              <a:t>Deut</a:t>
            </a:r>
            <a:r>
              <a:rPr lang="en-US" dirty="0" smtClean="0"/>
              <a:t> 27:15-26</a:t>
            </a:r>
            <a:endParaRPr lang="en-US" dirty="0"/>
          </a:p>
        </p:txBody>
      </p:sp>
      <p:sp>
        <p:nvSpPr>
          <p:cNvPr id="15" name="TextBox 14"/>
          <p:cNvSpPr txBox="1"/>
          <p:nvPr/>
        </p:nvSpPr>
        <p:spPr>
          <a:xfrm>
            <a:off x="114135" y="3853220"/>
            <a:ext cx="2565070" cy="646331"/>
          </a:xfrm>
          <a:prstGeom prst="rect">
            <a:avLst/>
          </a:prstGeom>
          <a:noFill/>
        </p:spPr>
        <p:txBody>
          <a:bodyPr wrap="square" rtlCol="0">
            <a:spAutoFit/>
          </a:bodyPr>
          <a:lstStyle/>
          <a:p>
            <a:r>
              <a:rPr lang="en-US" dirty="0"/>
              <a:t>How is the words of the law confirmed (27:26)?</a:t>
            </a:r>
            <a:endParaRPr lang="en-US" dirty="0"/>
          </a:p>
        </p:txBody>
      </p:sp>
      <p:sp>
        <p:nvSpPr>
          <p:cNvPr id="16" name="TextBox 15"/>
          <p:cNvSpPr txBox="1"/>
          <p:nvPr/>
        </p:nvSpPr>
        <p:spPr>
          <a:xfrm>
            <a:off x="418403" y="4522313"/>
            <a:ext cx="825867" cy="369332"/>
          </a:xfrm>
          <a:prstGeom prst="rect">
            <a:avLst/>
          </a:prstGeom>
          <a:noFill/>
        </p:spPr>
        <p:txBody>
          <a:bodyPr wrap="none" rtlCol="0">
            <a:spAutoFit/>
          </a:bodyPr>
          <a:lstStyle/>
          <a:p>
            <a:r>
              <a:rPr lang="en-US" b="1" dirty="0" smtClean="0">
                <a:solidFill>
                  <a:srgbClr val="7030A0"/>
                </a:solidFill>
              </a:rPr>
              <a:t>Amen</a:t>
            </a:r>
            <a:endParaRPr lang="en-US" b="1" dirty="0">
              <a:solidFill>
                <a:srgbClr val="7030A0"/>
              </a:solidFill>
            </a:endParaRPr>
          </a:p>
        </p:txBody>
      </p:sp>
      <p:sp>
        <p:nvSpPr>
          <p:cNvPr id="17" name="TextBox 16"/>
          <p:cNvSpPr txBox="1"/>
          <p:nvPr/>
        </p:nvSpPr>
        <p:spPr>
          <a:xfrm>
            <a:off x="2940325" y="1365669"/>
            <a:ext cx="5194272" cy="307777"/>
          </a:xfrm>
          <a:prstGeom prst="rect">
            <a:avLst/>
          </a:prstGeom>
          <a:noFill/>
        </p:spPr>
        <p:txBody>
          <a:bodyPr wrap="square" rtlCol="0">
            <a:spAutoFit/>
          </a:bodyPr>
          <a:lstStyle/>
          <a:p>
            <a:r>
              <a:rPr lang="en-US" sz="1400" b="1" dirty="0" smtClean="0">
                <a:solidFill>
                  <a:srgbClr val="7030A0"/>
                </a:solidFill>
              </a:rPr>
              <a:t>Dt 6:4 </a:t>
            </a:r>
            <a:r>
              <a:rPr lang="en-US" sz="1400" b="1" dirty="0" err="1" smtClean="0">
                <a:solidFill>
                  <a:srgbClr val="7030A0"/>
                </a:solidFill>
              </a:rPr>
              <a:t>Lv</a:t>
            </a:r>
            <a:r>
              <a:rPr lang="en-US" sz="1400" b="1" dirty="0" smtClean="0">
                <a:solidFill>
                  <a:srgbClr val="7030A0"/>
                </a:solidFill>
              </a:rPr>
              <a:t> 19:18 . Love the Lord/love neighbor as yourself</a:t>
            </a:r>
            <a:endParaRPr lang="en-US" sz="1400" b="1" dirty="0">
              <a:solidFill>
                <a:srgbClr val="7030A0"/>
              </a:solidFill>
            </a:endParaRPr>
          </a:p>
        </p:txBody>
      </p:sp>
    </p:spTree>
    <p:extLst>
      <p:ext uri="{BB962C8B-B14F-4D97-AF65-F5344CB8AC3E}">
        <p14:creationId xmlns:p14="http://schemas.microsoft.com/office/powerpoint/2010/main" val="14787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If”s</a:t>
            </a:r>
            <a:r>
              <a:rPr lang="en-US" dirty="0" smtClean="0"/>
              <a:t> of Deuteronomy 28</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37</a:t>
            </a:fld>
            <a:endParaRPr lang="en-US" altLang="en-US"/>
          </a:p>
        </p:txBody>
      </p:sp>
      <p:sp>
        <p:nvSpPr>
          <p:cNvPr id="4" name="TextBox 3"/>
          <p:cNvSpPr txBox="1"/>
          <p:nvPr/>
        </p:nvSpPr>
        <p:spPr>
          <a:xfrm>
            <a:off x="581891" y="1187533"/>
            <a:ext cx="7980218" cy="923330"/>
          </a:xfrm>
          <a:prstGeom prst="rect">
            <a:avLst/>
          </a:prstGeom>
          <a:noFill/>
        </p:spPr>
        <p:txBody>
          <a:bodyPr wrap="square" rtlCol="0">
            <a:spAutoFit/>
          </a:bodyPr>
          <a:lstStyle/>
          <a:p>
            <a:r>
              <a:rPr lang="en-US" baseline="30000" dirty="0"/>
              <a:t>1</a:t>
            </a:r>
            <a:r>
              <a:rPr lang="en-US" dirty="0"/>
              <a:t>“And </a:t>
            </a:r>
            <a:r>
              <a:rPr lang="en-US" b="1" u="sng" dirty="0"/>
              <a:t>if you faithfully obey the voice of the Lord your God, </a:t>
            </a:r>
            <a:r>
              <a:rPr lang="en-US" dirty="0"/>
              <a:t>being careful to do all his commandments that I command you today, the Lord your God </a:t>
            </a:r>
            <a:r>
              <a:rPr lang="en-US" b="1" u="sng" dirty="0">
                <a:solidFill>
                  <a:srgbClr val="7030A0"/>
                </a:solidFill>
              </a:rPr>
              <a:t>will set you high above all the nations of the earth</a:t>
            </a:r>
            <a:r>
              <a:rPr lang="en-US" b="1" u="sng" dirty="0"/>
              <a:t>.</a:t>
            </a:r>
            <a:r>
              <a:rPr lang="en-US" dirty="0"/>
              <a:t> </a:t>
            </a:r>
            <a:endParaRPr lang="en-US" dirty="0"/>
          </a:p>
        </p:txBody>
      </p:sp>
    </p:spTree>
    <p:extLst>
      <p:ext uri="{BB962C8B-B14F-4D97-AF65-F5344CB8AC3E}">
        <p14:creationId xmlns:p14="http://schemas.microsoft.com/office/powerpoint/2010/main" val="30195915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Blessings of Deuteronomy 28:3-6</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38</a:t>
            </a:fld>
            <a:endParaRPr lang="en-US" altLang="en-US"/>
          </a:p>
        </p:txBody>
      </p:sp>
      <p:sp>
        <p:nvSpPr>
          <p:cNvPr id="5" name="TextBox 4"/>
          <p:cNvSpPr txBox="1"/>
          <p:nvPr/>
        </p:nvSpPr>
        <p:spPr>
          <a:xfrm>
            <a:off x="581891" y="1130517"/>
            <a:ext cx="7980218" cy="646331"/>
          </a:xfrm>
          <a:prstGeom prst="rect">
            <a:avLst/>
          </a:prstGeom>
          <a:noFill/>
        </p:spPr>
        <p:txBody>
          <a:bodyPr wrap="square" rtlCol="0">
            <a:spAutoFit/>
          </a:bodyPr>
          <a:lstStyle/>
          <a:p>
            <a:r>
              <a:rPr lang="en-US" baseline="30000" dirty="0">
                <a:solidFill>
                  <a:prstClr val="black"/>
                </a:solidFill>
              </a:rPr>
              <a:t>2</a:t>
            </a:r>
            <a:r>
              <a:rPr lang="en-US" dirty="0">
                <a:solidFill>
                  <a:prstClr val="black"/>
                </a:solidFill>
              </a:rPr>
              <a:t>And </a:t>
            </a:r>
            <a:r>
              <a:rPr lang="en-US" b="1" u="sng" dirty="0">
                <a:solidFill>
                  <a:srgbClr val="7030A0"/>
                </a:solidFill>
              </a:rPr>
              <a:t>all these blessings shall come upon you and overtake you</a:t>
            </a:r>
            <a:r>
              <a:rPr lang="en-US" dirty="0">
                <a:solidFill>
                  <a:prstClr val="black"/>
                </a:solidFill>
              </a:rPr>
              <a:t>, </a:t>
            </a:r>
            <a:r>
              <a:rPr lang="en-US" b="1" u="sng" dirty="0">
                <a:solidFill>
                  <a:prstClr val="black"/>
                </a:solidFill>
              </a:rPr>
              <a:t>if you obey </a:t>
            </a:r>
            <a:r>
              <a:rPr lang="en-US" dirty="0">
                <a:solidFill>
                  <a:prstClr val="black"/>
                </a:solidFill>
              </a:rPr>
              <a:t>the voice of the Lord your God. </a:t>
            </a:r>
          </a:p>
        </p:txBody>
      </p:sp>
      <p:sp>
        <p:nvSpPr>
          <p:cNvPr id="6" name="TextBox 5"/>
          <p:cNvSpPr txBox="1"/>
          <p:nvPr/>
        </p:nvSpPr>
        <p:spPr>
          <a:xfrm>
            <a:off x="1104398" y="1753099"/>
            <a:ext cx="7196454" cy="3477875"/>
          </a:xfrm>
          <a:prstGeom prst="rect">
            <a:avLst/>
          </a:prstGeom>
          <a:noFill/>
        </p:spPr>
        <p:txBody>
          <a:bodyPr wrap="square" rtlCol="0">
            <a:spAutoFit/>
          </a:bodyPr>
          <a:lstStyle/>
          <a:p>
            <a:r>
              <a:rPr lang="en-US" sz="2000" dirty="0" smtClean="0"/>
              <a:t>Blessed </a:t>
            </a:r>
            <a:r>
              <a:rPr lang="en-US" sz="2000" dirty="0"/>
              <a:t>shall you be in the city, and </a:t>
            </a:r>
          </a:p>
          <a:p>
            <a:r>
              <a:rPr lang="en-US" sz="2000" dirty="0"/>
              <a:t>B</a:t>
            </a:r>
            <a:r>
              <a:rPr lang="en-US" sz="2000" dirty="0" smtClean="0"/>
              <a:t>lessed </a:t>
            </a:r>
            <a:r>
              <a:rPr lang="en-US" sz="2000" dirty="0"/>
              <a:t>shall you be in the field. </a:t>
            </a:r>
            <a:br>
              <a:rPr lang="en-US" sz="2000" dirty="0"/>
            </a:br>
            <a:r>
              <a:rPr lang="en-US" sz="2000" dirty="0" smtClean="0"/>
              <a:t>Blessed </a:t>
            </a:r>
            <a:r>
              <a:rPr lang="en-US" sz="2000" dirty="0"/>
              <a:t>shall be the fruit of your womb and </a:t>
            </a:r>
            <a:endParaRPr lang="en-US" sz="2000" dirty="0" smtClean="0"/>
          </a:p>
          <a:p>
            <a:r>
              <a:rPr lang="en-US" sz="2000" dirty="0"/>
              <a:t> </a:t>
            </a:r>
            <a:r>
              <a:rPr lang="en-US" sz="2000" dirty="0" smtClean="0"/>
              <a:t>                           the </a:t>
            </a:r>
            <a:r>
              <a:rPr lang="en-US" sz="2000" dirty="0"/>
              <a:t>fruit of your ground and </a:t>
            </a:r>
            <a:endParaRPr lang="en-US" sz="2000" dirty="0" smtClean="0"/>
          </a:p>
          <a:p>
            <a:r>
              <a:rPr lang="en-US" sz="2000" dirty="0"/>
              <a:t> </a:t>
            </a:r>
            <a:r>
              <a:rPr lang="en-US" sz="2000" dirty="0" smtClean="0"/>
              <a:t>                           the </a:t>
            </a:r>
            <a:r>
              <a:rPr lang="en-US" sz="2000" dirty="0"/>
              <a:t>fruit of your cattle, </a:t>
            </a:r>
            <a:endParaRPr lang="en-US" sz="2000" dirty="0" smtClean="0"/>
          </a:p>
          <a:p>
            <a:r>
              <a:rPr lang="en-US" sz="2000" dirty="0"/>
              <a:t> </a:t>
            </a:r>
            <a:r>
              <a:rPr lang="en-US" sz="2000" dirty="0" smtClean="0"/>
              <a:t>                           the </a:t>
            </a:r>
            <a:r>
              <a:rPr lang="en-US" sz="2000" dirty="0"/>
              <a:t>increase of your herds and </a:t>
            </a:r>
            <a:endParaRPr lang="en-US" sz="2000" dirty="0" smtClean="0"/>
          </a:p>
          <a:p>
            <a:r>
              <a:rPr lang="en-US" sz="2000" dirty="0"/>
              <a:t> </a:t>
            </a:r>
            <a:r>
              <a:rPr lang="en-US" sz="2000" dirty="0" smtClean="0"/>
              <a:t>                           the </a:t>
            </a:r>
            <a:r>
              <a:rPr lang="en-US" sz="2000" dirty="0"/>
              <a:t>young of your flock. </a:t>
            </a:r>
            <a:br>
              <a:rPr lang="en-US" sz="2000" dirty="0"/>
            </a:br>
            <a:r>
              <a:rPr lang="en-US" sz="2000" dirty="0" smtClean="0"/>
              <a:t>Blessed </a:t>
            </a:r>
            <a:r>
              <a:rPr lang="en-US" sz="2000" dirty="0"/>
              <a:t>shall be your basket and your kneading bowl. </a:t>
            </a:r>
            <a:br>
              <a:rPr lang="en-US" sz="2000" dirty="0"/>
            </a:br>
            <a:r>
              <a:rPr lang="en-US" sz="2000" dirty="0" smtClean="0"/>
              <a:t>Blessed </a:t>
            </a:r>
            <a:r>
              <a:rPr lang="en-US" sz="2000" dirty="0"/>
              <a:t>shall you be when you come in, </a:t>
            </a:r>
            <a:r>
              <a:rPr lang="en-US" sz="2000" dirty="0" smtClean="0"/>
              <a:t>and</a:t>
            </a:r>
            <a:endParaRPr lang="en-US" sz="2000" dirty="0"/>
          </a:p>
          <a:p>
            <a:r>
              <a:rPr lang="en-US" sz="2000" dirty="0" smtClean="0"/>
              <a:t>Blessed </a:t>
            </a:r>
            <a:r>
              <a:rPr lang="en-US" sz="2000" dirty="0"/>
              <a:t>shall you be when you go out. </a:t>
            </a:r>
            <a:br>
              <a:rPr lang="en-US" sz="2000" dirty="0"/>
            </a:br>
            <a:endParaRPr lang="en-US" sz="2000" dirty="0"/>
          </a:p>
        </p:txBody>
      </p:sp>
    </p:spTree>
    <p:extLst>
      <p:ext uri="{BB962C8B-B14F-4D97-AF65-F5344CB8AC3E}">
        <p14:creationId xmlns:p14="http://schemas.microsoft.com/office/powerpoint/2010/main" val="25281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If”s</a:t>
            </a:r>
            <a:r>
              <a:rPr lang="en-US" dirty="0" smtClean="0"/>
              <a:t> of Deuteronomy 28</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39</a:t>
            </a:fld>
            <a:endParaRPr lang="en-US" altLang="en-US"/>
          </a:p>
        </p:txBody>
      </p:sp>
      <p:sp>
        <p:nvSpPr>
          <p:cNvPr id="4" name="TextBox 3"/>
          <p:cNvSpPr txBox="1"/>
          <p:nvPr/>
        </p:nvSpPr>
        <p:spPr>
          <a:xfrm>
            <a:off x="581891" y="1187533"/>
            <a:ext cx="7980218" cy="923330"/>
          </a:xfrm>
          <a:prstGeom prst="rect">
            <a:avLst/>
          </a:prstGeom>
          <a:noFill/>
        </p:spPr>
        <p:txBody>
          <a:bodyPr wrap="square" rtlCol="0">
            <a:spAutoFit/>
          </a:bodyPr>
          <a:lstStyle/>
          <a:p>
            <a:r>
              <a:rPr lang="en-US" baseline="30000" dirty="0">
                <a:solidFill>
                  <a:prstClr val="black"/>
                </a:solidFill>
              </a:rPr>
              <a:t>1</a:t>
            </a:r>
            <a:r>
              <a:rPr lang="en-US" dirty="0">
                <a:solidFill>
                  <a:prstClr val="black"/>
                </a:solidFill>
              </a:rPr>
              <a:t>“And </a:t>
            </a:r>
            <a:r>
              <a:rPr lang="en-US" b="1" u="sng" dirty="0">
                <a:solidFill>
                  <a:prstClr val="black"/>
                </a:solidFill>
              </a:rPr>
              <a:t>if you faithfully obey the voice of the Lord your God, </a:t>
            </a:r>
            <a:r>
              <a:rPr lang="en-US" dirty="0">
                <a:solidFill>
                  <a:prstClr val="black"/>
                </a:solidFill>
              </a:rPr>
              <a:t>being careful to do all his commandments that I command you today, the Lord your God </a:t>
            </a:r>
            <a:r>
              <a:rPr lang="en-US" b="1" u="sng" dirty="0">
                <a:solidFill>
                  <a:srgbClr val="7030A0"/>
                </a:solidFill>
              </a:rPr>
              <a:t>will set you high above all the nations of the earth</a:t>
            </a:r>
            <a:r>
              <a:rPr lang="en-US" b="1" u="sng" dirty="0">
                <a:solidFill>
                  <a:prstClr val="black"/>
                </a:solidFill>
              </a:rPr>
              <a:t>.</a:t>
            </a:r>
            <a:r>
              <a:rPr lang="en-US" dirty="0">
                <a:solidFill>
                  <a:prstClr val="black"/>
                </a:solidFill>
              </a:rPr>
              <a:t> </a:t>
            </a:r>
          </a:p>
        </p:txBody>
      </p:sp>
      <p:sp>
        <p:nvSpPr>
          <p:cNvPr id="5" name="TextBox 4"/>
          <p:cNvSpPr txBox="1"/>
          <p:nvPr/>
        </p:nvSpPr>
        <p:spPr>
          <a:xfrm>
            <a:off x="581891" y="2246797"/>
            <a:ext cx="7980218" cy="646331"/>
          </a:xfrm>
          <a:prstGeom prst="rect">
            <a:avLst/>
          </a:prstGeom>
          <a:noFill/>
        </p:spPr>
        <p:txBody>
          <a:bodyPr wrap="square" rtlCol="0">
            <a:spAutoFit/>
          </a:bodyPr>
          <a:lstStyle/>
          <a:p>
            <a:r>
              <a:rPr lang="en-US" baseline="30000" dirty="0">
                <a:solidFill>
                  <a:prstClr val="black"/>
                </a:solidFill>
              </a:rPr>
              <a:t>2</a:t>
            </a:r>
            <a:r>
              <a:rPr lang="en-US" dirty="0">
                <a:solidFill>
                  <a:prstClr val="black"/>
                </a:solidFill>
              </a:rPr>
              <a:t>And </a:t>
            </a:r>
            <a:r>
              <a:rPr lang="en-US" b="1" u="sng" dirty="0">
                <a:solidFill>
                  <a:srgbClr val="7030A0"/>
                </a:solidFill>
              </a:rPr>
              <a:t>all these blessings shall come upon you and overtake you</a:t>
            </a:r>
            <a:r>
              <a:rPr lang="en-US" dirty="0">
                <a:solidFill>
                  <a:prstClr val="black"/>
                </a:solidFill>
              </a:rPr>
              <a:t>, </a:t>
            </a:r>
            <a:r>
              <a:rPr lang="en-US" b="1" u="sng" dirty="0">
                <a:solidFill>
                  <a:prstClr val="black"/>
                </a:solidFill>
              </a:rPr>
              <a:t>if you obey </a:t>
            </a:r>
            <a:r>
              <a:rPr lang="en-US" dirty="0">
                <a:solidFill>
                  <a:prstClr val="black"/>
                </a:solidFill>
              </a:rPr>
              <a:t>the voice of the Lord your God. </a:t>
            </a:r>
          </a:p>
        </p:txBody>
      </p:sp>
      <p:sp>
        <p:nvSpPr>
          <p:cNvPr id="6" name="TextBox 5"/>
          <p:cNvSpPr txBox="1"/>
          <p:nvPr/>
        </p:nvSpPr>
        <p:spPr>
          <a:xfrm>
            <a:off x="581894" y="3087584"/>
            <a:ext cx="8324603" cy="923330"/>
          </a:xfrm>
          <a:prstGeom prst="rect">
            <a:avLst/>
          </a:prstGeom>
          <a:noFill/>
        </p:spPr>
        <p:txBody>
          <a:bodyPr wrap="square" rtlCol="0">
            <a:spAutoFit/>
          </a:bodyPr>
          <a:lstStyle/>
          <a:p>
            <a:r>
              <a:rPr lang="en-US" b="1" u="sng" baseline="30000" dirty="0">
                <a:solidFill>
                  <a:srgbClr val="7030A0"/>
                </a:solidFill>
              </a:rPr>
              <a:t>9</a:t>
            </a:r>
            <a:r>
              <a:rPr lang="en-US" b="1" u="sng" dirty="0">
                <a:solidFill>
                  <a:srgbClr val="7030A0"/>
                </a:solidFill>
              </a:rPr>
              <a:t>The Lord will establish you as a people holy to himself</a:t>
            </a:r>
            <a:r>
              <a:rPr lang="en-US" dirty="0"/>
              <a:t>, as he has sworn to you, </a:t>
            </a:r>
            <a:r>
              <a:rPr lang="en-US" b="1" u="sng" dirty="0"/>
              <a:t>if you keep the commandments of the Lord your God and walk in his ways.</a:t>
            </a:r>
            <a:r>
              <a:rPr lang="en-US" dirty="0"/>
              <a:t> </a:t>
            </a:r>
            <a:endParaRPr lang="en-US" dirty="0"/>
          </a:p>
        </p:txBody>
      </p:sp>
    </p:spTree>
    <p:extLst>
      <p:ext uri="{BB962C8B-B14F-4D97-AF65-F5344CB8AC3E}">
        <p14:creationId xmlns:p14="http://schemas.microsoft.com/office/powerpoint/2010/main" val="34089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6568"/>
            <a:ext cx="590551" cy="304271"/>
          </a:xfrm>
        </p:spPr>
        <p:txBody>
          <a:bodyPr/>
          <a:lstStyle/>
          <a:p>
            <a:pPr>
              <a:defRPr/>
            </a:pPr>
            <a:fld id="{F32A9994-7DC2-4FAB-ACCB-6EE1BE7A9083}" type="slidenum">
              <a:rPr lang="en-US" smtClean="0">
                <a:solidFill>
                  <a:prstClr val="black">
                    <a:tint val="75000"/>
                  </a:prstClr>
                </a:solidFill>
              </a:rPr>
              <a:pPr>
                <a:defRPr/>
              </a:pPr>
              <a:t>4</a:t>
            </a:fld>
            <a:endParaRPr lang="en-US" dirty="0">
              <a:solidFill>
                <a:prstClr val="black">
                  <a:tint val="75000"/>
                </a:prstClr>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33" y="1043808"/>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59887" y="356281"/>
            <a:ext cx="7584127" cy="3785652"/>
          </a:xfrm>
          <a:prstGeom prst="rect">
            <a:avLst/>
          </a:prstGeom>
          <a:noFill/>
        </p:spPr>
        <p:txBody>
          <a:bodyPr wrap="none" rtlCol="0">
            <a:spAutoFit/>
          </a:bodyPr>
          <a:lstStyle/>
          <a:p>
            <a:r>
              <a:rPr lang="en-US" sz="2400" dirty="0" smtClean="0"/>
              <a:t>Joshua now that </a:t>
            </a:r>
          </a:p>
          <a:p>
            <a:pPr marL="457200" indent="-457200">
              <a:buAutoNum type="arabicPeriod"/>
            </a:pPr>
            <a:r>
              <a:rPr lang="en-US" sz="2400" dirty="0" smtClean="0"/>
              <a:t>You crossed Jordan River</a:t>
            </a:r>
          </a:p>
          <a:p>
            <a:pPr marL="457200" indent="-457200">
              <a:buAutoNum type="arabicPeriod"/>
            </a:pPr>
            <a:r>
              <a:rPr lang="en-US" sz="2400" dirty="0" smtClean="0"/>
              <a:t>Circumcised the People</a:t>
            </a:r>
          </a:p>
          <a:p>
            <a:pPr marL="457200" indent="-457200">
              <a:buAutoNum type="arabicPeriod"/>
            </a:pPr>
            <a:r>
              <a:rPr lang="en-US" sz="2400" dirty="0" smtClean="0"/>
              <a:t>Partaking of the 1</a:t>
            </a:r>
            <a:r>
              <a:rPr lang="en-US" sz="2400" baseline="30000" dirty="0" smtClean="0"/>
              <a:t>st</a:t>
            </a:r>
            <a:r>
              <a:rPr lang="en-US" sz="2400" dirty="0" smtClean="0"/>
              <a:t> Passover in the Promised Land</a:t>
            </a:r>
          </a:p>
          <a:p>
            <a:pPr marL="457200" indent="-457200">
              <a:buAutoNum type="arabicPeriod"/>
            </a:pPr>
            <a:r>
              <a:rPr lang="en-US" sz="2400" dirty="0" smtClean="0"/>
              <a:t>Taken Jericho and it’s walls</a:t>
            </a:r>
          </a:p>
          <a:p>
            <a:pPr marL="457200" indent="-457200">
              <a:buAutoNum type="arabicPeriod"/>
            </a:pPr>
            <a:r>
              <a:rPr lang="en-US" sz="2400" dirty="0" smtClean="0"/>
              <a:t>Had your first defeat in the land</a:t>
            </a:r>
          </a:p>
          <a:p>
            <a:pPr marL="457200" indent="-457200">
              <a:buAutoNum type="arabicPeriod"/>
            </a:pPr>
            <a:r>
              <a:rPr lang="en-US" sz="2400" dirty="0" smtClean="0"/>
              <a:t>Dealt with sin of </a:t>
            </a:r>
            <a:r>
              <a:rPr lang="en-US" sz="2400" dirty="0" err="1" smtClean="0"/>
              <a:t>Achan</a:t>
            </a:r>
            <a:endParaRPr lang="en-US" sz="2400" dirty="0" smtClean="0"/>
          </a:p>
          <a:p>
            <a:pPr marL="457200" indent="-457200">
              <a:buAutoNum type="arabicPeriod"/>
            </a:pPr>
            <a:r>
              <a:rPr lang="en-US" sz="2400" dirty="0" smtClean="0"/>
              <a:t>Taken Ai that opens land of Canaan</a:t>
            </a:r>
          </a:p>
          <a:p>
            <a:pPr marL="457200" indent="-457200">
              <a:buAutoNum type="arabicPeriod"/>
            </a:pPr>
            <a:endParaRPr lang="en-US" sz="2400" dirty="0"/>
          </a:p>
          <a:p>
            <a:r>
              <a:rPr lang="en-US" sz="2400" dirty="0" smtClean="0"/>
              <a:t>Where are you going now?</a:t>
            </a:r>
            <a:endParaRPr lang="en-US" sz="2400" dirty="0"/>
          </a:p>
        </p:txBody>
      </p:sp>
    </p:spTree>
    <p:extLst>
      <p:ext uri="{BB962C8B-B14F-4D97-AF65-F5344CB8AC3E}">
        <p14:creationId xmlns:p14="http://schemas.microsoft.com/office/powerpoint/2010/main" val="413152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8" y="228865"/>
            <a:ext cx="8050759" cy="952500"/>
          </a:xfrm>
        </p:spPr>
        <p:txBody>
          <a:bodyPr/>
          <a:lstStyle/>
          <a:p>
            <a:r>
              <a:rPr lang="en-US" dirty="0" smtClean="0"/>
              <a:t>Blessings of Deuteronomy 28:9-11</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40</a:t>
            </a:fld>
            <a:endParaRPr lang="en-US" altLang="en-US"/>
          </a:p>
        </p:txBody>
      </p:sp>
      <p:sp>
        <p:nvSpPr>
          <p:cNvPr id="6" name="TextBox 5"/>
          <p:cNvSpPr txBox="1"/>
          <p:nvPr/>
        </p:nvSpPr>
        <p:spPr>
          <a:xfrm>
            <a:off x="1151903" y="1757663"/>
            <a:ext cx="7588336" cy="3477875"/>
          </a:xfrm>
          <a:prstGeom prst="rect">
            <a:avLst/>
          </a:prstGeom>
          <a:noFill/>
        </p:spPr>
        <p:txBody>
          <a:bodyPr wrap="square" rtlCol="0">
            <a:spAutoFit/>
          </a:bodyPr>
          <a:lstStyle/>
          <a:p>
            <a:r>
              <a:rPr lang="en-US" sz="2000" baseline="30000" dirty="0"/>
              <a:t>10</a:t>
            </a:r>
            <a:r>
              <a:rPr lang="en-US" sz="2000" dirty="0"/>
              <a:t>And all the peoples of the earth shall see that you are called by the name of the Lord, and they shall be afraid of you</a:t>
            </a:r>
            <a:r>
              <a:rPr lang="en-US" sz="2000" dirty="0" smtClean="0"/>
              <a:t>.</a:t>
            </a:r>
          </a:p>
          <a:p>
            <a:r>
              <a:rPr lang="en-US" sz="2000" dirty="0"/>
              <a:t> </a:t>
            </a:r>
            <a:r>
              <a:rPr lang="en-US" sz="2000" baseline="30000" dirty="0" smtClean="0"/>
              <a:t>11</a:t>
            </a:r>
            <a:r>
              <a:rPr lang="en-US" sz="2000" dirty="0" smtClean="0"/>
              <a:t>And </a:t>
            </a:r>
            <a:r>
              <a:rPr lang="en-US" sz="2000" dirty="0"/>
              <a:t>the Lord will make you </a:t>
            </a:r>
            <a:r>
              <a:rPr lang="en-US" sz="2000" dirty="0" smtClean="0"/>
              <a:t>abound</a:t>
            </a:r>
          </a:p>
          <a:p>
            <a:r>
              <a:rPr lang="en-US" sz="2000" dirty="0" smtClean="0"/>
              <a:t>     in </a:t>
            </a:r>
            <a:r>
              <a:rPr lang="en-US" sz="2000" dirty="0"/>
              <a:t>prosperity, </a:t>
            </a:r>
            <a:endParaRPr lang="en-US" sz="2000" dirty="0" smtClean="0"/>
          </a:p>
          <a:p>
            <a:r>
              <a:rPr lang="en-US" sz="2000" dirty="0"/>
              <a:t> </a:t>
            </a:r>
            <a:r>
              <a:rPr lang="en-US" sz="2000" dirty="0" smtClean="0"/>
              <a:t>    in </a:t>
            </a:r>
            <a:r>
              <a:rPr lang="en-US" sz="2000" dirty="0"/>
              <a:t>the fruit of your womb and </a:t>
            </a:r>
            <a:endParaRPr lang="en-US" sz="2000" dirty="0" smtClean="0"/>
          </a:p>
          <a:p>
            <a:r>
              <a:rPr lang="en-US" sz="2000" dirty="0"/>
              <a:t> </a:t>
            </a:r>
            <a:r>
              <a:rPr lang="en-US" sz="2000" dirty="0" smtClean="0"/>
              <a:t>    in </a:t>
            </a:r>
            <a:r>
              <a:rPr lang="en-US" sz="2000" dirty="0"/>
              <a:t>the fruit of your livestock and </a:t>
            </a:r>
            <a:endParaRPr lang="en-US" sz="2000" dirty="0" smtClean="0"/>
          </a:p>
          <a:p>
            <a:r>
              <a:rPr lang="en-US" sz="2000" dirty="0"/>
              <a:t> </a:t>
            </a:r>
            <a:r>
              <a:rPr lang="en-US" sz="2000" dirty="0" smtClean="0"/>
              <a:t>    in </a:t>
            </a:r>
            <a:r>
              <a:rPr lang="en-US" sz="2000" dirty="0"/>
              <a:t>the fruit of your ground, </a:t>
            </a:r>
            <a:endParaRPr lang="en-US" sz="2000" dirty="0" smtClean="0"/>
          </a:p>
          <a:p>
            <a:r>
              <a:rPr lang="en-US" sz="2000" dirty="0" smtClean="0"/>
              <a:t>within </a:t>
            </a:r>
            <a:r>
              <a:rPr lang="en-US" sz="2000" dirty="0"/>
              <a:t>the land that the Lord swore to your fathers to give you. </a:t>
            </a:r>
            <a:br>
              <a:rPr lang="en-US" sz="2000" dirty="0"/>
            </a:br>
            <a:r>
              <a:rPr lang="en-US" sz="2000" dirty="0"/>
              <a:t/>
            </a:r>
            <a:br>
              <a:rPr lang="en-US" sz="2000" dirty="0"/>
            </a:b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7" name="TextBox 6"/>
          <p:cNvSpPr txBox="1"/>
          <p:nvPr/>
        </p:nvSpPr>
        <p:spPr>
          <a:xfrm>
            <a:off x="356260" y="1079152"/>
            <a:ext cx="8787740" cy="646331"/>
          </a:xfrm>
          <a:prstGeom prst="rect">
            <a:avLst/>
          </a:prstGeom>
          <a:noFill/>
        </p:spPr>
        <p:txBody>
          <a:bodyPr wrap="square" rtlCol="0">
            <a:spAutoFit/>
          </a:bodyPr>
          <a:lstStyle/>
          <a:p>
            <a:r>
              <a:rPr lang="en-US" b="1" u="sng" baseline="30000" dirty="0">
                <a:solidFill>
                  <a:srgbClr val="7030A0"/>
                </a:solidFill>
              </a:rPr>
              <a:t>9</a:t>
            </a:r>
            <a:r>
              <a:rPr lang="en-US" b="1" u="sng" dirty="0">
                <a:solidFill>
                  <a:srgbClr val="7030A0"/>
                </a:solidFill>
              </a:rPr>
              <a:t>The Lord will establish you as a people holy to himself</a:t>
            </a:r>
            <a:r>
              <a:rPr lang="en-US" dirty="0"/>
              <a:t>, as he has sworn to you, </a:t>
            </a:r>
            <a:r>
              <a:rPr lang="en-US" b="1" u="sng" dirty="0"/>
              <a:t>if you keep the commandments of the Lord your God and walk in his ways.</a:t>
            </a:r>
            <a:r>
              <a:rPr lang="en-US" dirty="0"/>
              <a:t> </a:t>
            </a:r>
            <a:endParaRPr lang="en-US" dirty="0"/>
          </a:p>
        </p:txBody>
      </p:sp>
    </p:spTree>
    <p:extLst>
      <p:ext uri="{BB962C8B-B14F-4D97-AF65-F5344CB8AC3E}">
        <p14:creationId xmlns:p14="http://schemas.microsoft.com/office/powerpoint/2010/main" val="113033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1266" y="1187532"/>
            <a:ext cx="8431481" cy="21613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t>
            </a:r>
            <a:r>
              <a:rPr lang="en-US" dirty="0" err="1"/>
              <a:t>If”s</a:t>
            </a:r>
            <a:r>
              <a:rPr lang="en-US" dirty="0"/>
              <a:t> of Deuteronomy 28</a:t>
            </a:r>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41</a:t>
            </a:fld>
            <a:endParaRPr lang="en-US" altLang="en-US"/>
          </a:p>
        </p:txBody>
      </p:sp>
      <p:sp>
        <p:nvSpPr>
          <p:cNvPr id="4" name="TextBox 3"/>
          <p:cNvSpPr txBox="1"/>
          <p:nvPr/>
        </p:nvSpPr>
        <p:spPr>
          <a:xfrm>
            <a:off x="629392" y="1187534"/>
            <a:ext cx="7980218" cy="4247317"/>
          </a:xfrm>
          <a:prstGeom prst="rect">
            <a:avLst/>
          </a:prstGeom>
          <a:noFill/>
        </p:spPr>
        <p:txBody>
          <a:bodyPr wrap="square" rtlCol="0">
            <a:spAutoFit/>
          </a:bodyPr>
          <a:lstStyle/>
          <a:p>
            <a:r>
              <a:rPr lang="en-US" baseline="30000" dirty="0"/>
              <a:t>12</a:t>
            </a:r>
            <a:r>
              <a:rPr lang="en-US" dirty="0"/>
              <a:t>The Lord will open to you his good treasury, the heavens, to give the rain to your land in its season and to bless all the work of your hands. </a:t>
            </a:r>
            <a:endParaRPr lang="en-US" dirty="0" smtClean="0"/>
          </a:p>
          <a:p>
            <a:endParaRPr lang="en-US" dirty="0"/>
          </a:p>
          <a:p>
            <a:r>
              <a:rPr lang="en-US" dirty="0" smtClean="0"/>
              <a:t>And </a:t>
            </a:r>
            <a:r>
              <a:rPr lang="en-US" dirty="0"/>
              <a:t>you shall lend to many nations, but you shall not borrow. </a:t>
            </a:r>
            <a:br>
              <a:rPr lang="en-US" dirty="0"/>
            </a:br>
            <a:endParaRPr lang="en-US" dirty="0" smtClean="0"/>
          </a:p>
          <a:p>
            <a:r>
              <a:rPr lang="en-US" baseline="30000" dirty="0" smtClean="0"/>
              <a:t>13</a:t>
            </a:r>
            <a:r>
              <a:rPr lang="en-US" dirty="0" smtClean="0"/>
              <a:t>And </a:t>
            </a:r>
            <a:r>
              <a:rPr lang="en-US" dirty="0"/>
              <a:t>the Lord will make you the head and not the tail, and you shall only go up and not down, </a:t>
            </a:r>
            <a:endParaRPr lang="en-US" dirty="0" smtClean="0"/>
          </a:p>
          <a:p>
            <a:endParaRPr lang="en-US" dirty="0"/>
          </a:p>
          <a:p>
            <a:r>
              <a:rPr lang="en-US" b="1" u="sng" dirty="0" smtClean="0">
                <a:solidFill>
                  <a:srgbClr val="7030A0"/>
                </a:solidFill>
              </a:rPr>
              <a:t>if </a:t>
            </a:r>
            <a:r>
              <a:rPr lang="en-US" b="1" u="sng" dirty="0">
                <a:solidFill>
                  <a:srgbClr val="7030A0"/>
                </a:solidFill>
              </a:rPr>
              <a:t>you obey the commandments of the Lord your God, </a:t>
            </a:r>
            <a:r>
              <a:rPr lang="en-US" dirty="0"/>
              <a:t>which I command you today, being careful to do them, </a:t>
            </a:r>
            <a:endParaRPr lang="en-US" dirty="0" smtClean="0"/>
          </a:p>
          <a:p>
            <a:r>
              <a:rPr lang="en-US" dirty="0"/>
              <a:t/>
            </a:r>
            <a:br>
              <a:rPr lang="en-US" dirty="0"/>
            </a:br>
            <a:r>
              <a:rPr lang="en-US" baseline="30000" dirty="0"/>
              <a:t>14</a:t>
            </a:r>
            <a:r>
              <a:rPr lang="en-US" dirty="0"/>
              <a:t>and </a:t>
            </a:r>
            <a:r>
              <a:rPr lang="en-US" b="1" u="sng" dirty="0">
                <a:solidFill>
                  <a:srgbClr val="7030A0"/>
                </a:solidFill>
              </a:rPr>
              <a:t>if you do not turn aside from any of the words that I command you today, </a:t>
            </a:r>
            <a:r>
              <a:rPr lang="en-US" dirty="0"/>
              <a:t>to the right hand or to the left, to go after other gods to serve them. </a:t>
            </a:r>
            <a:br>
              <a:rPr lang="en-US" dirty="0"/>
            </a:br>
            <a:endParaRPr lang="en-US" dirty="0"/>
          </a:p>
        </p:txBody>
      </p:sp>
    </p:spTree>
    <p:extLst>
      <p:ext uri="{BB962C8B-B14F-4D97-AF65-F5344CB8AC3E}">
        <p14:creationId xmlns:p14="http://schemas.microsoft.com/office/powerpoint/2010/main" val="308154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42</a:t>
            </a:fld>
            <a:endParaRPr lang="en-US" altLang="en-US"/>
          </a:p>
        </p:txBody>
      </p:sp>
      <p:pic>
        <p:nvPicPr>
          <p:cNvPr id="1026" name="Picture 2" descr="Deuteronomy-1024x763"/>
          <p:cNvPicPr>
            <a:picLocks noChangeAspect="1" noChangeArrowheads="1"/>
          </p:cNvPicPr>
          <p:nvPr/>
        </p:nvPicPr>
        <p:blipFill>
          <a:blip r:embed="rId2">
            <a:extLst>
              <a:ext uri="{28A0092B-C50C-407E-A947-70E740481C1C}">
                <a14:useLocalDpi xmlns:a14="http://schemas.microsoft.com/office/drawing/2010/main" val="0"/>
              </a:ext>
            </a:extLst>
          </a:blip>
          <a:srcRect b="20131"/>
          <a:stretch>
            <a:fillRect/>
          </a:stretch>
        </p:blipFill>
        <p:spPr bwMode="auto">
          <a:xfrm>
            <a:off x="0" y="461169"/>
            <a:ext cx="8058904"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9552" y="178142"/>
            <a:ext cx="3342361" cy="3139321"/>
          </a:xfrm>
          <a:prstGeom prst="rect">
            <a:avLst/>
          </a:prstGeom>
          <a:solidFill>
            <a:schemeClr val="bg1"/>
          </a:solidFill>
        </p:spPr>
        <p:txBody>
          <a:bodyPr wrap="square" rtlCol="0">
            <a:spAutoFit/>
          </a:bodyPr>
          <a:lstStyle/>
          <a:p>
            <a:r>
              <a:rPr lang="en-US" b="1" dirty="0" smtClean="0">
                <a:solidFill>
                  <a:prstClr val="black"/>
                </a:solidFill>
              </a:rPr>
              <a:t>Deuteronomy </a:t>
            </a:r>
            <a:r>
              <a:rPr lang="en-US" b="1" dirty="0">
                <a:solidFill>
                  <a:prstClr val="black"/>
                </a:solidFill>
              </a:rPr>
              <a:t>28:13-14(ESV) </a:t>
            </a:r>
            <a:r>
              <a:rPr lang="en-US" dirty="0">
                <a:solidFill>
                  <a:prstClr val="black"/>
                </a:solidFill>
              </a:rPr>
              <a:t/>
            </a:r>
            <a:br>
              <a:rPr lang="en-US" dirty="0">
                <a:solidFill>
                  <a:prstClr val="black"/>
                </a:solidFill>
              </a:rPr>
            </a:br>
            <a:r>
              <a:rPr lang="en-US" baseline="30000" dirty="0" smtClean="0">
                <a:solidFill>
                  <a:prstClr val="black"/>
                </a:solidFill>
              </a:rPr>
              <a:t>13</a:t>
            </a:r>
            <a:r>
              <a:rPr lang="en-US" dirty="0" smtClean="0">
                <a:solidFill>
                  <a:prstClr val="black"/>
                </a:solidFill>
              </a:rPr>
              <a:t>…if </a:t>
            </a:r>
            <a:r>
              <a:rPr lang="en-US" dirty="0">
                <a:solidFill>
                  <a:prstClr val="black"/>
                </a:solidFill>
              </a:rPr>
              <a:t>you obey the commandments of the Lord your God, which I command you today, being careful to do them,  </a:t>
            </a:r>
            <a:br>
              <a:rPr lang="en-US" dirty="0">
                <a:solidFill>
                  <a:prstClr val="black"/>
                </a:solidFill>
              </a:rPr>
            </a:br>
            <a:r>
              <a:rPr lang="en-US" baseline="30000" dirty="0">
                <a:solidFill>
                  <a:prstClr val="black"/>
                </a:solidFill>
              </a:rPr>
              <a:t>14</a:t>
            </a:r>
            <a:r>
              <a:rPr lang="en-US" dirty="0">
                <a:solidFill>
                  <a:prstClr val="black"/>
                </a:solidFill>
              </a:rPr>
              <a:t>and if you do not turn aside from any of the words that I command you today, to the right hand or to the left, to go after other gods to serve them. </a:t>
            </a:r>
          </a:p>
        </p:txBody>
      </p:sp>
    </p:spTree>
    <p:extLst>
      <p:ext uri="{BB962C8B-B14F-4D97-AF65-F5344CB8AC3E}">
        <p14:creationId xmlns:p14="http://schemas.microsoft.com/office/powerpoint/2010/main" val="856215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43</a:t>
            </a:fld>
            <a:endParaRPr lang="en-US" altLang="en-US"/>
          </a:p>
        </p:txBody>
      </p:sp>
      <p:sp>
        <p:nvSpPr>
          <p:cNvPr id="4" name="Title 1"/>
          <p:cNvSpPr>
            <a:spLocks noGrp="1"/>
          </p:cNvSpPr>
          <p:nvPr>
            <p:ph type="title"/>
          </p:nvPr>
        </p:nvSpPr>
        <p:spPr/>
        <p:txBody>
          <a:bodyPr/>
          <a:lstStyle/>
          <a:p>
            <a:r>
              <a:rPr lang="en-US" dirty="0" smtClean="0"/>
              <a:t>Curses of Deuteronomy 28</a:t>
            </a:r>
            <a:endParaRPr lang="en-US" dirty="0"/>
          </a:p>
        </p:txBody>
      </p:sp>
      <p:sp>
        <p:nvSpPr>
          <p:cNvPr id="5" name="TextBox 4"/>
          <p:cNvSpPr txBox="1"/>
          <p:nvPr/>
        </p:nvSpPr>
        <p:spPr>
          <a:xfrm>
            <a:off x="201881" y="1104405"/>
            <a:ext cx="8942120" cy="3970318"/>
          </a:xfrm>
          <a:prstGeom prst="rect">
            <a:avLst/>
          </a:prstGeom>
          <a:noFill/>
        </p:spPr>
        <p:txBody>
          <a:bodyPr wrap="square" rtlCol="0">
            <a:spAutoFit/>
          </a:bodyPr>
          <a:lstStyle/>
          <a:p>
            <a:r>
              <a:rPr lang="en-US" baseline="30000" dirty="0"/>
              <a:t>15</a:t>
            </a:r>
            <a:r>
              <a:rPr lang="en-US" dirty="0"/>
              <a:t>“But if you </a:t>
            </a:r>
            <a:r>
              <a:rPr lang="en-US" b="1" u="sng" dirty="0"/>
              <a:t>will not obey the voice of the Lord </a:t>
            </a:r>
            <a:r>
              <a:rPr lang="en-US" dirty="0"/>
              <a:t>your </a:t>
            </a:r>
            <a:r>
              <a:rPr lang="en-US" dirty="0" smtClean="0"/>
              <a:t>God or </a:t>
            </a:r>
            <a:r>
              <a:rPr lang="en-US" dirty="0"/>
              <a:t>be careful to do all his commandments and his statutes that I command you today, </a:t>
            </a:r>
            <a:endParaRPr lang="en-US" dirty="0" smtClean="0"/>
          </a:p>
          <a:p>
            <a:r>
              <a:rPr lang="en-US" dirty="0" smtClean="0"/>
              <a:t>then </a:t>
            </a:r>
            <a:r>
              <a:rPr lang="en-US" dirty="0"/>
              <a:t>all these curses shall come upon you and overtake you. </a:t>
            </a:r>
            <a:endParaRPr lang="en-US" dirty="0" smtClean="0"/>
          </a:p>
          <a:p>
            <a:r>
              <a:rPr lang="en-US" dirty="0"/>
              <a:t/>
            </a:r>
            <a:br>
              <a:rPr lang="en-US" dirty="0"/>
            </a:br>
            <a:r>
              <a:rPr lang="en-US" baseline="30000" dirty="0">
                <a:solidFill>
                  <a:srgbClr val="002060"/>
                </a:solidFill>
              </a:rPr>
              <a:t>16</a:t>
            </a:r>
            <a:r>
              <a:rPr lang="en-US" dirty="0">
                <a:solidFill>
                  <a:srgbClr val="002060"/>
                </a:solidFill>
              </a:rPr>
              <a:t>Cursed shall you be in the city, and cursed shall you be in the field. </a:t>
            </a:r>
            <a:br>
              <a:rPr lang="en-US" dirty="0">
                <a:solidFill>
                  <a:srgbClr val="002060"/>
                </a:solidFill>
              </a:rPr>
            </a:br>
            <a:r>
              <a:rPr lang="en-US" baseline="30000" dirty="0">
                <a:solidFill>
                  <a:srgbClr val="002060"/>
                </a:solidFill>
              </a:rPr>
              <a:t>17</a:t>
            </a:r>
            <a:r>
              <a:rPr lang="en-US" dirty="0">
                <a:solidFill>
                  <a:srgbClr val="002060"/>
                </a:solidFill>
              </a:rPr>
              <a:t>Cursed shall be your basket and your kneading bowl. </a:t>
            </a:r>
            <a:br>
              <a:rPr lang="en-US" dirty="0">
                <a:solidFill>
                  <a:srgbClr val="002060"/>
                </a:solidFill>
              </a:rPr>
            </a:br>
            <a:r>
              <a:rPr lang="en-US" baseline="30000" dirty="0">
                <a:solidFill>
                  <a:srgbClr val="002060"/>
                </a:solidFill>
              </a:rPr>
              <a:t>18</a:t>
            </a:r>
            <a:r>
              <a:rPr lang="en-US" dirty="0">
                <a:solidFill>
                  <a:srgbClr val="002060"/>
                </a:solidFill>
              </a:rPr>
              <a:t>Cursed shall be the fruit of your womb and the fruit of your ground, the increase of </a:t>
            </a:r>
            <a:endParaRPr lang="en-US" dirty="0" smtClean="0">
              <a:solidFill>
                <a:srgbClr val="002060"/>
              </a:solidFill>
            </a:endParaRPr>
          </a:p>
          <a:p>
            <a:r>
              <a:rPr lang="en-US" dirty="0">
                <a:solidFill>
                  <a:srgbClr val="002060"/>
                </a:solidFill>
              </a:rPr>
              <a:t> </a:t>
            </a:r>
            <a:r>
              <a:rPr lang="en-US" dirty="0" smtClean="0">
                <a:solidFill>
                  <a:srgbClr val="002060"/>
                </a:solidFill>
              </a:rPr>
              <a:t>  your </a:t>
            </a:r>
            <a:r>
              <a:rPr lang="en-US" dirty="0">
                <a:solidFill>
                  <a:srgbClr val="002060"/>
                </a:solidFill>
              </a:rPr>
              <a:t>herds and the young of your flock. </a:t>
            </a:r>
            <a:br>
              <a:rPr lang="en-US" dirty="0">
                <a:solidFill>
                  <a:srgbClr val="002060"/>
                </a:solidFill>
              </a:rPr>
            </a:br>
            <a:r>
              <a:rPr lang="en-US" baseline="30000" dirty="0">
                <a:solidFill>
                  <a:srgbClr val="002060"/>
                </a:solidFill>
              </a:rPr>
              <a:t>19</a:t>
            </a:r>
            <a:r>
              <a:rPr lang="en-US" dirty="0">
                <a:solidFill>
                  <a:srgbClr val="002060"/>
                </a:solidFill>
              </a:rPr>
              <a:t>Cursed shall you be when you come in, and cursed shall you be when you go out. </a:t>
            </a:r>
            <a:br>
              <a:rPr lang="en-US" dirty="0">
                <a:solidFill>
                  <a:srgbClr val="002060"/>
                </a:solidFill>
              </a:rPr>
            </a:br>
            <a:r>
              <a:rPr lang="en-US" baseline="30000" dirty="0">
                <a:solidFill>
                  <a:srgbClr val="002060"/>
                </a:solidFill>
              </a:rPr>
              <a:t>20</a:t>
            </a:r>
            <a:r>
              <a:rPr lang="en-US" dirty="0">
                <a:solidFill>
                  <a:srgbClr val="002060"/>
                </a:solidFill>
              </a:rPr>
              <a:t>“The Lord will send on you curses, confusion, and frustration </a:t>
            </a:r>
            <a:endParaRPr lang="en-US" dirty="0" smtClean="0">
              <a:solidFill>
                <a:srgbClr val="002060"/>
              </a:solidFill>
            </a:endParaRPr>
          </a:p>
          <a:p>
            <a:r>
              <a:rPr lang="en-US" dirty="0">
                <a:solidFill>
                  <a:srgbClr val="002060"/>
                </a:solidFill>
              </a:rPr>
              <a:t> </a:t>
            </a:r>
            <a:r>
              <a:rPr lang="en-US" dirty="0" smtClean="0">
                <a:solidFill>
                  <a:srgbClr val="002060"/>
                </a:solidFill>
              </a:rPr>
              <a:t>    in </a:t>
            </a:r>
            <a:r>
              <a:rPr lang="en-US" dirty="0">
                <a:solidFill>
                  <a:srgbClr val="002060"/>
                </a:solidFill>
              </a:rPr>
              <a:t>all that you undertake to do, </a:t>
            </a:r>
            <a:endParaRPr lang="en-US" dirty="0" smtClean="0">
              <a:solidFill>
                <a:srgbClr val="002060"/>
              </a:solidFill>
            </a:endParaRPr>
          </a:p>
          <a:p>
            <a:r>
              <a:rPr lang="en-US" dirty="0">
                <a:solidFill>
                  <a:srgbClr val="002060"/>
                </a:solidFill>
              </a:rPr>
              <a:t> </a:t>
            </a:r>
            <a:r>
              <a:rPr lang="en-US" dirty="0" smtClean="0">
                <a:solidFill>
                  <a:srgbClr val="002060"/>
                </a:solidFill>
              </a:rPr>
              <a:t>    until </a:t>
            </a:r>
            <a:r>
              <a:rPr lang="en-US" dirty="0">
                <a:solidFill>
                  <a:srgbClr val="002060"/>
                </a:solidFill>
              </a:rPr>
              <a:t>you are destroyed and perish quickly </a:t>
            </a:r>
            <a:endParaRPr lang="en-US" dirty="0" smtClean="0">
              <a:solidFill>
                <a:srgbClr val="002060"/>
              </a:solidFill>
            </a:endParaRPr>
          </a:p>
          <a:p>
            <a:endParaRPr lang="en-US" dirty="0" smtClean="0"/>
          </a:p>
          <a:p>
            <a:r>
              <a:rPr lang="en-US" dirty="0"/>
              <a:t> </a:t>
            </a:r>
            <a:r>
              <a:rPr lang="en-US" dirty="0" smtClean="0"/>
              <a:t>    </a:t>
            </a:r>
            <a:r>
              <a:rPr lang="en-US" b="1" u="sng" dirty="0" smtClean="0"/>
              <a:t>on </a:t>
            </a:r>
            <a:r>
              <a:rPr lang="en-US" b="1" u="sng" dirty="0"/>
              <a:t>account of the evil of your deeds, because you have forsaken me. </a:t>
            </a:r>
            <a:endParaRPr lang="en-US" b="1" u="sng" dirty="0"/>
          </a:p>
        </p:txBody>
      </p:sp>
    </p:spTree>
    <p:extLst>
      <p:ext uri="{BB962C8B-B14F-4D97-AF65-F5344CB8AC3E}">
        <p14:creationId xmlns:p14="http://schemas.microsoft.com/office/powerpoint/2010/main" val="2233470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44</a:t>
            </a:fld>
            <a:endParaRPr lang="en-US" altLang="en-US"/>
          </a:p>
        </p:txBody>
      </p:sp>
      <p:sp>
        <p:nvSpPr>
          <p:cNvPr id="4" name="Title 1"/>
          <p:cNvSpPr>
            <a:spLocks noGrp="1"/>
          </p:cNvSpPr>
          <p:nvPr>
            <p:ph type="title"/>
          </p:nvPr>
        </p:nvSpPr>
        <p:spPr>
          <a:xfrm>
            <a:off x="748146" y="151905"/>
            <a:ext cx="8502732" cy="952500"/>
          </a:xfrm>
        </p:spPr>
        <p:txBody>
          <a:bodyPr/>
          <a:lstStyle/>
          <a:p>
            <a:r>
              <a:rPr lang="en-US" dirty="0" smtClean="0"/>
              <a:t>Lord Strikes You of Deuteronomy 28</a:t>
            </a:r>
            <a:endParaRPr lang="en-US" dirty="0"/>
          </a:p>
        </p:txBody>
      </p:sp>
      <p:sp>
        <p:nvSpPr>
          <p:cNvPr id="5" name="TextBox 4"/>
          <p:cNvSpPr txBox="1"/>
          <p:nvPr/>
        </p:nvSpPr>
        <p:spPr>
          <a:xfrm>
            <a:off x="100940" y="997528"/>
            <a:ext cx="8942120" cy="4524315"/>
          </a:xfrm>
          <a:prstGeom prst="rect">
            <a:avLst/>
          </a:prstGeom>
          <a:noFill/>
        </p:spPr>
        <p:txBody>
          <a:bodyPr wrap="square" rtlCol="0">
            <a:spAutoFit/>
          </a:bodyPr>
          <a:lstStyle/>
          <a:p>
            <a:r>
              <a:rPr lang="en-US" baseline="30000" dirty="0"/>
              <a:t>21</a:t>
            </a:r>
            <a:r>
              <a:rPr lang="en-US" dirty="0"/>
              <a:t>The Lord will make the pestilence stick to you </a:t>
            </a:r>
            <a:r>
              <a:rPr lang="en-US" b="1" u="sng" dirty="0">
                <a:solidFill>
                  <a:srgbClr val="7030A0"/>
                </a:solidFill>
              </a:rPr>
              <a:t>until he has consumed you off the land that you are entering to take possession of it. </a:t>
            </a:r>
            <a:r>
              <a:rPr lang="en-US" dirty="0"/>
              <a:t/>
            </a:r>
            <a:br>
              <a:rPr lang="en-US" dirty="0"/>
            </a:br>
            <a:r>
              <a:rPr lang="en-US" baseline="30000" dirty="0"/>
              <a:t>22</a:t>
            </a:r>
            <a:r>
              <a:rPr lang="en-US" dirty="0"/>
              <a:t>The Lord will strike you with wasting disease and with fever, inflammation and fiery heat, and with </a:t>
            </a:r>
            <a:r>
              <a:rPr lang="en-US" dirty="0" smtClean="0"/>
              <a:t>drought </a:t>
            </a:r>
            <a:r>
              <a:rPr lang="en-US" dirty="0"/>
              <a:t>and with blight and with mildew. </a:t>
            </a:r>
            <a:endParaRPr lang="en-US" dirty="0" smtClean="0"/>
          </a:p>
          <a:p>
            <a:r>
              <a:rPr lang="en-US" b="1" u="sng" dirty="0" smtClean="0">
                <a:solidFill>
                  <a:srgbClr val="7030A0"/>
                </a:solidFill>
              </a:rPr>
              <a:t>They </a:t>
            </a:r>
            <a:r>
              <a:rPr lang="en-US" b="1" u="sng" dirty="0">
                <a:solidFill>
                  <a:srgbClr val="7030A0"/>
                </a:solidFill>
              </a:rPr>
              <a:t>shall pursue you until you perish. </a:t>
            </a:r>
            <a:r>
              <a:rPr lang="en-US" dirty="0"/>
              <a:t/>
            </a:r>
            <a:br>
              <a:rPr lang="en-US" dirty="0"/>
            </a:br>
            <a:r>
              <a:rPr lang="en-US" baseline="30000" dirty="0"/>
              <a:t>23</a:t>
            </a:r>
            <a:r>
              <a:rPr lang="en-US" dirty="0"/>
              <a:t>And the heavens over your head shall be bronze, and the earth under you shall be iron. </a:t>
            </a:r>
            <a:r>
              <a:rPr lang="en-US" baseline="30000" dirty="0" smtClean="0"/>
              <a:t>24</a:t>
            </a:r>
            <a:r>
              <a:rPr lang="en-US" dirty="0" smtClean="0"/>
              <a:t>The</a:t>
            </a:r>
            <a:r>
              <a:rPr lang="en-US" dirty="0"/>
              <a:t> Lord will make the rain of your land powder. </a:t>
            </a:r>
            <a:r>
              <a:rPr lang="en-US" b="1" u="sng" dirty="0">
                <a:solidFill>
                  <a:srgbClr val="7030A0"/>
                </a:solidFill>
              </a:rPr>
              <a:t>From heaven dust shall come down on you until you are destroyed. </a:t>
            </a:r>
            <a:r>
              <a:rPr lang="en-US" dirty="0"/>
              <a:t/>
            </a:r>
            <a:br>
              <a:rPr lang="en-US" dirty="0"/>
            </a:br>
            <a:r>
              <a:rPr lang="en-US" baseline="30000" dirty="0"/>
              <a:t>25</a:t>
            </a:r>
            <a:r>
              <a:rPr lang="en-US" dirty="0"/>
              <a:t>“The Lord will cause you to be defeated before your </a:t>
            </a:r>
            <a:r>
              <a:rPr lang="en-US" dirty="0" smtClean="0"/>
              <a:t>enemies… </a:t>
            </a:r>
            <a:r>
              <a:rPr lang="en-US" b="1" u="sng" dirty="0" smtClean="0">
                <a:solidFill>
                  <a:srgbClr val="7030A0"/>
                </a:solidFill>
              </a:rPr>
              <a:t>And </a:t>
            </a:r>
            <a:r>
              <a:rPr lang="en-US" b="1" u="sng" dirty="0">
                <a:solidFill>
                  <a:srgbClr val="7030A0"/>
                </a:solidFill>
              </a:rPr>
              <a:t>you shall be a horror to all the kingdoms of the earth. </a:t>
            </a:r>
            <a:r>
              <a:rPr lang="en-US" dirty="0"/>
              <a:t/>
            </a:r>
            <a:br>
              <a:rPr lang="en-US" dirty="0"/>
            </a:br>
            <a:r>
              <a:rPr lang="en-US" baseline="30000" dirty="0" smtClean="0"/>
              <a:t>27</a:t>
            </a:r>
            <a:r>
              <a:rPr lang="en-US" dirty="0" smtClean="0"/>
              <a:t>The</a:t>
            </a:r>
            <a:r>
              <a:rPr lang="en-US" dirty="0"/>
              <a:t> Lord will strike you with the </a:t>
            </a:r>
            <a:r>
              <a:rPr lang="en-US" dirty="0">
                <a:solidFill>
                  <a:srgbClr val="7030A0"/>
                </a:solidFill>
              </a:rPr>
              <a:t>boils of Egypt</a:t>
            </a:r>
            <a:r>
              <a:rPr lang="en-US" dirty="0"/>
              <a:t>, and </a:t>
            </a:r>
            <a:r>
              <a:rPr lang="en-US" dirty="0">
                <a:solidFill>
                  <a:srgbClr val="7030A0"/>
                </a:solidFill>
              </a:rPr>
              <a:t>with tumors and scabs and itch</a:t>
            </a:r>
            <a:r>
              <a:rPr lang="en-US" dirty="0"/>
              <a:t>, of which </a:t>
            </a:r>
            <a:r>
              <a:rPr lang="en-US" dirty="0">
                <a:solidFill>
                  <a:srgbClr val="7030A0"/>
                </a:solidFill>
              </a:rPr>
              <a:t>you cannot be healed</a:t>
            </a:r>
            <a:r>
              <a:rPr lang="en-US" dirty="0"/>
              <a:t>. </a:t>
            </a:r>
            <a:r>
              <a:rPr lang="en-US" baseline="30000" dirty="0" smtClean="0"/>
              <a:t>28</a:t>
            </a:r>
            <a:r>
              <a:rPr lang="en-US" dirty="0" smtClean="0"/>
              <a:t>The</a:t>
            </a:r>
            <a:r>
              <a:rPr lang="en-US" dirty="0"/>
              <a:t> Lord will strike you with </a:t>
            </a:r>
            <a:r>
              <a:rPr lang="en-US" dirty="0">
                <a:solidFill>
                  <a:srgbClr val="7030A0"/>
                </a:solidFill>
              </a:rPr>
              <a:t>madness and blindness and confusion of mind</a:t>
            </a:r>
            <a:r>
              <a:rPr lang="en-US" dirty="0"/>
              <a:t>, </a:t>
            </a:r>
            <a:r>
              <a:rPr lang="en-US" baseline="30000" dirty="0" smtClean="0"/>
              <a:t>29</a:t>
            </a:r>
            <a:r>
              <a:rPr lang="en-US" dirty="0" smtClean="0"/>
              <a:t>and </a:t>
            </a:r>
            <a:r>
              <a:rPr lang="en-US" dirty="0"/>
              <a:t>you shall grope at noonday, as the blind grope in darkness, and </a:t>
            </a:r>
            <a:r>
              <a:rPr lang="en-US" dirty="0">
                <a:solidFill>
                  <a:srgbClr val="7030A0"/>
                </a:solidFill>
              </a:rPr>
              <a:t>you shall not prosper in your ways</a:t>
            </a:r>
            <a:r>
              <a:rPr lang="en-US" dirty="0" smtClean="0"/>
              <a:t>. </a:t>
            </a:r>
            <a:r>
              <a:rPr lang="en-US" dirty="0">
                <a:solidFill>
                  <a:srgbClr val="7030A0"/>
                </a:solidFill>
              </a:rPr>
              <a:t>And you shall be only oppressed and robbed continually, and there shall be no one to help you. </a:t>
            </a:r>
            <a:br>
              <a:rPr lang="en-US" dirty="0">
                <a:solidFill>
                  <a:srgbClr val="7030A0"/>
                </a:solidFill>
              </a:rPr>
            </a:br>
            <a:endParaRPr lang="en-US" b="1" u="sng" dirty="0">
              <a:solidFill>
                <a:srgbClr val="7030A0"/>
              </a:solidFill>
            </a:endParaRPr>
          </a:p>
        </p:txBody>
      </p:sp>
    </p:spTree>
    <p:extLst>
      <p:ext uri="{BB962C8B-B14F-4D97-AF65-F5344CB8AC3E}">
        <p14:creationId xmlns:p14="http://schemas.microsoft.com/office/powerpoint/2010/main" val="19548393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45</a:t>
            </a:fld>
            <a:endParaRPr lang="en-US" altLang="en-US"/>
          </a:p>
        </p:txBody>
      </p:sp>
      <p:sp>
        <p:nvSpPr>
          <p:cNvPr id="4" name="TextBox 3"/>
          <p:cNvSpPr txBox="1"/>
          <p:nvPr/>
        </p:nvSpPr>
        <p:spPr>
          <a:xfrm>
            <a:off x="118757" y="225630"/>
            <a:ext cx="8906493" cy="5355312"/>
          </a:xfrm>
          <a:prstGeom prst="rect">
            <a:avLst/>
          </a:prstGeom>
          <a:noFill/>
        </p:spPr>
        <p:txBody>
          <a:bodyPr wrap="square" rtlCol="0">
            <a:spAutoFit/>
          </a:bodyPr>
          <a:lstStyle/>
          <a:p>
            <a:r>
              <a:rPr lang="en-US" baseline="30000" dirty="0" smtClean="0"/>
              <a:t>                      30</a:t>
            </a:r>
            <a:r>
              <a:rPr lang="en-US" dirty="0" smtClean="0"/>
              <a:t>You </a:t>
            </a:r>
            <a:r>
              <a:rPr lang="en-US" dirty="0"/>
              <a:t>shall betroth a wife, but another man shall ravish her. </a:t>
            </a:r>
            <a:endParaRPr lang="en-US" dirty="0" smtClean="0"/>
          </a:p>
          <a:p>
            <a:r>
              <a:rPr lang="en-US" dirty="0"/>
              <a:t> </a:t>
            </a:r>
            <a:r>
              <a:rPr lang="en-US" dirty="0" smtClean="0"/>
              <a:t>                You </a:t>
            </a:r>
            <a:r>
              <a:rPr lang="en-US" dirty="0"/>
              <a:t>shall build a house, but you shall not dwell in it. </a:t>
            </a:r>
            <a:endParaRPr lang="en-US" dirty="0" smtClean="0"/>
          </a:p>
          <a:p>
            <a:r>
              <a:rPr lang="en-US" dirty="0"/>
              <a:t> </a:t>
            </a:r>
            <a:r>
              <a:rPr lang="en-US" dirty="0" smtClean="0"/>
              <a:t>                You </a:t>
            </a:r>
            <a:r>
              <a:rPr lang="en-US" dirty="0"/>
              <a:t>shall plant a vineyard, but you shall not enjoy its fruit. </a:t>
            </a:r>
            <a:br>
              <a:rPr lang="en-US" dirty="0"/>
            </a:br>
            <a:r>
              <a:rPr lang="en-US" baseline="30000" dirty="0"/>
              <a:t>31</a:t>
            </a:r>
            <a:r>
              <a:rPr lang="en-US" dirty="0"/>
              <a:t>Your ox shall be slaughtered before your eyes, but you shall not eat any of it. </a:t>
            </a:r>
            <a:endParaRPr lang="en-US" dirty="0" smtClean="0"/>
          </a:p>
          <a:p>
            <a:r>
              <a:rPr lang="en-US" dirty="0"/>
              <a:t> </a:t>
            </a:r>
            <a:r>
              <a:rPr lang="en-US" dirty="0" smtClean="0"/>
              <a:t>  Your </a:t>
            </a:r>
            <a:r>
              <a:rPr lang="en-US" dirty="0"/>
              <a:t>donkey shall be seized before your face, but shall not be restored to you. </a:t>
            </a:r>
            <a:endParaRPr lang="en-US" dirty="0" smtClean="0"/>
          </a:p>
          <a:p>
            <a:r>
              <a:rPr lang="en-US" dirty="0"/>
              <a:t> </a:t>
            </a:r>
            <a:r>
              <a:rPr lang="en-US" dirty="0" smtClean="0"/>
              <a:t>  Your </a:t>
            </a:r>
            <a:r>
              <a:rPr lang="en-US" dirty="0"/>
              <a:t>sheep shall be given to your enemies, but there shall be no one to help you. </a:t>
            </a:r>
            <a:br>
              <a:rPr lang="en-US" dirty="0"/>
            </a:br>
            <a:r>
              <a:rPr lang="en-US" baseline="30000" dirty="0"/>
              <a:t>32</a:t>
            </a:r>
            <a:r>
              <a:rPr lang="en-US" dirty="0"/>
              <a:t>Your sons and your daughters shall be given to another people, while your eyes look </a:t>
            </a:r>
            <a:endParaRPr lang="en-US" dirty="0" smtClean="0"/>
          </a:p>
          <a:p>
            <a:r>
              <a:rPr lang="en-US" dirty="0"/>
              <a:t> </a:t>
            </a:r>
            <a:r>
              <a:rPr lang="en-US" dirty="0" smtClean="0"/>
              <a:t>       on </a:t>
            </a:r>
            <a:r>
              <a:rPr lang="en-US" dirty="0"/>
              <a:t>and fail with longing for them all day long, but you shall be helpless. </a:t>
            </a:r>
            <a:br>
              <a:rPr lang="en-US" dirty="0"/>
            </a:br>
            <a:r>
              <a:rPr lang="en-US" baseline="30000" dirty="0"/>
              <a:t>33</a:t>
            </a:r>
            <a:r>
              <a:rPr lang="en-US" dirty="0"/>
              <a:t>A nation that you have not known </a:t>
            </a:r>
            <a:endParaRPr lang="en-US" dirty="0" smtClean="0"/>
          </a:p>
          <a:p>
            <a:r>
              <a:rPr lang="en-US" dirty="0"/>
              <a:t> </a:t>
            </a:r>
            <a:r>
              <a:rPr lang="en-US" dirty="0" smtClean="0"/>
              <a:t>         shall </a:t>
            </a:r>
            <a:r>
              <a:rPr lang="en-US" dirty="0"/>
              <a:t>eat up the fruit of your ground </a:t>
            </a:r>
            <a:endParaRPr lang="en-US" dirty="0" smtClean="0"/>
          </a:p>
          <a:p>
            <a:r>
              <a:rPr lang="en-US" dirty="0"/>
              <a:t> </a:t>
            </a:r>
            <a:r>
              <a:rPr lang="en-US" dirty="0" smtClean="0"/>
              <a:t>         and </a:t>
            </a:r>
            <a:r>
              <a:rPr lang="en-US" dirty="0"/>
              <a:t>of all your labors, </a:t>
            </a:r>
            <a:endParaRPr lang="en-US" dirty="0" smtClean="0"/>
          </a:p>
          <a:p>
            <a:r>
              <a:rPr lang="en-US" dirty="0"/>
              <a:t> </a:t>
            </a:r>
            <a:r>
              <a:rPr lang="en-US" dirty="0" smtClean="0"/>
              <a:t>        and </a:t>
            </a:r>
            <a:r>
              <a:rPr lang="en-US" dirty="0"/>
              <a:t>you shall be only oppressed and crushed continually, </a:t>
            </a:r>
            <a:br>
              <a:rPr lang="en-US" dirty="0"/>
            </a:br>
            <a:r>
              <a:rPr lang="en-US" baseline="30000" dirty="0" smtClean="0"/>
              <a:t>34                       </a:t>
            </a:r>
            <a:r>
              <a:rPr lang="en-US" dirty="0" smtClean="0"/>
              <a:t>so </a:t>
            </a:r>
            <a:r>
              <a:rPr lang="en-US" dirty="0"/>
              <a:t>that you are driven mad by the sights that your eyes see. </a:t>
            </a:r>
            <a:br>
              <a:rPr lang="en-US" dirty="0"/>
            </a:br>
            <a:r>
              <a:rPr lang="en-US" baseline="30000" dirty="0"/>
              <a:t>35</a:t>
            </a:r>
            <a:r>
              <a:rPr lang="en-US" dirty="0"/>
              <a:t>The Lord will strike you on the knees and on the legs with grievous boils of which </a:t>
            </a:r>
            <a:r>
              <a:rPr lang="en-US" dirty="0" smtClean="0"/>
              <a:t>  </a:t>
            </a:r>
          </a:p>
          <a:p>
            <a:r>
              <a:rPr lang="en-US" dirty="0"/>
              <a:t> </a:t>
            </a:r>
            <a:r>
              <a:rPr lang="en-US" dirty="0" smtClean="0"/>
              <a:t>                 you </a:t>
            </a:r>
            <a:r>
              <a:rPr lang="en-US" dirty="0"/>
              <a:t>cannot be healed, from the sole of your foot to the crown of your head. </a:t>
            </a:r>
            <a:br>
              <a:rPr lang="en-US" dirty="0"/>
            </a:br>
            <a:r>
              <a:rPr lang="en-US" baseline="30000" dirty="0"/>
              <a:t>36</a:t>
            </a:r>
            <a:r>
              <a:rPr lang="en-US" dirty="0"/>
              <a:t>“The Lord will bring you and your king whom you set over you to a nation that neither you nor your fathers have known. And there you shall serve other gods of wood and stone. </a:t>
            </a:r>
            <a:br>
              <a:rPr lang="en-US" dirty="0"/>
            </a:br>
            <a:endParaRPr lang="en-US" dirty="0"/>
          </a:p>
        </p:txBody>
      </p:sp>
    </p:spTree>
    <p:extLst>
      <p:ext uri="{BB962C8B-B14F-4D97-AF65-F5344CB8AC3E}">
        <p14:creationId xmlns:p14="http://schemas.microsoft.com/office/powerpoint/2010/main" val="3993687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Lord bring Nations Against You</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46</a:t>
            </a:fld>
            <a:endParaRPr lang="en-US" altLang="en-US"/>
          </a:p>
        </p:txBody>
      </p:sp>
      <p:sp>
        <p:nvSpPr>
          <p:cNvPr id="4" name="TextBox 3"/>
          <p:cNvSpPr txBox="1"/>
          <p:nvPr/>
        </p:nvSpPr>
        <p:spPr>
          <a:xfrm>
            <a:off x="623458" y="1541262"/>
            <a:ext cx="7897091" cy="646331"/>
          </a:xfrm>
          <a:prstGeom prst="rect">
            <a:avLst/>
          </a:prstGeom>
          <a:noFill/>
        </p:spPr>
        <p:txBody>
          <a:bodyPr wrap="square" rtlCol="0">
            <a:spAutoFit/>
          </a:bodyPr>
          <a:lstStyle/>
          <a:p>
            <a:r>
              <a:rPr lang="en-US" baseline="30000" dirty="0"/>
              <a:t>37</a:t>
            </a:r>
            <a:r>
              <a:rPr lang="en-US" dirty="0"/>
              <a:t>And you shall become a horror, a proverb, and a byword among all the peoples where the Lord will lead you away. </a:t>
            </a:r>
            <a:endParaRPr lang="en-US" dirty="0"/>
          </a:p>
        </p:txBody>
      </p:sp>
      <p:sp>
        <p:nvSpPr>
          <p:cNvPr id="5" name="TextBox 4"/>
          <p:cNvSpPr txBox="1"/>
          <p:nvPr/>
        </p:nvSpPr>
        <p:spPr>
          <a:xfrm>
            <a:off x="673927" y="2386940"/>
            <a:ext cx="8375073" cy="2862322"/>
          </a:xfrm>
          <a:prstGeom prst="rect">
            <a:avLst/>
          </a:prstGeom>
          <a:noFill/>
        </p:spPr>
        <p:txBody>
          <a:bodyPr wrap="square" rtlCol="0">
            <a:spAutoFit/>
          </a:bodyPr>
          <a:lstStyle/>
          <a:p>
            <a:r>
              <a:rPr lang="en-US" baseline="30000" dirty="0"/>
              <a:t>46</a:t>
            </a:r>
            <a:r>
              <a:rPr lang="en-US" dirty="0"/>
              <a:t>They shall be a sign and a wonder against you and your offspring forever. </a:t>
            </a:r>
            <a:endParaRPr lang="en-US" dirty="0" smtClean="0"/>
          </a:p>
          <a:p>
            <a:r>
              <a:rPr lang="en-US" dirty="0"/>
              <a:t/>
            </a:r>
            <a:br>
              <a:rPr lang="en-US" dirty="0"/>
            </a:br>
            <a:r>
              <a:rPr lang="en-US" baseline="30000" dirty="0"/>
              <a:t>47</a:t>
            </a:r>
            <a:r>
              <a:rPr lang="en-US" dirty="0"/>
              <a:t>Because you did not serve the Lord your God with joyfulness and gladness of heart, because of the abundance of all things, </a:t>
            </a:r>
            <a:endParaRPr lang="en-US" dirty="0" smtClean="0"/>
          </a:p>
          <a:p>
            <a:r>
              <a:rPr lang="en-US" dirty="0"/>
              <a:t/>
            </a:r>
            <a:br>
              <a:rPr lang="en-US" dirty="0"/>
            </a:br>
            <a:r>
              <a:rPr lang="en-US" baseline="30000" dirty="0"/>
              <a:t>48</a:t>
            </a:r>
            <a:r>
              <a:rPr lang="en-US" dirty="0"/>
              <a:t>therefore you shall serve your enemies whom the Lord will send against you, in hunger and thirst, in nakedness, and lacking everything. </a:t>
            </a:r>
            <a:endParaRPr lang="en-US" dirty="0" smtClean="0"/>
          </a:p>
          <a:p>
            <a:endParaRPr lang="en-US" dirty="0"/>
          </a:p>
          <a:p>
            <a:r>
              <a:rPr lang="en-US" dirty="0" smtClean="0"/>
              <a:t>And </a:t>
            </a:r>
            <a:r>
              <a:rPr lang="en-US" dirty="0"/>
              <a:t>he will put a yoke of iron on your neck until he has destroyed you. </a:t>
            </a:r>
            <a:br>
              <a:rPr lang="en-US" dirty="0"/>
            </a:br>
            <a:endParaRPr lang="en-US" dirty="0"/>
          </a:p>
        </p:txBody>
      </p:sp>
    </p:spTree>
    <p:extLst>
      <p:ext uri="{BB962C8B-B14F-4D97-AF65-F5344CB8AC3E}">
        <p14:creationId xmlns:p14="http://schemas.microsoft.com/office/powerpoint/2010/main" val="3839575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93" y="-14349"/>
            <a:ext cx="7676707" cy="952500"/>
          </a:xfrm>
        </p:spPr>
        <p:txBody>
          <a:bodyPr/>
          <a:lstStyle/>
          <a:p>
            <a:r>
              <a:rPr lang="en-US" dirty="0"/>
              <a:t>Lord bring Nations Against You</a:t>
            </a:r>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47</a:t>
            </a:fld>
            <a:endParaRPr lang="en-US" altLang="en-US"/>
          </a:p>
        </p:txBody>
      </p:sp>
      <p:sp>
        <p:nvSpPr>
          <p:cNvPr id="4" name="TextBox 3"/>
          <p:cNvSpPr txBox="1"/>
          <p:nvPr/>
        </p:nvSpPr>
        <p:spPr>
          <a:xfrm>
            <a:off x="380010" y="748146"/>
            <a:ext cx="8763990" cy="4801314"/>
          </a:xfrm>
          <a:prstGeom prst="rect">
            <a:avLst/>
          </a:prstGeom>
          <a:noFill/>
        </p:spPr>
        <p:txBody>
          <a:bodyPr wrap="square" rtlCol="0">
            <a:spAutoFit/>
          </a:bodyPr>
          <a:lstStyle/>
          <a:p>
            <a:r>
              <a:rPr lang="en-US" b="1" u="sng" baseline="30000" dirty="0" smtClean="0">
                <a:solidFill>
                  <a:srgbClr val="7030A0"/>
                </a:solidFill>
              </a:rPr>
              <a:t>             49</a:t>
            </a:r>
            <a:r>
              <a:rPr lang="en-US" b="1" u="sng" dirty="0" smtClean="0">
                <a:solidFill>
                  <a:srgbClr val="7030A0"/>
                </a:solidFill>
              </a:rPr>
              <a:t>The</a:t>
            </a:r>
            <a:r>
              <a:rPr lang="en-US" b="1" u="sng" dirty="0">
                <a:solidFill>
                  <a:srgbClr val="7030A0"/>
                </a:solidFill>
              </a:rPr>
              <a:t> Lord will bring a nation against you from far away</a:t>
            </a:r>
            <a:r>
              <a:rPr lang="en-US" dirty="0"/>
              <a:t>, from the end of the earth, swooping down like the eagle, a nation whose language you do not understand, </a:t>
            </a:r>
            <a:r>
              <a:rPr lang="en-US" baseline="30000" dirty="0" smtClean="0"/>
              <a:t>50</a:t>
            </a:r>
            <a:r>
              <a:rPr lang="en-US" dirty="0" smtClean="0"/>
              <a:t>a </a:t>
            </a:r>
            <a:r>
              <a:rPr lang="en-US" dirty="0"/>
              <a:t>hard-faced nation who shall not respect the old or show mercy to the young</a:t>
            </a:r>
            <a:r>
              <a:rPr lang="en-US" dirty="0" smtClean="0"/>
              <a:t>.</a:t>
            </a:r>
          </a:p>
          <a:p>
            <a:r>
              <a:rPr lang="en-US" dirty="0"/>
              <a:t> </a:t>
            </a:r>
            <a:br>
              <a:rPr lang="en-US" dirty="0"/>
            </a:br>
            <a:r>
              <a:rPr lang="en-US" b="1" u="sng" baseline="30000" dirty="0">
                <a:solidFill>
                  <a:srgbClr val="7030A0"/>
                </a:solidFill>
              </a:rPr>
              <a:t>51</a:t>
            </a:r>
            <a:r>
              <a:rPr lang="en-US" b="1" u="sng" dirty="0">
                <a:solidFill>
                  <a:srgbClr val="7030A0"/>
                </a:solidFill>
              </a:rPr>
              <a:t>It shall eat the offspring of your cattle and the fruit of your ground, </a:t>
            </a:r>
            <a:r>
              <a:rPr lang="en-US" dirty="0"/>
              <a:t>until you are destroyed; it also shall not leave you grain, wine, or oil, the increase of your herds or the young of your flock, </a:t>
            </a:r>
            <a:r>
              <a:rPr lang="en-US" u="sng" dirty="0">
                <a:solidFill>
                  <a:srgbClr val="7030A0"/>
                </a:solidFill>
              </a:rPr>
              <a:t>until they have caused you to perish. </a:t>
            </a:r>
            <a:endParaRPr lang="en-US" u="sng" dirty="0" smtClean="0">
              <a:solidFill>
                <a:srgbClr val="7030A0"/>
              </a:solidFill>
            </a:endParaRPr>
          </a:p>
          <a:p>
            <a:r>
              <a:rPr lang="en-US" dirty="0"/>
              <a:t/>
            </a:r>
            <a:br>
              <a:rPr lang="en-US" dirty="0"/>
            </a:br>
            <a:r>
              <a:rPr lang="en-US" b="1" u="sng" baseline="30000" dirty="0">
                <a:solidFill>
                  <a:srgbClr val="7030A0"/>
                </a:solidFill>
              </a:rPr>
              <a:t>52</a:t>
            </a:r>
            <a:r>
              <a:rPr lang="en-US" b="1" u="sng" dirty="0">
                <a:solidFill>
                  <a:srgbClr val="7030A0"/>
                </a:solidFill>
              </a:rPr>
              <a:t>“They shall besiege you in all your towns</a:t>
            </a:r>
            <a:r>
              <a:rPr lang="en-US" dirty="0"/>
              <a:t>, until your high and fortified walls, in which you trusted, come down throughout all your land. And they shall besiege you in all your towns throughout all your land, which the Lord your God has given you</a:t>
            </a:r>
            <a:r>
              <a:rPr lang="en-US" dirty="0" smtClean="0"/>
              <a:t>.</a:t>
            </a:r>
          </a:p>
          <a:p>
            <a:r>
              <a:rPr lang="en-US" dirty="0"/>
              <a:t> </a:t>
            </a:r>
            <a:br>
              <a:rPr lang="en-US" dirty="0"/>
            </a:br>
            <a:r>
              <a:rPr lang="en-US" b="1" u="sng" baseline="30000" dirty="0">
                <a:solidFill>
                  <a:srgbClr val="7030A0"/>
                </a:solidFill>
              </a:rPr>
              <a:t>53</a:t>
            </a:r>
            <a:r>
              <a:rPr lang="en-US" b="1" u="sng" dirty="0">
                <a:solidFill>
                  <a:srgbClr val="7030A0"/>
                </a:solidFill>
              </a:rPr>
              <a:t>And you shall eat the fruit of your womb, the flesh of your sons and daughters, whom the Lord your God has given you, in the siege and in the distress with which your enemies shall distress you. </a:t>
            </a:r>
            <a:r>
              <a:rPr lang="en-US" dirty="0"/>
              <a:t/>
            </a:r>
            <a:br>
              <a:rPr lang="en-US" dirty="0"/>
            </a:br>
            <a:endParaRPr lang="en-US" dirty="0"/>
          </a:p>
        </p:txBody>
      </p:sp>
    </p:spTree>
    <p:extLst>
      <p:ext uri="{BB962C8B-B14F-4D97-AF65-F5344CB8AC3E}">
        <p14:creationId xmlns:p14="http://schemas.microsoft.com/office/powerpoint/2010/main" val="21257561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Disobedience brings Affliction</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48</a:t>
            </a:fld>
            <a:endParaRPr lang="en-US" altLang="en-US"/>
          </a:p>
        </p:txBody>
      </p:sp>
      <p:sp>
        <p:nvSpPr>
          <p:cNvPr id="4" name="TextBox 3"/>
          <p:cNvSpPr txBox="1"/>
          <p:nvPr/>
        </p:nvSpPr>
        <p:spPr>
          <a:xfrm>
            <a:off x="273136" y="1341914"/>
            <a:ext cx="8716489" cy="2862322"/>
          </a:xfrm>
          <a:prstGeom prst="rect">
            <a:avLst/>
          </a:prstGeom>
          <a:noFill/>
        </p:spPr>
        <p:txBody>
          <a:bodyPr wrap="square" rtlCol="0">
            <a:spAutoFit/>
          </a:bodyPr>
          <a:lstStyle/>
          <a:p>
            <a:r>
              <a:rPr lang="en-US" baseline="30000" dirty="0"/>
              <a:t>58</a:t>
            </a:r>
            <a:r>
              <a:rPr lang="en-US" dirty="0"/>
              <a:t>“If you are not careful to do all the words of this law that are written in this book, that you may fear this glorious and awesome name, the Lord your God, </a:t>
            </a:r>
            <a:endParaRPr lang="en-US" dirty="0" smtClean="0"/>
          </a:p>
          <a:p>
            <a:r>
              <a:rPr lang="en-US" dirty="0"/>
              <a:t/>
            </a:r>
            <a:br>
              <a:rPr lang="en-US" dirty="0"/>
            </a:br>
            <a:r>
              <a:rPr lang="en-US" baseline="30000" dirty="0"/>
              <a:t>59</a:t>
            </a:r>
            <a:r>
              <a:rPr lang="en-US" dirty="0"/>
              <a:t>then the Lord will bring on you and your offspring extraordinary afflictions, afflictions severe and lasting, and sicknesses grievous and lasting. </a:t>
            </a:r>
            <a:br>
              <a:rPr lang="en-US" dirty="0"/>
            </a:br>
            <a:r>
              <a:rPr lang="en-US" baseline="30000" dirty="0"/>
              <a:t>60</a:t>
            </a:r>
            <a:r>
              <a:rPr lang="en-US" dirty="0"/>
              <a:t>And he will bring upon you again all the diseases of Egypt, of which you were afraid, and they shall cling to you. </a:t>
            </a:r>
            <a:r>
              <a:rPr lang="en-US" baseline="30000" dirty="0" smtClean="0"/>
              <a:t>61</a:t>
            </a:r>
            <a:r>
              <a:rPr lang="en-US" dirty="0" smtClean="0"/>
              <a:t>Every </a:t>
            </a:r>
            <a:r>
              <a:rPr lang="en-US" dirty="0"/>
              <a:t>sickness also and every affliction that is not recorded in the book of this law, the Lord will bring upon you, until you are destroyed. </a:t>
            </a:r>
            <a:br>
              <a:rPr lang="en-US" dirty="0"/>
            </a:br>
            <a:endParaRPr lang="en-US" dirty="0"/>
          </a:p>
        </p:txBody>
      </p:sp>
    </p:spTree>
    <p:extLst>
      <p:ext uri="{BB962C8B-B14F-4D97-AF65-F5344CB8AC3E}">
        <p14:creationId xmlns:p14="http://schemas.microsoft.com/office/powerpoint/2010/main" val="1285403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tLang="en-US" smtClean="0"/>
              <a:t>Jeremiah 12 </a:t>
            </a:r>
            <a:br>
              <a:rPr lang="en-US" altLang="en-US" smtClean="0"/>
            </a:br>
            <a:r>
              <a:rPr lang="en-US" altLang="en-US" smtClean="0"/>
              <a:t>Plucking Them from the Land</a:t>
            </a:r>
          </a:p>
        </p:txBody>
      </p:sp>
      <p:sp>
        <p:nvSpPr>
          <p:cNvPr id="2181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C1D4DC6-E384-4FC3-A4D7-607961BF1DDA}" type="slidenum">
              <a:rPr lang="en-US" altLang="en-US" smtClean="0">
                <a:solidFill>
                  <a:srgbClr val="000000"/>
                </a:solidFill>
                <a:latin typeface="Times New Roman" pitchFamily="18" charset="0"/>
                <a:cs typeface="Times New Roman" pitchFamily="18" charset="0"/>
              </a:rPr>
              <a:pPr eaLnBrk="1" hangingPunct="1"/>
              <a:t>49</a:t>
            </a:fld>
            <a:endParaRPr lang="en-US" altLang="en-US" smtClean="0">
              <a:solidFill>
                <a:srgbClr val="000000"/>
              </a:solidFill>
              <a:latin typeface="Times New Roman" pitchFamily="18" charset="0"/>
              <a:cs typeface="Times New Roman" pitchFamily="18" charset="0"/>
            </a:endParaRPr>
          </a:p>
        </p:txBody>
      </p:sp>
      <p:pic>
        <p:nvPicPr>
          <p:cNvPr id="218116" name="Picture 4" descr="http://cache4.asset-cache.net/xc/56847712.jpg?v=1&amp;c=IWSAsset&amp;k=2&amp;d=D4DA32DF5F8999C3E047F6ECD2ACB1F22E539F888EDC3FA92B1F33E60D621618E30A760B0D8112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013" y="1359960"/>
            <a:ext cx="2451100" cy="307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152417" y="1342761"/>
            <a:ext cx="2714625" cy="1815882"/>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baseline="30000" smtClean="0">
                <a:solidFill>
                  <a:srgbClr val="000000"/>
                </a:solidFill>
                <a:latin typeface="Times New Roman" pitchFamily="18" charset="0"/>
                <a:cs typeface="Times New Roman" pitchFamily="18" charset="0"/>
              </a:rPr>
              <a:t>14</a:t>
            </a:r>
            <a:r>
              <a:rPr lang="en-US" altLang="en-US" sz="1600" smtClean="0">
                <a:solidFill>
                  <a:srgbClr val="000000"/>
                </a:solidFill>
                <a:latin typeface="Times New Roman" pitchFamily="18" charset="0"/>
                <a:cs typeface="Times New Roman" pitchFamily="18" charset="0"/>
              </a:rPr>
              <a:t> Thus says the Lord concerning all my evil neighbors…</a:t>
            </a:r>
          </a:p>
          <a:p>
            <a:pPr eaLnBrk="1" hangingPunct="1"/>
            <a:r>
              <a:rPr lang="en-US" altLang="en-US" sz="1600" smtClean="0">
                <a:solidFill>
                  <a:srgbClr val="000000"/>
                </a:solidFill>
                <a:latin typeface="Times New Roman" pitchFamily="18" charset="0"/>
                <a:cs typeface="Times New Roman" pitchFamily="18" charset="0"/>
              </a:rPr>
              <a:t>“Behold, I will pluck them up from their land, and I will pluck up the house of Judah from among them. </a:t>
            </a:r>
          </a:p>
        </p:txBody>
      </p:sp>
      <p:sp>
        <p:nvSpPr>
          <p:cNvPr id="7" name="TextBox 6"/>
          <p:cNvSpPr txBox="1"/>
          <p:nvPr/>
        </p:nvSpPr>
        <p:spPr>
          <a:xfrm>
            <a:off x="5467350" y="1350699"/>
            <a:ext cx="3098800" cy="3539430"/>
          </a:xfrm>
          <a:prstGeom prst="rect">
            <a:avLst/>
          </a:prstGeom>
          <a:solidFill>
            <a:schemeClr val="accent3">
              <a:lumMod val="95000"/>
            </a:schemeClr>
          </a:solidFill>
        </p:spPr>
        <p:txBody>
          <a:bodyPr>
            <a:spAutoFit/>
          </a:bodyPr>
          <a:lstStyle/>
          <a:p>
            <a:pPr>
              <a:defRPr/>
            </a:pPr>
            <a:r>
              <a:rPr lang="en-US" sz="1600" baseline="30000" dirty="0">
                <a:solidFill>
                  <a:srgbClr val="000000"/>
                </a:solidFill>
                <a:latin typeface="Times New Roman" pitchFamily="18" charset="0"/>
                <a:cs typeface="Times New Roman" pitchFamily="18" charset="0"/>
              </a:rPr>
              <a:t>15 </a:t>
            </a:r>
            <a:r>
              <a:rPr lang="en-US" sz="1600" dirty="0">
                <a:solidFill>
                  <a:srgbClr val="000000"/>
                </a:solidFill>
                <a:latin typeface="Times New Roman" pitchFamily="18" charset="0"/>
                <a:cs typeface="Times New Roman" pitchFamily="18" charset="0"/>
              </a:rPr>
              <a:t>And after I have plucked them up, </a:t>
            </a:r>
          </a:p>
          <a:p>
            <a:pPr>
              <a:defRPr/>
            </a:pPr>
            <a:r>
              <a:rPr lang="en-US" sz="1600" dirty="0">
                <a:solidFill>
                  <a:srgbClr val="FF0000"/>
                </a:solidFill>
                <a:latin typeface="Times New Roman" pitchFamily="18" charset="0"/>
                <a:cs typeface="Times New Roman" pitchFamily="18" charset="0"/>
              </a:rPr>
              <a:t> a) </a:t>
            </a:r>
            <a:r>
              <a:rPr lang="en-US" sz="1600" dirty="0">
                <a:solidFill>
                  <a:srgbClr val="000000"/>
                </a:solidFill>
                <a:latin typeface="Times New Roman" pitchFamily="18" charset="0"/>
                <a:cs typeface="Times New Roman" pitchFamily="18" charset="0"/>
              </a:rPr>
              <a:t>I will again have compassion on them, and</a:t>
            </a:r>
          </a:p>
          <a:p>
            <a:pPr>
              <a:defRPr/>
            </a:pPr>
            <a:r>
              <a:rPr lang="en-US" sz="1600" dirty="0">
                <a:solidFill>
                  <a:srgbClr val="000000"/>
                </a:solidFill>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b)</a:t>
            </a:r>
            <a:r>
              <a:rPr lang="en-US" sz="1600" dirty="0">
                <a:solidFill>
                  <a:srgbClr val="000000"/>
                </a:solidFill>
                <a:latin typeface="Times New Roman" pitchFamily="18" charset="0"/>
                <a:cs typeface="Times New Roman" pitchFamily="18" charset="0"/>
              </a:rPr>
              <a:t> I will bring them again each to his heritage and each to his land. </a:t>
            </a:r>
          </a:p>
          <a:p>
            <a:pPr>
              <a:defRPr/>
            </a:pPr>
            <a:r>
              <a:rPr lang="en-US" sz="1600" dirty="0">
                <a:solidFill>
                  <a:srgbClr val="000000"/>
                </a:solidFill>
                <a:latin typeface="Times New Roman" pitchFamily="18" charset="0"/>
                <a:cs typeface="Times New Roman" pitchFamily="18" charset="0"/>
              </a:rPr>
              <a:t/>
            </a:r>
            <a:br>
              <a:rPr lang="en-US" sz="1600" dirty="0">
                <a:solidFill>
                  <a:srgbClr val="000000"/>
                </a:solidFill>
                <a:latin typeface="Times New Roman" pitchFamily="18" charset="0"/>
                <a:cs typeface="Times New Roman" pitchFamily="18" charset="0"/>
              </a:rPr>
            </a:br>
            <a:r>
              <a:rPr lang="en-US" sz="1600" baseline="30000" dirty="0">
                <a:solidFill>
                  <a:srgbClr val="000000"/>
                </a:solidFill>
                <a:latin typeface="Times New Roman" pitchFamily="18" charset="0"/>
                <a:cs typeface="Times New Roman" pitchFamily="18" charset="0"/>
              </a:rPr>
              <a:t>16 </a:t>
            </a:r>
            <a:r>
              <a:rPr lang="en-US" sz="1600" dirty="0">
                <a:solidFill>
                  <a:srgbClr val="000000"/>
                </a:solidFill>
                <a:latin typeface="Times New Roman" pitchFamily="18" charset="0"/>
                <a:cs typeface="Times New Roman" pitchFamily="18" charset="0"/>
              </a:rPr>
              <a:t>And it shall come to pass, if they will diligently learn the ways of my people, to swear by my name, ‘As the Lord lives,’ even as they taught my people to swear by Baal, </a:t>
            </a:r>
          </a:p>
          <a:p>
            <a:pPr>
              <a:defRPr/>
            </a:pPr>
            <a:r>
              <a:rPr lang="en-US" sz="1600" dirty="0">
                <a:solidFill>
                  <a:srgbClr val="FF0000"/>
                </a:solidFill>
                <a:latin typeface="Times New Roman" pitchFamily="18" charset="0"/>
                <a:cs typeface="Times New Roman" pitchFamily="18" charset="0"/>
              </a:rPr>
              <a:t>c)</a:t>
            </a:r>
            <a:r>
              <a:rPr lang="en-US" sz="1600" dirty="0">
                <a:solidFill>
                  <a:srgbClr val="000000"/>
                </a:solidFill>
                <a:latin typeface="Times New Roman" pitchFamily="18" charset="0"/>
                <a:cs typeface="Times New Roman" pitchFamily="18" charset="0"/>
              </a:rPr>
              <a:t> then they shall be built up in the midst of my people.</a:t>
            </a:r>
          </a:p>
        </p:txBody>
      </p:sp>
      <p:sp>
        <p:nvSpPr>
          <p:cNvPr id="218119" name="TextBox 7"/>
          <p:cNvSpPr txBox="1">
            <a:spLocks noChangeArrowheads="1"/>
          </p:cNvSpPr>
          <p:nvPr/>
        </p:nvSpPr>
        <p:spPr bwMode="auto">
          <a:xfrm>
            <a:off x="157163" y="3534834"/>
            <a:ext cx="2538412" cy="107721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baseline="30000" smtClean="0">
                <a:solidFill>
                  <a:srgbClr val="000000"/>
                </a:solidFill>
                <a:latin typeface="Times New Roman" pitchFamily="18" charset="0"/>
                <a:cs typeface="Times New Roman" pitchFamily="18" charset="0"/>
              </a:rPr>
              <a:t>17 </a:t>
            </a:r>
            <a:r>
              <a:rPr lang="en-US" altLang="en-US" sz="1600" smtClean="0">
                <a:solidFill>
                  <a:srgbClr val="000000"/>
                </a:solidFill>
                <a:latin typeface="Times New Roman" pitchFamily="18" charset="0"/>
                <a:cs typeface="Times New Roman" pitchFamily="18" charset="0"/>
              </a:rPr>
              <a:t>But if any nation will not listen, then I will utterly pluck it up and destroy it, declares the Lord.”</a:t>
            </a:r>
          </a:p>
        </p:txBody>
      </p:sp>
      <p:sp>
        <p:nvSpPr>
          <p:cNvPr id="218120" name="TextBox 9"/>
          <p:cNvSpPr txBox="1">
            <a:spLocks noChangeArrowheads="1"/>
          </p:cNvSpPr>
          <p:nvPr/>
        </p:nvSpPr>
        <p:spPr bwMode="auto">
          <a:xfrm>
            <a:off x="177800" y="4458230"/>
            <a:ext cx="7956550" cy="11079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mtClean="0">
                <a:solidFill>
                  <a:srgbClr val="000000"/>
                </a:solidFill>
                <a:latin typeface="Times New Roman" pitchFamily="18" charset="0"/>
                <a:cs typeface="Times New Roman" pitchFamily="18" charset="0"/>
              </a:rPr>
              <a:t>Deut 28</a:t>
            </a:r>
          </a:p>
          <a:p>
            <a:pPr eaLnBrk="1" hangingPunct="1"/>
            <a:r>
              <a:rPr lang="en-US" altLang="en-US" sz="1600" baseline="30000" smtClean="0">
                <a:solidFill>
                  <a:srgbClr val="000000"/>
                </a:solidFill>
                <a:latin typeface="Times New Roman" pitchFamily="18" charset="0"/>
                <a:cs typeface="Times New Roman" pitchFamily="18" charset="0"/>
              </a:rPr>
              <a:t>63</a:t>
            </a:r>
            <a:r>
              <a:rPr lang="en-US" altLang="en-US" sz="1600" smtClean="0">
                <a:solidFill>
                  <a:srgbClr val="000000"/>
                </a:solidFill>
                <a:latin typeface="Times New Roman" pitchFamily="18" charset="0"/>
                <a:cs typeface="Times New Roman" pitchFamily="18" charset="0"/>
              </a:rPr>
              <a:t>And as the Lord took delight in doing you good and multiplying you, so the Lord will take delight in bringing ruin upon you and destroying you. </a:t>
            </a:r>
            <a:r>
              <a:rPr lang="en-US" altLang="en-US" sz="1600" b="1" u="sng" smtClean="0">
                <a:solidFill>
                  <a:srgbClr val="000000"/>
                </a:solidFill>
                <a:latin typeface="Times New Roman" pitchFamily="18" charset="0"/>
                <a:cs typeface="Times New Roman" pitchFamily="18" charset="0"/>
              </a:rPr>
              <a:t>And you shall be plucked off the land </a:t>
            </a:r>
            <a:r>
              <a:rPr lang="en-US" altLang="en-US" sz="1600" smtClean="0">
                <a:solidFill>
                  <a:srgbClr val="000000"/>
                </a:solidFill>
                <a:latin typeface="Times New Roman" pitchFamily="18" charset="0"/>
                <a:cs typeface="Times New Roman" pitchFamily="18" charset="0"/>
              </a:rPr>
              <a:t>that you are entering to take possession of it.</a:t>
            </a:r>
          </a:p>
        </p:txBody>
      </p:sp>
    </p:spTree>
    <p:extLst>
      <p:ext uri="{BB962C8B-B14F-4D97-AF65-F5344CB8AC3E}">
        <p14:creationId xmlns:p14="http://schemas.microsoft.com/office/powerpoint/2010/main" val="3336046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52500"/>
          </a:xfrm>
        </p:spPr>
        <p:txBody>
          <a:bodyPr/>
          <a:lstStyle/>
          <a:p>
            <a:r>
              <a:rPr lang="en-US" dirty="0" err="1" smtClean="0"/>
              <a:t>Shechem</a:t>
            </a:r>
            <a:endParaRPr lang="en-US" dirty="0"/>
          </a:p>
        </p:txBody>
      </p:sp>
      <p:sp>
        <p:nvSpPr>
          <p:cNvPr id="4" name="Content Placeholder 3"/>
          <p:cNvSpPr>
            <a:spLocks noGrp="1"/>
          </p:cNvSpPr>
          <p:nvPr>
            <p:ph idx="1"/>
          </p:nvPr>
        </p:nvSpPr>
        <p:spPr>
          <a:xfrm>
            <a:off x="457200" y="799111"/>
            <a:ext cx="8229600" cy="3771636"/>
          </a:xfrm>
        </p:spPr>
        <p:txBody>
          <a:bodyPr/>
          <a:lstStyle/>
          <a:p>
            <a:r>
              <a:rPr lang="en-US" sz="2000" b="1" dirty="0"/>
              <a:t>Abraham</a:t>
            </a:r>
            <a:r>
              <a:rPr lang="en-US" sz="2000" dirty="0"/>
              <a:t> </a:t>
            </a:r>
            <a:r>
              <a:rPr lang="en-US" sz="2000" dirty="0" smtClean="0"/>
              <a:t>– Gen 12:6 “Abram </a:t>
            </a:r>
            <a:r>
              <a:rPr lang="en-US" sz="2000" dirty="0"/>
              <a:t>traveled through the land as far as the site of the great tree of </a:t>
            </a:r>
            <a:r>
              <a:rPr lang="en-US" sz="2000" dirty="0" err="1"/>
              <a:t>Moreh</a:t>
            </a:r>
            <a:r>
              <a:rPr lang="en-US" sz="2000" dirty="0"/>
              <a:t> at </a:t>
            </a:r>
            <a:r>
              <a:rPr lang="en-US" sz="2000" dirty="0" err="1"/>
              <a:t>Shechem</a:t>
            </a:r>
            <a:r>
              <a:rPr lang="en-US" sz="2000" dirty="0"/>
              <a:t>.” </a:t>
            </a:r>
            <a:endParaRPr lang="en-US" sz="2000" dirty="0" smtClean="0"/>
          </a:p>
          <a:p>
            <a:r>
              <a:rPr lang="en-US" sz="2000" b="1" dirty="0" smtClean="0"/>
              <a:t>Jacob</a:t>
            </a:r>
            <a:r>
              <a:rPr lang="en-US" sz="2000" dirty="0"/>
              <a:t> </a:t>
            </a:r>
            <a:r>
              <a:rPr lang="en-US" sz="2000" dirty="0" smtClean="0"/>
              <a:t>- “camped </a:t>
            </a:r>
            <a:r>
              <a:rPr lang="en-US" sz="2000" dirty="0"/>
              <a:t>within sight of the city</a:t>
            </a:r>
            <a:r>
              <a:rPr lang="en-US" sz="2000" dirty="0" smtClean="0"/>
              <a:t>” after returning from </a:t>
            </a:r>
            <a:r>
              <a:rPr lang="en-US" sz="2000" dirty="0" err="1" smtClean="0"/>
              <a:t>sojourney</a:t>
            </a:r>
            <a:r>
              <a:rPr lang="en-US" sz="2000" dirty="0" smtClean="0"/>
              <a:t> with Laban &amp; he </a:t>
            </a:r>
            <a:r>
              <a:rPr lang="en-US" sz="2000" dirty="0"/>
              <a:t>bought for a hundred pieces of money the piece of land on which he had pitched his tent. </a:t>
            </a:r>
            <a:r>
              <a:rPr lang="en-US" sz="2000" dirty="0" smtClean="0"/>
              <a:t> </a:t>
            </a:r>
            <a:r>
              <a:rPr lang="en-US" sz="2000" dirty="0"/>
              <a:t>(</a:t>
            </a:r>
            <a:r>
              <a:rPr lang="en-US" sz="2000" dirty="0" err="1"/>
              <a:t>Gn</a:t>
            </a:r>
            <a:r>
              <a:rPr lang="en-US" sz="2000" dirty="0"/>
              <a:t> </a:t>
            </a:r>
            <a:r>
              <a:rPr lang="en-US" sz="2000" dirty="0" smtClean="0"/>
              <a:t>33:18-19). He moves on to Bethel &amp; Hebron and Dinah incident</a:t>
            </a:r>
          </a:p>
          <a:p>
            <a:r>
              <a:rPr lang="en-US" sz="2000" b="1" dirty="0" smtClean="0"/>
              <a:t>Simeon, Levi &amp; Dinah - </a:t>
            </a:r>
            <a:r>
              <a:rPr lang="en-US" sz="2000" dirty="0" smtClean="0"/>
              <a:t>The </a:t>
            </a:r>
            <a:r>
              <a:rPr lang="en-US" sz="2000" dirty="0"/>
              <a:t>sons of Jacob came upon the slain and plundered the city, because they had defiled their sister</a:t>
            </a:r>
            <a:r>
              <a:rPr lang="en-US" sz="2000" dirty="0" smtClean="0"/>
              <a:t>. </a:t>
            </a:r>
            <a:r>
              <a:rPr lang="en-US" sz="2000" dirty="0"/>
              <a:t>Genesis </a:t>
            </a:r>
            <a:r>
              <a:rPr lang="en-US" sz="2000" dirty="0" smtClean="0"/>
              <a:t>34:27</a:t>
            </a:r>
            <a:r>
              <a:rPr lang="en-US" sz="2000" dirty="0"/>
              <a:t/>
            </a:r>
            <a:br>
              <a:rPr lang="en-US" sz="2000" dirty="0"/>
            </a:br>
            <a:r>
              <a:rPr lang="en-US" sz="2000" dirty="0" smtClean="0"/>
              <a:t>After all </a:t>
            </a:r>
            <a:r>
              <a:rPr lang="en-US" sz="2000" dirty="0"/>
              <a:t>who went out of the gate of his city listened to </a:t>
            </a:r>
            <a:r>
              <a:rPr lang="en-US" sz="2000" dirty="0" err="1"/>
              <a:t>Hamor</a:t>
            </a:r>
            <a:r>
              <a:rPr lang="en-US" sz="2000" dirty="0"/>
              <a:t> and his son </a:t>
            </a:r>
            <a:r>
              <a:rPr lang="en-US" sz="2000" dirty="0" err="1"/>
              <a:t>Shechem</a:t>
            </a:r>
            <a:r>
              <a:rPr lang="en-US" sz="2000" dirty="0"/>
              <a:t>, and every male was </a:t>
            </a:r>
            <a:r>
              <a:rPr lang="en-US" sz="2000" dirty="0" smtClean="0"/>
              <a:t>circumcised.</a:t>
            </a:r>
          </a:p>
          <a:p>
            <a:r>
              <a:rPr lang="en-US" sz="2000" dirty="0" err="1"/>
              <a:t>Shechem</a:t>
            </a:r>
            <a:r>
              <a:rPr lang="en-US" sz="2000" dirty="0"/>
              <a:t> was destroyed around 1540 </a:t>
            </a:r>
            <a:r>
              <a:rPr lang="en-US" sz="2000" dirty="0" smtClean="0"/>
              <a:t>BC resulted </a:t>
            </a:r>
            <a:r>
              <a:rPr lang="en-US" sz="2000" dirty="0"/>
              <a:t>in debris covering the city up to a depth of 5.25 </a:t>
            </a:r>
            <a:r>
              <a:rPr lang="en-US" sz="2000" dirty="0" smtClean="0"/>
              <a:t>ft. </a:t>
            </a:r>
            <a:r>
              <a:rPr lang="en-US" sz="2000" dirty="0"/>
              <a:t>It is surmised that the Egyptian armies of Ahmose I or Amenhotep </a:t>
            </a:r>
            <a:r>
              <a:rPr lang="en-US" sz="2000" dirty="0" smtClean="0"/>
              <a:t>I. Rebuilt about 1450 BC (50 </a:t>
            </a:r>
            <a:r>
              <a:rPr lang="en-US" sz="2000" dirty="0" err="1" smtClean="0"/>
              <a:t>yrs</a:t>
            </a:r>
            <a:r>
              <a:rPr lang="en-US" sz="2000" dirty="0" smtClean="0"/>
              <a:t> before return)</a:t>
            </a:r>
            <a:r>
              <a:rPr lang="en-US" sz="2000" dirty="0"/>
              <a:t/>
            </a:r>
            <a:br>
              <a:rPr lang="en-US" sz="2000" dirty="0"/>
            </a:br>
            <a:endParaRPr lang="en-US" sz="2000" dirty="0"/>
          </a:p>
          <a:p>
            <a:r>
              <a:rPr lang="en-US" sz="2000" dirty="0"/>
              <a:t/>
            </a:r>
            <a:br>
              <a:rPr lang="en-US" sz="2000" dirty="0"/>
            </a:br>
            <a:endParaRPr lang="en-US" sz="2000" dirty="0"/>
          </a:p>
        </p:txBody>
      </p:sp>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5</a:t>
            </a:fld>
            <a:endParaRPr lang="en-US" dirty="0">
              <a:solidFill>
                <a:prstClr val="black">
                  <a:tint val="75000"/>
                </a:prstClr>
              </a:solidFill>
            </a:endParaRPr>
          </a:p>
        </p:txBody>
      </p:sp>
    </p:spTree>
    <p:extLst>
      <p:ext uri="{BB962C8B-B14F-4D97-AF65-F5344CB8AC3E}">
        <p14:creationId xmlns:p14="http://schemas.microsoft.com/office/powerpoint/2010/main" val="2787795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50</a:t>
            </a:fld>
            <a:endParaRPr lang="en-US" altLang="en-US"/>
          </a:p>
        </p:txBody>
      </p:sp>
      <p:pic>
        <p:nvPicPr>
          <p:cNvPr id="6146" name="Picture 2" descr="O:\Bible-NIV Quickview\Deut 28 Choosing Sid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960" y="0"/>
            <a:ext cx="509041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647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51</a:t>
            </a:fld>
            <a:endParaRPr lang="en-US"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48" y="384414"/>
            <a:ext cx="8512930" cy="4757603"/>
          </a:xfrm>
          <a:prstGeom prst="rect">
            <a:avLst/>
          </a:prstGeom>
          <a:solidFill>
            <a:schemeClr val="bg1"/>
          </a:solidFill>
        </p:spPr>
      </p:pic>
    </p:spTree>
    <p:extLst>
      <p:ext uri="{BB962C8B-B14F-4D97-AF65-F5344CB8AC3E}">
        <p14:creationId xmlns:p14="http://schemas.microsoft.com/office/powerpoint/2010/main" val="4232429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0"/>
            <a:ext cx="6477000" cy="952500"/>
          </a:xfrm>
          <a:solidFill>
            <a:srgbClr val="FFFFCC"/>
          </a:solidFill>
        </p:spPr>
        <p:txBody>
          <a:bodyPr/>
          <a:lstStyle/>
          <a:p>
            <a:pPr algn="l"/>
            <a:r>
              <a:rPr lang="en-US" altLang="en-US" sz="3600" smtClean="0"/>
              <a:t>Josiah Hears the Law</a:t>
            </a:r>
          </a:p>
        </p:txBody>
      </p:sp>
      <p:pic>
        <p:nvPicPr>
          <p:cNvPr id="45059" name="Picture 2" descr="Josia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 y="879740"/>
            <a:ext cx="9126537" cy="48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4096988" y="0"/>
            <a:ext cx="5047016" cy="181588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dirty="0" smtClean="0">
                <a:solidFill>
                  <a:prstClr val="black"/>
                </a:solidFill>
              </a:rPr>
              <a:t/>
            </a:r>
            <a:br>
              <a:rPr lang="en-US" altLang="en-US" sz="1600" dirty="0" smtClean="0">
                <a:solidFill>
                  <a:prstClr val="black"/>
                </a:solidFill>
              </a:rPr>
            </a:br>
            <a:r>
              <a:rPr lang="en-US" altLang="en-US" sz="1600" b="1" dirty="0" smtClean="0">
                <a:solidFill>
                  <a:prstClr val="black"/>
                </a:solidFill>
              </a:rPr>
              <a:t>2 Kings 22:10-11 (NKJV) </a:t>
            </a:r>
            <a:r>
              <a:rPr lang="en-US" altLang="en-US" sz="1600" dirty="0" smtClean="0">
                <a:solidFill>
                  <a:prstClr val="black"/>
                </a:solidFill>
              </a:rPr>
              <a:t/>
            </a:r>
            <a:br>
              <a:rPr lang="en-US" altLang="en-US" sz="1600" dirty="0" smtClean="0">
                <a:solidFill>
                  <a:prstClr val="black"/>
                </a:solidFill>
              </a:rPr>
            </a:br>
            <a:r>
              <a:rPr lang="en-US" altLang="en-US" sz="1600" baseline="30000" dirty="0" smtClean="0">
                <a:solidFill>
                  <a:prstClr val="black"/>
                </a:solidFill>
              </a:rPr>
              <a:t>10</a:t>
            </a:r>
            <a:r>
              <a:rPr lang="en-US" altLang="en-US" sz="1600" dirty="0" smtClean="0">
                <a:solidFill>
                  <a:prstClr val="black"/>
                </a:solidFill>
              </a:rPr>
              <a:t>Then </a:t>
            </a:r>
            <a:r>
              <a:rPr lang="en-US" altLang="en-US" sz="1600" dirty="0" err="1" smtClean="0">
                <a:solidFill>
                  <a:prstClr val="black"/>
                </a:solidFill>
              </a:rPr>
              <a:t>Shaphan</a:t>
            </a:r>
            <a:r>
              <a:rPr lang="en-US" altLang="en-US" sz="1600" dirty="0" smtClean="0">
                <a:solidFill>
                  <a:prstClr val="black"/>
                </a:solidFill>
              </a:rPr>
              <a:t> the scribe showed the king, saying, “</a:t>
            </a:r>
            <a:r>
              <a:rPr lang="en-US" altLang="en-US" sz="1600" dirty="0" err="1" smtClean="0">
                <a:solidFill>
                  <a:prstClr val="black"/>
                </a:solidFill>
              </a:rPr>
              <a:t>Hilkiah</a:t>
            </a:r>
            <a:r>
              <a:rPr lang="en-US" altLang="en-US" sz="1600" dirty="0" smtClean="0">
                <a:solidFill>
                  <a:prstClr val="black"/>
                </a:solidFill>
              </a:rPr>
              <a:t> the priest has given me a book.” And </a:t>
            </a:r>
            <a:r>
              <a:rPr lang="en-US" altLang="en-US" sz="1600" dirty="0" err="1" smtClean="0">
                <a:solidFill>
                  <a:prstClr val="black"/>
                </a:solidFill>
              </a:rPr>
              <a:t>Shaphan</a:t>
            </a:r>
            <a:r>
              <a:rPr lang="en-US" altLang="en-US" sz="1600" dirty="0" smtClean="0">
                <a:solidFill>
                  <a:prstClr val="black"/>
                </a:solidFill>
              </a:rPr>
              <a:t> read it before the king. </a:t>
            </a:r>
            <a:br>
              <a:rPr lang="en-US" altLang="en-US" sz="1600" dirty="0" smtClean="0">
                <a:solidFill>
                  <a:prstClr val="black"/>
                </a:solidFill>
              </a:rPr>
            </a:br>
            <a:r>
              <a:rPr lang="en-US" altLang="en-US" sz="1600" baseline="30000" dirty="0" smtClean="0">
                <a:solidFill>
                  <a:prstClr val="black"/>
                </a:solidFill>
              </a:rPr>
              <a:t>11</a:t>
            </a:r>
            <a:r>
              <a:rPr lang="en-US" altLang="en-US" sz="1600" dirty="0" smtClean="0">
                <a:solidFill>
                  <a:prstClr val="black"/>
                </a:solidFill>
              </a:rPr>
              <a:t>Now it happened, when the king heard the words of the Book of the Law, that he tore his clothes.  </a:t>
            </a:r>
          </a:p>
        </p:txBody>
      </p:sp>
    </p:spTree>
    <p:extLst>
      <p:ext uri="{BB962C8B-B14F-4D97-AF65-F5344CB8AC3E}">
        <p14:creationId xmlns:p14="http://schemas.microsoft.com/office/powerpoint/2010/main" val="24242305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39C9B33-FA7E-4AC8-8B20-E64E63C744BB}" type="slidenum">
              <a:rPr lang="en-US" altLang="en-US" sz="1400" smtClean="0">
                <a:solidFill>
                  <a:srgbClr val="000000"/>
                </a:solidFill>
              </a:rPr>
              <a:pPr eaLnBrk="1" hangingPunct="1"/>
              <a:t>53</a:t>
            </a:fld>
            <a:endParaRPr lang="en-US" altLang="en-US" sz="1400" smtClean="0">
              <a:solidFill>
                <a:srgbClr val="000000"/>
              </a:solidFill>
            </a:endParaRPr>
          </a:p>
        </p:txBody>
      </p:sp>
      <p:sp>
        <p:nvSpPr>
          <p:cNvPr id="3075" name="Rectangle 2"/>
          <p:cNvSpPr>
            <a:spLocks noGrp="1" noChangeArrowheads="1"/>
          </p:cNvSpPr>
          <p:nvPr>
            <p:ph type="ctrTitle"/>
          </p:nvPr>
        </p:nvSpPr>
        <p:spPr>
          <a:xfrm>
            <a:off x="0" y="0"/>
            <a:ext cx="9144000" cy="1084792"/>
          </a:xfrm>
        </p:spPr>
        <p:txBody>
          <a:bodyPr/>
          <a:lstStyle/>
          <a:p>
            <a:pPr eaLnBrk="1" hangingPunct="1"/>
            <a:r>
              <a:rPr lang="en-US" altLang="en-US" b="1" dirty="0" smtClean="0">
                <a:latin typeface="Papyrus" pitchFamily="66" charset="0"/>
              </a:rPr>
              <a:t/>
            </a:r>
            <a:br>
              <a:rPr lang="en-US" altLang="en-US" b="1" dirty="0" smtClean="0">
                <a:latin typeface="Papyrus" pitchFamily="66" charset="0"/>
              </a:rPr>
            </a:br>
            <a:r>
              <a:rPr lang="en-US" altLang="en-US" b="1" dirty="0" smtClean="0">
                <a:latin typeface="Papyrus" pitchFamily="66" charset="0"/>
              </a:rPr>
              <a:t>JEREMIAH</a:t>
            </a:r>
            <a:r>
              <a:rPr lang="en-US" altLang="en-US" dirty="0" smtClean="0">
                <a:latin typeface="Garamond" pitchFamily="18" charset="0"/>
              </a:rPr>
              <a:t/>
            </a:r>
            <a:br>
              <a:rPr lang="en-US" altLang="en-US" dirty="0" smtClean="0">
                <a:latin typeface="Garamond" pitchFamily="18" charset="0"/>
              </a:rPr>
            </a:br>
            <a:endParaRPr lang="en-US" altLang="en-US" dirty="0" smtClean="0">
              <a:latin typeface="Garamond" pitchFamily="18" charset="0"/>
            </a:endParaRPr>
          </a:p>
        </p:txBody>
      </p:sp>
      <p:pic>
        <p:nvPicPr>
          <p:cNvPr id="3077" name="Picture 5" descr="15108_brass_scales_of_justice_off_balance_symbolizing_injustice_over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1789908"/>
            <a:ext cx="5791200" cy="386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2277396" y="3694908"/>
            <a:ext cx="1582484"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800" smtClean="0">
                <a:solidFill>
                  <a:srgbClr val="000000"/>
                </a:solidFill>
                <a:latin typeface="Arial" pitchFamily="34" charset="0"/>
              </a:rPr>
              <a:t>Disobedience</a:t>
            </a:r>
          </a:p>
          <a:p>
            <a:pPr algn="ctr" eaLnBrk="1" hangingPunct="1"/>
            <a:r>
              <a:rPr lang="en-US" altLang="en-US" sz="1800" smtClean="0">
                <a:solidFill>
                  <a:srgbClr val="000000"/>
                </a:solidFill>
                <a:latin typeface="Arial" pitchFamily="34" charset="0"/>
              </a:rPr>
              <a:t>Sword</a:t>
            </a:r>
          </a:p>
          <a:p>
            <a:pPr algn="ctr" eaLnBrk="1" hangingPunct="1"/>
            <a:r>
              <a:rPr lang="en-US" altLang="en-US" sz="1800" smtClean="0">
                <a:solidFill>
                  <a:srgbClr val="000000"/>
                </a:solidFill>
                <a:latin typeface="Arial" pitchFamily="34" charset="0"/>
              </a:rPr>
              <a:t>Pestilence</a:t>
            </a:r>
          </a:p>
          <a:p>
            <a:pPr algn="ctr" eaLnBrk="1" hangingPunct="1"/>
            <a:r>
              <a:rPr lang="en-US" altLang="en-US" sz="1800" smtClean="0">
                <a:solidFill>
                  <a:srgbClr val="000000"/>
                </a:solidFill>
                <a:latin typeface="Arial" pitchFamily="34" charset="0"/>
              </a:rPr>
              <a:t>Famine</a:t>
            </a:r>
          </a:p>
        </p:txBody>
      </p:sp>
      <p:sp>
        <p:nvSpPr>
          <p:cNvPr id="3079" name="Text Box 7"/>
          <p:cNvSpPr txBox="1">
            <a:spLocks noChangeArrowheads="1"/>
          </p:cNvSpPr>
          <p:nvPr/>
        </p:nvSpPr>
        <p:spPr bwMode="auto">
          <a:xfrm>
            <a:off x="5439140" y="3020220"/>
            <a:ext cx="1697901"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800" smtClean="0">
                <a:solidFill>
                  <a:srgbClr val="000000"/>
                </a:solidFill>
                <a:latin typeface="Arial" pitchFamily="34" charset="0"/>
              </a:rPr>
              <a:t>Obedience</a:t>
            </a:r>
          </a:p>
          <a:p>
            <a:pPr algn="ctr" eaLnBrk="1" hangingPunct="1"/>
            <a:r>
              <a:rPr lang="en-US" altLang="en-US" sz="1800" smtClean="0">
                <a:solidFill>
                  <a:srgbClr val="000000"/>
                </a:solidFill>
                <a:latin typeface="Arial" pitchFamily="34" charset="0"/>
              </a:rPr>
              <a:t>Captivity</a:t>
            </a:r>
          </a:p>
          <a:p>
            <a:pPr algn="ctr" eaLnBrk="1" hangingPunct="1"/>
            <a:r>
              <a:rPr lang="en-US" altLang="en-US" sz="1800" smtClean="0">
                <a:solidFill>
                  <a:srgbClr val="000000"/>
                </a:solidFill>
                <a:latin typeface="Arial" pitchFamily="34" charset="0"/>
              </a:rPr>
              <a:t>Return</a:t>
            </a:r>
          </a:p>
          <a:p>
            <a:pPr algn="ctr" eaLnBrk="1" hangingPunct="1"/>
            <a:r>
              <a:rPr lang="en-US" altLang="en-US" sz="1800" smtClean="0">
                <a:solidFill>
                  <a:srgbClr val="000000"/>
                </a:solidFill>
                <a:latin typeface="Arial" pitchFamily="34" charset="0"/>
              </a:rPr>
              <a:t>New Covenant</a:t>
            </a:r>
          </a:p>
        </p:txBody>
      </p:sp>
    </p:spTree>
    <p:extLst>
      <p:ext uri="{BB962C8B-B14F-4D97-AF65-F5344CB8AC3E}">
        <p14:creationId xmlns:p14="http://schemas.microsoft.com/office/powerpoint/2010/main" val="20524212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E664E7C-C58E-4CD3-AE8E-567EFF786740}" type="slidenum">
              <a:rPr lang="en-US" altLang="en-US">
                <a:solidFill>
                  <a:srgbClr val="898989"/>
                </a:solidFill>
                <a:latin typeface="Calibri" pitchFamily="34" charset="0"/>
              </a:rPr>
              <a:pPr eaLnBrk="1" hangingPunct="1"/>
              <a:t>54</a:t>
            </a:fld>
            <a:endParaRPr lang="en-US" altLang="en-US">
              <a:solidFill>
                <a:srgbClr val="898989"/>
              </a:solidFill>
              <a:latin typeface="Calibri" pitchFamily="34" charset="0"/>
            </a:endParaRPr>
          </a:p>
        </p:txBody>
      </p:sp>
      <p:sp>
        <p:nvSpPr>
          <p:cNvPr id="3" name="Rectangle 2"/>
          <p:cNvSpPr/>
          <p:nvPr/>
        </p:nvSpPr>
        <p:spPr>
          <a:xfrm>
            <a:off x="0" y="178594"/>
            <a:ext cx="9144000" cy="49569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6</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13906"/>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437852"/>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5122879" y="1895543"/>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Freeform 4"/>
          <p:cNvSpPr/>
          <p:nvPr/>
        </p:nvSpPr>
        <p:spPr>
          <a:xfrm>
            <a:off x="4930938" y="860963"/>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5" y="7247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60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7</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3" y="-261250"/>
            <a:ext cx="5368672" cy="7598980"/>
          </a:xfrm>
          <a:prstGeom prst="rect">
            <a:avLst/>
          </a:prstGeom>
        </p:spPr>
      </p:pic>
      <p:sp>
        <p:nvSpPr>
          <p:cNvPr id="5" name="Freeform 4"/>
          <p:cNvSpPr/>
          <p:nvPr/>
        </p:nvSpPr>
        <p:spPr>
          <a:xfrm>
            <a:off x="1762584" y="1515800"/>
            <a:ext cx="2257349" cy="4106173"/>
          </a:xfrm>
          <a:custGeom>
            <a:avLst/>
            <a:gdLst>
              <a:gd name="connsiteX0" fmla="*/ 2257349 w 2257349"/>
              <a:gd name="connsiteY0" fmla="*/ 4106173 h 4106173"/>
              <a:gd name="connsiteX1" fmla="*/ 1903666 w 2257349"/>
              <a:gd name="connsiteY1" fmla="*/ 3950898 h 4106173"/>
              <a:gd name="connsiteX2" fmla="*/ 1429214 w 2257349"/>
              <a:gd name="connsiteY2" fmla="*/ 3994030 h 4106173"/>
              <a:gd name="connsiteX3" fmla="*/ 747727 w 2257349"/>
              <a:gd name="connsiteY3" fmla="*/ 3786996 h 4106173"/>
              <a:gd name="connsiteX4" fmla="*/ 454429 w 2257349"/>
              <a:gd name="connsiteY4" fmla="*/ 3554083 h 4106173"/>
              <a:gd name="connsiteX5" fmla="*/ 5855 w 2257349"/>
              <a:gd name="connsiteY5" fmla="*/ 3347049 h 4106173"/>
              <a:gd name="connsiteX6" fmla="*/ 195636 w 2257349"/>
              <a:gd name="connsiteY6" fmla="*/ 3096883 h 4106173"/>
              <a:gd name="connsiteX7" fmla="*/ 152504 w 2257349"/>
              <a:gd name="connsiteY7" fmla="*/ 2691441 h 4106173"/>
              <a:gd name="connsiteX8" fmla="*/ 187010 w 2257349"/>
              <a:gd name="connsiteY8" fmla="*/ 2458528 h 4106173"/>
              <a:gd name="connsiteX9" fmla="*/ 350912 w 2257349"/>
              <a:gd name="connsiteY9" fmla="*/ 2242867 h 4106173"/>
              <a:gd name="connsiteX10" fmla="*/ 273274 w 2257349"/>
              <a:gd name="connsiteY10" fmla="*/ 2027207 h 4106173"/>
              <a:gd name="connsiteX11" fmla="*/ 264648 w 2257349"/>
              <a:gd name="connsiteY11" fmla="*/ 1889184 h 4106173"/>
              <a:gd name="connsiteX12" fmla="*/ 100746 w 2257349"/>
              <a:gd name="connsiteY12" fmla="*/ 1733909 h 4106173"/>
              <a:gd name="connsiteX13" fmla="*/ 109372 w 2257349"/>
              <a:gd name="connsiteY13" fmla="*/ 1613139 h 4106173"/>
              <a:gd name="connsiteX14" fmla="*/ 264648 w 2257349"/>
              <a:gd name="connsiteY14" fmla="*/ 1500996 h 4106173"/>
              <a:gd name="connsiteX15" fmla="*/ 256021 w 2257349"/>
              <a:gd name="connsiteY15" fmla="*/ 1293962 h 4106173"/>
              <a:gd name="connsiteX16" fmla="*/ 178383 w 2257349"/>
              <a:gd name="connsiteY16" fmla="*/ 1061049 h 4106173"/>
              <a:gd name="connsiteX17" fmla="*/ 195636 w 2257349"/>
              <a:gd name="connsiteY17" fmla="*/ 655607 h 4106173"/>
              <a:gd name="connsiteX18" fmla="*/ 342285 w 2257349"/>
              <a:gd name="connsiteY18" fmla="*/ 396815 h 4106173"/>
              <a:gd name="connsiteX19" fmla="*/ 428549 w 2257349"/>
              <a:gd name="connsiteY19" fmla="*/ 241539 h 4106173"/>
              <a:gd name="connsiteX20" fmla="*/ 428549 w 2257349"/>
              <a:gd name="connsiteY20" fmla="*/ 0 h 41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7349" h="4106173">
                <a:moveTo>
                  <a:pt x="2257349" y="4106173"/>
                </a:moveTo>
                <a:cubicBezTo>
                  <a:pt x="2149518" y="4037880"/>
                  <a:pt x="2041688" y="3969588"/>
                  <a:pt x="1903666" y="3950898"/>
                </a:cubicBezTo>
                <a:cubicBezTo>
                  <a:pt x="1765644" y="3932208"/>
                  <a:pt x="1621871" y="4021347"/>
                  <a:pt x="1429214" y="3994030"/>
                </a:cubicBezTo>
                <a:cubicBezTo>
                  <a:pt x="1236557" y="3966713"/>
                  <a:pt x="910191" y="3860320"/>
                  <a:pt x="747727" y="3786996"/>
                </a:cubicBezTo>
                <a:cubicBezTo>
                  <a:pt x="585263" y="3713672"/>
                  <a:pt x="578074" y="3627407"/>
                  <a:pt x="454429" y="3554083"/>
                </a:cubicBezTo>
                <a:cubicBezTo>
                  <a:pt x="330784" y="3480759"/>
                  <a:pt x="48987" y="3423249"/>
                  <a:pt x="5855" y="3347049"/>
                </a:cubicBezTo>
                <a:cubicBezTo>
                  <a:pt x="-37277" y="3270849"/>
                  <a:pt x="171195" y="3206151"/>
                  <a:pt x="195636" y="3096883"/>
                </a:cubicBezTo>
                <a:cubicBezTo>
                  <a:pt x="220077" y="2987615"/>
                  <a:pt x="153942" y="2797833"/>
                  <a:pt x="152504" y="2691441"/>
                </a:cubicBezTo>
                <a:cubicBezTo>
                  <a:pt x="151066" y="2585049"/>
                  <a:pt x="153942" y="2533290"/>
                  <a:pt x="187010" y="2458528"/>
                </a:cubicBezTo>
                <a:cubicBezTo>
                  <a:pt x="220078" y="2383766"/>
                  <a:pt x="336535" y="2314754"/>
                  <a:pt x="350912" y="2242867"/>
                </a:cubicBezTo>
                <a:cubicBezTo>
                  <a:pt x="365289" y="2170980"/>
                  <a:pt x="287651" y="2086154"/>
                  <a:pt x="273274" y="2027207"/>
                </a:cubicBezTo>
                <a:cubicBezTo>
                  <a:pt x="258897" y="1968260"/>
                  <a:pt x="293403" y="1938067"/>
                  <a:pt x="264648" y="1889184"/>
                </a:cubicBezTo>
                <a:cubicBezTo>
                  <a:pt x="235893" y="1840301"/>
                  <a:pt x="126625" y="1779916"/>
                  <a:pt x="100746" y="1733909"/>
                </a:cubicBezTo>
                <a:cubicBezTo>
                  <a:pt x="74867" y="1687902"/>
                  <a:pt x="82055" y="1651958"/>
                  <a:pt x="109372" y="1613139"/>
                </a:cubicBezTo>
                <a:cubicBezTo>
                  <a:pt x="136689" y="1574320"/>
                  <a:pt x="240207" y="1554192"/>
                  <a:pt x="264648" y="1500996"/>
                </a:cubicBezTo>
                <a:cubicBezTo>
                  <a:pt x="289089" y="1447800"/>
                  <a:pt x="270398" y="1367286"/>
                  <a:pt x="256021" y="1293962"/>
                </a:cubicBezTo>
                <a:cubicBezTo>
                  <a:pt x="241644" y="1220638"/>
                  <a:pt x="188447" y="1167441"/>
                  <a:pt x="178383" y="1061049"/>
                </a:cubicBezTo>
                <a:cubicBezTo>
                  <a:pt x="168319" y="954656"/>
                  <a:pt x="168319" y="766313"/>
                  <a:pt x="195636" y="655607"/>
                </a:cubicBezTo>
                <a:cubicBezTo>
                  <a:pt x="222953" y="544901"/>
                  <a:pt x="303466" y="465826"/>
                  <a:pt x="342285" y="396815"/>
                </a:cubicBezTo>
                <a:cubicBezTo>
                  <a:pt x="381104" y="327804"/>
                  <a:pt x="414172" y="307675"/>
                  <a:pt x="428549" y="241539"/>
                </a:cubicBezTo>
                <a:cubicBezTo>
                  <a:pt x="442926" y="175403"/>
                  <a:pt x="435737" y="87701"/>
                  <a:pt x="428549"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19" y="443789"/>
            <a:ext cx="6576032" cy="3675133"/>
          </a:xfrm>
          <a:prstGeom prst="rect">
            <a:avLst/>
          </a:prstGeom>
          <a:solidFill>
            <a:schemeClr val="bg1"/>
          </a:solidFill>
        </p:spPr>
      </p:pic>
      <p:pic>
        <p:nvPicPr>
          <p:cNvPr id="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2" y="334032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9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8</a:t>
            </a:fld>
            <a:endParaRPr lang="en-US"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616" y="95537"/>
            <a:ext cx="4374193" cy="54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1115710852"/>
              </p:ext>
            </p:extLst>
          </p:nvPr>
        </p:nvGraphicFramePr>
        <p:xfrm>
          <a:off x="4263243" y="2137872"/>
          <a:ext cx="4785756" cy="3105150"/>
        </p:xfrm>
        <a:graphic>
          <a:graphicData uri="http://schemas.openxmlformats.org/drawingml/2006/table">
            <a:tbl>
              <a:tblPr/>
              <a:tblGrid>
                <a:gridCol w="1196439"/>
                <a:gridCol w="1196439"/>
                <a:gridCol w="1196439"/>
                <a:gridCol w="1196439"/>
              </a:tblGrid>
              <a:tr h="314325">
                <a:tc>
                  <a:txBody>
                    <a:bodyPr/>
                    <a:lstStyle/>
                    <a:p>
                      <a:pPr algn="l" fontAlgn="b"/>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 wide</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 deep</a:t>
                      </a:r>
                    </a:p>
                  </a:txBody>
                  <a:tcPr marL="9525" marR="9525" marT="9525" marB="0" anchor="b">
                    <a:lnL>
                      <a:noFill/>
                    </a:lnL>
                    <a:lnR>
                      <a:noFill/>
                    </a:lnR>
                    <a:lnT>
                      <a:noFill/>
                    </a:lnT>
                    <a:lnB>
                      <a:noFill/>
                    </a:lnB>
                    <a:solidFill>
                      <a:schemeClr val="accent1">
                        <a:lumMod val="20000"/>
                        <a:lumOff val="80000"/>
                      </a:schemeClr>
                    </a:solidFill>
                  </a:tcPr>
                </a:tc>
                <a:tc gridSpan="2">
                  <a:txBody>
                    <a:bodyPr/>
                    <a:lstStyle/>
                    <a:p>
                      <a:pPr algn="l" fontAlgn="b"/>
                      <a:r>
                        <a:rPr lang="en-US" sz="2000" b="0" i="0" u="none" strike="noStrike">
                          <a:solidFill>
                            <a:srgbClr val="000000"/>
                          </a:solidFill>
                          <a:effectLst/>
                          <a:latin typeface="Calibri"/>
                        </a:rPr>
                        <a:t>space per person</a:t>
                      </a:r>
                    </a:p>
                  </a:txBody>
                  <a:tcPr marL="9525" marR="9525" marT="9525" marB="0" anchor="b">
                    <a:lnL>
                      <a:noFill/>
                    </a:lnL>
                    <a:lnR>
                      <a:noFill/>
                    </a:lnR>
                    <a:lnT>
                      <a:noFill/>
                    </a:lnT>
                    <a:lnB>
                      <a:noFill/>
                    </a:lnB>
                    <a:solidFill>
                      <a:schemeClr val="accent1">
                        <a:lumMod val="20000"/>
                        <a:lumOff val="80000"/>
                      </a:schemeClr>
                    </a:solidFill>
                  </a:tcPr>
                </a:tc>
                <a:tc hMerge="1">
                  <a:txBody>
                    <a:bodyPr/>
                    <a:lstStyle/>
                    <a:p>
                      <a:endParaRPr lang="en-US"/>
                    </a:p>
                  </a:txBody>
                  <a:tcPr/>
                </a:tc>
              </a:tr>
              <a:tr h="314325">
                <a:tc>
                  <a:txBody>
                    <a:bodyPr/>
                    <a:lstStyle/>
                    <a:p>
                      <a:pPr algn="r" fontAlgn="b"/>
                      <a:r>
                        <a:rPr lang="en-US" sz="2000" b="0" i="0" u="none" strike="noStrike" dirty="0">
                          <a:solidFill>
                            <a:srgbClr val="000000"/>
                          </a:solidFill>
                          <a:effectLst/>
                          <a:latin typeface="Calibri"/>
                        </a:rPr>
                        <a:t>1.5</a:t>
                      </a: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a:solidFill>
                            <a:srgbClr val="000000"/>
                          </a:solidFill>
                          <a:effectLst/>
                          <a:latin typeface="Calibri"/>
                        </a:rPr>
                        <a:t>3</a:t>
                      </a: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a:solidFill>
                            <a:srgbClr val="000000"/>
                          </a:solidFill>
                          <a:effectLst/>
                          <a:latin typeface="Calibri"/>
                        </a:rPr>
                        <a:t>4.5</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sq ft</a:t>
                      </a:r>
                    </a:p>
                  </a:txBody>
                  <a:tcPr marL="9525" marR="9525" marT="9525" marB="0" anchor="b">
                    <a:lnL>
                      <a:noFill/>
                    </a:lnL>
                    <a:lnR>
                      <a:noFill/>
                    </a:lnR>
                    <a:lnT>
                      <a:noFill/>
                    </a:lnT>
                    <a:lnB>
                      <a:noFill/>
                    </a:lnB>
                    <a:solidFill>
                      <a:schemeClr val="accent1">
                        <a:lumMod val="20000"/>
                        <a:lumOff val="80000"/>
                      </a:schemeClr>
                    </a:solidFill>
                  </a:tcPr>
                </a:tc>
              </a:tr>
              <a:tr h="923925">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1250000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people - bible ca site</a:t>
                      </a:r>
                    </a:p>
                  </a:txBody>
                  <a:tcPr marL="9525" marR="9525" marT="9525" marB="0" anchor="b">
                    <a:lnL>
                      <a:noFill/>
                    </a:lnL>
                    <a:lnR>
                      <a:noFill/>
                    </a:lnR>
                    <a:lnT>
                      <a:noFill/>
                    </a:lnT>
                    <a:lnB>
                      <a:noFill/>
                    </a:lnB>
                    <a:solidFill>
                      <a:schemeClr val="accent1">
                        <a:lumMod val="20000"/>
                        <a:lumOff val="80000"/>
                      </a:schemeClr>
                    </a:solidFill>
                  </a:tcPr>
                </a:tc>
              </a:tr>
              <a:tr h="6191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5625000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total sq ft</a:t>
                      </a:r>
                    </a:p>
                  </a:txBody>
                  <a:tcPr marL="9525" marR="9525" marT="9525" marB="0" anchor="b">
                    <a:lnL>
                      <a:noFill/>
                    </a:lnL>
                    <a:lnR>
                      <a:noFill/>
                    </a:lnR>
                    <a:lnT>
                      <a:noFill/>
                    </a:lnT>
                    <a:lnB>
                      <a:noFill/>
                    </a:lnB>
                    <a:solidFill>
                      <a:schemeClr val="accent1">
                        <a:lumMod val="20000"/>
                        <a:lumOff val="80000"/>
                      </a:schemeClr>
                    </a:solidFill>
                  </a:tcPr>
                </a:tc>
              </a:tr>
              <a:tr h="6191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43500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dirty="0" err="1">
                          <a:solidFill>
                            <a:srgbClr val="000000"/>
                          </a:solidFill>
                          <a:effectLst/>
                          <a:latin typeface="Calibri"/>
                        </a:rPr>
                        <a:t>sq</a:t>
                      </a:r>
                      <a:r>
                        <a:rPr lang="en-US" sz="2000" b="0" i="0" u="none" strike="noStrike" dirty="0">
                          <a:solidFill>
                            <a:srgbClr val="000000"/>
                          </a:solidFill>
                          <a:effectLst/>
                          <a:latin typeface="Calibri"/>
                        </a:rPr>
                        <a:t> </a:t>
                      </a:r>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/acre</a:t>
                      </a:r>
                    </a:p>
                  </a:txBody>
                  <a:tcPr marL="9525" marR="9525" marT="9525" marB="0" anchor="b">
                    <a:lnL>
                      <a:noFill/>
                    </a:lnL>
                    <a:lnR>
                      <a:noFill/>
                    </a:lnR>
                    <a:lnT>
                      <a:noFill/>
                    </a:lnT>
                    <a:lnB>
                      <a:noFill/>
                    </a:lnB>
                    <a:solidFill>
                      <a:schemeClr val="accent1">
                        <a:lumMod val="20000"/>
                        <a:lumOff val="80000"/>
                      </a:schemeClr>
                    </a:solidFill>
                  </a:tcPr>
                </a:tc>
              </a:tr>
              <a:tr h="3143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1" i="0" u="none" strike="noStrike" dirty="0">
                          <a:solidFill>
                            <a:srgbClr val="000000"/>
                          </a:solidFill>
                          <a:effectLst/>
                          <a:latin typeface="Calibri"/>
                        </a:rPr>
                        <a:t>129</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1" i="0" u="none" strike="noStrike" dirty="0">
                          <a:solidFill>
                            <a:srgbClr val="000000"/>
                          </a:solidFill>
                          <a:effectLst/>
                          <a:latin typeface="Calibri"/>
                        </a:rPr>
                        <a:t>acres</a:t>
                      </a:r>
                    </a:p>
                  </a:txBody>
                  <a:tcPr marL="9525" marR="9525" marT="9525" marB="0" anchor="b">
                    <a:lnL>
                      <a:noFill/>
                    </a:lnL>
                    <a:lnR>
                      <a:noFill/>
                    </a:lnR>
                    <a:lnT>
                      <a:noFill/>
                    </a:lnT>
                    <a:lnB>
                      <a:noFill/>
                    </a:lnB>
                    <a:solidFill>
                      <a:schemeClr val="accent1">
                        <a:lumMod val="20000"/>
                        <a:lumOff val="80000"/>
                      </a:schemeClr>
                    </a:solidFill>
                  </a:tcPr>
                </a:tc>
              </a:tr>
            </a:tbl>
          </a:graphicData>
        </a:graphic>
      </p:graphicFrame>
      <p:sp>
        <p:nvSpPr>
          <p:cNvPr id="12" name="TextBox 11"/>
          <p:cNvSpPr txBox="1"/>
          <p:nvPr/>
        </p:nvSpPr>
        <p:spPr>
          <a:xfrm>
            <a:off x="1436914" y="4536386"/>
            <a:ext cx="1537600" cy="461665"/>
          </a:xfrm>
          <a:prstGeom prst="rect">
            <a:avLst/>
          </a:prstGeom>
          <a:noFill/>
        </p:spPr>
        <p:txBody>
          <a:bodyPr wrap="none" rtlCol="0">
            <a:spAutoFit/>
          </a:bodyPr>
          <a:lstStyle/>
          <a:p>
            <a:r>
              <a:rPr lang="en-US" sz="2400" dirty="0" smtClean="0">
                <a:solidFill>
                  <a:schemeClr val="bg1"/>
                </a:solidFill>
              </a:rPr>
              <a:t>130 acres</a:t>
            </a:r>
            <a:endParaRPr lang="en-US" sz="2400" dirty="0">
              <a:solidFill>
                <a:schemeClr val="bg1"/>
              </a:solidFill>
            </a:endParaRPr>
          </a:p>
        </p:txBody>
      </p:sp>
      <p:sp>
        <p:nvSpPr>
          <p:cNvPr id="2" name="Title 1"/>
          <p:cNvSpPr>
            <a:spLocks noGrp="1"/>
          </p:cNvSpPr>
          <p:nvPr>
            <p:ph type="title"/>
          </p:nvPr>
        </p:nvSpPr>
        <p:spPr>
          <a:xfrm>
            <a:off x="4132614" y="3233322"/>
            <a:ext cx="2731324" cy="952500"/>
          </a:xfrm>
        </p:spPr>
        <p:txBody>
          <a:bodyPr/>
          <a:lstStyle/>
          <a:p>
            <a:r>
              <a:rPr lang="en-US" sz="2400" b="1" dirty="0" smtClean="0">
                <a:solidFill>
                  <a:schemeClr val="tx2"/>
                </a:solidFill>
              </a:rPr>
              <a:t>How much Space needed </a:t>
            </a:r>
            <a:br>
              <a:rPr lang="en-US" sz="2400" b="1" dirty="0" smtClean="0">
                <a:solidFill>
                  <a:schemeClr val="tx2"/>
                </a:solidFill>
              </a:rPr>
            </a:br>
            <a:r>
              <a:rPr lang="en-US" sz="2400" b="1" dirty="0" smtClean="0">
                <a:solidFill>
                  <a:schemeClr val="tx2"/>
                </a:solidFill>
              </a:rPr>
              <a:t>on the sides of Mountain?</a:t>
            </a:r>
            <a:endParaRPr lang="en-US" sz="2400" b="1" dirty="0">
              <a:solidFill>
                <a:schemeClr val="tx2"/>
              </a:solidFill>
            </a:endParaRPr>
          </a:p>
        </p:txBody>
      </p:sp>
      <p:sp>
        <p:nvSpPr>
          <p:cNvPr id="5" name="TextBox 4"/>
          <p:cNvSpPr txBox="1"/>
          <p:nvPr/>
        </p:nvSpPr>
        <p:spPr>
          <a:xfrm>
            <a:off x="5379517" y="95539"/>
            <a:ext cx="3903498" cy="2031325"/>
          </a:xfrm>
          <a:prstGeom prst="rect">
            <a:avLst/>
          </a:prstGeom>
          <a:noFill/>
        </p:spPr>
        <p:txBody>
          <a:bodyPr wrap="square" rtlCol="0">
            <a:spAutoFit/>
          </a:bodyPr>
          <a:lstStyle/>
          <a:p>
            <a:r>
              <a:rPr lang="en-US" b="1" dirty="0" smtClean="0"/>
              <a:t>Joshua </a:t>
            </a:r>
            <a:r>
              <a:rPr lang="en-US" b="1" dirty="0"/>
              <a:t>8:35(ESV) </a:t>
            </a:r>
            <a:r>
              <a:rPr lang="en-US" dirty="0"/>
              <a:t/>
            </a:r>
            <a:br>
              <a:rPr lang="en-US" dirty="0"/>
            </a:br>
            <a:r>
              <a:rPr lang="en-US" baseline="30000" dirty="0"/>
              <a:t>35</a:t>
            </a:r>
            <a:r>
              <a:rPr lang="en-US" dirty="0"/>
              <a:t>There was not a word of all that Moses commanded that Joshua did not read before all the assembly of Israel, and the women, and the little ones, and the sojourners who </a:t>
            </a:r>
            <a:r>
              <a:rPr lang="en-US" dirty="0" smtClean="0"/>
              <a:t>lived </a:t>
            </a:r>
            <a:r>
              <a:rPr lang="en-US" dirty="0"/>
              <a:t>among them. </a:t>
            </a:r>
          </a:p>
        </p:txBody>
      </p:sp>
      <p:pic>
        <p:nvPicPr>
          <p:cNvPr id="9"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6" y="1111196"/>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58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a:xfrm>
            <a:off x="914400" y="216958"/>
            <a:ext cx="8229600" cy="952500"/>
          </a:xfrm>
        </p:spPr>
        <p:txBody>
          <a:bodyPr/>
          <a:lstStyle/>
          <a:p>
            <a:r>
              <a:rPr lang="en-US" altLang="en-US" dirty="0" smtClean="0"/>
              <a:t>Natural Amphitheater </a:t>
            </a:r>
            <a:r>
              <a:rPr lang="en-US" altLang="en-US" dirty="0" smtClean="0"/>
              <a:t/>
            </a:r>
            <a:br>
              <a:rPr lang="en-US" altLang="en-US" dirty="0" smtClean="0"/>
            </a:br>
            <a:r>
              <a:rPr lang="en-US" altLang="en-US" dirty="0" smtClean="0"/>
              <a:t>at </a:t>
            </a:r>
            <a:r>
              <a:rPr lang="en-US" altLang="en-US" dirty="0" err="1" smtClean="0"/>
              <a:t>Shechem</a:t>
            </a:r>
            <a:endParaRPr lang="en-US" altLang="en-US" dirty="0" smtClean="0"/>
          </a:p>
        </p:txBody>
      </p:sp>
      <p:pic>
        <p:nvPicPr>
          <p:cNvPr id="60420" name="Picture 4" descr="bible-archeology-altar-of-joshua-amphitheater-between-mt-gerizim-e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36" y="1353354"/>
            <a:ext cx="8024813" cy="36300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02452" y="16182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3b Israel-Samaria sr\Shechem area\Looking north from Mount Gerizim, mat05142.jpg"/>
</p:tagLst>
</file>

<file path=ppt/tags/tag2.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873</TotalTime>
  <Words>2336</Words>
  <Application>Microsoft Office PowerPoint</Application>
  <PresentationFormat>On-screen Show (16:10)</PresentationFormat>
  <Paragraphs>421</Paragraphs>
  <Slides>54</Slides>
  <Notes>19</Notes>
  <HiddenSlides>0</HiddenSlides>
  <MMClips>0</MMClips>
  <ScaleCrop>false</ScaleCrop>
  <HeadingPairs>
    <vt:vector size="4" baseType="variant">
      <vt:variant>
        <vt:lpstr>Theme</vt:lpstr>
      </vt:variant>
      <vt:variant>
        <vt:i4>17</vt:i4>
      </vt:variant>
      <vt:variant>
        <vt:lpstr>Slide Titles</vt:lpstr>
      </vt:variant>
      <vt:variant>
        <vt:i4>54</vt:i4>
      </vt:variant>
    </vt:vector>
  </HeadingPairs>
  <TitlesOfParts>
    <vt:vector size="71" baseType="lpstr">
      <vt:lpstr>Office Theme</vt:lpstr>
      <vt:lpstr>1_Office Theme</vt:lpstr>
      <vt:lpstr>White</vt:lpstr>
      <vt:lpstr>1_White</vt:lpstr>
      <vt:lpstr>2_White</vt:lpstr>
      <vt:lpstr>3_White</vt:lpstr>
      <vt:lpstr>4_White</vt:lpstr>
      <vt:lpstr>5_White</vt:lpstr>
      <vt:lpstr>6_White</vt:lpstr>
      <vt:lpstr>7_White</vt:lpstr>
      <vt:lpstr>8_White</vt:lpstr>
      <vt:lpstr>9_White</vt:lpstr>
      <vt:lpstr>3_Office Theme</vt:lpstr>
      <vt:lpstr>12_Default Design</vt:lpstr>
      <vt:lpstr>10_Default Design</vt:lpstr>
      <vt:lpstr>2_Office Theme</vt:lpstr>
      <vt:lpstr>Default Design</vt:lpstr>
      <vt:lpstr>PowerPoint Presentation</vt:lpstr>
      <vt:lpstr>PowerPoint Presentation</vt:lpstr>
      <vt:lpstr>PowerPoint Presentation</vt:lpstr>
      <vt:lpstr>PowerPoint Presentation</vt:lpstr>
      <vt:lpstr>Shechem</vt:lpstr>
      <vt:lpstr>PowerPoint Presentation</vt:lpstr>
      <vt:lpstr>PowerPoint Presentation</vt:lpstr>
      <vt:lpstr>How much Space needed  on the sides of Mountain?</vt:lpstr>
      <vt:lpstr>Natural Amphitheater  at Shechem</vt:lpstr>
      <vt:lpstr>Which Altar Looks Better?</vt:lpstr>
      <vt:lpstr>Which Altar Does the Lord Want?</vt:lpstr>
      <vt:lpstr>Which Altar Does the Lord Want?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of Mount Gerizim from above Mount Ebal.</vt:lpstr>
      <vt:lpstr>Looking north from Mount Gerizim</vt:lpstr>
      <vt:lpstr>PowerPoint Presentation</vt:lpstr>
      <vt:lpstr>PowerPoint Presentation</vt:lpstr>
      <vt:lpstr>PowerPoint Presentation</vt:lpstr>
      <vt:lpstr>Fortress/Temple </vt:lpstr>
      <vt:lpstr>PowerPoint Presentation</vt:lpstr>
      <vt:lpstr>PowerPoint Presentation</vt:lpstr>
      <vt:lpstr>PowerPoint Presentation</vt:lpstr>
      <vt:lpstr>Martin Remembering  Masseboth (sacred stones)</vt:lpstr>
      <vt:lpstr>PowerPoint Presentation</vt:lpstr>
      <vt:lpstr>Which Tribes Sat at Mt of Curses &amp; Blessings?</vt:lpstr>
      <vt:lpstr>Which Tribes Sat at Mt of Curses &amp; Blessings?</vt:lpstr>
      <vt:lpstr>PowerPoint Presentation</vt:lpstr>
      <vt:lpstr>PowerPoint Presentation</vt:lpstr>
      <vt:lpstr>“If”s of Deuteronomy 28</vt:lpstr>
      <vt:lpstr>Blessings of Deuteronomy 28:3-6</vt:lpstr>
      <vt:lpstr>“If”s of Deuteronomy 28</vt:lpstr>
      <vt:lpstr>Blessings of Deuteronomy 28:9-11</vt:lpstr>
      <vt:lpstr>“If”s of Deuteronomy 28</vt:lpstr>
      <vt:lpstr>PowerPoint Presentation</vt:lpstr>
      <vt:lpstr>Curses of Deuteronomy 28</vt:lpstr>
      <vt:lpstr>Lord Strikes You of Deuteronomy 28</vt:lpstr>
      <vt:lpstr>PowerPoint Presentation</vt:lpstr>
      <vt:lpstr>Lord bring Nations Against You</vt:lpstr>
      <vt:lpstr>Lord bring Nations Against You</vt:lpstr>
      <vt:lpstr>Disobedience brings Affliction</vt:lpstr>
      <vt:lpstr>Jeremiah 12  Plucking Them from the Land</vt:lpstr>
      <vt:lpstr>PowerPoint Presentation</vt:lpstr>
      <vt:lpstr>PowerPoint Presentation</vt:lpstr>
      <vt:lpstr>Josiah Hears the Law</vt:lpstr>
      <vt:lpstr> JEREMIAH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85</cp:revision>
  <dcterms:created xsi:type="dcterms:W3CDTF">2010-03-31T22:52:17Z</dcterms:created>
  <dcterms:modified xsi:type="dcterms:W3CDTF">2015-01-25T13:08:08Z</dcterms:modified>
</cp:coreProperties>
</file>