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70" r:id="rId3"/>
    <p:sldId id="258" r:id="rId4"/>
    <p:sldId id="261" r:id="rId5"/>
    <p:sldId id="262" r:id="rId6"/>
    <p:sldId id="263" r:id="rId7"/>
    <p:sldId id="267" r:id="rId8"/>
    <p:sldId id="264" r:id="rId9"/>
    <p:sldId id="265" r:id="rId10"/>
    <p:sldId id="268" r:id="rId11"/>
    <p:sldId id="266" r:id="rId12"/>
    <p:sldId id="26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A8DB71-9F34-4065-9FF9-29F953455E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068F4A-9B32-4792-9FF8-3A8C5F3E18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903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722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153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54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66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405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67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06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2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1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2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68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A9211-FE7B-46AC-968D-F91DFB68B7B7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5165-B0DB-46E9-8AB9-F9AAC2AA0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857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latin typeface="Eras Demi ITC" panose="020B0805030504020804" pitchFamily="34" charset="0"/>
              </a:rPr>
              <a:t>Disciples of Grace</a:t>
            </a:r>
            <a:endParaRPr lang="en-US" b="1" i="1" dirty="0">
              <a:latin typeface="Eras Demi ITC" panose="020B08050305040208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life of discipleship is defined by the grace of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252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18" y="194144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Practicing God’s Radical Grace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1519707"/>
            <a:ext cx="11320530" cy="4404575"/>
          </a:xfrm>
        </p:spPr>
        <p:txBody>
          <a:bodyPr>
            <a:normAutofit/>
          </a:bodyPr>
          <a:lstStyle/>
          <a:p>
            <a:r>
              <a:rPr lang="en-US" b="1" dirty="0" smtClean="0"/>
              <a:t>Material Sacrifices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“good works” can I do with what I have been given?</a:t>
            </a:r>
          </a:p>
          <a:p>
            <a:r>
              <a:rPr lang="en-US" b="1" dirty="0" smtClean="0"/>
              <a:t>Relational Sacrifices</a:t>
            </a:r>
          </a:p>
          <a:p>
            <a:pPr marL="457200" lvl="1" indent="0"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Who do I need to embrace even though we may be “different”?</a:t>
            </a:r>
          </a:p>
          <a:p>
            <a:pPr marL="457200" lvl="1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6201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God’s Radical Grace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i="1" dirty="0" smtClean="0">
                <a:latin typeface="+mn-lt"/>
              </a:rPr>
              <a:t>A House of Holy People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1748" y="2606157"/>
            <a:ext cx="924850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 then you are no longer foreigners and noncitizens, but you are fellow citizens with the </a:t>
            </a:r>
            <a:r>
              <a:rPr lang="en-US" sz="2800" b="1" dirty="0">
                <a:solidFill>
                  <a:schemeClr val="accent4"/>
                </a:solidFill>
              </a:rPr>
              <a:t>saints</a:t>
            </a:r>
            <a:r>
              <a:rPr lang="en-US" sz="2800" dirty="0">
                <a:solidFill>
                  <a:schemeClr val="accent4"/>
                </a:solidFill>
              </a:rPr>
              <a:t> </a:t>
            </a:r>
            <a:r>
              <a:rPr lang="en-US" sz="2800" dirty="0"/>
              <a:t>and members of </a:t>
            </a:r>
            <a:r>
              <a:rPr lang="en-US" sz="2800" b="1" dirty="0">
                <a:solidFill>
                  <a:schemeClr val="accent4"/>
                </a:solidFill>
              </a:rPr>
              <a:t>God’s </a:t>
            </a:r>
            <a:r>
              <a:rPr lang="en-US" sz="2800" b="1" dirty="0" smtClean="0">
                <a:solidFill>
                  <a:schemeClr val="accent4"/>
                </a:solidFill>
              </a:rPr>
              <a:t>household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…</a:t>
            </a:r>
            <a:r>
              <a:rPr lang="en-US" sz="2800" b="1" baseline="30000" dirty="0"/>
              <a:t> </a:t>
            </a:r>
            <a:r>
              <a:rPr lang="en-US" sz="2800" b="1" baseline="30000" dirty="0" smtClean="0"/>
              <a:t> </a:t>
            </a:r>
            <a:r>
              <a:rPr lang="en-US" sz="2800" dirty="0" smtClean="0"/>
              <a:t>In </a:t>
            </a:r>
            <a:r>
              <a:rPr lang="en-US" sz="2800" dirty="0"/>
              <a:t>him the whole building, being joined together, grows into a </a:t>
            </a:r>
            <a:r>
              <a:rPr lang="en-US" sz="2800" b="1" dirty="0">
                <a:solidFill>
                  <a:schemeClr val="accent4"/>
                </a:solidFill>
              </a:rPr>
              <a:t>holy temple </a:t>
            </a:r>
            <a:r>
              <a:rPr lang="en-US" sz="2800" dirty="0"/>
              <a:t>in the Lord, </a:t>
            </a:r>
            <a:r>
              <a:rPr lang="en-US" sz="2800" b="1" baseline="30000" dirty="0"/>
              <a:t>22 </a:t>
            </a:r>
            <a:r>
              <a:rPr lang="en-US" sz="2800" dirty="0"/>
              <a:t>in whom you also are being built together into a </a:t>
            </a:r>
            <a:r>
              <a:rPr lang="en-US" sz="2800" b="1" dirty="0">
                <a:solidFill>
                  <a:schemeClr val="accent4"/>
                </a:solidFill>
              </a:rPr>
              <a:t>dwelling place of God in the Spirit</a:t>
            </a:r>
            <a:r>
              <a:rPr lang="en-US" sz="2800" dirty="0" smtClean="0"/>
              <a:t>.</a:t>
            </a:r>
          </a:p>
          <a:p>
            <a:pPr algn="r"/>
            <a:r>
              <a:rPr lang="en-US" sz="2400" dirty="0" smtClean="0"/>
              <a:t>Ephesians 2:19, 21-22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834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Practicing God’s Radical Grace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38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/>
              <a:t>Material Sacrifices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“good works” can I do with what I have been given?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Relational Sacrifices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Who do I need to embrace even though we may be “different”?</a:t>
            </a:r>
          </a:p>
          <a:p>
            <a:r>
              <a:rPr lang="en-US" b="1" dirty="0" smtClean="0"/>
              <a:t>Lifestyle Sacrifices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changes do I need to make in my daily thoughts, speech and actions?</a:t>
            </a:r>
          </a:p>
          <a:p>
            <a:pPr marL="457200" lvl="1" indent="0">
              <a:buNone/>
            </a:pPr>
            <a:r>
              <a:rPr lang="en-US" sz="2500" b="1" baseline="30000" dirty="0"/>
              <a:t> 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43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Living Radically (or “How Disciples Live”)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3300" dirty="0" smtClean="0"/>
              <a:t>Material Sacrifices 	 </a:t>
            </a:r>
          </a:p>
          <a:p>
            <a:pPr>
              <a:lnSpc>
                <a:spcPct val="200000"/>
              </a:lnSpc>
            </a:pPr>
            <a:r>
              <a:rPr lang="en-US" sz="3300" dirty="0" smtClean="0"/>
              <a:t>Relational Sacrifices 	</a:t>
            </a:r>
          </a:p>
          <a:p>
            <a:pPr>
              <a:lnSpc>
                <a:spcPct val="200000"/>
              </a:lnSpc>
            </a:pPr>
            <a:r>
              <a:rPr lang="en-US" sz="3300" dirty="0" smtClean="0"/>
              <a:t>Lifestyle Sacrifices </a:t>
            </a:r>
            <a:r>
              <a:rPr lang="en-US" dirty="0" smtClean="0"/>
              <a:t>	</a:t>
            </a:r>
            <a:endParaRPr lang="en-US" sz="3500" b="1" i="1" dirty="0" smtClean="0"/>
          </a:p>
          <a:p>
            <a:pPr marL="0" indent="0" algn="ctr">
              <a:buNone/>
            </a:pPr>
            <a:endParaRPr lang="en-US" sz="3500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would cause people to live like this?</a:t>
            </a:r>
            <a:endParaRPr lang="en-US" sz="35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56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latin typeface="Eras Demi ITC" panose="020B0805030504020804" pitchFamily="34" charset="0"/>
              </a:rPr>
              <a:t>Radical Grace</a:t>
            </a:r>
            <a:endParaRPr lang="en-US" b="1" i="1" dirty="0">
              <a:latin typeface="Eras Demi ITC" panose="020B08050305040208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how to live like Jesus lived—by grace.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23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God’s Radical Grace</a:t>
            </a:r>
            <a:br>
              <a:rPr lang="en-US" b="1" dirty="0">
                <a:latin typeface="+mn-lt"/>
              </a:rPr>
            </a:br>
            <a:r>
              <a:rPr lang="en-US" i="1" dirty="0">
                <a:latin typeface="+mn-lt"/>
              </a:rPr>
              <a:t>Merciful Love for Dead Sinners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2795" y="3008042"/>
            <a:ext cx="718641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were </a:t>
            </a:r>
            <a:r>
              <a:rPr lang="en-US" sz="2800" b="1" dirty="0" smtClean="0">
                <a:solidFill>
                  <a:schemeClr val="accent4"/>
                </a:solidFill>
              </a:rPr>
              <a:t>dead </a:t>
            </a:r>
            <a:r>
              <a:rPr lang="en-US" sz="2800" b="1" dirty="0" smtClean="0"/>
              <a:t>in your sins and transgressions</a:t>
            </a:r>
            <a:r>
              <a:rPr lang="en-US" sz="2800" dirty="0" smtClean="0"/>
              <a:t>.</a:t>
            </a:r>
          </a:p>
          <a:p>
            <a:pPr algn="r"/>
            <a:r>
              <a:rPr lang="en-US" sz="2300" dirty="0" smtClean="0"/>
              <a:t>Ephesians 2:1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356084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God’s Radical Grace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i="1" dirty="0">
                <a:latin typeface="+mn-lt"/>
              </a:rPr>
              <a:t>Merciful Love for Dead Sinners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0491" y="2711829"/>
            <a:ext cx="6635921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 God … </a:t>
            </a:r>
            <a:r>
              <a:rPr lang="en-US" sz="2800" b="1" dirty="0" smtClean="0">
                <a:solidFill>
                  <a:schemeClr val="accent4"/>
                </a:solidFill>
              </a:rPr>
              <a:t>made us alive together with Christ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… and </a:t>
            </a:r>
            <a:r>
              <a:rPr lang="en-US" sz="2800" b="1" dirty="0" smtClean="0">
                <a:solidFill>
                  <a:schemeClr val="accent4"/>
                </a:solidFill>
              </a:rPr>
              <a:t>seated us with him</a:t>
            </a:r>
            <a:r>
              <a:rPr lang="en-US" sz="2800" dirty="0" smtClean="0">
                <a:solidFill>
                  <a:schemeClr val="accent4"/>
                </a:solidFill>
              </a:rPr>
              <a:t> </a:t>
            </a:r>
            <a:r>
              <a:rPr lang="en-US" sz="2800" dirty="0" smtClean="0"/>
              <a:t>in the heavenly places with Christ</a:t>
            </a:r>
          </a:p>
          <a:p>
            <a:pPr algn="r"/>
            <a:r>
              <a:rPr lang="en-US" sz="2300" dirty="0" smtClean="0"/>
              <a:t>Ephesians 2:4-6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19218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God’s Radical Grace</a:t>
            </a:r>
            <a:br>
              <a:rPr lang="en-US" b="1" dirty="0" smtClean="0">
                <a:latin typeface="+mn-lt"/>
              </a:rPr>
            </a:br>
            <a:r>
              <a:rPr lang="en-US" i="1" dirty="0" smtClean="0">
                <a:latin typeface="+mn-lt"/>
              </a:rPr>
              <a:t>Merciful Love for Dead Sinners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2116" y="2704745"/>
            <a:ext cx="7407767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by grace </a:t>
            </a:r>
            <a:r>
              <a:rPr lang="en-US" sz="2800" b="1" dirty="0">
                <a:solidFill>
                  <a:schemeClr val="accent4"/>
                </a:solidFill>
              </a:rPr>
              <a:t>you are saved </a:t>
            </a:r>
            <a:r>
              <a:rPr lang="en-US" sz="2800" dirty="0"/>
              <a:t>through faith, and this is not from yourselves, it is the gift of God; </a:t>
            </a:r>
            <a:r>
              <a:rPr lang="en-US" sz="2800" b="1" baseline="30000" dirty="0"/>
              <a:t>9 </a:t>
            </a:r>
            <a:r>
              <a:rPr lang="en-US" sz="2800" dirty="0"/>
              <a:t>it is not from works, so that no one can boast</a:t>
            </a:r>
            <a:r>
              <a:rPr lang="en-US" sz="2800" dirty="0" smtClean="0"/>
              <a:t>.</a:t>
            </a:r>
          </a:p>
          <a:p>
            <a:pPr algn="r"/>
            <a:r>
              <a:rPr lang="en-US" sz="2300" dirty="0" smtClean="0"/>
              <a:t>Ephesians 2:8-9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35607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Practicing God’s Radical Grace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Sacrifices</a:t>
            </a:r>
          </a:p>
          <a:p>
            <a:pPr marL="457200" lvl="1" indent="0">
              <a:buNone/>
            </a:pP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“good works” can I do with what God has given me?</a:t>
            </a:r>
          </a:p>
          <a:p>
            <a:pPr marL="457200" lvl="1" indent="0">
              <a:buNone/>
            </a:pPr>
            <a:endParaRPr lang="en-US" sz="2600" i="1" dirty="0" smtClean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17222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God’s Radical Grace</a:t>
            </a:r>
            <a:br>
              <a:rPr lang="en-US" b="1" dirty="0" smtClean="0">
                <a:latin typeface="+mn-lt"/>
              </a:rPr>
            </a:br>
            <a:r>
              <a:rPr lang="en-US" i="1" dirty="0" smtClean="0">
                <a:latin typeface="+mn-lt"/>
              </a:rPr>
              <a:t>Peaceful Unity for All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6182" y="2696309"/>
            <a:ext cx="77593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Therefore, remember that formerly you </a:t>
            </a:r>
            <a:r>
              <a:rPr lang="en-US" sz="2600" dirty="0" smtClean="0"/>
              <a:t> … </a:t>
            </a:r>
            <a:r>
              <a:rPr lang="en-US" sz="2600" dirty="0"/>
              <a:t>were </a:t>
            </a:r>
            <a:r>
              <a:rPr lang="en-US" sz="2600" b="1" dirty="0">
                <a:solidFill>
                  <a:schemeClr val="accent4"/>
                </a:solidFill>
              </a:rPr>
              <a:t>separate</a:t>
            </a:r>
            <a:r>
              <a:rPr lang="en-US" sz="2600" dirty="0">
                <a:solidFill>
                  <a:schemeClr val="accent4"/>
                </a:solidFill>
              </a:rPr>
              <a:t> </a:t>
            </a:r>
            <a:r>
              <a:rPr lang="en-US" sz="2600" dirty="0"/>
              <a:t>from Christ, </a:t>
            </a:r>
            <a:r>
              <a:rPr lang="en-US" sz="2600" b="1" dirty="0">
                <a:solidFill>
                  <a:schemeClr val="accent4"/>
                </a:solidFill>
              </a:rPr>
              <a:t>excluded</a:t>
            </a:r>
            <a:r>
              <a:rPr lang="en-US" sz="2600" dirty="0">
                <a:solidFill>
                  <a:schemeClr val="accent4"/>
                </a:solidFill>
              </a:rPr>
              <a:t> </a:t>
            </a:r>
            <a:r>
              <a:rPr lang="en-US" sz="2600" dirty="0"/>
              <a:t>from citizenship in Israel and </a:t>
            </a:r>
            <a:r>
              <a:rPr lang="en-US" sz="2600" b="1" dirty="0">
                <a:solidFill>
                  <a:schemeClr val="accent4"/>
                </a:solidFill>
              </a:rPr>
              <a:t>foreigners</a:t>
            </a:r>
            <a:r>
              <a:rPr lang="en-US" sz="2600" dirty="0"/>
              <a:t> to the covenants of the promise, </a:t>
            </a:r>
            <a:r>
              <a:rPr lang="en-US" sz="2600" b="1" dirty="0">
                <a:solidFill>
                  <a:schemeClr val="accent4"/>
                </a:solidFill>
              </a:rPr>
              <a:t>without hope</a:t>
            </a:r>
            <a:r>
              <a:rPr lang="en-US" sz="2600" dirty="0"/>
              <a:t> and </a:t>
            </a:r>
            <a:r>
              <a:rPr lang="en-US" sz="2600" b="1" dirty="0">
                <a:solidFill>
                  <a:schemeClr val="accent4"/>
                </a:solidFill>
              </a:rPr>
              <a:t>without God </a:t>
            </a:r>
            <a:r>
              <a:rPr lang="en-US" sz="2600" dirty="0"/>
              <a:t>in the world</a:t>
            </a:r>
            <a:r>
              <a:rPr lang="en-US" sz="2600" dirty="0" smtClean="0"/>
              <a:t>.</a:t>
            </a:r>
          </a:p>
          <a:p>
            <a:pPr algn="r"/>
            <a:r>
              <a:rPr lang="en-US" sz="2400" dirty="0" smtClean="0"/>
              <a:t>Ephesians 2:11-12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7487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God’s Radical Grace</a:t>
            </a:r>
            <a:br>
              <a:rPr lang="en-US" dirty="0" smtClean="0">
                <a:latin typeface="+mn-lt"/>
              </a:rPr>
            </a:br>
            <a:r>
              <a:rPr lang="en-US" i="1" dirty="0" smtClean="0">
                <a:latin typeface="+mn-lt"/>
              </a:rPr>
              <a:t>Peaceful Unity for All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9064" y="2649417"/>
            <a:ext cx="760258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But now in Christ Jesus you who once were </a:t>
            </a:r>
            <a:r>
              <a:rPr lang="en-US" sz="2600" b="1" dirty="0">
                <a:solidFill>
                  <a:schemeClr val="accent4"/>
                </a:solidFill>
              </a:rPr>
              <a:t>far away </a:t>
            </a:r>
            <a:r>
              <a:rPr lang="en-US" sz="2600" dirty="0"/>
              <a:t>have been </a:t>
            </a:r>
            <a:r>
              <a:rPr lang="en-US" sz="2600" b="1" dirty="0">
                <a:solidFill>
                  <a:schemeClr val="accent4"/>
                </a:solidFill>
              </a:rPr>
              <a:t>brought near</a:t>
            </a:r>
            <a:r>
              <a:rPr lang="en-US" sz="2600" dirty="0"/>
              <a:t> by the blood of Christ</a:t>
            </a:r>
            <a:r>
              <a:rPr lang="en-US" sz="2600" dirty="0" smtClean="0"/>
              <a:t>.</a:t>
            </a:r>
          </a:p>
          <a:p>
            <a:pPr algn="r"/>
            <a:r>
              <a:rPr lang="en-US" sz="2400" dirty="0" smtClean="0"/>
              <a:t>Ephesians 2:13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9959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262</Words>
  <Application>Microsoft Office PowerPoint</Application>
  <PresentationFormat>Custom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Disciples of Grace</vt:lpstr>
      <vt:lpstr>Living Radically (or “How Disciples Live”)</vt:lpstr>
      <vt:lpstr>Radical Grace</vt:lpstr>
      <vt:lpstr>God’s Radical Grace Merciful Love for Dead Sinners</vt:lpstr>
      <vt:lpstr>God’s Radical Grace Merciful Love for Dead Sinners</vt:lpstr>
      <vt:lpstr>God’s Radical Grace Merciful Love for Dead Sinners</vt:lpstr>
      <vt:lpstr>Practicing God’s Radical Grace</vt:lpstr>
      <vt:lpstr>God’s Radical Grace Peaceful Unity for All</vt:lpstr>
      <vt:lpstr>God’s Radical Grace Peaceful Unity for All</vt:lpstr>
      <vt:lpstr>Practicing God’s Radical Grace</vt:lpstr>
      <vt:lpstr>God’s Radical Grace A House of Holy People</vt:lpstr>
      <vt:lpstr>Practicing God’s Radical Grace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 of Grace</dc:title>
  <dc:creator>Owner</dc:creator>
  <cp:lastModifiedBy>Brad Beutjer</cp:lastModifiedBy>
  <cp:revision>40</cp:revision>
  <cp:lastPrinted>2014-01-12T12:59:45Z</cp:lastPrinted>
  <dcterms:created xsi:type="dcterms:W3CDTF">2013-12-16T21:33:16Z</dcterms:created>
  <dcterms:modified xsi:type="dcterms:W3CDTF">2014-01-12T13:50:31Z</dcterms:modified>
</cp:coreProperties>
</file>