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41" r:id="rId2"/>
    <p:sldId id="342" r:id="rId3"/>
    <p:sldId id="347" r:id="rId4"/>
    <p:sldId id="343" r:id="rId5"/>
    <p:sldId id="344" r:id="rId6"/>
    <p:sldId id="349" r:id="rId7"/>
    <p:sldId id="350" r:id="rId8"/>
    <p:sldId id="345" r:id="rId9"/>
    <p:sldId id="346" r:id="rId10"/>
    <p:sldId id="353" r:id="rId11"/>
    <p:sldId id="354" r:id="rId12"/>
    <p:sldId id="352" r:id="rId13"/>
    <p:sldId id="355" r:id="rId14"/>
    <p:sldId id="356" r:id="rId15"/>
    <p:sldId id="357" r:id="rId16"/>
    <p:sldId id="358" r:id="rId17"/>
    <p:sldId id="359" r:id="rId18"/>
    <p:sldId id="360" r:id="rId19"/>
    <p:sldId id="361" r:id="rId20"/>
    <p:sldId id="362" r:id="rId21"/>
    <p:sldId id="363" r:id="rId22"/>
    <p:sldId id="364" r:id="rId23"/>
    <p:sldId id="365" r:id="rId24"/>
    <p:sldId id="348" r:id="rId25"/>
    <p:sldId id="366" r:id="rId26"/>
    <p:sldId id="367" r:id="rId27"/>
  </p:sldIdLst>
  <p:sldSz cx="9144000" cy="5715000" type="screen16x1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  <a:srgbClr val="C0C0C0"/>
    <a:srgbClr val="CC9900"/>
    <a:srgbClr val="66FFFF"/>
    <a:srgbClr val="DDDDDD"/>
    <a:srgbClr val="99FF66"/>
    <a:srgbClr val="CC99FF"/>
    <a:srgbClr val="99FFCC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61" autoAdjust="0"/>
    <p:restoredTop sz="90409" autoAdjust="0"/>
  </p:normalViewPr>
  <p:slideViewPr>
    <p:cSldViewPr snapToGrid="0">
      <p:cViewPr varScale="1">
        <p:scale>
          <a:sx n="75" d="100"/>
          <a:sy n="75" d="100"/>
        </p:scale>
        <p:origin x="-402" y="-144"/>
      </p:cViewPr>
      <p:guideLst>
        <p:guide orient="horz" pos="720"/>
        <p:guide pos="14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78722183-28E7-4A62-A956-B5CF2CB3B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56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23900"/>
            <a:ext cx="5775325" cy="3609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554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73588"/>
            <a:ext cx="5365750" cy="433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554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7175"/>
            <a:ext cx="31702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47175"/>
            <a:ext cx="316865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F3677BD1-F61E-4A8A-93FD-955EDF7EC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47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what were the “works”?  How did H</a:t>
            </a:r>
            <a:r>
              <a:rPr lang="en-US" baseline="0" dirty="0" smtClean="0"/>
              <a:t>e know what they were?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74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22C54-73A3-46A9-9681-4B2392B7E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25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BAC15-BA32-4120-B239-1BCD0E786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0"/>
            <a:ext cx="2152650" cy="5016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305550" cy="5016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78603-6850-46E9-AFC8-79F4A98EA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39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500"/>
            <a:ext cx="7772400" cy="508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49300"/>
            <a:ext cx="8610600" cy="4318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389DF-B1F5-4991-89B8-72C57CDB7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584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E66E8-EC9A-4C81-A4F1-A7D9E5A27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6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698500"/>
            <a:ext cx="4229100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698500"/>
            <a:ext cx="4229100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273BF-ED1D-4F21-8D62-A72031FF0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78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C1C0B-9345-4355-826E-E62B859D5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41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D5E7F-5B88-49A2-B514-B1E99E37D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51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BB770-531F-49C4-83F7-842E0B8C6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5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E8664-7A74-4C3A-8C93-8E2EDCADB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1087F-6DDF-4D0E-8711-10D544066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88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0"/>
            <a:ext cx="9144000" cy="5715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698500"/>
            <a:ext cx="8610600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5461000"/>
            <a:ext cx="4572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58B422F-BE06-4BB0-9173-E47491106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629" y="187716"/>
            <a:ext cx="8812404" cy="977893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2013-2014 Theme:  “Disciples Like Their Master”</a:t>
            </a:r>
            <a:endParaRPr lang="en-US" sz="32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00968" y="3617405"/>
            <a:ext cx="8721968" cy="1346481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00"/>
                </a:solidFill>
              </a:rPr>
              <a:t>The Diligence of Jesus</a:t>
            </a:r>
            <a:endParaRPr lang="en-US" sz="660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Subtitle 4"/>
          <p:cNvSpPr txBox="1">
            <a:spLocks/>
          </p:cNvSpPr>
          <p:nvPr/>
        </p:nvSpPr>
        <p:spPr bwMode="auto">
          <a:xfrm>
            <a:off x="653144" y="1130030"/>
            <a:ext cx="7847762" cy="2206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b="1">
                <a:solidFill>
                  <a:schemeClr val="bg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b="1">
                <a:solidFill>
                  <a:schemeClr val="bg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b="1">
                <a:solidFill>
                  <a:schemeClr val="bg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r>
              <a:rPr lang="en-US" sz="4400" i="1" dirty="0"/>
              <a:t>A disciple is not above his teacher, but everyone who is perfectly trained will be like his teacher</a:t>
            </a:r>
            <a:r>
              <a:rPr lang="en-US" sz="4400" i="1" dirty="0" smtClean="0"/>
              <a:t>.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(Luke 6:40)</a:t>
            </a:r>
            <a:endParaRPr lang="en-US" sz="4400" kern="0" dirty="0"/>
          </a:p>
        </p:txBody>
      </p:sp>
      <p:sp>
        <p:nvSpPr>
          <p:cNvPr id="7" name="Subtitle 4"/>
          <p:cNvSpPr txBox="1">
            <a:spLocks/>
          </p:cNvSpPr>
          <p:nvPr/>
        </p:nvSpPr>
        <p:spPr bwMode="auto">
          <a:xfrm>
            <a:off x="1457012" y="5530362"/>
            <a:ext cx="6400800" cy="164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b="1">
                <a:solidFill>
                  <a:schemeClr val="bg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b="1">
                <a:solidFill>
                  <a:schemeClr val="bg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b="1">
                <a:solidFill>
                  <a:schemeClr val="bg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r>
              <a:rPr lang="en-US" sz="4400" kern="0" dirty="0" smtClean="0"/>
              <a:t>Embry Hills – Jan 19, 2014</a:t>
            </a:r>
            <a:endParaRPr lang="en-US" sz="4400" kern="0" dirty="0"/>
          </a:p>
        </p:txBody>
      </p:sp>
    </p:spTree>
    <p:extLst>
      <p:ext uri="{BB962C8B-B14F-4D97-AF65-F5344CB8AC3E}">
        <p14:creationId xmlns:p14="http://schemas.microsoft.com/office/powerpoint/2010/main" val="201136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95096"/>
            <a:ext cx="9144000" cy="508000"/>
          </a:xfrm>
        </p:spPr>
        <p:txBody>
          <a:bodyPr/>
          <a:lstStyle/>
          <a:p>
            <a:r>
              <a:rPr lang="en-US" dirty="0" smtClean="0"/>
              <a:t>Prelude to Healing the Blind Man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(John 9:3-5)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895" y="1442614"/>
            <a:ext cx="8547792" cy="3300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Jesus </a:t>
            </a:r>
            <a:r>
              <a:rPr lang="en-US" dirty="0"/>
              <a:t>answered, “Neither this man nor his parents sinned, but that the works of God should be revealed in him. </a:t>
            </a:r>
            <a:r>
              <a:rPr lang="en-US" dirty="0" smtClean="0"/>
              <a:t> </a:t>
            </a:r>
            <a:r>
              <a:rPr lang="en-US" baseline="30000" dirty="0" smtClean="0"/>
              <a:t>4</a:t>
            </a:r>
            <a:r>
              <a:rPr lang="en-US" baseline="30000" dirty="0"/>
              <a:t> </a:t>
            </a:r>
            <a:r>
              <a:rPr lang="en-US" dirty="0"/>
              <a:t>I must work the works of Him who sent Me while it is day; the night is coming when no one can work. </a:t>
            </a:r>
            <a:r>
              <a:rPr lang="en-US" dirty="0" smtClean="0"/>
              <a:t> </a:t>
            </a:r>
            <a:r>
              <a:rPr lang="en-US" baseline="30000" dirty="0" smtClean="0"/>
              <a:t>5</a:t>
            </a:r>
            <a:r>
              <a:rPr lang="en-US" baseline="30000" dirty="0"/>
              <a:t> </a:t>
            </a:r>
            <a:r>
              <a:rPr lang="en-US" dirty="0"/>
              <a:t>As long as I am in the world, I am the light of the world</a:t>
            </a:r>
            <a:r>
              <a:rPr lang="en-US" dirty="0" smtClean="0"/>
              <a:t>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840480" y="2423328"/>
            <a:ext cx="4821199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33753" y="2903975"/>
            <a:ext cx="1997948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557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661"/>
            <a:ext cx="9144000" cy="508000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en-US" dirty="0"/>
              <a:t>Prelude to </a:t>
            </a:r>
            <a:r>
              <a:rPr lang="en-US" dirty="0" smtClean="0"/>
              <a:t>Raising Lazarus</a:t>
            </a:r>
            <a:br>
              <a:rPr lang="en-US" dirty="0" smtClean="0"/>
            </a:br>
            <a:r>
              <a:rPr lang="en-US" sz="3600" dirty="0" smtClean="0"/>
              <a:t>John 11:4-10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80" y="1065126"/>
            <a:ext cx="8943032" cy="4599633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smtClean="0"/>
              <a:t>When </a:t>
            </a:r>
            <a:r>
              <a:rPr lang="en-US" dirty="0"/>
              <a:t>Jesus heard that, He said, “This sickness is not unto death, but for the glory of God, that the Son of God may be glorified through it.”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baseline="30000" dirty="0"/>
              <a:t>5 </a:t>
            </a:r>
            <a:r>
              <a:rPr lang="en-US" dirty="0"/>
              <a:t>Now Jesus loved Martha and her sister and Lazarus. </a:t>
            </a:r>
            <a:r>
              <a:rPr lang="en-US" dirty="0" smtClean="0"/>
              <a:t> </a:t>
            </a:r>
            <a:r>
              <a:rPr lang="en-US" baseline="30000" dirty="0" smtClean="0"/>
              <a:t>6</a:t>
            </a:r>
            <a:r>
              <a:rPr lang="en-US" baseline="30000" dirty="0"/>
              <a:t> </a:t>
            </a:r>
            <a:r>
              <a:rPr lang="en-US" dirty="0"/>
              <a:t>So, when He heard that he was sick, He stayed two more days in the place where He was</a:t>
            </a:r>
            <a:r>
              <a:rPr lang="en-US" dirty="0" smtClean="0"/>
              <a:t>.  </a:t>
            </a:r>
            <a:r>
              <a:rPr lang="en-US" baseline="30000" dirty="0"/>
              <a:t>7 </a:t>
            </a:r>
            <a:r>
              <a:rPr lang="en-US" dirty="0"/>
              <a:t>Then after this He said to the disciples, “Let us go to Judea again.”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baseline="30000" dirty="0"/>
              <a:t>8 </a:t>
            </a:r>
            <a:r>
              <a:rPr lang="en-US" dirty="0"/>
              <a:t>The disciples said to Him, “Rabbi, lately the Jews sought to stone You, and are You going there again?”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baseline="30000" dirty="0"/>
              <a:t>9 </a:t>
            </a:r>
            <a:r>
              <a:rPr lang="en-US" dirty="0"/>
              <a:t>Jesus answered, “Are there not twelve hours in the day? If anyone walks in the day, he does not stumble, because he sees the light of this world. </a:t>
            </a:r>
            <a:r>
              <a:rPr lang="en-US" dirty="0" smtClean="0"/>
              <a:t> </a:t>
            </a:r>
            <a:r>
              <a:rPr lang="en-US" baseline="30000" dirty="0" smtClean="0"/>
              <a:t>10</a:t>
            </a:r>
            <a:r>
              <a:rPr lang="en-US" baseline="30000" dirty="0"/>
              <a:t> </a:t>
            </a:r>
            <a:r>
              <a:rPr lang="en-US" dirty="0"/>
              <a:t>But if one walks in the night, he stumbles, because the light is not in him.”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820427" y="1730996"/>
            <a:ext cx="2843013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196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3692"/>
            <a:ext cx="9143999" cy="508000"/>
          </a:xfrm>
        </p:spPr>
        <p:txBody>
          <a:bodyPr/>
          <a:lstStyle/>
          <a:p>
            <a:r>
              <a:rPr lang="en-US" dirty="0" smtClean="0"/>
              <a:t>The Diligence of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9574" y="1195754"/>
            <a:ext cx="4722725" cy="42906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Why</a:t>
            </a:r>
          </a:p>
          <a:p>
            <a:pPr marL="0" indent="0" algn="ctr">
              <a:buNone/>
            </a:pPr>
            <a:r>
              <a:rPr lang="en-US" sz="5400" dirty="0"/>
              <a:t>What</a:t>
            </a:r>
            <a:r>
              <a:rPr lang="en-US" sz="5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sz="5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When</a:t>
            </a:r>
            <a:endParaRPr lang="en-US" sz="5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5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Whatever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1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95096"/>
            <a:ext cx="9144000" cy="508000"/>
          </a:xfrm>
        </p:spPr>
        <p:txBody>
          <a:bodyPr/>
          <a:lstStyle/>
          <a:p>
            <a:r>
              <a:rPr lang="en-US" dirty="0" smtClean="0"/>
              <a:t>Prelude to Healing the Blind Man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(John 9:3-5)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895" y="1442614"/>
            <a:ext cx="8547792" cy="3300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Jesus </a:t>
            </a:r>
            <a:r>
              <a:rPr lang="en-US" dirty="0"/>
              <a:t>answered, “Neither this man nor his parents sinned, but that the works of God should be revealed in him</a:t>
            </a:r>
            <a:r>
              <a:rPr lang="en-US" dirty="0" smtClean="0"/>
              <a:t>.  </a:t>
            </a:r>
            <a:r>
              <a:rPr lang="en-US" baseline="30000" dirty="0"/>
              <a:t>4 </a:t>
            </a:r>
            <a:r>
              <a:rPr lang="en-US" dirty="0"/>
              <a:t>I must work the works of Him who sent Me while it is day; the night is coming when no one can work. </a:t>
            </a:r>
            <a:r>
              <a:rPr lang="en-US" baseline="30000" dirty="0"/>
              <a:t>5 </a:t>
            </a:r>
            <a:r>
              <a:rPr lang="en-US" dirty="0"/>
              <a:t>As long as I am in the world, I am the light of the world</a:t>
            </a:r>
            <a:r>
              <a:rPr lang="en-US" dirty="0" smtClean="0"/>
              <a:t>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4563627" y="2397202"/>
            <a:ext cx="2947516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154952" y="2915362"/>
            <a:ext cx="2166088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16003" y="3394333"/>
            <a:ext cx="2993403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294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3980"/>
            <a:ext cx="9144000" cy="508000"/>
          </a:xfrm>
        </p:spPr>
        <p:txBody>
          <a:bodyPr/>
          <a:lstStyle/>
          <a:p>
            <a:r>
              <a:rPr lang="en-US" sz="4000" dirty="0" smtClean="0"/>
              <a:t>The Work of Jesus – Not His own Wisdom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882" y="809897"/>
            <a:ext cx="8939684" cy="4905103"/>
          </a:xfrm>
        </p:spPr>
        <p:txBody>
          <a:bodyPr>
            <a:normAutofit fontScale="85000" lnSpcReduction="20000"/>
          </a:bodyPr>
          <a:lstStyle/>
          <a:p>
            <a:pPr marL="5715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600" b="0" dirty="0" smtClean="0"/>
              <a:t>The </a:t>
            </a:r>
            <a:r>
              <a:rPr lang="en-US" sz="3600" b="0" dirty="0"/>
              <a:t>Son can do nothing of Himself, but </a:t>
            </a:r>
            <a:r>
              <a:rPr lang="en-US" sz="3600" dirty="0">
                <a:solidFill>
                  <a:srgbClr val="FFFF00"/>
                </a:solidFill>
              </a:rPr>
              <a:t>what He sees the Father do</a:t>
            </a:r>
            <a:r>
              <a:rPr lang="en-US" sz="3600" b="0" dirty="0"/>
              <a:t>; for whatever He does, the Son also does in like </a:t>
            </a:r>
            <a:r>
              <a:rPr lang="en-US" sz="3600" b="0" dirty="0" smtClean="0"/>
              <a:t>manner.  (John 5:19)</a:t>
            </a:r>
            <a:endParaRPr lang="en-US" sz="3600" b="0" dirty="0"/>
          </a:p>
          <a:p>
            <a:pPr marL="5715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600" b="0" dirty="0" smtClean="0"/>
              <a:t>When </a:t>
            </a:r>
            <a:r>
              <a:rPr lang="en-US" sz="3600" b="0" dirty="0"/>
              <a:t>you lift up the Son of Man, then you will know that I am He, and that </a:t>
            </a:r>
            <a:r>
              <a:rPr lang="en-US" sz="3600" dirty="0">
                <a:solidFill>
                  <a:srgbClr val="FFFF00"/>
                </a:solidFill>
              </a:rPr>
              <a:t>I do nothing of Myself; but as My Father taught Me</a:t>
            </a:r>
            <a:r>
              <a:rPr lang="en-US" sz="3600" b="0" dirty="0"/>
              <a:t>, I speak these things</a:t>
            </a:r>
            <a:r>
              <a:rPr lang="en-US" sz="3600" b="0" dirty="0" smtClean="0"/>
              <a:t>.  </a:t>
            </a:r>
            <a:br>
              <a:rPr lang="en-US" sz="3600" b="0" dirty="0" smtClean="0"/>
            </a:br>
            <a:r>
              <a:rPr lang="en-US" sz="3600" b="0" dirty="0" smtClean="0"/>
              <a:t>(John 8:28)</a:t>
            </a:r>
            <a:endParaRPr lang="en-US" sz="3600" b="0" dirty="0"/>
          </a:p>
          <a:p>
            <a:pPr marL="5715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600" b="0" dirty="0" smtClean="0"/>
              <a:t>For </a:t>
            </a:r>
            <a:r>
              <a:rPr lang="en-US" sz="3600" b="0" dirty="0"/>
              <a:t>I have not spoken on My own authority; </a:t>
            </a:r>
            <a:r>
              <a:rPr lang="en-US" sz="3600" b="0" dirty="0" smtClean="0"/>
              <a:t> but </a:t>
            </a:r>
            <a:r>
              <a:rPr lang="en-US" sz="3600" b="0" dirty="0"/>
              <a:t>the </a:t>
            </a:r>
            <a:r>
              <a:rPr lang="en-US" sz="3600" dirty="0">
                <a:solidFill>
                  <a:srgbClr val="FFFF00"/>
                </a:solidFill>
              </a:rPr>
              <a:t>Father</a:t>
            </a:r>
            <a:r>
              <a:rPr lang="en-US" sz="3600" b="0" dirty="0"/>
              <a:t> who sent Me </a:t>
            </a:r>
            <a:r>
              <a:rPr lang="en-US" sz="3600" dirty="0">
                <a:solidFill>
                  <a:srgbClr val="FFFF00"/>
                </a:solidFill>
              </a:rPr>
              <a:t>gave Me a command</a:t>
            </a:r>
            <a:r>
              <a:rPr lang="en-US" sz="3600" b="0" dirty="0"/>
              <a:t>, what I should say and what I should </a:t>
            </a:r>
            <a:r>
              <a:rPr lang="en-US" sz="3600" b="0" dirty="0" smtClean="0"/>
              <a:t>speak.</a:t>
            </a:r>
            <a:br>
              <a:rPr lang="en-US" sz="3600" b="0" dirty="0" smtClean="0"/>
            </a:br>
            <a:r>
              <a:rPr lang="en-US" sz="3600" b="0" dirty="0" smtClean="0"/>
              <a:t>(John 12:49)</a:t>
            </a:r>
            <a:endParaRPr lang="en-US" sz="36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37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95096"/>
            <a:ext cx="9144000" cy="508000"/>
          </a:xfrm>
        </p:spPr>
        <p:txBody>
          <a:bodyPr/>
          <a:lstStyle/>
          <a:p>
            <a:r>
              <a:rPr lang="en-US" dirty="0" smtClean="0"/>
              <a:t>Prelude to Healing the Blind Man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(John 9:3-5)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895" y="1442614"/>
            <a:ext cx="8547792" cy="3300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Jesus </a:t>
            </a:r>
            <a:r>
              <a:rPr lang="en-US" dirty="0"/>
              <a:t>answered, “Neither this man nor his parents sinned, but that the works of God should be revealed in him. </a:t>
            </a:r>
            <a:r>
              <a:rPr lang="en-US" dirty="0" smtClean="0"/>
              <a:t> </a:t>
            </a:r>
            <a:r>
              <a:rPr lang="en-US" baseline="30000" dirty="0" smtClean="0"/>
              <a:t>4</a:t>
            </a:r>
            <a:r>
              <a:rPr lang="en-US" baseline="30000" dirty="0"/>
              <a:t> </a:t>
            </a:r>
            <a:r>
              <a:rPr lang="en-US" dirty="0"/>
              <a:t>I must work the works of Him who sent Me while it is day; the night is coming when no one can work. </a:t>
            </a:r>
            <a:r>
              <a:rPr lang="en-US" dirty="0" smtClean="0"/>
              <a:t> </a:t>
            </a:r>
            <a:r>
              <a:rPr lang="en-US" baseline="30000" dirty="0" smtClean="0"/>
              <a:t>5</a:t>
            </a:r>
            <a:r>
              <a:rPr lang="en-US" baseline="30000" dirty="0"/>
              <a:t> </a:t>
            </a:r>
            <a:r>
              <a:rPr lang="en-US" dirty="0"/>
              <a:t>As long as I am in the world, I am the light of the world</a:t>
            </a:r>
            <a:r>
              <a:rPr lang="en-US" dirty="0" smtClean="0"/>
              <a:t>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677886" y="4369694"/>
            <a:ext cx="4467497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417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661"/>
            <a:ext cx="9144000" cy="508000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en-US" dirty="0"/>
              <a:t>Prelude to </a:t>
            </a:r>
            <a:r>
              <a:rPr lang="en-US" dirty="0" smtClean="0"/>
              <a:t>Raising Lazarus</a:t>
            </a:r>
            <a:br>
              <a:rPr lang="en-US" dirty="0" smtClean="0"/>
            </a:br>
            <a:r>
              <a:rPr lang="en-US" sz="3600" dirty="0" smtClean="0"/>
              <a:t>John 11:4-10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80" y="1065126"/>
            <a:ext cx="8943032" cy="4599633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smtClean="0"/>
              <a:t>When </a:t>
            </a:r>
            <a:r>
              <a:rPr lang="en-US" dirty="0"/>
              <a:t>Jesus heard that, He said, “This sickness is not unto death, but for the glory of God, that the Son of God may be glorified through it.”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baseline="30000" dirty="0"/>
              <a:t>5 </a:t>
            </a:r>
            <a:r>
              <a:rPr lang="en-US" dirty="0"/>
              <a:t>Now Jesus loved Martha and her sister and Lazarus. </a:t>
            </a:r>
            <a:r>
              <a:rPr lang="en-US" dirty="0" smtClean="0"/>
              <a:t> </a:t>
            </a:r>
            <a:r>
              <a:rPr lang="en-US" baseline="30000" dirty="0" smtClean="0"/>
              <a:t>6</a:t>
            </a:r>
            <a:r>
              <a:rPr lang="en-US" baseline="30000" dirty="0"/>
              <a:t> </a:t>
            </a:r>
            <a:r>
              <a:rPr lang="en-US" dirty="0"/>
              <a:t>So, when He heard that he was sick, He stayed two more days in the place where He was</a:t>
            </a:r>
            <a:r>
              <a:rPr lang="en-US" dirty="0" smtClean="0"/>
              <a:t>.  </a:t>
            </a:r>
            <a:r>
              <a:rPr lang="en-US" baseline="30000" dirty="0"/>
              <a:t>7 </a:t>
            </a:r>
            <a:r>
              <a:rPr lang="en-US" dirty="0"/>
              <a:t>Then after this He said to the disciples, “Let us go to Judea again.”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baseline="30000" dirty="0"/>
              <a:t>8 </a:t>
            </a:r>
            <a:r>
              <a:rPr lang="en-US" dirty="0"/>
              <a:t>The disciples said to Him, “Rabbi, lately the Jews sought to stone You, and are You going there again?”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baseline="30000" dirty="0"/>
              <a:t>9 </a:t>
            </a:r>
            <a:r>
              <a:rPr lang="en-US" dirty="0"/>
              <a:t>Jesus answered, “Are there not twelve hours in the day? If anyone walks in the day, he does not stumble, because he sees the light of this world. </a:t>
            </a:r>
            <a:r>
              <a:rPr lang="en-US" dirty="0" smtClean="0"/>
              <a:t> </a:t>
            </a:r>
            <a:r>
              <a:rPr lang="en-US" baseline="30000" dirty="0" smtClean="0"/>
              <a:t>10</a:t>
            </a:r>
            <a:r>
              <a:rPr lang="en-US" baseline="30000" dirty="0"/>
              <a:t> </a:t>
            </a:r>
            <a:r>
              <a:rPr lang="en-US" dirty="0"/>
              <a:t>But if one walks in the night, he stumbles, because the light is not in him.”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4524438" y="5257968"/>
            <a:ext cx="4005608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35466" y="5593248"/>
            <a:ext cx="6152271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22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3692"/>
            <a:ext cx="9143999" cy="508000"/>
          </a:xfrm>
        </p:spPr>
        <p:txBody>
          <a:bodyPr/>
          <a:lstStyle/>
          <a:p>
            <a:r>
              <a:rPr lang="en-US" dirty="0" smtClean="0"/>
              <a:t>The Diligence of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9574" y="1195754"/>
            <a:ext cx="4722725" cy="42906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Why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</a:t>
            </a:r>
            <a:r>
              <a:rPr lang="en-US" sz="5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sz="5400" dirty="0"/>
              <a:t>When</a:t>
            </a:r>
          </a:p>
          <a:p>
            <a:pPr marL="0" indent="0" algn="ctr">
              <a:buNone/>
            </a:pPr>
            <a:r>
              <a:rPr lang="en-US" sz="5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Whatever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95096"/>
            <a:ext cx="9144000" cy="508000"/>
          </a:xfrm>
        </p:spPr>
        <p:txBody>
          <a:bodyPr/>
          <a:lstStyle/>
          <a:p>
            <a:r>
              <a:rPr lang="en-US" dirty="0" smtClean="0"/>
              <a:t>Prelude to Healing the Blind Man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(John 9:3-5)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895" y="1442614"/>
            <a:ext cx="8547792" cy="3300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Jesus </a:t>
            </a:r>
            <a:r>
              <a:rPr lang="en-US" dirty="0"/>
              <a:t>answered, “Neither this man nor his parents sinned, but that the works of God should be revealed in him. </a:t>
            </a:r>
            <a:r>
              <a:rPr lang="en-US" dirty="0" smtClean="0"/>
              <a:t> </a:t>
            </a:r>
            <a:r>
              <a:rPr lang="en-US" baseline="30000" dirty="0" smtClean="0"/>
              <a:t>4</a:t>
            </a:r>
            <a:r>
              <a:rPr lang="en-US" baseline="30000" dirty="0"/>
              <a:t> </a:t>
            </a:r>
            <a:r>
              <a:rPr lang="en-US" dirty="0"/>
              <a:t>I must work the works of Him who sent Me while it is day; </a:t>
            </a:r>
            <a:r>
              <a:rPr lang="en-US" dirty="0" smtClean="0"/>
              <a:t> the </a:t>
            </a:r>
            <a:r>
              <a:rPr lang="en-US" dirty="0"/>
              <a:t>night is coming when no one can work. </a:t>
            </a:r>
            <a:r>
              <a:rPr lang="en-US" dirty="0" smtClean="0"/>
              <a:t> </a:t>
            </a:r>
            <a:r>
              <a:rPr lang="en-US" baseline="30000" dirty="0" smtClean="0"/>
              <a:t>5</a:t>
            </a:r>
            <a:r>
              <a:rPr lang="en-US" baseline="30000" dirty="0"/>
              <a:t> </a:t>
            </a:r>
            <a:r>
              <a:rPr lang="en-US" dirty="0"/>
              <a:t>As long as I am in the world, I am the light of the world</a:t>
            </a:r>
            <a:r>
              <a:rPr lang="en-US" dirty="0" smtClean="0"/>
              <a:t>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500846" y="3376917"/>
            <a:ext cx="4467497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13657" y="3868952"/>
            <a:ext cx="5190309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49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661"/>
            <a:ext cx="9144000" cy="508000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en-US" dirty="0"/>
              <a:t>Prelude to </a:t>
            </a:r>
            <a:r>
              <a:rPr lang="en-US" dirty="0" smtClean="0"/>
              <a:t>Raising Lazarus</a:t>
            </a:r>
            <a:br>
              <a:rPr lang="en-US" dirty="0" smtClean="0"/>
            </a:br>
            <a:r>
              <a:rPr lang="en-US" sz="3600" dirty="0" smtClean="0"/>
              <a:t>John 11:4-10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80" y="1065126"/>
            <a:ext cx="8943032" cy="4599633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smtClean="0"/>
              <a:t>When </a:t>
            </a:r>
            <a:r>
              <a:rPr lang="en-US" dirty="0"/>
              <a:t>Jesus heard that, He said, “This sickness is not unto death, but for the glory of God, that the Son of God may be glorified through it.”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baseline="30000" dirty="0"/>
              <a:t>5 </a:t>
            </a:r>
            <a:r>
              <a:rPr lang="en-US" dirty="0"/>
              <a:t>Now Jesus loved Martha and her sister and Lazarus. </a:t>
            </a:r>
            <a:r>
              <a:rPr lang="en-US" dirty="0" smtClean="0"/>
              <a:t> </a:t>
            </a:r>
            <a:r>
              <a:rPr lang="en-US" baseline="30000" dirty="0" smtClean="0"/>
              <a:t>6</a:t>
            </a:r>
            <a:r>
              <a:rPr lang="en-US" baseline="30000" dirty="0"/>
              <a:t> </a:t>
            </a:r>
            <a:r>
              <a:rPr lang="en-US" dirty="0"/>
              <a:t>So, when He heard that he was sick, He stayed two more days in the place where He was</a:t>
            </a:r>
            <a:r>
              <a:rPr lang="en-US" dirty="0" smtClean="0"/>
              <a:t>.  </a:t>
            </a:r>
            <a:r>
              <a:rPr lang="en-US" baseline="30000" dirty="0"/>
              <a:t>7 </a:t>
            </a:r>
            <a:r>
              <a:rPr lang="en-US" dirty="0"/>
              <a:t>Then after this He said to the disciples, “Let us go to Judea again.”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baseline="30000" dirty="0"/>
              <a:t>8 </a:t>
            </a:r>
            <a:r>
              <a:rPr lang="en-US" dirty="0"/>
              <a:t>The disciples said to Him, “Rabbi, lately the Jews sought to stone You, and are You going there again?”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baseline="30000" dirty="0"/>
              <a:t>9 </a:t>
            </a:r>
            <a:r>
              <a:rPr lang="en-US" dirty="0"/>
              <a:t>Jesus answered, “Are there not twelve hours in the day? If anyone walks in the day, he does not stumble, because he sees the light of this world. </a:t>
            </a:r>
            <a:r>
              <a:rPr lang="en-US" dirty="0" smtClean="0"/>
              <a:t> </a:t>
            </a:r>
            <a:r>
              <a:rPr lang="en-US" baseline="30000" dirty="0" smtClean="0"/>
              <a:t>10</a:t>
            </a:r>
            <a:r>
              <a:rPr lang="en-US" baseline="30000" dirty="0"/>
              <a:t> </a:t>
            </a:r>
            <a:r>
              <a:rPr lang="en-US" dirty="0"/>
              <a:t>But if one walks in the night, he stumbles, because the light is not in him.”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2930770" y="4591763"/>
            <a:ext cx="5338019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0527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the ‘</a:t>
            </a:r>
            <a:r>
              <a:rPr lang="en-US" dirty="0" smtClean="0"/>
              <a:t>Diligence </a:t>
            </a:r>
            <a:r>
              <a:rPr lang="en-US" dirty="0" smtClean="0"/>
              <a:t>of </a:t>
            </a:r>
            <a:r>
              <a:rPr lang="en-US" dirty="0" smtClean="0"/>
              <a:t>Jesus’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4787"/>
            <a:ext cx="8610600" cy="4360983"/>
          </a:xfrm>
        </p:spPr>
        <p:txBody>
          <a:bodyPr/>
          <a:lstStyle/>
          <a:p>
            <a:r>
              <a:rPr lang="en-US" dirty="0" smtClean="0"/>
              <a:t>Opposite:  Slothfulness</a:t>
            </a:r>
          </a:p>
          <a:p>
            <a:pPr lvl="1"/>
            <a:r>
              <a:rPr lang="en-US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He </a:t>
            </a:r>
            <a:r>
              <a:rPr lang="en-US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who has a slack hand becomes poor, </a:t>
            </a:r>
            <a:r>
              <a:rPr lang="en-US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en-US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But </a:t>
            </a:r>
            <a:r>
              <a:rPr lang="en-US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the hand of the </a:t>
            </a:r>
            <a:r>
              <a:rPr lang="en-US" i="1" dirty="0">
                <a:solidFill>
                  <a:srgbClr val="FFFF00"/>
                </a:solidFill>
              </a:rPr>
              <a:t>diligent</a:t>
            </a:r>
            <a:r>
              <a:rPr lang="en-US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makes </a:t>
            </a:r>
            <a:r>
              <a:rPr lang="en-US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rich.  </a:t>
            </a:r>
            <a:r>
              <a:rPr lang="en-US" dirty="0" smtClean="0"/>
              <a:t>(</a:t>
            </a:r>
            <a:r>
              <a:rPr lang="en-US" dirty="0" err="1" smtClean="0"/>
              <a:t>Prov</a:t>
            </a:r>
            <a:r>
              <a:rPr lang="en-US" dirty="0" smtClean="0"/>
              <a:t> 10:4)</a:t>
            </a:r>
          </a:p>
          <a:p>
            <a:r>
              <a:rPr lang="en-US" dirty="0" smtClean="0"/>
              <a:t>What the </a:t>
            </a:r>
            <a:r>
              <a:rPr lang="en-US" dirty="0" smtClean="0"/>
              <a:t>diligence of Jesus </a:t>
            </a:r>
            <a:r>
              <a:rPr lang="en-US" dirty="0" smtClean="0"/>
              <a:t>is </a:t>
            </a:r>
            <a:r>
              <a:rPr lang="en-US" u="sng" dirty="0" smtClean="0"/>
              <a:t>not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Being busy and energetic</a:t>
            </a:r>
          </a:p>
          <a:p>
            <a:pPr lvl="1"/>
            <a:r>
              <a:rPr lang="en-US" dirty="0" smtClean="0"/>
              <a:t>Working on lots of things</a:t>
            </a:r>
          </a:p>
          <a:p>
            <a:pPr lvl="1"/>
            <a:r>
              <a:rPr lang="en-US" dirty="0" smtClean="0"/>
              <a:t>Being skillful, accurate, &amp; fast (productive)</a:t>
            </a:r>
          </a:p>
          <a:p>
            <a:pPr lvl="1"/>
            <a:r>
              <a:rPr lang="en-US" dirty="0" smtClean="0"/>
              <a:t>Being anxious and w</a:t>
            </a:r>
            <a:r>
              <a:rPr lang="en-US" dirty="0" smtClean="0"/>
              <a:t>earing </a:t>
            </a:r>
            <a:r>
              <a:rPr lang="en-US" dirty="0" smtClean="0"/>
              <a:t>ourselves out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9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3980"/>
            <a:ext cx="9144000" cy="508000"/>
          </a:xfrm>
        </p:spPr>
        <p:txBody>
          <a:bodyPr/>
          <a:lstStyle/>
          <a:p>
            <a:r>
              <a:rPr lang="en-US" sz="4000" dirty="0" smtClean="0"/>
              <a:t>The Timeline of Jesus – “While it is Day”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882" y="744582"/>
            <a:ext cx="8939684" cy="50292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000" b="0" dirty="0" smtClean="0"/>
              <a:t>Then </a:t>
            </a:r>
            <a:r>
              <a:rPr lang="en-US" sz="3000" b="0" dirty="0"/>
              <a:t>Jesus said to them, “I shall be with you </a:t>
            </a:r>
            <a:r>
              <a:rPr lang="en-US" sz="3000" dirty="0">
                <a:solidFill>
                  <a:srgbClr val="FFFF00"/>
                </a:solidFill>
              </a:rPr>
              <a:t>a little while longer</a:t>
            </a:r>
            <a:r>
              <a:rPr lang="en-US" sz="3000" b="0" dirty="0"/>
              <a:t>, and then I go to Him who sent </a:t>
            </a:r>
            <a:r>
              <a:rPr lang="en-US" sz="3000" b="0" dirty="0" smtClean="0"/>
              <a:t>Me.”</a:t>
            </a:r>
            <a:br>
              <a:rPr lang="en-US" sz="3000" b="0" dirty="0" smtClean="0"/>
            </a:br>
            <a:r>
              <a:rPr lang="en-US" sz="3000" b="0" dirty="0" smtClean="0"/>
              <a:t>(John 7:33)</a:t>
            </a:r>
            <a:endParaRPr lang="en-US" sz="3000" b="0" dirty="0"/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000" b="0" dirty="0" smtClean="0"/>
              <a:t>“A </a:t>
            </a:r>
            <a:r>
              <a:rPr lang="en-US" sz="3000" b="0" dirty="0" smtClean="0"/>
              <a:t>little </a:t>
            </a:r>
            <a:r>
              <a:rPr lang="en-US" sz="3000" b="0" dirty="0"/>
              <a:t>while longer the light is with you. </a:t>
            </a:r>
            <a:r>
              <a:rPr lang="en-US" sz="3000" b="0" dirty="0" smtClean="0"/>
              <a:t> </a:t>
            </a:r>
            <a:r>
              <a:rPr lang="en-US" sz="3000" dirty="0" smtClean="0">
                <a:solidFill>
                  <a:srgbClr val="FFFF00"/>
                </a:solidFill>
              </a:rPr>
              <a:t>Walk </a:t>
            </a:r>
            <a:r>
              <a:rPr lang="en-US" sz="3000" dirty="0">
                <a:solidFill>
                  <a:srgbClr val="FFFF00"/>
                </a:solidFill>
              </a:rPr>
              <a:t>while you have the light</a:t>
            </a:r>
            <a:r>
              <a:rPr lang="en-US" sz="3000" b="0" dirty="0"/>
              <a:t>, lest darkness overtake </a:t>
            </a:r>
            <a:r>
              <a:rPr lang="en-US" sz="3000" b="0" dirty="0" smtClean="0"/>
              <a:t>you</a:t>
            </a:r>
            <a:r>
              <a:rPr lang="en-US" sz="3000" b="0" dirty="0" smtClean="0"/>
              <a:t>.” </a:t>
            </a:r>
            <a:r>
              <a:rPr lang="en-US" sz="3000" b="0" dirty="0" smtClean="0"/>
              <a:t/>
            </a:r>
            <a:br>
              <a:rPr lang="en-US" sz="3000" b="0" dirty="0" smtClean="0"/>
            </a:br>
            <a:r>
              <a:rPr lang="en-US" sz="3000" b="0" dirty="0" smtClean="0"/>
              <a:t>(John 12:33-35)</a:t>
            </a:r>
            <a:endParaRPr lang="en-US" sz="3000" b="0" dirty="0"/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000" b="0" dirty="0" smtClean="0"/>
              <a:t>“</a:t>
            </a:r>
            <a:r>
              <a:rPr lang="en-US" sz="3000" b="0" dirty="0" smtClean="0"/>
              <a:t>The </a:t>
            </a:r>
            <a:r>
              <a:rPr lang="en-US" sz="3000" dirty="0">
                <a:solidFill>
                  <a:srgbClr val="FFFF00"/>
                </a:solidFill>
              </a:rPr>
              <a:t>hour is coming </a:t>
            </a:r>
            <a:r>
              <a:rPr lang="en-US" sz="3000" b="0" dirty="0"/>
              <a:t>in which all who are in the graves will hear His voice </a:t>
            </a:r>
            <a:r>
              <a:rPr lang="en-US" sz="3000" b="0" baseline="30000" dirty="0"/>
              <a:t>29 </a:t>
            </a:r>
            <a:r>
              <a:rPr lang="en-US" sz="3000" b="0" dirty="0"/>
              <a:t>and come forth—those who have done good, to the resurrection of life, and those who have done evil, to the resurrection of condemnation</a:t>
            </a:r>
            <a:r>
              <a:rPr lang="en-US" sz="3000" b="0" dirty="0" smtClean="0"/>
              <a:t>.” </a:t>
            </a:r>
            <a:r>
              <a:rPr lang="en-US" sz="3000" b="0" dirty="0" smtClean="0"/>
              <a:t>(John 5:28-29)</a:t>
            </a:r>
            <a:endParaRPr lang="en-US" sz="3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3692"/>
            <a:ext cx="9143999" cy="508000"/>
          </a:xfrm>
        </p:spPr>
        <p:txBody>
          <a:bodyPr/>
          <a:lstStyle/>
          <a:p>
            <a:r>
              <a:rPr lang="en-US" dirty="0" smtClean="0"/>
              <a:t>The Diligence of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9574" y="1195754"/>
            <a:ext cx="4722725" cy="42906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Why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</a:t>
            </a:r>
            <a:r>
              <a:rPr lang="en-US" sz="5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When</a:t>
            </a:r>
          </a:p>
          <a:p>
            <a:pPr marL="0" indent="0" algn="ctr">
              <a:buNone/>
            </a:pPr>
            <a:r>
              <a:rPr lang="en-US" sz="5400" dirty="0"/>
              <a:t>Whatever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89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95096"/>
            <a:ext cx="9144000" cy="508000"/>
          </a:xfrm>
        </p:spPr>
        <p:txBody>
          <a:bodyPr/>
          <a:lstStyle/>
          <a:p>
            <a:r>
              <a:rPr lang="en-US" dirty="0" smtClean="0"/>
              <a:t>Prelude to Healing the Blind Man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(John 9:3-5)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895" y="1442614"/>
            <a:ext cx="8547792" cy="3300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“Jesus answered, “Neither this man nor his parents sinned, but that the works of God should be revealed in him. </a:t>
            </a:r>
            <a:r>
              <a:rPr lang="en-US" dirty="0" smtClean="0"/>
              <a:t> </a:t>
            </a:r>
            <a:r>
              <a:rPr lang="en-US" baseline="30000" dirty="0" smtClean="0"/>
              <a:t>4</a:t>
            </a:r>
            <a:r>
              <a:rPr lang="en-US" baseline="30000" dirty="0"/>
              <a:t> </a:t>
            </a:r>
            <a:r>
              <a:rPr lang="en-US" dirty="0"/>
              <a:t>I must work the works of Him who sent Me while it is day; </a:t>
            </a:r>
            <a:r>
              <a:rPr lang="en-US" dirty="0" smtClean="0"/>
              <a:t> the </a:t>
            </a:r>
            <a:r>
              <a:rPr lang="en-US" dirty="0"/>
              <a:t>night is coming when no one can work. </a:t>
            </a:r>
            <a:r>
              <a:rPr lang="en-US" dirty="0" smtClean="0"/>
              <a:t> </a:t>
            </a:r>
            <a:r>
              <a:rPr lang="en-US" baseline="30000" dirty="0" smtClean="0"/>
              <a:t>5</a:t>
            </a:r>
            <a:r>
              <a:rPr lang="en-US" baseline="30000" dirty="0"/>
              <a:t> </a:t>
            </a:r>
            <a:r>
              <a:rPr lang="en-US" dirty="0"/>
              <a:t>As long as I am in the world, I am the light of the world</a:t>
            </a:r>
            <a:r>
              <a:rPr lang="en-US" dirty="0" smtClean="0"/>
              <a:t>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605349" y="1926940"/>
            <a:ext cx="4075611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13656" y="2418975"/>
            <a:ext cx="246924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116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661"/>
            <a:ext cx="9144000" cy="508000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en-US" dirty="0"/>
              <a:t>Prelude to </a:t>
            </a:r>
            <a:r>
              <a:rPr lang="en-US" dirty="0" smtClean="0"/>
              <a:t>Raising Lazarus</a:t>
            </a:r>
            <a:br>
              <a:rPr lang="en-US" dirty="0" smtClean="0"/>
            </a:br>
            <a:r>
              <a:rPr lang="en-US" sz="3600" dirty="0" smtClean="0"/>
              <a:t>John 11:4-10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80" y="1065126"/>
            <a:ext cx="8943032" cy="4599633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“When Jesus heard that, He said, “This sickness is not unto death, but for the glory of God, that the Son of God may be glorified through it.”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baseline="30000" dirty="0"/>
              <a:t>5 </a:t>
            </a:r>
            <a:r>
              <a:rPr lang="en-US" dirty="0"/>
              <a:t>Now Jesus loved Martha and her sister and Lazarus. </a:t>
            </a:r>
            <a:r>
              <a:rPr lang="en-US" dirty="0" smtClean="0"/>
              <a:t> </a:t>
            </a:r>
            <a:r>
              <a:rPr lang="en-US" baseline="30000" dirty="0" smtClean="0"/>
              <a:t>6</a:t>
            </a:r>
            <a:r>
              <a:rPr lang="en-US" baseline="30000" dirty="0"/>
              <a:t> </a:t>
            </a:r>
            <a:r>
              <a:rPr lang="en-US" dirty="0"/>
              <a:t>So, when He heard that he was sick, He stayed two more days in the place where He was</a:t>
            </a:r>
            <a:r>
              <a:rPr lang="en-US" dirty="0" smtClean="0"/>
              <a:t>.  </a:t>
            </a:r>
            <a:r>
              <a:rPr lang="en-US" baseline="30000" dirty="0"/>
              <a:t>7 </a:t>
            </a:r>
            <a:r>
              <a:rPr lang="en-US" dirty="0"/>
              <a:t>Then after this He said to the disciples, “Let us go to Judea again.”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baseline="30000" dirty="0"/>
              <a:t>8 </a:t>
            </a:r>
            <a:r>
              <a:rPr lang="en-US" dirty="0"/>
              <a:t>The disciples said to Him, “Rabbi, lately the Jews sought to stone You, and are You going there again?”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baseline="30000" dirty="0"/>
              <a:t>9 </a:t>
            </a:r>
            <a:r>
              <a:rPr lang="en-US" dirty="0"/>
              <a:t>Jesus answered, “Are there not twelve hours in the day? If anyone walks in the day, he does not stumble, because he sees the light of this world. </a:t>
            </a:r>
            <a:r>
              <a:rPr lang="en-US" dirty="0" smtClean="0"/>
              <a:t> </a:t>
            </a:r>
            <a:r>
              <a:rPr lang="en-US" baseline="30000" dirty="0" smtClean="0"/>
              <a:t>10</a:t>
            </a:r>
            <a:r>
              <a:rPr lang="en-US" baseline="30000" dirty="0"/>
              <a:t> </a:t>
            </a:r>
            <a:r>
              <a:rPr lang="en-US" dirty="0"/>
              <a:t>But if one walks in the night, he stumbles, because the light is not in him.”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097280" y="2802152"/>
            <a:ext cx="7419703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212080" y="3868952"/>
            <a:ext cx="3531325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30777" y="4191169"/>
            <a:ext cx="5830389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307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3692"/>
            <a:ext cx="9143999" cy="508000"/>
          </a:xfrm>
        </p:spPr>
        <p:txBody>
          <a:bodyPr/>
          <a:lstStyle/>
          <a:p>
            <a:r>
              <a:rPr lang="en-US" dirty="0" smtClean="0"/>
              <a:t>The Diligence of Jesus (John 9 &amp; 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447" y="1036834"/>
            <a:ext cx="8839201" cy="40765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Why</a:t>
            </a:r>
            <a:r>
              <a:rPr lang="en-US" dirty="0" smtClean="0"/>
              <a:t> – Sent by the Father  … to Reveal His Glory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What</a:t>
            </a:r>
            <a:r>
              <a:rPr lang="en-US" dirty="0" smtClean="0"/>
              <a:t> – The works of Him who sent Him … Only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When</a:t>
            </a:r>
            <a:r>
              <a:rPr lang="en-US" dirty="0" smtClean="0"/>
              <a:t> – While it is Day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Whatever</a:t>
            </a:r>
            <a:r>
              <a:rPr lang="en-US" dirty="0" smtClean="0"/>
              <a:t> – Using Opportunities &amp; Despite Danger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400" dirty="0" smtClean="0">
                <a:solidFill>
                  <a:srgbClr val="FFFF00"/>
                </a:solidFill>
              </a:rPr>
              <a:t>Who?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97242" y="3540115"/>
            <a:ext cx="7026442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b="1" i="1" dirty="0">
                <a:solidFill>
                  <a:srgbClr val="FFFF00"/>
                </a:solidFill>
                <a:latin typeface="Calibri" panose="020F0502020204030204" pitchFamily="34" charset="0"/>
              </a:rPr>
              <a:t>We</a:t>
            </a:r>
            <a:r>
              <a:rPr lang="en-US" sz="3600" i="1" dirty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r>
              <a:rPr lang="en-US" sz="3600" i="1" dirty="0">
                <a:solidFill>
                  <a:schemeClr val="bg1"/>
                </a:solidFill>
                <a:latin typeface="Calibri" panose="020F0502020204030204" pitchFamily="34" charset="0"/>
              </a:rPr>
              <a:t>must work the works of him </a:t>
            </a:r>
            <a:r>
              <a:rPr lang="en-US" sz="36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3600" i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36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who </a:t>
            </a:r>
            <a:r>
              <a:rPr lang="en-US" sz="3600" i="1" dirty="0">
                <a:solidFill>
                  <a:schemeClr val="bg1"/>
                </a:solidFill>
                <a:latin typeface="Calibri" panose="020F0502020204030204" pitchFamily="34" charset="0"/>
              </a:rPr>
              <a:t>sent me while it is day; </a:t>
            </a:r>
            <a:r>
              <a:rPr lang="en-US" sz="36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night</a:t>
            </a:r>
            <a:br>
              <a:rPr lang="en-US" sz="3600" i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36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is </a:t>
            </a:r>
            <a:r>
              <a:rPr lang="en-US" sz="3600" i="1" dirty="0">
                <a:solidFill>
                  <a:schemeClr val="bg1"/>
                </a:solidFill>
                <a:latin typeface="Calibri" panose="020F0502020204030204" pitchFamily="34" charset="0"/>
              </a:rPr>
              <a:t>coming, when no one can </a:t>
            </a:r>
            <a:r>
              <a:rPr lang="en-US" sz="36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work.</a:t>
            </a:r>
            <a:r>
              <a:rPr lang="en-US" sz="3600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3600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3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(John 9:4 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</a:rPr>
              <a:t>ESV, ASV, NASB, RSV, NIV, NCV, HCSB</a:t>
            </a:r>
            <a:r>
              <a:rPr lang="en-US" sz="3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)</a:t>
            </a:r>
            <a:endParaRPr lang="en-US" sz="3600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04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r>
              <a:rPr lang="en-US" dirty="0" smtClean="0"/>
              <a:t>Diligence Commanded of Disciples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96" y="962527"/>
            <a:ext cx="7712241" cy="415089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0" dirty="0" smtClean="0"/>
              <a:t>…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Not 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lagging in diligence</a:t>
            </a:r>
            <a:r>
              <a:rPr lang="en-US" b="0" dirty="0"/>
              <a:t>, fervent in spirit, </a:t>
            </a:r>
            <a:r>
              <a:rPr lang="en-US" dirty="0">
                <a:solidFill>
                  <a:srgbClr val="FFFF00"/>
                </a:solidFill>
              </a:rPr>
              <a:t>serving the Lord</a:t>
            </a:r>
            <a:r>
              <a:rPr lang="en-US" b="0" dirty="0"/>
              <a:t>; </a:t>
            </a:r>
            <a:r>
              <a:rPr lang="en-US" b="0" baseline="30000" dirty="0"/>
              <a:t>12 </a:t>
            </a:r>
            <a:r>
              <a:rPr lang="en-US" b="0" dirty="0"/>
              <a:t>rejoicing in hope, </a:t>
            </a:r>
            <a:r>
              <a:rPr lang="en-US" dirty="0">
                <a:solidFill>
                  <a:srgbClr val="FFFF00"/>
                </a:solidFill>
              </a:rPr>
              <a:t>patient in tribulation</a:t>
            </a:r>
            <a:r>
              <a:rPr lang="en-US" b="0" dirty="0"/>
              <a:t>, continuing steadfastly in prayer </a:t>
            </a:r>
            <a:r>
              <a:rPr lang="en-US" b="0" dirty="0" smtClean="0"/>
              <a:t>(Romans 12:10-11)</a:t>
            </a:r>
            <a:endParaRPr lang="en-US" b="0" dirty="0"/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0" dirty="0" smtClean="0"/>
              <a:t>And </a:t>
            </a:r>
            <a:r>
              <a:rPr lang="en-US" b="0" dirty="0"/>
              <a:t>we desire that each one of you 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show the same diligence</a:t>
            </a:r>
            <a:r>
              <a:rPr lang="en-US" b="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b="0" dirty="0"/>
              <a:t>to the full assurance of hope </a:t>
            </a:r>
            <a:r>
              <a:rPr lang="en-US" dirty="0">
                <a:solidFill>
                  <a:srgbClr val="FFFF00"/>
                </a:solidFill>
              </a:rPr>
              <a:t>until the end</a:t>
            </a:r>
            <a:r>
              <a:rPr lang="en-US" b="0" dirty="0"/>
              <a:t>, </a:t>
            </a:r>
            <a:r>
              <a:rPr lang="en-US" b="0" baseline="30000" dirty="0"/>
              <a:t>12</a:t>
            </a:r>
            <a:r>
              <a:rPr lang="en-US" b="0" dirty="0"/>
              <a:t> that you 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do not become sluggish</a:t>
            </a:r>
            <a:r>
              <a:rPr lang="en-US" b="0" dirty="0"/>
              <a:t>, but imitate those who through faith and patience inherit the promises. </a:t>
            </a:r>
            <a:r>
              <a:rPr lang="en-US" b="0" dirty="0" smtClean="0"/>
              <a:t> (Hebrews 6:11-12)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483634" y="1179090"/>
            <a:ext cx="1275347" cy="529389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 smtClean="0"/>
              <a:t>Why</a:t>
            </a:r>
            <a:endParaRPr lang="en-US" b="1" dirty="0"/>
          </a:p>
        </p:txBody>
      </p:sp>
      <p:sp>
        <p:nvSpPr>
          <p:cNvPr id="7" name="Oval 6"/>
          <p:cNvSpPr/>
          <p:nvPr/>
        </p:nvSpPr>
        <p:spPr>
          <a:xfrm>
            <a:off x="6190245" y="1848839"/>
            <a:ext cx="2045369" cy="529389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 smtClean="0"/>
              <a:t>Whatever</a:t>
            </a:r>
            <a:endParaRPr lang="en-US" b="1" dirty="0"/>
          </a:p>
        </p:txBody>
      </p:sp>
      <p:sp>
        <p:nvSpPr>
          <p:cNvPr id="8" name="Oval 7"/>
          <p:cNvSpPr/>
          <p:nvPr/>
        </p:nvSpPr>
        <p:spPr>
          <a:xfrm>
            <a:off x="6845961" y="3777904"/>
            <a:ext cx="1275347" cy="529389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 smtClean="0"/>
              <a:t>When</a:t>
            </a:r>
          </a:p>
        </p:txBody>
      </p:sp>
    </p:spTree>
    <p:extLst>
      <p:ext uri="{BB962C8B-B14F-4D97-AF65-F5344CB8AC3E}">
        <p14:creationId xmlns:p14="http://schemas.microsoft.com/office/powerpoint/2010/main" val="399444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7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r>
              <a:rPr lang="en-US" dirty="0" smtClean="0"/>
              <a:t>Diligence Commanded of Disciples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02" y="709860"/>
            <a:ext cx="7780421" cy="4981079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0" dirty="0"/>
              <a:t>For if I preach the gospel, I have nothing to boast of, for </a:t>
            </a:r>
            <a:r>
              <a:rPr lang="en-US" sz="2800" dirty="0">
                <a:solidFill>
                  <a:srgbClr val="FFFF00"/>
                </a:solidFill>
              </a:rPr>
              <a:t>necessity is laid upon me</a:t>
            </a:r>
            <a:r>
              <a:rPr lang="en-US" sz="2800" b="0" dirty="0"/>
              <a:t>; yes, woe is me if I do not preach the gospel</a:t>
            </a:r>
            <a:r>
              <a:rPr lang="en-US" sz="2800" b="0" dirty="0" smtClean="0"/>
              <a:t>.  (I Corinthians 9:16)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0" dirty="0" smtClean="0"/>
              <a:t>“For </a:t>
            </a:r>
            <a:r>
              <a:rPr lang="en-US" sz="2800" b="0" dirty="0"/>
              <a:t>we cannot but </a:t>
            </a:r>
            <a:r>
              <a:rPr lang="en-US" sz="2800" dirty="0">
                <a:solidFill>
                  <a:srgbClr val="FFFF00"/>
                </a:solidFill>
              </a:rPr>
              <a:t>speak the things which we have seen and </a:t>
            </a:r>
            <a:r>
              <a:rPr lang="en-US" sz="2800" dirty="0" smtClean="0">
                <a:solidFill>
                  <a:srgbClr val="FFFF00"/>
                </a:solidFill>
              </a:rPr>
              <a:t>heard</a:t>
            </a:r>
            <a:r>
              <a:rPr lang="en-US" sz="2800" b="0" dirty="0" smtClean="0"/>
              <a:t>.”  (Acts 4:20)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0" dirty="0" smtClean="0"/>
              <a:t>“…The </a:t>
            </a:r>
            <a:r>
              <a:rPr lang="en-US" sz="2800" b="0" dirty="0"/>
              <a:t>Holy Spirit testifies in every city, saying that </a:t>
            </a:r>
            <a:r>
              <a:rPr lang="en-US" sz="2800" dirty="0">
                <a:solidFill>
                  <a:srgbClr val="FFFF00"/>
                </a:solidFill>
              </a:rPr>
              <a:t>chains and tribulations</a:t>
            </a:r>
            <a:r>
              <a:rPr lang="en-US" sz="2800" b="0" dirty="0"/>
              <a:t> await me. </a:t>
            </a:r>
            <a:r>
              <a:rPr lang="en-US" sz="2800" b="0" baseline="30000" dirty="0"/>
              <a:t>24 </a:t>
            </a:r>
            <a:r>
              <a:rPr lang="en-US" sz="2800" b="0" dirty="0"/>
              <a:t>But </a:t>
            </a:r>
            <a:r>
              <a:rPr lang="en-US" sz="2800" dirty="0">
                <a:solidFill>
                  <a:srgbClr val="FFFF00"/>
                </a:solidFill>
              </a:rPr>
              <a:t>none of these things move me</a:t>
            </a:r>
            <a:r>
              <a:rPr lang="en-US" sz="2800" b="0" dirty="0"/>
              <a:t>; </a:t>
            </a:r>
            <a:r>
              <a:rPr lang="en-US" sz="2800" b="0" dirty="0" smtClean="0"/>
              <a:t> nor </a:t>
            </a:r>
            <a:r>
              <a:rPr lang="en-US" sz="2800" b="0" dirty="0"/>
              <a:t>do I count my life dear to myself, so that I may </a:t>
            </a:r>
            <a:r>
              <a:rPr lang="en-US" sz="2800" dirty="0">
                <a:solidFill>
                  <a:srgbClr val="FFFF00"/>
                </a:solidFill>
              </a:rPr>
              <a:t>finish my race</a:t>
            </a:r>
            <a:r>
              <a:rPr lang="en-US" sz="2800" b="0" dirty="0"/>
              <a:t> with joy, and the </a:t>
            </a:r>
            <a:r>
              <a:rPr lang="en-US" sz="2800" dirty="0">
                <a:solidFill>
                  <a:srgbClr val="FFFF00"/>
                </a:solidFill>
              </a:rPr>
              <a:t>ministry which I received from the Lord </a:t>
            </a:r>
            <a:r>
              <a:rPr lang="en-US" sz="2800" b="0" dirty="0"/>
              <a:t>Jesus, to testify to the gospel of the grace of God</a:t>
            </a:r>
            <a:r>
              <a:rPr lang="en-US" sz="2800" b="0" dirty="0" smtClean="0"/>
              <a:t>.   (Acts 20:23-24)</a:t>
            </a:r>
            <a:endParaRPr lang="en-US" sz="2800" b="0" dirty="0"/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endParaRPr lang="en-US" sz="2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694193" y="818147"/>
            <a:ext cx="1275347" cy="529389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 smtClean="0"/>
              <a:t>Why</a:t>
            </a:r>
            <a:endParaRPr lang="en-US" b="1" dirty="0"/>
          </a:p>
        </p:txBody>
      </p:sp>
      <p:sp>
        <p:nvSpPr>
          <p:cNvPr id="7" name="Oval 6"/>
          <p:cNvSpPr/>
          <p:nvPr/>
        </p:nvSpPr>
        <p:spPr>
          <a:xfrm>
            <a:off x="7429497" y="2061405"/>
            <a:ext cx="1275347" cy="529389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 smtClean="0"/>
              <a:t>What</a:t>
            </a:r>
            <a:endParaRPr lang="en-US" b="1" dirty="0"/>
          </a:p>
        </p:txBody>
      </p:sp>
      <p:sp>
        <p:nvSpPr>
          <p:cNvPr id="8" name="Oval 7"/>
          <p:cNvSpPr/>
          <p:nvPr/>
        </p:nvSpPr>
        <p:spPr>
          <a:xfrm>
            <a:off x="7098631" y="3372844"/>
            <a:ext cx="2045369" cy="529389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 smtClean="0"/>
              <a:t>Whatever</a:t>
            </a:r>
            <a:endParaRPr lang="en-US" b="1" dirty="0"/>
          </a:p>
        </p:txBody>
      </p:sp>
      <p:sp>
        <p:nvSpPr>
          <p:cNvPr id="9" name="Oval 8"/>
          <p:cNvSpPr/>
          <p:nvPr/>
        </p:nvSpPr>
        <p:spPr>
          <a:xfrm>
            <a:off x="7170817" y="4042599"/>
            <a:ext cx="1275347" cy="529389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 smtClean="0"/>
              <a:t>When</a:t>
            </a:r>
          </a:p>
        </p:txBody>
      </p:sp>
      <p:sp>
        <p:nvSpPr>
          <p:cNvPr id="10" name="Oval 9"/>
          <p:cNvSpPr/>
          <p:nvPr/>
        </p:nvSpPr>
        <p:spPr>
          <a:xfrm>
            <a:off x="7730289" y="4652186"/>
            <a:ext cx="1275347" cy="529389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 smtClean="0"/>
              <a:t>Why</a:t>
            </a:r>
          </a:p>
        </p:txBody>
      </p:sp>
    </p:spTree>
    <p:extLst>
      <p:ext uri="{BB962C8B-B14F-4D97-AF65-F5344CB8AC3E}">
        <p14:creationId xmlns:p14="http://schemas.microsoft.com/office/powerpoint/2010/main" val="388635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3692"/>
            <a:ext cx="9143999" cy="508000"/>
          </a:xfrm>
        </p:spPr>
        <p:txBody>
          <a:bodyPr/>
          <a:lstStyle/>
          <a:p>
            <a:r>
              <a:rPr lang="en-US" dirty="0" smtClean="0"/>
              <a:t>The Diligence of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9574" y="1195754"/>
            <a:ext cx="4722725" cy="42906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Why</a:t>
            </a:r>
          </a:p>
          <a:p>
            <a:pPr marL="0" indent="0" algn="ctr">
              <a:buNone/>
            </a:pPr>
            <a:r>
              <a:rPr lang="en-US" sz="5400" dirty="0" smtClean="0"/>
              <a:t>What </a:t>
            </a:r>
          </a:p>
          <a:p>
            <a:pPr marL="0" indent="0" algn="ctr">
              <a:buNone/>
            </a:pPr>
            <a:r>
              <a:rPr lang="en-US" sz="5400" dirty="0" smtClean="0"/>
              <a:t>When</a:t>
            </a:r>
          </a:p>
          <a:p>
            <a:pPr marL="0" indent="0" algn="ctr">
              <a:buNone/>
            </a:pPr>
            <a:r>
              <a:rPr lang="en-US" sz="5400" dirty="0" smtClean="0"/>
              <a:t>Whatever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2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95096"/>
            <a:ext cx="9144000" cy="508000"/>
          </a:xfrm>
        </p:spPr>
        <p:txBody>
          <a:bodyPr/>
          <a:lstStyle/>
          <a:p>
            <a:r>
              <a:rPr lang="en-US" dirty="0" smtClean="0"/>
              <a:t>Prelude to Healing the Blind Man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(John 9:3-5)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895" y="1442614"/>
            <a:ext cx="8547792" cy="3300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Jesus </a:t>
            </a:r>
            <a:r>
              <a:rPr lang="en-US" dirty="0"/>
              <a:t>answered, “Neither this man nor his parents sinned, but that the works of God should be revealed in him</a:t>
            </a:r>
            <a:r>
              <a:rPr lang="en-US" dirty="0" smtClean="0"/>
              <a:t>.  </a:t>
            </a:r>
            <a:r>
              <a:rPr lang="en-US" baseline="30000" dirty="0"/>
              <a:t>4 </a:t>
            </a:r>
            <a:r>
              <a:rPr lang="en-US" dirty="0"/>
              <a:t>I must work the works of Him who sent Me while it is day; the night is coming when no one can work. </a:t>
            </a:r>
            <a:r>
              <a:rPr lang="en-US" baseline="30000" dirty="0"/>
              <a:t>5 </a:t>
            </a:r>
            <a:r>
              <a:rPr lang="en-US" dirty="0"/>
              <a:t>As long as I am in the world, I am the light of the world</a:t>
            </a:r>
            <a:r>
              <a:rPr lang="en-US" dirty="0" smtClean="0"/>
              <a:t>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63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661"/>
            <a:ext cx="9144000" cy="508000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en-US" dirty="0"/>
              <a:t>Prelude to </a:t>
            </a:r>
            <a:r>
              <a:rPr lang="en-US" dirty="0" smtClean="0"/>
              <a:t>Raising Lazarus</a:t>
            </a:r>
            <a:br>
              <a:rPr lang="en-US" dirty="0" smtClean="0"/>
            </a:br>
            <a:r>
              <a:rPr lang="en-US" sz="3600" dirty="0" smtClean="0"/>
              <a:t>John 11:4-10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80" y="1065126"/>
            <a:ext cx="8943032" cy="4599633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smtClean="0"/>
              <a:t>When </a:t>
            </a:r>
            <a:r>
              <a:rPr lang="en-US" dirty="0"/>
              <a:t>Jesus heard that, He said, “This sickness is not unto death, but for the glory of God, that the Son of God may be glorified through it.”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baseline="30000" dirty="0"/>
              <a:t>5 </a:t>
            </a:r>
            <a:r>
              <a:rPr lang="en-US" dirty="0"/>
              <a:t>Now Jesus loved Martha and her sister and Lazarus. </a:t>
            </a:r>
            <a:r>
              <a:rPr lang="en-US" dirty="0" smtClean="0"/>
              <a:t> </a:t>
            </a:r>
            <a:r>
              <a:rPr lang="en-US" baseline="30000" dirty="0" smtClean="0"/>
              <a:t>6</a:t>
            </a:r>
            <a:r>
              <a:rPr lang="en-US" baseline="30000" dirty="0"/>
              <a:t> </a:t>
            </a:r>
            <a:r>
              <a:rPr lang="en-US" dirty="0"/>
              <a:t>So, when He heard that he was sick, He stayed two more days in the place where He was</a:t>
            </a:r>
            <a:r>
              <a:rPr lang="en-US" dirty="0" smtClean="0"/>
              <a:t>.  </a:t>
            </a:r>
            <a:r>
              <a:rPr lang="en-US" baseline="30000" dirty="0"/>
              <a:t>7 </a:t>
            </a:r>
            <a:r>
              <a:rPr lang="en-US" dirty="0"/>
              <a:t>Then after this He said to the disciples, “Let us go to Judea again.”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baseline="30000" dirty="0"/>
              <a:t>8 </a:t>
            </a:r>
            <a:r>
              <a:rPr lang="en-US" dirty="0"/>
              <a:t>The disciples said to Him, “Rabbi, lately the Jews sought to stone You, and are You going there again?”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baseline="30000" dirty="0"/>
              <a:t>9 </a:t>
            </a:r>
            <a:r>
              <a:rPr lang="en-US" dirty="0"/>
              <a:t>Jesus answered, “Are there not twelve hours in the day? If anyone walks in the day, he does not stumble, because he sees the light of this world. </a:t>
            </a:r>
            <a:r>
              <a:rPr lang="en-US" dirty="0" smtClean="0"/>
              <a:t> </a:t>
            </a:r>
            <a:r>
              <a:rPr lang="en-US" baseline="30000" dirty="0" smtClean="0"/>
              <a:t>10</a:t>
            </a:r>
            <a:r>
              <a:rPr lang="en-US" baseline="30000" dirty="0"/>
              <a:t> </a:t>
            </a:r>
            <a:r>
              <a:rPr lang="en-US" dirty="0"/>
              <a:t>But if one walks in the night, he stumbles, because the light is not in him.”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7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3692"/>
            <a:ext cx="9143999" cy="508000"/>
          </a:xfrm>
        </p:spPr>
        <p:txBody>
          <a:bodyPr/>
          <a:lstStyle/>
          <a:p>
            <a:r>
              <a:rPr lang="en-US" dirty="0" smtClean="0"/>
              <a:t>The Diligence of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9574" y="1195754"/>
            <a:ext cx="4722725" cy="42906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Why</a:t>
            </a:r>
          </a:p>
          <a:p>
            <a:pPr marL="0" indent="0" algn="ctr">
              <a:buNone/>
            </a:pPr>
            <a:r>
              <a:rPr lang="en-US" sz="5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What </a:t>
            </a:r>
          </a:p>
          <a:p>
            <a:pPr marL="0" indent="0" algn="ctr">
              <a:buNone/>
            </a:pPr>
            <a:r>
              <a:rPr lang="en-US" sz="5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When</a:t>
            </a:r>
            <a:endParaRPr lang="en-US" sz="5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5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Whatever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6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95096"/>
            <a:ext cx="9144000" cy="508000"/>
          </a:xfrm>
        </p:spPr>
        <p:txBody>
          <a:bodyPr/>
          <a:lstStyle/>
          <a:p>
            <a:r>
              <a:rPr lang="en-US" dirty="0" smtClean="0"/>
              <a:t>Prelude to Healing the Blind Man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(John 9:3-5)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895" y="1442614"/>
            <a:ext cx="8547792" cy="33001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Jesus </a:t>
            </a:r>
            <a:r>
              <a:rPr lang="en-US" dirty="0"/>
              <a:t>answered, “Neither this man nor his parents sinned, but that the works of God should be revealed in him. </a:t>
            </a:r>
            <a:r>
              <a:rPr lang="en-US" dirty="0" smtClean="0"/>
              <a:t> </a:t>
            </a:r>
            <a:r>
              <a:rPr lang="en-US" baseline="30000" dirty="0" smtClean="0"/>
              <a:t>4</a:t>
            </a:r>
            <a:r>
              <a:rPr lang="en-US" baseline="30000" dirty="0"/>
              <a:t> </a:t>
            </a:r>
            <a:r>
              <a:rPr lang="en-US" dirty="0"/>
              <a:t>I must work the works of Him who sent Me while it is day; the night is coming when no one can work. </a:t>
            </a:r>
            <a:r>
              <a:rPr lang="en-US" dirty="0" smtClean="0"/>
              <a:t> </a:t>
            </a:r>
            <a:r>
              <a:rPr lang="en-US" baseline="30000" dirty="0" smtClean="0"/>
              <a:t>5</a:t>
            </a:r>
            <a:r>
              <a:rPr lang="en-US" baseline="30000" dirty="0"/>
              <a:t> </a:t>
            </a:r>
            <a:r>
              <a:rPr lang="en-US" dirty="0"/>
              <a:t>As long as I am in the world, I am the light of the world</a:t>
            </a:r>
            <a:r>
              <a:rPr lang="en-US" dirty="0" smtClean="0"/>
              <a:t>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240404" y="2903975"/>
            <a:ext cx="85411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33753" y="3387971"/>
            <a:ext cx="2952542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7232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596"/>
            <a:ext cx="9144000" cy="508000"/>
          </a:xfrm>
        </p:spPr>
        <p:txBody>
          <a:bodyPr/>
          <a:lstStyle/>
          <a:p>
            <a:r>
              <a:rPr lang="en-US" sz="4000" dirty="0" smtClean="0"/>
              <a:t>The Mission of Jesus:  The Father’s Will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316" y="1306286"/>
            <a:ext cx="8939683" cy="3928905"/>
          </a:xfrm>
        </p:spPr>
        <p:txBody>
          <a:bodyPr>
            <a:noAutofit/>
          </a:bodyPr>
          <a:lstStyle/>
          <a:p>
            <a:pPr marL="0" lvl="1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3600" b="0" dirty="0" smtClean="0"/>
              <a:t>Why </a:t>
            </a:r>
            <a:r>
              <a:rPr lang="en-US" sz="3600" b="0" dirty="0"/>
              <a:t>did you seek Me? </a:t>
            </a:r>
            <a:r>
              <a:rPr lang="en-US" sz="3600" b="0" dirty="0" smtClean="0"/>
              <a:t> Did </a:t>
            </a:r>
            <a:r>
              <a:rPr lang="en-US" sz="3600" b="0" dirty="0"/>
              <a:t>you not know that </a:t>
            </a:r>
            <a:r>
              <a:rPr lang="en-US" sz="3600" dirty="0">
                <a:solidFill>
                  <a:srgbClr val="FFFF00"/>
                </a:solidFill>
              </a:rPr>
              <a:t>I must be about My Father’s business</a:t>
            </a:r>
            <a:r>
              <a:rPr lang="en-US" sz="3600" b="0" dirty="0" smtClean="0"/>
              <a:t>?  </a:t>
            </a:r>
            <a:br>
              <a:rPr lang="en-US" sz="3600" b="0" dirty="0" smtClean="0"/>
            </a:br>
            <a:r>
              <a:rPr lang="en-US" sz="3600" b="0" dirty="0" smtClean="0"/>
              <a:t>(Luke 2:49)</a:t>
            </a:r>
            <a:endParaRPr lang="en-US" sz="3600" b="0" dirty="0"/>
          </a:p>
          <a:p>
            <a:pPr marL="0" lvl="1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3600" b="0" dirty="0" smtClean="0"/>
              <a:t>My </a:t>
            </a:r>
            <a:r>
              <a:rPr lang="en-US" sz="3600" b="0" dirty="0"/>
              <a:t>food is to </a:t>
            </a:r>
            <a:r>
              <a:rPr lang="en-US" sz="3600" dirty="0">
                <a:solidFill>
                  <a:srgbClr val="FFFF00"/>
                </a:solidFill>
              </a:rPr>
              <a:t>do the will of Him who sent Me</a:t>
            </a:r>
            <a:r>
              <a:rPr lang="en-US" sz="3600" b="0" dirty="0"/>
              <a:t>, and to finish His work</a:t>
            </a:r>
            <a:r>
              <a:rPr lang="en-US" sz="3600" b="0" dirty="0" smtClean="0"/>
              <a:t>.  </a:t>
            </a:r>
            <a:br>
              <a:rPr lang="en-US" sz="3600" b="0" dirty="0" smtClean="0"/>
            </a:br>
            <a:r>
              <a:rPr lang="en-US" sz="3600" b="0" dirty="0" smtClean="0"/>
              <a:t>(John 4:34)</a:t>
            </a:r>
            <a:endParaRPr lang="en-US" sz="36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9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3980"/>
            <a:ext cx="9144000" cy="508000"/>
          </a:xfrm>
        </p:spPr>
        <p:txBody>
          <a:bodyPr/>
          <a:lstStyle/>
          <a:p>
            <a:r>
              <a:rPr lang="en-US" sz="4000" dirty="0" smtClean="0"/>
              <a:t>The Mission of Jesus – Not His own Will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882" y="934497"/>
            <a:ext cx="8939684" cy="4632289"/>
          </a:xfrm>
        </p:spPr>
        <p:txBody>
          <a:bodyPr>
            <a:noAutofit/>
          </a:bodyPr>
          <a:lstStyle/>
          <a:p>
            <a:pPr marL="0" lvl="1" indent="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200" b="0" dirty="0"/>
              <a:t>For I have come down from heaven, </a:t>
            </a:r>
            <a:r>
              <a:rPr lang="en-US" sz="3200" dirty="0">
                <a:solidFill>
                  <a:srgbClr val="FFFF00"/>
                </a:solidFill>
              </a:rPr>
              <a:t>not to do My own will</a:t>
            </a:r>
            <a:r>
              <a:rPr lang="en-US" sz="3200" b="0" dirty="0"/>
              <a:t>, but the will of Him who sent Me </a:t>
            </a:r>
            <a:br>
              <a:rPr lang="en-US" sz="3200" b="0" dirty="0"/>
            </a:br>
            <a:r>
              <a:rPr lang="en-US" sz="3200" b="0" dirty="0"/>
              <a:t>(John 6:38)</a:t>
            </a:r>
          </a:p>
          <a:p>
            <a:pPr marL="0" lvl="1" indent="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200" b="0" dirty="0"/>
              <a:t>I can of Myself do nothing.  As I hear, I judge; and My judgment is righteous, because </a:t>
            </a:r>
            <a:r>
              <a:rPr lang="en-US" sz="3200" dirty="0">
                <a:solidFill>
                  <a:srgbClr val="FFFF00"/>
                </a:solidFill>
              </a:rPr>
              <a:t>I do not seek My own will</a:t>
            </a:r>
            <a:r>
              <a:rPr lang="en-US" sz="3200" b="0" dirty="0"/>
              <a:t> but the will of the Father who sent Me.   </a:t>
            </a:r>
            <a:br>
              <a:rPr lang="en-US" sz="3200" b="0" dirty="0"/>
            </a:br>
            <a:r>
              <a:rPr lang="en-US" sz="3200" b="0" dirty="0"/>
              <a:t>(John 5:30)</a:t>
            </a:r>
          </a:p>
          <a:p>
            <a:pPr marL="0" lvl="1" indent="0"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200" b="0" dirty="0" smtClean="0"/>
              <a:t>Most </a:t>
            </a:r>
            <a:r>
              <a:rPr lang="en-US" sz="3200" b="0" dirty="0"/>
              <a:t>assuredly, I say to you, a servant is not greater than his master; </a:t>
            </a:r>
            <a:r>
              <a:rPr lang="en-US" sz="3200" b="0" dirty="0" smtClean="0"/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nor</a:t>
            </a:r>
            <a:r>
              <a:rPr lang="en-US" sz="3200" b="0" dirty="0" smtClean="0"/>
              <a:t> </a:t>
            </a:r>
            <a:r>
              <a:rPr lang="en-US" sz="3200" b="0" dirty="0"/>
              <a:t>is </a:t>
            </a:r>
            <a:r>
              <a:rPr lang="en-US" sz="3200" dirty="0">
                <a:solidFill>
                  <a:srgbClr val="FFFF00"/>
                </a:solidFill>
              </a:rPr>
              <a:t>he who is sent greater than he who sent him</a:t>
            </a:r>
            <a:r>
              <a:rPr lang="en-US" sz="3200" b="0" dirty="0"/>
              <a:t>. </a:t>
            </a:r>
            <a:r>
              <a:rPr lang="en-US" sz="3200" b="0" dirty="0" smtClean="0"/>
              <a:t> (John 13:16)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3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55437</TotalTime>
  <Words>893</Words>
  <Application>Microsoft Office PowerPoint</Application>
  <PresentationFormat>On-screen Show (16:10)</PresentationFormat>
  <Paragraphs>142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Default Design</vt:lpstr>
      <vt:lpstr>2013-2014 Theme:  “Disciples Like Their Master”</vt:lpstr>
      <vt:lpstr>Defining the ‘Diligence of Jesus’</vt:lpstr>
      <vt:lpstr>The Diligence of Jesus</vt:lpstr>
      <vt:lpstr>Prelude to Healing the Blind Man (John 9:3-5)</vt:lpstr>
      <vt:lpstr>Prelude to Raising Lazarus John 11:4-10</vt:lpstr>
      <vt:lpstr>The Diligence of Jesus</vt:lpstr>
      <vt:lpstr>Prelude to Healing the Blind Man (John 9:3-5)</vt:lpstr>
      <vt:lpstr>The Mission of Jesus:  The Father’s Will</vt:lpstr>
      <vt:lpstr>The Mission of Jesus – Not His own Will</vt:lpstr>
      <vt:lpstr>Prelude to Healing the Blind Man (John 9:3-5)</vt:lpstr>
      <vt:lpstr>Prelude to Raising Lazarus John 11:4-10</vt:lpstr>
      <vt:lpstr>The Diligence of Jesus</vt:lpstr>
      <vt:lpstr>Prelude to Healing the Blind Man (John 9:3-5)</vt:lpstr>
      <vt:lpstr>The Work of Jesus – Not His own Wisdom</vt:lpstr>
      <vt:lpstr>Prelude to Healing the Blind Man (John 9:3-5)</vt:lpstr>
      <vt:lpstr>Prelude to Raising Lazarus John 11:4-10</vt:lpstr>
      <vt:lpstr>The Diligence of Jesus</vt:lpstr>
      <vt:lpstr>Prelude to Healing the Blind Man (John 9:3-5)</vt:lpstr>
      <vt:lpstr>Prelude to Raising Lazarus John 11:4-10</vt:lpstr>
      <vt:lpstr>The Timeline of Jesus – “While it is Day”</vt:lpstr>
      <vt:lpstr>The Diligence of Jesus</vt:lpstr>
      <vt:lpstr>Prelude to Healing the Blind Man (John 9:3-5)</vt:lpstr>
      <vt:lpstr>Prelude to Raising Lazarus John 11:4-10</vt:lpstr>
      <vt:lpstr>The Diligence of Jesus (John 9 &amp; 11)</vt:lpstr>
      <vt:lpstr>Diligence Commanded of Disciples</vt:lpstr>
      <vt:lpstr>Diligence Commanded of Disciples</vt:lpstr>
    </vt:vector>
  </TitlesOfParts>
  <Company>EMS Technologies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mmb4175</dc:creator>
  <cp:lastModifiedBy>Broadwell, Marty</cp:lastModifiedBy>
  <cp:revision>491</cp:revision>
  <cp:lastPrinted>2014-01-19T21:24:52Z</cp:lastPrinted>
  <dcterms:created xsi:type="dcterms:W3CDTF">2002-06-13T20:47:56Z</dcterms:created>
  <dcterms:modified xsi:type="dcterms:W3CDTF">2014-01-19T21:31:16Z</dcterms:modified>
</cp:coreProperties>
</file>