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5" r:id="rId9"/>
    <p:sldId id="263" r:id="rId10"/>
    <p:sldId id="266" r:id="rId11"/>
    <p:sldId id="267" r:id="rId12"/>
    <p:sldId id="268" r:id="rId13"/>
    <p:sldId id="269" r:id="rId14"/>
    <p:sldId id="270" r:id="rId15"/>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966" y="-90"/>
      </p:cViewPr>
      <p:guideLst>
        <p:guide orient="horz" pos="180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A2F72F-6585-447C-8C41-45D94EB98677}" type="datetimeFigureOut">
              <a:rPr lang="en-US" smtClean="0"/>
              <a:t>2/9/2014</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01B23F-7CDA-43DF-862C-9EE90A169238}" type="slidenum">
              <a:rPr lang="en-US" smtClean="0"/>
              <a:t>‹#›</a:t>
            </a:fld>
            <a:endParaRPr lang="en-US"/>
          </a:p>
        </p:txBody>
      </p:sp>
    </p:spTree>
    <p:extLst>
      <p:ext uri="{BB962C8B-B14F-4D97-AF65-F5344CB8AC3E}">
        <p14:creationId xmlns:p14="http://schemas.microsoft.com/office/powerpoint/2010/main" val="1513197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01B23F-7CDA-43DF-862C-9EE90A169238}" type="slidenum">
              <a:rPr lang="en-US" smtClean="0"/>
              <a:t>4</a:t>
            </a:fld>
            <a:endParaRPr lang="en-US"/>
          </a:p>
        </p:txBody>
      </p:sp>
    </p:spTree>
    <p:extLst>
      <p:ext uri="{BB962C8B-B14F-4D97-AF65-F5344CB8AC3E}">
        <p14:creationId xmlns:p14="http://schemas.microsoft.com/office/powerpoint/2010/main" val="1132743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01B23F-7CDA-43DF-862C-9EE90A169238}" type="slidenum">
              <a:rPr lang="en-US" smtClean="0"/>
              <a:t>5</a:t>
            </a:fld>
            <a:endParaRPr lang="en-US"/>
          </a:p>
        </p:txBody>
      </p:sp>
    </p:spTree>
    <p:extLst>
      <p:ext uri="{BB962C8B-B14F-4D97-AF65-F5344CB8AC3E}">
        <p14:creationId xmlns:p14="http://schemas.microsoft.com/office/powerpoint/2010/main" val="4269420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F2F350-F010-4162-A0EA-75E3162A2B0D}" type="datetimeFigureOut">
              <a:rPr lang="en-US" smtClean="0"/>
              <a:t>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D3F6F9-C583-4FF1-B052-CDB794FAD853}" type="slidenum">
              <a:rPr lang="en-US" smtClean="0"/>
              <a:t>‹#›</a:t>
            </a:fld>
            <a:endParaRPr lang="en-US"/>
          </a:p>
        </p:txBody>
      </p:sp>
    </p:spTree>
    <p:extLst>
      <p:ext uri="{BB962C8B-B14F-4D97-AF65-F5344CB8AC3E}">
        <p14:creationId xmlns:p14="http://schemas.microsoft.com/office/powerpoint/2010/main" val="2596023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F2F350-F010-4162-A0EA-75E3162A2B0D}" type="datetimeFigureOut">
              <a:rPr lang="en-US" smtClean="0"/>
              <a:t>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D3F6F9-C583-4FF1-B052-CDB794FAD853}" type="slidenum">
              <a:rPr lang="en-US" smtClean="0"/>
              <a:t>‹#›</a:t>
            </a:fld>
            <a:endParaRPr lang="en-US"/>
          </a:p>
        </p:txBody>
      </p:sp>
    </p:spTree>
    <p:extLst>
      <p:ext uri="{BB962C8B-B14F-4D97-AF65-F5344CB8AC3E}">
        <p14:creationId xmlns:p14="http://schemas.microsoft.com/office/powerpoint/2010/main" val="1004413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F2F350-F010-4162-A0EA-75E3162A2B0D}" type="datetimeFigureOut">
              <a:rPr lang="en-US" smtClean="0"/>
              <a:t>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D3F6F9-C583-4FF1-B052-CDB794FAD853}" type="slidenum">
              <a:rPr lang="en-US" smtClean="0"/>
              <a:t>‹#›</a:t>
            </a:fld>
            <a:endParaRPr lang="en-US"/>
          </a:p>
        </p:txBody>
      </p:sp>
    </p:spTree>
    <p:extLst>
      <p:ext uri="{BB962C8B-B14F-4D97-AF65-F5344CB8AC3E}">
        <p14:creationId xmlns:p14="http://schemas.microsoft.com/office/powerpoint/2010/main" val="1021369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F2F350-F010-4162-A0EA-75E3162A2B0D}" type="datetimeFigureOut">
              <a:rPr lang="en-US" smtClean="0"/>
              <a:t>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D3F6F9-C583-4FF1-B052-CDB794FAD853}" type="slidenum">
              <a:rPr lang="en-US" smtClean="0"/>
              <a:t>‹#›</a:t>
            </a:fld>
            <a:endParaRPr lang="en-US"/>
          </a:p>
        </p:txBody>
      </p:sp>
    </p:spTree>
    <p:extLst>
      <p:ext uri="{BB962C8B-B14F-4D97-AF65-F5344CB8AC3E}">
        <p14:creationId xmlns:p14="http://schemas.microsoft.com/office/powerpoint/2010/main" val="3832195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F2F350-F010-4162-A0EA-75E3162A2B0D}" type="datetimeFigureOut">
              <a:rPr lang="en-US" smtClean="0"/>
              <a:t>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D3F6F9-C583-4FF1-B052-CDB794FAD853}" type="slidenum">
              <a:rPr lang="en-US" smtClean="0"/>
              <a:t>‹#›</a:t>
            </a:fld>
            <a:endParaRPr lang="en-US"/>
          </a:p>
        </p:txBody>
      </p:sp>
    </p:spTree>
    <p:extLst>
      <p:ext uri="{BB962C8B-B14F-4D97-AF65-F5344CB8AC3E}">
        <p14:creationId xmlns:p14="http://schemas.microsoft.com/office/powerpoint/2010/main" val="214521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F2F350-F010-4162-A0EA-75E3162A2B0D}" type="datetimeFigureOut">
              <a:rPr lang="en-US" smtClean="0"/>
              <a:t>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D3F6F9-C583-4FF1-B052-CDB794FAD853}" type="slidenum">
              <a:rPr lang="en-US" smtClean="0"/>
              <a:t>‹#›</a:t>
            </a:fld>
            <a:endParaRPr lang="en-US"/>
          </a:p>
        </p:txBody>
      </p:sp>
    </p:spTree>
    <p:extLst>
      <p:ext uri="{BB962C8B-B14F-4D97-AF65-F5344CB8AC3E}">
        <p14:creationId xmlns:p14="http://schemas.microsoft.com/office/powerpoint/2010/main" val="2318658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F2F350-F010-4162-A0EA-75E3162A2B0D}" type="datetimeFigureOut">
              <a:rPr lang="en-US" smtClean="0"/>
              <a:t>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D3F6F9-C583-4FF1-B052-CDB794FAD853}" type="slidenum">
              <a:rPr lang="en-US" smtClean="0"/>
              <a:t>‹#›</a:t>
            </a:fld>
            <a:endParaRPr lang="en-US"/>
          </a:p>
        </p:txBody>
      </p:sp>
    </p:spTree>
    <p:extLst>
      <p:ext uri="{BB962C8B-B14F-4D97-AF65-F5344CB8AC3E}">
        <p14:creationId xmlns:p14="http://schemas.microsoft.com/office/powerpoint/2010/main" val="3315532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F2F350-F010-4162-A0EA-75E3162A2B0D}" type="datetimeFigureOut">
              <a:rPr lang="en-US" smtClean="0"/>
              <a:t>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D3F6F9-C583-4FF1-B052-CDB794FAD853}" type="slidenum">
              <a:rPr lang="en-US" smtClean="0"/>
              <a:t>‹#›</a:t>
            </a:fld>
            <a:endParaRPr lang="en-US"/>
          </a:p>
        </p:txBody>
      </p:sp>
    </p:spTree>
    <p:extLst>
      <p:ext uri="{BB962C8B-B14F-4D97-AF65-F5344CB8AC3E}">
        <p14:creationId xmlns:p14="http://schemas.microsoft.com/office/powerpoint/2010/main" val="3778564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F2F350-F010-4162-A0EA-75E3162A2B0D}" type="datetimeFigureOut">
              <a:rPr lang="en-US" smtClean="0"/>
              <a:t>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D3F6F9-C583-4FF1-B052-CDB794FAD853}" type="slidenum">
              <a:rPr lang="en-US" smtClean="0"/>
              <a:t>‹#›</a:t>
            </a:fld>
            <a:endParaRPr lang="en-US"/>
          </a:p>
        </p:txBody>
      </p:sp>
    </p:spTree>
    <p:extLst>
      <p:ext uri="{BB962C8B-B14F-4D97-AF65-F5344CB8AC3E}">
        <p14:creationId xmlns:p14="http://schemas.microsoft.com/office/powerpoint/2010/main" val="2830791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F2F350-F010-4162-A0EA-75E3162A2B0D}" type="datetimeFigureOut">
              <a:rPr lang="en-US" smtClean="0"/>
              <a:t>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D3F6F9-C583-4FF1-B052-CDB794FAD853}" type="slidenum">
              <a:rPr lang="en-US" smtClean="0"/>
              <a:t>‹#›</a:t>
            </a:fld>
            <a:endParaRPr lang="en-US"/>
          </a:p>
        </p:txBody>
      </p:sp>
    </p:spTree>
    <p:extLst>
      <p:ext uri="{BB962C8B-B14F-4D97-AF65-F5344CB8AC3E}">
        <p14:creationId xmlns:p14="http://schemas.microsoft.com/office/powerpoint/2010/main" val="1701430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F2F350-F010-4162-A0EA-75E3162A2B0D}" type="datetimeFigureOut">
              <a:rPr lang="en-US" smtClean="0"/>
              <a:t>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D3F6F9-C583-4FF1-B052-CDB794FAD853}" type="slidenum">
              <a:rPr lang="en-US" smtClean="0"/>
              <a:t>‹#›</a:t>
            </a:fld>
            <a:endParaRPr lang="en-US"/>
          </a:p>
        </p:txBody>
      </p:sp>
    </p:spTree>
    <p:extLst>
      <p:ext uri="{BB962C8B-B14F-4D97-AF65-F5344CB8AC3E}">
        <p14:creationId xmlns:p14="http://schemas.microsoft.com/office/powerpoint/2010/main" val="999713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B0F2F350-F010-4162-A0EA-75E3162A2B0D}" type="datetimeFigureOut">
              <a:rPr lang="en-US" smtClean="0"/>
              <a:t>2/9/2014</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1BD3F6F9-C583-4FF1-B052-CDB794FAD853}" type="slidenum">
              <a:rPr lang="en-US" smtClean="0"/>
              <a:t>‹#›</a:t>
            </a:fld>
            <a:endParaRPr lang="en-US"/>
          </a:p>
        </p:txBody>
      </p:sp>
    </p:spTree>
    <p:extLst>
      <p:ext uri="{BB962C8B-B14F-4D97-AF65-F5344CB8AC3E}">
        <p14:creationId xmlns:p14="http://schemas.microsoft.com/office/powerpoint/2010/main" val="2870278254"/>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b="1" dirty="0" smtClean="0">
                <a:effectLst>
                  <a:outerShdw blurRad="38100" dist="38100" dir="2700000" algn="tl">
                    <a:srgbClr val="000000">
                      <a:alpha val="43137"/>
                    </a:srgbClr>
                  </a:outerShdw>
                </a:effectLst>
              </a:rPr>
              <a:t>State of the Congregation</a:t>
            </a:r>
            <a:endParaRPr lang="en-US" sz="5400" b="1" dirty="0">
              <a:effectLst>
                <a:outerShdw blurRad="38100" dist="38100" dir="2700000" algn="tl">
                  <a:srgbClr val="000000">
                    <a:alpha val="43137"/>
                  </a:srgbClr>
                </a:outerShdw>
              </a:effectLst>
            </a:endParaRPr>
          </a:p>
        </p:txBody>
      </p:sp>
      <p:sp>
        <p:nvSpPr>
          <p:cNvPr id="4" name="TextBox 3"/>
          <p:cNvSpPr txBox="1"/>
          <p:nvPr/>
        </p:nvSpPr>
        <p:spPr>
          <a:xfrm>
            <a:off x="914400" y="3009900"/>
            <a:ext cx="2895600" cy="646331"/>
          </a:xfrm>
          <a:prstGeom prst="rect">
            <a:avLst/>
          </a:prstGeom>
          <a:noFill/>
        </p:spPr>
        <p:txBody>
          <a:bodyPr wrap="square" rtlCol="0">
            <a:spAutoFit/>
          </a:bodyPr>
          <a:lstStyle/>
          <a:p>
            <a:r>
              <a:rPr lang="en-US" sz="3600" b="1" dirty="0" smtClean="0"/>
              <a:t>Year Past</a:t>
            </a:r>
            <a:endParaRPr lang="en-US" sz="3600" b="1" dirty="0"/>
          </a:p>
        </p:txBody>
      </p:sp>
      <p:sp>
        <p:nvSpPr>
          <p:cNvPr id="5" name="TextBox 4"/>
          <p:cNvSpPr txBox="1"/>
          <p:nvPr/>
        </p:nvSpPr>
        <p:spPr>
          <a:xfrm>
            <a:off x="2895600" y="3009900"/>
            <a:ext cx="3276600" cy="646331"/>
          </a:xfrm>
          <a:prstGeom prst="rect">
            <a:avLst/>
          </a:prstGeom>
          <a:noFill/>
        </p:spPr>
        <p:txBody>
          <a:bodyPr wrap="square" rtlCol="0">
            <a:spAutoFit/>
          </a:bodyPr>
          <a:lstStyle/>
          <a:p>
            <a:r>
              <a:rPr lang="en-US" sz="3600" b="1" dirty="0" smtClean="0"/>
              <a:t>Present Needs</a:t>
            </a:r>
            <a:endParaRPr lang="en-US" sz="3600" b="1" dirty="0"/>
          </a:p>
        </p:txBody>
      </p:sp>
      <p:sp>
        <p:nvSpPr>
          <p:cNvPr id="6" name="TextBox 5"/>
          <p:cNvSpPr txBox="1"/>
          <p:nvPr/>
        </p:nvSpPr>
        <p:spPr>
          <a:xfrm>
            <a:off x="5867400" y="3009900"/>
            <a:ext cx="3276600" cy="646331"/>
          </a:xfrm>
          <a:prstGeom prst="rect">
            <a:avLst/>
          </a:prstGeom>
          <a:noFill/>
        </p:spPr>
        <p:txBody>
          <a:bodyPr wrap="square" rtlCol="0">
            <a:spAutoFit/>
          </a:bodyPr>
          <a:lstStyle/>
          <a:p>
            <a:r>
              <a:rPr lang="en-US" sz="3600" b="1" dirty="0" smtClean="0"/>
              <a:t>Future Plans</a:t>
            </a:r>
            <a:endParaRPr lang="en-US" sz="3600" b="1" dirty="0"/>
          </a:p>
        </p:txBody>
      </p:sp>
      <p:sp>
        <p:nvSpPr>
          <p:cNvPr id="7" name="TextBox 6"/>
          <p:cNvSpPr txBox="1"/>
          <p:nvPr/>
        </p:nvSpPr>
        <p:spPr>
          <a:xfrm>
            <a:off x="2057400" y="3658969"/>
            <a:ext cx="5105400" cy="646331"/>
          </a:xfrm>
          <a:prstGeom prst="rect">
            <a:avLst/>
          </a:prstGeom>
          <a:noFill/>
        </p:spPr>
        <p:txBody>
          <a:bodyPr wrap="square" rtlCol="0">
            <a:spAutoFit/>
          </a:bodyPr>
          <a:lstStyle/>
          <a:p>
            <a:r>
              <a:rPr lang="en-US" sz="3600" b="1" dirty="0" smtClean="0"/>
              <a:t>Valuable  (Revelation 2,3) </a:t>
            </a:r>
            <a:endParaRPr lang="en-US" sz="3600" b="1" dirty="0"/>
          </a:p>
        </p:txBody>
      </p:sp>
      <p:sp>
        <p:nvSpPr>
          <p:cNvPr id="8" name="TextBox 7"/>
          <p:cNvSpPr txBox="1"/>
          <p:nvPr/>
        </p:nvSpPr>
        <p:spPr>
          <a:xfrm>
            <a:off x="685800" y="4305300"/>
            <a:ext cx="8001000" cy="1200329"/>
          </a:xfrm>
          <a:prstGeom prst="rect">
            <a:avLst/>
          </a:prstGeom>
          <a:noFill/>
        </p:spPr>
        <p:txBody>
          <a:bodyPr wrap="square" rtlCol="0">
            <a:spAutoFit/>
          </a:bodyPr>
          <a:lstStyle/>
          <a:p>
            <a:pPr algn="ctr"/>
            <a:r>
              <a:rPr lang="en-US" sz="3600" b="1" dirty="0" smtClean="0"/>
              <a:t>Evaluation of these churches contains some warnings for us.</a:t>
            </a:r>
            <a:endParaRPr lang="en-US" sz="3600" b="1" dirty="0"/>
          </a:p>
        </p:txBody>
      </p:sp>
    </p:spTree>
    <p:extLst>
      <p:ext uri="{BB962C8B-B14F-4D97-AF65-F5344CB8AC3E}">
        <p14:creationId xmlns:p14="http://schemas.microsoft.com/office/powerpoint/2010/main" val="103140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ffectLst>
                  <a:outerShdw blurRad="38100" dist="38100" dir="2700000" algn="tl">
                    <a:srgbClr val="000000">
                      <a:alpha val="43137"/>
                    </a:srgbClr>
                  </a:outerShdw>
                </a:effectLst>
              </a:rPr>
              <a:t>Warning #6   Being in a Good Church Does Not Hide Immoral Members.</a:t>
            </a:r>
            <a:endParaRPr lang="en-US" b="1" dirty="0">
              <a:effectLst>
                <a:outerShdw blurRad="38100" dist="38100" dir="2700000" algn="tl">
                  <a:srgbClr val="000000">
                    <a:alpha val="43137"/>
                  </a:srgbClr>
                </a:outerShdw>
              </a:effectLst>
            </a:endParaRPr>
          </a:p>
        </p:txBody>
      </p:sp>
      <p:sp>
        <p:nvSpPr>
          <p:cNvPr id="3" name="TextBox 2"/>
          <p:cNvSpPr txBox="1"/>
          <p:nvPr/>
        </p:nvSpPr>
        <p:spPr>
          <a:xfrm>
            <a:off x="533400" y="1485900"/>
            <a:ext cx="8077200" cy="646331"/>
          </a:xfrm>
          <a:prstGeom prst="rect">
            <a:avLst/>
          </a:prstGeom>
          <a:noFill/>
        </p:spPr>
        <p:txBody>
          <a:bodyPr wrap="square" rtlCol="0">
            <a:spAutoFit/>
          </a:bodyPr>
          <a:lstStyle/>
          <a:p>
            <a:r>
              <a:rPr lang="en-US" sz="3600" b="1" dirty="0" smtClean="0">
                <a:solidFill>
                  <a:srgbClr val="FFFF00"/>
                </a:solidFill>
                <a:effectLst>
                  <a:outerShdw blurRad="38100" dist="38100" dir="2700000" algn="tl">
                    <a:srgbClr val="000000">
                      <a:alpha val="43137"/>
                    </a:srgbClr>
                  </a:outerShdw>
                </a:effectLst>
              </a:rPr>
              <a:t>Church in Thyatira </a:t>
            </a:r>
            <a:r>
              <a:rPr lang="en-US" sz="3600" dirty="0" smtClean="0"/>
              <a:t>(Revelation 2:18-29)</a:t>
            </a:r>
            <a:endParaRPr lang="en-US" sz="3600" dirty="0"/>
          </a:p>
        </p:txBody>
      </p:sp>
      <p:sp>
        <p:nvSpPr>
          <p:cNvPr id="4" name="TextBox 3"/>
          <p:cNvSpPr txBox="1"/>
          <p:nvPr/>
        </p:nvSpPr>
        <p:spPr>
          <a:xfrm>
            <a:off x="685800" y="2324100"/>
            <a:ext cx="7924800" cy="2554545"/>
          </a:xfrm>
          <a:prstGeom prst="rect">
            <a:avLst/>
          </a:prstGeom>
          <a:noFill/>
        </p:spPr>
        <p:txBody>
          <a:bodyPr wrap="square" rtlCol="0">
            <a:spAutoFit/>
          </a:bodyPr>
          <a:lstStyle/>
          <a:p>
            <a:r>
              <a:rPr lang="en-US" sz="3200" baseline="30000" dirty="0"/>
              <a:t>20 </a:t>
            </a:r>
            <a:r>
              <a:rPr lang="en-US" sz="3200" dirty="0"/>
              <a:t>Nevertheless I have a few things against you, because you </a:t>
            </a:r>
            <a:r>
              <a:rPr lang="en-US" sz="3200" dirty="0" smtClean="0"/>
              <a:t>allow </a:t>
            </a:r>
            <a:r>
              <a:rPr lang="en-US" sz="3200" dirty="0"/>
              <a:t>that </a:t>
            </a:r>
            <a:r>
              <a:rPr lang="en-US" sz="3200" dirty="0" smtClean="0"/>
              <a:t>woman </a:t>
            </a:r>
            <a:r>
              <a:rPr lang="en-US" sz="3200" dirty="0"/>
              <a:t>Jezebel, who calls herself a prophetess, to teach and </a:t>
            </a:r>
            <a:r>
              <a:rPr lang="en-US" sz="3200" dirty="0" smtClean="0"/>
              <a:t>seduce </a:t>
            </a:r>
            <a:r>
              <a:rPr lang="en-US" sz="3200" dirty="0"/>
              <a:t>My servants to commit sexual immorality and eat things sacrificed to idols. </a:t>
            </a:r>
          </a:p>
        </p:txBody>
      </p:sp>
      <p:cxnSp>
        <p:nvCxnSpPr>
          <p:cNvPr id="6" name="Straight Connector 5"/>
          <p:cNvCxnSpPr/>
          <p:nvPr/>
        </p:nvCxnSpPr>
        <p:spPr>
          <a:xfrm>
            <a:off x="3352800" y="4305300"/>
            <a:ext cx="4114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838200" y="4762500"/>
            <a:ext cx="4572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8315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ffectLst>
                  <a:outerShdw blurRad="38100" dist="38100" dir="2700000" algn="tl">
                    <a:srgbClr val="000000">
                      <a:alpha val="43137"/>
                    </a:srgbClr>
                  </a:outerShdw>
                </a:effectLst>
              </a:rPr>
              <a:t>Warning #6   Being in a Good Church Does Not Hide Immoral Members.</a:t>
            </a:r>
            <a:endParaRPr lang="en-US" b="1" dirty="0">
              <a:effectLst>
                <a:outerShdw blurRad="38100" dist="38100" dir="2700000" algn="tl">
                  <a:srgbClr val="000000">
                    <a:alpha val="43137"/>
                  </a:srgbClr>
                </a:outerShdw>
              </a:effectLst>
            </a:endParaRPr>
          </a:p>
        </p:txBody>
      </p:sp>
      <p:sp>
        <p:nvSpPr>
          <p:cNvPr id="3" name="TextBox 2"/>
          <p:cNvSpPr txBox="1"/>
          <p:nvPr/>
        </p:nvSpPr>
        <p:spPr>
          <a:xfrm>
            <a:off x="533400" y="1485900"/>
            <a:ext cx="8077200" cy="646331"/>
          </a:xfrm>
          <a:prstGeom prst="rect">
            <a:avLst/>
          </a:prstGeom>
          <a:noFill/>
        </p:spPr>
        <p:txBody>
          <a:bodyPr wrap="square" rtlCol="0">
            <a:spAutoFit/>
          </a:bodyPr>
          <a:lstStyle/>
          <a:p>
            <a:r>
              <a:rPr lang="en-US" sz="3600" b="1" dirty="0" smtClean="0">
                <a:solidFill>
                  <a:srgbClr val="FFFF00"/>
                </a:solidFill>
                <a:effectLst>
                  <a:outerShdw blurRad="38100" dist="38100" dir="2700000" algn="tl">
                    <a:srgbClr val="000000">
                      <a:alpha val="43137"/>
                    </a:srgbClr>
                  </a:outerShdw>
                </a:effectLst>
              </a:rPr>
              <a:t>Church in Thyatira </a:t>
            </a:r>
            <a:r>
              <a:rPr lang="en-US" sz="3600" dirty="0" smtClean="0"/>
              <a:t>(Revelation 2:18-29)</a:t>
            </a:r>
            <a:endParaRPr lang="en-US" sz="3600" dirty="0"/>
          </a:p>
        </p:txBody>
      </p:sp>
      <p:sp>
        <p:nvSpPr>
          <p:cNvPr id="6" name="TextBox 5"/>
          <p:cNvSpPr txBox="1"/>
          <p:nvPr/>
        </p:nvSpPr>
        <p:spPr>
          <a:xfrm>
            <a:off x="381000" y="2095500"/>
            <a:ext cx="8382000" cy="3539430"/>
          </a:xfrm>
          <a:prstGeom prst="rect">
            <a:avLst/>
          </a:prstGeom>
          <a:noFill/>
        </p:spPr>
        <p:txBody>
          <a:bodyPr wrap="square" rtlCol="0">
            <a:spAutoFit/>
          </a:bodyPr>
          <a:lstStyle/>
          <a:p>
            <a:r>
              <a:rPr lang="en-US" sz="3200" baseline="30000" dirty="0" smtClean="0"/>
              <a:t>22 </a:t>
            </a:r>
            <a:r>
              <a:rPr lang="en-US" sz="3200" dirty="0"/>
              <a:t>Indeed I will cast her into a sickbed, and those who commit adultery with her into great tribulation, unless they repent of </a:t>
            </a:r>
            <a:r>
              <a:rPr lang="en-US" sz="3200" dirty="0" smtClean="0"/>
              <a:t>their </a:t>
            </a:r>
            <a:r>
              <a:rPr lang="en-US" sz="3200" dirty="0"/>
              <a:t>deeds. </a:t>
            </a:r>
            <a:r>
              <a:rPr lang="en-US" sz="3200" baseline="30000" dirty="0"/>
              <a:t>23 </a:t>
            </a:r>
            <a:r>
              <a:rPr lang="en-US" sz="3200" dirty="0"/>
              <a:t>I will kill her children with death, and all the churches shall know that I am He who searches the minds and hearts. And I will give to each one of you according to your works.</a:t>
            </a:r>
          </a:p>
        </p:txBody>
      </p:sp>
    </p:spTree>
    <p:extLst>
      <p:ext uri="{BB962C8B-B14F-4D97-AF65-F5344CB8AC3E}">
        <p14:creationId xmlns:p14="http://schemas.microsoft.com/office/powerpoint/2010/main" val="2328315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ffectLst>
                  <a:outerShdw blurRad="38100" dist="38100" dir="2700000" algn="tl">
                    <a:srgbClr val="000000">
                      <a:alpha val="43137"/>
                    </a:srgbClr>
                  </a:outerShdw>
                </a:effectLst>
              </a:rPr>
              <a:t>Warning #7   Doing Everything Just Right is Not Enough. </a:t>
            </a:r>
            <a:endParaRPr lang="en-US" b="1" dirty="0">
              <a:effectLst>
                <a:outerShdw blurRad="38100" dist="38100" dir="2700000" algn="tl">
                  <a:srgbClr val="000000">
                    <a:alpha val="43137"/>
                  </a:srgbClr>
                </a:outerShdw>
              </a:effectLst>
            </a:endParaRPr>
          </a:p>
        </p:txBody>
      </p:sp>
      <p:sp>
        <p:nvSpPr>
          <p:cNvPr id="3" name="TextBox 2"/>
          <p:cNvSpPr txBox="1"/>
          <p:nvPr/>
        </p:nvSpPr>
        <p:spPr>
          <a:xfrm>
            <a:off x="990600" y="1485900"/>
            <a:ext cx="8077200" cy="646331"/>
          </a:xfrm>
          <a:prstGeom prst="rect">
            <a:avLst/>
          </a:prstGeom>
          <a:noFill/>
        </p:spPr>
        <p:txBody>
          <a:bodyPr wrap="square" rtlCol="0">
            <a:spAutoFit/>
          </a:bodyPr>
          <a:lstStyle/>
          <a:p>
            <a:r>
              <a:rPr lang="en-US" sz="3600" b="1" dirty="0" smtClean="0">
                <a:solidFill>
                  <a:srgbClr val="FFFF00"/>
                </a:solidFill>
                <a:effectLst>
                  <a:outerShdw blurRad="38100" dist="38100" dir="2700000" algn="tl">
                    <a:srgbClr val="000000">
                      <a:alpha val="43137"/>
                    </a:srgbClr>
                  </a:outerShdw>
                </a:effectLst>
              </a:rPr>
              <a:t>Church in Ephesus  </a:t>
            </a:r>
            <a:r>
              <a:rPr lang="en-US" sz="3600" dirty="0" smtClean="0"/>
              <a:t>(Revelation 2:1-7)</a:t>
            </a:r>
            <a:endParaRPr lang="en-US" sz="3600" dirty="0"/>
          </a:p>
        </p:txBody>
      </p:sp>
      <p:sp>
        <p:nvSpPr>
          <p:cNvPr id="6" name="TextBox 5"/>
          <p:cNvSpPr txBox="1"/>
          <p:nvPr/>
        </p:nvSpPr>
        <p:spPr>
          <a:xfrm>
            <a:off x="533400" y="2095500"/>
            <a:ext cx="8305800" cy="2062103"/>
          </a:xfrm>
          <a:prstGeom prst="rect">
            <a:avLst/>
          </a:prstGeom>
          <a:noFill/>
        </p:spPr>
        <p:txBody>
          <a:bodyPr wrap="square" rtlCol="0">
            <a:spAutoFit/>
          </a:bodyPr>
          <a:lstStyle/>
          <a:p>
            <a:r>
              <a:rPr lang="en-US" sz="3200" baseline="30000" dirty="0"/>
              <a:t>2 </a:t>
            </a:r>
            <a:r>
              <a:rPr lang="en-US" sz="3200" dirty="0"/>
              <a:t>“I know your works, your labor, your patience, and that you cannot bear those who are evil. And you have tested those who say they are apostles and are not, and have found them liars; </a:t>
            </a:r>
          </a:p>
        </p:txBody>
      </p:sp>
      <p:cxnSp>
        <p:nvCxnSpPr>
          <p:cNvPr id="10" name="Straight Connector 9"/>
          <p:cNvCxnSpPr/>
          <p:nvPr/>
        </p:nvCxnSpPr>
        <p:spPr>
          <a:xfrm>
            <a:off x="3048000" y="2628900"/>
            <a:ext cx="914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274256" y="2628900"/>
            <a:ext cx="1593144"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010400" y="2628900"/>
            <a:ext cx="1288344"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861028" y="3086100"/>
            <a:ext cx="5063772"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33400" y="4229100"/>
            <a:ext cx="8305800" cy="1077218"/>
          </a:xfrm>
          <a:prstGeom prst="rect">
            <a:avLst/>
          </a:prstGeom>
          <a:noFill/>
        </p:spPr>
        <p:txBody>
          <a:bodyPr wrap="square" rtlCol="0">
            <a:spAutoFit/>
          </a:bodyPr>
          <a:lstStyle/>
          <a:p>
            <a:r>
              <a:rPr lang="en-US" sz="3200" baseline="30000" dirty="0"/>
              <a:t>6 </a:t>
            </a:r>
            <a:r>
              <a:rPr lang="en-US" sz="3200" dirty="0"/>
              <a:t>But this you have, that you hate the deeds of the </a:t>
            </a:r>
            <a:r>
              <a:rPr lang="en-US" sz="3200" dirty="0" err="1"/>
              <a:t>Nicolaitans</a:t>
            </a:r>
            <a:r>
              <a:rPr lang="en-US" sz="3200" dirty="0"/>
              <a:t>, which I also hate.</a:t>
            </a:r>
          </a:p>
        </p:txBody>
      </p:sp>
      <p:cxnSp>
        <p:nvCxnSpPr>
          <p:cNvPr id="19" name="Straight Connector 18"/>
          <p:cNvCxnSpPr/>
          <p:nvPr/>
        </p:nvCxnSpPr>
        <p:spPr>
          <a:xfrm>
            <a:off x="693561" y="3619500"/>
            <a:ext cx="7231239"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93561" y="4076700"/>
            <a:ext cx="7764639"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99212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left)">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wipe(left)">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wipe(left)">
                                      <p:cBhvr>
                                        <p:cTn id="37" dur="5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wipe(left)">
                                      <p:cBhvr>
                                        <p:cTn id="42" dur="500"/>
                                        <p:tgtEl>
                                          <p:spTgt spid="2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1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ffectLst>
                  <a:outerShdw blurRad="38100" dist="38100" dir="2700000" algn="tl">
                    <a:srgbClr val="000000">
                      <a:alpha val="43137"/>
                    </a:srgbClr>
                  </a:outerShdw>
                </a:effectLst>
              </a:rPr>
              <a:t>Warning #7   Doing Everything Just Right is Not Enough. </a:t>
            </a:r>
            <a:endParaRPr lang="en-US" b="1" dirty="0">
              <a:effectLst>
                <a:outerShdw blurRad="38100" dist="38100" dir="2700000" algn="tl">
                  <a:srgbClr val="000000">
                    <a:alpha val="43137"/>
                  </a:srgbClr>
                </a:outerShdw>
              </a:effectLst>
            </a:endParaRPr>
          </a:p>
        </p:txBody>
      </p:sp>
      <p:sp>
        <p:nvSpPr>
          <p:cNvPr id="3" name="TextBox 2"/>
          <p:cNvSpPr txBox="1"/>
          <p:nvPr/>
        </p:nvSpPr>
        <p:spPr>
          <a:xfrm>
            <a:off x="990600" y="1485900"/>
            <a:ext cx="8077200" cy="646331"/>
          </a:xfrm>
          <a:prstGeom prst="rect">
            <a:avLst/>
          </a:prstGeom>
          <a:noFill/>
        </p:spPr>
        <p:txBody>
          <a:bodyPr wrap="square" rtlCol="0">
            <a:spAutoFit/>
          </a:bodyPr>
          <a:lstStyle/>
          <a:p>
            <a:r>
              <a:rPr lang="en-US" sz="3600" b="1" dirty="0" smtClean="0">
                <a:solidFill>
                  <a:srgbClr val="FFFF00"/>
                </a:solidFill>
                <a:effectLst>
                  <a:outerShdw blurRad="38100" dist="38100" dir="2700000" algn="tl">
                    <a:srgbClr val="000000">
                      <a:alpha val="43137"/>
                    </a:srgbClr>
                  </a:outerShdw>
                </a:effectLst>
              </a:rPr>
              <a:t>Church in Ephesus  </a:t>
            </a:r>
            <a:r>
              <a:rPr lang="en-US" sz="3600" dirty="0" smtClean="0"/>
              <a:t>(Revelation 2:1-7)</a:t>
            </a:r>
            <a:endParaRPr lang="en-US" sz="3600" dirty="0"/>
          </a:p>
        </p:txBody>
      </p:sp>
      <p:sp>
        <p:nvSpPr>
          <p:cNvPr id="4" name="TextBox 3"/>
          <p:cNvSpPr txBox="1"/>
          <p:nvPr/>
        </p:nvSpPr>
        <p:spPr>
          <a:xfrm>
            <a:off x="510822" y="1816121"/>
            <a:ext cx="8001000" cy="584775"/>
          </a:xfrm>
          <a:prstGeom prst="rect">
            <a:avLst/>
          </a:prstGeom>
          <a:noFill/>
        </p:spPr>
        <p:txBody>
          <a:bodyPr wrap="square" rtlCol="0">
            <a:spAutoFit/>
          </a:bodyPr>
          <a:lstStyle/>
          <a:p>
            <a:endParaRPr lang="en-US" sz="3200" dirty="0"/>
          </a:p>
        </p:txBody>
      </p:sp>
      <p:sp>
        <p:nvSpPr>
          <p:cNvPr id="14" name="TextBox 13"/>
          <p:cNvSpPr txBox="1"/>
          <p:nvPr/>
        </p:nvSpPr>
        <p:spPr>
          <a:xfrm>
            <a:off x="564444" y="3162840"/>
            <a:ext cx="8001000" cy="2062103"/>
          </a:xfrm>
          <a:prstGeom prst="rect">
            <a:avLst/>
          </a:prstGeom>
          <a:noFill/>
        </p:spPr>
        <p:txBody>
          <a:bodyPr wrap="square" rtlCol="0">
            <a:spAutoFit/>
          </a:bodyPr>
          <a:lstStyle/>
          <a:p>
            <a:r>
              <a:rPr lang="en-US" sz="3200" baseline="30000" dirty="0"/>
              <a:t>5 </a:t>
            </a:r>
            <a:r>
              <a:rPr lang="en-US" sz="3200" dirty="0"/>
              <a:t>Remember therefore from where you have fallen; repent and do the first works, or else I will come to you quickly and remove your lampstand from its place—unless you repent. </a:t>
            </a:r>
          </a:p>
        </p:txBody>
      </p:sp>
      <p:cxnSp>
        <p:nvCxnSpPr>
          <p:cNvPr id="15" name="Straight Connector 14"/>
          <p:cNvCxnSpPr/>
          <p:nvPr/>
        </p:nvCxnSpPr>
        <p:spPr>
          <a:xfrm>
            <a:off x="685800" y="5143500"/>
            <a:ext cx="7391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09600" y="2132231"/>
            <a:ext cx="8001000" cy="1077218"/>
          </a:xfrm>
          <a:prstGeom prst="rect">
            <a:avLst/>
          </a:prstGeom>
          <a:noFill/>
        </p:spPr>
        <p:txBody>
          <a:bodyPr wrap="square" rtlCol="0">
            <a:spAutoFit/>
          </a:bodyPr>
          <a:lstStyle/>
          <a:p>
            <a:r>
              <a:rPr lang="en-US" sz="3200" baseline="30000" dirty="0"/>
              <a:t>4 </a:t>
            </a:r>
            <a:r>
              <a:rPr lang="en-US" sz="3200" dirty="0"/>
              <a:t>Nevertheless I have </a:t>
            </a:r>
            <a:r>
              <a:rPr lang="en-US" sz="3200" i="1" dirty="0"/>
              <a:t>this</a:t>
            </a:r>
            <a:r>
              <a:rPr lang="en-US" sz="3200" dirty="0"/>
              <a:t> against you, that </a:t>
            </a:r>
            <a:r>
              <a:rPr lang="en-US" sz="3200" dirty="0" smtClean="0"/>
              <a:t>   you </a:t>
            </a:r>
            <a:r>
              <a:rPr lang="en-US" sz="3200" dirty="0"/>
              <a:t>have left your first love. </a:t>
            </a:r>
          </a:p>
        </p:txBody>
      </p:sp>
      <p:cxnSp>
        <p:nvCxnSpPr>
          <p:cNvPr id="27" name="Straight Connector 26"/>
          <p:cNvCxnSpPr/>
          <p:nvPr/>
        </p:nvCxnSpPr>
        <p:spPr>
          <a:xfrm>
            <a:off x="685800" y="3162840"/>
            <a:ext cx="4572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5410200" y="4610100"/>
            <a:ext cx="2133600" cy="381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142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nodePh="1">
                                  <p:stCondLst>
                                    <p:cond delay="0"/>
                                  </p:stCondLst>
                                  <p:endCondLst>
                                    <p:cond evt="begin" delay="0">
                                      <p:tn val="10"/>
                                    </p:cond>
                                  </p:end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wipe(left)">
                                      <p:cBhvr>
                                        <p:cTn id="16" dur="500"/>
                                        <p:tgtEl>
                                          <p:spTgt spid="27"/>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500"/>
                                        <p:tgtEl>
                                          <p:spTgt spid="14"/>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41"/>
                                        </p:tgtEl>
                                        <p:attrNameLst>
                                          <p:attrName>style.visibility</p:attrName>
                                        </p:attrNameLst>
                                      </p:cBhvr>
                                      <p:to>
                                        <p:strVal val="visible"/>
                                      </p:to>
                                    </p:set>
                                    <p:animEffect transition="in" filter="wipe(left)">
                                      <p:cBhvr>
                                        <p:cTn id="26" dur="500"/>
                                        <p:tgtEl>
                                          <p:spTgt spid="41"/>
                                        </p:tgtEl>
                                      </p:cBhvr>
                                    </p:animEffect>
                                  </p:childTnLst>
                                </p:cTn>
                              </p:par>
                            </p:childTnLst>
                          </p:cTn>
                        </p:par>
                        <p:par>
                          <p:cTn id="27" fill="hold">
                            <p:stCondLst>
                              <p:cond delay="500"/>
                            </p:stCondLst>
                            <p:childTnLst>
                              <p:par>
                                <p:cTn id="28" presetID="22" presetClass="entr" presetSubtype="8" fill="hold" nodeType="after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wipe(left)">
                                      <p:cBhvr>
                                        <p:cTn id="3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4" grpId="0"/>
      <p:bldP spid="2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effectLst>
                  <a:outerShdw blurRad="38100" dist="38100" dir="2700000" algn="tl">
                    <a:srgbClr val="000000">
                      <a:alpha val="43137"/>
                    </a:srgbClr>
                  </a:outerShdw>
                </a:effectLst>
              </a:rPr>
              <a:t>How Can We Be Right?</a:t>
            </a:r>
            <a:endParaRPr lang="en-US" b="1" dirty="0">
              <a:effectLst>
                <a:outerShdw blurRad="38100" dist="38100" dir="2700000" algn="tl">
                  <a:srgbClr val="000000">
                    <a:alpha val="43137"/>
                  </a:srgbClr>
                </a:outerShdw>
              </a:effectLst>
            </a:endParaRPr>
          </a:p>
        </p:txBody>
      </p:sp>
      <p:sp>
        <p:nvSpPr>
          <p:cNvPr id="4" name="Content Placeholder 3"/>
          <p:cNvSpPr>
            <a:spLocks noGrp="1"/>
          </p:cNvSpPr>
          <p:nvPr>
            <p:ph idx="1"/>
          </p:nvPr>
        </p:nvSpPr>
        <p:spPr>
          <a:xfrm>
            <a:off x="457200" y="1181100"/>
            <a:ext cx="8229600" cy="4267200"/>
          </a:xfrm>
        </p:spPr>
        <p:txBody>
          <a:bodyPr/>
          <a:lstStyle/>
          <a:p>
            <a:r>
              <a:rPr lang="en-US" b="1" dirty="0" smtClean="0">
                <a:effectLst>
                  <a:outerShdw blurRad="38100" dist="38100" dir="2700000" algn="tl">
                    <a:srgbClr val="000000">
                      <a:alpha val="43137"/>
                    </a:srgbClr>
                  </a:outerShdw>
                </a:effectLst>
              </a:rPr>
              <a:t>As a Congregation</a:t>
            </a:r>
          </a:p>
          <a:p>
            <a:pPr marL="0" indent="0">
              <a:buNone/>
            </a:pPr>
            <a:r>
              <a:rPr lang="en-US" sz="2800" dirty="0" smtClean="0"/>
              <a:t>	-- We must “keep Christ’s word” as Philadelphia.</a:t>
            </a:r>
          </a:p>
          <a:p>
            <a:pPr marL="0" indent="0">
              <a:buNone/>
            </a:pPr>
            <a:r>
              <a:rPr lang="en-US" sz="2800" dirty="0" smtClean="0"/>
              <a:t>	-- Not tolerate false teaching and immorality. </a:t>
            </a:r>
          </a:p>
          <a:p>
            <a:r>
              <a:rPr lang="en-US" b="1" dirty="0" smtClean="0">
                <a:effectLst>
                  <a:outerShdw blurRad="38100" dist="38100" dir="2700000" algn="tl">
                    <a:srgbClr val="000000">
                      <a:alpha val="43137"/>
                    </a:srgbClr>
                  </a:outerShdw>
                </a:effectLst>
              </a:rPr>
              <a:t>As Individuals We Must:</a:t>
            </a:r>
          </a:p>
          <a:p>
            <a:pPr marL="0" indent="0">
              <a:buNone/>
            </a:pPr>
            <a:r>
              <a:rPr lang="en-US" sz="2800" dirty="0" smtClean="0">
                <a:effectLst>
                  <a:outerShdw blurRad="38100" dist="38100" dir="2700000" algn="tl">
                    <a:srgbClr val="000000">
                      <a:alpha val="43137"/>
                    </a:srgbClr>
                  </a:outerShdw>
                </a:effectLst>
              </a:rPr>
              <a:t>	-- “Overcome” (</a:t>
            </a:r>
            <a:r>
              <a:rPr lang="en-US" sz="2800" b="1" dirty="0" smtClean="0">
                <a:effectLst>
                  <a:outerShdw blurRad="38100" dist="38100" dir="2700000" algn="tl">
                    <a:srgbClr val="000000">
                      <a:alpha val="43137"/>
                    </a:srgbClr>
                  </a:outerShdw>
                </a:effectLst>
              </a:rPr>
              <a:t>2</a:t>
            </a:r>
            <a:r>
              <a:rPr lang="en-US" sz="2800" dirty="0" smtClean="0">
                <a:effectLst>
                  <a:outerShdw blurRad="38100" dist="38100" dir="2700000" algn="tl">
                    <a:srgbClr val="000000">
                      <a:alpha val="43137"/>
                    </a:srgbClr>
                  </a:outerShdw>
                </a:effectLst>
              </a:rPr>
              <a:t>:7, 11, 17, 26;  </a:t>
            </a:r>
            <a:r>
              <a:rPr lang="en-US" sz="2800" b="1" dirty="0" smtClean="0">
                <a:effectLst>
                  <a:outerShdw blurRad="38100" dist="38100" dir="2700000" algn="tl">
                    <a:srgbClr val="000000">
                      <a:alpha val="43137"/>
                    </a:srgbClr>
                  </a:outerShdw>
                </a:effectLst>
              </a:rPr>
              <a:t>3</a:t>
            </a:r>
            <a:r>
              <a:rPr lang="en-US" sz="2800" dirty="0" smtClean="0">
                <a:effectLst>
                  <a:outerShdw blurRad="38100" dist="38100" dir="2700000" algn="tl">
                    <a:srgbClr val="000000">
                      <a:alpha val="43137"/>
                    </a:srgbClr>
                  </a:outerShdw>
                </a:effectLst>
              </a:rPr>
              <a:t>:5, 12, 21)</a:t>
            </a:r>
          </a:p>
          <a:p>
            <a:pPr marL="0" indent="0">
              <a:buNone/>
            </a:pPr>
            <a:r>
              <a:rPr lang="en-US" sz="2800" dirty="0" smtClean="0">
                <a:effectLst>
                  <a:outerShdw blurRad="38100" dist="38100" dir="2700000" algn="tl">
                    <a:srgbClr val="000000">
                      <a:alpha val="43137"/>
                    </a:srgbClr>
                  </a:outerShdw>
                </a:effectLst>
              </a:rPr>
              <a:t>	-- “Be faithful unto death” (2:10)</a:t>
            </a:r>
          </a:p>
          <a:p>
            <a:pPr marL="0" indent="0">
              <a:buNone/>
            </a:pPr>
            <a:r>
              <a:rPr lang="en-US" sz="2800" dirty="0" smtClean="0">
                <a:effectLst>
                  <a:outerShdw blurRad="38100" dist="38100" dir="2700000" algn="tl">
                    <a:srgbClr val="000000">
                      <a:alpha val="43137"/>
                    </a:srgbClr>
                  </a:outerShdw>
                </a:effectLst>
              </a:rPr>
              <a:t>	-- “Hold fast what you have” (2:25) </a:t>
            </a:r>
          </a:p>
          <a:p>
            <a:pPr marL="0" indent="0">
              <a:buNone/>
            </a:pPr>
            <a:r>
              <a:rPr lang="en-US" sz="2800" dirty="0" smtClean="0">
                <a:effectLst>
                  <a:outerShdw blurRad="38100" dist="38100" dir="2700000" algn="tl">
                    <a:srgbClr val="000000">
                      <a:alpha val="43137"/>
                    </a:srgbClr>
                  </a:outerShdw>
                </a:effectLst>
              </a:rPr>
              <a:t>	-- Be motivated in it all by love (2:5)</a:t>
            </a:r>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8794473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left)">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wipe(left)">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wipe(left)">
                                      <p:cBhvr>
                                        <p:cTn id="4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ffectLst>
                  <a:outerShdw blurRad="38100" dist="38100" dir="2700000" algn="tl">
                    <a:srgbClr val="000000">
                      <a:alpha val="43137"/>
                    </a:srgbClr>
                  </a:outerShdw>
                </a:effectLst>
              </a:rPr>
              <a:t>Warning #1 What We Think of Ourselves is Not What Counts</a:t>
            </a:r>
            <a:endParaRPr lang="en-US" b="1" dirty="0">
              <a:effectLst>
                <a:outerShdw blurRad="38100" dist="38100" dir="2700000" algn="tl">
                  <a:srgbClr val="000000">
                    <a:alpha val="43137"/>
                  </a:srgbClr>
                </a:outerShdw>
              </a:effectLst>
            </a:endParaRPr>
          </a:p>
        </p:txBody>
      </p:sp>
      <p:sp>
        <p:nvSpPr>
          <p:cNvPr id="4" name="TextBox 3"/>
          <p:cNvSpPr txBox="1"/>
          <p:nvPr/>
        </p:nvSpPr>
        <p:spPr>
          <a:xfrm>
            <a:off x="533400" y="2171700"/>
            <a:ext cx="8153400" cy="1077218"/>
          </a:xfrm>
          <a:prstGeom prst="rect">
            <a:avLst/>
          </a:prstGeom>
          <a:noFill/>
        </p:spPr>
        <p:txBody>
          <a:bodyPr wrap="square" rtlCol="0">
            <a:spAutoFit/>
          </a:bodyPr>
          <a:lstStyle/>
          <a:p>
            <a:r>
              <a:rPr lang="en-US" sz="3200" dirty="0" smtClean="0"/>
              <a:t>Verse 17  “…</a:t>
            </a:r>
            <a:r>
              <a:rPr lang="en-US" sz="3200" dirty="0"/>
              <a:t>you say, ‘I am rich, have become wealthy, and have need of nothing</a:t>
            </a:r>
            <a:r>
              <a:rPr lang="en-US" sz="3200" dirty="0" smtClean="0"/>
              <a:t>’… </a:t>
            </a:r>
            <a:endParaRPr lang="en-US" sz="3200" dirty="0"/>
          </a:p>
        </p:txBody>
      </p:sp>
      <p:sp>
        <p:nvSpPr>
          <p:cNvPr id="5" name="TextBox 4"/>
          <p:cNvSpPr txBox="1"/>
          <p:nvPr/>
        </p:nvSpPr>
        <p:spPr>
          <a:xfrm>
            <a:off x="685800" y="1485900"/>
            <a:ext cx="8077200" cy="646331"/>
          </a:xfrm>
          <a:prstGeom prst="rect">
            <a:avLst/>
          </a:prstGeom>
          <a:noFill/>
        </p:spPr>
        <p:txBody>
          <a:bodyPr wrap="square" rtlCol="0">
            <a:spAutoFit/>
          </a:bodyPr>
          <a:lstStyle/>
          <a:p>
            <a:r>
              <a:rPr lang="en-US" sz="3600" b="1" dirty="0" smtClean="0">
                <a:solidFill>
                  <a:srgbClr val="FFFF00"/>
                </a:solidFill>
                <a:effectLst>
                  <a:outerShdw blurRad="38100" dist="38100" dir="2700000" algn="tl">
                    <a:srgbClr val="000000">
                      <a:alpha val="43137"/>
                    </a:srgbClr>
                  </a:outerShdw>
                </a:effectLst>
              </a:rPr>
              <a:t>Church in Laodicea </a:t>
            </a:r>
            <a:r>
              <a:rPr lang="en-US" sz="3600" dirty="0" smtClean="0"/>
              <a:t>(Revelation 3:14-18)</a:t>
            </a:r>
            <a:endParaRPr lang="en-US" sz="3600" dirty="0"/>
          </a:p>
        </p:txBody>
      </p:sp>
      <p:sp>
        <p:nvSpPr>
          <p:cNvPr id="6" name="TextBox 5"/>
          <p:cNvSpPr txBox="1"/>
          <p:nvPr/>
        </p:nvSpPr>
        <p:spPr>
          <a:xfrm>
            <a:off x="533400" y="3238500"/>
            <a:ext cx="8153400" cy="1077218"/>
          </a:xfrm>
          <a:prstGeom prst="rect">
            <a:avLst/>
          </a:prstGeom>
          <a:noFill/>
        </p:spPr>
        <p:txBody>
          <a:bodyPr wrap="square" rtlCol="0">
            <a:spAutoFit/>
          </a:bodyPr>
          <a:lstStyle/>
          <a:p>
            <a:r>
              <a:rPr lang="en-US" sz="3200" dirty="0" smtClean="0"/>
              <a:t>“and </a:t>
            </a:r>
            <a:r>
              <a:rPr lang="en-US" sz="3200" dirty="0"/>
              <a:t>do not know that you are wretched, miserable, poor, blind, and naked</a:t>
            </a:r>
            <a:r>
              <a:rPr lang="en-US" sz="3200" dirty="0" smtClean="0"/>
              <a:t>—” </a:t>
            </a:r>
            <a:endParaRPr lang="en-US" sz="3200" dirty="0"/>
          </a:p>
        </p:txBody>
      </p:sp>
      <p:sp>
        <p:nvSpPr>
          <p:cNvPr id="7" name="TextBox 6"/>
          <p:cNvSpPr txBox="1"/>
          <p:nvPr/>
        </p:nvSpPr>
        <p:spPr>
          <a:xfrm>
            <a:off x="533400" y="4381500"/>
            <a:ext cx="8382000" cy="1077218"/>
          </a:xfrm>
          <a:prstGeom prst="rect">
            <a:avLst/>
          </a:prstGeom>
          <a:noFill/>
        </p:spPr>
        <p:txBody>
          <a:bodyPr wrap="square" rtlCol="0">
            <a:spAutoFit/>
          </a:bodyPr>
          <a:lstStyle/>
          <a:p>
            <a:r>
              <a:rPr lang="en-US" sz="3200" dirty="0" smtClean="0"/>
              <a:t>“So </a:t>
            </a:r>
            <a:r>
              <a:rPr lang="en-US" sz="3200" dirty="0"/>
              <a:t>then, because you are lukewarm, and neither cold nor </a:t>
            </a:r>
            <a:r>
              <a:rPr lang="en-US" sz="3200" dirty="0" smtClean="0"/>
              <a:t>hot,</a:t>
            </a:r>
            <a:r>
              <a:rPr lang="en-US" sz="3200" baseline="30000" dirty="0"/>
              <a:t> </a:t>
            </a:r>
            <a:r>
              <a:rPr lang="en-US" sz="3200" dirty="0" smtClean="0"/>
              <a:t>I </a:t>
            </a:r>
            <a:r>
              <a:rPr lang="en-US" sz="3200" dirty="0"/>
              <a:t>will vomit you out of My mouth</a:t>
            </a:r>
            <a:r>
              <a:rPr lang="en-US" sz="3200" dirty="0" smtClean="0"/>
              <a:t>.” </a:t>
            </a:r>
            <a:endParaRPr lang="en-US" sz="3200" dirty="0"/>
          </a:p>
        </p:txBody>
      </p:sp>
    </p:spTree>
    <p:extLst>
      <p:ext uri="{BB962C8B-B14F-4D97-AF65-F5344CB8AC3E}">
        <p14:creationId xmlns:p14="http://schemas.microsoft.com/office/powerpoint/2010/main" val="335133160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ffectLst>
                  <a:outerShdw blurRad="38100" dist="38100" dir="2700000" algn="tl">
                    <a:srgbClr val="000000">
                      <a:alpha val="43137"/>
                    </a:srgbClr>
                  </a:outerShdw>
                </a:effectLst>
              </a:rPr>
              <a:t>Warning #2  What Our Friends Think of Us is Not What Counts.</a:t>
            </a:r>
            <a:endParaRPr lang="en-US" b="1" dirty="0">
              <a:effectLst>
                <a:outerShdw blurRad="38100" dist="38100" dir="2700000" algn="tl">
                  <a:srgbClr val="000000">
                    <a:alpha val="43137"/>
                  </a:srgbClr>
                </a:outerShdw>
              </a:effectLst>
            </a:endParaRPr>
          </a:p>
        </p:txBody>
      </p:sp>
      <p:sp>
        <p:nvSpPr>
          <p:cNvPr id="3" name="TextBox 2"/>
          <p:cNvSpPr txBox="1"/>
          <p:nvPr/>
        </p:nvSpPr>
        <p:spPr>
          <a:xfrm>
            <a:off x="1219200" y="1485900"/>
            <a:ext cx="8077200" cy="646331"/>
          </a:xfrm>
          <a:prstGeom prst="rect">
            <a:avLst/>
          </a:prstGeom>
          <a:noFill/>
        </p:spPr>
        <p:txBody>
          <a:bodyPr wrap="square" rtlCol="0">
            <a:spAutoFit/>
          </a:bodyPr>
          <a:lstStyle/>
          <a:p>
            <a:r>
              <a:rPr lang="en-US" sz="3600" b="1" dirty="0" smtClean="0">
                <a:solidFill>
                  <a:srgbClr val="FFFF00"/>
                </a:solidFill>
                <a:effectLst>
                  <a:outerShdw blurRad="38100" dist="38100" dir="2700000" algn="tl">
                    <a:srgbClr val="000000">
                      <a:alpha val="43137"/>
                    </a:srgbClr>
                  </a:outerShdw>
                </a:effectLst>
              </a:rPr>
              <a:t>Church in Sardis </a:t>
            </a:r>
            <a:r>
              <a:rPr lang="en-US" sz="3600" dirty="0" smtClean="0"/>
              <a:t>(Revelation 3:1-6)</a:t>
            </a:r>
            <a:endParaRPr lang="en-US" sz="3600" dirty="0"/>
          </a:p>
        </p:txBody>
      </p:sp>
      <p:sp>
        <p:nvSpPr>
          <p:cNvPr id="4" name="TextBox 3"/>
          <p:cNvSpPr txBox="1"/>
          <p:nvPr/>
        </p:nvSpPr>
        <p:spPr>
          <a:xfrm>
            <a:off x="533400" y="2171700"/>
            <a:ext cx="8153400" cy="1077218"/>
          </a:xfrm>
          <a:prstGeom prst="rect">
            <a:avLst/>
          </a:prstGeom>
          <a:noFill/>
        </p:spPr>
        <p:txBody>
          <a:bodyPr wrap="square" rtlCol="0">
            <a:spAutoFit/>
          </a:bodyPr>
          <a:lstStyle/>
          <a:p>
            <a:r>
              <a:rPr lang="en-US" sz="3200" dirty="0"/>
              <a:t>3:1 </a:t>
            </a:r>
            <a:r>
              <a:rPr lang="en-US" sz="3200" dirty="0" smtClean="0"/>
              <a:t>“…I </a:t>
            </a:r>
            <a:r>
              <a:rPr lang="en-US" sz="3200" dirty="0"/>
              <a:t>know your works, that you have a name that you </a:t>
            </a:r>
            <a:r>
              <a:rPr lang="en-US" sz="3200" dirty="0" smtClean="0"/>
              <a:t>are alive…”</a:t>
            </a:r>
            <a:endParaRPr lang="en-US" sz="3200" dirty="0"/>
          </a:p>
        </p:txBody>
      </p:sp>
      <p:sp>
        <p:nvSpPr>
          <p:cNvPr id="5" name="TextBox 4"/>
          <p:cNvSpPr txBox="1"/>
          <p:nvPr/>
        </p:nvSpPr>
        <p:spPr>
          <a:xfrm>
            <a:off x="539044" y="3263325"/>
            <a:ext cx="8153400" cy="584775"/>
          </a:xfrm>
          <a:prstGeom prst="rect">
            <a:avLst/>
          </a:prstGeom>
          <a:noFill/>
        </p:spPr>
        <p:txBody>
          <a:bodyPr wrap="square" rtlCol="0">
            <a:spAutoFit/>
          </a:bodyPr>
          <a:lstStyle/>
          <a:p>
            <a:r>
              <a:rPr lang="en-US" sz="3200" b="1" dirty="0" smtClean="0"/>
              <a:t>BUT YOU ARE DEAD!</a:t>
            </a:r>
            <a:endParaRPr lang="en-US" sz="3200" b="1" dirty="0"/>
          </a:p>
        </p:txBody>
      </p:sp>
      <p:sp>
        <p:nvSpPr>
          <p:cNvPr id="6" name="TextBox 5"/>
          <p:cNvSpPr txBox="1"/>
          <p:nvPr/>
        </p:nvSpPr>
        <p:spPr>
          <a:xfrm>
            <a:off x="609600" y="3924300"/>
            <a:ext cx="8153400" cy="1077218"/>
          </a:xfrm>
          <a:prstGeom prst="rect">
            <a:avLst/>
          </a:prstGeom>
          <a:noFill/>
        </p:spPr>
        <p:txBody>
          <a:bodyPr wrap="square" rtlCol="0">
            <a:spAutoFit/>
          </a:bodyPr>
          <a:lstStyle/>
          <a:p>
            <a:r>
              <a:rPr lang="en-US" sz="3200" dirty="0" smtClean="0"/>
              <a:t>“I </a:t>
            </a:r>
            <a:r>
              <a:rPr lang="en-US" sz="3200" dirty="0"/>
              <a:t>have not found your works perfect before God</a:t>
            </a:r>
            <a:r>
              <a:rPr lang="en-US" sz="3200" dirty="0" smtClean="0"/>
              <a:t>.</a:t>
            </a:r>
            <a:r>
              <a:rPr lang="en-US" sz="3200" baseline="30000" dirty="0" smtClean="0"/>
              <a:t>”</a:t>
            </a:r>
            <a:endParaRPr lang="en-US" sz="3200" b="1" dirty="0"/>
          </a:p>
        </p:txBody>
      </p:sp>
      <p:sp>
        <p:nvSpPr>
          <p:cNvPr id="8" name="TextBox 7"/>
          <p:cNvSpPr txBox="1"/>
          <p:nvPr/>
        </p:nvSpPr>
        <p:spPr>
          <a:xfrm>
            <a:off x="1981200" y="4406325"/>
            <a:ext cx="2362200" cy="584775"/>
          </a:xfrm>
          <a:prstGeom prst="rect">
            <a:avLst/>
          </a:prstGeom>
          <a:noFill/>
        </p:spPr>
        <p:txBody>
          <a:bodyPr wrap="square" rtlCol="0">
            <a:spAutoFit/>
          </a:bodyPr>
          <a:lstStyle/>
          <a:p>
            <a:r>
              <a:rPr lang="en-US" sz="3200" dirty="0" smtClean="0">
                <a:solidFill>
                  <a:srgbClr val="FFFF00"/>
                </a:solidFill>
              </a:rPr>
              <a:t>Complete</a:t>
            </a:r>
            <a:endParaRPr lang="en-US" sz="3200" dirty="0">
              <a:solidFill>
                <a:srgbClr val="FFFF00"/>
              </a:solidFill>
            </a:endParaRPr>
          </a:p>
        </p:txBody>
      </p:sp>
      <p:cxnSp>
        <p:nvCxnSpPr>
          <p:cNvPr id="10" name="Straight Connector 9"/>
          <p:cNvCxnSpPr/>
          <p:nvPr/>
        </p:nvCxnSpPr>
        <p:spPr>
          <a:xfrm>
            <a:off x="5638800" y="4462909"/>
            <a:ext cx="1143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75516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par>
                          <p:cTn id="28" fill="hold">
                            <p:stCondLst>
                              <p:cond delay="500"/>
                            </p:stCondLst>
                            <p:childTnLst>
                              <p:par>
                                <p:cTn id="29" presetID="53" presetClass="entr" presetSubtype="16" fill="hold" nodeType="after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anim calcmode="lin" valueType="num">
                                      <p:cBhvr>
                                        <p:cTn id="31"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32"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33"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ffectLst>
                  <a:outerShdw blurRad="38100" dist="38100" dir="2700000" algn="tl">
                    <a:srgbClr val="000000">
                      <a:alpha val="43137"/>
                    </a:srgbClr>
                  </a:outerShdw>
                </a:effectLst>
              </a:rPr>
              <a:t>Warning #3   What Our Enemies Think of Us is Not What Counts.</a:t>
            </a:r>
            <a:endParaRPr lang="en-US" b="1" dirty="0">
              <a:effectLst>
                <a:outerShdw blurRad="38100" dist="38100" dir="2700000" algn="tl">
                  <a:srgbClr val="000000">
                    <a:alpha val="43137"/>
                  </a:srgbClr>
                </a:outerShdw>
              </a:effectLst>
            </a:endParaRPr>
          </a:p>
        </p:txBody>
      </p:sp>
      <p:sp>
        <p:nvSpPr>
          <p:cNvPr id="3" name="TextBox 2"/>
          <p:cNvSpPr txBox="1"/>
          <p:nvPr/>
        </p:nvSpPr>
        <p:spPr>
          <a:xfrm>
            <a:off x="1219200" y="1485900"/>
            <a:ext cx="8077200" cy="646331"/>
          </a:xfrm>
          <a:prstGeom prst="rect">
            <a:avLst/>
          </a:prstGeom>
          <a:noFill/>
        </p:spPr>
        <p:txBody>
          <a:bodyPr wrap="square" rtlCol="0">
            <a:spAutoFit/>
          </a:bodyPr>
          <a:lstStyle/>
          <a:p>
            <a:r>
              <a:rPr lang="en-US" sz="3600" b="1" dirty="0" smtClean="0">
                <a:solidFill>
                  <a:srgbClr val="FFFF00"/>
                </a:solidFill>
                <a:effectLst>
                  <a:outerShdw blurRad="38100" dist="38100" dir="2700000" algn="tl">
                    <a:srgbClr val="000000">
                      <a:alpha val="43137"/>
                    </a:srgbClr>
                  </a:outerShdw>
                </a:effectLst>
              </a:rPr>
              <a:t>Church in Smyrna </a:t>
            </a:r>
            <a:r>
              <a:rPr lang="en-US" sz="3600" dirty="0" smtClean="0"/>
              <a:t>(Revelation 2:8-11)</a:t>
            </a:r>
            <a:endParaRPr lang="en-US" sz="3600" dirty="0"/>
          </a:p>
        </p:txBody>
      </p:sp>
      <p:sp>
        <p:nvSpPr>
          <p:cNvPr id="4" name="TextBox 3"/>
          <p:cNvSpPr txBox="1"/>
          <p:nvPr/>
        </p:nvSpPr>
        <p:spPr>
          <a:xfrm>
            <a:off x="533400" y="2019300"/>
            <a:ext cx="8153400" cy="2062103"/>
          </a:xfrm>
          <a:prstGeom prst="rect">
            <a:avLst/>
          </a:prstGeom>
          <a:noFill/>
        </p:spPr>
        <p:txBody>
          <a:bodyPr wrap="square" rtlCol="0">
            <a:spAutoFit/>
          </a:bodyPr>
          <a:lstStyle/>
          <a:p>
            <a:r>
              <a:rPr lang="en-US" sz="3200" dirty="0"/>
              <a:t>2:9 </a:t>
            </a:r>
            <a:r>
              <a:rPr lang="en-US" sz="3200" dirty="0" smtClean="0"/>
              <a:t>“I </a:t>
            </a:r>
            <a:r>
              <a:rPr lang="en-US" sz="3200" dirty="0"/>
              <a:t>know your works, tribulation, and poverty (but you are rich); and </a:t>
            </a:r>
            <a:r>
              <a:rPr lang="en-US" sz="3200" i="1" dirty="0"/>
              <a:t>I know</a:t>
            </a:r>
            <a:r>
              <a:rPr lang="en-US" sz="3200" dirty="0"/>
              <a:t> the blasphemy of those who say they are Jews and are not, but </a:t>
            </a:r>
            <a:r>
              <a:rPr lang="en-US" sz="3200" i="1" dirty="0"/>
              <a:t>are</a:t>
            </a:r>
            <a:r>
              <a:rPr lang="en-US" sz="3200" dirty="0"/>
              <a:t> a synagogue of Satan. </a:t>
            </a:r>
          </a:p>
        </p:txBody>
      </p:sp>
      <p:cxnSp>
        <p:nvCxnSpPr>
          <p:cNvPr id="9" name="Straight Connector 8"/>
          <p:cNvCxnSpPr/>
          <p:nvPr/>
        </p:nvCxnSpPr>
        <p:spPr>
          <a:xfrm>
            <a:off x="4419600" y="3009900"/>
            <a:ext cx="36576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33400" y="4000500"/>
            <a:ext cx="7848600" cy="1077218"/>
          </a:xfrm>
          <a:prstGeom prst="rect">
            <a:avLst/>
          </a:prstGeom>
          <a:noFill/>
        </p:spPr>
        <p:txBody>
          <a:bodyPr wrap="square" rtlCol="0">
            <a:spAutoFit/>
          </a:bodyPr>
          <a:lstStyle/>
          <a:p>
            <a:r>
              <a:rPr lang="en-US" sz="3200" baseline="30000" dirty="0"/>
              <a:t>10 </a:t>
            </a:r>
            <a:r>
              <a:rPr lang="en-US" sz="3200" dirty="0"/>
              <a:t>Do not fear any of those things which you are about to suffer. </a:t>
            </a:r>
          </a:p>
        </p:txBody>
      </p:sp>
    </p:spTree>
    <p:extLst>
      <p:ext uri="{BB962C8B-B14F-4D97-AF65-F5344CB8AC3E}">
        <p14:creationId xmlns:p14="http://schemas.microsoft.com/office/powerpoint/2010/main" val="29299261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p:cTn id="22" dur="500" fill="hold"/>
                                        <p:tgtEl>
                                          <p:spTgt spid="12"/>
                                        </p:tgtEl>
                                        <p:attrNameLst>
                                          <p:attrName>ppt_w</p:attrName>
                                        </p:attrNameLst>
                                      </p:cBhvr>
                                      <p:tavLst>
                                        <p:tav tm="0">
                                          <p:val>
                                            <p:fltVal val="0"/>
                                          </p:val>
                                        </p:tav>
                                        <p:tav tm="100000">
                                          <p:val>
                                            <p:strVal val="#ppt_w"/>
                                          </p:val>
                                        </p:tav>
                                      </p:tavLst>
                                    </p:anim>
                                    <p:anim calcmode="lin" valueType="num">
                                      <p:cBhvr>
                                        <p:cTn id="23" dur="500" fill="hold"/>
                                        <p:tgtEl>
                                          <p:spTgt spid="12"/>
                                        </p:tgtEl>
                                        <p:attrNameLst>
                                          <p:attrName>ppt_h</p:attrName>
                                        </p:attrNameLst>
                                      </p:cBhvr>
                                      <p:tavLst>
                                        <p:tav tm="0">
                                          <p:val>
                                            <p:fltVal val="0"/>
                                          </p:val>
                                        </p:tav>
                                        <p:tav tm="100000">
                                          <p:val>
                                            <p:strVal val="#ppt_h"/>
                                          </p:val>
                                        </p:tav>
                                      </p:tavLst>
                                    </p:anim>
                                    <p:animEffect transition="in" filter="fade">
                                      <p:cBhvr>
                                        <p:cTn id="2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ffectLst>
                  <a:outerShdw blurRad="38100" dist="38100" dir="2700000" algn="tl">
                    <a:srgbClr val="000000">
                      <a:alpha val="43137"/>
                    </a:srgbClr>
                  </a:outerShdw>
                </a:effectLst>
              </a:rPr>
              <a:t>Warning #4</a:t>
            </a: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  The Amount of Strength We Have is Not What Counts.</a:t>
            </a:r>
            <a:endParaRPr lang="en-US" b="1" dirty="0">
              <a:effectLst>
                <a:outerShdw blurRad="38100" dist="38100" dir="2700000" algn="tl">
                  <a:srgbClr val="000000">
                    <a:alpha val="43137"/>
                  </a:srgbClr>
                </a:outerShdw>
              </a:effectLst>
            </a:endParaRPr>
          </a:p>
        </p:txBody>
      </p:sp>
      <p:sp>
        <p:nvSpPr>
          <p:cNvPr id="3" name="TextBox 2"/>
          <p:cNvSpPr txBox="1"/>
          <p:nvPr/>
        </p:nvSpPr>
        <p:spPr>
          <a:xfrm>
            <a:off x="533400" y="1485900"/>
            <a:ext cx="8077200" cy="646331"/>
          </a:xfrm>
          <a:prstGeom prst="rect">
            <a:avLst/>
          </a:prstGeom>
          <a:noFill/>
        </p:spPr>
        <p:txBody>
          <a:bodyPr wrap="square" rtlCol="0">
            <a:spAutoFit/>
          </a:bodyPr>
          <a:lstStyle/>
          <a:p>
            <a:r>
              <a:rPr lang="en-US" sz="3600" b="1" dirty="0" smtClean="0">
                <a:solidFill>
                  <a:srgbClr val="FFFF00"/>
                </a:solidFill>
                <a:effectLst>
                  <a:outerShdw blurRad="38100" dist="38100" dir="2700000" algn="tl">
                    <a:srgbClr val="000000">
                      <a:alpha val="43137"/>
                    </a:srgbClr>
                  </a:outerShdw>
                </a:effectLst>
              </a:rPr>
              <a:t>Church in Philadelphia </a:t>
            </a:r>
            <a:r>
              <a:rPr lang="en-US" sz="3600" dirty="0" smtClean="0"/>
              <a:t>(Revelation 3:7-13)</a:t>
            </a:r>
            <a:endParaRPr lang="en-US" sz="3600" dirty="0"/>
          </a:p>
        </p:txBody>
      </p:sp>
      <p:sp>
        <p:nvSpPr>
          <p:cNvPr id="4" name="TextBox 3"/>
          <p:cNvSpPr txBox="1"/>
          <p:nvPr/>
        </p:nvSpPr>
        <p:spPr>
          <a:xfrm>
            <a:off x="533400" y="2049840"/>
            <a:ext cx="8153400" cy="1569660"/>
          </a:xfrm>
          <a:prstGeom prst="rect">
            <a:avLst/>
          </a:prstGeom>
          <a:noFill/>
        </p:spPr>
        <p:txBody>
          <a:bodyPr wrap="square" rtlCol="0">
            <a:spAutoFit/>
          </a:bodyPr>
          <a:lstStyle/>
          <a:p>
            <a:r>
              <a:rPr lang="en-US" sz="3200" dirty="0"/>
              <a:t>3:8 ““I know your works. See, I have set before you an open door, and no one can shut it</a:t>
            </a:r>
            <a:r>
              <a:rPr lang="en-US" sz="3200" dirty="0" smtClean="0"/>
              <a:t>; </a:t>
            </a:r>
            <a:r>
              <a:rPr lang="en-US" sz="3200" dirty="0"/>
              <a:t>for you have a little strength,</a:t>
            </a:r>
          </a:p>
        </p:txBody>
      </p:sp>
      <p:sp>
        <p:nvSpPr>
          <p:cNvPr id="6" name="TextBox 5"/>
          <p:cNvSpPr txBox="1"/>
          <p:nvPr/>
        </p:nvSpPr>
        <p:spPr>
          <a:xfrm>
            <a:off x="533400" y="3543300"/>
            <a:ext cx="8153400" cy="584775"/>
          </a:xfrm>
          <a:prstGeom prst="rect">
            <a:avLst/>
          </a:prstGeom>
          <a:noFill/>
        </p:spPr>
        <p:txBody>
          <a:bodyPr wrap="square" rtlCol="0">
            <a:spAutoFit/>
          </a:bodyPr>
          <a:lstStyle/>
          <a:p>
            <a:r>
              <a:rPr lang="en-US" sz="3200" dirty="0" smtClean="0"/>
              <a:t>“you </a:t>
            </a:r>
            <a:r>
              <a:rPr lang="en-US" sz="3200" dirty="0"/>
              <a:t>have </a:t>
            </a:r>
            <a:r>
              <a:rPr lang="en-US" sz="3200" dirty="0" smtClean="0"/>
              <a:t>…kept </a:t>
            </a:r>
            <a:r>
              <a:rPr lang="en-US" sz="3200" dirty="0"/>
              <a:t>My </a:t>
            </a:r>
            <a:r>
              <a:rPr lang="en-US" sz="3200" dirty="0" smtClean="0"/>
              <a:t>word” (Verse 8) </a:t>
            </a:r>
            <a:endParaRPr lang="en-US" sz="3200" b="1" dirty="0"/>
          </a:p>
        </p:txBody>
      </p:sp>
      <p:cxnSp>
        <p:nvCxnSpPr>
          <p:cNvPr id="9" name="Straight Connector 8"/>
          <p:cNvCxnSpPr/>
          <p:nvPr/>
        </p:nvCxnSpPr>
        <p:spPr>
          <a:xfrm>
            <a:off x="647700" y="3543300"/>
            <a:ext cx="40767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33400" y="4076700"/>
            <a:ext cx="8153400" cy="1569660"/>
          </a:xfrm>
          <a:prstGeom prst="rect">
            <a:avLst/>
          </a:prstGeom>
          <a:noFill/>
        </p:spPr>
        <p:txBody>
          <a:bodyPr wrap="square" rtlCol="0">
            <a:spAutoFit/>
          </a:bodyPr>
          <a:lstStyle/>
          <a:p>
            <a:r>
              <a:rPr lang="en-US" sz="3200" baseline="30000" dirty="0"/>
              <a:t>10 </a:t>
            </a:r>
            <a:r>
              <a:rPr lang="en-US" sz="3200" dirty="0"/>
              <a:t>Because you have kept My command to persevere, I also will keep you from the hour of </a:t>
            </a:r>
            <a:r>
              <a:rPr lang="en-US" sz="3200" dirty="0" smtClean="0"/>
              <a:t>trial…” </a:t>
            </a:r>
            <a:endParaRPr lang="en-US" sz="3200" b="1" dirty="0"/>
          </a:p>
        </p:txBody>
      </p:sp>
      <p:cxnSp>
        <p:nvCxnSpPr>
          <p:cNvPr id="13" name="Straight Connector 12"/>
          <p:cNvCxnSpPr/>
          <p:nvPr/>
        </p:nvCxnSpPr>
        <p:spPr>
          <a:xfrm>
            <a:off x="800100" y="4076700"/>
            <a:ext cx="40767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400300" y="4610100"/>
            <a:ext cx="47625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832523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par>
                          <p:cTn id="23" fill="hold">
                            <p:stCondLst>
                              <p:cond delay="500"/>
                            </p:stCondLst>
                            <p:childTnLst>
                              <p:par>
                                <p:cTn id="24" presetID="22" presetClass="entr" presetSubtype="8" fill="hold" nodeType="after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wipe(left)">
                                      <p:cBhvr>
                                        <p:cTn id="26" dur="5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childTnLst>
                          </p:cTn>
                        </p:par>
                        <p:par>
                          <p:cTn id="32" fill="hold">
                            <p:stCondLst>
                              <p:cond delay="500"/>
                            </p:stCondLst>
                            <p:childTnLst>
                              <p:par>
                                <p:cTn id="33" presetID="22" presetClass="entr" presetSubtype="8" fill="hold"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wipe(left)">
                                      <p:cBhvr>
                                        <p:cTn id="3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ffectLst>
                  <a:outerShdw blurRad="38100" dist="38100" dir="2700000" algn="tl">
                    <a:srgbClr val="000000">
                      <a:alpha val="43137"/>
                    </a:srgbClr>
                  </a:outerShdw>
                </a:effectLst>
              </a:rPr>
              <a:t>Warning #5   Being in a Good Church Does Not Hide False Teachers.</a:t>
            </a:r>
            <a:endParaRPr lang="en-US" b="1" dirty="0">
              <a:effectLst>
                <a:outerShdw blurRad="38100" dist="38100" dir="2700000" algn="tl">
                  <a:srgbClr val="000000">
                    <a:alpha val="43137"/>
                  </a:srgbClr>
                </a:outerShdw>
              </a:effectLst>
            </a:endParaRPr>
          </a:p>
        </p:txBody>
      </p:sp>
      <p:sp>
        <p:nvSpPr>
          <p:cNvPr id="3" name="TextBox 2"/>
          <p:cNvSpPr txBox="1"/>
          <p:nvPr/>
        </p:nvSpPr>
        <p:spPr>
          <a:xfrm>
            <a:off x="533400" y="1485900"/>
            <a:ext cx="8077200" cy="646331"/>
          </a:xfrm>
          <a:prstGeom prst="rect">
            <a:avLst/>
          </a:prstGeom>
          <a:noFill/>
        </p:spPr>
        <p:txBody>
          <a:bodyPr wrap="square" rtlCol="0">
            <a:spAutoFit/>
          </a:bodyPr>
          <a:lstStyle/>
          <a:p>
            <a:r>
              <a:rPr lang="en-US" sz="3600" b="1" dirty="0" smtClean="0">
                <a:solidFill>
                  <a:srgbClr val="FFFF00"/>
                </a:solidFill>
                <a:effectLst>
                  <a:outerShdw blurRad="38100" dist="38100" dir="2700000" algn="tl">
                    <a:srgbClr val="000000">
                      <a:alpha val="43137"/>
                    </a:srgbClr>
                  </a:outerShdw>
                </a:effectLst>
              </a:rPr>
              <a:t>Church in </a:t>
            </a:r>
            <a:r>
              <a:rPr lang="en-US" sz="3600" b="1" dirty="0" err="1" smtClean="0">
                <a:solidFill>
                  <a:srgbClr val="FFFF00"/>
                </a:solidFill>
                <a:effectLst>
                  <a:outerShdw blurRad="38100" dist="38100" dir="2700000" algn="tl">
                    <a:srgbClr val="000000">
                      <a:alpha val="43137"/>
                    </a:srgbClr>
                  </a:outerShdw>
                </a:effectLst>
              </a:rPr>
              <a:t>Pergamos</a:t>
            </a:r>
            <a:r>
              <a:rPr lang="en-US" sz="3600" b="1" dirty="0" smtClean="0">
                <a:solidFill>
                  <a:srgbClr val="FFFF00"/>
                </a:solidFill>
                <a:effectLst>
                  <a:outerShdw blurRad="38100" dist="38100" dir="2700000" algn="tl">
                    <a:srgbClr val="000000">
                      <a:alpha val="43137"/>
                    </a:srgbClr>
                  </a:outerShdw>
                </a:effectLst>
              </a:rPr>
              <a:t> </a:t>
            </a:r>
            <a:r>
              <a:rPr lang="en-US" sz="3600" dirty="0" smtClean="0"/>
              <a:t>(Revelation 2:12-17)</a:t>
            </a:r>
            <a:endParaRPr lang="en-US" sz="3600" dirty="0"/>
          </a:p>
        </p:txBody>
      </p:sp>
      <p:sp>
        <p:nvSpPr>
          <p:cNvPr id="5" name="TextBox 4"/>
          <p:cNvSpPr txBox="1"/>
          <p:nvPr/>
        </p:nvSpPr>
        <p:spPr>
          <a:xfrm>
            <a:off x="381000" y="2247900"/>
            <a:ext cx="8229600" cy="2554545"/>
          </a:xfrm>
          <a:prstGeom prst="rect">
            <a:avLst/>
          </a:prstGeom>
          <a:noFill/>
        </p:spPr>
        <p:txBody>
          <a:bodyPr wrap="square" rtlCol="0">
            <a:spAutoFit/>
          </a:bodyPr>
          <a:lstStyle/>
          <a:p>
            <a:r>
              <a:rPr lang="en-US" sz="3200" baseline="30000" dirty="0"/>
              <a:t>13 </a:t>
            </a:r>
            <a:r>
              <a:rPr lang="en-US" sz="3200" dirty="0"/>
              <a:t>“I know your works, and where you dwell, where Satan’s throne </a:t>
            </a:r>
            <a:r>
              <a:rPr lang="en-US" sz="3200" i="1" dirty="0"/>
              <a:t>is.</a:t>
            </a:r>
            <a:r>
              <a:rPr lang="en-US" sz="3200" dirty="0"/>
              <a:t> And you hold fast to My name, and did not deny My faith even in the days in which Antipas </a:t>
            </a:r>
            <a:r>
              <a:rPr lang="en-US" sz="3200" i="1" dirty="0"/>
              <a:t>was</a:t>
            </a:r>
            <a:r>
              <a:rPr lang="en-US" sz="3200" dirty="0"/>
              <a:t> My faithful martyr, who was killed among you, where Satan dwells.</a:t>
            </a:r>
          </a:p>
        </p:txBody>
      </p:sp>
      <p:cxnSp>
        <p:nvCxnSpPr>
          <p:cNvPr id="8" name="Straight Connector 7"/>
          <p:cNvCxnSpPr/>
          <p:nvPr/>
        </p:nvCxnSpPr>
        <p:spPr>
          <a:xfrm>
            <a:off x="2438400" y="3771900"/>
            <a:ext cx="3429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884233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ffectLst>
                  <a:outerShdw blurRad="38100" dist="38100" dir="2700000" algn="tl">
                    <a:srgbClr val="000000">
                      <a:alpha val="43137"/>
                    </a:srgbClr>
                  </a:outerShdw>
                </a:effectLst>
              </a:rPr>
              <a:t>Warning #5   Being in a Good Church Does Not Hide False Teachers.</a:t>
            </a:r>
            <a:endParaRPr lang="en-US" b="1" dirty="0">
              <a:effectLst>
                <a:outerShdw blurRad="38100" dist="38100" dir="2700000" algn="tl">
                  <a:srgbClr val="000000">
                    <a:alpha val="43137"/>
                  </a:srgbClr>
                </a:outerShdw>
              </a:effectLst>
            </a:endParaRPr>
          </a:p>
        </p:txBody>
      </p:sp>
      <p:sp>
        <p:nvSpPr>
          <p:cNvPr id="3" name="TextBox 2"/>
          <p:cNvSpPr txBox="1"/>
          <p:nvPr/>
        </p:nvSpPr>
        <p:spPr>
          <a:xfrm>
            <a:off x="533400" y="1485900"/>
            <a:ext cx="8077200" cy="646331"/>
          </a:xfrm>
          <a:prstGeom prst="rect">
            <a:avLst/>
          </a:prstGeom>
          <a:noFill/>
        </p:spPr>
        <p:txBody>
          <a:bodyPr wrap="square" rtlCol="0">
            <a:spAutoFit/>
          </a:bodyPr>
          <a:lstStyle/>
          <a:p>
            <a:r>
              <a:rPr lang="en-US" sz="3600" b="1" dirty="0" smtClean="0">
                <a:solidFill>
                  <a:srgbClr val="FFFF00"/>
                </a:solidFill>
                <a:effectLst>
                  <a:outerShdw blurRad="38100" dist="38100" dir="2700000" algn="tl">
                    <a:srgbClr val="000000">
                      <a:alpha val="43137"/>
                    </a:srgbClr>
                  </a:outerShdw>
                </a:effectLst>
              </a:rPr>
              <a:t>Church in </a:t>
            </a:r>
            <a:r>
              <a:rPr lang="en-US" sz="3600" b="1" dirty="0" err="1" smtClean="0">
                <a:solidFill>
                  <a:srgbClr val="FFFF00"/>
                </a:solidFill>
                <a:effectLst>
                  <a:outerShdw blurRad="38100" dist="38100" dir="2700000" algn="tl">
                    <a:srgbClr val="000000">
                      <a:alpha val="43137"/>
                    </a:srgbClr>
                  </a:outerShdw>
                </a:effectLst>
              </a:rPr>
              <a:t>Pergamos</a:t>
            </a:r>
            <a:r>
              <a:rPr lang="en-US" sz="3600" b="1" dirty="0" smtClean="0">
                <a:solidFill>
                  <a:srgbClr val="FFFF00"/>
                </a:solidFill>
                <a:effectLst>
                  <a:outerShdw blurRad="38100" dist="38100" dir="2700000" algn="tl">
                    <a:srgbClr val="000000">
                      <a:alpha val="43137"/>
                    </a:srgbClr>
                  </a:outerShdw>
                </a:effectLst>
              </a:rPr>
              <a:t> </a:t>
            </a:r>
            <a:r>
              <a:rPr lang="en-US" sz="3600" dirty="0" smtClean="0"/>
              <a:t>(Revelation 2:12-17)</a:t>
            </a:r>
            <a:endParaRPr lang="en-US" sz="3600" dirty="0"/>
          </a:p>
        </p:txBody>
      </p:sp>
      <p:sp>
        <p:nvSpPr>
          <p:cNvPr id="5" name="TextBox 4"/>
          <p:cNvSpPr txBox="1"/>
          <p:nvPr/>
        </p:nvSpPr>
        <p:spPr>
          <a:xfrm>
            <a:off x="228600" y="2061270"/>
            <a:ext cx="8686800" cy="3539430"/>
          </a:xfrm>
          <a:prstGeom prst="rect">
            <a:avLst/>
          </a:prstGeom>
          <a:noFill/>
        </p:spPr>
        <p:txBody>
          <a:bodyPr wrap="square" rtlCol="0">
            <a:spAutoFit/>
          </a:bodyPr>
          <a:lstStyle/>
          <a:p>
            <a:r>
              <a:rPr lang="en-US" sz="3200" baseline="30000" dirty="0"/>
              <a:t>14 </a:t>
            </a:r>
            <a:r>
              <a:rPr lang="en-US" sz="3200" dirty="0"/>
              <a:t>But I have a few things against you, because you have there those who hold the doctrine of Balaam, who taught </a:t>
            </a:r>
            <a:r>
              <a:rPr lang="en-US" sz="3200" dirty="0" err="1"/>
              <a:t>Balak</a:t>
            </a:r>
            <a:r>
              <a:rPr lang="en-US" sz="3200" dirty="0"/>
              <a:t> to put a stumbling block before the children of Israel, to eat things sacrificed to idols, and to commit sexual immorality. </a:t>
            </a:r>
            <a:r>
              <a:rPr lang="en-US" sz="3200" baseline="30000" dirty="0"/>
              <a:t>15 </a:t>
            </a:r>
            <a:r>
              <a:rPr lang="en-US" sz="3200" dirty="0"/>
              <a:t>Thus you also have those who hold the doctrine of the </a:t>
            </a:r>
            <a:r>
              <a:rPr lang="en-US" sz="3200" dirty="0" err="1"/>
              <a:t>Nicolaitans</a:t>
            </a:r>
            <a:r>
              <a:rPr lang="en-US" sz="3200" dirty="0"/>
              <a:t>, which thing I hate</a:t>
            </a:r>
            <a:r>
              <a:rPr lang="en-US" sz="3200" dirty="0" smtClean="0"/>
              <a:t>.</a:t>
            </a:r>
            <a:endParaRPr lang="en-US" sz="3200" dirty="0"/>
          </a:p>
        </p:txBody>
      </p:sp>
      <p:cxnSp>
        <p:nvCxnSpPr>
          <p:cNvPr id="6" name="Straight Connector 5"/>
          <p:cNvCxnSpPr/>
          <p:nvPr/>
        </p:nvCxnSpPr>
        <p:spPr>
          <a:xfrm>
            <a:off x="5562600" y="3086100"/>
            <a:ext cx="3048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886200" y="5067300"/>
            <a:ext cx="3810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81000" y="5524500"/>
            <a:ext cx="4953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8509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par>
                          <p:cTn id="18" fill="hold">
                            <p:stCondLst>
                              <p:cond delay="500"/>
                            </p:stCondLst>
                            <p:childTnLst>
                              <p:par>
                                <p:cTn id="19" presetID="22" presetClass="entr" presetSubtype="8" fill="hold" nodeType="after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left)">
                                      <p:cBhvr>
                                        <p:cTn id="2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ffectLst>
                  <a:outerShdw blurRad="38100" dist="38100" dir="2700000" algn="tl">
                    <a:srgbClr val="000000">
                      <a:alpha val="43137"/>
                    </a:srgbClr>
                  </a:outerShdw>
                </a:effectLst>
              </a:rPr>
              <a:t>Warning </a:t>
            </a:r>
            <a:r>
              <a:rPr lang="en-US" b="1" dirty="0" smtClean="0">
                <a:effectLst>
                  <a:outerShdw blurRad="38100" dist="38100" dir="2700000" algn="tl">
                    <a:srgbClr val="000000">
                      <a:alpha val="43137"/>
                    </a:srgbClr>
                  </a:outerShdw>
                </a:effectLst>
              </a:rPr>
              <a:t>#</a:t>
            </a:r>
            <a:r>
              <a:rPr lang="en-US" b="1" dirty="0" smtClean="0">
                <a:effectLst>
                  <a:outerShdw blurRad="38100" dist="38100" dir="2700000" algn="tl">
                    <a:srgbClr val="000000">
                      <a:alpha val="43137"/>
                    </a:srgbClr>
                  </a:outerShdw>
                </a:effectLst>
              </a:rPr>
              <a:t>5</a:t>
            </a:r>
            <a:r>
              <a:rPr lang="en-US" b="1" dirty="0" smtClean="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Being in a Good Church Does Not Hide False Teachers.</a:t>
            </a:r>
            <a:endParaRPr lang="en-US" b="1" dirty="0">
              <a:effectLst>
                <a:outerShdw blurRad="38100" dist="38100" dir="2700000" algn="tl">
                  <a:srgbClr val="000000">
                    <a:alpha val="43137"/>
                  </a:srgbClr>
                </a:outerShdw>
              </a:effectLst>
            </a:endParaRPr>
          </a:p>
        </p:txBody>
      </p:sp>
      <p:sp>
        <p:nvSpPr>
          <p:cNvPr id="3" name="TextBox 2"/>
          <p:cNvSpPr txBox="1"/>
          <p:nvPr/>
        </p:nvSpPr>
        <p:spPr>
          <a:xfrm>
            <a:off x="533400" y="1485900"/>
            <a:ext cx="8077200" cy="646331"/>
          </a:xfrm>
          <a:prstGeom prst="rect">
            <a:avLst/>
          </a:prstGeom>
          <a:noFill/>
        </p:spPr>
        <p:txBody>
          <a:bodyPr wrap="square" rtlCol="0">
            <a:spAutoFit/>
          </a:bodyPr>
          <a:lstStyle/>
          <a:p>
            <a:r>
              <a:rPr lang="en-US" sz="3600" b="1" dirty="0" smtClean="0">
                <a:solidFill>
                  <a:srgbClr val="FFFF00"/>
                </a:solidFill>
                <a:effectLst>
                  <a:outerShdw blurRad="38100" dist="38100" dir="2700000" algn="tl">
                    <a:srgbClr val="000000">
                      <a:alpha val="43137"/>
                    </a:srgbClr>
                  </a:outerShdw>
                </a:effectLst>
              </a:rPr>
              <a:t>Church in </a:t>
            </a:r>
            <a:r>
              <a:rPr lang="en-US" sz="3600" b="1" dirty="0" err="1" smtClean="0">
                <a:solidFill>
                  <a:srgbClr val="FFFF00"/>
                </a:solidFill>
                <a:effectLst>
                  <a:outerShdw blurRad="38100" dist="38100" dir="2700000" algn="tl">
                    <a:srgbClr val="000000">
                      <a:alpha val="43137"/>
                    </a:srgbClr>
                  </a:outerShdw>
                </a:effectLst>
              </a:rPr>
              <a:t>Pergamos</a:t>
            </a:r>
            <a:r>
              <a:rPr lang="en-US" sz="3600" b="1" dirty="0" smtClean="0">
                <a:solidFill>
                  <a:srgbClr val="FFFF00"/>
                </a:solidFill>
                <a:effectLst>
                  <a:outerShdw blurRad="38100" dist="38100" dir="2700000" algn="tl">
                    <a:srgbClr val="000000">
                      <a:alpha val="43137"/>
                    </a:srgbClr>
                  </a:outerShdw>
                </a:effectLst>
              </a:rPr>
              <a:t> </a:t>
            </a:r>
            <a:r>
              <a:rPr lang="en-US" sz="3600" dirty="0" smtClean="0"/>
              <a:t>(Revelation 2:12-17)</a:t>
            </a:r>
            <a:endParaRPr lang="en-US" sz="3600" dirty="0"/>
          </a:p>
        </p:txBody>
      </p:sp>
      <p:sp>
        <p:nvSpPr>
          <p:cNvPr id="4" name="TextBox 3"/>
          <p:cNvSpPr txBox="1"/>
          <p:nvPr/>
        </p:nvSpPr>
        <p:spPr>
          <a:xfrm>
            <a:off x="762000" y="2324100"/>
            <a:ext cx="7772400" cy="1754326"/>
          </a:xfrm>
          <a:prstGeom prst="rect">
            <a:avLst/>
          </a:prstGeom>
          <a:noFill/>
        </p:spPr>
        <p:txBody>
          <a:bodyPr wrap="square" rtlCol="0">
            <a:spAutoFit/>
          </a:bodyPr>
          <a:lstStyle/>
          <a:p>
            <a:r>
              <a:rPr lang="en-US" sz="3600" baseline="30000" dirty="0"/>
              <a:t>16 </a:t>
            </a:r>
            <a:r>
              <a:rPr lang="en-US" sz="3600" dirty="0"/>
              <a:t>Repent, or else I will come to you quickly and will fight against them with the sword of My mouth.</a:t>
            </a:r>
          </a:p>
        </p:txBody>
      </p:sp>
    </p:spTree>
    <p:extLst>
      <p:ext uri="{BB962C8B-B14F-4D97-AF65-F5344CB8AC3E}">
        <p14:creationId xmlns:p14="http://schemas.microsoft.com/office/powerpoint/2010/main" val="182375431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ffectLst>
                  <a:outerShdw blurRad="38100" dist="38100" dir="2700000" algn="tl">
                    <a:srgbClr val="000000">
                      <a:alpha val="43137"/>
                    </a:srgbClr>
                  </a:outerShdw>
                </a:effectLst>
              </a:rPr>
              <a:t>Warning #6   Being in a Good Church Does Not Hide Immoral Members.</a:t>
            </a:r>
            <a:endParaRPr lang="en-US" b="1" dirty="0">
              <a:effectLst>
                <a:outerShdw blurRad="38100" dist="38100" dir="2700000" algn="tl">
                  <a:srgbClr val="000000">
                    <a:alpha val="43137"/>
                  </a:srgbClr>
                </a:outerShdw>
              </a:effectLst>
            </a:endParaRPr>
          </a:p>
        </p:txBody>
      </p:sp>
      <p:sp>
        <p:nvSpPr>
          <p:cNvPr id="3" name="TextBox 2"/>
          <p:cNvSpPr txBox="1"/>
          <p:nvPr/>
        </p:nvSpPr>
        <p:spPr>
          <a:xfrm>
            <a:off x="533400" y="1485900"/>
            <a:ext cx="8077200" cy="646331"/>
          </a:xfrm>
          <a:prstGeom prst="rect">
            <a:avLst/>
          </a:prstGeom>
          <a:noFill/>
        </p:spPr>
        <p:txBody>
          <a:bodyPr wrap="square" rtlCol="0">
            <a:spAutoFit/>
          </a:bodyPr>
          <a:lstStyle/>
          <a:p>
            <a:r>
              <a:rPr lang="en-US" sz="3600" b="1" dirty="0" smtClean="0">
                <a:solidFill>
                  <a:srgbClr val="FFFF00"/>
                </a:solidFill>
                <a:effectLst>
                  <a:outerShdw blurRad="38100" dist="38100" dir="2700000" algn="tl">
                    <a:srgbClr val="000000">
                      <a:alpha val="43137"/>
                    </a:srgbClr>
                  </a:outerShdw>
                </a:effectLst>
              </a:rPr>
              <a:t>Church in Thyatira </a:t>
            </a:r>
            <a:r>
              <a:rPr lang="en-US" sz="3600" dirty="0" smtClean="0"/>
              <a:t>(Revelation 2:18-29)</a:t>
            </a:r>
            <a:endParaRPr lang="en-US" sz="3600" dirty="0"/>
          </a:p>
        </p:txBody>
      </p:sp>
      <p:sp>
        <p:nvSpPr>
          <p:cNvPr id="7" name="TextBox 6"/>
          <p:cNvSpPr txBox="1"/>
          <p:nvPr/>
        </p:nvSpPr>
        <p:spPr>
          <a:xfrm>
            <a:off x="685800" y="2202240"/>
            <a:ext cx="7696200" cy="1569660"/>
          </a:xfrm>
          <a:prstGeom prst="rect">
            <a:avLst/>
          </a:prstGeom>
          <a:noFill/>
        </p:spPr>
        <p:txBody>
          <a:bodyPr wrap="square" rtlCol="0">
            <a:spAutoFit/>
          </a:bodyPr>
          <a:lstStyle/>
          <a:p>
            <a:r>
              <a:rPr lang="en-US" sz="3200" baseline="30000" dirty="0"/>
              <a:t>19 </a:t>
            </a:r>
            <a:r>
              <a:rPr lang="en-US" sz="3200" dirty="0"/>
              <a:t>“I know your works, love, service, faith</a:t>
            </a:r>
            <a:r>
              <a:rPr lang="en-US" sz="3200" dirty="0" smtClean="0"/>
              <a:t>, </a:t>
            </a:r>
            <a:r>
              <a:rPr lang="en-US" sz="3200" dirty="0"/>
              <a:t>and your patience; and </a:t>
            </a:r>
            <a:r>
              <a:rPr lang="en-US" sz="3200" i="1" dirty="0"/>
              <a:t>as</a:t>
            </a:r>
            <a:r>
              <a:rPr lang="en-US" sz="3200" dirty="0"/>
              <a:t> for your works, the last </a:t>
            </a:r>
            <a:r>
              <a:rPr lang="en-US" sz="3200" i="1" dirty="0"/>
              <a:t>are</a:t>
            </a:r>
            <a:r>
              <a:rPr lang="en-US" sz="3200" dirty="0"/>
              <a:t> more than the first. </a:t>
            </a:r>
          </a:p>
        </p:txBody>
      </p:sp>
      <p:cxnSp>
        <p:nvCxnSpPr>
          <p:cNvPr id="9" name="Straight Connector 8"/>
          <p:cNvCxnSpPr/>
          <p:nvPr/>
        </p:nvCxnSpPr>
        <p:spPr>
          <a:xfrm>
            <a:off x="3348567" y="2705100"/>
            <a:ext cx="4114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70467" y="3238500"/>
            <a:ext cx="2963333"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804333" y="3695700"/>
            <a:ext cx="4453467"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677423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left)">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left)">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left)">
                                      <p:cBhvr>
                                        <p:cTn id="2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TotalTime>
  <Words>894</Words>
  <Application>Microsoft Office PowerPoint</Application>
  <PresentationFormat>On-screen Show (16:10)</PresentationFormat>
  <Paragraphs>63</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State of the Congregation</vt:lpstr>
      <vt:lpstr>Warning #1 What We Think of Ourselves is Not What Counts</vt:lpstr>
      <vt:lpstr>Warning #2  What Our Friends Think of Us is Not What Counts.</vt:lpstr>
      <vt:lpstr>Warning #3   What Our Enemies Think of Us is Not What Counts.</vt:lpstr>
      <vt:lpstr>Warning #4   The Amount of Strength We Have is Not What Counts.</vt:lpstr>
      <vt:lpstr>Warning #5   Being in a Good Church Does Not Hide False Teachers.</vt:lpstr>
      <vt:lpstr>Warning #5   Being in a Good Church Does Not Hide False Teachers.</vt:lpstr>
      <vt:lpstr>Warning #5   Being in a Good Church Does Not Hide False Teachers.</vt:lpstr>
      <vt:lpstr>Warning #6   Being in a Good Church Does Not Hide Immoral Members.</vt:lpstr>
      <vt:lpstr>Warning #6   Being in a Good Church Does Not Hide Immoral Members.</vt:lpstr>
      <vt:lpstr>Warning #6   Being in a Good Church Does Not Hide Immoral Members.</vt:lpstr>
      <vt:lpstr>Warning #7   Doing Everything Just Right is Not Enough. </vt:lpstr>
      <vt:lpstr>Warning #7   Doing Everything Just Right is Not Enough. </vt:lpstr>
      <vt:lpstr>How Can We Be Right?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of the Congregation</dc:title>
  <dc:creator>Sewell</dc:creator>
  <cp:lastModifiedBy>Sewell</cp:lastModifiedBy>
  <cp:revision>22</cp:revision>
  <dcterms:created xsi:type="dcterms:W3CDTF">2014-02-08T21:49:15Z</dcterms:created>
  <dcterms:modified xsi:type="dcterms:W3CDTF">2014-02-09T13:40:05Z</dcterms:modified>
</cp:coreProperties>
</file>