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61" r:id="rId4"/>
    <p:sldId id="259" r:id="rId5"/>
    <p:sldId id="271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5" y="-67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D50E-8676-4A61-AE96-FE5A2A8D2C1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98F6-3172-47DD-A617-8C7BFE7EE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D50E-8676-4A61-AE96-FE5A2A8D2C1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98F6-3172-47DD-A617-8C7BFE7EE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D50E-8676-4A61-AE96-FE5A2A8D2C1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98F6-3172-47DD-A617-8C7BFE7EE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D50E-8676-4A61-AE96-FE5A2A8D2C1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98F6-3172-47DD-A617-8C7BFE7EE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D50E-8676-4A61-AE96-FE5A2A8D2C1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98F6-3172-47DD-A617-8C7BFE7EE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D50E-8676-4A61-AE96-FE5A2A8D2C1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98F6-3172-47DD-A617-8C7BFE7EE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D50E-8676-4A61-AE96-FE5A2A8D2C1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98F6-3172-47DD-A617-8C7BFE7EE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D50E-8676-4A61-AE96-FE5A2A8D2C1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98F6-3172-47DD-A617-8C7BFE7EE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D50E-8676-4A61-AE96-FE5A2A8D2C1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98F6-3172-47DD-A617-8C7BFE7EE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D50E-8676-4A61-AE96-FE5A2A8D2C1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98F6-3172-47DD-A617-8C7BFE7EE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D50E-8676-4A61-AE96-FE5A2A8D2C1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98F6-3172-47DD-A617-8C7BFE7EE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AD50E-8676-4A61-AE96-FE5A2A8D2C1D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E98F6-3172-47DD-A617-8C7BFE7EE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Profanity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33700"/>
            <a:ext cx="8077200" cy="19812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Profane things are things “not holy”= Common</a:t>
            </a:r>
          </a:p>
          <a:p>
            <a:r>
              <a:rPr lang="en-US" b="1" i="1" dirty="0" smtClean="0"/>
              <a:t>Profanity is treating something that is holy (sacred) as though it were common </a:t>
            </a:r>
          </a:p>
          <a:p>
            <a:endParaRPr lang="en-US" b="1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0" y="45339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FF00"/>
                </a:solidFill>
              </a:rPr>
              <a:t>Lord’s Supper </a:t>
            </a:r>
            <a:r>
              <a:rPr lang="en-US" b="1" dirty="0" smtClean="0"/>
              <a:t>is Holy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1100"/>
            <a:ext cx="8534400" cy="4267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Not the bread or fruit of the vine but the occasion.</a:t>
            </a:r>
          </a:p>
          <a:p>
            <a:r>
              <a:rPr lang="en-US" sz="2800" baseline="30000" dirty="0" smtClean="0"/>
              <a:t>27 </a:t>
            </a:r>
            <a:r>
              <a:rPr lang="en-US" sz="2800" dirty="0" smtClean="0"/>
              <a:t>Therefore whoever eats this bread or drinks </a:t>
            </a:r>
            <a:r>
              <a:rPr lang="en-US" sz="2800" i="1" dirty="0" smtClean="0"/>
              <a:t>this</a:t>
            </a:r>
            <a:r>
              <a:rPr lang="en-US" sz="2800" dirty="0" smtClean="0"/>
              <a:t> cup of the Lord in an unworthy manner will be guilty of the body and blood of the Lord. </a:t>
            </a:r>
            <a:r>
              <a:rPr lang="en-US" sz="2800" baseline="30000" dirty="0" smtClean="0"/>
              <a:t>28 </a:t>
            </a:r>
            <a:r>
              <a:rPr lang="en-US" sz="2800" dirty="0" smtClean="0"/>
              <a:t>But let a man examine himself, and so let him eat of the bread and drink of the cup. </a:t>
            </a:r>
            <a:r>
              <a:rPr lang="en-US" sz="2800" baseline="30000" dirty="0" smtClean="0"/>
              <a:t>29 </a:t>
            </a:r>
            <a:r>
              <a:rPr lang="en-US" sz="2800" dirty="0" smtClean="0"/>
              <a:t>For he who eats and drinks in an unworthy manner eats and drinks judgment to himself, not discerning the Lord’ s body.   (1 Cor. 11:27-29)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76600" y="2552700"/>
            <a:ext cx="2514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181600" y="3009900"/>
            <a:ext cx="3048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62000" y="3467100"/>
            <a:ext cx="10668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19400" y="3848100"/>
            <a:ext cx="56388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2000" y="4305300"/>
            <a:ext cx="6324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315200" y="4305300"/>
            <a:ext cx="457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62000" y="4762500"/>
            <a:ext cx="3886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Holy Things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04900"/>
            <a:ext cx="8534400" cy="4191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“…from childhood you have known the </a:t>
            </a:r>
            <a:r>
              <a:rPr lang="en-US" b="1" dirty="0" smtClean="0">
                <a:solidFill>
                  <a:srgbClr val="FFFF00"/>
                </a:solidFill>
              </a:rPr>
              <a:t>Holy Scriptures</a:t>
            </a:r>
            <a:r>
              <a:rPr lang="en-US" dirty="0" smtClean="0"/>
              <a:t>, which are able to make you wise for salvation through faith which is in Christ Jesus” (2 Timothy 3:15).</a:t>
            </a:r>
          </a:p>
          <a:p>
            <a:r>
              <a:rPr lang="en-US" dirty="0" smtClean="0"/>
              <a:t>“I was in the Spirit on the </a:t>
            </a:r>
            <a:r>
              <a:rPr lang="en-US" b="1" dirty="0" smtClean="0">
                <a:solidFill>
                  <a:srgbClr val="FFFF00"/>
                </a:solidFill>
              </a:rPr>
              <a:t>Lord’s Day</a:t>
            </a:r>
            <a:r>
              <a:rPr lang="en-US" dirty="0" smtClean="0"/>
              <a:t>.” (Rev.1:10)</a:t>
            </a:r>
          </a:p>
          <a:p>
            <a:r>
              <a:rPr lang="en-US" dirty="0" smtClean="0"/>
              <a:t>“…teaching and admonishing one another in psalms and hymns and </a:t>
            </a:r>
            <a:r>
              <a:rPr lang="en-US" b="1" dirty="0" smtClean="0">
                <a:solidFill>
                  <a:srgbClr val="FFFF00"/>
                </a:solidFill>
              </a:rPr>
              <a:t>spiritual songs</a:t>
            </a:r>
            <a:r>
              <a:rPr lang="en-US" dirty="0" smtClean="0"/>
              <a:t>, singing with grace in your hearts to the Lord.” (Col. 3:16)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FF00"/>
                </a:solidFill>
              </a:rPr>
              <a:t>Body </a:t>
            </a:r>
            <a:r>
              <a:rPr lang="en-US" b="1" dirty="0" smtClean="0"/>
              <a:t>of a Christian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3500"/>
            <a:ext cx="8686800" cy="3962400"/>
          </a:xfrm>
        </p:spPr>
        <p:txBody>
          <a:bodyPr>
            <a:normAutofit fontScale="92500" lnSpcReduction="10000"/>
          </a:bodyPr>
          <a:lstStyle/>
          <a:p>
            <a:r>
              <a:rPr lang="en-US" baseline="30000" dirty="0" smtClean="0"/>
              <a:t>“</a:t>
            </a:r>
            <a:r>
              <a:rPr lang="en-US" dirty="0" smtClean="0"/>
              <a:t>Do you not know that </a:t>
            </a:r>
            <a:r>
              <a:rPr lang="en-US" b="1" dirty="0" smtClean="0">
                <a:solidFill>
                  <a:srgbClr val="FFFF00"/>
                </a:solidFill>
              </a:rPr>
              <a:t>your bodies </a:t>
            </a:r>
            <a:r>
              <a:rPr lang="en-US" dirty="0" smtClean="0"/>
              <a:t>are members of Christ? Shall I then take the member of Christ and make </a:t>
            </a:r>
            <a:r>
              <a:rPr lang="en-US" i="1" dirty="0" smtClean="0"/>
              <a:t>them</a:t>
            </a:r>
            <a:r>
              <a:rPr lang="en-US" dirty="0" smtClean="0"/>
              <a:t> members of a harlot? Certainly not!” (1 Cor. 6:15).</a:t>
            </a:r>
          </a:p>
          <a:p>
            <a:r>
              <a:rPr lang="en-US" baseline="30000" dirty="0" smtClean="0"/>
              <a:t>“</a:t>
            </a:r>
            <a:r>
              <a:rPr lang="en-US" dirty="0" smtClean="0"/>
              <a:t>Or do you not know that </a:t>
            </a:r>
            <a:r>
              <a:rPr lang="en-US" b="1" dirty="0" smtClean="0">
                <a:solidFill>
                  <a:srgbClr val="FFFF00"/>
                </a:solidFill>
              </a:rPr>
              <a:t>your body </a:t>
            </a:r>
            <a:r>
              <a:rPr lang="en-US" dirty="0" smtClean="0"/>
              <a:t>is the </a:t>
            </a:r>
            <a:r>
              <a:rPr lang="en-US" b="1" dirty="0" smtClean="0">
                <a:solidFill>
                  <a:srgbClr val="FFFF00"/>
                </a:solidFill>
              </a:rPr>
              <a:t>temple of the Holy Spirit </a:t>
            </a:r>
            <a:r>
              <a:rPr lang="en-US" i="1" dirty="0" smtClean="0"/>
              <a:t>who is</a:t>
            </a:r>
            <a:r>
              <a:rPr lang="en-US" dirty="0" smtClean="0"/>
              <a:t> in you, whom you have from God, and you are not your own? </a:t>
            </a:r>
            <a:r>
              <a:rPr lang="en-US" baseline="30000" dirty="0" smtClean="0"/>
              <a:t>20 </a:t>
            </a:r>
            <a:r>
              <a:rPr lang="en-US" dirty="0" smtClean="0"/>
              <a:t>For you were bought at a price; therefore </a:t>
            </a:r>
            <a:r>
              <a:rPr lang="en-US" b="1" dirty="0" smtClean="0">
                <a:solidFill>
                  <a:srgbClr val="FFFF00"/>
                </a:solidFill>
              </a:rPr>
              <a:t>glorify God in your body and in your spirit, </a:t>
            </a:r>
            <a:r>
              <a:rPr lang="en-US" dirty="0" smtClean="0"/>
              <a:t>which are God’s. (vs.20-21)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FF00"/>
                </a:solidFill>
              </a:rPr>
              <a:t>Body </a:t>
            </a:r>
            <a:r>
              <a:rPr lang="en-US" b="1" dirty="0" smtClean="0"/>
              <a:t>of a Christian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382000" cy="3962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“I beseech you therefore, brethren, by the mercies of God, that you present your bodies a living sacrifice, </a:t>
            </a:r>
            <a:r>
              <a:rPr lang="en-US" b="1" dirty="0" smtClean="0">
                <a:solidFill>
                  <a:srgbClr val="FFFF00"/>
                </a:solidFill>
              </a:rPr>
              <a:t>holy</a:t>
            </a:r>
            <a:r>
              <a:rPr lang="en-US" dirty="0" smtClean="0"/>
              <a:t>, acceptable to God, </a:t>
            </a:r>
            <a:r>
              <a:rPr lang="en-US" i="1" dirty="0" smtClean="0"/>
              <a:t>which is</a:t>
            </a:r>
            <a:r>
              <a:rPr lang="en-US" dirty="0" smtClean="0"/>
              <a:t> your reasonable service.” (Rom. 12:1)</a:t>
            </a:r>
          </a:p>
          <a:p>
            <a:r>
              <a:rPr lang="en-US" dirty="0" smtClean="0"/>
              <a:t>“And do not be conformed to this world, but be transformed by the renewing of your mind, that you may prove what </a:t>
            </a:r>
            <a:r>
              <a:rPr lang="en-US" i="1" dirty="0" smtClean="0"/>
              <a:t>is</a:t>
            </a:r>
            <a:r>
              <a:rPr lang="en-US" dirty="0" smtClean="0"/>
              <a:t> that good and acceptable and perfect will of God.” (Rom.12:2)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 12:14-16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333500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/>
              <a:t>14 </a:t>
            </a:r>
            <a:r>
              <a:rPr lang="en-US" sz="3200" dirty="0" smtClean="0"/>
              <a:t>Pursue peace with all </a:t>
            </a:r>
            <a:r>
              <a:rPr lang="en-US" sz="3200" i="1" dirty="0" smtClean="0"/>
              <a:t>people,</a:t>
            </a:r>
            <a:r>
              <a:rPr lang="en-US" sz="3200" dirty="0" smtClean="0"/>
              <a:t> and holiness, without which no one will see the Lord: </a:t>
            </a:r>
            <a:r>
              <a:rPr lang="en-US" sz="3200" baseline="30000" dirty="0" smtClean="0"/>
              <a:t>15 </a:t>
            </a:r>
            <a:r>
              <a:rPr lang="en-US" sz="3200" dirty="0" smtClean="0"/>
              <a:t>looking carefully…</a:t>
            </a:r>
            <a:r>
              <a:rPr lang="en-US" sz="3200" baseline="30000" dirty="0" smtClean="0"/>
              <a:t>16 </a:t>
            </a:r>
            <a:r>
              <a:rPr lang="en-US" sz="3200" dirty="0" smtClean="0"/>
              <a:t>lest there </a:t>
            </a:r>
            <a:r>
              <a:rPr lang="en-US" sz="3200" i="1" dirty="0" smtClean="0"/>
              <a:t>be</a:t>
            </a:r>
            <a:r>
              <a:rPr lang="en-US" sz="3200" dirty="0" smtClean="0"/>
              <a:t> any fornicator or </a:t>
            </a:r>
            <a:r>
              <a:rPr lang="en-US" sz="3200" b="1" dirty="0" smtClean="0">
                <a:solidFill>
                  <a:srgbClr val="FFFF00"/>
                </a:solidFill>
              </a:rPr>
              <a:t>profane</a:t>
            </a:r>
            <a:r>
              <a:rPr lang="en-US" sz="3200" dirty="0" smtClean="0"/>
              <a:t> person like Esau, who for one morsel of food sold his birthright. </a:t>
            </a: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257800" y="3771900"/>
            <a:ext cx="22098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0" y="39243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His birthright was sacred.</a:t>
            </a:r>
            <a:endParaRPr lang="en-US" sz="32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85800" y="3771900"/>
            <a:ext cx="4419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2000" y="4482525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He placed so little value on his sacred birthright that he sold it for bowl of stew.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People Guilty of Profanity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The man picking up sticks profaned a </a:t>
            </a:r>
            <a:r>
              <a:rPr lang="en-US" b="1" dirty="0" smtClean="0">
                <a:solidFill>
                  <a:srgbClr val="FFFF00"/>
                </a:solidFill>
              </a:rPr>
              <a:t>holy day.</a:t>
            </a:r>
          </a:p>
          <a:p>
            <a:r>
              <a:rPr lang="en-US" dirty="0" smtClean="0"/>
              <a:t>The King in the Temple profaned a </a:t>
            </a:r>
            <a:r>
              <a:rPr lang="en-US" b="1" dirty="0" smtClean="0">
                <a:solidFill>
                  <a:srgbClr val="FFFF00"/>
                </a:solidFill>
              </a:rPr>
              <a:t>holy place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dirty="0" smtClean="0"/>
              <a:t>Belshazzar profaned </a:t>
            </a:r>
            <a:r>
              <a:rPr lang="en-US" b="1" dirty="0" smtClean="0">
                <a:solidFill>
                  <a:srgbClr val="FFFF00"/>
                </a:solidFill>
              </a:rPr>
              <a:t>holy vessels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Sons of </a:t>
            </a:r>
            <a:r>
              <a:rPr lang="en-US" dirty="0" err="1" smtClean="0"/>
              <a:t>Sceva</a:t>
            </a:r>
            <a:r>
              <a:rPr lang="en-US" dirty="0" smtClean="0"/>
              <a:t> profaned the </a:t>
            </a:r>
            <a:r>
              <a:rPr lang="en-US" b="1" dirty="0" smtClean="0">
                <a:solidFill>
                  <a:srgbClr val="FFFF00"/>
                </a:solidFill>
              </a:rPr>
              <a:t>holy name </a:t>
            </a:r>
            <a:r>
              <a:rPr lang="en-US" dirty="0" smtClean="0"/>
              <a:t>of Jesus by misusing it for a devious purpose.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1529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The severity of their punishment reveals God’s abhorrence of profanity.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865"/>
            <a:ext cx="8610600" cy="952500"/>
          </a:xfrm>
        </p:spPr>
        <p:txBody>
          <a:bodyPr>
            <a:normAutofit/>
          </a:bodyPr>
          <a:lstStyle/>
          <a:p>
            <a:r>
              <a:rPr lang="en-US" dirty="0" smtClean="0"/>
              <a:t>Leviticus 10:1-3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074896"/>
            <a:ext cx="79248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 Then </a:t>
            </a:r>
            <a:r>
              <a:rPr lang="en-US" sz="2800" dirty="0" err="1" smtClean="0"/>
              <a:t>Nadab</a:t>
            </a:r>
            <a:r>
              <a:rPr lang="en-US" sz="2800" dirty="0" smtClean="0"/>
              <a:t> and </a:t>
            </a:r>
            <a:r>
              <a:rPr lang="en-US" sz="2800" dirty="0" err="1" smtClean="0"/>
              <a:t>Abihu</a:t>
            </a:r>
            <a:r>
              <a:rPr lang="en-US" sz="2800" dirty="0" smtClean="0"/>
              <a:t>, the sons of Aaron, each took his censer and put fire in it, put incense on it, and offered </a:t>
            </a:r>
            <a:r>
              <a:rPr lang="en-US" sz="2800" b="1" dirty="0" smtClean="0">
                <a:solidFill>
                  <a:srgbClr val="FFFF00"/>
                </a:solidFill>
              </a:rPr>
              <a:t>profane</a:t>
            </a:r>
            <a:r>
              <a:rPr lang="en-US" sz="2800" dirty="0" smtClean="0"/>
              <a:t> fire before the </a:t>
            </a:r>
            <a:r>
              <a:rPr lang="en-US" sz="2800" cap="small" dirty="0" smtClean="0"/>
              <a:t>Lord</a:t>
            </a:r>
            <a:r>
              <a:rPr lang="en-US" sz="2800" dirty="0" smtClean="0"/>
              <a:t>, which He had not commanded them. </a:t>
            </a:r>
            <a:r>
              <a:rPr lang="en-US" sz="2800" baseline="30000" dirty="0" smtClean="0"/>
              <a:t>2 </a:t>
            </a:r>
            <a:r>
              <a:rPr lang="en-US" sz="2800" dirty="0" smtClean="0"/>
              <a:t>So fire went out from the </a:t>
            </a:r>
            <a:r>
              <a:rPr lang="en-US" sz="2800" cap="small" dirty="0" smtClean="0"/>
              <a:t>Lord</a:t>
            </a:r>
            <a:r>
              <a:rPr lang="en-US" sz="2800" dirty="0" smtClean="0"/>
              <a:t> and devoured them, and they died before the </a:t>
            </a:r>
            <a:r>
              <a:rPr lang="en-US" sz="2800" cap="small" dirty="0" smtClean="0"/>
              <a:t>Lord</a:t>
            </a:r>
            <a:r>
              <a:rPr lang="en-US" sz="2800" dirty="0" smtClean="0"/>
              <a:t>. </a:t>
            </a:r>
            <a:r>
              <a:rPr lang="en-US" sz="2800" baseline="30000" dirty="0" smtClean="0"/>
              <a:t>3 </a:t>
            </a:r>
            <a:r>
              <a:rPr lang="en-US" sz="2800" dirty="0" smtClean="0"/>
              <a:t>And Moses said to Aaron, “This is what the </a:t>
            </a:r>
            <a:r>
              <a:rPr lang="en-US" sz="2800" cap="small" dirty="0" smtClean="0"/>
              <a:t>Lord</a:t>
            </a:r>
            <a:r>
              <a:rPr lang="en-US" sz="2800" dirty="0" smtClean="0"/>
              <a:t> spoke, saying:</a:t>
            </a:r>
          </a:p>
          <a:p>
            <a:r>
              <a:rPr lang="en-US" sz="2800" dirty="0" smtClean="0"/>
              <a:t>‘By those who come near Me I must be regarded as holy;</a:t>
            </a:r>
            <a:br>
              <a:rPr lang="en-US" sz="2800" dirty="0" smtClean="0"/>
            </a:br>
            <a:r>
              <a:rPr lang="en-US" sz="2800" dirty="0" smtClean="0"/>
              <a:t>And before all the people I must be glorified.’”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865"/>
            <a:ext cx="8610600" cy="952500"/>
          </a:xfrm>
        </p:spPr>
        <p:txBody>
          <a:bodyPr>
            <a:normAutofit/>
          </a:bodyPr>
          <a:lstStyle/>
          <a:p>
            <a:r>
              <a:rPr lang="en-US" dirty="0" smtClean="0"/>
              <a:t>Leviticus 10:8-11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074896"/>
            <a:ext cx="80772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/>
              <a:t>Then the </a:t>
            </a:r>
            <a:r>
              <a:rPr lang="en-US" sz="2900" cap="small" dirty="0" smtClean="0"/>
              <a:t>Lord</a:t>
            </a:r>
            <a:r>
              <a:rPr lang="en-US" sz="2900" dirty="0" smtClean="0"/>
              <a:t> spoke to Aaron, saying: </a:t>
            </a:r>
            <a:r>
              <a:rPr lang="en-US" sz="2900" baseline="30000" dirty="0" smtClean="0"/>
              <a:t>9 </a:t>
            </a:r>
            <a:r>
              <a:rPr lang="en-US" sz="2900" dirty="0" smtClean="0"/>
              <a:t>“Do not drink wine or intoxicating drink, you, nor your sons with you, when you go into the tabernacle of meeting, lest you die. </a:t>
            </a:r>
            <a:r>
              <a:rPr lang="en-US" sz="2900" i="1" dirty="0" smtClean="0"/>
              <a:t>It shall be</a:t>
            </a:r>
            <a:r>
              <a:rPr lang="en-US" sz="2900" dirty="0" smtClean="0"/>
              <a:t> a statute forever throughout your generations, </a:t>
            </a:r>
            <a:r>
              <a:rPr lang="en-US" sz="2900" baseline="30000" dirty="0" smtClean="0"/>
              <a:t>10</a:t>
            </a:r>
            <a:r>
              <a:rPr lang="en-US" sz="2900" baseline="30000" dirty="0" smtClean="0">
                <a:solidFill>
                  <a:srgbClr val="FFFF00"/>
                </a:solidFill>
              </a:rPr>
              <a:t> </a:t>
            </a:r>
            <a:r>
              <a:rPr lang="en-US" sz="2900" b="1" dirty="0" smtClean="0">
                <a:solidFill>
                  <a:srgbClr val="FFFF00"/>
                </a:solidFill>
              </a:rPr>
              <a:t>that you may distinguish between holy and unholy, and between unclean and clean,</a:t>
            </a:r>
            <a:r>
              <a:rPr lang="en-US" sz="2900" b="1" dirty="0" smtClean="0"/>
              <a:t> </a:t>
            </a:r>
            <a:r>
              <a:rPr lang="en-US" sz="2900" baseline="30000" dirty="0" smtClean="0"/>
              <a:t>11 </a:t>
            </a:r>
            <a:r>
              <a:rPr lang="en-US" sz="2900" dirty="0" smtClean="0"/>
              <a:t>and that you may teach the children of Israel all the statutes which the </a:t>
            </a:r>
            <a:r>
              <a:rPr lang="en-US" sz="2900" cap="small" dirty="0" smtClean="0"/>
              <a:t>Lord</a:t>
            </a:r>
            <a:r>
              <a:rPr lang="en-US" sz="2900" dirty="0" smtClean="0"/>
              <a:t> has spoken to them by the hand of Moses.”</a:t>
            </a:r>
          </a:p>
          <a:p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Furnishings of the Tabernacle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And when Aaron and his sons have finished covering the sanctuary and all the furnishings of the sanctuary, when the camp is set to go, then the sons of </a:t>
            </a:r>
            <a:r>
              <a:rPr lang="en-US" sz="2900" dirty="0" err="1" smtClean="0"/>
              <a:t>Kohath</a:t>
            </a:r>
            <a:r>
              <a:rPr lang="en-US" sz="2900" dirty="0" smtClean="0"/>
              <a:t> shall come to carry </a:t>
            </a:r>
            <a:r>
              <a:rPr lang="en-US" sz="2900" i="1" dirty="0" smtClean="0"/>
              <a:t>them;</a:t>
            </a:r>
            <a:r>
              <a:rPr lang="en-US" sz="2900" dirty="0" smtClean="0"/>
              <a:t> but they shall </a:t>
            </a:r>
            <a:r>
              <a:rPr lang="en-US" sz="2900" b="1" dirty="0" smtClean="0">
                <a:solidFill>
                  <a:srgbClr val="FFFF00"/>
                </a:solidFill>
              </a:rPr>
              <a:t>not touch any holy thing</a:t>
            </a:r>
            <a:r>
              <a:rPr lang="en-US" sz="2900" dirty="0" smtClean="0"/>
              <a:t>, lest they die. (Lev. 4:15)</a:t>
            </a:r>
          </a:p>
          <a:p>
            <a:r>
              <a:rPr lang="en-US" sz="2900" dirty="0" smtClean="0"/>
              <a:t>But they shall not go in to watch while the </a:t>
            </a:r>
            <a:r>
              <a:rPr lang="en-US" sz="2900" b="1" dirty="0" smtClean="0">
                <a:solidFill>
                  <a:srgbClr val="FFFF00"/>
                </a:solidFill>
              </a:rPr>
              <a:t>holy things</a:t>
            </a:r>
            <a:r>
              <a:rPr lang="en-US" sz="2900" dirty="0" smtClean="0"/>
              <a:t> are being covered, lest they die.” (Lev. 4:20)</a:t>
            </a:r>
          </a:p>
          <a:p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New Testament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962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 Holy place, material vessels, etc.</a:t>
            </a:r>
          </a:p>
          <a:p>
            <a:r>
              <a:rPr lang="en-US" baseline="30000" dirty="0" smtClean="0"/>
              <a:t>21 </a:t>
            </a:r>
            <a:r>
              <a:rPr lang="en-US" dirty="0" smtClean="0"/>
              <a:t>Jesus said to her, “Woman, believe Me, the hour is coming when you will </a:t>
            </a:r>
            <a:r>
              <a:rPr lang="en-US" b="1" dirty="0" smtClean="0">
                <a:solidFill>
                  <a:srgbClr val="FFFF00"/>
                </a:solidFill>
              </a:rPr>
              <a:t>neither on this mountain, nor in Jerusalem, </a:t>
            </a:r>
            <a:r>
              <a:rPr lang="en-US" dirty="0" smtClean="0"/>
              <a:t>worship the Father. </a:t>
            </a:r>
            <a:r>
              <a:rPr lang="en-US" baseline="30000" dirty="0" smtClean="0"/>
              <a:t>22 </a:t>
            </a:r>
            <a:r>
              <a:rPr lang="en-US" dirty="0" smtClean="0"/>
              <a:t>You worship what you do not know; we know what we worship, for salvation is of the Jews. </a:t>
            </a:r>
            <a:r>
              <a:rPr lang="en-US" baseline="30000" dirty="0" smtClean="0"/>
              <a:t>23 </a:t>
            </a:r>
            <a:r>
              <a:rPr lang="en-US" dirty="0" smtClean="0"/>
              <a:t>But the hour is coming, and now is, when the </a:t>
            </a:r>
            <a:r>
              <a:rPr lang="en-US" b="1" dirty="0" smtClean="0">
                <a:solidFill>
                  <a:srgbClr val="FFFF00"/>
                </a:solidFill>
              </a:rPr>
              <a:t>true worshipers will worship the Father in spirit and truth; </a:t>
            </a:r>
            <a:r>
              <a:rPr lang="en-US" dirty="0" smtClean="0"/>
              <a:t>for the Father is seeking such to worship Him. (John 4:21-23)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</a:t>
            </a:r>
            <a:r>
              <a:rPr lang="en-US" b="1" dirty="0" smtClean="0">
                <a:solidFill>
                  <a:srgbClr val="FFFF00"/>
                </a:solidFill>
              </a:rPr>
              <a:t>Name</a:t>
            </a:r>
            <a:r>
              <a:rPr lang="en-US" b="1" dirty="0" smtClean="0"/>
              <a:t> is Holy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b="1" dirty="0" smtClean="0">
                <a:solidFill>
                  <a:srgbClr val="FFFF00"/>
                </a:solidFill>
              </a:rPr>
              <a:t>Holy</a:t>
            </a:r>
            <a:r>
              <a:rPr lang="en-US" dirty="0" smtClean="0"/>
              <a:t> and awesome </a:t>
            </a:r>
            <a:r>
              <a:rPr lang="en-US" i="1" dirty="0" smtClean="0"/>
              <a:t>is</a:t>
            </a:r>
            <a:r>
              <a:rPr lang="en-US" dirty="0" smtClean="0"/>
              <a:t> His name.” (Ps. 11:9)</a:t>
            </a:r>
          </a:p>
          <a:p>
            <a:r>
              <a:rPr lang="en-US" dirty="0" smtClean="0"/>
              <a:t>“For He who is mighty has done great things for me,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b="1" dirty="0" smtClean="0">
                <a:solidFill>
                  <a:srgbClr val="FFFF00"/>
                </a:solidFill>
              </a:rPr>
              <a:t>holy </a:t>
            </a:r>
            <a:r>
              <a:rPr lang="en-US" i="1" dirty="0" smtClean="0"/>
              <a:t>is</a:t>
            </a:r>
            <a:r>
              <a:rPr lang="en-US" dirty="0" smtClean="0"/>
              <a:t> His name.” (Luke 1:49)</a:t>
            </a:r>
          </a:p>
          <a:p>
            <a:r>
              <a:rPr lang="en-US" baseline="30000" dirty="0" smtClean="0"/>
              <a:t> </a:t>
            </a:r>
            <a:r>
              <a:rPr lang="en-US" dirty="0" smtClean="0"/>
              <a:t>“You shall not take the </a:t>
            </a:r>
            <a:r>
              <a:rPr lang="en-US" b="1" dirty="0" smtClean="0">
                <a:solidFill>
                  <a:srgbClr val="FFFF00"/>
                </a:solidFill>
              </a:rPr>
              <a:t>name </a:t>
            </a:r>
            <a:r>
              <a:rPr lang="en-US" dirty="0" smtClean="0"/>
              <a:t>of the </a:t>
            </a:r>
            <a:r>
              <a:rPr lang="en-US" cap="small" dirty="0" smtClean="0"/>
              <a:t>Lord</a:t>
            </a:r>
            <a:r>
              <a:rPr lang="en-US" dirty="0" smtClean="0"/>
              <a:t> your God in vain, for the </a:t>
            </a:r>
            <a:r>
              <a:rPr lang="en-US" cap="small" dirty="0" smtClean="0"/>
              <a:t>Lord</a:t>
            </a:r>
            <a:r>
              <a:rPr lang="en-US" dirty="0" smtClean="0"/>
              <a:t> will not hold </a:t>
            </a:r>
            <a:r>
              <a:rPr lang="en-US" i="1" dirty="0" smtClean="0"/>
              <a:t>him</a:t>
            </a:r>
            <a:r>
              <a:rPr lang="en-US" dirty="0" smtClean="0"/>
              <a:t> guiltless who takes His name in vain.” (Ex.20:7)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</a:t>
            </a:r>
            <a:r>
              <a:rPr lang="en-US" b="1" dirty="0" smtClean="0">
                <a:solidFill>
                  <a:srgbClr val="FFFF00"/>
                </a:solidFill>
              </a:rPr>
              <a:t>Name</a:t>
            </a:r>
            <a:r>
              <a:rPr lang="en-US" b="1" dirty="0" smtClean="0"/>
              <a:t> is Holy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Jews would not say God’s Name!</a:t>
            </a:r>
          </a:p>
          <a:p>
            <a:r>
              <a:rPr lang="en-US" dirty="0" smtClean="0"/>
              <a:t>They got as close as possible (Mt.23:16-22)</a:t>
            </a:r>
          </a:p>
          <a:p>
            <a:r>
              <a:rPr lang="en-US" dirty="0" smtClean="0"/>
              <a:t>Some of us may do the same.</a:t>
            </a:r>
          </a:p>
          <a:p>
            <a:r>
              <a:rPr lang="en-US" dirty="0" smtClean="0"/>
              <a:t>Profane use of God’s name increasingly common in out time.</a:t>
            </a:r>
          </a:p>
          <a:p>
            <a:r>
              <a:rPr lang="en-US" dirty="0" smtClean="0"/>
              <a:t>Disrespect for God’s name is disrespect for God Himself.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561</Words>
  <Application>Microsoft Office PowerPoint</Application>
  <PresentationFormat>On-screen Show (16:10)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Profanity</vt:lpstr>
      <vt:lpstr>Hebrews 12:14-16</vt:lpstr>
      <vt:lpstr>People Guilty of Profanity</vt:lpstr>
      <vt:lpstr>Leviticus 10:1-3</vt:lpstr>
      <vt:lpstr>Leviticus 10:8-11</vt:lpstr>
      <vt:lpstr>Furnishings of the Tabernacle</vt:lpstr>
      <vt:lpstr>In the New Testament </vt:lpstr>
      <vt:lpstr>God’s Name is Holy </vt:lpstr>
      <vt:lpstr>God’s Name is Holy </vt:lpstr>
      <vt:lpstr>The Lord’s Supper is Holy</vt:lpstr>
      <vt:lpstr>Other Holy Things</vt:lpstr>
      <vt:lpstr>The Body of a Christian</vt:lpstr>
      <vt:lpstr>The Body of a Christian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Christina</dc:creator>
  <cp:lastModifiedBy>Christina</cp:lastModifiedBy>
  <cp:revision>15</cp:revision>
  <dcterms:created xsi:type="dcterms:W3CDTF">2015-01-24T23:20:33Z</dcterms:created>
  <dcterms:modified xsi:type="dcterms:W3CDTF">2015-01-25T13:27:33Z</dcterms:modified>
</cp:coreProperties>
</file>