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handoutMasterIdLst>
    <p:handoutMasterId r:id="rId19"/>
  </p:handoutMasterIdLst>
  <p:sldIdLst>
    <p:sldId id="290" r:id="rId2"/>
    <p:sldId id="335" r:id="rId3"/>
    <p:sldId id="346" r:id="rId4"/>
    <p:sldId id="342" r:id="rId5"/>
    <p:sldId id="345" r:id="rId6"/>
    <p:sldId id="325" r:id="rId7"/>
    <p:sldId id="330" r:id="rId8"/>
    <p:sldId id="336" r:id="rId9"/>
    <p:sldId id="257" r:id="rId10"/>
    <p:sldId id="338" r:id="rId11"/>
    <p:sldId id="339" r:id="rId12"/>
    <p:sldId id="340" r:id="rId13"/>
    <p:sldId id="341" r:id="rId14"/>
    <p:sldId id="343" r:id="rId15"/>
    <p:sldId id="344" r:id="rId16"/>
    <p:sldId id="300" r:id="rId17"/>
    <p:sldId id="298" r:id="rId18"/>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8" y="-197"/>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38200" y="2032000"/>
            <a:ext cx="7086600" cy="15113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alpha val="43137"/>
                    </a:srgbClr>
                  </a:outerShdw>
                </a:effectLst>
                <a:latin typeface="Calibri" pitchFamily="34" charset="0"/>
                <a:ea typeface="+mj-ea"/>
                <a:cs typeface="+mj-cs"/>
              </a:rPr>
              <a:t>How Does God’s Discipline Work?</a:t>
            </a:r>
            <a:endParaRPr lang="en-US" sz="5400" b="1" i="1" kern="0" dirty="0">
              <a:solidFill>
                <a:schemeClr val="tx2"/>
              </a:solidFill>
              <a:effectLst>
                <a:outerShdw blurRad="38100" dist="38100" dir="2700000" algn="tl">
                  <a:srgbClr val="000000">
                    <a:alpha val="43137"/>
                  </a:srgbClr>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a:bodyPr>
          <a:lstStyle/>
          <a:p>
            <a:pPr lvl="0"/>
            <a:r>
              <a:rPr lang="en-US" sz="3600" dirty="0" smtClean="0"/>
              <a:t>Keep your life free from the love of money (vs. 5)</a:t>
            </a:r>
          </a:p>
          <a:p>
            <a:pPr lvl="0"/>
            <a:r>
              <a:rPr lang="en-US" sz="3600" dirty="0" smtClean="0"/>
              <a:t>Be content with you have (vs. 5)</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lnSpcReduction="10000"/>
          </a:bodyPr>
          <a:lstStyle/>
          <a:p>
            <a:pPr lvl="0"/>
            <a:r>
              <a:rPr lang="en-US" sz="3600" dirty="0" smtClean="0"/>
              <a:t>Remember your leaders (vs. 7)</a:t>
            </a:r>
          </a:p>
          <a:p>
            <a:pPr lvl="0"/>
            <a:r>
              <a:rPr lang="en-US" sz="3600" dirty="0" smtClean="0"/>
              <a:t>Consider the outcome of your leaders’ way of life (vs. 7)</a:t>
            </a:r>
          </a:p>
          <a:p>
            <a:pPr lvl="0"/>
            <a:r>
              <a:rPr lang="en-US" sz="3600" dirty="0" smtClean="0"/>
              <a:t>Imitate your leaders’ faith (vs. 7)</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a:bodyPr>
          <a:lstStyle/>
          <a:p>
            <a:pPr lvl="0"/>
            <a:r>
              <a:rPr lang="en-US" sz="3600" dirty="0" smtClean="0"/>
              <a:t>Do not be led away by diverse and strange teachings (vs. 9)</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a:bodyPr>
          <a:lstStyle/>
          <a:p>
            <a:pPr lvl="0"/>
            <a:r>
              <a:rPr lang="en-US" sz="3600" dirty="0" smtClean="0"/>
              <a:t>Offer up a sacrifice of praise to God  (vs. 15)</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a:bodyPr>
          <a:lstStyle/>
          <a:p>
            <a:pPr lvl="0"/>
            <a:r>
              <a:rPr lang="en-US" sz="3600" dirty="0" smtClean="0"/>
              <a:t>Pray for us (vs. 18)</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228600" y="1714500"/>
            <a:ext cx="8686800" cy="3657600"/>
          </a:xfrm>
        </p:spPr>
        <p:txBody>
          <a:bodyPr>
            <a:normAutofit lnSpcReduction="10000"/>
          </a:bodyPr>
          <a:lstStyle/>
          <a:p>
            <a:pPr lvl="0"/>
            <a:r>
              <a:rPr lang="en-US" sz="3200" dirty="0" smtClean="0"/>
              <a:t>Let brotherly love continue (vs. 1)</a:t>
            </a:r>
          </a:p>
          <a:p>
            <a:pPr lvl="0"/>
            <a:r>
              <a:rPr lang="en-US" sz="3200" dirty="0" smtClean="0"/>
              <a:t>Do not neglect to show hospitality to strangers (vs. 2)</a:t>
            </a:r>
          </a:p>
          <a:p>
            <a:pPr lvl="0"/>
            <a:r>
              <a:rPr lang="en-US" sz="3200" dirty="0" smtClean="0"/>
              <a:t>Remember those who are in prison (vs. 3)</a:t>
            </a:r>
          </a:p>
          <a:p>
            <a:pPr lvl="0"/>
            <a:r>
              <a:rPr lang="en-US" sz="3200" dirty="0" smtClean="0"/>
              <a:t>Remember those who are mistreated (vs. 3)</a:t>
            </a:r>
          </a:p>
          <a:p>
            <a:pPr lvl="0"/>
            <a:r>
              <a:rPr lang="en-US" sz="3200" dirty="0" smtClean="0"/>
              <a:t>Do not neglect to do good (vs. 16)</a:t>
            </a:r>
          </a:p>
          <a:p>
            <a:r>
              <a:rPr lang="en-US" sz="3200" dirty="0" smtClean="0"/>
              <a:t>Do not neglect to share what you have (vs. 16)</a:t>
            </a:r>
            <a:endParaRPr lang="en-US" sz="3600" dirty="0" smtClean="0"/>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2349500"/>
            <a:ext cx="7543800" cy="1193271"/>
          </a:xfrm>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723900"/>
            <a:ext cx="7162800" cy="762000"/>
          </a:xfrm>
        </p:spPr>
        <p:txBody>
          <a:bodyPr>
            <a:noAutofit/>
          </a:bodyPr>
          <a:lstStyle/>
          <a:p>
            <a:pPr algn="ctr" eaLnBrk="1" hangingPunct="1"/>
            <a:r>
              <a:rPr lang="en-US" sz="4800" b="0" dirty="0" smtClean="0">
                <a:solidFill>
                  <a:srgbClr val="FFFF66"/>
                </a:solidFill>
                <a:effectLst/>
                <a:latin typeface="Calibri" pitchFamily="34" charset="0"/>
              </a:rPr>
              <a:t>I Corinthians 2:11-13</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04800" y="1562100"/>
            <a:ext cx="8610600" cy="4031873"/>
          </a:xfrm>
          <a:prstGeom prst="rect">
            <a:avLst/>
          </a:prstGeom>
          <a:noFill/>
          <a:ln w="9525">
            <a:noFill/>
            <a:miter lim="800000"/>
            <a:headEnd/>
            <a:tailEnd/>
          </a:ln>
        </p:spPr>
        <p:txBody>
          <a:bodyPr wrap="square" anchor="t">
            <a:spAutoFit/>
          </a:bodyPr>
          <a:lstStyle/>
          <a:p>
            <a:r>
              <a:rPr lang="en-US" sz="2400" dirty="0"/>
              <a:t> </a:t>
            </a:r>
            <a:r>
              <a:rPr lang="en-US" sz="3200" i="1" baseline="30000" dirty="0" smtClean="0">
                <a:latin typeface="Calibri"/>
                <a:ea typeface="Calibri"/>
                <a:cs typeface="Times New Roman"/>
              </a:rPr>
              <a:t> </a:t>
            </a:r>
            <a:r>
              <a:rPr lang="en-US" sz="3200" i="1" dirty="0" smtClean="0">
                <a:latin typeface="+mn-lt"/>
              </a:rPr>
              <a:t>So also no one comprehends the thoughts of God except the Spirit of God. </a:t>
            </a:r>
            <a:r>
              <a:rPr lang="en-US" sz="3200" i="1" baseline="30000" dirty="0" smtClean="0">
                <a:latin typeface="+mn-lt"/>
              </a:rPr>
              <a:t>12 </a:t>
            </a:r>
            <a:r>
              <a:rPr lang="en-US" sz="3200" i="1" dirty="0" smtClean="0">
                <a:latin typeface="+mn-lt"/>
              </a:rPr>
              <a:t>Now we have received not the spirit of the world, but the Spirit who is from God, that we might understand the things freely given us by God. </a:t>
            </a:r>
            <a:r>
              <a:rPr lang="en-US" sz="3200" i="1" baseline="30000" dirty="0" smtClean="0">
                <a:latin typeface="+mn-lt"/>
              </a:rPr>
              <a:t>13 </a:t>
            </a:r>
            <a:r>
              <a:rPr lang="en-US" sz="3200" i="1" dirty="0" smtClean="0">
                <a:latin typeface="+mn-lt"/>
              </a:rPr>
              <a:t>And we impart this in words not taught by human wisdom but taught by the Spirit, interpreting spiritual truths to those who are spiritual.</a:t>
            </a:r>
            <a:r>
              <a:rPr lang="en-US" sz="3200" i="1" baseline="30000" dirty="0" smtClean="0">
                <a:latin typeface="+mn-lt"/>
                <a:ea typeface="Calibri"/>
                <a:cs typeface="Times New Roman"/>
              </a:rPr>
              <a:t>. </a:t>
            </a:r>
            <a:endParaRPr lang="en-US" sz="3200" dirty="0">
              <a:latin typeface="+mn-lt"/>
            </a:endParaRPr>
          </a:p>
        </p:txBody>
      </p:sp>
      <p:cxnSp>
        <p:nvCxnSpPr>
          <p:cNvPr id="6" name="Straight Connector 5"/>
          <p:cNvCxnSpPr/>
          <p:nvPr/>
        </p:nvCxnSpPr>
        <p:spPr>
          <a:xfrm>
            <a:off x="4572000" y="4000500"/>
            <a:ext cx="3657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4533900"/>
            <a:ext cx="106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38200" y="2032000"/>
            <a:ext cx="7086600" cy="15113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alpha val="43137"/>
                    </a:srgbClr>
                  </a:outerShdw>
                </a:effectLst>
                <a:latin typeface="Calibri" pitchFamily="34" charset="0"/>
                <a:ea typeface="+mj-ea"/>
                <a:cs typeface="+mj-cs"/>
              </a:rPr>
              <a:t>How Does God’s Discipline Work?</a:t>
            </a:r>
            <a:endParaRPr lang="en-US" sz="5400" b="1" i="1" kern="0" dirty="0">
              <a:solidFill>
                <a:schemeClr val="tx2"/>
              </a:solidFill>
              <a:effectLst>
                <a:outerShdw blurRad="38100" dist="38100" dir="2700000" algn="tl">
                  <a:srgbClr val="000000">
                    <a:alpha val="43137"/>
                  </a:srgbClr>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The Goals of God’s Discipline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228600" y="1790700"/>
            <a:ext cx="8763000" cy="2438400"/>
          </a:xfrm>
        </p:spPr>
        <p:txBody>
          <a:bodyPr>
            <a:normAutofit fontScale="92500"/>
          </a:bodyPr>
          <a:lstStyle/>
          <a:p>
            <a:pPr marL="511175" lvl="0" indent="-511175">
              <a:buFont typeface="+mj-lt"/>
              <a:buAutoNum type="arabicPeriod"/>
            </a:pPr>
            <a:r>
              <a:rPr lang="en-US" sz="3600" dirty="0" smtClean="0"/>
              <a:t>Endurance</a:t>
            </a:r>
            <a:endParaRPr lang="en-US" sz="3600" dirty="0" smtClean="0"/>
          </a:p>
          <a:p>
            <a:pPr marL="511175" lvl="0" indent="-511175">
              <a:buFont typeface="+mj-lt"/>
              <a:buAutoNum type="arabicPeriod"/>
            </a:pPr>
            <a:r>
              <a:rPr lang="en-US" sz="3600" dirty="0" smtClean="0"/>
              <a:t>Resistance of sin</a:t>
            </a:r>
          </a:p>
          <a:p>
            <a:pPr marL="511175" lvl="0" indent="-511175">
              <a:buFont typeface="+mj-lt"/>
              <a:buAutoNum type="arabicPeriod"/>
            </a:pPr>
            <a:r>
              <a:rPr lang="en-US" sz="3600" dirty="0" smtClean="0"/>
              <a:t>Sharing of God’s holiness and righteousness</a:t>
            </a:r>
          </a:p>
          <a:p>
            <a:pPr marL="511175" lvl="0" indent="-511175">
              <a:buFont typeface="+mj-lt"/>
              <a:buAutoNum type="arabicPeriod"/>
            </a:pPr>
            <a:r>
              <a:rPr lang="en-US" sz="3600" dirty="0" smtClean="0"/>
              <a:t>Gratitude and worship</a:t>
            </a:r>
            <a:endParaRPr lang="en-US" sz="3600" dirty="0" smtClean="0"/>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38200" y="2032000"/>
            <a:ext cx="7086600" cy="15113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alpha val="43137"/>
                    </a:srgbClr>
                  </a:outerShdw>
                </a:effectLst>
                <a:latin typeface="Calibri" pitchFamily="34" charset="0"/>
                <a:ea typeface="+mj-ea"/>
                <a:cs typeface="+mj-cs"/>
              </a:rPr>
              <a:t>How Does God’s Discipline Work?</a:t>
            </a:r>
            <a:endParaRPr lang="en-US" sz="5400" b="1" i="1" kern="0" dirty="0">
              <a:solidFill>
                <a:schemeClr val="tx2"/>
              </a:solidFill>
              <a:effectLst>
                <a:outerShdw blurRad="38100" dist="38100" dir="2700000" algn="tl">
                  <a:srgbClr val="000000">
                    <a:alpha val="43137"/>
                  </a:srgbClr>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647700"/>
            <a:ext cx="8763000" cy="762000"/>
          </a:xfrm>
        </p:spPr>
        <p:txBody>
          <a:bodyPr>
            <a:noAutofit/>
          </a:bodyPr>
          <a:lstStyle/>
          <a:p>
            <a:pPr algn="ctr" eaLnBrk="1" hangingPunct="1">
              <a:defRPr/>
            </a:pPr>
            <a:r>
              <a:rPr lang="en-US" sz="4800" b="0" i="1" dirty="0" smtClean="0">
                <a:solidFill>
                  <a:srgbClr val="FFFF66"/>
                </a:solidFill>
                <a:effectLst/>
                <a:latin typeface="Calibri" pitchFamily="34" charset="0"/>
              </a:rPr>
              <a:t>A Heart Strengthened by Grace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409700"/>
            <a:ext cx="8077200" cy="762000"/>
          </a:xfrm>
        </p:spPr>
        <p:txBody>
          <a:bodyPr>
            <a:normAutofit/>
          </a:bodyPr>
          <a:lstStyle/>
          <a:p>
            <a:pPr marL="517525" indent="-517525">
              <a:buFont typeface="+mj-lt"/>
              <a:buAutoNum type="arabicPeriod"/>
            </a:pPr>
            <a:r>
              <a:rPr lang="en-US" sz="3600" dirty="0" smtClean="0">
                <a:latin typeface="Calibri" pitchFamily="34" charset="0"/>
              </a:rPr>
              <a:t>The Presence of God</a:t>
            </a:r>
          </a:p>
          <a:p>
            <a:pPr marL="742950" indent="-742950">
              <a:buFont typeface="+mj-lt"/>
              <a:buAutoNum type="arabicPeriod"/>
            </a:pP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5" name="Rectangle 3"/>
          <p:cNvSpPr>
            <a:spLocks noChangeArrowheads="1"/>
          </p:cNvSpPr>
          <p:nvPr/>
        </p:nvSpPr>
        <p:spPr bwMode="auto">
          <a:xfrm>
            <a:off x="381000" y="2171700"/>
            <a:ext cx="8610600" cy="2554545"/>
          </a:xfrm>
          <a:prstGeom prst="rect">
            <a:avLst/>
          </a:prstGeom>
          <a:noFill/>
          <a:ln w="9525">
            <a:noFill/>
            <a:miter lim="800000"/>
            <a:headEnd/>
            <a:tailEnd/>
          </a:ln>
        </p:spPr>
        <p:txBody>
          <a:bodyPr wrap="square" anchor="t">
            <a:spAutoFit/>
          </a:bodyPr>
          <a:lstStyle/>
          <a:p>
            <a:r>
              <a:rPr lang="en-US" sz="2000" dirty="0" smtClean="0">
                <a:latin typeface="+mj-lt"/>
              </a:rPr>
              <a:t> </a:t>
            </a:r>
            <a:r>
              <a:rPr lang="en-US" sz="3600" i="1" baseline="30000" dirty="0" smtClean="0">
                <a:latin typeface="+mj-lt"/>
              </a:rPr>
              <a:t> </a:t>
            </a:r>
            <a:r>
              <a:rPr lang="en-US" sz="3200" i="1" dirty="0" smtClean="0">
                <a:latin typeface="+mj-lt"/>
              </a:rPr>
              <a:t>for he has said, “I will never leave you nor forsake you.” </a:t>
            </a:r>
            <a:r>
              <a:rPr lang="en-US" sz="3200" i="1" baseline="30000" dirty="0" smtClean="0">
                <a:latin typeface="+mj-lt"/>
              </a:rPr>
              <a:t>6 </a:t>
            </a:r>
            <a:r>
              <a:rPr lang="en-US" sz="3200" i="1" dirty="0" smtClean="0">
                <a:latin typeface="+mj-lt"/>
              </a:rPr>
              <a:t>So we can confidently say,</a:t>
            </a:r>
          </a:p>
          <a:p>
            <a:r>
              <a:rPr lang="en-US" sz="3200" i="1" dirty="0" smtClean="0">
                <a:latin typeface="+mj-lt"/>
              </a:rPr>
              <a:t>“The Lord is my helper;</a:t>
            </a:r>
            <a:br>
              <a:rPr lang="en-US" sz="3200" i="1" dirty="0" smtClean="0">
                <a:latin typeface="+mj-lt"/>
              </a:rPr>
            </a:br>
            <a:r>
              <a:rPr lang="en-US" sz="3200" i="1" dirty="0" smtClean="0">
                <a:latin typeface="+mj-lt"/>
              </a:rPr>
              <a:t>    I will not fear; what can man do to me?”</a:t>
            </a:r>
          </a:p>
          <a:p>
            <a:r>
              <a:rPr lang="en-US" sz="3200" dirty="0" smtClean="0">
                <a:solidFill>
                  <a:srgbClr val="FFFF00"/>
                </a:solidFill>
                <a:latin typeface="+mj-lt"/>
              </a:rPr>
              <a:t>Hebrews 13:5-6</a:t>
            </a:r>
            <a:endParaRPr lang="en-US" sz="24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647700"/>
            <a:ext cx="8763000" cy="762000"/>
          </a:xfrm>
        </p:spPr>
        <p:txBody>
          <a:bodyPr>
            <a:noAutofit/>
          </a:bodyPr>
          <a:lstStyle/>
          <a:p>
            <a:pPr algn="ctr">
              <a:defRPr/>
            </a:pPr>
            <a:r>
              <a:rPr lang="en-US" sz="4800" i="1" dirty="0" smtClean="0">
                <a:solidFill>
                  <a:srgbClr val="FFFF66"/>
                </a:solidFill>
                <a:latin typeface="Calibri" pitchFamily="34" charset="0"/>
              </a:rPr>
              <a:t>A Heart Strengthened by Grace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257300"/>
            <a:ext cx="8077200" cy="1752600"/>
          </a:xfrm>
        </p:spPr>
        <p:txBody>
          <a:bodyPr>
            <a:normAutofit/>
          </a:bodyPr>
          <a:lstStyle/>
          <a:p>
            <a:pPr marL="517525" indent="-517525">
              <a:buFont typeface="+mj-lt"/>
              <a:buAutoNum type="arabicPeriod"/>
            </a:pPr>
            <a:r>
              <a:rPr lang="en-US" sz="3600" dirty="0" smtClean="0">
                <a:latin typeface="Calibri" pitchFamily="34" charset="0"/>
              </a:rPr>
              <a:t>The Presence of God</a:t>
            </a:r>
          </a:p>
          <a:p>
            <a:pPr marL="569913" indent="-569913">
              <a:buFont typeface="+mj-lt"/>
              <a:buAutoNum type="arabicPeriod"/>
            </a:pPr>
            <a:r>
              <a:rPr lang="en-US" sz="3600" dirty="0" smtClean="0">
                <a:latin typeface="Calibri" pitchFamily="34" charset="0"/>
              </a:rPr>
              <a:t>Sacrifice of Christ</a:t>
            </a: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304800" y="2628900"/>
            <a:ext cx="8839200" cy="2677656"/>
          </a:xfrm>
          <a:prstGeom prst="rect">
            <a:avLst/>
          </a:prstGeom>
          <a:noFill/>
          <a:ln w="9525">
            <a:noFill/>
            <a:miter lim="800000"/>
            <a:headEnd/>
            <a:tailEnd/>
          </a:ln>
        </p:spPr>
        <p:txBody>
          <a:bodyPr wrap="square" anchor="t">
            <a:spAutoFit/>
          </a:bodyPr>
          <a:lstStyle/>
          <a:p>
            <a:r>
              <a:rPr lang="en-US" sz="2000" dirty="0">
                <a:latin typeface="+mj-lt"/>
              </a:rPr>
              <a:t> </a:t>
            </a:r>
            <a:r>
              <a:rPr lang="en-US" sz="2800" i="1" baseline="30000" dirty="0" smtClean="0">
                <a:latin typeface="+mj-lt"/>
                <a:ea typeface="Times New Roman"/>
              </a:rPr>
              <a:t>10 </a:t>
            </a:r>
            <a:r>
              <a:rPr lang="en-US" sz="2800" i="1" dirty="0" smtClean="0">
                <a:latin typeface="+mj-lt"/>
                <a:ea typeface="Times New Roman"/>
              </a:rPr>
              <a:t>We have an altar from which those who serve the tent have no right to eat. </a:t>
            </a:r>
            <a:r>
              <a:rPr lang="en-US" sz="2800" i="1" baseline="30000" dirty="0" smtClean="0">
                <a:latin typeface="+mj-lt"/>
                <a:ea typeface="Times New Roman"/>
              </a:rPr>
              <a:t>11 </a:t>
            </a:r>
            <a:r>
              <a:rPr lang="en-US" sz="2800" i="1" dirty="0" smtClean="0">
                <a:latin typeface="+mj-lt"/>
                <a:ea typeface="Times New Roman"/>
              </a:rPr>
              <a:t>For the bodies of those animals whose blood is brought into the holy places by the high priest as a sacrifice for sin are burned outside the camp. </a:t>
            </a:r>
            <a:r>
              <a:rPr lang="en-US" sz="2800" i="1" baseline="30000" dirty="0" smtClean="0">
                <a:latin typeface="+mj-lt"/>
                <a:ea typeface="Times New Roman"/>
              </a:rPr>
              <a:t>12 </a:t>
            </a:r>
            <a:r>
              <a:rPr lang="en-US" sz="2800" i="1" dirty="0" smtClean="0">
                <a:latin typeface="+mj-lt"/>
                <a:ea typeface="Times New Roman"/>
              </a:rPr>
              <a:t>So Jesus also suffered outside the gate in order to sanctify the people through his own blood.  </a:t>
            </a:r>
            <a:r>
              <a:rPr lang="en-US" sz="2800" dirty="0" smtClean="0">
                <a:solidFill>
                  <a:srgbClr val="FFFF00"/>
                </a:solidFill>
                <a:latin typeface="+mj-lt"/>
              </a:rPr>
              <a:t>Hebrews 13:10-12</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dissolve">
                                      <p:cBhvr>
                                        <p:cTn id="7" dur="500"/>
                                        <p:tgtEl>
                                          <p:spTgt spid="47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495300"/>
            <a:ext cx="8763000" cy="762000"/>
          </a:xfrm>
        </p:spPr>
        <p:txBody>
          <a:bodyPr>
            <a:noAutofit/>
          </a:bodyPr>
          <a:lstStyle/>
          <a:p>
            <a:pPr algn="ctr">
              <a:defRPr/>
            </a:pPr>
            <a:r>
              <a:rPr lang="en-US" sz="4800" i="1" dirty="0" smtClean="0">
                <a:solidFill>
                  <a:srgbClr val="FFFF66"/>
                </a:solidFill>
                <a:latin typeface="Calibri" pitchFamily="34" charset="0"/>
              </a:rPr>
              <a:t>A Heart Strengthened by Grace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181100"/>
            <a:ext cx="8077200" cy="1752600"/>
          </a:xfrm>
        </p:spPr>
        <p:txBody>
          <a:bodyPr>
            <a:normAutofit fontScale="92500" lnSpcReduction="10000"/>
          </a:bodyPr>
          <a:lstStyle/>
          <a:p>
            <a:pPr marL="517525" indent="-517525">
              <a:buFont typeface="+mj-lt"/>
              <a:buAutoNum type="arabicPeriod"/>
            </a:pPr>
            <a:r>
              <a:rPr lang="en-US" sz="3600" dirty="0" smtClean="0">
                <a:latin typeface="Calibri" pitchFamily="34" charset="0"/>
              </a:rPr>
              <a:t>The Presence of God</a:t>
            </a:r>
          </a:p>
          <a:p>
            <a:pPr marL="569913" indent="-569913">
              <a:buFont typeface="+mj-lt"/>
              <a:buAutoNum type="arabicPeriod"/>
            </a:pPr>
            <a:r>
              <a:rPr lang="en-US" sz="3600" dirty="0" smtClean="0">
                <a:latin typeface="Calibri" pitchFamily="34" charset="0"/>
              </a:rPr>
              <a:t>Sacrifice of Christ</a:t>
            </a:r>
          </a:p>
          <a:p>
            <a:pPr marL="569913" indent="-569913">
              <a:buFont typeface="+mj-lt"/>
              <a:buAutoNum type="arabicPeriod"/>
            </a:pPr>
            <a:r>
              <a:rPr lang="en-US" sz="3600" dirty="0" smtClean="0">
                <a:latin typeface="Calibri" pitchFamily="34" charset="0"/>
              </a:rPr>
              <a:t>Leaders</a:t>
            </a: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304800" y="2781300"/>
            <a:ext cx="8839200" cy="1261884"/>
          </a:xfrm>
          <a:prstGeom prst="rect">
            <a:avLst/>
          </a:prstGeom>
          <a:noFill/>
          <a:ln w="9525">
            <a:noFill/>
            <a:miter lim="800000"/>
            <a:headEnd/>
            <a:tailEnd/>
          </a:ln>
        </p:spPr>
        <p:txBody>
          <a:bodyPr wrap="square" anchor="t">
            <a:spAutoFit/>
          </a:bodyPr>
          <a:lstStyle/>
          <a:p>
            <a:r>
              <a:rPr lang="en-US" dirty="0">
                <a:latin typeface="+mj-lt"/>
              </a:rPr>
              <a:t> </a:t>
            </a:r>
            <a:r>
              <a:rPr lang="en-US" sz="2400" i="1" baseline="30000" dirty="0" smtClean="0">
                <a:latin typeface="+mj-lt"/>
              </a:rPr>
              <a:t>7 </a:t>
            </a:r>
            <a:r>
              <a:rPr lang="en-US" sz="2400" i="1" dirty="0" smtClean="0">
                <a:latin typeface="+mj-lt"/>
              </a:rPr>
              <a:t>Remember your leaders, those who spoke to you the word of God. Consider the outcome of their way of life, and imitate their faith. </a:t>
            </a:r>
            <a:r>
              <a:rPr lang="en-US" sz="2800" dirty="0" smtClean="0">
                <a:solidFill>
                  <a:srgbClr val="FFFF00"/>
                </a:solidFill>
                <a:latin typeface="+mj-lt"/>
              </a:rPr>
              <a:t>Hebrews 13:7</a:t>
            </a:r>
            <a:endParaRPr lang="en-US" sz="2000" dirty="0">
              <a:solidFill>
                <a:srgbClr val="FFFF00"/>
              </a:solidFill>
              <a:latin typeface="+mj-lt"/>
            </a:endParaRPr>
          </a:p>
        </p:txBody>
      </p:sp>
      <p:sp>
        <p:nvSpPr>
          <p:cNvPr id="5" name="Rectangle 4"/>
          <p:cNvSpPr>
            <a:spLocks noChangeArrowheads="1"/>
          </p:cNvSpPr>
          <p:nvPr/>
        </p:nvSpPr>
        <p:spPr bwMode="auto">
          <a:xfrm>
            <a:off x="152400" y="4083784"/>
            <a:ext cx="8991600" cy="1631216"/>
          </a:xfrm>
          <a:prstGeom prst="rect">
            <a:avLst/>
          </a:prstGeom>
          <a:noFill/>
          <a:ln w="9525">
            <a:noFill/>
            <a:miter lim="800000"/>
            <a:headEnd/>
            <a:tailEnd/>
          </a:ln>
        </p:spPr>
        <p:txBody>
          <a:bodyPr wrap="square" anchor="t">
            <a:spAutoFit/>
          </a:bodyPr>
          <a:lstStyle/>
          <a:p>
            <a:r>
              <a:rPr lang="en-US" dirty="0">
                <a:latin typeface="+mj-lt"/>
              </a:rPr>
              <a:t> </a:t>
            </a:r>
            <a:r>
              <a:rPr lang="en-US" sz="2400" i="1" baseline="30000" dirty="0" smtClean="0">
                <a:latin typeface="+mj-lt"/>
              </a:rPr>
              <a:t>17 </a:t>
            </a:r>
            <a:r>
              <a:rPr lang="en-US" sz="2400" i="1" dirty="0" smtClean="0">
                <a:latin typeface="+mj-lt"/>
              </a:rPr>
              <a:t>Obey your leaders and submit to them, for they are keeping watch over your souls, as those who will have to give an account. Let them do this with joy and not with groaning, for that would be of no advantage to you. </a:t>
            </a:r>
            <a:r>
              <a:rPr lang="en-US" sz="2800" dirty="0" smtClean="0">
                <a:solidFill>
                  <a:srgbClr val="FFFF00"/>
                </a:solidFill>
                <a:latin typeface="+mj-lt"/>
              </a:rPr>
              <a:t>Hebrews 13:17</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Effect transition="in" filter="dissolve">
                                      <p:cBhvr>
                                        <p:cTn id="7" dur="500"/>
                                        <p:tgtEl>
                                          <p:spTgt spid="4710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A Well-Ordered Life</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a:bodyPr>
          <a:lstStyle/>
          <a:p>
            <a:pPr lvl="0"/>
            <a:r>
              <a:rPr lang="en-US" sz="3600" dirty="0" smtClean="0">
                <a:latin typeface="+mj-lt"/>
              </a:rPr>
              <a:t>Let marriage be held in honor (vs. 4)</a:t>
            </a:r>
          </a:p>
          <a:p>
            <a:r>
              <a:rPr lang="en-US" sz="3600" dirty="0" smtClean="0">
                <a:latin typeface="+mj-lt"/>
              </a:rPr>
              <a:t>Let the marriage bed be undefiled (vs. 4)</a:t>
            </a: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dissolve">
                                      <p:cBhvr>
                                        <p:cTn id="10"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Flow">
  <a:themeElements>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12210</TotalTime>
  <Words>276</Words>
  <Application>Microsoft Office PowerPoint</Application>
  <PresentationFormat>On-screen Show (16:10)</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2_Flow</vt:lpstr>
      <vt:lpstr>Slide 1</vt:lpstr>
      <vt:lpstr>I Corinthians 2:11-13</vt:lpstr>
      <vt:lpstr>Slide 3</vt:lpstr>
      <vt:lpstr>The Goals of God’s Discipline</vt:lpstr>
      <vt:lpstr>Slide 5</vt:lpstr>
      <vt:lpstr>A Heart Strengthened by Grace</vt:lpstr>
      <vt:lpstr>A Heart Strengthened by Grace</vt:lpstr>
      <vt:lpstr>A Heart Strengthened by Grace</vt:lpstr>
      <vt:lpstr>A Well-Ordered Life</vt:lpstr>
      <vt:lpstr>A Well-Ordered Life</vt:lpstr>
      <vt:lpstr>A Well-Ordered Life</vt:lpstr>
      <vt:lpstr>A Well-Ordered Life</vt:lpstr>
      <vt:lpstr>A Well-Ordered Life</vt:lpstr>
      <vt:lpstr>A Well-Ordered Life</vt:lpstr>
      <vt:lpstr>A Well-Ordered Life</vt:lpstr>
      <vt:lpstr>Slide 16</vt:lpstr>
      <vt:lpstr>Slide 17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99</cp:revision>
  <dcterms:created xsi:type="dcterms:W3CDTF">2007-11-30T02:06:12Z</dcterms:created>
  <dcterms:modified xsi:type="dcterms:W3CDTF">2013-12-22T13:18:17Z</dcterms:modified>
</cp:coreProperties>
</file>