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handoutMasterIdLst>
    <p:handoutMasterId r:id="rId17"/>
  </p:handoutMasterIdLst>
  <p:sldIdLst>
    <p:sldId id="467" r:id="rId2"/>
    <p:sldId id="468" r:id="rId3"/>
    <p:sldId id="444" r:id="rId4"/>
    <p:sldId id="445" r:id="rId5"/>
    <p:sldId id="446" r:id="rId6"/>
    <p:sldId id="447" r:id="rId7"/>
    <p:sldId id="449" r:id="rId8"/>
    <p:sldId id="469" r:id="rId9"/>
    <p:sldId id="470" r:id="rId10"/>
    <p:sldId id="471" r:id="rId11"/>
    <p:sldId id="472" r:id="rId12"/>
    <p:sldId id="474" r:id="rId13"/>
    <p:sldId id="475" r:id="rId14"/>
    <p:sldId id="473" r:id="rId15"/>
    <p:sldId id="476" r:id="rId16"/>
  </p:sldIdLst>
  <p:sldSz cx="9144000" cy="5715000" type="screen16x10"/>
  <p:notesSz cx="7077075" cy="9369425"/>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66"/>
    <a:srgbClr val="FFFFCC"/>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104" d="100"/>
          <a:sy n="104" d="100"/>
        </p:scale>
        <p:origin x="-102" y="-37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68471"/>
          </a:xfrm>
          <a:prstGeom prst="rect">
            <a:avLst/>
          </a:prstGeom>
          <a:noFill/>
          <a:ln w="9525">
            <a:noFill/>
            <a:miter lim="800000"/>
            <a:headEnd/>
            <a:tailEnd/>
          </a:ln>
          <a:effectLst/>
        </p:spPr>
        <p:txBody>
          <a:bodyPr vert="horz" wrap="square" lIns="93607" tIns="46804" rIns="93607" bIns="46804"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68471"/>
          </a:xfrm>
          <a:prstGeom prst="rect">
            <a:avLst/>
          </a:prstGeom>
          <a:noFill/>
          <a:ln w="9525">
            <a:noFill/>
            <a:miter lim="800000"/>
            <a:headEnd/>
            <a:tailEnd/>
          </a:ln>
          <a:effectLst/>
        </p:spPr>
        <p:txBody>
          <a:bodyPr vert="horz" wrap="square" lIns="93607" tIns="46804" rIns="93607" bIns="46804"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900954"/>
            <a:ext cx="3066733" cy="468471"/>
          </a:xfrm>
          <a:prstGeom prst="rect">
            <a:avLst/>
          </a:prstGeom>
          <a:noFill/>
          <a:ln w="9525">
            <a:noFill/>
            <a:miter lim="800000"/>
            <a:headEnd/>
            <a:tailEnd/>
          </a:ln>
          <a:effectLst/>
        </p:spPr>
        <p:txBody>
          <a:bodyPr vert="horz" wrap="square" lIns="93607" tIns="46804" rIns="93607" bIns="46804"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900954"/>
            <a:ext cx="3066733" cy="468471"/>
          </a:xfrm>
          <a:prstGeom prst="rect">
            <a:avLst/>
          </a:prstGeom>
          <a:noFill/>
          <a:ln w="9525">
            <a:noFill/>
            <a:miter lim="800000"/>
            <a:headEnd/>
            <a:tailEnd/>
          </a:ln>
          <a:effectLst/>
        </p:spPr>
        <p:txBody>
          <a:bodyPr vert="horz" wrap="square" lIns="93607" tIns="46804" rIns="93607" bIns="46804"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extLst>
      <p:ext uri="{BB962C8B-B14F-4D97-AF65-F5344CB8AC3E}">
        <p14:creationId xmlns:p14="http://schemas.microsoft.com/office/powerpoint/2010/main" xmlns="" val="1045272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3886789"/>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460501"/>
            <a:ext cx="7772400" cy="152480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009673"/>
            <a:ext cx="7772400" cy="999753"/>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127500"/>
            <a:ext cx="9147765" cy="1593407"/>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338BC733-4BE4-4D2C-9EE9-5036C22003E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234441"/>
            <a:ext cx="8229600" cy="3655059"/>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D44894F-2D26-4B9A-BC3C-8A693663E4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28867"/>
            <a:ext cx="1777470" cy="466063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28868"/>
            <a:ext cx="6324600" cy="46606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F99B101-B360-43A2-97F4-DA728955273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9AE14CE-D5E2-40F3-8DE4-98CE5C6635AC}"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883093"/>
            <a:ext cx="7772400" cy="15240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443093"/>
            <a:ext cx="4572000" cy="1212407"/>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8012A19-7DEC-4DAC-B2F4-770A6FD2E024}" type="slidenum">
              <a:rPr lang="en-US" smtClean="0"/>
              <a:pPr>
                <a:defRPr/>
              </a:pPr>
              <a:t>‹#›</a:t>
            </a:fld>
            <a:endParaRPr lang="en-US"/>
          </a:p>
        </p:txBody>
      </p:sp>
      <p:sp>
        <p:nvSpPr>
          <p:cNvPr id="7" name="Chevron 6"/>
          <p:cNvSpPr/>
          <p:nvPr/>
        </p:nvSpPr>
        <p:spPr>
          <a:xfrm>
            <a:off x="3636680"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2504560"/>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34440"/>
            <a:ext cx="4038600" cy="3771636"/>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57753DA-34C7-4255-A447-2D5D9837B93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4508500"/>
            <a:ext cx="4040188"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4508500"/>
            <a:ext cx="4041775" cy="635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203579"/>
            <a:ext cx="4040188" cy="328480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203579"/>
            <a:ext cx="4041775" cy="328480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5DCAEEC9-F976-455D-A485-0D1DD58C8B0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D6FA768E-A441-42E0-834D-836592E75A11}"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A73F0C89-C58A-477C-A1AF-F042D4D23DD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064000"/>
            <a:ext cx="7481776" cy="3810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4462585"/>
            <a:ext cx="3974592" cy="7620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28600"/>
            <a:ext cx="7479792" cy="3810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5339953"/>
            <a:ext cx="1920240" cy="30480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2279533F-2B57-40DA-92FA-A060A1E4803D}"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4536169"/>
            <a:ext cx="7162800" cy="540193"/>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58307"/>
            <a:ext cx="8686800" cy="365760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3" y="5339954"/>
            <a:ext cx="2350681" cy="304271"/>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67022845-4FCE-43A7-B27F-B31797BC0832}" type="slidenum">
              <a:rPr lang="en-US" smtClean="0"/>
              <a:pPr>
                <a:defRPr/>
              </a:pPr>
              <a:t>‹#›</a:t>
            </a:fld>
            <a:endParaRPr lang="en-US"/>
          </a:p>
        </p:txBody>
      </p:sp>
      <p:sp>
        <p:nvSpPr>
          <p:cNvPr id="2" name="Title 1"/>
          <p:cNvSpPr>
            <a:spLocks noGrp="1"/>
          </p:cNvSpPr>
          <p:nvPr>
            <p:ph type="title"/>
          </p:nvPr>
        </p:nvSpPr>
        <p:spPr>
          <a:xfrm>
            <a:off x="228600" y="4054269"/>
            <a:ext cx="8075432" cy="468893"/>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4826044"/>
            <a:ext cx="3402314" cy="900723"/>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157033"/>
            <a:ext cx="182880" cy="1905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4954114"/>
            <a:ext cx="4940624" cy="767563"/>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4949176"/>
            <a:ext cx="3690451" cy="777875"/>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4826044"/>
            <a:ext cx="3402314" cy="900723"/>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4823115"/>
            <a:ext cx="3405509" cy="90365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28865"/>
            <a:ext cx="8229600" cy="9525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234440"/>
            <a:ext cx="8229600" cy="3771636"/>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5339953"/>
            <a:ext cx="1920240" cy="30480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3" y="5339954"/>
            <a:ext cx="2350681" cy="304271"/>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5339954"/>
            <a:ext cx="365760" cy="304271"/>
          </a:xfrm>
          <a:prstGeom prst="rect">
            <a:avLst/>
          </a:prstGeom>
        </p:spPr>
        <p:txBody>
          <a:bodyPr vert="horz" anchor="b"/>
          <a:lstStyle>
            <a:lvl1pPr algn="r" eaLnBrk="1" latinLnBrk="0" hangingPunct="1">
              <a:defRPr kumimoji="0" sz="1000" b="0">
                <a:solidFill>
                  <a:schemeClr val="tx1"/>
                </a:solidFill>
              </a:defRPr>
            </a:lvl1pPr>
            <a:extLst/>
          </a:lstStyle>
          <a:p>
            <a:pPr>
              <a:defRPr/>
            </a:pPr>
            <a:fld id="{204067F7-FDF9-4CE7-9E44-6F52B00E6BE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i="1" dirty="0" smtClean="0">
                <a:solidFill>
                  <a:schemeClr val="tx1"/>
                </a:solidFill>
                <a:latin typeface="Calibri" pitchFamily="34" charset="0"/>
              </a:rPr>
              <a:t>Important Questions</a:t>
            </a:r>
          </a:p>
        </p:txBody>
      </p:sp>
      <p:sp>
        <p:nvSpPr>
          <p:cNvPr id="2" name="TextBox 1"/>
          <p:cNvSpPr txBox="1"/>
          <p:nvPr/>
        </p:nvSpPr>
        <p:spPr>
          <a:xfrm>
            <a:off x="762000" y="1104900"/>
            <a:ext cx="8153400" cy="3908762"/>
          </a:xfrm>
          <a:prstGeom prst="rect">
            <a:avLst/>
          </a:prstGeom>
          <a:noFill/>
        </p:spPr>
        <p:txBody>
          <a:bodyPr wrap="square" rtlCol="0">
            <a:spAutoFit/>
          </a:bodyPr>
          <a:lstStyle/>
          <a:p>
            <a:pPr marL="342900" lvl="0" indent="-342900" algn="l">
              <a:buFont typeface="Arial" panose="020B0604020202020204" pitchFamily="34" charset="0"/>
              <a:buChar char="•"/>
            </a:pPr>
            <a:r>
              <a:rPr lang="en-US" sz="3200" dirty="0" smtClean="0">
                <a:latin typeface="+mn-lt"/>
              </a:rPr>
              <a:t>Where </a:t>
            </a:r>
            <a:r>
              <a:rPr lang="en-US" sz="3200" dirty="0">
                <a:latin typeface="+mn-lt"/>
              </a:rPr>
              <a:t>should I live?</a:t>
            </a:r>
          </a:p>
          <a:p>
            <a:pPr marL="342900" lvl="0" indent="-342900" algn="l">
              <a:buFont typeface="Arial" panose="020B0604020202020204" pitchFamily="34" charset="0"/>
              <a:buChar char="•"/>
            </a:pPr>
            <a:r>
              <a:rPr lang="en-US" sz="3200" dirty="0">
                <a:latin typeface="+mn-lt"/>
              </a:rPr>
              <a:t>Where should I go to school?</a:t>
            </a:r>
          </a:p>
          <a:p>
            <a:pPr marL="342900" lvl="0" indent="-342900" algn="l">
              <a:buFont typeface="Arial" panose="020B0604020202020204" pitchFamily="34" charset="0"/>
              <a:buChar char="•"/>
            </a:pPr>
            <a:r>
              <a:rPr lang="en-US" sz="3200" dirty="0">
                <a:latin typeface="+mn-lt"/>
              </a:rPr>
              <a:t>Is this a person I should date/break up with/marry?</a:t>
            </a:r>
          </a:p>
          <a:p>
            <a:pPr marL="342900" lvl="0" indent="-342900" algn="l">
              <a:buFont typeface="Arial" panose="020B0604020202020204" pitchFamily="34" charset="0"/>
              <a:buChar char="•"/>
            </a:pPr>
            <a:r>
              <a:rPr lang="en-US" sz="3200" dirty="0">
                <a:latin typeface="+mn-lt"/>
              </a:rPr>
              <a:t>When should we have kids?</a:t>
            </a:r>
          </a:p>
          <a:p>
            <a:pPr marL="342900" lvl="0" indent="-342900" algn="l">
              <a:buFont typeface="Arial" panose="020B0604020202020204" pitchFamily="34" charset="0"/>
              <a:buChar char="•"/>
            </a:pPr>
            <a:r>
              <a:rPr lang="en-US" sz="3200" dirty="0">
                <a:latin typeface="+mn-lt"/>
              </a:rPr>
              <a:t>Should we buy this house?</a:t>
            </a:r>
          </a:p>
          <a:p>
            <a:pPr marL="342900" lvl="0" indent="-342900" algn="l">
              <a:buFont typeface="Arial" panose="020B0604020202020204" pitchFamily="34" charset="0"/>
              <a:buChar char="•"/>
            </a:pPr>
            <a:r>
              <a:rPr lang="en-US" sz="3200" dirty="0">
                <a:latin typeface="+mn-lt"/>
              </a:rPr>
              <a:t>When should I retire?</a:t>
            </a:r>
          </a:p>
          <a:p>
            <a:pPr marL="342900" indent="-342900" algn="l">
              <a:buClr>
                <a:schemeClr val="tx2"/>
              </a:buClr>
              <a:buSzPct val="105000"/>
              <a:buFont typeface="Wingdings" panose="05000000000000000000" pitchFamily="2" charset="2"/>
              <a:buChar char="§"/>
            </a:pPr>
            <a:endParaRPr lang="en-US" sz="2400" dirty="0">
              <a:latin typeface="+mn-lt"/>
            </a:endParaRPr>
          </a:p>
        </p:txBody>
      </p:sp>
    </p:spTree>
    <p:extLst>
      <p:ext uri="{BB962C8B-B14F-4D97-AF65-F5344CB8AC3E}">
        <p14:creationId xmlns:p14="http://schemas.microsoft.com/office/powerpoint/2010/main" xmlns="" val="141619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dissolv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5400" dirty="0" smtClean="0">
                <a:solidFill>
                  <a:schemeClr val="tx1"/>
                </a:solidFill>
                <a:effectLst/>
                <a:latin typeface="Calibri" pitchFamily="34" charset="0"/>
              </a:rPr>
              <a:t>I Thessalonians 4:16-18</a:t>
            </a:r>
          </a:p>
        </p:txBody>
      </p:sp>
      <p:sp>
        <p:nvSpPr>
          <p:cNvPr id="2" name="TextBox 1"/>
          <p:cNvSpPr txBox="1"/>
          <p:nvPr/>
        </p:nvSpPr>
        <p:spPr>
          <a:xfrm>
            <a:off x="457200" y="971550"/>
            <a:ext cx="8458200" cy="3785652"/>
          </a:xfrm>
          <a:prstGeom prst="rect">
            <a:avLst/>
          </a:prstGeom>
          <a:noFill/>
        </p:spPr>
        <p:txBody>
          <a:bodyPr wrap="square" rtlCol="0">
            <a:spAutoFit/>
          </a:bodyPr>
          <a:lstStyle/>
          <a:p>
            <a:pPr algn="l"/>
            <a:r>
              <a:rPr lang="en-US" sz="3000" i="1" baseline="30000" dirty="0">
                <a:latin typeface="+mn-lt"/>
              </a:rPr>
              <a:t>16 </a:t>
            </a:r>
            <a:r>
              <a:rPr lang="en-US" sz="3000" i="1" dirty="0">
                <a:latin typeface="+mn-lt"/>
              </a:rPr>
              <a:t>For the Lord himself will descend from heaven with a cry of command, with the voice of an archangel, and with the sound of the trumpet of God. And the dead in Christ will rise first. </a:t>
            </a:r>
            <a:r>
              <a:rPr lang="en-US" sz="3000" i="1" baseline="30000" dirty="0">
                <a:latin typeface="+mn-lt"/>
              </a:rPr>
              <a:t>17 </a:t>
            </a:r>
            <a:r>
              <a:rPr lang="en-US" sz="3000" i="1" dirty="0">
                <a:latin typeface="+mn-lt"/>
              </a:rPr>
              <a:t>Then we who are alive, who are left, will be caught up together with them in the clouds to meet the Lord in the air, and so </a:t>
            </a:r>
            <a:r>
              <a:rPr lang="en-US" sz="3000" i="1" u="sng" dirty="0">
                <a:latin typeface="+mn-lt"/>
              </a:rPr>
              <a:t>we will always be with the Lord.</a:t>
            </a:r>
            <a:r>
              <a:rPr lang="en-US" sz="3000" i="1" dirty="0">
                <a:latin typeface="+mn-lt"/>
              </a:rPr>
              <a:t> </a:t>
            </a:r>
            <a:r>
              <a:rPr lang="en-US" sz="3000" i="1" baseline="30000" dirty="0">
                <a:latin typeface="+mn-lt"/>
              </a:rPr>
              <a:t>18 </a:t>
            </a:r>
            <a:r>
              <a:rPr lang="en-US" sz="3000" i="1" dirty="0">
                <a:latin typeface="+mn-lt"/>
              </a:rPr>
              <a:t>Therefore encourage one another with these words.</a:t>
            </a:r>
            <a:endParaRPr lang="en-US" sz="3000" dirty="0">
              <a:latin typeface="+mn-lt"/>
            </a:endParaRPr>
          </a:p>
        </p:txBody>
      </p:sp>
    </p:spTree>
    <p:extLst>
      <p:ext uri="{BB962C8B-B14F-4D97-AF65-F5344CB8AC3E}">
        <p14:creationId xmlns:p14="http://schemas.microsoft.com/office/powerpoint/2010/main" xmlns="" val="388879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49237" y="209550"/>
            <a:ext cx="8637588" cy="762000"/>
          </a:xfrm>
          <a:noFill/>
        </p:spPr>
        <p:txBody>
          <a:bodyPr>
            <a:noAutofit/>
          </a:bodyPr>
          <a:lstStyle/>
          <a:p>
            <a:pPr algn="ctr" eaLnBrk="1" hangingPunct="1"/>
            <a:r>
              <a:rPr lang="en-US" sz="4400" dirty="0" smtClean="0">
                <a:solidFill>
                  <a:schemeClr val="tx1"/>
                </a:solidFill>
                <a:effectLst/>
                <a:latin typeface="Calibri" pitchFamily="34" charset="0"/>
              </a:rPr>
              <a:t>Steadfastness of Hope - I Peter 1:3-5</a:t>
            </a:r>
          </a:p>
        </p:txBody>
      </p:sp>
      <p:sp>
        <p:nvSpPr>
          <p:cNvPr id="2" name="TextBox 1"/>
          <p:cNvSpPr txBox="1"/>
          <p:nvPr/>
        </p:nvSpPr>
        <p:spPr>
          <a:xfrm>
            <a:off x="457200" y="1104900"/>
            <a:ext cx="8458200" cy="3785652"/>
          </a:xfrm>
          <a:prstGeom prst="rect">
            <a:avLst/>
          </a:prstGeom>
          <a:noFill/>
        </p:spPr>
        <p:txBody>
          <a:bodyPr wrap="square" rtlCol="0">
            <a:spAutoFit/>
          </a:bodyPr>
          <a:lstStyle/>
          <a:p>
            <a:pPr algn="l"/>
            <a:r>
              <a:rPr lang="en-US" sz="3000" i="1" baseline="30000" dirty="0">
                <a:latin typeface="+mn-lt"/>
              </a:rPr>
              <a:t>3 </a:t>
            </a:r>
            <a:r>
              <a:rPr lang="en-US" sz="3000" i="1" dirty="0">
                <a:latin typeface="+mn-lt"/>
              </a:rPr>
              <a:t>Blessed be the God and Father of our Lord Jesus Christ! According to his great mercy, he has caused us to be born again to a living hope through the resurrection of Jesus Christ from the dead, </a:t>
            </a:r>
            <a:r>
              <a:rPr lang="en-US" sz="3000" i="1" baseline="30000" dirty="0">
                <a:latin typeface="+mn-lt"/>
              </a:rPr>
              <a:t>4 </a:t>
            </a:r>
            <a:r>
              <a:rPr lang="en-US" sz="3000" i="1" dirty="0">
                <a:latin typeface="+mn-lt"/>
              </a:rPr>
              <a:t>to an inheritance that is imperishable, undefiled, and unfading, kept in heaven for you, </a:t>
            </a:r>
            <a:r>
              <a:rPr lang="en-US" sz="3000" i="1" baseline="30000" dirty="0">
                <a:latin typeface="+mn-lt"/>
              </a:rPr>
              <a:t>5 </a:t>
            </a:r>
            <a:r>
              <a:rPr lang="en-US" sz="3000" i="1" dirty="0">
                <a:latin typeface="+mn-lt"/>
              </a:rPr>
              <a:t>who by God's power are being guarded through faith for a salvation ready to be revealed in the last time.</a:t>
            </a:r>
            <a:endParaRPr lang="en-US" sz="3000" dirty="0">
              <a:latin typeface="+mn-lt"/>
            </a:endParaRPr>
          </a:p>
        </p:txBody>
      </p:sp>
      <p:cxnSp>
        <p:nvCxnSpPr>
          <p:cNvPr id="4" name="Straight Connector 3"/>
          <p:cNvCxnSpPr/>
          <p:nvPr/>
        </p:nvCxnSpPr>
        <p:spPr>
          <a:xfrm>
            <a:off x="457200" y="2985552"/>
            <a:ext cx="65532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3390900"/>
            <a:ext cx="1905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429000" y="3400425"/>
            <a:ext cx="44196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3400" y="3848100"/>
            <a:ext cx="14478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 y="4762500"/>
            <a:ext cx="14478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8077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par>
                                <p:cTn id="23" presetID="22" presetClass="entr" presetSubtype="8"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dirty="0" smtClean="0">
                <a:solidFill>
                  <a:schemeClr val="tx1"/>
                </a:solidFill>
                <a:latin typeface="Calibri" pitchFamily="34" charset="0"/>
              </a:rPr>
              <a:t>Perspective of Hope</a:t>
            </a:r>
          </a:p>
        </p:txBody>
      </p:sp>
      <p:sp>
        <p:nvSpPr>
          <p:cNvPr id="2" name="TextBox 1"/>
          <p:cNvSpPr txBox="1"/>
          <p:nvPr/>
        </p:nvSpPr>
        <p:spPr>
          <a:xfrm>
            <a:off x="533400" y="1101179"/>
            <a:ext cx="8153400" cy="769441"/>
          </a:xfrm>
          <a:prstGeom prst="rect">
            <a:avLst/>
          </a:prstGeom>
          <a:noFill/>
        </p:spPr>
        <p:txBody>
          <a:bodyPr wrap="square" rtlCol="0">
            <a:spAutoFit/>
          </a:bodyPr>
          <a:lstStyle/>
          <a:p>
            <a:pPr marL="571500" lvl="0" indent="-571500" algn="l">
              <a:buSzPct val="95000"/>
              <a:buFont typeface="+mj-lt"/>
              <a:buAutoNum type="arabicPeriod"/>
            </a:pPr>
            <a:r>
              <a:rPr lang="en-US" sz="4400" dirty="0" smtClean="0">
                <a:latin typeface="+mn-lt"/>
              </a:rPr>
              <a:t>In times of trials and adversity</a:t>
            </a:r>
            <a:endParaRPr lang="en-US" sz="3200" dirty="0">
              <a:latin typeface="+mn-lt"/>
            </a:endParaRPr>
          </a:p>
        </p:txBody>
      </p:sp>
      <p:sp>
        <p:nvSpPr>
          <p:cNvPr id="4" name="TextBox 3"/>
          <p:cNvSpPr txBox="1"/>
          <p:nvPr/>
        </p:nvSpPr>
        <p:spPr>
          <a:xfrm>
            <a:off x="762000" y="2019300"/>
            <a:ext cx="8077200" cy="2677656"/>
          </a:xfrm>
          <a:prstGeom prst="rect">
            <a:avLst/>
          </a:prstGeom>
          <a:noFill/>
          <a:ln w="38100">
            <a:solidFill>
              <a:schemeClr val="accent1"/>
            </a:solidFill>
          </a:ln>
        </p:spPr>
        <p:txBody>
          <a:bodyPr wrap="square" rtlCol="0">
            <a:spAutoFit/>
          </a:bodyPr>
          <a:lstStyle/>
          <a:p>
            <a:pPr algn="l"/>
            <a:r>
              <a:rPr lang="en-US" sz="2800" i="1" baseline="30000" dirty="0">
                <a:latin typeface="+mn-lt"/>
              </a:rPr>
              <a:t>19 </a:t>
            </a:r>
            <a:r>
              <a:rPr lang="en-US" sz="2800" i="1" dirty="0">
                <a:latin typeface="+mn-lt"/>
              </a:rPr>
              <a:t>For this is a gracious thing, when, mindful of God, one endures sorrows while suffering unjustly. </a:t>
            </a:r>
            <a:r>
              <a:rPr lang="en-US" sz="2800" i="1" baseline="30000" dirty="0">
                <a:latin typeface="+mn-lt"/>
              </a:rPr>
              <a:t>20 </a:t>
            </a:r>
            <a:r>
              <a:rPr lang="en-US" sz="2800" i="1" dirty="0">
                <a:latin typeface="+mn-lt"/>
              </a:rPr>
              <a:t>For what credit is it if, when you sin and are beaten for it, you endure? But if when you do good and suffer for it you endure, this is a gracious thing in the sight of God</a:t>
            </a:r>
            <a:r>
              <a:rPr lang="en-US" sz="2800" i="1" dirty="0" smtClean="0">
                <a:latin typeface="+mn-lt"/>
              </a:rPr>
              <a:t> </a:t>
            </a:r>
          </a:p>
          <a:p>
            <a:pPr algn="l"/>
            <a:r>
              <a:rPr lang="en-US" sz="2400" i="1" dirty="0">
                <a:latin typeface="+mn-lt"/>
              </a:rPr>
              <a:t>	</a:t>
            </a:r>
            <a:r>
              <a:rPr lang="en-US" sz="2400" i="1" dirty="0" smtClean="0">
                <a:latin typeface="+mn-lt"/>
              </a:rPr>
              <a:t>				</a:t>
            </a:r>
            <a:r>
              <a:rPr lang="en-US" sz="2800" b="1" dirty="0">
                <a:solidFill>
                  <a:schemeClr val="accent1">
                    <a:lumMod val="50000"/>
                  </a:schemeClr>
                </a:solidFill>
                <a:latin typeface="Calibri" panose="020F0502020204030204" pitchFamily="34" charset="0"/>
              </a:rPr>
              <a:t>I Peter </a:t>
            </a:r>
            <a:r>
              <a:rPr lang="en-US" sz="2800" b="1" dirty="0" smtClean="0">
                <a:solidFill>
                  <a:schemeClr val="accent1">
                    <a:lumMod val="50000"/>
                  </a:schemeClr>
                </a:solidFill>
                <a:latin typeface="Calibri" panose="020F0502020204030204" pitchFamily="34" charset="0"/>
              </a:rPr>
              <a:t>2:19-20</a:t>
            </a:r>
            <a:endParaRPr lang="en-US" sz="28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74693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dirty="0" smtClean="0">
                <a:solidFill>
                  <a:schemeClr val="tx1"/>
                </a:solidFill>
                <a:latin typeface="Calibri" pitchFamily="34" charset="0"/>
              </a:rPr>
              <a:t>Perspective of Hope</a:t>
            </a:r>
          </a:p>
        </p:txBody>
      </p:sp>
      <p:sp>
        <p:nvSpPr>
          <p:cNvPr id="2" name="TextBox 1"/>
          <p:cNvSpPr txBox="1"/>
          <p:nvPr/>
        </p:nvSpPr>
        <p:spPr>
          <a:xfrm>
            <a:off x="533400" y="1101179"/>
            <a:ext cx="8153400" cy="769441"/>
          </a:xfrm>
          <a:prstGeom prst="rect">
            <a:avLst/>
          </a:prstGeom>
          <a:noFill/>
        </p:spPr>
        <p:txBody>
          <a:bodyPr wrap="square" rtlCol="0">
            <a:spAutoFit/>
          </a:bodyPr>
          <a:lstStyle/>
          <a:p>
            <a:pPr marL="571500" lvl="0" indent="-571500" algn="l">
              <a:buSzPct val="95000"/>
              <a:buFont typeface="+mj-lt"/>
              <a:buAutoNum type="arabicPeriod"/>
            </a:pPr>
            <a:r>
              <a:rPr lang="en-US" sz="4400" dirty="0" smtClean="0">
                <a:latin typeface="+mn-lt"/>
              </a:rPr>
              <a:t>In times of trials and adversity</a:t>
            </a:r>
            <a:endParaRPr lang="en-US" sz="3200" dirty="0">
              <a:latin typeface="+mn-lt"/>
            </a:endParaRPr>
          </a:p>
        </p:txBody>
      </p:sp>
      <p:sp>
        <p:nvSpPr>
          <p:cNvPr id="4" name="TextBox 3"/>
          <p:cNvSpPr txBox="1"/>
          <p:nvPr/>
        </p:nvSpPr>
        <p:spPr>
          <a:xfrm>
            <a:off x="762000" y="2019300"/>
            <a:ext cx="8077200" cy="2677656"/>
          </a:xfrm>
          <a:prstGeom prst="rect">
            <a:avLst/>
          </a:prstGeom>
          <a:noFill/>
          <a:ln w="38100">
            <a:solidFill>
              <a:schemeClr val="accent1"/>
            </a:solidFill>
          </a:ln>
        </p:spPr>
        <p:txBody>
          <a:bodyPr wrap="square" rtlCol="0">
            <a:spAutoFit/>
          </a:bodyPr>
          <a:lstStyle/>
          <a:p>
            <a:pPr algn="l"/>
            <a:r>
              <a:rPr lang="en-US" sz="2800" i="1" baseline="30000" dirty="0">
                <a:latin typeface="+mn-lt"/>
              </a:rPr>
              <a:t>13 </a:t>
            </a:r>
            <a:r>
              <a:rPr lang="en-US" sz="2800" i="1" dirty="0">
                <a:latin typeface="+mn-lt"/>
              </a:rPr>
              <a:t>Now who is there to harm you if you are zealous for what is good? </a:t>
            </a:r>
            <a:r>
              <a:rPr lang="en-US" sz="2800" i="1" baseline="30000" dirty="0">
                <a:latin typeface="+mn-lt"/>
              </a:rPr>
              <a:t>14 </a:t>
            </a:r>
            <a:r>
              <a:rPr lang="en-US" sz="2800" i="1" dirty="0">
                <a:latin typeface="+mn-lt"/>
              </a:rPr>
              <a:t>But even if you should suffer for righteousness' sake, you will be blessed. Have no fear of them, nor be troubled, </a:t>
            </a:r>
            <a:r>
              <a:rPr lang="en-US" sz="2800" i="1" baseline="30000" dirty="0">
                <a:latin typeface="+mn-lt"/>
              </a:rPr>
              <a:t>15 </a:t>
            </a:r>
            <a:r>
              <a:rPr lang="en-US" sz="2800" i="1" dirty="0">
                <a:latin typeface="+mn-lt"/>
              </a:rPr>
              <a:t>but in your hearts honor Christ the Lord as holy,</a:t>
            </a:r>
            <a:r>
              <a:rPr lang="en-US" sz="2800" dirty="0">
                <a:latin typeface="+mn-lt"/>
              </a:rPr>
              <a:t> </a:t>
            </a:r>
          </a:p>
          <a:p>
            <a:pPr algn="l"/>
            <a:r>
              <a:rPr lang="en-US" sz="2400" i="1" dirty="0">
                <a:latin typeface="+mn-lt"/>
              </a:rPr>
              <a:t>	</a:t>
            </a:r>
            <a:r>
              <a:rPr lang="en-US" sz="2400" i="1" dirty="0" smtClean="0">
                <a:latin typeface="+mn-lt"/>
              </a:rPr>
              <a:t>				</a:t>
            </a:r>
            <a:r>
              <a:rPr lang="en-US" sz="2800" b="1" dirty="0">
                <a:solidFill>
                  <a:schemeClr val="accent1">
                    <a:lumMod val="50000"/>
                  </a:schemeClr>
                </a:solidFill>
                <a:latin typeface="Calibri" panose="020F0502020204030204" pitchFamily="34" charset="0"/>
              </a:rPr>
              <a:t>I Peter </a:t>
            </a:r>
            <a:r>
              <a:rPr lang="en-US" sz="2800" b="1" dirty="0" smtClean="0">
                <a:solidFill>
                  <a:schemeClr val="accent1">
                    <a:lumMod val="50000"/>
                  </a:schemeClr>
                </a:solidFill>
                <a:latin typeface="Calibri" panose="020F0502020204030204" pitchFamily="34" charset="0"/>
              </a:rPr>
              <a:t>3:13-15</a:t>
            </a:r>
            <a:endParaRPr lang="en-US" sz="2800" b="1" dirty="0">
              <a:solidFill>
                <a:schemeClr val="accent1">
                  <a:lumMod val="50000"/>
                </a:schemeClr>
              </a:solidFill>
              <a:latin typeface="Calibri" panose="020F0502020204030204" pitchFamily="34" charset="0"/>
            </a:endParaRPr>
          </a:p>
        </p:txBody>
      </p:sp>
      <p:cxnSp>
        <p:nvCxnSpPr>
          <p:cNvPr id="5" name="Straight Connector 4"/>
          <p:cNvCxnSpPr/>
          <p:nvPr/>
        </p:nvCxnSpPr>
        <p:spPr>
          <a:xfrm>
            <a:off x="1905000" y="2476500"/>
            <a:ext cx="35814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695700" y="3314700"/>
            <a:ext cx="27813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629400" y="3314700"/>
            <a:ext cx="1905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133600" y="3695700"/>
            <a:ext cx="22860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5033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dirty="0" smtClean="0">
                <a:solidFill>
                  <a:schemeClr val="tx1"/>
                </a:solidFill>
                <a:latin typeface="Calibri" pitchFamily="34" charset="0"/>
              </a:rPr>
              <a:t>Perspective of Hope</a:t>
            </a:r>
          </a:p>
        </p:txBody>
      </p:sp>
      <p:sp>
        <p:nvSpPr>
          <p:cNvPr id="2" name="TextBox 1"/>
          <p:cNvSpPr txBox="1"/>
          <p:nvPr/>
        </p:nvSpPr>
        <p:spPr>
          <a:xfrm>
            <a:off x="609600" y="876300"/>
            <a:ext cx="8153400" cy="769441"/>
          </a:xfrm>
          <a:prstGeom prst="rect">
            <a:avLst/>
          </a:prstGeom>
          <a:noFill/>
        </p:spPr>
        <p:txBody>
          <a:bodyPr wrap="square" rtlCol="0">
            <a:spAutoFit/>
          </a:bodyPr>
          <a:lstStyle/>
          <a:p>
            <a:pPr marL="742950" lvl="0" indent="-742950" algn="l">
              <a:buSzPct val="95000"/>
              <a:buFont typeface="+mj-lt"/>
              <a:buAutoNum type="arabicPeriod" startAt="2"/>
            </a:pPr>
            <a:r>
              <a:rPr lang="en-US" sz="4400" dirty="0" smtClean="0">
                <a:latin typeface="+mn-lt"/>
              </a:rPr>
              <a:t>In times of joy and pleasure</a:t>
            </a:r>
            <a:endParaRPr lang="en-US" sz="3200" dirty="0">
              <a:latin typeface="+mn-lt"/>
            </a:endParaRPr>
          </a:p>
        </p:txBody>
      </p:sp>
      <p:sp>
        <p:nvSpPr>
          <p:cNvPr id="4" name="TextBox 3"/>
          <p:cNvSpPr txBox="1"/>
          <p:nvPr/>
        </p:nvSpPr>
        <p:spPr>
          <a:xfrm>
            <a:off x="762000" y="1714500"/>
            <a:ext cx="7848600" cy="3108543"/>
          </a:xfrm>
          <a:prstGeom prst="rect">
            <a:avLst/>
          </a:prstGeom>
          <a:noFill/>
          <a:ln w="38100">
            <a:solidFill>
              <a:schemeClr val="accent1"/>
            </a:solidFill>
          </a:ln>
        </p:spPr>
        <p:txBody>
          <a:bodyPr wrap="square" rtlCol="0">
            <a:spAutoFit/>
          </a:bodyPr>
          <a:lstStyle/>
          <a:p>
            <a:pPr algn="l"/>
            <a:r>
              <a:rPr lang="en-US" sz="2400" i="1" baseline="30000" dirty="0">
                <a:latin typeface="+mn-lt"/>
              </a:rPr>
              <a:t>2 </a:t>
            </a:r>
            <a:r>
              <a:rPr lang="en-US" sz="2400" i="1" dirty="0">
                <a:latin typeface="+mn-lt"/>
              </a:rPr>
              <a:t>so as to live for the rest of the time in the flesh no longer for human passions but for the will of God. </a:t>
            </a:r>
            <a:r>
              <a:rPr lang="en-US" sz="2400" i="1" baseline="30000" dirty="0">
                <a:latin typeface="+mn-lt"/>
              </a:rPr>
              <a:t>3 </a:t>
            </a:r>
            <a:r>
              <a:rPr lang="en-US" sz="2400" i="1" dirty="0">
                <a:latin typeface="+mn-lt"/>
              </a:rPr>
              <a:t>For the time that is past suffices for doing what the Gentiles want to do, living in sensuality, passions, drunkenness, orgies, drinking parties, and lawless idolatry. </a:t>
            </a:r>
            <a:r>
              <a:rPr lang="en-US" sz="2400" i="1" baseline="30000" dirty="0">
                <a:latin typeface="+mn-lt"/>
              </a:rPr>
              <a:t>4 </a:t>
            </a:r>
            <a:r>
              <a:rPr lang="en-US" sz="2400" i="1" dirty="0">
                <a:latin typeface="+mn-lt"/>
              </a:rPr>
              <a:t>With respect to this they are surprised when you do not join them in the same flood of debauchery, and they malign you; </a:t>
            </a:r>
            <a:r>
              <a:rPr lang="en-US" sz="2400" i="1" baseline="30000" dirty="0">
                <a:latin typeface="+mn-lt"/>
              </a:rPr>
              <a:t>5 </a:t>
            </a:r>
            <a:r>
              <a:rPr lang="en-US" sz="2400" i="1" dirty="0">
                <a:latin typeface="+mn-lt"/>
              </a:rPr>
              <a:t>but they will give account to him who is ready to judge the living and the dead</a:t>
            </a:r>
            <a:r>
              <a:rPr lang="en-US" sz="2400" i="1" dirty="0" smtClean="0">
                <a:latin typeface="+mn-lt"/>
              </a:rPr>
              <a:t>. 	</a:t>
            </a:r>
            <a:r>
              <a:rPr lang="en-US" sz="2800" b="1" dirty="0">
                <a:solidFill>
                  <a:schemeClr val="accent1">
                    <a:lumMod val="50000"/>
                  </a:schemeClr>
                </a:solidFill>
                <a:latin typeface="Calibri" panose="020F0502020204030204" pitchFamily="34" charset="0"/>
              </a:rPr>
              <a:t>I Peter </a:t>
            </a:r>
            <a:r>
              <a:rPr lang="en-US" sz="2800" b="1" dirty="0" smtClean="0">
                <a:solidFill>
                  <a:schemeClr val="accent1">
                    <a:lumMod val="50000"/>
                  </a:schemeClr>
                </a:solidFill>
                <a:latin typeface="Calibri" panose="020F0502020204030204" pitchFamily="34" charset="0"/>
              </a:rPr>
              <a:t>4:2-5</a:t>
            </a:r>
            <a:endParaRPr lang="en-US" sz="28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333512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dirty="0" smtClean="0">
                <a:solidFill>
                  <a:schemeClr val="tx1"/>
                </a:solidFill>
                <a:latin typeface="Calibri" pitchFamily="34" charset="0"/>
              </a:rPr>
              <a:t>Perspective of Hope</a:t>
            </a:r>
          </a:p>
        </p:txBody>
      </p:sp>
      <p:sp>
        <p:nvSpPr>
          <p:cNvPr id="2" name="TextBox 1"/>
          <p:cNvSpPr txBox="1"/>
          <p:nvPr/>
        </p:nvSpPr>
        <p:spPr>
          <a:xfrm>
            <a:off x="609600" y="876300"/>
            <a:ext cx="8153400" cy="769441"/>
          </a:xfrm>
          <a:prstGeom prst="rect">
            <a:avLst/>
          </a:prstGeom>
          <a:noFill/>
        </p:spPr>
        <p:txBody>
          <a:bodyPr wrap="square" rtlCol="0">
            <a:spAutoFit/>
          </a:bodyPr>
          <a:lstStyle/>
          <a:p>
            <a:pPr marL="742950" lvl="0" indent="-742950" algn="l">
              <a:buSzPct val="95000"/>
              <a:buFont typeface="+mj-lt"/>
              <a:buAutoNum type="arabicPeriod" startAt="2"/>
            </a:pPr>
            <a:r>
              <a:rPr lang="en-US" sz="4400" dirty="0" smtClean="0">
                <a:latin typeface="+mn-lt"/>
              </a:rPr>
              <a:t>In times of joy and pleasure</a:t>
            </a:r>
            <a:endParaRPr lang="en-US" sz="3200" dirty="0">
              <a:latin typeface="+mn-lt"/>
            </a:endParaRPr>
          </a:p>
        </p:txBody>
      </p:sp>
      <p:sp>
        <p:nvSpPr>
          <p:cNvPr id="4" name="TextBox 3"/>
          <p:cNvSpPr txBox="1"/>
          <p:nvPr/>
        </p:nvSpPr>
        <p:spPr>
          <a:xfrm>
            <a:off x="762000" y="1714500"/>
            <a:ext cx="7848600" cy="3293209"/>
          </a:xfrm>
          <a:prstGeom prst="rect">
            <a:avLst/>
          </a:prstGeom>
          <a:noFill/>
          <a:ln w="38100">
            <a:solidFill>
              <a:schemeClr val="accent1"/>
            </a:solidFill>
          </a:ln>
        </p:spPr>
        <p:txBody>
          <a:bodyPr wrap="square" rtlCol="0">
            <a:spAutoFit/>
          </a:bodyPr>
          <a:lstStyle/>
          <a:p>
            <a:pPr algn="l"/>
            <a:r>
              <a:rPr lang="en-US" sz="2000" i="1" baseline="30000" dirty="0"/>
              <a:t>7 </a:t>
            </a:r>
            <a:r>
              <a:rPr lang="en-US" sz="2000" i="1" dirty="0"/>
              <a:t>The end of all things is at hand; therefore be self-controlled and sober-minded for the sake of your prayers. </a:t>
            </a:r>
            <a:r>
              <a:rPr lang="en-US" sz="2000" i="1" baseline="30000" dirty="0"/>
              <a:t>8 </a:t>
            </a:r>
            <a:r>
              <a:rPr lang="en-US" sz="2000" i="1" dirty="0"/>
              <a:t>Above all, keep loving one another earnestly, since love covers a multitude of sins. </a:t>
            </a:r>
            <a:r>
              <a:rPr lang="en-US" sz="2000" i="1" baseline="30000" dirty="0"/>
              <a:t>9 </a:t>
            </a:r>
            <a:r>
              <a:rPr lang="en-US" sz="2000" i="1" dirty="0"/>
              <a:t>Show hospitality to one another without grumbling. </a:t>
            </a:r>
            <a:r>
              <a:rPr lang="en-US" sz="2000" i="1" baseline="30000" dirty="0"/>
              <a:t>10 </a:t>
            </a:r>
            <a:r>
              <a:rPr lang="en-US" sz="2000" i="1" dirty="0"/>
              <a:t>As each has received a gift, use it to serve one another, as good stewards of God's varied grace: </a:t>
            </a:r>
            <a:r>
              <a:rPr lang="en-US" sz="2000" i="1" baseline="30000" dirty="0"/>
              <a:t>11 </a:t>
            </a:r>
            <a:r>
              <a:rPr lang="en-US" sz="2000" i="1" dirty="0"/>
              <a:t>whoever speaks, as one who speaks oracles of God; whoever serves, as one who serves by the strength that God supplies—in order that in everything God may be glorified through Jesus Christ. To him belong glory and dominion forever and ever. </a:t>
            </a:r>
            <a:r>
              <a:rPr lang="en-US" sz="2000" i="1" dirty="0" smtClean="0">
                <a:latin typeface="+mn-lt"/>
              </a:rPr>
              <a:t>	</a:t>
            </a:r>
            <a:r>
              <a:rPr lang="en-US" sz="2400" b="1" dirty="0">
                <a:solidFill>
                  <a:schemeClr val="accent1">
                    <a:lumMod val="50000"/>
                  </a:schemeClr>
                </a:solidFill>
                <a:latin typeface="Calibri" panose="020F0502020204030204" pitchFamily="34" charset="0"/>
              </a:rPr>
              <a:t>I Peter </a:t>
            </a:r>
            <a:r>
              <a:rPr lang="en-US" sz="2400" b="1" dirty="0" smtClean="0">
                <a:solidFill>
                  <a:schemeClr val="accent1">
                    <a:lumMod val="50000"/>
                  </a:schemeClr>
                </a:solidFill>
                <a:latin typeface="Calibri" panose="020F0502020204030204" pitchFamily="34" charset="0"/>
              </a:rPr>
              <a:t>4:7-11</a:t>
            </a:r>
            <a:endParaRPr lang="en-US" sz="2400" b="1" dirty="0">
              <a:solidFill>
                <a:schemeClr val="accent1">
                  <a:lumMod val="50000"/>
                </a:schemeClr>
              </a:solidFill>
              <a:latin typeface="Calibri" panose="020F0502020204030204" pitchFamily="34" charset="0"/>
            </a:endParaRPr>
          </a:p>
        </p:txBody>
      </p:sp>
    </p:spTree>
    <p:extLst>
      <p:ext uri="{BB962C8B-B14F-4D97-AF65-F5344CB8AC3E}">
        <p14:creationId xmlns:p14="http://schemas.microsoft.com/office/powerpoint/2010/main" xmlns="" val="326904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800" i="1" dirty="0" smtClean="0">
                <a:solidFill>
                  <a:schemeClr val="tx1"/>
                </a:solidFill>
                <a:latin typeface="Calibri" pitchFamily="34" charset="0"/>
              </a:rPr>
              <a:t>Two Essential Questions</a:t>
            </a:r>
          </a:p>
        </p:txBody>
      </p:sp>
      <p:sp>
        <p:nvSpPr>
          <p:cNvPr id="2" name="TextBox 1"/>
          <p:cNvSpPr txBox="1"/>
          <p:nvPr/>
        </p:nvSpPr>
        <p:spPr>
          <a:xfrm>
            <a:off x="762000" y="1104900"/>
            <a:ext cx="8153400" cy="3785652"/>
          </a:xfrm>
          <a:prstGeom prst="rect">
            <a:avLst/>
          </a:prstGeom>
          <a:noFill/>
        </p:spPr>
        <p:txBody>
          <a:bodyPr wrap="square" rtlCol="0">
            <a:spAutoFit/>
          </a:bodyPr>
          <a:lstStyle/>
          <a:p>
            <a:pPr marL="342900" lvl="0" indent="-342900" algn="l">
              <a:buSzPct val="115000"/>
              <a:buFont typeface="Arial" panose="020B0604020202020204" pitchFamily="34" charset="0"/>
              <a:buChar char="•"/>
            </a:pPr>
            <a:r>
              <a:rPr lang="en-US" sz="3600" dirty="0" smtClean="0">
                <a:latin typeface="+mn-lt"/>
              </a:rPr>
              <a:t>Is there any meaning or purpose to my life?  And if so, what is that purpose or focus that should be at the center of my life?</a:t>
            </a:r>
          </a:p>
          <a:p>
            <a:pPr lvl="0" algn="l">
              <a:buSzPct val="115000"/>
            </a:pPr>
            <a:endParaRPr lang="en-US" sz="3600" dirty="0">
              <a:latin typeface="+mn-lt"/>
            </a:endParaRPr>
          </a:p>
          <a:p>
            <a:pPr marL="342900" lvl="0" indent="-342900" algn="l">
              <a:buSzPct val="115000"/>
              <a:buFont typeface="Arial" panose="020B0604020202020204" pitchFamily="34" charset="0"/>
              <a:buChar char="•"/>
            </a:pPr>
            <a:r>
              <a:rPr lang="en-US" sz="3600" dirty="0" smtClean="0">
                <a:latin typeface="+mn-lt"/>
              </a:rPr>
              <a:t>What happens when I die?</a:t>
            </a:r>
            <a:endParaRPr lang="en-US" sz="3600" dirty="0">
              <a:latin typeface="+mn-lt"/>
            </a:endParaRPr>
          </a:p>
          <a:p>
            <a:pPr marL="342900" indent="-342900" algn="l">
              <a:buClr>
                <a:schemeClr val="tx2"/>
              </a:buClr>
              <a:buSzPct val="105000"/>
              <a:buFont typeface="Wingdings" panose="05000000000000000000" pitchFamily="2" charset="2"/>
              <a:buChar char="§"/>
            </a:pPr>
            <a:endParaRPr lang="en-US" sz="2400" dirty="0">
              <a:latin typeface="+mn-lt"/>
            </a:endParaRPr>
          </a:p>
        </p:txBody>
      </p:sp>
    </p:spTree>
    <p:extLst>
      <p:ext uri="{BB962C8B-B14F-4D97-AF65-F5344CB8AC3E}">
        <p14:creationId xmlns:p14="http://schemas.microsoft.com/office/powerpoint/2010/main" xmlns="" val="2224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5400" dirty="0" smtClean="0">
                <a:solidFill>
                  <a:schemeClr val="tx1"/>
                </a:solidFill>
                <a:effectLst/>
                <a:latin typeface="Calibri" pitchFamily="34" charset="0"/>
              </a:rPr>
              <a:t>I Thessalonians 1:2-3</a:t>
            </a:r>
          </a:p>
        </p:txBody>
      </p:sp>
      <p:sp>
        <p:nvSpPr>
          <p:cNvPr id="2" name="TextBox 1"/>
          <p:cNvSpPr txBox="1"/>
          <p:nvPr/>
        </p:nvSpPr>
        <p:spPr>
          <a:xfrm>
            <a:off x="533400" y="952500"/>
            <a:ext cx="8010525" cy="3785652"/>
          </a:xfrm>
          <a:prstGeom prst="rect">
            <a:avLst/>
          </a:prstGeom>
          <a:noFill/>
        </p:spPr>
        <p:txBody>
          <a:bodyPr wrap="square" rtlCol="0">
            <a:spAutoFit/>
          </a:bodyPr>
          <a:lstStyle/>
          <a:p>
            <a:pPr algn="l"/>
            <a:r>
              <a:rPr lang="en-US" sz="4000" i="1" dirty="0">
                <a:latin typeface="Calibri" panose="020F0502020204030204" pitchFamily="34" charset="0"/>
              </a:rPr>
              <a:t>2 We give thanks to God always for all of you, constantly mentioning you in our prayers, 3 remembering before our God and Father your work of faith and labor of love and steadfastness of hope in our Lord Jesus Christ</a:t>
            </a:r>
          </a:p>
        </p:txBody>
      </p:sp>
    </p:spTree>
    <p:extLst>
      <p:ext uri="{BB962C8B-B14F-4D97-AF65-F5344CB8AC3E}">
        <p14:creationId xmlns:p14="http://schemas.microsoft.com/office/powerpoint/2010/main" xmlns="" val="1458619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3335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1600200" y="2857500"/>
            <a:ext cx="4724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6324600" y="952500"/>
            <a:ext cx="2133600" cy="1270000"/>
          </a:xfrm>
          <a:prstGeom prst="wedgeEllipseCallout">
            <a:avLst>
              <a:gd name="adj1" fmla="val -63244"/>
              <a:gd name="adj2" fmla="val 662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Work of Faith</a:t>
            </a:r>
            <a:endParaRPr lang="en-US" sz="2800" dirty="0"/>
          </a:p>
        </p:txBody>
      </p:sp>
    </p:spTree>
    <p:extLst>
      <p:ext uri="{BB962C8B-B14F-4D97-AF65-F5344CB8AC3E}">
        <p14:creationId xmlns:p14="http://schemas.microsoft.com/office/powerpoint/2010/main" xmlns="" val="74627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3335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6477000" y="2781300"/>
            <a:ext cx="12954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6705600" y="1028700"/>
            <a:ext cx="2133600" cy="1270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Labor of Love</a:t>
            </a:r>
            <a:endParaRPr lang="en-US" sz="2800" dirty="0"/>
          </a:p>
        </p:txBody>
      </p:sp>
      <p:cxnSp>
        <p:nvCxnSpPr>
          <p:cNvPr id="9" name="Straight Connector 8"/>
          <p:cNvCxnSpPr/>
          <p:nvPr/>
        </p:nvCxnSpPr>
        <p:spPr>
          <a:xfrm>
            <a:off x="838200" y="3314700"/>
            <a:ext cx="37719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63644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90500"/>
            <a:ext cx="8637588" cy="762000"/>
          </a:xfrm>
          <a:noFill/>
        </p:spPr>
        <p:txBody>
          <a:bodyPr>
            <a:normAutofit fontScale="90000"/>
          </a:bodyPr>
          <a:lstStyle/>
          <a:p>
            <a:pPr algn="ctr" eaLnBrk="1" hangingPunct="1"/>
            <a:r>
              <a:rPr lang="en-US" sz="4800" dirty="0" smtClean="0">
                <a:solidFill>
                  <a:schemeClr val="tx1"/>
                </a:solidFill>
                <a:effectLst/>
                <a:latin typeface="Calibri" pitchFamily="34" charset="0"/>
              </a:rPr>
              <a:t>I Thessalonians 1:9-10</a:t>
            </a:r>
          </a:p>
        </p:txBody>
      </p:sp>
      <p:sp>
        <p:nvSpPr>
          <p:cNvPr id="2" name="TextBox 1"/>
          <p:cNvSpPr txBox="1"/>
          <p:nvPr/>
        </p:nvSpPr>
        <p:spPr>
          <a:xfrm>
            <a:off x="762000" y="1333500"/>
            <a:ext cx="7696200" cy="3539430"/>
          </a:xfrm>
          <a:prstGeom prst="rect">
            <a:avLst/>
          </a:prstGeom>
          <a:noFill/>
        </p:spPr>
        <p:txBody>
          <a:bodyPr wrap="square" rtlCol="0">
            <a:spAutoFit/>
          </a:bodyPr>
          <a:lstStyle/>
          <a:p>
            <a:pPr algn="l"/>
            <a:r>
              <a:rPr lang="en-US" sz="3200" i="1" dirty="0">
                <a:latin typeface="Calibri" panose="020F0502020204030204" pitchFamily="34" charset="0"/>
              </a:rPr>
              <a:t>9 For they themselves report concerning us the kind of reception we had among you, and how you turned to God from idols to serve the living and true God, 10 and to wait for his Son from heaven, whom he raised from the dead, Jesus who delivers us from the wrath to come</a:t>
            </a:r>
          </a:p>
        </p:txBody>
      </p:sp>
      <p:cxnSp>
        <p:nvCxnSpPr>
          <p:cNvPr id="4" name="Straight Connector 3"/>
          <p:cNvCxnSpPr/>
          <p:nvPr/>
        </p:nvCxnSpPr>
        <p:spPr>
          <a:xfrm>
            <a:off x="6096000" y="3314700"/>
            <a:ext cx="2362200" cy="127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 name="Oval Callout 6"/>
          <p:cNvSpPr/>
          <p:nvPr/>
        </p:nvSpPr>
        <p:spPr>
          <a:xfrm>
            <a:off x="5257800" y="4237930"/>
            <a:ext cx="2914650" cy="1270000"/>
          </a:xfrm>
          <a:prstGeom prst="wedgeEllipseCallout">
            <a:avLst>
              <a:gd name="adj1" fmla="val -97145"/>
              <a:gd name="adj2" fmla="val -822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smtClean="0"/>
              <a:t>Steadfastness of hope</a:t>
            </a:r>
            <a:endParaRPr lang="en-US" sz="2600" dirty="0"/>
          </a:p>
        </p:txBody>
      </p:sp>
      <p:cxnSp>
        <p:nvCxnSpPr>
          <p:cNvPr id="9" name="Straight Connector 8"/>
          <p:cNvCxnSpPr/>
          <p:nvPr/>
        </p:nvCxnSpPr>
        <p:spPr>
          <a:xfrm>
            <a:off x="838200" y="3810000"/>
            <a:ext cx="29718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382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down)">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487364" y="2159000"/>
            <a:ext cx="8637587" cy="762000"/>
          </a:xfrm>
        </p:spPr>
        <p:txBody>
          <a:bodyPr>
            <a:normAutofit fontScale="90000"/>
          </a:bodyPr>
          <a:lstStyle/>
          <a:p>
            <a:pPr algn="ctr" eaLnBrk="1" hangingPunct="1">
              <a:defRPr/>
            </a:pPr>
            <a:r>
              <a:rPr lang="en-US" sz="6600" i="1" dirty="0" smtClean="0">
                <a:solidFill>
                  <a:schemeClr val="tx1"/>
                </a:solidFill>
                <a:latin typeface="Calibri" pitchFamily="34" charset="0"/>
              </a:rPr>
              <a:t>Steadfastness of Hope</a:t>
            </a:r>
          </a:p>
        </p:txBody>
      </p:sp>
    </p:spTree>
    <p:extLst>
      <p:ext uri="{BB962C8B-B14F-4D97-AF65-F5344CB8AC3E}">
        <p14:creationId xmlns:p14="http://schemas.microsoft.com/office/powerpoint/2010/main" xmlns="" val="3648403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329406" y="495300"/>
            <a:ext cx="8637588" cy="762000"/>
          </a:xfrm>
          <a:noFill/>
        </p:spPr>
        <p:txBody>
          <a:bodyPr>
            <a:noAutofit/>
          </a:bodyPr>
          <a:lstStyle/>
          <a:p>
            <a:pPr algn="ctr" eaLnBrk="1" hangingPunct="1"/>
            <a:r>
              <a:rPr lang="en-US" sz="4800" dirty="0" smtClean="0">
                <a:solidFill>
                  <a:schemeClr val="tx1"/>
                </a:solidFill>
                <a:effectLst/>
                <a:latin typeface="Calibri" pitchFamily="34" charset="0"/>
              </a:rPr>
              <a:t>Content of Faith</a:t>
            </a:r>
          </a:p>
        </p:txBody>
      </p:sp>
      <p:sp>
        <p:nvSpPr>
          <p:cNvPr id="2" name="TextBox 1"/>
          <p:cNvSpPr txBox="1"/>
          <p:nvPr/>
        </p:nvSpPr>
        <p:spPr>
          <a:xfrm>
            <a:off x="609600" y="1257300"/>
            <a:ext cx="8077200" cy="3477875"/>
          </a:xfrm>
          <a:prstGeom prst="rect">
            <a:avLst/>
          </a:prstGeom>
          <a:noFill/>
        </p:spPr>
        <p:txBody>
          <a:bodyPr wrap="square" rtlCol="0">
            <a:spAutoFit/>
          </a:bodyPr>
          <a:lstStyle/>
          <a:p>
            <a:pPr algn="l"/>
            <a:r>
              <a:rPr lang="en-US" sz="2400" i="1" baseline="30000" dirty="0">
                <a:latin typeface="+mn-lt"/>
              </a:rPr>
              <a:t>18 </a:t>
            </a:r>
            <a:r>
              <a:rPr lang="en-US" sz="2400" i="1" dirty="0">
                <a:latin typeface="+mn-lt"/>
              </a:rPr>
              <a:t>knowing that you were ransomed from the futile ways inherited from your forefathers, not with perishable things such as silver or gold, </a:t>
            </a:r>
            <a:r>
              <a:rPr lang="en-US" sz="2400" i="1" baseline="30000" dirty="0">
                <a:latin typeface="+mn-lt"/>
              </a:rPr>
              <a:t>19 </a:t>
            </a:r>
            <a:r>
              <a:rPr lang="en-US" sz="2400" i="1" dirty="0">
                <a:latin typeface="+mn-lt"/>
              </a:rPr>
              <a:t>but with the precious blood of Christ, like that of a lamb without blemish or spot. </a:t>
            </a:r>
            <a:r>
              <a:rPr lang="en-US" sz="2400" i="1" baseline="30000" dirty="0">
                <a:latin typeface="+mn-lt"/>
              </a:rPr>
              <a:t>20 </a:t>
            </a:r>
            <a:r>
              <a:rPr lang="en-US" sz="2400" i="1" dirty="0">
                <a:latin typeface="+mn-lt"/>
              </a:rPr>
              <a:t>He was foreknown before the foundation of the world but was made manifest in the last times for the sake of you </a:t>
            </a:r>
            <a:r>
              <a:rPr lang="en-US" sz="2400" i="1" baseline="30000" dirty="0">
                <a:latin typeface="+mn-lt"/>
              </a:rPr>
              <a:t>21 </a:t>
            </a:r>
            <a:r>
              <a:rPr lang="en-US" sz="2400" i="1" dirty="0">
                <a:latin typeface="+mn-lt"/>
              </a:rPr>
              <a:t>who through him are believers in God, who raised him from the dead and gave him glory, so that your faith and hope are in God. </a:t>
            </a:r>
            <a:endParaRPr lang="en-US" sz="2400" i="1" dirty="0" smtClean="0">
              <a:latin typeface="+mn-lt"/>
            </a:endParaRPr>
          </a:p>
          <a:p>
            <a:pPr algn="l"/>
            <a:r>
              <a:rPr lang="en-US" sz="2400" i="1" dirty="0">
                <a:latin typeface="+mn-lt"/>
              </a:rPr>
              <a:t>	</a:t>
            </a:r>
            <a:r>
              <a:rPr lang="en-US" sz="2400" i="1" dirty="0" smtClean="0">
                <a:latin typeface="+mn-lt"/>
              </a:rPr>
              <a:t>				</a:t>
            </a:r>
            <a:r>
              <a:rPr lang="en-US" sz="2800" b="1" dirty="0">
                <a:solidFill>
                  <a:schemeClr val="accent1">
                    <a:lumMod val="50000"/>
                  </a:schemeClr>
                </a:solidFill>
                <a:latin typeface="Calibri" panose="020F0502020204030204" pitchFamily="34" charset="0"/>
              </a:rPr>
              <a:t>I Peter 1:18-21</a:t>
            </a:r>
          </a:p>
        </p:txBody>
      </p:sp>
    </p:spTree>
    <p:extLst>
      <p:ext uri="{BB962C8B-B14F-4D97-AF65-F5344CB8AC3E}">
        <p14:creationId xmlns:p14="http://schemas.microsoft.com/office/powerpoint/2010/main" xmlns="" val="1089257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91307" y="127000"/>
            <a:ext cx="8637587" cy="762000"/>
          </a:xfrm>
        </p:spPr>
        <p:txBody>
          <a:bodyPr>
            <a:noAutofit/>
          </a:bodyPr>
          <a:lstStyle/>
          <a:p>
            <a:pPr algn="ctr" eaLnBrk="1" hangingPunct="1">
              <a:defRPr/>
            </a:pPr>
            <a:r>
              <a:rPr lang="en-US" sz="4400" b="0" dirty="0" smtClean="0">
                <a:solidFill>
                  <a:schemeClr val="tx1"/>
                </a:solidFill>
                <a:effectLst/>
                <a:latin typeface="Calibri" pitchFamily="34" charset="0"/>
              </a:rPr>
              <a:t>Faith Based on Indisputable Evidence</a:t>
            </a:r>
          </a:p>
        </p:txBody>
      </p:sp>
      <p:sp>
        <p:nvSpPr>
          <p:cNvPr id="2" name="TextBox 1"/>
          <p:cNvSpPr txBox="1"/>
          <p:nvPr/>
        </p:nvSpPr>
        <p:spPr>
          <a:xfrm>
            <a:off x="228600" y="800100"/>
            <a:ext cx="8382000" cy="3970318"/>
          </a:xfrm>
          <a:prstGeom prst="rect">
            <a:avLst/>
          </a:prstGeom>
          <a:noFill/>
        </p:spPr>
        <p:txBody>
          <a:bodyPr wrap="square" rtlCol="0">
            <a:spAutoFit/>
          </a:bodyPr>
          <a:lstStyle/>
          <a:p>
            <a:pPr marL="342900" indent="-342900" algn="l">
              <a:buClr>
                <a:schemeClr val="tx2"/>
              </a:buClr>
              <a:buSzPct val="105000"/>
              <a:buFont typeface="Wingdings" panose="05000000000000000000" pitchFamily="2" charset="2"/>
              <a:buChar char="§"/>
            </a:pPr>
            <a:r>
              <a:rPr lang="en-US" sz="2400" dirty="0" smtClean="0">
                <a:latin typeface="+mn-lt"/>
              </a:rPr>
              <a:t>Paul – an eyewitness (I Thess. 2:13)</a:t>
            </a:r>
          </a:p>
          <a:p>
            <a:pPr marL="342900" indent="-342900" algn="l">
              <a:buClr>
                <a:schemeClr val="tx2"/>
              </a:buClr>
              <a:buSzPct val="105000"/>
              <a:buFont typeface="Wingdings" panose="05000000000000000000" pitchFamily="2" charset="2"/>
              <a:buChar char="§"/>
            </a:pPr>
            <a:r>
              <a:rPr lang="en-US" sz="2400" dirty="0" smtClean="0">
                <a:latin typeface="+mn-lt"/>
              </a:rPr>
              <a:t>Peter - </a:t>
            </a:r>
            <a:r>
              <a:rPr lang="en-US" i="1" baseline="30000" dirty="0" smtClean="0">
                <a:latin typeface="+mn-lt"/>
              </a:rPr>
              <a:t>16</a:t>
            </a:r>
            <a:r>
              <a:rPr lang="en-US" i="1" baseline="30000" dirty="0">
                <a:latin typeface="+mn-lt"/>
              </a:rPr>
              <a:t> </a:t>
            </a:r>
            <a:r>
              <a:rPr lang="en-US" i="1" dirty="0">
                <a:latin typeface="+mn-lt"/>
              </a:rPr>
              <a:t>For we did not follow cleverly devised myths when we made known to you the power and coming of our Lord Jesus Christ, but we were eyewitnesses of his majesty. </a:t>
            </a:r>
            <a:r>
              <a:rPr lang="en-US" i="1" baseline="30000" dirty="0">
                <a:latin typeface="+mn-lt"/>
              </a:rPr>
              <a:t>17 </a:t>
            </a:r>
            <a:r>
              <a:rPr lang="en-US" i="1" dirty="0">
                <a:latin typeface="+mn-lt"/>
              </a:rPr>
              <a:t>For when he received honor and glory from God the Father, and the voice was borne to him by the Majestic Glory, “This is my beloved Son, with whom I am well pleased,” </a:t>
            </a:r>
            <a:r>
              <a:rPr lang="en-US" i="1" baseline="30000" dirty="0">
                <a:latin typeface="+mn-lt"/>
              </a:rPr>
              <a:t>18 </a:t>
            </a:r>
            <a:r>
              <a:rPr lang="en-US" i="1" dirty="0">
                <a:latin typeface="+mn-lt"/>
              </a:rPr>
              <a:t>we ourselves heard this very voice borne from heaven, for we were with him on the holy mountain. </a:t>
            </a:r>
            <a:r>
              <a:rPr lang="en-US" i="1" baseline="30000" dirty="0">
                <a:latin typeface="+mn-lt"/>
              </a:rPr>
              <a:t>19 </a:t>
            </a:r>
            <a:r>
              <a:rPr lang="en-US" i="1" dirty="0">
                <a:latin typeface="+mn-lt"/>
              </a:rPr>
              <a:t>And we have the prophetic word more fully confirmed, to which you will do well to pay attention as to a lamp shining in a dark place, until the day dawns and the morning star rises in your hearts, </a:t>
            </a:r>
            <a:r>
              <a:rPr lang="en-US" i="1" baseline="30000" dirty="0">
                <a:latin typeface="+mn-lt"/>
              </a:rPr>
              <a:t>20 </a:t>
            </a:r>
            <a:r>
              <a:rPr lang="en-US" i="1" dirty="0">
                <a:latin typeface="+mn-lt"/>
              </a:rPr>
              <a:t>knowing this first of all, that no prophecy of Scripture comes from someone's own interpretation. </a:t>
            </a:r>
            <a:r>
              <a:rPr lang="en-US" i="1" baseline="30000" dirty="0">
                <a:latin typeface="+mn-lt"/>
              </a:rPr>
              <a:t>21 </a:t>
            </a:r>
            <a:r>
              <a:rPr lang="en-US" i="1" dirty="0">
                <a:latin typeface="+mn-lt"/>
              </a:rPr>
              <a:t>For no prophecy was ever produced by the will of man, but men spoke from God as they were carried along by the Holy Spirit</a:t>
            </a:r>
            <a:r>
              <a:rPr lang="en-US" i="1" dirty="0" smtClean="0">
                <a:latin typeface="+mn-lt"/>
              </a:rPr>
              <a:t>. </a:t>
            </a:r>
            <a:r>
              <a:rPr lang="en-US" dirty="0" smtClean="0">
                <a:latin typeface="+mn-lt"/>
              </a:rPr>
              <a:t>(II Peter 1:16-21)</a:t>
            </a:r>
          </a:p>
          <a:p>
            <a:pPr marL="342900" indent="-342900" algn="l">
              <a:buClr>
                <a:schemeClr val="tx2"/>
              </a:buClr>
              <a:buSzPct val="105000"/>
              <a:buFont typeface="Wingdings" panose="05000000000000000000" pitchFamily="2" charset="2"/>
              <a:buChar char="§"/>
            </a:pPr>
            <a:r>
              <a:rPr lang="en-US" sz="2400" dirty="0">
                <a:latin typeface="+mn-lt"/>
              </a:rPr>
              <a:t>John’s Gospel</a:t>
            </a:r>
          </a:p>
        </p:txBody>
      </p:sp>
    </p:spTree>
    <p:extLst>
      <p:ext uri="{BB962C8B-B14F-4D97-AF65-F5344CB8AC3E}">
        <p14:creationId xmlns:p14="http://schemas.microsoft.com/office/powerpoint/2010/main" xmlns="" val="109696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10818</TotalTime>
  <Words>395</Words>
  <Application>Microsoft Office PowerPoint</Application>
  <PresentationFormat>On-screen Show (16:10)</PresentationFormat>
  <Paragraphs>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Important Questions</vt:lpstr>
      <vt:lpstr>Two Essential Questions</vt:lpstr>
      <vt:lpstr>I Thessalonians 1:2-3</vt:lpstr>
      <vt:lpstr>I Thessalonians 1:9-10</vt:lpstr>
      <vt:lpstr>I Thessalonians 1:9-10</vt:lpstr>
      <vt:lpstr>I Thessalonians 1:9-10</vt:lpstr>
      <vt:lpstr>Steadfastness of Hope</vt:lpstr>
      <vt:lpstr>Content of Faith</vt:lpstr>
      <vt:lpstr>Faith Based on Indisputable Evidence</vt:lpstr>
      <vt:lpstr>I Thessalonians 4:16-18</vt:lpstr>
      <vt:lpstr>Steadfastness of Hope - I Peter 1:3-5</vt:lpstr>
      <vt:lpstr>Perspective of Hope</vt:lpstr>
      <vt:lpstr>Perspective of Hope</vt:lpstr>
      <vt:lpstr>Perspective of Hope</vt:lpstr>
      <vt:lpstr>Perspective of Hope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Brad Beutjer</cp:lastModifiedBy>
  <cp:revision>181</cp:revision>
  <cp:lastPrinted>2014-04-13T01:44:54Z</cp:lastPrinted>
  <dcterms:created xsi:type="dcterms:W3CDTF">2002-05-07T01:10:22Z</dcterms:created>
  <dcterms:modified xsi:type="dcterms:W3CDTF">2014-04-13T12:53:05Z</dcterms:modified>
</cp:coreProperties>
</file>