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74" r:id="rId5"/>
    <p:sldId id="273" r:id="rId6"/>
    <p:sldId id="259" r:id="rId7"/>
    <p:sldId id="260" r:id="rId8"/>
    <p:sldId id="261" r:id="rId9"/>
    <p:sldId id="269" r:id="rId10"/>
    <p:sldId id="270" r:id="rId11"/>
    <p:sldId id="262" r:id="rId12"/>
    <p:sldId id="263" r:id="rId13"/>
    <p:sldId id="264" r:id="rId14"/>
    <p:sldId id="265" r:id="rId15"/>
    <p:sldId id="276" r:id="rId16"/>
    <p:sldId id="267" r:id="rId17"/>
    <p:sldId id="271" r:id="rId18"/>
    <p:sldId id="272" r:id="rId19"/>
    <p:sldId id="275" r:id="rId20"/>
    <p:sldId id="277" r:id="rId21"/>
    <p:sldId id="278" r:id="rId22"/>
    <p:sldId id="268" r:id="rId23"/>
  </p:sldIdLst>
  <p:sldSz cx="9144000" cy="5715000" type="screen16x1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Rounded MT Bold"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Rounded MT Bold"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Rounded MT Bold"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Rounded MT Bold"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Rounded MT Bold" charset="0"/>
        <a:ea typeface="ＭＳ Ｐゴシック" charset="0"/>
        <a:cs typeface="+mn-cs"/>
      </a:defRPr>
    </a:lvl5pPr>
    <a:lvl6pPr marL="2286000" algn="l" defTabSz="457200" rtl="0" eaLnBrk="1" latinLnBrk="0" hangingPunct="1">
      <a:defRPr sz="2400" kern="1200">
        <a:solidFill>
          <a:schemeClr val="tx1"/>
        </a:solidFill>
        <a:latin typeface="Arial Rounded MT Bold" charset="0"/>
        <a:ea typeface="ＭＳ Ｐゴシック" charset="0"/>
        <a:cs typeface="+mn-cs"/>
      </a:defRPr>
    </a:lvl6pPr>
    <a:lvl7pPr marL="2743200" algn="l" defTabSz="457200" rtl="0" eaLnBrk="1" latinLnBrk="0" hangingPunct="1">
      <a:defRPr sz="2400" kern="1200">
        <a:solidFill>
          <a:schemeClr val="tx1"/>
        </a:solidFill>
        <a:latin typeface="Arial Rounded MT Bold" charset="0"/>
        <a:ea typeface="ＭＳ Ｐゴシック" charset="0"/>
        <a:cs typeface="+mn-cs"/>
      </a:defRPr>
    </a:lvl7pPr>
    <a:lvl8pPr marL="3200400" algn="l" defTabSz="457200" rtl="0" eaLnBrk="1" latinLnBrk="0" hangingPunct="1">
      <a:defRPr sz="2400" kern="1200">
        <a:solidFill>
          <a:schemeClr val="tx1"/>
        </a:solidFill>
        <a:latin typeface="Arial Rounded MT Bold" charset="0"/>
        <a:ea typeface="ＭＳ Ｐゴシック" charset="0"/>
        <a:cs typeface="+mn-cs"/>
      </a:defRPr>
    </a:lvl8pPr>
    <a:lvl9pPr marL="3657600" algn="l" defTabSz="457200" rtl="0" eaLnBrk="1" latinLnBrk="0" hangingPunct="1">
      <a:defRPr sz="2400" kern="1200">
        <a:solidFill>
          <a:schemeClr val="tx1"/>
        </a:solidFill>
        <a:latin typeface="Arial Rounded MT Bold"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2" d="100"/>
          <a:sy n="82" d="100"/>
        </p:scale>
        <p:origin x="-792" y="-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D740B8-6CDA-064F-9ADA-24B694EA5C79}" type="slidenum">
              <a:rPr lang="en-US"/>
              <a:pPr/>
              <a:t>‹#›</a:t>
            </a:fld>
            <a:endParaRPr lang="en-US"/>
          </a:p>
        </p:txBody>
      </p:sp>
    </p:spTree>
    <p:extLst>
      <p:ext uri="{BB962C8B-B14F-4D97-AF65-F5344CB8AC3E}">
        <p14:creationId xmlns:p14="http://schemas.microsoft.com/office/powerpoint/2010/main" val="177871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9F7EC4-02BF-0C41-AE33-F6DBA51C0340}" type="slidenum">
              <a:rPr lang="en-US"/>
              <a:pPr/>
              <a:t>‹#›</a:t>
            </a:fld>
            <a:endParaRPr lang="en-US"/>
          </a:p>
        </p:txBody>
      </p:sp>
    </p:spTree>
    <p:extLst>
      <p:ext uri="{BB962C8B-B14F-4D97-AF65-F5344CB8AC3E}">
        <p14:creationId xmlns:p14="http://schemas.microsoft.com/office/powerpoint/2010/main" val="321062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CA97AB-E110-2546-9AE9-4D49DEF218CA}" type="slidenum">
              <a:rPr lang="en-US"/>
              <a:pPr/>
              <a:t>‹#›</a:t>
            </a:fld>
            <a:endParaRPr lang="en-US"/>
          </a:p>
        </p:txBody>
      </p:sp>
    </p:spTree>
    <p:extLst>
      <p:ext uri="{BB962C8B-B14F-4D97-AF65-F5344CB8AC3E}">
        <p14:creationId xmlns:p14="http://schemas.microsoft.com/office/powerpoint/2010/main" val="32840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E3F6EB-BDFA-9A4B-B99B-5B10DF01A86A}" type="slidenum">
              <a:rPr lang="en-US"/>
              <a:pPr/>
              <a:t>‹#›</a:t>
            </a:fld>
            <a:endParaRPr lang="en-US"/>
          </a:p>
        </p:txBody>
      </p:sp>
    </p:spTree>
    <p:extLst>
      <p:ext uri="{BB962C8B-B14F-4D97-AF65-F5344CB8AC3E}">
        <p14:creationId xmlns:p14="http://schemas.microsoft.com/office/powerpoint/2010/main" val="119246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703CA8-7F0F-844C-8784-0B786C929C1D}" type="slidenum">
              <a:rPr lang="en-US"/>
              <a:pPr/>
              <a:t>‹#›</a:t>
            </a:fld>
            <a:endParaRPr lang="en-US"/>
          </a:p>
        </p:txBody>
      </p:sp>
    </p:spTree>
    <p:extLst>
      <p:ext uri="{BB962C8B-B14F-4D97-AF65-F5344CB8AC3E}">
        <p14:creationId xmlns:p14="http://schemas.microsoft.com/office/powerpoint/2010/main" val="278345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9FE04A-396B-1B4B-8275-C732DF284A9A}" type="slidenum">
              <a:rPr lang="en-US"/>
              <a:pPr/>
              <a:t>‹#›</a:t>
            </a:fld>
            <a:endParaRPr lang="en-US"/>
          </a:p>
        </p:txBody>
      </p:sp>
    </p:spTree>
    <p:extLst>
      <p:ext uri="{BB962C8B-B14F-4D97-AF65-F5344CB8AC3E}">
        <p14:creationId xmlns:p14="http://schemas.microsoft.com/office/powerpoint/2010/main" val="9454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42462D-A8A6-5347-B296-941B32D7EDD8}" type="slidenum">
              <a:rPr lang="en-US"/>
              <a:pPr/>
              <a:t>‹#›</a:t>
            </a:fld>
            <a:endParaRPr lang="en-US"/>
          </a:p>
        </p:txBody>
      </p:sp>
    </p:spTree>
    <p:extLst>
      <p:ext uri="{BB962C8B-B14F-4D97-AF65-F5344CB8AC3E}">
        <p14:creationId xmlns:p14="http://schemas.microsoft.com/office/powerpoint/2010/main" val="230238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4DC4FB0-FCBD-D84E-B91A-2B3A81906D6A}" type="slidenum">
              <a:rPr lang="en-US"/>
              <a:pPr/>
              <a:t>‹#›</a:t>
            </a:fld>
            <a:endParaRPr lang="en-US"/>
          </a:p>
        </p:txBody>
      </p:sp>
    </p:spTree>
    <p:extLst>
      <p:ext uri="{BB962C8B-B14F-4D97-AF65-F5344CB8AC3E}">
        <p14:creationId xmlns:p14="http://schemas.microsoft.com/office/powerpoint/2010/main" val="162385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1CC3C4-3A47-C947-9473-6033B30EDF8A}" type="slidenum">
              <a:rPr lang="en-US"/>
              <a:pPr/>
              <a:t>‹#›</a:t>
            </a:fld>
            <a:endParaRPr lang="en-US"/>
          </a:p>
        </p:txBody>
      </p:sp>
    </p:spTree>
    <p:extLst>
      <p:ext uri="{BB962C8B-B14F-4D97-AF65-F5344CB8AC3E}">
        <p14:creationId xmlns:p14="http://schemas.microsoft.com/office/powerpoint/2010/main" val="346189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DA953E-C3B0-B347-9331-67E7D837BB8F}" type="slidenum">
              <a:rPr lang="en-US"/>
              <a:pPr/>
              <a:t>‹#›</a:t>
            </a:fld>
            <a:endParaRPr lang="en-US"/>
          </a:p>
        </p:txBody>
      </p:sp>
    </p:spTree>
    <p:extLst>
      <p:ext uri="{BB962C8B-B14F-4D97-AF65-F5344CB8AC3E}">
        <p14:creationId xmlns:p14="http://schemas.microsoft.com/office/powerpoint/2010/main" val="126434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D7C51B-BC08-5744-8CF6-BA54CEAE1B08}" type="slidenum">
              <a:rPr lang="en-US"/>
              <a:pPr/>
              <a:t>‹#›</a:t>
            </a:fld>
            <a:endParaRPr lang="en-US"/>
          </a:p>
        </p:txBody>
      </p:sp>
    </p:spTree>
    <p:extLst>
      <p:ext uri="{BB962C8B-B14F-4D97-AF65-F5344CB8AC3E}">
        <p14:creationId xmlns:p14="http://schemas.microsoft.com/office/powerpoint/2010/main" val="1635575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8A68C7B6-54A3-B646-A7FF-7DD58B025D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Rounded MT Bold" charset="0"/>
          <a:ea typeface="ＭＳ Ｐゴシック" charset="0"/>
        </a:defRPr>
      </a:lvl2pPr>
      <a:lvl3pPr algn="ctr" rtl="0" fontAlgn="base">
        <a:spcBef>
          <a:spcPct val="0"/>
        </a:spcBef>
        <a:spcAft>
          <a:spcPct val="0"/>
        </a:spcAft>
        <a:defRPr sz="4400">
          <a:solidFill>
            <a:schemeClr val="tx2"/>
          </a:solidFill>
          <a:latin typeface="Arial Rounded MT Bold" charset="0"/>
          <a:ea typeface="ＭＳ Ｐゴシック" charset="0"/>
        </a:defRPr>
      </a:lvl3pPr>
      <a:lvl4pPr algn="ctr" rtl="0" fontAlgn="base">
        <a:spcBef>
          <a:spcPct val="0"/>
        </a:spcBef>
        <a:spcAft>
          <a:spcPct val="0"/>
        </a:spcAft>
        <a:defRPr sz="4400">
          <a:solidFill>
            <a:schemeClr val="tx2"/>
          </a:solidFill>
          <a:latin typeface="Arial Rounded MT Bold" charset="0"/>
          <a:ea typeface="ＭＳ Ｐゴシック" charset="0"/>
        </a:defRPr>
      </a:lvl4pPr>
      <a:lvl5pPr algn="ctr" rtl="0" fontAlgn="base">
        <a:spcBef>
          <a:spcPct val="0"/>
        </a:spcBef>
        <a:spcAft>
          <a:spcPct val="0"/>
        </a:spcAft>
        <a:defRPr sz="4400">
          <a:solidFill>
            <a:schemeClr val="tx2"/>
          </a:solidFill>
          <a:latin typeface="Arial Rounded MT Bold" charset="0"/>
          <a:ea typeface="ＭＳ Ｐゴシック" charset="0"/>
        </a:defRPr>
      </a:lvl5pPr>
      <a:lvl6pPr marL="457200" algn="ctr" rtl="0" fontAlgn="base">
        <a:spcBef>
          <a:spcPct val="0"/>
        </a:spcBef>
        <a:spcAft>
          <a:spcPct val="0"/>
        </a:spcAft>
        <a:defRPr sz="4400">
          <a:solidFill>
            <a:schemeClr val="tx2"/>
          </a:solidFill>
          <a:latin typeface="Arial Rounded MT Bold" charset="0"/>
          <a:ea typeface="ＭＳ Ｐゴシック" charset="0"/>
        </a:defRPr>
      </a:lvl6pPr>
      <a:lvl7pPr marL="914400" algn="ctr" rtl="0" fontAlgn="base">
        <a:spcBef>
          <a:spcPct val="0"/>
        </a:spcBef>
        <a:spcAft>
          <a:spcPct val="0"/>
        </a:spcAft>
        <a:defRPr sz="4400">
          <a:solidFill>
            <a:schemeClr val="tx2"/>
          </a:solidFill>
          <a:latin typeface="Arial Rounded MT Bold" charset="0"/>
          <a:ea typeface="ＭＳ Ｐゴシック" charset="0"/>
        </a:defRPr>
      </a:lvl7pPr>
      <a:lvl8pPr marL="1371600" algn="ctr" rtl="0" fontAlgn="base">
        <a:spcBef>
          <a:spcPct val="0"/>
        </a:spcBef>
        <a:spcAft>
          <a:spcPct val="0"/>
        </a:spcAft>
        <a:defRPr sz="4400">
          <a:solidFill>
            <a:schemeClr val="tx2"/>
          </a:solidFill>
          <a:latin typeface="Arial Rounded MT Bold" charset="0"/>
          <a:ea typeface="ＭＳ Ｐゴシック" charset="0"/>
        </a:defRPr>
      </a:lvl8pPr>
      <a:lvl9pPr marL="1828800" algn="ctr" rtl="0" fontAlgn="base">
        <a:spcBef>
          <a:spcPct val="0"/>
        </a:spcBef>
        <a:spcAft>
          <a:spcPct val="0"/>
        </a:spcAft>
        <a:defRPr sz="4400">
          <a:solidFill>
            <a:schemeClr val="tx2"/>
          </a:solidFill>
          <a:latin typeface="Arial Rounded MT Bold"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381000"/>
            <a:ext cx="7772400" cy="952500"/>
          </a:xfrm>
        </p:spPr>
        <p:txBody>
          <a:bodyPr/>
          <a:lstStyle/>
          <a:p>
            <a:r>
              <a:rPr lang="en-US" sz="4000"/>
              <a:t>What do scars tell us?</a:t>
            </a:r>
            <a:br>
              <a:rPr lang="en-US" sz="4000"/>
            </a:br>
            <a:r>
              <a:rPr lang="en-US" sz="4000"/>
              <a:t> </a:t>
            </a:r>
            <a:r>
              <a:rPr lang="en-US" i="1"/>
              <a:t>2 Corinthians 4:12</a:t>
            </a:r>
            <a:endParaRPr lang="en-US"/>
          </a:p>
        </p:txBody>
      </p:sp>
      <p:sp>
        <p:nvSpPr>
          <p:cNvPr id="16387" name="Rectangle 1027"/>
          <p:cNvSpPr>
            <a:spLocks noGrp="1" noChangeArrowheads="1"/>
          </p:cNvSpPr>
          <p:nvPr>
            <p:ph type="body" idx="1"/>
          </p:nvPr>
        </p:nvSpPr>
        <p:spPr>
          <a:xfrm>
            <a:off x="228600" y="1905000"/>
            <a:ext cx="8686800" cy="2984500"/>
          </a:xfrm>
        </p:spPr>
        <p:txBody>
          <a:bodyPr/>
          <a:lstStyle/>
          <a:p>
            <a:pPr>
              <a:spcAft>
                <a:spcPts val="1600"/>
              </a:spcAft>
              <a:buFontTx/>
              <a:buNone/>
            </a:pPr>
            <a:r>
              <a:rPr lang="en-US" sz="4400" b="1"/>
              <a:t>	12 So death is at work in us, but life in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638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6387">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952500"/>
          </a:xfrm>
        </p:spPr>
        <p:txBody>
          <a:bodyPr/>
          <a:lstStyle/>
          <a:p>
            <a:r>
              <a:rPr lang="en-US" sz="4000"/>
              <a:t>What do scars tell us?</a:t>
            </a:r>
            <a:br>
              <a:rPr lang="en-US" sz="4000"/>
            </a:br>
            <a:r>
              <a:rPr lang="en-US" sz="4000"/>
              <a:t> </a:t>
            </a:r>
            <a:r>
              <a:rPr lang="en-US" i="1"/>
              <a:t>2 Corinthians 4:15</a:t>
            </a:r>
            <a:endParaRPr lang="en-US"/>
          </a:p>
        </p:txBody>
      </p:sp>
      <p:sp>
        <p:nvSpPr>
          <p:cNvPr id="8195" name="Rectangle 3"/>
          <p:cNvSpPr>
            <a:spLocks noGrp="1" noChangeArrowheads="1"/>
          </p:cNvSpPr>
          <p:nvPr>
            <p:ph type="body" idx="1"/>
          </p:nvPr>
        </p:nvSpPr>
        <p:spPr>
          <a:xfrm>
            <a:off x="838200" y="1651000"/>
            <a:ext cx="7620000" cy="3429000"/>
          </a:xfrm>
        </p:spPr>
        <p:txBody>
          <a:bodyPr/>
          <a:lstStyle/>
          <a:p>
            <a:pPr>
              <a:lnSpc>
                <a:spcPct val="90000"/>
              </a:lnSpc>
              <a:spcAft>
                <a:spcPts val="1600"/>
              </a:spcAft>
              <a:buFontTx/>
              <a:buNone/>
            </a:pPr>
            <a:r>
              <a:rPr lang="en-US" sz="4400" b="1"/>
              <a:t>	15 For it is all for your sake, so that as grace extends to more and more people it may increase thanksgiving, to the glory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952500"/>
          </a:xfrm>
        </p:spPr>
        <p:txBody>
          <a:bodyPr/>
          <a:lstStyle/>
          <a:p>
            <a:r>
              <a:rPr lang="en-US" sz="4000"/>
              <a:t>What do scars tell us?</a:t>
            </a:r>
            <a:br>
              <a:rPr lang="en-US" sz="4000"/>
            </a:br>
            <a:r>
              <a:rPr lang="en-US" sz="4000"/>
              <a:t> </a:t>
            </a:r>
            <a:r>
              <a:rPr lang="en-US" i="1"/>
              <a:t>Isaiah 53:5</a:t>
            </a:r>
            <a:endParaRPr lang="en-US"/>
          </a:p>
        </p:txBody>
      </p:sp>
      <p:sp>
        <p:nvSpPr>
          <p:cNvPr id="9219" name="Rectangle 3"/>
          <p:cNvSpPr>
            <a:spLocks noGrp="1" noChangeArrowheads="1"/>
          </p:cNvSpPr>
          <p:nvPr>
            <p:ph type="body" idx="1"/>
          </p:nvPr>
        </p:nvSpPr>
        <p:spPr>
          <a:xfrm>
            <a:off x="762000" y="1714500"/>
            <a:ext cx="7848600" cy="4000500"/>
          </a:xfrm>
        </p:spPr>
        <p:txBody>
          <a:bodyPr/>
          <a:lstStyle/>
          <a:p>
            <a:pPr>
              <a:lnSpc>
                <a:spcPct val="90000"/>
              </a:lnSpc>
              <a:buFontTx/>
              <a:buNone/>
            </a:pPr>
            <a:r>
              <a:rPr lang="en-US">
                <a:latin typeface="Verdana" charset="0"/>
              </a:rPr>
              <a:t>	</a:t>
            </a:r>
            <a:r>
              <a:rPr lang="en-US" sz="4000" b="1"/>
              <a:t>But he was pierced for our transgressions; he was crushed for our iniquities; upon him was the chastisement that brought us peace, and with his wounds we are healed.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254000"/>
            <a:ext cx="8610600" cy="1143000"/>
          </a:xfrm>
        </p:spPr>
        <p:txBody>
          <a:bodyPr/>
          <a:lstStyle/>
          <a:p>
            <a:r>
              <a:rPr lang="en-US"/>
              <a:t>What about our own scars?</a:t>
            </a:r>
          </a:p>
        </p:txBody>
      </p:sp>
      <p:sp>
        <p:nvSpPr>
          <p:cNvPr id="10243" name="Rectangle 3"/>
          <p:cNvSpPr>
            <a:spLocks noGrp="1" noChangeArrowheads="1"/>
          </p:cNvSpPr>
          <p:nvPr>
            <p:ph type="body" idx="1"/>
          </p:nvPr>
        </p:nvSpPr>
        <p:spPr/>
        <p:txBody>
          <a:bodyPr/>
          <a:lstStyle/>
          <a:p>
            <a:r>
              <a:rPr lang="ja-JP" altLang="en-US" sz="4000" b="1">
                <a:solidFill>
                  <a:schemeClr val="tx2"/>
                </a:solidFill>
                <a:latin typeface="Arial"/>
              </a:rPr>
              <a:t>“</a:t>
            </a:r>
            <a:r>
              <a:rPr lang="en-US" sz="4000" b="1">
                <a:solidFill>
                  <a:schemeClr val="tx2"/>
                </a:solidFill>
              </a:rPr>
              <a:t>Good</a:t>
            </a:r>
            <a:r>
              <a:rPr lang="ja-JP" altLang="en-US" sz="4000" b="1">
                <a:solidFill>
                  <a:schemeClr val="tx2"/>
                </a:solidFill>
                <a:latin typeface="Arial"/>
              </a:rPr>
              <a:t>”</a:t>
            </a:r>
            <a:r>
              <a:rPr lang="en-US" sz="4000" b="1">
                <a:solidFill>
                  <a:schemeClr val="tx2"/>
                </a:solidFill>
              </a:rPr>
              <a:t> scars</a:t>
            </a:r>
            <a:r>
              <a:rPr lang="en-US" sz="4000"/>
              <a:t> - </a:t>
            </a:r>
            <a:r>
              <a:rPr lang="en-US" sz="4000" i="1"/>
              <a:t>those that come from service to God</a:t>
            </a:r>
          </a:p>
          <a:p>
            <a:r>
              <a:rPr lang="ja-JP" altLang="en-US" sz="4000" b="1">
                <a:solidFill>
                  <a:schemeClr val="tx2"/>
                </a:solidFill>
                <a:latin typeface="Arial"/>
              </a:rPr>
              <a:t>“</a:t>
            </a:r>
            <a:r>
              <a:rPr lang="en-US" sz="4000" b="1">
                <a:solidFill>
                  <a:schemeClr val="tx2"/>
                </a:solidFill>
              </a:rPr>
              <a:t>Bad</a:t>
            </a:r>
            <a:r>
              <a:rPr lang="ja-JP" altLang="en-US" sz="4000" b="1">
                <a:solidFill>
                  <a:schemeClr val="tx2"/>
                </a:solidFill>
                <a:latin typeface="Arial"/>
              </a:rPr>
              <a:t>”</a:t>
            </a:r>
            <a:r>
              <a:rPr lang="en-US" sz="4000" b="1">
                <a:solidFill>
                  <a:schemeClr val="tx2"/>
                </a:solidFill>
              </a:rPr>
              <a:t> scars</a:t>
            </a:r>
            <a:r>
              <a:rPr lang="ja-JP" altLang="en-US" sz="4000" b="1">
                <a:solidFill>
                  <a:schemeClr val="tx2"/>
                </a:solidFill>
                <a:latin typeface="Arial"/>
              </a:rPr>
              <a:t>”</a:t>
            </a:r>
            <a:r>
              <a:rPr lang="en-US" sz="4000"/>
              <a:t> - </a:t>
            </a:r>
            <a:r>
              <a:rPr lang="en-US" sz="4000" i="1"/>
              <a:t>those that come from our sins and weaknesses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2 Corinthians 11:28, 29</a:t>
            </a:r>
          </a:p>
        </p:txBody>
      </p:sp>
      <p:sp>
        <p:nvSpPr>
          <p:cNvPr id="11267" name="Rectangle 3"/>
          <p:cNvSpPr>
            <a:spLocks noGrp="1" noChangeArrowheads="1"/>
          </p:cNvSpPr>
          <p:nvPr>
            <p:ph type="body" idx="1"/>
          </p:nvPr>
        </p:nvSpPr>
        <p:spPr>
          <a:xfrm>
            <a:off x="381000" y="1651000"/>
            <a:ext cx="8458200" cy="3429000"/>
          </a:xfrm>
        </p:spPr>
        <p:txBody>
          <a:bodyPr/>
          <a:lstStyle/>
          <a:p>
            <a:pPr>
              <a:lnSpc>
                <a:spcPct val="90000"/>
              </a:lnSpc>
              <a:spcAft>
                <a:spcPts val="1600"/>
              </a:spcAft>
            </a:pPr>
            <a:r>
              <a:rPr lang="en-US" sz="3600" b="1">
                <a:latin typeface="Verdana" charset="0"/>
              </a:rPr>
              <a:t>28 And, apart from other things, there is the daily pressure on me of my anxiety for all the churches. </a:t>
            </a:r>
          </a:p>
          <a:p>
            <a:pPr>
              <a:lnSpc>
                <a:spcPct val="90000"/>
              </a:lnSpc>
              <a:spcAft>
                <a:spcPts val="1600"/>
              </a:spcAft>
            </a:pPr>
            <a:r>
              <a:rPr lang="en-US" sz="3600" b="1">
                <a:latin typeface="Verdana" charset="0"/>
              </a:rPr>
              <a:t>29 Who is weak, and I am not weak? Who is made to fall, and I am not indignant?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90500"/>
            <a:ext cx="8839200" cy="1206500"/>
          </a:xfrm>
        </p:spPr>
        <p:txBody>
          <a:bodyPr/>
          <a:lstStyle/>
          <a:p>
            <a:r>
              <a:rPr lang="en-US"/>
              <a:t>How to deal with </a:t>
            </a:r>
            <a:r>
              <a:rPr lang="ja-JP" altLang="en-US">
                <a:latin typeface="Arial"/>
              </a:rPr>
              <a:t>“</a:t>
            </a:r>
            <a:r>
              <a:rPr lang="en-US"/>
              <a:t>good</a:t>
            </a:r>
            <a:r>
              <a:rPr lang="ja-JP" altLang="en-US">
                <a:latin typeface="Arial"/>
              </a:rPr>
              <a:t>”</a:t>
            </a:r>
            <a:r>
              <a:rPr lang="en-US"/>
              <a:t> scars?</a:t>
            </a:r>
          </a:p>
        </p:txBody>
      </p:sp>
      <p:sp>
        <p:nvSpPr>
          <p:cNvPr id="22531" name="Rectangle 3"/>
          <p:cNvSpPr>
            <a:spLocks noGrp="1" noChangeArrowheads="1"/>
          </p:cNvSpPr>
          <p:nvPr>
            <p:ph type="body" idx="1"/>
          </p:nvPr>
        </p:nvSpPr>
        <p:spPr>
          <a:xfrm>
            <a:off x="533400" y="1651000"/>
            <a:ext cx="8229600" cy="3746500"/>
          </a:xfrm>
        </p:spPr>
        <p:txBody>
          <a:bodyPr/>
          <a:lstStyle/>
          <a:p>
            <a:r>
              <a:rPr lang="en-US" sz="3600"/>
              <a:t>A part of discipleship (2 Tim. 3:12)</a:t>
            </a:r>
          </a:p>
          <a:p>
            <a:r>
              <a:rPr lang="en-US" sz="3600"/>
              <a:t>Prayer</a:t>
            </a:r>
          </a:p>
          <a:p>
            <a:r>
              <a:rPr lang="en-US" sz="3600"/>
              <a:t>Consider examples of those whose </a:t>
            </a:r>
            <a:r>
              <a:rPr lang="ja-JP" altLang="en-US" sz="3600">
                <a:latin typeface="Arial"/>
              </a:rPr>
              <a:t>“</a:t>
            </a:r>
            <a:r>
              <a:rPr lang="en-US" sz="3600"/>
              <a:t>scars</a:t>
            </a:r>
            <a:r>
              <a:rPr lang="ja-JP" altLang="en-US" sz="3600">
                <a:latin typeface="Arial"/>
              </a:rPr>
              <a:t>”</a:t>
            </a:r>
            <a:r>
              <a:rPr lang="en-US" sz="3600"/>
              <a:t> far surpass ours - Jesus, the apostles</a:t>
            </a:r>
          </a:p>
          <a:p>
            <a:r>
              <a:rPr lang="en-US" sz="3600"/>
              <a:t>Focus on the eternal (2 Cor. 4:16-18)</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3"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3"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3"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8" presetClass="entr" presetSubtype="3"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17500"/>
            <a:ext cx="7772400" cy="952500"/>
          </a:xfrm>
        </p:spPr>
        <p:txBody>
          <a:bodyPr/>
          <a:lstStyle/>
          <a:p>
            <a:r>
              <a:rPr lang="en-US"/>
              <a:t>Scars give hope and purpose - 2 Cor. 4:16-18</a:t>
            </a:r>
          </a:p>
        </p:txBody>
      </p:sp>
      <p:sp>
        <p:nvSpPr>
          <p:cNvPr id="13315" name="Rectangle 3"/>
          <p:cNvSpPr>
            <a:spLocks noGrp="1" noChangeArrowheads="1"/>
          </p:cNvSpPr>
          <p:nvPr>
            <p:ph type="body" idx="1"/>
          </p:nvPr>
        </p:nvSpPr>
        <p:spPr>
          <a:xfrm>
            <a:off x="533400" y="1524000"/>
            <a:ext cx="7543800" cy="4191000"/>
          </a:xfrm>
        </p:spPr>
        <p:txBody>
          <a:bodyPr/>
          <a:lstStyle/>
          <a:p>
            <a:pPr>
              <a:spcAft>
                <a:spcPts val="1600"/>
              </a:spcAft>
              <a:buFontTx/>
              <a:buNone/>
            </a:pPr>
            <a:r>
              <a:rPr lang="en-US"/>
              <a:t>	</a:t>
            </a:r>
            <a:r>
              <a:rPr lang="en-US" sz="4000"/>
              <a:t>16 So we do not lose heart. Though our outer self is wasting away, our inner self is being renewed day by day.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17500"/>
            <a:ext cx="7772400" cy="952500"/>
          </a:xfrm>
        </p:spPr>
        <p:txBody>
          <a:bodyPr/>
          <a:lstStyle/>
          <a:p>
            <a:r>
              <a:rPr lang="en-US"/>
              <a:t>Scars give hope and purpose - 2 Cor. 4:17</a:t>
            </a:r>
          </a:p>
        </p:txBody>
      </p:sp>
      <p:sp>
        <p:nvSpPr>
          <p:cNvPr id="17411" name="Rectangle 3"/>
          <p:cNvSpPr>
            <a:spLocks noGrp="1" noChangeArrowheads="1"/>
          </p:cNvSpPr>
          <p:nvPr>
            <p:ph type="body" idx="1"/>
          </p:nvPr>
        </p:nvSpPr>
        <p:spPr>
          <a:xfrm>
            <a:off x="609600" y="1651000"/>
            <a:ext cx="7924800" cy="4064000"/>
          </a:xfrm>
        </p:spPr>
        <p:txBody>
          <a:bodyPr/>
          <a:lstStyle/>
          <a:p>
            <a:pPr>
              <a:spcAft>
                <a:spcPts val="1600"/>
              </a:spcAft>
            </a:pPr>
            <a:r>
              <a:rPr lang="en-US" sz="4000" b="1"/>
              <a:t>17 For this light momentary affliction is preparing for us an eternal weight of glory beyond all comparison</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17500"/>
            <a:ext cx="7772400" cy="952500"/>
          </a:xfrm>
        </p:spPr>
        <p:txBody>
          <a:bodyPr/>
          <a:lstStyle/>
          <a:p>
            <a:r>
              <a:rPr lang="en-US"/>
              <a:t>Scars give hope and purpose - 2 Cor. 4:18</a:t>
            </a:r>
          </a:p>
        </p:txBody>
      </p:sp>
      <p:sp>
        <p:nvSpPr>
          <p:cNvPr id="18435" name="Rectangle 3"/>
          <p:cNvSpPr>
            <a:spLocks noGrp="1" noChangeArrowheads="1"/>
          </p:cNvSpPr>
          <p:nvPr>
            <p:ph type="body" idx="1"/>
          </p:nvPr>
        </p:nvSpPr>
        <p:spPr>
          <a:xfrm>
            <a:off x="381000" y="1524000"/>
            <a:ext cx="7848600" cy="4191000"/>
          </a:xfrm>
        </p:spPr>
        <p:txBody>
          <a:bodyPr/>
          <a:lstStyle/>
          <a:p>
            <a:pPr>
              <a:spcAft>
                <a:spcPts val="1600"/>
              </a:spcAft>
              <a:buFontTx/>
              <a:buNone/>
            </a:pPr>
            <a:r>
              <a:rPr lang="en-US"/>
              <a:t>	</a:t>
            </a:r>
            <a:r>
              <a:rPr lang="en-US" sz="4000"/>
              <a:t>18 as we look not to the things that are seen but to the things that are unseen. For the things that are seen are transient, but the things that are unseen are eternal.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84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8435">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508000"/>
            <a:ext cx="8610600" cy="952500"/>
          </a:xfrm>
        </p:spPr>
        <p:txBody>
          <a:bodyPr/>
          <a:lstStyle/>
          <a:p>
            <a:r>
              <a:rPr lang="en-US"/>
              <a:t>Scars because of seeing others who have surpassed us.</a:t>
            </a:r>
          </a:p>
        </p:txBody>
      </p:sp>
      <p:sp>
        <p:nvSpPr>
          <p:cNvPr id="21507" name="Rectangle 3"/>
          <p:cNvSpPr>
            <a:spLocks noGrp="1" noChangeArrowheads="1"/>
          </p:cNvSpPr>
          <p:nvPr>
            <p:ph type="body" idx="1"/>
          </p:nvPr>
        </p:nvSpPr>
        <p:spPr>
          <a:xfrm>
            <a:off x="-457200" y="1651000"/>
            <a:ext cx="9601200" cy="3937000"/>
          </a:xfrm>
        </p:spPr>
        <p:txBody>
          <a:bodyPr/>
          <a:lstStyle/>
          <a:p>
            <a:pPr lvl="2">
              <a:buFontTx/>
              <a:buNone/>
            </a:pPr>
            <a:r>
              <a:rPr lang="en-US" sz="3200">
                <a:ea typeface="ＭＳ 明朝" charset="0"/>
                <a:cs typeface="ＭＳ 明朝" charset="0"/>
              </a:rPr>
              <a:t>	I am glad I get to be around people who make me feel morally inferior. People with greater knowledge, courage, and spiritual strength challenge me just by their example in my relationship with them. It is easy to become offended by their "goodness" . . . even to the point of avoiding them because I don't want to feel guilty! </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150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1507">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Scars!</a:t>
            </a:r>
          </a:p>
        </p:txBody>
      </p:sp>
      <p:pic>
        <p:nvPicPr>
          <p:cNvPr id="3075" name="Picture 3" descr="&#10;mqdefault.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97303"/>
            <a:ext cx="4953000" cy="23190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eopard.jpg                                                    00883E3FMacintosh HD                   7C2633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714500"/>
            <a:ext cx="4368800" cy="27252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fltVal val="0"/>
                                          </p:val>
                                        </p:tav>
                                        <p:tav tm="100000">
                                          <p:val>
                                            <p:strVal val="#ppt_w"/>
                                          </p:val>
                                        </p:tav>
                                      </p:tavLst>
                                    </p:anim>
                                    <p:anim calcmode="lin" valueType="num">
                                      <p:cBhvr>
                                        <p:cTn id="8" dur="500" fill="hold"/>
                                        <p:tgtEl>
                                          <p:spTgt spid="3075"/>
                                        </p:tgtEl>
                                        <p:attrNameLst>
                                          <p:attrName>ppt_h</p:attrName>
                                        </p:attrNameLst>
                                      </p:cBhvr>
                                      <p:tavLst>
                                        <p:tav tm="0">
                                          <p:val>
                                            <p:fltVal val="0"/>
                                          </p:val>
                                        </p:tav>
                                        <p:tav tm="100000">
                                          <p:val>
                                            <p:strVal val="#ppt_h"/>
                                          </p:val>
                                        </p:tav>
                                      </p:tavLst>
                                    </p:anim>
                                    <p:anim calcmode="lin" valueType="num">
                                      <p:cBhvr>
                                        <p:cTn id="9" dur="500" fill="hold"/>
                                        <p:tgtEl>
                                          <p:spTgt spid="3075"/>
                                        </p:tgtEl>
                                        <p:attrNameLst>
                                          <p:attrName>ppt_x</p:attrName>
                                        </p:attrNameLst>
                                      </p:cBhvr>
                                      <p:tavLst>
                                        <p:tav tm="0">
                                          <p:val>
                                            <p:fltVal val="0.5"/>
                                          </p:val>
                                        </p:tav>
                                        <p:tav tm="100000">
                                          <p:val>
                                            <p:strVal val="#ppt_x"/>
                                          </p:val>
                                        </p:tav>
                                      </p:tavLst>
                                    </p:anim>
                                    <p:anim calcmode="lin" valueType="num">
                                      <p:cBhvr>
                                        <p:cTn id="10" dur="500" fill="hold"/>
                                        <p:tgtEl>
                                          <p:spTgt spid="3075"/>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p:cTn id="15" dur="500" fill="hold"/>
                                        <p:tgtEl>
                                          <p:spTgt spid="3076"/>
                                        </p:tgtEl>
                                        <p:attrNameLst>
                                          <p:attrName>ppt_w</p:attrName>
                                        </p:attrNameLst>
                                      </p:cBhvr>
                                      <p:tavLst>
                                        <p:tav tm="0">
                                          <p:val>
                                            <p:fltVal val="0"/>
                                          </p:val>
                                        </p:tav>
                                        <p:tav tm="100000">
                                          <p:val>
                                            <p:strVal val="#ppt_w"/>
                                          </p:val>
                                        </p:tav>
                                      </p:tavLst>
                                    </p:anim>
                                    <p:anim calcmode="lin" valueType="num">
                                      <p:cBhvr>
                                        <p:cTn id="16" dur="500" fill="hold"/>
                                        <p:tgtEl>
                                          <p:spTgt spid="3076"/>
                                        </p:tgtEl>
                                        <p:attrNameLst>
                                          <p:attrName>ppt_h</p:attrName>
                                        </p:attrNameLst>
                                      </p:cBhvr>
                                      <p:tavLst>
                                        <p:tav tm="0">
                                          <p:val>
                                            <p:fltVal val="0"/>
                                          </p:val>
                                        </p:tav>
                                        <p:tav tm="100000">
                                          <p:val>
                                            <p:strVal val="#ppt_h"/>
                                          </p:val>
                                        </p:tav>
                                      </p:tavLst>
                                    </p:anim>
                                    <p:anim calcmode="lin" valueType="num">
                                      <p:cBhvr>
                                        <p:cTn id="17" dur="500" fill="hold"/>
                                        <p:tgtEl>
                                          <p:spTgt spid="3076"/>
                                        </p:tgtEl>
                                        <p:attrNameLst>
                                          <p:attrName>ppt_x</p:attrName>
                                        </p:attrNameLst>
                                      </p:cBhvr>
                                      <p:tavLst>
                                        <p:tav tm="0">
                                          <p:val>
                                            <p:fltVal val="0.5"/>
                                          </p:val>
                                        </p:tav>
                                        <p:tav tm="100000">
                                          <p:val>
                                            <p:strVal val="#ppt_x"/>
                                          </p:val>
                                        </p:tav>
                                      </p:tavLst>
                                    </p:anim>
                                    <p:anim calcmode="lin" valueType="num">
                                      <p:cBhvr>
                                        <p:cTn id="18" dur="500" fill="hold"/>
                                        <p:tgtEl>
                                          <p:spTgt spid="307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508000"/>
            <a:ext cx="8610600" cy="952500"/>
          </a:xfrm>
        </p:spPr>
        <p:txBody>
          <a:bodyPr/>
          <a:lstStyle/>
          <a:p>
            <a:r>
              <a:rPr lang="en-US"/>
              <a:t>Scars because of seeing others who have surpassed us.</a:t>
            </a:r>
          </a:p>
        </p:txBody>
      </p:sp>
      <p:sp>
        <p:nvSpPr>
          <p:cNvPr id="23555" name="Rectangle 3"/>
          <p:cNvSpPr>
            <a:spLocks noGrp="1" noChangeArrowheads="1"/>
          </p:cNvSpPr>
          <p:nvPr>
            <p:ph type="body" idx="1"/>
          </p:nvPr>
        </p:nvSpPr>
        <p:spPr>
          <a:xfrm>
            <a:off x="-457200" y="1651000"/>
            <a:ext cx="9601200" cy="3429000"/>
          </a:xfrm>
        </p:spPr>
        <p:txBody>
          <a:bodyPr/>
          <a:lstStyle/>
          <a:p>
            <a:pPr lvl="2">
              <a:buFontTx/>
              <a:buNone/>
            </a:pPr>
            <a:r>
              <a:rPr lang="en-US" sz="3600">
                <a:ea typeface="ＭＳ 明朝" charset="0"/>
                <a:cs typeface="ＭＳ 明朝" charset="0"/>
              </a:rPr>
              <a:t>  But being around these kind of people will - in the long run - make me a better person. I should seek those people out and associate with them.</a:t>
            </a:r>
            <a:r>
              <a:rPr lang="en-US" sz="3200">
                <a:ea typeface="ＭＳ 明朝" charset="0"/>
                <a:cs typeface="ＭＳ 明朝" charset="0"/>
              </a:rPr>
              <a:t> </a:t>
            </a:r>
          </a:p>
          <a:p>
            <a:pPr lvl="2" algn="r">
              <a:buFontTx/>
              <a:buNone/>
            </a:pPr>
            <a:r>
              <a:rPr lang="en-US" sz="3200">
                <a:ea typeface="ＭＳ 明朝" charset="0"/>
                <a:cs typeface="ＭＳ 明朝" charset="0"/>
              </a:rPr>
              <a:t>(Noah Diestelkamp)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355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3555">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p:cTn id="13"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555">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23555">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23555">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What to do about wounds that come from sin?</a:t>
            </a:r>
          </a:p>
        </p:txBody>
      </p:sp>
      <p:sp>
        <p:nvSpPr>
          <p:cNvPr id="24579" name="Rectangle 3"/>
          <p:cNvSpPr>
            <a:spLocks noGrp="1" noChangeArrowheads="1"/>
          </p:cNvSpPr>
          <p:nvPr>
            <p:ph type="body" idx="1"/>
          </p:nvPr>
        </p:nvSpPr>
        <p:spPr>
          <a:xfrm>
            <a:off x="685800" y="1714500"/>
            <a:ext cx="7772400" cy="4000500"/>
          </a:xfrm>
        </p:spPr>
        <p:txBody>
          <a:bodyPr/>
          <a:lstStyle/>
          <a:p>
            <a:r>
              <a:rPr lang="en-US" sz="3600"/>
              <a:t>Repent!</a:t>
            </a:r>
          </a:p>
          <a:p>
            <a:r>
              <a:rPr lang="en-US" sz="3600"/>
              <a:t>Trust in His scars! (Isaiah 53:5)</a:t>
            </a:r>
          </a:p>
          <a:p>
            <a:r>
              <a:rPr lang="en-US" sz="3600"/>
              <a:t>Be thankful for the </a:t>
            </a:r>
            <a:r>
              <a:rPr lang="ja-JP" altLang="en-US" sz="3600">
                <a:latin typeface="Arial"/>
              </a:rPr>
              <a:t>“</a:t>
            </a:r>
            <a:r>
              <a:rPr lang="en-US" sz="3600"/>
              <a:t>scarring</a:t>
            </a:r>
            <a:r>
              <a:rPr lang="ja-JP" altLang="en-US" sz="3600">
                <a:latin typeface="Arial"/>
              </a:rPr>
              <a:t>”</a:t>
            </a:r>
            <a:r>
              <a:rPr lang="en-US" sz="3600"/>
              <a:t> process</a:t>
            </a:r>
          </a:p>
          <a:p>
            <a:pPr lvl="1"/>
            <a:r>
              <a:rPr lang="en-US"/>
              <a:t> </a:t>
            </a:r>
            <a:r>
              <a:rPr lang="en-US" i="1"/>
              <a:t>An open wound says - </a:t>
            </a:r>
            <a:r>
              <a:rPr lang="ja-JP" altLang="en-US" i="1">
                <a:latin typeface="Arial"/>
              </a:rPr>
              <a:t>“</a:t>
            </a:r>
            <a:r>
              <a:rPr lang="en-US" i="1"/>
              <a:t>I am still in sin</a:t>
            </a:r>
            <a:r>
              <a:rPr lang="ja-JP" altLang="en-US" i="1">
                <a:latin typeface="Arial"/>
              </a:rPr>
              <a:t>”</a:t>
            </a:r>
            <a:endParaRPr lang="en-US" i="1"/>
          </a:p>
          <a:p>
            <a:pPr lvl="1"/>
            <a:r>
              <a:rPr lang="en-US" i="1"/>
              <a:t> A scar says - </a:t>
            </a:r>
            <a:r>
              <a:rPr lang="ja-JP" altLang="en-US" i="1">
                <a:latin typeface="Arial"/>
              </a:rPr>
              <a:t>“</a:t>
            </a:r>
            <a:r>
              <a:rPr lang="en-US" i="1"/>
              <a:t>I have left the sin and learned from it.</a:t>
            </a:r>
            <a:r>
              <a:rPr lang="ja-JP" altLang="en-US" i="1">
                <a:latin typeface="Arial"/>
              </a:rPr>
              <a:t>”</a:t>
            </a:r>
            <a:endParaRPr lang="en-US" i="1"/>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6"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6"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6"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8" presetClass="entr" presetSubtype="6"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8" presetClass="entr" presetSubtype="6" fill="hold" grpId="0" nodeType="clickEffect">
                                  <p:stCondLst>
                                    <p:cond delay="0"/>
                                  </p:stCondLst>
                                  <p:childTnLst>
                                    <p:set>
                                      <p:cBhvr>
                                        <p:cTn id="22" dur="1" fill="hold">
                                          <p:stCondLst>
                                            <p:cond delay="499"/>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800"/>
              <a:t>What does all of this mean to you?</a:t>
            </a:r>
            <a:endParaRPr lang="en-US"/>
          </a:p>
        </p:txBody>
      </p:sp>
      <p:sp>
        <p:nvSpPr>
          <p:cNvPr id="14339" name="Rectangle 3"/>
          <p:cNvSpPr>
            <a:spLocks noGrp="1" noChangeArrowheads="1"/>
          </p:cNvSpPr>
          <p:nvPr>
            <p:ph type="body" idx="1"/>
          </p:nvPr>
        </p:nvSpPr>
        <p:spPr>
          <a:xfrm>
            <a:off x="685800" y="2032000"/>
            <a:ext cx="7772400" cy="3048000"/>
          </a:xfrm>
        </p:spPr>
        <p:txBody>
          <a:bodyPr/>
          <a:lstStyle/>
          <a:p>
            <a:r>
              <a:rPr lang="en-US" sz="4400"/>
              <a:t>The witnesses told the truth about Jesus Christ!</a:t>
            </a:r>
          </a:p>
          <a:p>
            <a:r>
              <a:rPr lang="en-US" sz="4400"/>
              <a:t>Jesus loves you!</a:t>
            </a:r>
          </a:p>
          <a:p>
            <a:r>
              <a:rPr lang="en-US" sz="4400"/>
              <a:t>How will you respond?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254000"/>
            <a:ext cx="8382000" cy="952500"/>
          </a:xfrm>
        </p:spPr>
        <p:txBody>
          <a:bodyPr/>
          <a:lstStyle/>
          <a:p>
            <a:r>
              <a:rPr lang="en-US"/>
              <a:t>Scars talk! - 2 Cor. 11:24, 25</a:t>
            </a:r>
          </a:p>
        </p:txBody>
      </p:sp>
      <p:sp>
        <p:nvSpPr>
          <p:cNvPr id="4099" name="Rectangle 3"/>
          <p:cNvSpPr>
            <a:spLocks noGrp="1" noChangeArrowheads="1"/>
          </p:cNvSpPr>
          <p:nvPr>
            <p:ph type="body" idx="1"/>
          </p:nvPr>
        </p:nvSpPr>
        <p:spPr>
          <a:xfrm>
            <a:off x="381000" y="1460500"/>
            <a:ext cx="5105400" cy="3937000"/>
          </a:xfrm>
        </p:spPr>
        <p:txBody>
          <a:bodyPr/>
          <a:lstStyle/>
          <a:p>
            <a:r>
              <a:rPr lang="en-US"/>
              <a:t> </a:t>
            </a:r>
            <a:r>
              <a:rPr lang="en-US" sz="3600"/>
              <a:t>24 Five times I received at the hands of the Jews the forty lashes less one. </a:t>
            </a:r>
          </a:p>
          <a:p>
            <a:r>
              <a:rPr lang="en-US" sz="3600"/>
              <a:t>25 Three times I was beaten with rods. Once I was stoned.</a:t>
            </a:r>
          </a:p>
        </p:txBody>
      </p:sp>
      <p:pic>
        <p:nvPicPr>
          <p:cNvPr id="4100" name="Picture 4"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460500"/>
            <a:ext cx="2927350" cy="368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381000" y="254000"/>
            <a:ext cx="8382000" cy="952500"/>
          </a:xfrm>
        </p:spPr>
        <p:txBody>
          <a:bodyPr/>
          <a:lstStyle/>
          <a:p>
            <a:r>
              <a:rPr lang="en-US"/>
              <a:t>Scars talk! - Acts 14:19</a:t>
            </a:r>
          </a:p>
        </p:txBody>
      </p:sp>
      <p:sp>
        <p:nvSpPr>
          <p:cNvPr id="20483" name="Rectangle 1027"/>
          <p:cNvSpPr>
            <a:spLocks noGrp="1" noChangeArrowheads="1"/>
          </p:cNvSpPr>
          <p:nvPr>
            <p:ph type="body" idx="1"/>
          </p:nvPr>
        </p:nvSpPr>
        <p:spPr>
          <a:xfrm>
            <a:off x="381000" y="1460500"/>
            <a:ext cx="5105400" cy="3937000"/>
          </a:xfrm>
        </p:spPr>
        <p:txBody>
          <a:bodyPr/>
          <a:lstStyle/>
          <a:p>
            <a:pPr>
              <a:lnSpc>
                <a:spcPct val="90000"/>
              </a:lnSpc>
              <a:buFontTx/>
              <a:buNone/>
            </a:pPr>
            <a:r>
              <a:rPr lang="en-US" sz="3600">
                <a:ea typeface="ＭＳ 明朝" charset="0"/>
                <a:cs typeface="ＭＳ 明朝" charset="0"/>
              </a:rPr>
              <a:t>	But Jews came from Antioch and Iconium, and having persuaded the crowds, they stoned Paul and dragged him out of the city, supposing that he was dead.	</a:t>
            </a:r>
          </a:p>
        </p:txBody>
      </p:sp>
      <p:pic>
        <p:nvPicPr>
          <p:cNvPr id="2048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460500"/>
            <a:ext cx="2927350" cy="368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0483">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048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85800" y="254000"/>
            <a:ext cx="7772400" cy="952500"/>
          </a:xfrm>
        </p:spPr>
        <p:txBody>
          <a:bodyPr/>
          <a:lstStyle/>
          <a:p>
            <a:r>
              <a:rPr lang="en-US"/>
              <a:t>Scars talk!</a:t>
            </a:r>
          </a:p>
        </p:txBody>
      </p:sp>
      <p:sp>
        <p:nvSpPr>
          <p:cNvPr id="19459" name="Rectangle 1027"/>
          <p:cNvSpPr>
            <a:spLocks noGrp="1" noChangeArrowheads="1"/>
          </p:cNvSpPr>
          <p:nvPr>
            <p:ph type="body" idx="1"/>
          </p:nvPr>
        </p:nvSpPr>
        <p:spPr>
          <a:xfrm>
            <a:off x="381000" y="1143000"/>
            <a:ext cx="5105400" cy="4254500"/>
          </a:xfrm>
        </p:spPr>
        <p:txBody>
          <a:bodyPr/>
          <a:lstStyle/>
          <a:p>
            <a:pPr>
              <a:buFontTx/>
              <a:buNone/>
            </a:pPr>
            <a:r>
              <a:rPr lang="en-US" sz="4000"/>
              <a:t>	From now on let no one cause me trouble, for I bear on my body the marks of Jesus.</a:t>
            </a:r>
            <a:r>
              <a:rPr lang="en-US"/>
              <a:t> </a:t>
            </a:r>
            <a:r>
              <a:rPr lang="en-US" i="1"/>
              <a:t>(Galatians 6:17)</a:t>
            </a:r>
            <a:endParaRPr lang="en-US"/>
          </a:p>
        </p:txBody>
      </p:sp>
      <p:pic>
        <p:nvPicPr>
          <p:cNvPr id="19460"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460500"/>
            <a:ext cx="2927350" cy="368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54000"/>
            <a:ext cx="7772400" cy="571500"/>
          </a:xfrm>
        </p:spPr>
        <p:txBody>
          <a:bodyPr/>
          <a:lstStyle/>
          <a:p>
            <a:r>
              <a:rPr lang="en-US"/>
              <a:t>Scars talk!</a:t>
            </a:r>
          </a:p>
        </p:txBody>
      </p:sp>
      <p:sp>
        <p:nvSpPr>
          <p:cNvPr id="5123" name="Rectangle 3"/>
          <p:cNvSpPr>
            <a:spLocks noGrp="1" noChangeArrowheads="1"/>
          </p:cNvSpPr>
          <p:nvPr>
            <p:ph type="body" idx="1"/>
          </p:nvPr>
        </p:nvSpPr>
        <p:spPr>
          <a:xfrm>
            <a:off x="304800" y="1079500"/>
            <a:ext cx="4648200" cy="4635500"/>
          </a:xfrm>
        </p:spPr>
        <p:txBody>
          <a:bodyPr/>
          <a:lstStyle/>
          <a:p>
            <a:pPr>
              <a:lnSpc>
                <a:spcPct val="90000"/>
              </a:lnSpc>
            </a:pPr>
            <a:r>
              <a:rPr lang="en-US" sz="2800" b="1" i="1"/>
              <a:t> </a:t>
            </a:r>
            <a:r>
              <a:rPr lang="en-US" b="1" i="1"/>
              <a:t>Acts 5:40</a:t>
            </a:r>
            <a:r>
              <a:rPr lang="en-US"/>
              <a:t> </a:t>
            </a:r>
            <a:r>
              <a:rPr lang="ja-JP" altLang="en-US" b="1">
                <a:latin typeface="Arial"/>
              </a:rPr>
              <a:t>“</a:t>
            </a:r>
            <a:r>
              <a:rPr lang="en-US" b="1"/>
              <a:t>…and when they had called in the apostles, they beat them and charged them not to speak in the name of Jesus, and let them go.</a:t>
            </a:r>
            <a:r>
              <a:rPr lang="ja-JP" altLang="en-US" b="1">
                <a:latin typeface="Arial"/>
              </a:rPr>
              <a:t>”</a:t>
            </a:r>
            <a:endParaRPr lang="en-US" b="1"/>
          </a:p>
          <a:p>
            <a:pPr>
              <a:lnSpc>
                <a:spcPct val="90000"/>
              </a:lnSpc>
            </a:pPr>
            <a:r>
              <a:rPr lang="en-US" b="1" i="1"/>
              <a:t>Jesus</a:t>
            </a:r>
            <a:r>
              <a:rPr lang="en-US"/>
              <a:t> (John 19:1; Matt. 27:26; Jn. 20:27)</a:t>
            </a:r>
          </a:p>
          <a:p>
            <a:pPr>
              <a:lnSpc>
                <a:spcPct val="90000"/>
              </a:lnSpc>
            </a:pPr>
            <a:endParaRPr lang="en-US"/>
          </a:p>
        </p:txBody>
      </p:sp>
      <p:pic>
        <p:nvPicPr>
          <p:cNvPr id="5124" name="Picture 4" descr="fotochicote02.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206500"/>
            <a:ext cx="3962400" cy="30030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17500"/>
            <a:ext cx="7772400" cy="952500"/>
          </a:xfrm>
        </p:spPr>
        <p:txBody>
          <a:bodyPr/>
          <a:lstStyle/>
          <a:p>
            <a:r>
              <a:rPr lang="en-US" sz="4000"/>
              <a:t>What do scars say?</a:t>
            </a:r>
            <a:endParaRPr lang="en-US"/>
          </a:p>
        </p:txBody>
      </p:sp>
      <p:sp>
        <p:nvSpPr>
          <p:cNvPr id="6147" name="Rectangle 3"/>
          <p:cNvSpPr>
            <a:spLocks noGrp="1" noChangeArrowheads="1"/>
          </p:cNvSpPr>
          <p:nvPr>
            <p:ph type="body" idx="1"/>
          </p:nvPr>
        </p:nvSpPr>
        <p:spPr>
          <a:xfrm>
            <a:off x="457200" y="1333500"/>
            <a:ext cx="4876800" cy="3873500"/>
          </a:xfrm>
        </p:spPr>
        <p:txBody>
          <a:bodyPr/>
          <a:lstStyle/>
          <a:p>
            <a:r>
              <a:rPr lang="ja-JP" altLang="en-US" sz="4000">
                <a:latin typeface="Arial"/>
              </a:rPr>
              <a:t>“</a:t>
            </a:r>
            <a:r>
              <a:rPr lang="en-US" sz="4000"/>
              <a:t>I</a:t>
            </a:r>
            <a:r>
              <a:rPr lang="ja-JP" altLang="en-US" sz="4000">
                <a:latin typeface="Arial"/>
              </a:rPr>
              <a:t>’</a:t>
            </a:r>
            <a:r>
              <a:rPr lang="en-US" sz="4000"/>
              <a:t>m telling you the truth!</a:t>
            </a:r>
            <a:r>
              <a:rPr lang="ja-JP" altLang="en-US" sz="4000">
                <a:latin typeface="Arial"/>
              </a:rPr>
              <a:t>”</a:t>
            </a:r>
            <a:endParaRPr lang="en-US" sz="4000"/>
          </a:p>
          <a:p>
            <a:r>
              <a:rPr lang="ja-JP" altLang="en-US" sz="4000">
                <a:latin typeface="Arial"/>
              </a:rPr>
              <a:t>“</a:t>
            </a:r>
            <a:r>
              <a:rPr lang="en-US" sz="4000"/>
              <a:t>I love you!</a:t>
            </a:r>
            <a:r>
              <a:rPr lang="ja-JP" altLang="en-US" sz="4000">
                <a:latin typeface="Arial"/>
              </a:rPr>
              <a:t>”</a:t>
            </a:r>
            <a:endParaRPr lang="en-US" sz="400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100" y="1206500"/>
            <a:ext cx="3644900" cy="379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952500"/>
          </a:xfrm>
        </p:spPr>
        <p:txBody>
          <a:bodyPr/>
          <a:lstStyle/>
          <a:p>
            <a:r>
              <a:rPr lang="en-US" sz="4000"/>
              <a:t>What do scars tell us?</a:t>
            </a:r>
            <a:br>
              <a:rPr lang="en-US" sz="4000"/>
            </a:br>
            <a:r>
              <a:rPr lang="en-US" sz="4000"/>
              <a:t> </a:t>
            </a:r>
            <a:r>
              <a:rPr lang="en-US" i="1"/>
              <a:t>2 Corinthians 4:8,9</a:t>
            </a:r>
            <a:endParaRPr lang="en-US"/>
          </a:p>
        </p:txBody>
      </p:sp>
      <p:sp>
        <p:nvSpPr>
          <p:cNvPr id="7171" name="Rectangle 3"/>
          <p:cNvSpPr>
            <a:spLocks noGrp="1" noChangeArrowheads="1"/>
          </p:cNvSpPr>
          <p:nvPr>
            <p:ph type="body" idx="1"/>
          </p:nvPr>
        </p:nvSpPr>
        <p:spPr>
          <a:xfrm>
            <a:off x="228600" y="1651000"/>
            <a:ext cx="8686800" cy="3238500"/>
          </a:xfrm>
        </p:spPr>
        <p:txBody>
          <a:bodyPr/>
          <a:lstStyle/>
          <a:p>
            <a:pPr>
              <a:spcAft>
                <a:spcPts val="1600"/>
              </a:spcAft>
            </a:pPr>
            <a:r>
              <a:rPr lang="en-US" sz="4000" b="1"/>
              <a:t>8 </a:t>
            </a:r>
            <a:r>
              <a:rPr lang="en-US" sz="4000"/>
              <a:t>We are afflicted in every way, but not crushed; perplexed, but not driven to despair;</a:t>
            </a:r>
          </a:p>
          <a:p>
            <a:pPr>
              <a:spcAft>
                <a:spcPts val="1600"/>
              </a:spcAft>
            </a:pPr>
            <a:r>
              <a:rPr lang="en-US" sz="4000"/>
              <a:t> </a:t>
            </a:r>
            <a:r>
              <a:rPr lang="en-US" sz="4000" b="1"/>
              <a:t>9 </a:t>
            </a:r>
            <a:r>
              <a:rPr lang="en-US" sz="4000"/>
              <a:t>persecuted, but not forsaken; struck down, but not destroyed;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685800" y="381000"/>
            <a:ext cx="7772400" cy="952500"/>
          </a:xfrm>
        </p:spPr>
        <p:txBody>
          <a:bodyPr/>
          <a:lstStyle/>
          <a:p>
            <a:r>
              <a:rPr lang="en-US" sz="4000"/>
              <a:t>What do scars tell us?</a:t>
            </a:r>
            <a:br>
              <a:rPr lang="en-US" sz="4000"/>
            </a:br>
            <a:r>
              <a:rPr lang="en-US" sz="4000"/>
              <a:t> </a:t>
            </a:r>
            <a:r>
              <a:rPr lang="en-US" i="1"/>
              <a:t>2 Corinthians 4:10, 11</a:t>
            </a:r>
            <a:endParaRPr lang="en-US"/>
          </a:p>
        </p:txBody>
      </p:sp>
      <p:sp>
        <p:nvSpPr>
          <p:cNvPr id="15363" name="Rectangle 1027"/>
          <p:cNvSpPr>
            <a:spLocks noGrp="1" noChangeArrowheads="1"/>
          </p:cNvSpPr>
          <p:nvPr>
            <p:ph type="body" idx="1"/>
          </p:nvPr>
        </p:nvSpPr>
        <p:spPr>
          <a:xfrm>
            <a:off x="228600" y="1651000"/>
            <a:ext cx="8686800" cy="4064000"/>
          </a:xfrm>
        </p:spPr>
        <p:txBody>
          <a:bodyPr/>
          <a:lstStyle/>
          <a:p>
            <a:pPr eaLnBrk="0" hangingPunct="0">
              <a:spcBef>
                <a:spcPct val="0"/>
              </a:spcBef>
              <a:buFontTx/>
              <a:buNone/>
            </a:pPr>
            <a:r>
              <a:rPr lang="en-US" sz="3600" b="1"/>
              <a:t>10 …</a:t>
            </a:r>
            <a:r>
              <a:rPr lang="en-US" sz="3600"/>
              <a:t>always carrying in the body the death of Jesus, so that the life of Jesus may also be manifested in our bodies. </a:t>
            </a:r>
          </a:p>
          <a:p>
            <a:pPr eaLnBrk="0" hangingPunct="0">
              <a:spcBef>
                <a:spcPct val="0"/>
              </a:spcBef>
              <a:buFontTx/>
              <a:buNone/>
            </a:pPr>
            <a:r>
              <a:rPr lang="en-US" sz="3600" b="1"/>
              <a:t>11 </a:t>
            </a:r>
            <a:r>
              <a:rPr lang="en-US" sz="3600"/>
              <a:t>For we who live are always being given over to death for Jesus' sake, so that the life of Jesus also may be manifested in our mortal flesh.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3"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3"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3" autoUpdateAnimBg="0"/>
    </p:bldLst>
  </p:timing>
</p:sld>
</file>

<file path=ppt/theme/theme1.xml><?xml version="1.0" encoding="utf-8"?>
<a:theme xmlns:a="http://schemas.openxmlformats.org/drawingml/2006/main" name="Blank Presentation">
  <a:themeElements>
    <a:clrScheme name="">
      <a:dk1>
        <a:srgbClr val="005A58"/>
      </a:dk1>
      <a:lt1>
        <a:srgbClr val="FFFFFF"/>
      </a:lt1>
      <a:dk2>
        <a:srgbClr val="004A4A"/>
      </a:dk2>
      <a:lt2>
        <a:srgbClr val="FFFB7A"/>
      </a:lt2>
      <a:accent1>
        <a:srgbClr val="006462"/>
      </a:accent1>
      <a:accent2>
        <a:srgbClr val="6D6FC7"/>
      </a:accent2>
      <a:accent3>
        <a:srgbClr val="AAB1B1"/>
      </a:accent3>
      <a:accent4>
        <a:srgbClr val="DADADA"/>
      </a:accent4>
      <a:accent5>
        <a:srgbClr val="AAB8B7"/>
      </a:accent5>
      <a:accent6>
        <a:srgbClr val="6264B4"/>
      </a:accent6>
      <a:hlink>
        <a:srgbClr val="00FFFF"/>
      </a:hlink>
      <a:folHlink>
        <a:srgbClr val="00FF00"/>
      </a:folHlink>
    </a:clrScheme>
    <a:fontScheme name="Blank Presentation">
      <a:majorFont>
        <a:latin typeface="Arial Rounded MT Bold"/>
        <a:ea typeface="ＭＳ Ｐゴシック"/>
        <a:cs typeface=""/>
      </a:majorFont>
      <a:minorFont>
        <a:latin typeface="Arial Rounded MT 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Rounded MT Bold"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Rounded MT Bold"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5A58"/>
    </a:dk1>
    <a:lt1>
      <a:srgbClr val="FFFFFF"/>
    </a:lt1>
    <a:dk2>
      <a:srgbClr val="000000"/>
    </a:dk2>
    <a:lt2>
      <a:srgbClr val="FFFB7A"/>
    </a:lt2>
    <a:accent1>
      <a:srgbClr val="006462"/>
    </a:accent1>
    <a:accent2>
      <a:srgbClr val="6D6FC7"/>
    </a:accent2>
    <a:accent3>
      <a:srgbClr val="AAAAAA"/>
    </a:accent3>
    <a:accent4>
      <a:srgbClr val="DADADA"/>
    </a:accent4>
    <a:accent5>
      <a:srgbClr val="AAB8B7"/>
    </a:accent5>
    <a:accent6>
      <a:srgbClr val="6264B4"/>
    </a:accent6>
    <a:hlink>
      <a:srgbClr val="00FFFF"/>
    </a:hlink>
    <a:folHlink>
      <a:srgbClr val="00FF00"/>
    </a:folHlink>
  </a:clrScheme>
</a:themeOverride>
</file>

<file path=docProps/app.xml><?xml version="1.0" encoding="utf-8"?>
<Properties xmlns="http://schemas.openxmlformats.org/officeDocument/2006/extended-properties" xmlns:vt="http://schemas.openxmlformats.org/officeDocument/2006/docPropsVTypes">
  <TotalTime>539</TotalTime>
  <Words>568</Words>
  <Application>Microsoft Office PowerPoint</Application>
  <PresentationFormat>On-screen Show (16:10)</PresentationFormat>
  <Paragraphs>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Scars!</vt:lpstr>
      <vt:lpstr>Scars talk! - 2 Cor. 11:24, 25</vt:lpstr>
      <vt:lpstr>Scars talk! - Acts 14:19</vt:lpstr>
      <vt:lpstr>Scars talk!</vt:lpstr>
      <vt:lpstr>Scars talk!</vt:lpstr>
      <vt:lpstr>What do scars say?</vt:lpstr>
      <vt:lpstr>What do scars tell us?  2 Corinthians 4:8,9</vt:lpstr>
      <vt:lpstr>What do scars tell us?  2 Corinthians 4:10, 11</vt:lpstr>
      <vt:lpstr>What do scars tell us?  2 Corinthians 4:12</vt:lpstr>
      <vt:lpstr>What do scars tell us?  2 Corinthians 4:15</vt:lpstr>
      <vt:lpstr>What do scars tell us?  Isaiah 53:5</vt:lpstr>
      <vt:lpstr>What about our own scars?</vt:lpstr>
      <vt:lpstr>2 Corinthians 11:28, 29</vt:lpstr>
      <vt:lpstr>How to deal with “good” scars?</vt:lpstr>
      <vt:lpstr>Scars give hope and purpose - 2 Cor. 4:16-18</vt:lpstr>
      <vt:lpstr>Scars give hope and purpose - 2 Cor. 4:17</vt:lpstr>
      <vt:lpstr>Scars give hope and purpose - 2 Cor. 4:18</vt:lpstr>
      <vt:lpstr>Scars because of seeing others who have surpassed us.</vt:lpstr>
      <vt:lpstr>Scars because of seeing others who have surpassed us.</vt:lpstr>
      <vt:lpstr>What to do about wounds that come from sin?</vt:lpstr>
      <vt:lpstr>What does all of this mean to you?</vt:lpstr>
    </vt:vector>
  </TitlesOfParts>
  <Company>뿿팘绵蚤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Gardner Hall</dc:creator>
  <cp:lastModifiedBy>Sewell</cp:lastModifiedBy>
  <cp:revision>11</cp:revision>
  <dcterms:created xsi:type="dcterms:W3CDTF">2013-10-12T22:15:11Z</dcterms:created>
  <dcterms:modified xsi:type="dcterms:W3CDTF">2013-12-29T20:56:43Z</dcterms:modified>
</cp:coreProperties>
</file>