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3" r:id="rId3"/>
    <p:sldId id="258" r:id="rId4"/>
    <p:sldId id="264" r:id="rId5"/>
    <p:sldId id="266" r:id="rId6"/>
    <p:sldId id="267"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0" d="100"/>
          <a:sy n="100" d="100"/>
        </p:scale>
        <p:origin x="-21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C555C1-8D2E-4F19-871B-4A53E2A80B81}" type="datetimeFigureOut">
              <a:rPr lang="en-US" smtClean="0"/>
              <a:pPr/>
              <a:t>4/20/2014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D7F852-C979-4C6D-9279-E0998D429257}" type="slidenum">
              <a:rPr lang="en-US" smtClean="0"/>
              <a:pPr/>
              <a:t>‹#›</a:t>
            </a:fld>
            <a:endParaRPr lang="en-US"/>
          </a:p>
        </p:txBody>
      </p:sp>
    </p:spTree>
    <p:extLst>
      <p:ext uri="{BB962C8B-B14F-4D97-AF65-F5344CB8AC3E}">
        <p14:creationId xmlns:p14="http://schemas.microsoft.com/office/powerpoint/2010/main" xmlns="" val="3491931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C555C1-8D2E-4F19-871B-4A53E2A80B81}" type="datetimeFigureOut">
              <a:rPr lang="en-US" smtClean="0"/>
              <a:pPr/>
              <a:t>4/20/2014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D7F852-C979-4C6D-9279-E0998D429257}" type="slidenum">
              <a:rPr lang="en-US" smtClean="0"/>
              <a:pPr/>
              <a:t>‹#›</a:t>
            </a:fld>
            <a:endParaRPr lang="en-US"/>
          </a:p>
        </p:txBody>
      </p:sp>
    </p:spTree>
    <p:extLst>
      <p:ext uri="{BB962C8B-B14F-4D97-AF65-F5344CB8AC3E}">
        <p14:creationId xmlns:p14="http://schemas.microsoft.com/office/powerpoint/2010/main" xmlns="" val="896874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C555C1-8D2E-4F19-871B-4A53E2A80B81}" type="datetimeFigureOut">
              <a:rPr lang="en-US" smtClean="0"/>
              <a:pPr/>
              <a:t>4/20/2014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D7F852-C979-4C6D-9279-E0998D429257}" type="slidenum">
              <a:rPr lang="en-US" smtClean="0"/>
              <a:pPr/>
              <a:t>‹#›</a:t>
            </a:fld>
            <a:endParaRPr lang="en-US"/>
          </a:p>
        </p:txBody>
      </p:sp>
    </p:spTree>
    <p:extLst>
      <p:ext uri="{BB962C8B-B14F-4D97-AF65-F5344CB8AC3E}">
        <p14:creationId xmlns:p14="http://schemas.microsoft.com/office/powerpoint/2010/main" xmlns="" val="1176181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C555C1-8D2E-4F19-871B-4A53E2A80B81}" type="datetimeFigureOut">
              <a:rPr lang="en-US" smtClean="0"/>
              <a:pPr/>
              <a:t>4/20/2014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D7F852-C979-4C6D-9279-E0998D429257}" type="slidenum">
              <a:rPr lang="en-US" smtClean="0"/>
              <a:pPr/>
              <a:t>‹#›</a:t>
            </a:fld>
            <a:endParaRPr lang="en-US"/>
          </a:p>
        </p:txBody>
      </p:sp>
      <p:sp>
        <p:nvSpPr>
          <p:cNvPr id="7" name="Rectangle 6"/>
          <p:cNvSpPr/>
          <p:nvPr userDrawn="1"/>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350" y="381000"/>
            <a:ext cx="9156700" cy="609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76494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C555C1-8D2E-4F19-871B-4A53E2A80B81}" type="datetimeFigureOut">
              <a:rPr lang="en-US" smtClean="0"/>
              <a:pPr/>
              <a:t>4/20/2014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D7F852-C979-4C6D-9279-E0998D429257}" type="slidenum">
              <a:rPr lang="en-US" smtClean="0"/>
              <a:pPr/>
              <a:t>‹#›</a:t>
            </a:fld>
            <a:endParaRPr lang="en-US"/>
          </a:p>
        </p:txBody>
      </p:sp>
    </p:spTree>
    <p:extLst>
      <p:ext uri="{BB962C8B-B14F-4D97-AF65-F5344CB8AC3E}">
        <p14:creationId xmlns:p14="http://schemas.microsoft.com/office/powerpoint/2010/main" xmlns="" val="3723568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C555C1-8D2E-4F19-871B-4A53E2A80B81}" type="datetimeFigureOut">
              <a:rPr lang="en-US" smtClean="0"/>
              <a:pPr/>
              <a:t>4/20/2014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D7F852-C979-4C6D-9279-E0998D429257}" type="slidenum">
              <a:rPr lang="en-US" smtClean="0"/>
              <a:pPr/>
              <a:t>‹#›</a:t>
            </a:fld>
            <a:endParaRPr lang="en-US"/>
          </a:p>
        </p:txBody>
      </p:sp>
    </p:spTree>
    <p:extLst>
      <p:ext uri="{BB962C8B-B14F-4D97-AF65-F5344CB8AC3E}">
        <p14:creationId xmlns:p14="http://schemas.microsoft.com/office/powerpoint/2010/main" xmlns="" val="3607696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C555C1-8D2E-4F19-871B-4A53E2A80B81}" type="datetimeFigureOut">
              <a:rPr lang="en-US" smtClean="0"/>
              <a:pPr/>
              <a:t>4/20/2014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D7F852-C979-4C6D-9279-E0998D429257}" type="slidenum">
              <a:rPr lang="en-US" smtClean="0"/>
              <a:pPr/>
              <a:t>‹#›</a:t>
            </a:fld>
            <a:endParaRPr lang="en-US"/>
          </a:p>
        </p:txBody>
      </p:sp>
    </p:spTree>
    <p:extLst>
      <p:ext uri="{BB962C8B-B14F-4D97-AF65-F5344CB8AC3E}">
        <p14:creationId xmlns:p14="http://schemas.microsoft.com/office/powerpoint/2010/main" xmlns="" val="4245245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C555C1-8D2E-4F19-871B-4A53E2A80B81}" type="datetimeFigureOut">
              <a:rPr lang="en-US" smtClean="0"/>
              <a:pPr/>
              <a:t>4/20/2014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D7F852-C979-4C6D-9279-E0998D429257}" type="slidenum">
              <a:rPr lang="en-US" smtClean="0"/>
              <a:pPr/>
              <a:t>‹#›</a:t>
            </a:fld>
            <a:endParaRPr lang="en-US"/>
          </a:p>
        </p:txBody>
      </p:sp>
    </p:spTree>
    <p:extLst>
      <p:ext uri="{BB962C8B-B14F-4D97-AF65-F5344CB8AC3E}">
        <p14:creationId xmlns:p14="http://schemas.microsoft.com/office/powerpoint/2010/main" xmlns="" val="216723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C555C1-8D2E-4F19-871B-4A53E2A80B81}" type="datetimeFigureOut">
              <a:rPr lang="en-US" smtClean="0"/>
              <a:pPr/>
              <a:t>4/20/2014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D7F852-C979-4C6D-9279-E0998D429257}" type="slidenum">
              <a:rPr lang="en-US" smtClean="0"/>
              <a:pPr/>
              <a:t>‹#›</a:t>
            </a:fld>
            <a:endParaRPr lang="en-US"/>
          </a:p>
        </p:txBody>
      </p:sp>
    </p:spTree>
    <p:extLst>
      <p:ext uri="{BB962C8B-B14F-4D97-AF65-F5344CB8AC3E}">
        <p14:creationId xmlns:p14="http://schemas.microsoft.com/office/powerpoint/2010/main" xmlns="" val="2973779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C555C1-8D2E-4F19-871B-4A53E2A80B81}" type="datetimeFigureOut">
              <a:rPr lang="en-US" smtClean="0"/>
              <a:pPr/>
              <a:t>4/20/2014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D7F852-C979-4C6D-9279-E0998D429257}" type="slidenum">
              <a:rPr lang="en-US" smtClean="0"/>
              <a:pPr/>
              <a:t>‹#›</a:t>
            </a:fld>
            <a:endParaRPr lang="en-US"/>
          </a:p>
        </p:txBody>
      </p:sp>
    </p:spTree>
    <p:extLst>
      <p:ext uri="{BB962C8B-B14F-4D97-AF65-F5344CB8AC3E}">
        <p14:creationId xmlns:p14="http://schemas.microsoft.com/office/powerpoint/2010/main" xmlns="" val="2099154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C555C1-8D2E-4F19-871B-4A53E2A80B81}" type="datetimeFigureOut">
              <a:rPr lang="en-US" smtClean="0"/>
              <a:pPr/>
              <a:t>4/20/2014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D7F852-C979-4C6D-9279-E0998D429257}" type="slidenum">
              <a:rPr lang="en-US" smtClean="0"/>
              <a:pPr/>
              <a:t>‹#›</a:t>
            </a:fld>
            <a:endParaRPr lang="en-US"/>
          </a:p>
        </p:txBody>
      </p:sp>
    </p:spTree>
    <p:extLst>
      <p:ext uri="{BB962C8B-B14F-4D97-AF65-F5344CB8AC3E}">
        <p14:creationId xmlns:p14="http://schemas.microsoft.com/office/powerpoint/2010/main" xmlns="" val="2980138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6350" y="381000"/>
            <a:ext cx="9156700" cy="609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555C1-8D2E-4F19-871B-4A53E2A80B81}" type="datetimeFigureOut">
              <a:rPr lang="en-US" smtClean="0"/>
              <a:pPr/>
              <a:t>4/20/2014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D7F852-C979-4C6D-9279-E0998D429257}" type="slidenum">
              <a:rPr lang="en-US" smtClean="0"/>
              <a:pPr/>
              <a:t>‹#›</a:t>
            </a:fld>
            <a:endParaRPr lang="en-US"/>
          </a:p>
        </p:txBody>
      </p:sp>
    </p:spTree>
    <p:extLst>
      <p:ext uri="{BB962C8B-B14F-4D97-AF65-F5344CB8AC3E}">
        <p14:creationId xmlns:p14="http://schemas.microsoft.com/office/powerpoint/2010/main" xmlns="" val="2150378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u="sng" dirty="0" smtClean="0">
                <a:solidFill>
                  <a:srgbClr val="FFFF00"/>
                </a:solidFill>
              </a:rPr>
              <a:t>Jesus is Our Light – Our Sunrise</a:t>
            </a:r>
            <a:endParaRPr lang="en-US" u="sng" dirty="0">
              <a:solidFill>
                <a:srgbClr val="FFFF00"/>
              </a:solidFill>
            </a:endParaRPr>
          </a:p>
        </p:txBody>
      </p:sp>
      <p:sp>
        <p:nvSpPr>
          <p:cNvPr id="3" name="Content Placeholder 2"/>
          <p:cNvSpPr>
            <a:spLocks noGrp="1"/>
          </p:cNvSpPr>
          <p:nvPr>
            <p:ph idx="1"/>
          </p:nvPr>
        </p:nvSpPr>
        <p:spPr>
          <a:xfrm>
            <a:off x="0" y="5791200"/>
            <a:ext cx="4267200" cy="1066800"/>
          </a:xfrm>
          <a:solidFill>
            <a:schemeClr val="tx1">
              <a:alpha val="51000"/>
            </a:schemeClr>
          </a:solidFill>
          <a:ln>
            <a:solidFill>
              <a:schemeClr val="tx1"/>
            </a:solidFill>
          </a:ln>
        </p:spPr>
        <p:txBody>
          <a:bodyPr>
            <a:normAutofit fontScale="92500" lnSpcReduction="10000"/>
          </a:bodyPr>
          <a:lstStyle/>
          <a:p>
            <a:pPr marL="0" indent="0">
              <a:buNone/>
            </a:pPr>
            <a:r>
              <a:rPr lang="en-US" dirty="0" smtClean="0">
                <a:solidFill>
                  <a:srgbClr val="FFFF99"/>
                </a:solidFill>
              </a:rPr>
              <a:t>The Sun of Righteousness  </a:t>
            </a:r>
          </a:p>
          <a:p>
            <a:pPr marL="0" indent="0">
              <a:buNone/>
            </a:pPr>
            <a:r>
              <a:rPr lang="en-US" dirty="0" smtClean="0">
                <a:solidFill>
                  <a:srgbClr val="FFFF99"/>
                </a:solidFill>
              </a:rPr>
              <a:t>The Light of the World        </a:t>
            </a:r>
          </a:p>
          <a:p>
            <a:endParaRPr lang="en-US" dirty="0"/>
          </a:p>
        </p:txBody>
      </p:sp>
      <p:sp>
        <p:nvSpPr>
          <p:cNvPr id="4" name="Content Placeholder 2"/>
          <p:cNvSpPr txBox="1">
            <a:spLocks/>
          </p:cNvSpPr>
          <p:nvPr/>
        </p:nvSpPr>
        <p:spPr>
          <a:xfrm>
            <a:off x="0" y="990600"/>
            <a:ext cx="4343400" cy="4800600"/>
          </a:xfrm>
          <a:prstGeom prst="rect">
            <a:avLst/>
          </a:prstGeom>
          <a:solidFill>
            <a:schemeClr val="tx1">
              <a:alpha val="51000"/>
            </a:schemeClr>
          </a:solidFill>
          <a:ln>
            <a:solidFill>
              <a:schemeClr val="tx1"/>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000" dirty="0" smtClean="0"/>
              <a:t>Orientation				</a:t>
            </a:r>
          </a:p>
          <a:p>
            <a:pPr marL="0" indent="0">
              <a:buFont typeface="Arial" panose="020B0604020202020204" pitchFamily="34" charset="0"/>
              <a:buNone/>
            </a:pPr>
            <a:endParaRPr lang="en-US" sz="3000" dirty="0" smtClean="0"/>
          </a:p>
          <a:p>
            <a:pPr marL="0" indent="0">
              <a:buFont typeface="Arial" panose="020B0604020202020204" pitchFamily="34" charset="0"/>
              <a:buNone/>
            </a:pPr>
            <a:r>
              <a:rPr lang="en-US" sz="3000" dirty="0" smtClean="0"/>
              <a:t>Route Decision			</a:t>
            </a:r>
            <a:r>
              <a:rPr lang="en-US" sz="3000" dirty="0"/>
              <a:t>	</a:t>
            </a:r>
            <a:r>
              <a:rPr lang="en-US" sz="3000" dirty="0" smtClean="0"/>
              <a:t>				</a:t>
            </a:r>
          </a:p>
          <a:p>
            <a:pPr marL="0" indent="0">
              <a:buFont typeface="Arial" panose="020B0604020202020204" pitchFamily="34" charset="0"/>
              <a:buNone/>
            </a:pPr>
            <a:endParaRPr lang="en-US" sz="3000" dirty="0" smtClean="0"/>
          </a:p>
          <a:p>
            <a:pPr marL="0" indent="0">
              <a:buFont typeface="Arial" panose="020B0604020202020204" pitchFamily="34" charset="0"/>
              <a:buNone/>
            </a:pPr>
            <a:r>
              <a:rPr lang="en-US" sz="3000" dirty="0" smtClean="0"/>
              <a:t>Route Monitoring		</a:t>
            </a:r>
          </a:p>
          <a:p>
            <a:pPr marL="0" indent="0">
              <a:buFont typeface="Arial" panose="020B0604020202020204" pitchFamily="34" charset="0"/>
              <a:buNone/>
            </a:pPr>
            <a:endParaRPr lang="en-US" sz="3000" dirty="0" smtClean="0"/>
          </a:p>
          <a:p>
            <a:pPr marL="0" indent="0">
              <a:buFont typeface="Arial" panose="020B0604020202020204" pitchFamily="34" charset="0"/>
              <a:buNone/>
            </a:pPr>
            <a:r>
              <a:rPr lang="en-US" sz="3000" dirty="0" smtClean="0"/>
              <a:t>Destination Recognition	</a:t>
            </a:r>
            <a:endParaRPr lang="en-US" dirty="0"/>
          </a:p>
        </p:txBody>
      </p:sp>
      <p:sp>
        <p:nvSpPr>
          <p:cNvPr id="5" name="Content Placeholder 2"/>
          <p:cNvSpPr txBox="1">
            <a:spLocks/>
          </p:cNvSpPr>
          <p:nvPr/>
        </p:nvSpPr>
        <p:spPr>
          <a:xfrm>
            <a:off x="4343400" y="5791200"/>
            <a:ext cx="4800600" cy="1066800"/>
          </a:xfrm>
          <a:prstGeom prst="rect">
            <a:avLst/>
          </a:prstGeom>
          <a:solidFill>
            <a:schemeClr val="tx1">
              <a:alpha val="51000"/>
            </a:schemeClr>
          </a:solidFill>
          <a:ln>
            <a:solidFill>
              <a:schemeClr val="tx1"/>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dirty="0" smtClean="0">
                <a:solidFill>
                  <a:srgbClr val="FFFF99"/>
                </a:solidFill>
              </a:rPr>
              <a:t>The Sunrise from On High</a:t>
            </a:r>
          </a:p>
          <a:p>
            <a:pPr marL="0" indent="0" algn="r">
              <a:buFont typeface="Arial" panose="020B0604020202020204" pitchFamily="34" charset="0"/>
              <a:buNone/>
            </a:pPr>
            <a:r>
              <a:rPr lang="en-US" dirty="0" smtClean="0">
                <a:solidFill>
                  <a:srgbClr val="FFFF99"/>
                </a:solidFill>
              </a:rPr>
              <a:t>The Bright Morning Star</a:t>
            </a:r>
          </a:p>
          <a:p>
            <a:endParaRPr lang="en-US" dirty="0"/>
          </a:p>
        </p:txBody>
      </p:sp>
      <p:cxnSp>
        <p:nvCxnSpPr>
          <p:cNvPr id="7" name="Straight Connector 6"/>
          <p:cNvCxnSpPr/>
          <p:nvPr/>
        </p:nvCxnSpPr>
        <p:spPr>
          <a:xfrm>
            <a:off x="0" y="571500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343400" y="990600"/>
            <a:ext cx="4800600" cy="1143000"/>
          </a:xfrm>
          <a:prstGeom prst="rect">
            <a:avLst/>
          </a:prstGeom>
          <a:solidFill>
            <a:schemeClr val="tx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FFFFCC"/>
                </a:solidFill>
              </a:rPr>
              <a:t>Revelation 2:28  And I will give him the morning star.  </a:t>
            </a:r>
            <a:endParaRPr lang="en-US" sz="2400" b="1" i="1" dirty="0">
              <a:solidFill>
                <a:srgbClr val="FFFFCC"/>
              </a:solidFill>
            </a:endParaRPr>
          </a:p>
        </p:txBody>
      </p:sp>
      <p:sp>
        <p:nvSpPr>
          <p:cNvPr id="8" name="Rectangle 7"/>
          <p:cNvSpPr/>
          <p:nvPr/>
        </p:nvSpPr>
        <p:spPr>
          <a:xfrm>
            <a:off x="4343400" y="2133600"/>
            <a:ext cx="4800600" cy="19812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FFFFCC"/>
                </a:solidFill>
              </a:rPr>
              <a:t>Revelation 22:16 - </a:t>
            </a:r>
            <a:r>
              <a:rPr lang="en-US" sz="2400" i="1" dirty="0" smtClean="0">
                <a:solidFill>
                  <a:srgbClr val="FFFFCC"/>
                </a:solidFill>
              </a:rPr>
              <a:t>“I, Jesus, have sent my angel to testify to you about these things for the churches. I am the root and the descendant of David, the bright morning star.” </a:t>
            </a:r>
            <a:endParaRPr lang="en-US" sz="2400" i="1" dirty="0">
              <a:solidFill>
                <a:srgbClr val="FFFFCC"/>
              </a:solidFill>
            </a:endParaRPr>
          </a:p>
        </p:txBody>
      </p:sp>
      <p:sp>
        <p:nvSpPr>
          <p:cNvPr id="9" name="Rectangle 8"/>
          <p:cNvSpPr/>
          <p:nvPr/>
        </p:nvSpPr>
        <p:spPr>
          <a:xfrm>
            <a:off x="3733800" y="4114800"/>
            <a:ext cx="5410200" cy="1524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1" dirty="0" smtClean="0">
                <a:solidFill>
                  <a:srgbClr val="FFFFCC"/>
                </a:solidFill>
              </a:rPr>
              <a:t>Numbers 24:17 - </a:t>
            </a:r>
            <a:r>
              <a:rPr lang="en-US" sz="2200" i="1" dirty="0" smtClean="0">
                <a:solidFill>
                  <a:srgbClr val="FFFFCC"/>
                </a:solidFill>
              </a:rPr>
              <a:t>I see him, but not now; I behold him, but not near: a star shall come out of Jacob, and a scepter shall rise out of Israel</a:t>
            </a:r>
            <a:r>
              <a:rPr lang="en-US" sz="2200" i="1" dirty="0">
                <a:solidFill>
                  <a:srgbClr val="FFFFCC"/>
                </a:solidFill>
              </a:rPr>
              <a:t> </a:t>
            </a:r>
            <a:r>
              <a:rPr lang="en-US" sz="2200" i="1" dirty="0" smtClean="0">
                <a:solidFill>
                  <a:srgbClr val="FFFFCC"/>
                </a:solidFill>
              </a:rPr>
              <a:t>... </a:t>
            </a:r>
            <a:endParaRPr lang="en-US" sz="2200" i="1" dirty="0">
              <a:solidFill>
                <a:srgbClr val="FFFFCC"/>
              </a:solidFill>
            </a:endParaRPr>
          </a:p>
        </p:txBody>
      </p:sp>
      <p:sp>
        <p:nvSpPr>
          <p:cNvPr id="10" name="Rectangle 9"/>
          <p:cNvSpPr/>
          <p:nvPr/>
        </p:nvSpPr>
        <p:spPr>
          <a:xfrm>
            <a:off x="3886200" y="1143000"/>
            <a:ext cx="5257800" cy="441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FFFFCC"/>
                </a:solidFill>
              </a:rPr>
              <a:t>Luke 1:76-79 - </a:t>
            </a:r>
            <a:r>
              <a:rPr lang="en-US" sz="2400" i="1" dirty="0" smtClean="0">
                <a:solidFill>
                  <a:srgbClr val="FFFFCC"/>
                </a:solidFill>
              </a:rPr>
              <a:t>And </a:t>
            </a:r>
            <a:r>
              <a:rPr lang="en-US" sz="2400" i="1" dirty="0">
                <a:solidFill>
                  <a:srgbClr val="FFFFCC"/>
                </a:solidFill>
              </a:rPr>
              <a:t>you, child, will be called the prophet of the Most High; </a:t>
            </a:r>
            <a:r>
              <a:rPr lang="en-US" sz="2400" i="1" dirty="0" smtClean="0">
                <a:solidFill>
                  <a:srgbClr val="FFFFCC"/>
                </a:solidFill>
              </a:rPr>
              <a:t>for </a:t>
            </a:r>
            <a:r>
              <a:rPr lang="en-US" sz="2400" i="1" dirty="0">
                <a:solidFill>
                  <a:srgbClr val="FFFFCC"/>
                </a:solidFill>
              </a:rPr>
              <a:t>you will go before the Lord to prepare his ways, </a:t>
            </a:r>
            <a:r>
              <a:rPr lang="en-US" sz="2400" i="1" baseline="30000" dirty="0" smtClean="0">
                <a:solidFill>
                  <a:srgbClr val="FFFFCC"/>
                </a:solidFill>
              </a:rPr>
              <a:t>77</a:t>
            </a:r>
            <a:r>
              <a:rPr lang="en-US" sz="2400" i="1" dirty="0" smtClean="0">
                <a:solidFill>
                  <a:srgbClr val="FFFFCC"/>
                </a:solidFill>
              </a:rPr>
              <a:t>to </a:t>
            </a:r>
            <a:r>
              <a:rPr lang="en-US" sz="2400" i="1" dirty="0">
                <a:solidFill>
                  <a:srgbClr val="FFFFCC"/>
                </a:solidFill>
              </a:rPr>
              <a:t>give knowledge of salvation to his people </a:t>
            </a:r>
            <a:r>
              <a:rPr lang="en-US" sz="2400" i="1" dirty="0" smtClean="0">
                <a:solidFill>
                  <a:srgbClr val="FFFFCC"/>
                </a:solidFill>
              </a:rPr>
              <a:t>in </a:t>
            </a:r>
            <a:r>
              <a:rPr lang="en-US" sz="2400" i="1" dirty="0">
                <a:solidFill>
                  <a:srgbClr val="FFFFCC"/>
                </a:solidFill>
              </a:rPr>
              <a:t>the forgiveness of their sins, </a:t>
            </a:r>
            <a:r>
              <a:rPr lang="en-US" sz="2400" i="1" baseline="30000" dirty="0" smtClean="0">
                <a:solidFill>
                  <a:srgbClr val="FFFFCC"/>
                </a:solidFill>
              </a:rPr>
              <a:t>78</a:t>
            </a:r>
            <a:r>
              <a:rPr lang="en-US" sz="2400" i="1" dirty="0" smtClean="0">
                <a:solidFill>
                  <a:srgbClr val="FFFFCC"/>
                </a:solidFill>
              </a:rPr>
              <a:t>because </a:t>
            </a:r>
            <a:r>
              <a:rPr lang="en-US" sz="2400" i="1" dirty="0">
                <a:solidFill>
                  <a:srgbClr val="FFFFCC"/>
                </a:solidFill>
              </a:rPr>
              <a:t>of the tender mercy of our God, </a:t>
            </a:r>
            <a:r>
              <a:rPr lang="en-US" sz="2400" i="1" dirty="0" smtClean="0">
                <a:solidFill>
                  <a:srgbClr val="FFFFCC"/>
                </a:solidFill>
              </a:rPr>
              <a:t>whereby </a:t>
            </a:r>
            <a:r>
              <a:rPr lang="en-US" sz="2400" i="1" dirty="0">
                <a:solidFill>
                  <a:srgbClr val="FFFFCC"/>
                </a:solidFill>
              </a:rPr>
              <a:t>the sunrise shall visit us</a:t>
            </a:r>
            <a:r>
              <a:rPr lang="en-US" sz="2400" i="1" baseline="30000" dirty="0">
                <a:solidFill>
                  <a:srgbClr val="FFFFCC"/>
                </a:solidFill>
              </a:rPr>
              <a:t>£</a:t>
            </a:r>
            <a:r>
              <a:rPr lang="en-US" sz="2400" i="1" dirty="0">
                <a:solidFill>
                  <a:srgbClr val="FFFFCC"/>
                </a:solidFill>
              </a:rPr>
              <a:t> from on high </a:t>
            </a:r>
            <a:r>
              <a:rPr lang="en-US" sz="2400" i="1" baseline="30000" dirty="0" smtClean="0">
                <a:solidFill>
                  <a:srgbClr val="FFFFCC"/>
                </a:solidFill>
              </a:rPr>
              <a:t>79</a:t>
            </a:r>
            <a:r>
              <a:rPr lang="en-US" sz="2400" i="1" dirty="0" smtClean="0">
                <a:solidFill>
                  <a:srgbClr val="FFFFCC"/>
                </a:solidFill>
              </a:rPr>
              <a:t>to </a:t>
            </a:r>
            <a:r>
              <a:rPr lang="en-US" sz="2400" i="1" dirty="0">
                <a:solidFill>
                  <a:srgbClr val="FFFFCC"/>
                </a:solidFill>
              </a:rPr>
              <a:t>give light to those who sit in darkness and in the shadow of death, </a:t>
            </a:r>
            <a:r>
              <a:rPr lang="en-US" sz="2400" i="1" dirty="0" smtClean="0">
                <a:solidFill>
                  <a:srgbClr val="FFFFCC"/>
                </a:solidFill>
              </a:rPr>
              <a:t>to </a:t>
            </a:r>
            <a:r>
              <a:rPr lang="en-US" sz="2400" i="1" dirty="0">
                <a:solidFill>
                  <a:srgbClr val="FFFFCC"/>
                </a:solidFill>
              </a:rPr>
              <a:t>guide our feet into the way of peace.” </a:t>
            </a:r>
          </a:p>
        </p:txBody>
      </p:sp>
      <p:cxnSp>
        <p:nvCxnSpPr>
          <p:cNvPr id="12" name="Straight Connector 11"/>
          <p:cNvCxnSpPr/>
          <p:nvPr/>
        </p:nvCxnSpPr>
        <p:spPr>
          <a:xfrm>
            <a:off x="6438900" y="3886200"/>
            <a:ext cx="23241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038600" y="4267200"/>
            <a:ext cx="1600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0483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additive="base">
                                        <p:cTn id="3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additive="base">
                                        <p:cTn id="3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 calcmode="lin" valueType="num">
                                      <p:cBhvr additive="base">
                                        <p:cTn id="4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 calcmode="lin" valueType="num">
                                      <p:cBhvr additive="base">
                                        <p:cTn id="5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0" end="0"/>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anim calcmode="lin" valueType="num">
                                      <p:cBhvr additive="base">
                                        <p:cTn id="69" dur="500" fill="hold"/>
                                        <p:tgtEl>
                                          <p:spTgt spid="2"/>
                                        </p:tgtEl>
                                        <p:attrNameLst>
                                          <p:attrName>ppt_x</p:attrName>
                                        </p:attrNameLst>
                                      </p:cBhvr>
                                      <p:tavLst>
                                        <p:tav tm="0">
                                          <p:val>
                                            <p:strVal val="#ppt_x"/>
                                          </p:val>
                                        </p:tav>
                                        <p:tav tm="100000">
                                          <p:val>
                                            <p:strVal val="#ppt_x"/>
                                          </p:val>
                                        </p:tav>
                                      </p:tavLst>
                                    </p:anim>
                                    <p:anim calcmode="lin" valueType="num">
                                      <p:cBhvr additive="base">
                                        <p:cTn id="7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u="sng" dirty="0" smtClean="0">
                <a:solidFill>
                  <a:srgbClr val="FFFF00"/>
                </a:solidFill>
              </a:rPr>
              <a:t>Jesus is Our Light – Our Sunrise</a:t>
            </a:r>
            <a:endParaRPr lang="en-US" u="sng" dirty="0">
              <a:solidFill>
                <a:srgbClr val="FFFF00"/>
              </a:solidFill>
            </a:endParaRPr>
          </a:p>
        </p:txBody>
      </p:sp>
      <p:sp>
        <p:nvSpPr>
          <p:cNvPr id="3" name="Content Placeholder 2"/>
          <p:cNvSpPr>
            <a:spLocks noGrp="1"/>
          </p:cNvSpPr>
          <p:nvPr>
            <p:ph idx="1"/>
          </p:nvPr>
        </p:nvSpPr>
        <p:spPr>
          <a:xfrm>
            <a:off x="0" y="5791200"/>
            <a:ext cx="4267200" cy="1066800"/>
          </a:xfrm>
          <a:solidFill>
            <a:schemeClr val="tx1">
              <a:alpha val="51000"/>
            </a:schemeClr>
          </a:solidFill>
          <a:ln>
            <a:solidFill>
              <a:schemeClr val="tx1"/>
            </a:solidFill>
          </a:ln>
        </p:spPr>
        <p:txBody>
          <a:bodyPr>
            <a:normAutofit fontScale="92500" lnSpcReduction="10000"/>
          </a:bodyPr>
          <a:lstStyle/>
          <a:p>
            <a:pPr marL="0" indent="0">
              <a:buNone/>
            </a:pPr>
            <a:r>
              <a:rPr lang="en-US" dirty="0" smtClean="0">
                <a:solidFill>
                  <a:srgbClr val="FFFF99"/>
                </a:solidFill>
              </a:rPr>
              <a:t>The Sun of Righteousness  </a:t>
            </a:r>
          </a:p>
          <a:p>
            <a:pPr marL="0" indent="0">
              <a:buNone/>
            </a:pPr>
            <a:r>
              <a:rPr lang="en-US" dirty="0" smtClean="0">
                <a:solidFill>
                  <a:srgbClr val="FFFF99"/>
                </a:solidFill>
              </a:rPr>
              <a:t>The Light of the World        </a:t>
            </a:r>
          </a:p>
          <a:p>
            <a:endParaRPr lang="en-US" dirty="0"/>
          </a:p>
        </p:txBody>
      </p:sp>
      <p:sp>
        <p:nvSpPr>
          <p:cNvPr id="4" name="Content Placeholder 2"/>
          <p:cNvSpPr txBox="1">
            <a:spLocks/>
          </p:cNvSpPr>
          <p:nvPr/>
        </p:nvSpPr>
        <p:spPr>
          <a:xfrm>
            <a:off x="0" y="990600"/>
            <a:ext cx="4800600" cy="4800600"/>
          </a:xfrm>
          <a:prstGeom prst="rect">
            <a:avLst/>
          </a:prstGeom>
          <a:solidFill>
            <a:schemeClr val="tx1">
              <a:alpha val="51000"/>
            </a:schemeClr>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000" dirty="0" smtClean="0"/>
              <a:t>Orientation				</a:t>
            </a:r>
          </a:p>
          <a:p>
            <a:pPr marL="0" indent="0">
              <a:buFont typeface="Arial" panose="020B0604020202020204" pitchFamily="34" charset="0"/>
              <a:buNone/>
            </a:pPr>
            <a:endParaRPr lang="en-US" sz="3000" dirty="0" smtClean="0"/>
          </a:p>
          <a:p>
            <a:pPr marL="0" indent="0">
              <a:buFont typeface="Arial" panose="020B0604020202020204" pitchFamily="34" charset="0"/>
              <a:buNone/>
            </a:pPr>
            <a:r>
              <a:rPr lang="en-US" sz="3000" dirty="0" smtClean="0"/>
              <a:t>Route Decision			</a:t>
            </a:r>
            <a:r>
              <a:rPr lang="en-US" sz="3000" dirty="0"/>
              <a:t>	</a:t>
            </a:r>
            <a:r>
              <a:rPr lang="en-US" sz="3000" dirty="0" smtClean="0"/>
              <a:t>				</a:t>
            </a:r>
          </a:p>
          <a:p>
            <a:pPr marL="0" indent="0">
              <a:buFont typeface="Arial" panose="020B0604020202020204" pitchFamily="34" charset="0"/>
              <a:buNone/>
            </a:pPr>
            <a:endParaRPr lang="en-US" sz="3000" dirty="0" smtClean="0"/>
          </a:p>
          <a:p>
            <a:pPr marL="0" indent="0">
              <a:buFont typeface="Arial" panose="020B0604020202020204" pitchFamily="34" charset="0"/>
              <a:buNone/>
            </a:pPr>
            <a:r>
              <a:rPr lang="en-US" sz="3000" dirty="0" smtClean="0"/>
              <a:t>Route Monitoring		</a:t>
            </a:r>
          </a:p>
          <a:p>
            <a:pPr marL="0" indent="0">
              <a:buFont typeface="Arial" panose="020B0604020202020204" pitchFamily="34" charset="0"/>
              <a:buNone/>
            </a:pPr>
            <a:endParaRPr lang="en-US" sz="3000" dirty="0" smtClean="0"/>
          </a:p>
          <a:p>
            <a:pPr marL="0" indent="0">
              <a:buFont typeface="Arial" panose="020B0604020202020204" pitchFamily="34" charset="0"/>
              <a:buNone/>
            </a:pPr>
            <a:r>
              <a:rPr lang="en-US" sz="3000" dirty="0" smtClean="0"/>
              <a:t>Destination Recognition	</a:t>
            </a:r>
            <a:endParaRPr lang="en-US" dirty="0"/>
          </a:p>
        </p:txBody>
      </p:sp>
      <p:sp>
        <p:nvSpPr>
          <p:cNvPr id="5" name="Content Placeholder 2"/>
          <p:cNvSpPr txBox="1">
            <a:spLocks/>
          </p:cNvSpPr>
          <p:nvPr/>
        </p:nvSpPr>
        <p:spPr>
          <a:xfrm>
            <a:off x="4343400" y="5791200"/>
            <a:ext cx="4800600" cy="1066800"/>
          </a:xfrm>
          <a:prstGeom prst="rect">
            <a:avLst/>
          </a:prstGeom>
          <a:solidFill>
            <a:schemeClr val="tx1">
              <a:alpha val="51000"/>
            </a:schemeClr>
          </a:solidFill>
          <a:ln>
            <a:solidFill>
              <a:schemeClr val="tx1"/>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dirty="0" smtClean="0">
                <a:solidFill>
                  <a:srgbClr val="FFFF99"/>
                </a:solidFill>
              </a:rPr>
              <a:t>The Sunrise from On High</a:t>
            </a:r>
          </a:p>
          <a:p>
            <a:pPr marL="0" indent="0" algn="r">
              <a:buFont typeface="Arial" panose="020B0604020202020204" pitchFamily="34" charset="0"/>
              <a:buNone/>
            </a:pPr>
            <a:r>
              <a:rPr lang="en-US" dirty="0" smtClean="0">
                <a:solidFill>
                  <a:srgbClr val="FFFF99"/>
                </a:solidFill>
              </a:rPr>
              <a:t>The Bright and Morning Star</a:t>
            </a:r>
          </a:p>
          <a:p>
            <a:endParaRPr lang="en-US" dirty="0"/>
          </a:p>
        </p:txBody>
      </p:sp>
      <p:cxnSp>
        <p:nvCxnSpPr>
          <p:cNvPr id="7" name="Straight Connector 6"/>
          <p:cNvCxnSpPr/>
          <p:nvPr/>
        </p:nvCxnSpPr>
        <p:spPr>
          <a:xfrm>
            <a:off x="0" y="571500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a:off x="2209800" y="1143000"/>
            <a:ext cx="2286000" cy="304800"/>
          </a:xfrm>
          <a:prstGeom prst="rightArrow">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2819400" y="2209800"/>
            <a:ext cx="1676400" cy="304800"/>
          </a:xfrm>
          <a:prstGeom prst="rightArrow">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p:nvSpPr>
        <p:spPr>
          <a:xfrm>
            <a:off x="4572000" y="990600"/>
            <a:ext cx="4572000" cy="4572000"/>
          </a:xfrm>
          <a:prstGeom prst="rect">
            <a:avLst/>
          </a:prstGeom>
          <a:solidFill>
            <a:schemeClr val="tx1">
              <a:alpha val="51000"/>
            </a:schemeClr>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000" dirty="0" smtClean="0"/>
              <a:t>Revelation of our Sin</a:t>
            </a:r>
          </a:p>
          <a:p>
            <a:pPr marL="0" indent="0">
              <a:buFont typeface="Arial" panose="020B0604020202020204" pitchFamily="34" charset="0"/>
              <a:buNone/>
            </a:pPr>
            <a:endParaRPr lang="en-US" sz="3000" dirty="0" smtClean="0"/>
          </a:p>
          <a:p>
            <a:pPr marL="0" indent="0">
              <a:buFont typeface="Arial" panose="020B0604020202020204" pitchFamily="34" charset="0"/>
              <a:buNone/>
            </a:pPr>
            <a:r>
              <a:rPr lang="en-US" sz="3000" dirty="0" smtClean="0"/>
              <a:t>Reveals our Path</a:t>
            </a:r>
          </a:p>
          <a:p>
            <a:pPr marL="0" indent="0">
              <a:buFont typeface="Arial" panose="020B0604020202020204" pitchFamily="34" charset="0"/>
              <a:buNone/>
            </a:pPr>
            <a:endParaRPr lang="en-US" sz="3000" dirty="0" smtClean="0"/>
          </a:p>
          <a:p>
            <a:pPr marL="0" indent="0">
              <a:buFont typeface="Arial" panose="020B0604020202020204" pitchFamily="34" charset="0"/>
              <a:buNone/>
            </a:pPr>
            <a:endParaRPr lang="en-US" sz="3000" dirty="0" smtClean="0"/>
          </a:p>
          <a:p>
            <a:endParaRPr lang="en-US" dirty="0"/>
          </a:p>
        </p:txBody>
      </p:sp>
      <p:pic>
        <p:nvPicPr>
          <p:cNvPr id="16"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75534" y="3390900"/>
            <a:ext cx="6250132" cy="3429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a:xfrm>
            <a:off x="228600" y="1447800"/>
            <a:ext cx="8763000" cy="533400"/>
          </a:xfrm>
          <a:prstGeom prst="rect">
            <a:avLst/>
          </a:prstGeom>
          <a:solidFill>
            <a:schemeClr val="tx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rgbClr val="FFFFCC"/>
                </a:solidFill>
              </a:rPr>
              <a:t>Luke 1:79 - </a:t>
            </a:r>
            <a:r>
              <a:rPr lang="en-US" sz="2800" i="1" dirty="0" smtClean="0">
                <a:solidFill>
                  <a:srgbClr val="FFFFCC"/>
                </a:solidFill>
              </a:rPr>
              <a:t>to </a:t>
            </a:r>
            <a:r>
              <a:rPr lang="en-US" sz="2800" i="1" dirty="0">
                <a:solidFill>
                  <a:srgbClr val="FFFFCC"/>
                </a:solidFill>
              </a:rPr>
              <a:t>give light to those who sit in </a:t>
            </a:r>
            <a:r>
              <a:rPr lang="en-US" sz="2800" i="1" dirty="0" smtClean="0">
                <a:solidFill>
                  <a:srgbClr val="FFFFCC"/>
                </a:solidFill>
              </a:rPr>
              <a:t>darkness</a:t>
            </a:r>
            <a:endParaRPr lang="en-US" sz="2800" i="1" dirty="0">
              <a:solidFill>
                <a:srgbClr val="FFFFCC"/>
              </a:solidFill>
            </a:endParaRPr>
          </a:p>
        </p:txBody>
      </p:sp>
      <p:sp>
        <p:nvSpPr>
          <p:cNvPr id="8" name="Rectangle 7"/>
          <p:cNvSpPr/>
          <p:nvPr/>
        </p:nvSpPr>
        <p:spPr>
          <a:xfrm>
            <a:off x="2673145" y="1981200"/>
            <a:ext cx="6477000" cy="4076700"/>
          </a:xfrm>
          <a:prstGeom prst="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Malachi 4:1-3 - </a:t>
            </a:r>
            <a:r>
              <a:rPr lang="en-US" sz="2400" dirty="0" smtClean="0"/>
              <a:t>“For </a:t>
            </a:r>
            <a:r>
              <a:rPr lang="en-US" sz="2400" dirty="0"/>
              <a:t>behold, the day is coming, burning like an oven, when all the arrogant and all evildoers will be stubble. The day that is coming shall set them ablaze, says the Lord of hosts, so that it will leave them neither root nor branch.  </a:t>
            </a:r>
            <a:r>
              <a:rPr lang="en-US" sz="2400" baseline="30000" dirty="0" smtClean="0"/>
              <a:t>2</a:t>
            </a:r>
            <a:r>
              <a:rPr lang="en-US" sz="2400" dirty="0" smtClean="0"/>
              <a:t>But </a:t>
            </a:r>
            <a:r>
              <a:rPr lang="en-US" sz="2400" dirty="0"/>
              <a:t>for you who fear my name, </a:t>
            </a:r>
            <a:r>
              <a:rPr lang="en-US" sz="2400" b="1" dirty="0"/>
              <a:t>the sun of righteousness</a:t>
            </a:r>
            <a:r>
              <a:rPr lang="en-US" sz="2400" dirty="0"/>
              <a:t> shall rise with healing in its wings. You shall go out leaping like calves from the stall.  </a:t>
            </a:r>
            <a:r>
              <a:rPr lang="en-US" sz="2400" baseline="30000" dirty="0" smtClean="0"/>
              <a:t>3</a:t>
            </a:r>
            <a:r>
              <a:rPr lang="en-US" sz="2400" dirty="0" smtClean="0"/>
              <a:t>And </a:t>
            </a:r>
            <a:r>
              <a:rPr lang="en-US" sz="2400" dirty="0"/>
              <a:t>you shall tread down the wicked, for they will be ashes under the soles of your feet, on the day when I act, says the Lord of hosts. </a:t>
            </a:r>
          </a:p>
        </p:txBody>
      </p:sp>
      <p:sp>
        <p:nvSpPr>
          <p:cNvPr id="9" name="Rectangle 8"/>
          <p:cNvSpPr/>
          <p:nvPr/>
        </p:nvSpPr>
        <p:spPr>
          <a:xfrm>
            <a:off x="2739513" y="2571750"/>
            <a:ext cx="6172200" cy="2019300"/>
          </a:xfrm>
          <a:prstGeom prst="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Malachi 1:10 - </a:t>
            </a:r>
            <a:r>
              <a:rPr lang="en-US" sz="2400" dirty="0" smtClean="0"/>
              <a:t>Oh </a:t>
            </a:r>
            <a:r>
              <a:rPr lang="en-US" sz="2400" dirty="0"/>
              <a:t>that there were one among you who would shut the doors, that you might not kindle fire on my altar in vain! I have no pleasure in you, says the Lord of hosts, and I will not accept an offering from your hand.  </a:t>
            </a:r>
          </a:p>
        </p:txBody>
      </p:sp>
      <p:sp>
        <p:nvSpPr>
          <p:cNvPr id="12" name="Rectangle 11"/>
          <p:cNvSpPr/>
          <p:nvPr/>
        </p:nvSpPr>
        <p:spPr>
          <a:xfrm>
            <a:off x="4805516" y="2743200"/>
            <a:ext cx="4191000" cy="1676400"/>
          </a:xfrm>
          <a:prstGeom prst="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FFFFCC"/>
                </a:solidFill>
              </a:rPr>
              <a:t>Luke 1:77 - </a:t>
            </a:r>
            <a:r>
              <a:rPr lang="en-US" sz="2400" i="1" dirty="0" smtClean="0">
                <a:solidFill>
                  <a:srgbClr val="FFFFCC"/>
                </a:solidFill>
              </a:rPr>
              <a:t>to </a:t>
            </a:r>
            <a:r>
              <a:rPr lang="en-US" sz="2400" i="1" dirty="0">
                <a:solidFill>
                  <a:srgbClr val="FFFFCC"/>
                </a:solidFill>
              </a:rPr>
              <a:t>give knowledge of salvation to his </a:t>
            </a:r>
            <a:r>
              <a:rPr lang="en-US" sz="2400" i="1" dirty="0" smtClean="0">
                <a:solidFill>
                  <a:srgbClr val="FFFFCC"/>
                </a:solidFill>
              </a:rPr>
              <a:t>people</a:t>
            </a:r>
          </a:p>
        </p:txBody>
      </p:sp>
    </p:spTree>
    <p:extLst>
      <p:ext uri="{BB962C8B-B14F-4D97-AF65-F5344CB8AC3E}">
        <p14:creationId xmlns:p14="http://schemas.microsoft.com/office/powerpoint/2010/main" xmlns="" val="258751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5">
                                            <p:txEl>
                                              <p:pRg st="2" end="2"/>
                                            </p:txEl>
                                          </p:spTgt>
                                        </p:tgtEl>
                                        <p:attrNameLst>
                                          <p:attrName>style.visibility</p:attrName>
                                        </p:attrNameLst>
                                      </p:cBhvr>
                                      <p:to>
                                        <p:strVal val="visible"/>
                                      </p:to>
                                    </p:set>
                                    <p:anim calcmode="lin" valueType="num">
                                      <p:cBhvr additive="base">
                                        <p:cTn id="35"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animBg="1"/>
      <p:bldP spid="8" grpId="0" animBg="1"/>
      <p:bldP spid="9"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76200"/>
            <a:ext cx="4580216" cy="36049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19600" y="3724275"/>
            <a:ext cx="4724400" cy="3133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3638550"/>
            <a:ext cx="4257675" cy="3190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8"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80215" y="-9525"/>
            <a:ext cx="4549930" cy="3648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11915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u="sng" dirty="0" smtClean="0">
                <a:solidFill>
                  <a:srgbClr val="FFFF00"/>
                </a:solidFill>
              </a:rPr>
              <a:t>Jesus is Our Light – Our Sunrise</a:t>
            </a:r>
            <a:endParaRPr lang="en-US" u="sng" dirty="0">
              <a:solidFill>
                <a:srgbClr val="FFFF00"/>
              </a:solidFill>
            </a:endParaRPr>
          </a:p>
        </p:txBody>
      </p:sp>
      <p:sp>
        <p:nvSpPr>
          <p:cNvPr id="3" name="Content Placeholder 2"/>
          <p:cNvSpPr>
            <a:spLocks noGrp="1"/>
          </p:cNvSpPr>
          <p:nvPr>
            <p:ph idx="1"/>
          </p:nvPr>
        </p:nvSpPr>
        <p:spPr>
          <a:xfrm>
            <a:off x="0" y="5791200"/>
            <a:ext cx="4267200" cy="1066800"/>
          </a:xfrm>
          <a:solidFill>
            <a:schemeClr val="tx1">
              <a:alpha val="51000"/>
            </a:schemeClr>
          </a:solidFill>
          <a:ln>
            <a:solidFill>
              <a:schemeClr val="tx1"/>
            </a:solidFill>
          </a:ln>
        </p:spPr>
        <p:txBody>
          <a:bodyPr>
            <a:normAutofit fontScale="92500" lnSpcReduction="10000"/>
          </a:bodyPr>
          <a:lstStyle/>
          <a:p>
            <a:pPr marL="0" indent="0">
              <a:buNone/>
            </a:pPr>
            <a:r>
              <a:rPr lang="en-US" dirty="0" smtClean="0">
                <a:solidFill>
                  <a:srgbClr val="FFFF99"/>
                </a:solidFill>
              </a:rPr>
              <a:t>The Sun of Righteousness  </a:t>
            </a:r>
          </a:p>
          <a:p>
            <a:pPr marL="0" indent="0">
              <a:buNone/>
            </a:pPr>
            <a:r>
              <a:rPr lang="en-US" dirty="0" smtClean="0">
                <a:solidFill>
                  <a:srgbClr val="FFFF99"/>
                </a:solidFill>
              </a:rPr>
              <a:t>The Light of the World        </a:t>
            </a:r>
          </a:p>
          <a:p>
            <a:endParaRPr lang="en-US" dirty="0"/>
          </a:p>
        </p:txBody>
      </p:sp>
      <p:sp>
        <p:nvSpPr>
          <p:cNvPr id="4" name="Content Placeholder 2"/>
          <p:cNvSpPr txBox="1">
            <a:spLocks/>
          </p:cNvSpPr>
          <p:nvPr/>
        </p:nvSpPr>
        <p:spPr>
          <a:xfrm>
            <a:off x="0" y="990600"/>
            <a:ext cx="4800600" cy="4800600"/>
          </a:xfrm>
          <a:prstGeom prst="rect">
            <a:avLst/>
          </a:prstGeom>
          <a:solidFill>
            <a:schemeClr val="tx1">
              <a:alpha val="51000"/>
            </a:schemeClr>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000" dirty="0" smtClean="0"/>
              <a:t>Orientation	</a:t>
            </a:r>
            <a:r>
              <a:rPr lang="en-US" sz="3000" dirty="0" smtClean="0">
                <a:solidFill>
                  <a:schemeClr val="bg1">
                    <a:lumMod val="65000"/>
                  </a:schemeClr>
                </a:solidFill>
              </a:rPr>
              <a:t>			</a:t>
            </a:r>
          </a:p>
          <a:p>
            <a:pPr marL="0" indent="0">
              <a:buFont typeface="Arial" panose="020B0604020202020204" pitchFamily="34" charset="0"/>
              <a:buNone/>
            </a:pPr>
            <a:endParaRPr lang="en-US" sz="3000" dirty="0" smtClean="0">
              <a:solidFill>
                <a:schemeClr val="bg1">
                  <a:lumMod val="65000"/>
                </a:schemeClr>
              </a:solidFill>
            </a:endParaRPr>
          </a:p>
          <a:p>
            <a:pPr marL="0" indent="0">
              <a:buFont typeface="Arial" panose="020B0604020202020204" pitchFamily="34" charset="0"/>
              <a:buNone/>
            </a:pPr>
            <a:r>
              <a:rPr lang="en-US" sz="3000" dirty="0" smtClean="0"/>
              <a:t>Route Decision</a:t>
            </a:r>
            <a:r>
              <a:rPr lang="en-US" sz="3000" dirty="0" smtClean="0">
                <a:solidFill>
                  <a:schemeClr val="bg1">
                    <a:lumMod val="65000"/>
                  </a:schemeClr>
                </a:solidFill>
              </a:rPr>
              <a:t>			</a:t>
            </a:r>
            <a:r>
              <a:rPr lang="en-US" sz="3000" dirty="0">
                <a:solidFill>
                  <a:schemeClr val="bg1">
                    <a:lumMod val="65000"/>
                  </a:schemeClr>
                </a:solidFill>
              </a:rPr>
              <a:t>	</a:t>
            </a:r>
            <a:r>
              <a:rPr lang="en-US" sz="3000" dirty="0" smtClean="0">
                <a:solidFill>
                  <a:schemeClr val="bg1">
                    <a:lumMod val="65000"/>
                  </a:schemeClr>
                </a:solidFill>
              </a:rPr>
              <a:t>				</a:t>
            </a:r>
          </a:p>
          <a:p>
            <a:pPr marL="0" indent="0">
              <a:buFont typeface="Arial" panose="020B0604020202020204" pitchFamily="34" charset="0"/>
              <a:buNone/>
            </a:pPr>
            <a:endParaRPr lang="en-US" sz="3000" dirty="0" smtClean="0">
              <a:solidFill>
                <a:schemeClr val="bg1">
                  <a:lumMod val="65000"/>
                </a:schemeClr>
              </a:solidFill>
            </a:endParaRPr>
          </a:p>
          <a:p>
            <a:pPr marL="0" indent="0">
              <a:buFont typeface="Arial" panose="020B0604020202020204" pitchFamily="34" charset="0"/>
              <a:buNone/>
            </a:pPr>
            <a:r>
              <a:rPr lang="en-US" sz="3000" dirty="0" smtClean="0"/>
              <a:t>Route Monitoring		</a:t>
            </a:r>
          </a:p>
          <a:p>
            <a:pPr marL="0" indent="0">
              <a:buFont typeface="Arial" panose="020B0604020202020204" pitchFamily="34" charset="0"/>
              <a:buNone/>
            </a:pPr>
            <a:endParaRPr lang="en-US" sz="3000" dirty="0" smtClean="0"/>
          </a:p>
          <a:p>
            <a:pPr marL="0" indent="0">
              <a:buFont typeface="Arial" panose="020B0604020202020204" pitchFamily="34" charset="0"/>
              <a:buNone/>
            </a:pPr>
            <a:r>
              <a:rPr lang="en-US" sz="3000" dirty="0" smtClean="0"/>
              <a:t>Destination Recognition	</a:t>
            </a:r>
            <a:endParaRPr lang="en-US" dirty="0"/>
          </a:p>
        </p:txBody>
      </p:sp>
      <p:sp>
        <p:nvSpPr>
          <p:cNvPr id="5" name="Content Placeholder 2"/>
          <p:cNvSpPr txBox="1">
            <a:spLocks/>
          </p:cNvSpPr>
          <p:nvPr/>
        </p:nvSpPr>
        <p:spPr>
          <a:xfrm>
            <a:off x="4343400" y="5791200"/>
            <a:ext cx="4800600" cy="1066800"/>
          </a:xfrm>
          <a:prstGeom prst="rect">
            <a:avLst/>
          </a:prstGeom>
          <a:solidFill>
            <a:schemeClr val="tx1">
              <a:alpha val="51000"/>
            </a:schemeClr>
          </a:solidFill>
          <a:ln>
            <a:solidFill>
              <a:schemeClr val="tx1"/>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dirty="0" smtClean="0">
                <a:solidFill>
                  <a:srgbClr val="FFFF99"/>
                </a:solidFill>
              </a:rPr>
              <a:t>The Sunrise from On High</a:t>
            </a:r>
          </a:p>
          <a:p>
            <a:pPr marL="0" indent="0" algn="r">
              <a:buFont typeface="Arial" panose="020B0604020202020204" pitchFamily="34" charset="0"/>
              <a:buNone/>
            </a:pPr>
            <a:r>
              <a:rPr lang="en-US" dirty="0" smtClean="0">
                <a:solidFill>
                  <a:srgbClr val="FFFF99"/>
                </a:solidFill>
              </a:rPr>
              <a:t>The Bright and Morning Star</a:t>
            </a:r>
          </a:p>
          <a:p>
            <a:endParaRPr lang="en-US" dirty="0"/>
          </a:p>
        </p:txBody>
      </p:sp>
      <p:cxnSp>
        <p:nvCxnSpPr>
          <p:cNvPr id="7" name="Straight Connector 6"/>
          <p:cNvCxnSpPr/>
          <p:nvPr/>
        </p:nvCxnSpPr>
        <p:spPr>
          <a:xfrm>
            <a:off x="0" y="571500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a:off x="2209800" y="1143000"/>
            <a:ext cx="2286000" cy="304800"/>
          </a:xfrm>
          <a:prstGeom prst="rightArrow">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2819400" y="2209800"/>
            <a:ext cx="1676400" cy="304800"/>
          </a:xfrm>
          <a:prstGeom prst="rightArrow">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3048000" y="3810000"/>
            <a:ext cx="1600200" cy="304800"/>
          </a:xfrm>
          <a:prstGeom prst="rightArrow">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3962400" y="4953000"/>
            <a:ext cx="533400" cy="304800"/>
          </a:xfrm>
          <a:prstGeom prst="rightArrow">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p:nvSpPr>
        <p:spPr>
          <a:xfrm>
            <a:off x="4572000" y="990600"/>
            <a:ext cx="4572000" cy="4572000"/>
          </a:xfrm>
          <a:prstGeom prst="rect">
            <a:avLst/>
          </a:prstGeom>
          <a:solidFill>
            <a:schemeClr val="tx1">
              <a:alpha val="51000"/>
            </a:schemeClr>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000" dirty="0" smtClean="0"/>
              <a:t>Revelation of our Sin</a:t>
            </a:r>
          </a:p>
          <a:p>
            <a:pPr marL="0" indent="0">
              <a:buFont typeface="Arial" panose="020B0604020202020204" pitchFamily="34" charset="0"/>
              <a:buNone/>
            </a:pPr>
            <a:endParaRPr lang="en-US" sz="3000" dirty="0" smtClean="0">
              <a:solidFill>
                <a:schemeClr val="bg1">
                  <a:lumMod val="65000"/>
                </a:schemeClr>
              </a:solidFill>
            </a:endParaRPr>
          </a:p>
          <a:p>
            <a:pPr marL="0" indent="0">
              <a:buFont typeface="Arial" panose="020B0604020202020204" pitchFamily="34" charset="0"/>
              <a:buNone/>
            </a:pPr>
            <a:r>
              <a:rPr lang="en-US" sz="3000" dirty="0" smtClean="0"/>
              <a:t>Reveals our Path</a:t>
            </a:r>
          </a:p>
          <a:p>
            <a:pPr marL="0" indent="0">
              <a:buFont typeface="Arial" panose="020B0604020202020204" pitchFamily="34" charset="0"/>
              <a:buNone/>
            </a:pPr>
            <a:endParaRPr lang="en-US" sz="3000" dirty="0" smtClean="0"/>
          </a:p>
          <a:p>
            <a:pPr marL="0" indent="0">
              <a:buFont typeface="Arial" panose="020B0604020202020204" pitchFamily="34" charset="0"/>
              <a:buNone/>
            </a:pPr>
            <a:endParaRPr lang="en-US" sz="3000" dirty="0" smtClean="0"/>
          </a:p>
          <a:p>
            <a:pPr marL="0" indent="0">
              <a:buFont typeface="Arial" panose="020B0604020202020204" pitchFamily="34" charset="0"/>
              <a:buNone/>
            </a:pPr>
            <a:r>
              <a:rPr lang="en-US" sz="3000" dirty="0" smtClean="0"/>
              <a:t>Redirection of our Steps</a:t>
            </a:r>
          </a:p>
          <a:p>
            <a:pPr marL="0" indent="0">
              <a:buFont typeface="Arial" panose="020B0604020202020204" pitchFamily="34" charset="0"/>
              <a:buNone/>
            </a:pPr>
            <a:endParaRPr lang="en-US" sz="3000" dirty="0" smtClean="0"/>
          </a:p>
          <a:p>
            <a:pPr marL="0" indent="0">
              <a:buFont typeface="Arial" panose="020B0604020202020204" pitchFamily="34" charset="0"/>
              <a:buNone/>
            </a:pPr>
            <a:r>
              <a:rPr lang="en-US" sz="3000" dirty="0" smtClean="0"/>
              <a:t>Redemption of our Souls</a:t>
            </a:r>
          </a:p>
          <a:p>
            <a:endParaRPr lang="en-US" dirty="0"/>
          </a:p>
        </p:txBody>
      </p:sp>
      <p:sp>
        <p:nvSpPr>
          <p:cNvPr id="9" name="Rectangle 8"/>
          <p:cNvSpPr/>
          <p:nvPr/>
        </p:nvSpPr>
        <p:spPr>
          <a:xfrm>
            <a:off x="228599" y="4267200"/>
            <a:ext cx="7366819" cy="533400"/>
          </a:xfrm>
          <a:prstGeom prst="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FFFFCC"/>
                </a:solidFill>
              </a:rPr>
              <a:t>Luke 1:79b </a:t>
            </a:r>
            <a:r>
              <a:rPr lang="en-US" sz="2400" i="1" dirty="0" smtClean="0">
                <a:solidFill>
                  <a:srgbClr val="FFFFCC"/>
                </a:solidFill>
              </a:rPr>
              <a:t>- to </a:t>
            </a:r>
            <a:r>
              <a:rPr lang="en-US" sz="2400" i="1" dirty="0">
                <a:solidFill>
                  <a:srgbClr val="FFFFCC"/>
                </a:solidFill>
              </a:rPr>
              <a:t>guide our feet into the way of peace.”</a:t>
            </a:r>
          </a:p>
        </p:txBody>
      </p:sp>
      <p:sp>
        <p:nvSpPr>
          <p:cNvPr id="16" name="Rectangle 15"/>
          <p:cNvSpPr/>
          <p:nvPr/>
        </p:nvSpPr>
        <p:spPr>
          <a:xfrm>
            <a:off x="228599" y="4267200"/>
            <a:ext cx="8763001" cy="685800"/>
          </a:xfrm>
          <a:prstGeom prst="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t>Prov</a:t>
            </a:r>
            <a:r>
              <a:rPr lang="en-US" sz="2400" dirty="0" smtClean="0"/>
              <a:t> 16:9 - The </a:t>
            </a:r>
            <a:r>
              <a:rPr lang="en-US" sz="2400" dirty="0"/>
              <a:t>heart of man plans his way, </a:t>
            </a:r>
            <a:r>
              <a:rPr lang="en-US" sz="2400" dirty="0" smtClean="0"/>
              <a:t>but </a:t>
            </a:r>
            <a:r>
              <a:rPr lang="en-US" sz="2400" dirty="0"/>
              <a:t>the Lord establishes his steps.</a:t>
            </a:r>
          </a:p>
        </p:txBody>
      </p:sp>
      <p:sp>
        <p:nvSpPr>
          <p:cNvPr id="17" name="Rectangle 16"/>
          <p:cNvSpPr/>
          <p:nvPr/>
        </p:nvSpPr>
        <p:spPr>
          <a:xfrm>
            <a:off x="228599" y="4267200"/>
            <a:ext cx="8915401" cy="685800"/>
          </a:xfrm>
          <a:prstGeom prst="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FFFFCC"/>
                </a:solidFill>
              </a:rPr>
              <a:t>Psalms 119:105 - </a:t>
            </a:r>
            <a:r>
              <a:rPr lang="en-US" sz="2400" i="1" dirty="0" smtClean="0">
                <a:solidFill>
                  <a:srgbClr val="FFFFCC"/>
                </a:solidFill>
              </a:rPr>
              <a:t>Your </a:t>
            </a:r>
            <a:r>
              <a:rPr lang="en-US" sz="2400" i="1" dirty="0">
                <a:solidFill>
                  <a:srgbClr val="FFFFCC"/>
                </a:solidFill>
              </a:rPr>
              <a:t>word is a lamp to my feet </a:t>
            </a:r>
            <a:r>
              <a:rPr lang="en-US" sz="2400" i="1" dirty="0" smtClean="0">
                <a:solidFill>
                  <a:srgbClr val="FFFFCC"/>
                </a:solidFill>
              </a:rPr>
              <a:t>and </a:t>
            </a:r>
            <a:r>
              <a:rPr lang="en-US" sz="2400" i="1" dirty="0">
                <a:solidFill>
                  <a:srgbClr val="FFFFCC"/>
                </a:solidFill>
              </a:rPr>
              <a:t>a light to my path. </a:t>
            </a:r>
          </a:p>
        </p:txBody>
      </p:sp>
      <p:sp>
        <p:nvSpPr>
          <p:cNvPr id="18" name="Rectangle 17"/>
          <p:cNvSpPr/>
          <p:nvPr/>
        </p:nvSpPr>
        <p:spPr>
          <a:xfrm>
            <a:off x="2915265" y="867697"/>
            <a:ext cx="6096000" cy="5638800"/>
          </a:xfrm>
          <a:prstGeom prst="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aseline="30000" dirty="0" smtClean="0"/>
              <a:t>Malachi 4:2-6 - </a:t>
            </a:r>
            <a:r>
              <a:rPr lang="en-US" sz="2400" dirty="0" smtClean="0"/>
              <a:t>But </a:t>
            </a:r>
            <a:r>
              <a:rPr lang="en-US" sz="2400" dirty="0"/>
              <a:t>for you who fear my name, the </a:t>
            </a:r>
            <a:r>
              <a:rPr lang="en-US" sz="2400" b="1" dirty="0"/>
              <a:t>sun of righteousness </a:t>
            </a:r>
            <a:r>
              <a:rPr lang="en-US" sz="2400" dirty="0"/>
              <a:t>shall rise with healing in its wings. You shall go out leaping like calves from the stall. </a:t>
            </a:r>
            <a:r>
              <a:rPr lang="en-US" sz="2400" baseline="30000" dirty="0" smtClean="0"/>
              <a:t>3</a:t>
            </a:r>
            <a:r>
              <a:rPr lang="en-US" sz="2400" dirty="0" smtClean="0"/>
              <a:t>And </a:t>
            </a:r>
            <a:r>
              <a:rPr lang="en-US" sz="2400" dirty="0"/>
              <a:t>you shall tread down the wicked, for they will be ashes under the soles of your feet, on the day when I act, says the Lord of hosts. </a:t>
            </a:r>
            <a:r>
              <a:rPr lang="en-US" sz="2400" b="1" baseline="30000" dirty="0" smtClean="0"/>
              <a:t>4</a:t>
            </a:r>
            <a:r>
              <a:rPr lang="en-US" sz="2400" b="1" dirty="0" smtClean="0"/>
              <a:t>“Remember </a:t>
            </a:r>
            <a:r>
              <a:rPr lang="en-US" sz="2400" b="1" dirty="0"/>
              <a:t>the law </a:t>
            </a:r>
            <a:r>
              <a:rPr lang="en-US" sz="2400" dirty="0"/>
              <a:t>of my servant Moses, the statutes and </a:t>
            </a:r>
            <a:r>
              <a:rPr lang="en-US" sz="2400" b="1" dirty="0"/>
              <a:t>rules that I commanded</a:t>
            </a:r>
            <a:r>
              <a:rPr lang="en-US" sz="2400" dirty="0"/>
              <a:t> him at </a:t>
            </a:r>
            <a:r>
              <a:rPr lang="en-US" sz="2400" dirty="0" err="1"/>
              <a:t>Horeb</a:t>
            </a:r>
            <a:r>
              <a:rPr lang="en-US" sz="2400" dirty="0"/>
              <a:t> for all Israel</a:t>
            </a:r>
            <a:r>
              <a:rPr lang="en-US" sz="2400" dirty="0" smtClean="0"/>
              <a:t>. </a:t>
            </a:r>
            <a:r>
              <a:rPr lang="en-US" sz="2400" baseline="30000" dirty="0" smtClean="0"/>
              <a:t>5</a:t>
            </a:r>
            <a:r>
              <a:rPr lang="en-US" sz="2400" dirty="0" smtClean="0"/>
              <a:t>“Behold</a:t>
            </a:r>
            <a:r>
              <a:rPr lang="en-US" sz="2400" dirty="0"/>
              <a:t>, I will send you Elijah the prophet before the great and awesome day of the Lord comes. </a:t>
            </a:r>
            <a:r>
              <a:rPr lang="en-US" sz="2400" baseline="30000" dirty="0" smtClean="0"/>
              <a:t>6</a:t>
            </a:r>
            <a:r>
              <a:rPr lang="en-US" sz="2400" dirty="0" smtClean="0"/>
              <a:t>And </a:t>
            </a:r>
            <a:r>
              <a:rPr lang="en-US" sz="2400" dirty="0"/>
              <a:t>he will </a:t>
            </a:r>
            <a:r>
              <a:rPr lang="en-US" sz="2400" b="1" dirty="0"/>
              <a:t>turn the hearts </a:t>
            </a:r>
            <a:r>
              <a:rPr lang="en-US" sz="2400" dirty="0"/>
              <a:t>of fathers to their children and the hearts of children to their fathers, </a:t>
            </a:r>
          </a:p>
        </p:txBody>
      </p:sp>
      <p:sp>
        <p:nvSpPr>
          <p:cNvPr id="19" name="Rectangle 18"/>
          <p:cNvSpPr/>
          <p:nvPr/>
        </p:nvSpPr>
        <p:spPr>
          <a:xfrm>
            <a:off x="-68826" y="5029200"/>
            <a:ext cx="9144000" cy="685800"/>
          </a:xfrm>
          <a:prstGeom prst="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FFFFCC"/>
                </a:solidFill>
              </a:rPr>
              <a:t>Luke 1:77 - to </a:t>
            </a:r>
            <a:r>
              <a:rPr lang="en-US" sz="2400" b="1" i="1" dirty="0">
                <a:solidFill>
                  <a:srgbClr val="FFFFCC"/>
                </a:solidFill>
              </a:rPr>
              <a:t>give knowledge of salvation to his people </a:t>
            </a:r>
            <a:r>
              <a:rPr lang="en-US" sz="2400" b="1" i="1" dirty="0" smtClean="0">
                <a:solidFill>
                  <a:srgbClr val="FFFFCC"/>
                </a:solidFill>
              </a:rPr>
              <a:t>in </a:t>
            </a:r>
            <a:r>
              <a:rPr lang="en-US" sz="2400" b="1" i="1" dirty="0">
                <a:solidFill>
                  <a:srgbClr val="FFFFCC"/>
                </a:solidFill>
              </a:rPr>
              <a:t>the forgiveness of their sins</a:t>
            </a:r>
            <a:r>
              <a:rPr lang="en-US" sz="2400" b="1" i="1" dirty="0" smtClean="0">
                <a:solidFill>
                  <a:srgbClr val="FFFFCC"/>
                </a:solidFill>
              </a:rPr>
              <a:t>, because of the tender mercy of God</a:t>
            </a:r>
            <a:endParaRPr lang="en-US" sz="2400" b="1" i="1" dirty="0">
              <a:solidFill>
                <a:srgbClr val="FFFFCC"/>
              </a:solidFill>
            </a:endParaRPr>
          </a:p>
        </p:txBody>
      </p:sp>
    </p:spTree>
    <p:extLst>
      <p:ext uri="{BB962C8B-B14F-4D97-AF65-F5344CB8AC3E}">
        <p14:creationId xmlns:p14="http://schemas.microsoft.com/office/powerpoint/2010/main" xmlns="" val="339620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5" end="5"/>
                                            </p:txEl>
                                          </p:spTgt>
                                        </p:tgtEl>
                                        <p:attrNameLst>
                                          <p:attrName>style.visibility</p:attrName>
                                        </p:attrNameLst>
                                      </p:cBhvr>
                                      <p:to>
                                        <p:strVal val="visible"/>
                                      </p:to>
                                    </p:set>
                                    <p:anim calcmode="lin" valueType="num">
                                      <p:cBhvr additive="base">
                                        <p:cTn id="7"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5">
                                            <p:txEl>
                                              <p:pRg st="7" end="7"/>
                                            </p:txEl>
                                          </p:spTgt>
                                        </p:tgtEl>
                                        <p:attrNameLst>
                                          <p:attrName>style.visibility</p:attrName>
                                        </p:attrNameLst>
                                      </p:cBhvr>
                                      <p:to>
                                        <p:strVal val="visible"/>
                                      </p:to>
                                    </p:set>
                                    <p:anim calcmode="lin" valueType="num">
                                      <p:cBhvr additive="base">
                                        <p:cTn id="41"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9" grpId="0" animBg="1"/>
      <p:bldP spid="16"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u="sng" dirty="0" smtClean="0">
                <a:solidFill>
                  <a:srgbClr val="FFFF00"/>
                </a:solidFill>
              </a:rPr>
              <a:t>Jesus is Our Light</a:t>
            </a:r>
            <a:endParaRPr lang="en-US" u="sng" dirty="0">
              <a:solidFill>
                <a:srgbClr val="FFFF00"/>
              </a:solidFill>
            </a:endParaRPr>
          </a:p>
        </p:txBody>
      </p:sp>
      <p:sp>
        <p:nvSpPr>
          <p:cNvPr id="3" name="Content Placeholder 2"/>
          <p:cNvSpPr>
            <a:spLocks noGrp="1"/>
          </p:cNvSpPr>
          <p:nvPr>
            <p:ph idx="1"/>
          </p:nvPr>
        </p:nvSpPr>
        <p:spPr>
          <a:xfrm>
            <a:off x="0" y="5791200"/>
            <a:ext cx="4267200" cy="1066800"/>
          </a:xfrm>
          <a:solidFill>
            <a:schemeClr val="tx1">
              <a:alpha val="51000"/>
            </a:schemeClr>
          </a:solidFill>
          <a:ln>
            <a:solidFill>
              <a:schemeClr val="tx1"/>
            </a:solidFill>
          </a:ln>
        </p:spPr>
        <p:txBody>
          <a:bodyPr>
            <a:normAutofit fontScale="92500" lnSpcReduction="10000"/>
          </a:bodyPr>
          <a:lstStyle/>
          <a:p>
            <a:pPr marL="0" indent="0">
              <a:buNone/>
            </a:pPr>
            <a:r>
              <a:rPr lang="en-US" dirty="0" smtClean="0">
                <a:solidFill>
                  <a:srgbClr val="FFFF99"/>
                </a:solidFill>
              </a:rPr>
              <a:t>The Sun of Righteousness  </a:t>
            </a:r>
          </a:p>
          <a:p>
            <a:pPr marL="0" indent="0">
              <a:buNone/>
            </a:pPr>
            <a:r>
              <a:rPr lang="en-US" dirty="0" smtClean="0">
                <a:solidFill>
                  <a:srgbClr val="FFFF99"/>
                </a:solidFill>
              </a:rPr>
              <a:t>The Light of the World        </a:t>
            </a:r>
          </a:p>
          <a:p>
            <a:endParaRPr lang="en-US" dirty="0"/>
          </a:p>
        </p:txBody>
      </p:sp>
      <p:sp>
        <p:nvSpPr>
          <p:cNvPr id="4" name="Content Placeholder 2"/>
          <p:cNvSpPr txBox="1">
            <a:spLocks/>
          </p:cNvSpPr>
          <p:nvPr/>
        </p:nvSpPr>
        <p:spPr>
          <a:xfrm>
            <a:off x="0" y="762000"/>
            <a:ext cx="4800600" cy="4800600"/>
          </a:xfrm>
          <a:prstGeom prst="rect">
            <a:avLst/>
          </a:prstGeom>
          <a:solidFill>
            <a:schemeClr val="tx1">
              <a:alpha val="51000"/>
            </a:schemeClr>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000" dirty="0" smtClean="0"/>
              <a:t>Orientation	</a:t>
            </a:r>
            <a:r>
              <a:rPr lang="en-US" sz="3000" dirty="0" smtClean="0">
                <a:solidFill>
                  <a:schemeClr val="bg1">
                    <a:lumMod val="65000"/>
                  </a:schemeClr>
                </a:solidFill>
              </a:rPr>
              <a:t>			</a:t>
            </a:r>
          </a:p>
          <a:p>
            <a:pPr marL="0" indent="0">
              <a:buFont typeface="Arial" panose="020B0604020202020204" pitchFamily="34" charset="0"/>
              <a:buNone/>
            </a:pPr>
            <a:r>
              <a:rPr lang="en-US" sz="3000" dirty="0" smtClean="0"/>
              <a:t>Route Decision</a:t>
            </a:r>
            <a:r>
              <a:rPr lang="en-US" sz="3000" dirty="0" smtClean="0">
                <a:solidFill>
                  <a:schemeClr val="bg1">
                    <a:lumMod val="65000"/>
                  </a:schemeClr>
                </a:solidFill>
              </a:rPr>
              <a:t>		</a:t>
            </a:r>
            <a:r>
              <a:rPr lang="en-US" sz="3000" dirty="0">
                <a:solidFill>
                  <a:schemeClr val="bg1">
                    <a:lumMod val="65000"/>
                  </a:schemeClr>
                </a:solidFill>
              </a:rPr>
              <a:t>	</a:t>
            </a:r>
            <a:r>
              <a:rPr lang="en-US" sz="3000" dirty="0" smtClean="0">
                <a:solidFill>
                  <a:schemeClr val="bg1">
                    <a:lumMod val="65000"/>
                  </a:schemeClr>
                </a:solidFill>
              </a:rPr>
              <a:t>				</a:t>
            </a:r>
          </a:p>
          <a:p>
            <a:pPr marL="0" indent="0">
              <a:buFont typeface="Arial" panose="020B0604020202020204" pitchFamily="34" charset="0"/>
              <a:buNone/>
            </a:pPr>
            <a:r>
              <a:rPr lang="en-US" sz="3000" dirty="0" smtClean="0"/>
              <a:t>Route Monitoring		</a:t>
            </a:r>
          </a:p>
          <a:p>
            <a:pPr marL="0" indent="0">
              <a:buFont typeface="Arial" panose="020B0604020202020204" pitchFamily="34" charset="0"/>
              <a:buNone/>
            </a:pPr>
            <a:r>
              <a:rPr lang="en-US" sz="3000" dirty="0" smtClean="0"/>
              <a:t>Destination Recognition	</a:t>
            </a:r>
            <a:endParaRPr lang="en-US" dirty="0"/>
          </a:p>
        </p:txBody>
      </p:sp>
      <p:sp>
        <p:nvSpPr>
          <p:cNvPr id="5" name="Content Placeholder 2"/>
          <p:cNvSpPr txBox="1">
            <a:spLocks/>
          </p:cNvSpPr>
          <p:nvPr/>
        </p:nvSpPr>
        <p:spPr>
          <a:xfrm>
            <a:off x="4343400" y="5791200"/>
            <a:ext cx="4800600" cy="1066800"/>
          </a:xfrm>
          <a:prstGeom prst="rect">
            <a:avLst/>
          </a:prstGeom>
          <a:solidFill>
            <a:schemeClr val="tx1">
              <a:alpha val="51000"/>
            </a:schemeClr>
          </a:solidFill>
          <a:ln>
            <a:solidFill>
              <a:schemeClr val="tx1"/>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dirty="0" smtClean="0">
                <a:solidFill>
                  <a:srgbClr val="FFFF99"/>
                </a:solidFill>
              </a:rPr>
              <a:t>The Sunrise from On High</a:t>
            </a:r>
          </a:p>
          <a:p>
            <a:pPr marL="0" indent="0" algn="r">
              <a:buFont typeface="Arial" panose="020B0604020202020204" pitchFamily="34" charset="0"/>
              <a:buNone/>
            </a:pPr>
            <a:r>
              <a:rPr lang="en-US" dirty="0" smtClean="0">
                <a:solidFill>
                  <a:srgbClr val="FFFF99"/>
                </a:solidFill>
              </a:rPr>
              <a:t>The Bright and Morning Star</a:t>
            </a:r>
          </a:p>
          <a:p>
            <a:endParaRPr lang="en-US" dirty="0"/>
          </a:p>
        </p:txBody>
      </p:sp>
      <p:cxnSp>
        <p:nvCxnSpPr>
          <p:cNvPr id="7" name="Straight Connector 6"/>
          <p:cNvCxnSpPr/>
          <p:nvPr/>
        </p:nvCxnSpPr>
        <p:spPr>
          <a:xfrm>
            <a:off x="0" y="571500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a:off x="2209800" y="914400"/>
            <a:ext cx="2286000" cy="304800"/>
          </a:xfrm>
          <a:prstGeom prst="rightArrow">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2848897" y="1447800"/>
            <a:ext cx="1676400" cy="304800"/>
          </a:xfrm>
          <a:prstGeom prst="rightArrow">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3007442" y="2514600"/>
            <a:ext cx="1600200" cy="304800"/>
          </a:xfrm>
          <a:prstGeom prst="rightArrow">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4071784" y="3048000"/>
            <a:ext cx="533400" cy="304800"/>
          </a:xfrm>
          <a:prstGeom prst="rightArrow">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2891913" y="1905000"/>
            <a:ext cx="1676400" cy="304800"/>
          </a:xfrm>
          <a:prstGeom prst="rightArrow">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p:nvSpPr>
        <p:spPr>
          <a:xfrm>
            <a:off x="4572000" y="762000"/>
            <a:ext cx="4572000" cy="4572000"/>
          </a:xfrm>
          <a:prstGeom prst="rect">
            <a:avLst/>
          </a:prstGeom>
          <a:solidFill>
            <a:schemeClr val="tx1">
              <a:alpha val="51000"/>
            </a:schemeClr>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000" dirty="0" smtClean="0"/>
              <a:t>Revelation of our Sin</a:t>
            </a:r>
          </a:p>
          <a:p>
            <a:pPr marL="0" indent="0">
              <a:buFont typeface="Arial" panose="020B0604020202020204" pitchFamily="34" charset="0"/>
              <a:buNone/>
            </a:pPr>
            <a:r>
              <a:rPr lang="en-US" sz="3000" dirty="0" smtClean="0"/>
              <a:t>Reveals our Path</a:t>
            </a:r>
          </a:p>
          <a:p>
            <a:pPr marL="0" indent="0">
              <a:buFont typeface="Arial" panose="020B0604020202020204" pitchFamily="34" charset="0"/>
              <a:buNone/>
            </a:pPr>
            <a:r>
              <a:rPr lang="en-US" sz="3000" dirty="0" smtClean="0"/>
              <a:t>Revitalizes us in our Sorrow</a:t>
            </a:r>
          </a:p>
          <a:p>
            <a:pPr marL="0" indent="0">
              <a:buFont typeface="Arial" panose="020B0604020202020204" pitchFamily="34" charset="0"/>
              <a:buNone/>
            </a:pPr>
            <a:r>
              <a:rPr lang="en-US" sz="3000" dirty="0" smtClean="0"/>
              <a:t>Redirection of our Steps</a:t>
            </a:r>
          </a:p>
          <a:p>
            <a:pPr marL="0" indent="0">
              <a:buFont typeface="Arial" panose="020B0604020202020204" pitchFamily="34" charset="0"/>
              <a:buNone/>
            </a:pPr>
            <a:r>
              <a:rPr lang="en-US" sz="3000" dirty="0" smtClean="0"/>
              <a:t>Redemption of our Souls</a:t>
            </a:r>
          </a:p>
          <a:p>
            <a:endParaRPr lang="en-US" dirty="0"/>
          </a:p>
        </p:txBody>
      </p:sp>
      <p:sp>
        <p:nvSpPr>
          <p:cNvPr id="21" name="Rounded Rectangle 20"/>
          <p:cNvSpPr/>
          <p:nvPr/>
        </p:nvSpPr>
        <p:spPr>
          <a:xfrm>
            <a:off x="76200" y="3429000"/>
            <a:ext cx="9067800" cy="23622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Revelation 22:16-17 - “I</a:t>
            </a:r>
            <a:r>
              <a:rPr lang="en-US" sz="2400" b="1" dirty="0">
                <a:solidFill>
                  <a:schemeClr val="tx1"/>
                </a:solidFill>
              </a:rPr>
              <a:t>, Jesus, have sent my angel to testify to you about these things for the churches. I am the root and the descendant of David, the bright morning star.” </a:t>
            </a:r>
            <a:r>
              <a:rPr lang="en-US" sz="2400" b="1" baseline="30000" dirty="0" smtClean="0">
                <a:solidFill>
                  <a:schemeClr val="tx1"/>
                </a:solidFill>
              </a:rPr>
              <a:t>17</a:t>
            </a:r>
            <a:r>
              <a:rPr lang="en-US" sz="2400" b="1" dirty="0" smtClean="0">
                <a:solidFill>
                  <a:schemeClr val="tx1"/>
                </a:solidFill>
              </a:rPr>
              <a:t>The </a:t>
            </a:r>
            <a:r>
              <a:rPr lang="en-US" sz="2400" b="1" dirty="0">
                <a:solidFill>
                  <a:schemeClr val="tx1"/>
                </a:solidFill>
              </a:rPr>
              <a:t>Spirit and the Bride say, “Come.” And let the one who hears say, “Come.” And let the one who is thirsty come; let the one who desires take the water of life without price</a:t>
            </a:r>
            <a:r>
              <a:rPr lang="en-US" b="1" dirty="0">
                <a:solidFill>
                  <a:schemeClr val="tx1"/>
                </a:solidFill>
              </a:rPr>
              <a:t>. </a:t>
            </a:r>
          </a:p>
        </p:txBody>
      </p:sp>
      <p:cxnSp>
        <p:nvCxnSpPr>
          <p:cNvPr id="23" name="Straight Connector 22"/>
          <p:cNvCxnSpPr/>
          <p:nvPr/>
        </p:nvCxnSpPr>
        <p:spPr>
          <a:xfrm>
            <a:off x="3581400" y="4610100"/>
            <a:ext cx="2590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828800" y="4953000"/>
            <a:ext cx="838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858000" y="4970206"/>
            <a:ext cx="838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158613" y="5334000"/>
            <a:ext cx="838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6257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31086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2439</TotalTime>
  <Words>605</Words>
  <Application>Microsoft Office PowerPoint</Application>
  <PresentationFormat>On-screen Show (4:3)</PresentationFormat>
  <Paragraphs>76</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Jesus is Our Light – Our Sunrise</vt:lpstr>
      <vt:lpstr>Jesus is Our Light – Our Sunrise</vt:lpstr>
      <vt:lpstr>Slide 3</vt:lpstr>
      <vt:lpstr>Jesus is Our Light – Our Sunrise</vt:lpstr>
      <vt:lpstr>Jesus is Our Light</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Brown</dc:creator>
  <cp:lastModifiedBy>Brad Beutjer</cp:lastModifiedBy>
  <cp:revision>31</cp:revision>
  <dcterms:created xsi:type="dcterms:W3CDTF">2014-04-18T13:40:14Z</dcterms:created>
  <dcterms:modified xsi:type="dcterms:W3CDTF">2014-04-20T13:37:29Z</dcterms:modified>
</cp:coreProperties>
</file>