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11"/>
  </p:handoutMasterIdLst>
  <p:sldIdLst>
    <p:sldId id="262" r:id="rId2"/>
    <p:sldId id="256" r:id="rId3"/>
    <p:sldId id="261" r:id="rId4"/>
    <p:sldId id="260" r:id="rId5"/>
    <p:sldId id="258" r:id="rId6"/>
    <p:sldId id="273" r:id="rId7"/>
    <p:sldId id="268" r:id="rId8"/>
    <p:sldId id="269" r:id="rId9"/>
    <p:sldId id="271" r:id="rId10"/>
  </p:sldIdLst>
  <p:sldSz cx="9144000" cy="5715000" type="screen16x10"/>
  <p:notesSz cx="7010400" cy="92964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49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791C0B-F285-41D7-908D-BA7532B6B92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B8E6B4-D223-43AA-A405-8F64C08D2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63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642056"/>
            <a:ext cx="8086725" cy="27940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9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3505730"/>
            <a:ext cx="6921151" cy="1371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478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019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579438"/>
            <a:ext cx="1971675" cy="400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595313"/>
            <a:ext cx="5800725" cy="4500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71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180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639516"/>
            <a:ext cx="8085582" cy="279654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3503508"/>
            <a:ext cx="6919722" cy="137160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414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665112"/>
            <a:ext cx="3497580" cy="31394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498" y="1665112"/>
            <a:ext cx="3497580" cy="31394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409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700389"/>
            <a:ext cx="3497580" cy="602833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294237"/>
            <a:ext cx="3497580" cy="2667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1698696"/>
            <a:ext cx="3497580" cy="60198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292492"/>
            <a:ext cx="3497580" cy="2667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32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52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019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451902"/>
            <a:ext cx="2537460" cy="160020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635000"/>
            <a:ext cx="4572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093178"/>
            <a:ext cx="2548890" cy="2605823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7582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4515556"/>
            <a:ext cx="8085582" cy="511069"/>
          </a:xfrm>
        </p:spPr>
        <p:txBody>
          <a:bodyPr anchor="b">
            <a:normAutofit/>
          </a:bodyPr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4442460"/>
          </a:xfrm>
          <a:solidFill>
            <a:schemeClr val="tx2"/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4924779"/>
            <a:ext cx="6922008" cy="444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805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16277"/>
            <a:ext cx="8079581" cy="1381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676400"/>
            <a:ext cx="8065294" cy="3138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5343706"/>
            <a:ext cx="3086100" cy="19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5462248"/>
            <a:ext cx="3771900" cy="19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945" y="4897011"/>
            <a:ext cx="2194560" cy="11641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25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0223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050" kern="1200" spc="-9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260604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2268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38" b="1" dirty="0">
                <a:solidFill>
                  <a:schemeClr val="tx1"/>
                </a:solidFill>
              </a:rPr>
              <a:t>I therefore, a prisoner for the Lord, urge you to walk in a manner worthy of the calling to which you have been called (Ephesians 4.1)</a:t>
            </a:r>
            <a:endParaRPr lang="en-US" sz="3038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9976" y="3064060"/>
            <a:ext cx="2706413" cy="1819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527200" y="2617378"/>
            <a:ext cx="1667298" cy="112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47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Walking in Understanding </a:t>
            </a:r>
            <a:r>
              <a:rPr lang="en-US" sz="5625" dirty="0"/>
              <a:t>(Ephesians 5.15-6.9)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Worthy Walk (Ephesians 4-6) – Part 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1366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Will of the Lord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b="1" i="1" dirty="0">
                <a:solidFill>
                  <a:schemeClr val="tx1"/>
                </a:solidFill>
              </a:rPr>
              <a:t>For this reason do not be foolish, but be wise by understanding what the Lord’s will is</a:t>
            </a:r>
            <a:r>
              <a:rPr lang="en-US" sz="2100" b="1" dirty="0">
                <a:solidFill>
                  <a:schemeClr val="tx1"/>
                </a:solidFill>
              </a:rPr>
              <a:t>. (Ephesians 5.17, NET)</a:t>
            </a:r>
            <a:br>
              <a:rPr lang="en-US" sz="2100" b="1" dirty="0">
                <a:solidFill>
                  <a:schemeClr val="tx1"/>
                </a:solidFill>
              </a:rPr>
            </a:br>
            <a:endParaRPr lang="en-US" sz="2100" b="1" dirty="0">
              <a:solidFill>
                <a:schemeClr val="tx1"/>
              </a:solidFill>
            </a:endParaRPr>
          </a:p>
          <a:p>
            <a:pPr algn="ctr"/>
            <a:r>
              <a:rPr lang="en-US" sz="3000" b="1" i="1" dirty="0">
                <a:solidFill>
                  <a:schemeClr val="tx1"/>
                </a:solidFill>
              </a:rPr>
              <a:t>What is the Lord’s will for my life?</a:t>
            </a:r>
          </a:p>
          <a:p>
            <a:pPr algn="ctr"/>
            <a:endParaRPr lang="en-US" sz="3000" b="1" i="1" dirty="0"/>
          </a:p>
          <a:p>
            <a:pPr algn="ctr"/>
            <a:endParaRPr lang="en-US" sz="3000" b="1" i="1" dirty="0"/>
          </a:p>
          <a:p>
            <a:pPr algn="ctr"/>
            <a:r>
              <a:rPr lang="en-US" sz="3000" b="1" i="1" dirty="0">
                <a:solidFill>
                  <a:schemeClr val="tx1"/>
                </a:solidFill>
              </a:rPr>
              <a:t>How can I learn to be like Jesus?</a:t>
            </a:r>
            <a:endParaRPr lang="en-US" sz="30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5806" y="3271921"/>
            <a:ext cx="6065949" cy="6221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God’s will is for every person to be like Jesus.</a:t>
            </a:r>
          </a:p>
        </p:txBody>
      </p:sp>
    </p:spTree>
    <p:extLst>
      <p:ext uri="{BB962C8B-B14F-4D97-AF65-F5344CB8AC3E}">
        <p14:creationId xmlns:p14="http://schemas.microsoft.com/office/powerpoint/2010/main" xmlns="" val="16606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Understanding God’s Will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492" y="1592132"/>
            <a:ext cx="8065294" cy="3222756"/>
          </a:xfrm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A Continual Pursuit (5.10)</a:t>
            </a:r>
          </a:p>
          <a:p>
            <a:r>
              <a:rPr lang="en-US" sz="2500" b="1" dirty="0">
                <a:solidFill>
                  <a:schemeClr val="tx1"/>
                </a:solidFill>
              </a:rPr>
              <a:t>“Not-But” Replacement Therapy</a:t>
            </a:r>
          </a:p>
          <a:p>
            <a:r>
              <a:rPr lang="en-US" sz="2500" b="1" dirty="0">
                <a:solidFill>
                  <a:schemeClr val="tx1"/>
                </a:solidFill>
              </a:rPr>
              <a:t>Cycle of Understanding</a:t>
            </a:r>
          </a:p>
        </p:txBody>
      </p:sp>
      <p:sp>
        <p:nvSpPr>
          <p:cNvPr id="6" name="Curved Down Arrow 5"/>
          <p:cNvSpPr/>
          <p:nvPr/>
        </p:nvSpPr>
        <p:spPr>
          <a:xfrm>
            <a:off x="2770453" y="2810509"/>
            <a:ext cx="3759136" cy="10431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rot="10800000">
            <a:off x="2627142" y="4054929"/>
            <a:ext cx="3746287" cy="11027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20" y="3357973"/>
            <a:ext cx="1896524" cy="110030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/>
              <a:t>Informational Knowledge</a:t>
            </a:r>
          </a:p>
          <a:p>
            <a:pPr algn="ctr"/>
            <a:r>
              <a:rPr lang="en-US" sz="1950" b="1" dirty="0"/>
              <a:t>(</a:t>
            </a:r>
            <a:r>
              <a:rPr lang="en-US" sz="1950" i="1" dirty="0"/>
              <a:t>Listening</a:t>
            </a:r>
            <a:r>
              <a:rPr lang="en-US" sz="1950" b="1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812" y="3377291"/>
            <a:ext cx="1637688" cy="110030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/>
              <a:t>Experiential</a:t>
            </a:r>
          </a:p>
          <a:p>
            <a:pPr algn="ctr"/>
            <a:r>
              <a:rPr lang="en-US" sz="2300" b="1" dirty="0"/>
              <a:t>Knowledge</a:t>
            </a:r>
          </a:p>
          <a:p>
            <a:pPr algn="ctr"/>
            <a:r>
              <a:rPr lang="en-US" sz="1950" b="1" dirty="0"/>
              <a:t>(</a:t>
            </a:r>
            <a:r>
              <a:rPr lang="en-US" sz="1950" i="1" dirty="0"/>
              <a:t>Obedience</a:t>
            </a:r>
            <a:r>
              <a:rPr lang="en-US" sz="1950" b="1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8220" y="3625435"/>
            <a:ext cx="2563837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25" b="1" i="1" dirty="0"/>
              <a:t>Learning + Doing</a:t>
            </a:r>
          </a:p>
        </p:txBody>
      </p:sp>
    </p:spTree>
    <p:extLst>
      <p:ext uri="{BB962C8B-B14F-4D97-AF65-F5344CB8AC3E}">
        <p14:creationId xmlns:p14="http://schemas.microsoft.com/office/powerpoint/2010/main" xmlns="" val="156703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Understanding God’s Will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492" y="1613648"/>
            <a:ext cx="8065294" cy="34920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tx1"/>
                </a:solidFill>
              </a:rPr>
              <a:t>Ongoing Process of Learning &amp; Doing</a:t>
            </a:r>
          </a:p>
          <a:p>
            <a:pPr>
              <a:lnSpc>
                <a:spcPct val="100000"/>
              </a:lnSpc>
            </a:pPr>
            <a:r>
              <a:rPr lang="en-US" sz="2700" b="1" dirty="0" smtClean="0">
                <a:solidFill>
                  <a:schemeClr val="tx1"/>
                </a:solidFill>
              </a:rPr>
              <a:t>Founded on Being </a:t>
            </a:r>
            <a:r>
              <a:rPr lang="en-US" sz="2700" b="1" u="sng" dirty="0" smtClean="0">
                <a:solidFill>
                  <a:schemeClr val="tx1"/>
                </a:solidFill>
              </a:rPr>
              <a:t>Spirit-Filled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>
                <a:solidFill>
                  <a:schemeClr val="tx1"/>
                </a:solidFill>
              </a:rPr>
              <a:t>&amp; </a:t>
            </a:r>
            <a:r>
              <a:rPr lang="en-US" sz="2700" b="1" u="sng" dirty="0" smtClean="0">
                <a:solidFill>
                  <a:schemeClr val="tx1"/>
                </a:solidFill>
              </a:rPr>
              <a:t>Christ-Fearing</a:t>
            </a:r>
          </a:p>
          <a:p>
            <a:pPr lvl="1">
              <a:lnSpc>
                <a:spcPct val="100000"/>
              </a:lnSpc>
            </a:pPr>
            <a:r>
              <a:rPr lang="en-US" sz="2700" i="1" dirty="0" smtClean="0">
                <a:solidFill>
                  <a:schemeClr val="tx2">
                    <a:lumMod val="90000"/>
                  </a:schemeClr>
                </a:solidFill>
              </a:rPr>
              <a:t>How can I know if I am?</a:t>
            </a:r>
            <a:endParaRPr lang="en-US" sz="2700" i="1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700" b="1" dirty="0" smtClean="0">
                <a:solidFill>
                  <a:schemeClr val="tx1"/>
                </a:solidFill>
              </a:rPr>
              <a:t>Lifestyle of the </a:t>
            </a:r>
            <a:r>
              <a:rPr lang="en-US" sz="2700" b="1" dirty="0">
                <a:solidFill>
                  <a:schemeClr val="tx1"/>
                </a:solidFill>
              </a:rPr>
              <a:t>Filled &amp; </a:t>
            </a:r>
            <a:r>
              <a:rPr lang="en-US" sz="2700" b="1" dirty="0" smtClean="0">
                <a:solidFill>
                  <a:schemeClr val="tx1"/>
                </a:solidFill>
              </a:rPr>
              <a:t>Fearing</a:t>
            </a:r>
            <a:endParaRPr lang="en-US" sz="2700" b="1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Community Worship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Ongoing Thanksgiving 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Submission to All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31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Going to School in the Will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500" b="1" dirty="0">
                <a:solidFill>
                  <a:schemeClr val="tx1"/>
                </a:solidFill>
              </a:rPr>
              <a:t>In Marriage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3765176" y="1710104"/>
            <a:ext cx="4807323" cy="11902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rot="10800000">
            <a:off x="3765176" y="3824414"/>
            <a:ext cx="4529041" cy="11027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2709" y="2198503"/>
            <a:ext cx="33956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i="1" dirty="0"/>
              <a:t>“Wives, submit to your husbands as to the Lord … Husbands, love your wives just as Christ loved the church and gave himself for her …”</a:t>
            </a:r>
          </a:p>
        </p:txBody>
      </p:sp>
    </p:spTree>
    <p:extLst>
      <p:ext uri="{BB962C8B-B14F-4D97-AF65-F5344CB8AC3E}">
        <p14:creationId xmlns:p14="http://schemas.microsoft.com/office/powerpoint/2010/main" xmlns="" val="370695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Going to School in the Will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500" b="1" dirty="0">
                <a:solidFill>
                  <a:schemeClr val="tx1"/>
                </a:solidFill>
              </a:rPr>
              <a:t>In Marriage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schemeClr val="tx1"/>
                </a:solidFill>
              </a:rPr>
              <a:t>With Family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4030394" y="1710104"/>
            <a:ext cx="4542105" cy="11902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rot="10800000">
            <a:off x="3903785" y="3824415"/>
            <a:ext cx="4390432" cy="11027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2558" y="2198503"/>
            <a:ext cx="352395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i="1" dirty="0"/>
              <a:t>“Children, obey your parents in the Lord … Honor your father and mother … Fathers, do not provoke … but raise them up in … the Lord”</a:t>
            </a:r>
          </a:p>
        </p:txBody>
      </p:sp>
    </p:spTree>
    <p:extLst>
      <p:ext uri="{BB962C8B-B14F-4D97-AF65-F5344CB8AC3E}">
        <p14:creationId xmlns:p14="http://schemas.microsoft.com/office/powerpoint/2010/main" xmlns="" val="282806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Going to School in the Will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500" b="1" dirty="0">
                <a:solidFill>
                  <a:schemeClr val="tx1"/>
                </a:solidFill>
              </a:rPr>
              <a:t>In Marriage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schemeClr val="tx1"/>
                </a:solidFill>
              </a:rPr>
              <a:t>With Family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schemeClr val="tx1"/>
                </a:solidFill>
              </a:rPr>
              <a:t>At Work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4030394" y="1710104"/>
            <a:ext cx="4542105" cy="11902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rot="10800000">
            <a:off x="3903785" y="3824415"/>
            <a:ext cx="4390432" cy="11027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4339" y="2490890"/>
            <a:ext cx="35239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/>
              <a:t>“Slaves, obey your human masters … Masters, treat them in the same way …”</a:t>
            </a:r>
          </a:p>
        </p:txBody>
      </p:sp>
    </p:spTree>
    <p:extLst>
      <p:ext uri="{BB962C8B-B14F-4D97-AF65-F5344CB8AC3E}">
        <p14:creationId xmlns:p14="http://schemas.microsoft.com/office/powerpoint/2010/main" xmlns="" val="290030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Walking in Understanding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2850" b="1" dirty="0">
                <a:solidFill>
                  <a:schemeClr val="tx1"/>
                </a:solidFill>
              </a:rPr>
              <a:t>Am I </a:t>
            </a:r>
            <a:r>
              <a:rPr lang="en-US" sz="2850" b="1" i="1" u="sng" dirty="0">
                <a:solidFill>
                  <a:schemeClr val="tx1"/>
                </a:solidFill>
              </a:rPr>
              <a:t>LISTENING</a:t>
            </a:r>
            <a:r>
              <a:rPr lang="en-US" sz="2850" b="1" dirty="0">
                <a:solidFill>
                  <a:schemeClr val="tx1"/>
                </a:solidFill>
              </a:rPr>
              <a:t> to God’s will?</a:t>
            </a:r>
          </a:p>
          <a:p>
            <a:pPr algn="ctr">
              <a:lnSpc>
                <a:spcPct val="150000"/>
              </a:lnSpc>
            </a:pPr>
            <a:r>
              <a:rPr lang="en-US" sz="2850" b="1" dirty="0">
                <a:solidFill>
                  <a:schemeClr val="tx1"/>
                </a:solidFill>
              </a:rPr>
              <a:t>Am I </a:t>
            </a:r>
            <a:r>
              <a:rPr lang="en-US" sz="2850" b="1" i="1" u="sng" dirty="0">
                <a:solidFill>
                  <a:schemeClr val="tx1"/>
                </a:solidFill>
              </a:rPr>
              <a:t>OBEYING</a:t>
            </a:r>
            <a:r>
              <a:rPr lang="en-US" sz="2850" b="1" dirty="0">
                <a:solidFill>
                  <a:schemeClr val="tx1"/>
                </a:solidFill>
              </a:rPr>
              <a:t> God’s will?</a:t>
            </a:r>
          </a:p>
          <a:p>
            <a:endParaRPr lang="en-US" sz="2250" i="1" dirty="0">
              <a:solidFill>
                <a:schemeClr val="tx1"/>
              </a:solidFill>
            </a:endParaRPr>
          </a:p>
          <a:p>
            <a:r>
              <a:rPr lang="en-US" sz="2400" i="1" dirty="0">
                <a:solidFill>
                  <a:schemeClr val="tx1"/>
                </a:solidFill>
              </a:rPr>
              <a:t>See then that you walk circumspectly, not as fools but as wise, redeeming the time, because the days are evil. Therefore do not be unwise, but </a:t>
            </a:r>
            <a:r>
              <a:rPr lang="en-US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understand what the will of the Lord is</a:t>
            </a:r>
            <a:r>
              <a:rPr lang="en-US" sz="2400" i="1" dirty="0">
                <a:solidFill>
                  <a:schemeClr val="tx1"/>
                </a:solidFill>
              </a:rPr>
              <a:t>. </a:t>
            </a:r>
            <a:r>
              <a:rPr lang="en-US" sz="2400" dirty="0">
                <a:solidFill>
                  <a:schemeClr val="tx1"/>
                </a:solidFill>
              </a:rPr>
              <a:t>(Ephesians 5.15-17)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D5487D36-20B9-4AF8-9845-4EE893DA08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1110</TotalTime>
  <Words>270</Words>
  <Application>Microsoft Office PowerPoint</Application>
  <PresentationFormat>On-screen Show (16:10)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Metropolitan</vt:lpstr>
      <vt:lpstr>Slide 1</vt:lpstr>
      <vt:lpstr>Walking in Understanding (Ephesians 5.15-6.9)</vt:lpstr>
      <vt:lpstr>The Will of the Lord </vt:lpstr>
      <vt:lpstr>Understanding God’s Will</vt:lpstr>
      <vt:lpstr>Understanding God’s Will</vt:lpstr>
      <vt:lpstr>Going to School in the Will of God</vt:lpstr>
      <vt:lpstr>Going to School in the Will of God</vt:lpstr>
      <vt:lpstr>Going to School in the Will of God</vt:lpstr>
      <vt:lpstr>Walking in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in Understanding (Ephesians 5.15-6.9)</dc:title>
  <dc:creator>Owner</dc:creator>
  <cp:lastModifiedBy>Brad Beutjer</cp:lastModifiedBy>
  <cp:revision>48</cp:revision>
  <cp:lastPrinted>2014-03-16T12:48:08Z</cp:lastPrinted>
  <dcterms:created xsi:type="dcterms:W3CDTF">2014-02-03T16:31:05Z</dcterms:created>
  <dcterms:modified xsi:type="dcterms:W3CDTF">2014-03-16T12:53:32Z</dcterms:modified>
</cp:coreProperties>
</file>