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86" r:id="rId3"/>
    <p:sldId id="285" r:id="rId4"/>
    <p:sldId id="282" r:id="rId5"/>
    <p:sldId id="274" r:id="rId6"/>
    <p:sldId id="281" r:id="rId7"/>
    <p:sldId id="288" r:id="rId8"/>
    <p:sldId id="284" r:id="rId9"/>
    <p:sldId id="289" r:id="rId10"/>
    <p:sldId id="290" r:id="rId11"/>
    <p:sldId id="291" r:id="rId12"/>
    <p:sldId id="280" r:id="rId13"/>
    <p:sldId id="277" r:id="rId14"/>
  </p:sldIdLst>
  <p:sldSz cx="9144000" cy="5715000" type="screen16x10"/>
  <p:notesSz cx="7010400" cy="92964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49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5334000"/>
            <a:ext cx="9141619" cy="381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5278597"/>
            <a:ext cx="9141619" cy="53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632460"/>
            <a:ext cx="7543800" cy="29718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713018"/>
            <a:ext cx="7543800" cy="9525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pPr/>
              <a:t>4/13/2014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6195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4691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pPr/>
              <a:t>4/13/2014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632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5334000"/>
            <a:ext cx="9141619" cy="381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5278597"/>
            <a:ext cx="9141619" cy="53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43585"/>
            <a:ext cx="1971675" cy="47999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43585"/>
            <a:ext cx="5800725" cy="4799915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pPr/>
              <a:t>4/13/2014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244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pPr/>
              <a:t>4/13/2014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7943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5334000"/>
            <a:ext cx="9141619" cy="381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5278597"/>
            <a:ext cx="9141619" cy="53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32460"/>
            <a:ext cx="7543800" cy="297180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710940"/>
            <a:ext cx="7543800" cy="9525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pPr/>
              <a:t>4/13/2014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6195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8675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38836"/>
            <a:ext cx="7543800" cy="1208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538112"/>
            <a:ext cx="370332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538113"/>
            <a:ext cx="370332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pPr/>
              <a:t>4/13/2014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691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38836"/>
            <a:ext cx="7543800" cy="1208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538377"/>
            <a:ext cx="3703320" cy="61356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151945"/>
            <a:ext cx="3703320" cy="28151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538377"/>
            <a:ext cx="3703320" cy="61356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151945"/>
            <a:ext cx="3703320" cy="28151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pPr/>
              <a:t>4/13/2014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506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pPr/>
              <a:t>4/13/2014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627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5334000"/>
            <a:ext cx="9141619" cy="381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5278597"/>
            <a:ext cx="9141619" cy="53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pPr/>
              <a:t>4/13/2014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129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71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5299"/>
            <a:ext cx="2400300" cy="1905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609600"/>
            <a:ext cx="4869180" cy="4381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438400"/>
            <a:ext cx="2400300" cy="2815937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5383155"/>
            <a:ext cx="1963883" cy="304271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smtClean="0"/>
              <a:pPr/>
              <a:t>4/13/2014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5383155"/>
            <a:ext cx="3486150" cy="30427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265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127500"/>
            <a:ext cx="9141619" cy="15875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095897"/>
            <a:ext cx="9141619" cy="53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229100"/>
            <a:ext cx="7585234" cy="68580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095897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922520"/>
            <a:ext cx="7584948" cy="4953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pPr/>
              <a:t>4/13/2014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67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5334000"/>
            <a:ext cx="9144000" cy="381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5278597"/>
            <a:ext cx="9143989" cy="554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38836"/>
            <a:ext cx="7543800" cy="1208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538112"/>
            <a:ext cx="7543800" cy="33528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5383155"/>
            <a:ext cx="185420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pPr/>
              <a:t>4/13/2014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5383155"/>
            <a:ext cx="361710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5383155"/>
            <a:ext cx="984019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44820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794987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Why No </a:t>
            </a:r>
            <a:r>
              <a:rPr lang="en-US" b="1" dirty="0">
                <a:latin typeface="+mn-lt"/>
              </a:rPr>
              <a:t>I</a:t>
            </a:r>
            <a:r>
              <a:rPr lang="en-US" b="1" dirty="0" smtClean="0">
                <a:latin typeface="+mn-lt"/>
              </a:rPr>
              <a:t>nstruments?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523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Christian Teaching on Praise Worship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538112"/>
            <a:ext cx="7543800" cy="3571770"/>
          </a:xfrm>
        </p:spPr>
        <p:txBody>
          <a:bodyPr>
            <a:normAutofit/>
          </a:bodyPr>
          <a:lstStyle/>
          <a:p>
            <a:r>
              <a:rPr lang="en-US" sz="2500" b="1" i="1" dirty="0" smtClean="0"/>
              <a:t>What has Jesus said by his Spirit through the Apostles?</a:t>
            </a:r>
          </a:p>
          <a:p>
            <a:r>
              <a:rPr lang="en-US" sz="2500" b="1" dirty="0" smtClean="0"/>
              <a:t>Instructions for Christian </a:t>
            </a:r>
            <a:r>
              <a:rPr lang="en-US" sz="2500" b="1" dirty="0"/>
              <a:t>Praise Worship</a:t>
            </a:r>
          </a:p>
          <a:p>
            <a:pPr lvl="1"/>
            <a:r>
              <a:rPr lang="en-US" sz="2200" b="1" dirty="0"/>
              <a:t>Hebrews 13.15</a:t>
            </a:r>
          </a:p>
          <a:p>
            <a:pPr lvl="1"/>
            <a:r>
              <a:rPr lang="en-US" sz="2200" b="1" dirty="0" smtClean="0"/>
              <a:t>1 </a:t>
            </a:r>
            <a:r>
              <a:rPr lang="en-US" sz="2200" b="1" dirty="0"/>
              <a:t>Corinthians </a:t>
            </a:r>
            <a:r>
              <a:rPr lang="en-US" sz="2200" b="1" dirty="0" smtClean="0"/>
              <a:t>14.15</a:t>
            </a:r>
          </a:p>
          <a:p>
            <a:pPr lvl="1"/>
            <a:r>
              <a:rPr lang="en-US" sz="2200" b="1" dirty="0" smtClean="0"/>
              <a:t>Ephesians 5.18-21 / Colossians 3.16-17</a:t>
            </a:r>
            <a:endParaRPr lang="en-US" sz="2200" b="1" dirty="0"/>
          </a:p>
          <a:p>
            <a:r>
              <a:rPr lang="en-US" sz="2500" b="1" dirty="0"/>
              <a:t> But what about…</a:t>
            </a:r>
          </a:p>
          <a:p>
            <a:pPr lvl="1"/>
            <a:r>
              <a:rPr lang="en-US" sz="2200" b="1" dirty="0"/>
              <a:t>Psalms &amp; Revelation?</a:t>
            </a:r>
          </a:p>
          <a:p>
            <a:pPr lvl="1"/>
            <a:r>
              <a:rPr lang="en-US" sz="2200" b="1" dirty="0"/>
              <a:t>Christian tradition?</a:t>
            </a:r>
          </a:p>
          <a:p>
            <a:pPr lvl="1"/>
            <a:endParaRPr lang="en-US" sz="1200" dirty="0"/>
          </a:p>
          <a:p>
            <a:pPr lvl="2"/>
            <a:endParaRPr lang="en-US" sz="900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063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Christian Model for Obedience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b="1" i="1" dirty="0"/>
              <a:t>Does it really matter how we worship?</a:t>
            </a:r>
          </a:p>
          <a:p>
            <a:r>
              <a:rPr lang="en-US" sz="2500" b="1" dirty="0"/>
              <a:t>Jesus’ Approach to Life</a:t>
            </a:r>
          </a:p>
          <a:p>
            <a:pPr lvl="1"/>
            <a:r>
              <a:rPr lang="en-US" sz="2000" b="1" dirty="0"/>
              <a:t>Obsessed with pleasing the Father (John 5.30, 6.38-40, 8.29)</a:t>
            </a:r>
          </a:p>
          <a:p>
            <a:pPr lvl="1"/>
            <a:r>
              <a:rPr lang="en-US" sz="2000" b="1" dirty="0"/>
              <a:t>Only did what he </a:t>
            </a:r>
            <a:r>
              <a:rPr lang="en-US" sz="2000" b="1" i="1" u="sng" dirty="0"/>
              <a:t>SAW</a:t>
            </a:r>
            <a:r>
              <a:rPr lang="en-US" sz="2000" b="1" dirty="0"/>
              <a:t> and </a:t>
            </a:r>
            <a:r>
              <a:rPr lang="en-US" sz="2000" b="1" i="1" u="sng" dirty="0"/>
              <a:t>HEARD</a:t>
            </a:r>
            <a:r>
              <a:rPr lang="en-US" sz="2000" b="1" dirty="0"/>
              <a:t> (John 5.19, 5.30)</a:t>
            </a:r>
          </a:p>
          <a:p>
            <a:pPr lvl="1"/>
            <a:r>
              <a:rPr lang="en-US" sz="2000" b="1" i="1" dirty="0"/>
              <a:t>Every activity in life mattered to Jesus. The same must be true of us.</a:t>
            </a:r>
          </a:p>
          <a:p>
            <a:r>
              <a:rPr lang="en-US" sz="2500" b="1" dirty="0"/>
              <a:t>Pleasing the Father (2 Cor. 5.9, Eph. 5.10)</a:t>
            </a:r>
          </a:p>
          <a:p>
            <a:pPr lvl="1"/>
            <a:endParaRPr lang="en-US" sz="1200" dirty="0"/>
          </a:p>
          <a:p>
            <a:pPr lvl="2"/>
            <a:endParaRPr lang="en-US" sz="900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521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Questioning </a:t>
            </a:r>
            <a:r>
              <a:rPr lang="en-US" b="1" dirty="0">
                <a:latin typeface="+mn-lt"/>
              </a:rPr>
              <a:t>Instrumental Music in Christian Worship </a:t>
            </a:r>
            <a:r>
              <a:rPr lang="en-US" b="1" dirty="0" smtClean="0">
                <a:latin typeface="+mn-lt"/>
              </a:rPr>
              <a:t>Assemblies Today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/>
              <a:t>Temple/</a:t>
            </a:r>
            <a:r>
              <a:rPr lang="en-US" sz="2400" b="1" dirty="0" err="1" smtClean="0"/>
              <a:t>Levitical</a:t>
            </a:r>
            <a:r>
              <a:rPr lang="en-US" sz="2400" b="1" dirty="0" smtClean="0"/>
              <a:t> worship </a:t>
            </a:r>
            <a:r>
              <a:rPr lang="en-US" sz="2400" b="1" dirty="0"/>
              <a:t>relevant for today?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Teaching &amp; Example of Jesus, Apostles, Early Church?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Explicit Instruction in OT vs. Silence in </a:t>
            </a:r>
            <a:r>
              <a:rPr lang="en-US" sz="2400" b="1" dirty="0" smtClean="0"/>
              <a:t>NT?</a:t>
            </a:r>
            <a:endParaRPr lang="en-US" sz="2400" b="1" dirty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Who </a:t>
            </a:r>
            <a:r>
              <a:rPr lang="en-US" sz="2400" b="1" dirty="0"/>
              <a:t>am I seeking to please?</a:t>
            </a:r>
          </a:p>
          <a:p>
            <a:pPr lvl="1">
              <a:lnSpc>
                <a:spcPct val="150000"/>
              </a:lnSpc>
            </a:pPr>
            <a:endParaRPr lang="en-US" sz="1200" dirty="0"/>
          </a:p>
          <a:p>
            <a:pPr lvl="2"/>
            <a:endParaRPr lang="en-US" sz="900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236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Keeping a Proper Perspective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Woe </a:t>
            </a:r>
            <a:r>
              <a:rPr lang="en-US" sz="2800" dirty="0"/>
              <a:t>to you, scribes and Pharisees, hypocrites! For you pay tithe of mint and anise and </a:t>
            </a:r>
            <a:r>
              <a:rPr lang="en-US" sz="2800" dirty="0" err="1"/>
              <a:t>cummin</a:t>
            </a:r>
            <a:r>
              <a:rPr lang="en-US" sz="2800" dirty="0"/>
              <a:t>, and </a:t>
            </a:r>
            <a:r>
              <a:rPr lang="en-US" sz="2800" b="1" i="1" dirty="0">
                <a:solidFill>
                  <a:srgbClr val="92D050"/>
                </a:solidFill>
              </a:rPr>
              <a:t>have neglected the weightier matters</a:t>
            </a:r>
            <a:r>
              <a:rPr lang="en-US" sz="2800" dirty="0"/>
              <a:t> of the law: justice and mercy and faith. These you ought to have done, without leaving the others undone.</a:t>
            </a:r>
            <a:r>
              <a:rPr lang="en-US" sz="2800" b="1" baseline="30000" dirty="0"/>
              <a:t>24 </a:t>
            </a:r>
            <a:r>
              <a:rPr lang="en-US" sz="2800" dirty="0"/>
              <a:t>Blind guides, who strain out a gnat and swallow a camel</a:t>
            </a:r>
            <a:r>
              <a:rPr lang="en-US" sz="2800" dirty="0" smtClean="0"/>
              <a:t>!</a:t>
            </a:r>
          </a:p>
          <a:p>
            <a:pPr algn="r"/>
            <a:r>
              <a:rPr lang="en-US" sz="2200" dirty="0" smtClean="0"/>
              <a:t>Matthew 23.23-24</a:t>
            </a:r>
          </a:p>
        </p:txBody>
      </p:sp>
    </p:spTree>
    <p:extLst>
      <p:ext uri="{BB962C8B-B14F-4D97-AF65-F5344CB8AC3E}">
        <p14:creationId xmlns:p14="http://schemas.microsoft.com/office/powerpoint/2010/main" xmlns="" val="320590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dirty="0" smtClean="0"/>
              <a:t>“But </a:t>
            </a:r>
            <a:r>
              <a:rPr lang="en-US" sz="2800" b="1" i="1" dirty="0"/>
              <a:t>the hour is coming, and now is, when the </a:t>
            </a:r>
            <a:r>
              <a:rPr lang="en-US" sz="2800" b="1" i="1" dirty="0">
                <a:solidFill>
                  <a:srgbClr val="FFFF00"/>
                </a:solidFill>
              </a:rPr>
              <a:t>true worshipers will worship the Father in spirit and truth; for the Father is seeking such to worship Him</a:t>
            </a:r>
            <a:r>
              <a:rPr lang="en-US" sz="2800" b="1" i="1" dirty="0"/>
              <a:t>. </a:t>
            </a:r>
            <a:r>
              <a:rPr lang="en-US" sz="2800" b="1" i="1" dirty="0" smtClean="0"/>
              <a:t>God</a:t>
            </a:r>
            <a:r>
              <a:rPr lang="en-US" sz="2800" b="1" i="1" dirty="0"/>
              <a:t> is Spirit, and those who worship Him must worship in spirit and truth</a:t>
            </a:r>
            <a:r>
              <a:rPr lang="en-US" sz="2800" b="1" i="1" dirty="0" smtClean="0"/>
              <a:t>.”</a:t>
            </a:r>
          </a:p>
          <a:p>
            <a:pPr algn="r"/>
            <a:r>
              <a:rPr lang="en-US" sz="2300" dirty="0" smtClean="0"/>
              <a:t>John 4.23-24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xmlns="" val="380122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b="1" i="1" dirty="0">
                <a:solidFill>
                  <a:srgbClr val="FFFF00"/>
                </a:solidFill>
              </a:rPr>
              <a:t>All Scripture</a:t>
            </a:r>
            <a:r>
              <a:rPr lang="en-US" sz="2700" b="1" i="1" dirty="0"/>
              <a:t> is given by inspiration of God, and </a:t>
            </a:r>
            <a:r>
              <a:rPr lang="en-US" sz="2700" b="1" i="1" dirty="0">
                <a:solidFill>
                  <a:srgbClr val="FFFF00"/>
                </a:solidFill>
              </a:rPr>
              <a:t>is profitable </a:t>
            </a:r>
            <a:r>
              <a:rPr lang="en-US" sz="2700" b="1" i="1" dirty="0"/>
              <a:t>for doctrine, for reproof, for correction, for instruction in righteousness, </a:t>
            </a:r>
            <a:r>
              <a:rPr lang="en-US" sz="2700" b="1" i="1" dirty="0" smtClean="0"/>
              <a:t>that </a:t>
            </a:r>
            <a:r>
              <a:rPr lang="en-US" sz="2700" b="1" i="1" dirty="0"/>
              <a:t>the man of God may be complete, thoroughly </a:t>
            </a:r>
            <a:r>
              <a:rPr lang="en-US" sz="2700" b="1" i="1" dirty="0">
                <a:solidFill>
                  <a:srgbClr val="FFFF00"/>
                </a:solidFill>
              </a:rPr>
              <a:t>equipped for every good work</a:t>
            </a:r>
            <a:r>
              <a:rPr lang="en-US" sz="2700" b="1" i="1" dirty="0" smtClean="0">
                <a:solidFill>
                  <a:srgbClr val="FFFF00"/>
                </a:solidFill>
              </a:rPr>
              <a:t>.</a:t>
            </a:r>
          </a:p>
          <a:p>
            <a:pPr algn="r"/>
            <a:r>
              <a:rPr lang="en-US" sz="2300" dirty="0" smtClean="0"/>
              <a:t>2 Timothy 3.16-17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xmlns="" val="182086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Instruments &amp; the Scripture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538111"/>
            <a:ext cx="8016240" cy="3607629"/>
          </a:xfrm>
        </p:spPr>
        <p:txBody>
          <a:bodyPr>
            <a:normAutofit/>
          </a:bodyPr>
          <a:lstStyle/>
          <a:p>
            <a:r>
              <a:rPr lang="en-US" sz="2200" b="1" i="1" dirty="0" smtClean="0"/>
              <a:t>What do the Scriptures teach about musical instruments?</a:t>
            </a:r>
          </a:p>
          <a:p>
            <a:r>
              <a:rPr lang="en-US" sz="2200" b="1" dirty="0" smtClean="0"/>
              <a:t>David’s Assignments for Worship Duties</a:t>
            </a:r>
          </a:p>
          <a:p>
            <a:pPr lvl="1"/>
            <a:r>
              <a:rPr lang="en-US" sz="1800" b="1" dirty="0" smtClean="0"/>
              <a:t>1 </a:t>
            </a:r>
            <a:r>
              <a:rPr lang="en-US" sz="1800" b="1" dirty="0"/>
              <a:t>Chronicles 15.16-24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  <a:endParaRPr lang="en-US" sz="1800" dirty="0"/>
          </a:p>
          <a:p>
            <a:pPr lvl="1"/>
            <a:r>
              <a:rPr lang="en-US" sz="1800" b="1" dirty="0"/>
              <a:t>1 Chronicles 16.4-7</a:t>
            </a:r>
            <a:r>
              <a:rPr lang="en-US" sz="1800" dirty="0"/>
              <a:t> </a:t>
            </a:r>
          </a:p>
          <a:p>
            <a:pPr lvl="1"/>
            <a:r>
              <a:rPr lang="en-US" sz="1800" b="1" dirty="0"/>
              <a:t>1 Chronicles 23-26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sz="2200" b="1" dirty="0" smtClean="0"/>
              <a:t>Worship of Future Generations</a:t>
            </a:r>
          </a:p>
          <a:p>
            <a:pPr lvl="1"/>
            <a:r>
              <a:rPr lang="en-US" sz="1800" b="1" dirty="0" smtClean="0"/>
              <a:t>2 </a:t>
            </a:r>
            <a:r>
              <a:rPr lang="en-US" sz="1800" b="1" dirty="0"/>
              <a:t>Chronicles 5.11-14</a:t>
            </a:r>
            <a:r>
              <a:rPr lang="en-US" sz="1800" dirty="0"/>
              <a:t> </a:t>
            </a:r>
          </a:p>
          <a:p>
            <a:pPr lvl="1"/>
            <a:r>
              <a:rPr lang="en-US" sz="1800" b="1" dirty="0"/>
              <a:t>2 Chronicles </a:t>
            </a:r>
            <a:r>
              <a:rPr lang="en-US" sz="1800" b="1" dirty="0" smtClean="0"/>
              <a:t>8.14-15</a:t>
            </a:r>
          </a:p>
          <a:p>
            <a:pPr lvl="1"/>
            <a:r>
              <a:rPr lang="en-US" sz="1800" b="1" dirty="0" smtClean="0"/>
              <a:t>Ezra 3.10, Nehemiah 11.17, 12.24-30, 12.44-47</a:t>
            </a:r>
            <a:endParaRPr lang="en-US" sz="1800" dirty="0"/>
          </a:p>
          <a:p>
            <a:r>
              <a:rPr lang="en-US" sz="2000" b="1" dirty="0" smtClean="0"/>
              <a:t>*2 </a:t>
            </a:r>
            <a:r>
              <a:rPr lang="en-US" sz="2000" b="1" dirty="0"/>
              <a:t>Chronicles 29.25</a:t>
            </a:r>
            <a:r>
              <a:rPr lang="en-US" sz="2000" dirty="0"/>
              <a:t> – </a:t>
            </a:r>
            <a:r>
              <a:rPr lang="en-US" sz="2000" dirty="0" smtClean="0"/>
              <a:t>David’s Commandments </a:t>
            </a:r>
            <a:r>
              <a:rPr lang="en-US" sz="2000" dirty="0"/>
              <a:t>=</a:t>
            </a:r>
            <a:r>
              <a:rPr lang="en-US" sz="2000" dirty="0" smtClean="0"/>
              <a:t> God’s Commandments</a:t>
            </a:r>
            <a:endParaRPr lang="en-US" sz="2000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6234" y="1868627"/>
            <a:ext cx="1850261" cy="144655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Specific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Various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Explicit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Exclusive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xmlns="" val="272561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Instruments &amp; the Scripture: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Conclusions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dirty="0" smtClean="0"/>
              <a:t>Singing </a:t>
            </a:r>
            <a:r>
              <a:rPr lang="en-US" sz="2300" dirty="0"/>
              <a:t>worship and playing </a:t>
            </a:r>
            <a:r>
              <a:rPr lang="en-US" sz="2300" dirty="0" smtClean="0"/>
              <a:t>worship, while related and overlapping, are </a:t>
            </a:r>
            <a:r>
              <a:rPr lang="en-US" sz="2300" b="1" dirty="0">
                <a:solidFill>
                  <a:srgbClr val="92D050"/>
                </a:solidFill>
              </a:rPr>
              <a:t>not the </a:t>
            </a:r>
            <a:r>
              <a:rPr lang="en-US" sz="2300" b="1" dirty="0" smtClean="0">
                <a:solidFill>
                  <a:srgbClr val="92D050"/>
                </a:solidFill>
              </a:rPr>
              <a:t>same</a:t>
            </a:r>
            <a:r>
              <a:rPr lang="en-US" sz="2300" dirty="0" smtClean="0"/>
              <a:t>.</a:t>
            </a:r>
            <a:endParaRPr lang="en-US" sz="2300" dirty="0"/>
          </a:p>
          <a:p>
            <a:r>
              <a:rPr lang="en-US" sz="2300" dirty="0"/>
              <a:t>Very </a:t>
            </a:r>
            <a:r>
              <a:rPr lang="en-US" sz="2300" b="1" dirty="0">
                <a:solidFill>
                  <a:srgbClr val="92D050"/>
                </a:solidFill>
              </a:rPr>
              <a:t>specific instructions </a:t>
            </a:r>
            <a:r>
              <a:rPr lang="en-US" sz="2300" dirty="0"/>
              <a:t>were given </a:t>
            </a:r>
            <a:r>
              <a:rPr lang="en-US" sz="2300" dirty="0" smtClean="0"/>
              <a:t>regarding the </a:t>
            </a:r>
            <a:r>
              <a:rPr lang="en-US" sz="2300" dirty="0"/>
              <a:t>use of instruments in </a:t>
            </a:r>
            <a:r>
              <a:rPr lang="en-US" sz="2300" dirty="0" smtClean="0"/>
              <a:t>worship. Who, what, when, where, and how were all specified by God’s word through his prophets.</a:t>
            </a:r>
            <a:endParaRPr lang="en-US" sz="2300" dirty="0"/>
          </a:p>
          <a:p>
            <a:r>
              <a:rPr lang="en-US" sz="2300" dirty="0" smtClean="0"/>
              <a:t>OT </a:t>
            </a:r>
            <a:r>
              <a:rPr lang="en-US" sz="2300" dirty="0"/>
              <a:t>worship was </a:t>
            </a:r>
            <a:r>
              <a:rPr lang="en-US" sz="2300" b="1" dirty="0">
                <a:solidFill>
                  <a:srgbClr val="92D050"/>
                </a:solidFill>
              </a:rPr>
              <a:t>directly connected to the Sacrifices, Temple and Priesthood</a:t>
            </a:r>
            <a:r>
              <a:rPr lang="en-US" sz="2300" dirty="0"/>
              <a:t>—all of which were fulfilled and changed in Christ.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698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16" y="167268"/>
            <a:ext cx="7543800" cy="62261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Covenantal Changes in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900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903779" y="1729828"/>
            <a:ext cx="14979230" cy="231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053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7413255"/>
              </p:ext>
            </p:extLst>
          </p:nvPr>
        </p:nvGraphicFramePr>
        <p:xfrm>
          <a:off x="822960" y="888011"/>
          <a:ext cx="7871792" cy="4524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5896"/>
                <a:gridCol w="3935896"/>
              </a:tblGrid>
              <a:tr h="473022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chemeClr val="bg2"/>
                          </a:solidFill>
                        </a:rPr>
                        <a:t>OLD COVENANT</a:t>
                      </a:r>
                      <a:endParaRPr lang="en-US" sz="25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olidFill>
                            <a:schemeClr val="bg2"/>
                          </a:solidFill>
                        </a:rPr>
                        <a:t>NEW COVENANT</a:t>
                      </a:r>
                      <a:endParaRPr lang="en-US" sz="25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473022"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4572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ANIMAL </a:t>
                      </a:r>
                      <a:r>
                        <a:rPr lang="en-US" sz="1800" b="1" dirty="0">
                          <a:effectLst/>
                        </a:rPr>
                        <a:t>SACRIFICES (SIN)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SACRIFICE OF JESUS ON THE CROSS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73022"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ANIMAL SACRIFICES (THANKS)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CHRISTIAN LIVING (Rom. 12.1-2, etc.)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73022"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INCENSE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PRAYERS (Rev. 8.1-5)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606089"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TEMPLE SERVICE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CHRISTIAN BODIES (1 Cor. 6.18-20) &amp; THE CHURCH (Eph. 2.19-22, Heb. 3.6)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673701"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LEVITICAL PRIESTHOOD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JESUS, THE HIGH PRIEST (Heb. 4-10) &amp; </a:t>
                      </a: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CHRISTIAN </a:t>
                      </a:r>
                      <a:r>
                        <a:rPr lang="en-US" sz="1800" b="1" dirty="0">
                          <a:effectLst/>
                        </a:rPr>
                        <a:t>PRIESTS (1 Pet. 2.9, Rev. 1.6)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730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PRAISE IN SONG &amp; INSTRUMENT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??????????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0821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i="1" dirty="0"/>
              <a:t>And Jesus came and spoke to them, saying, “</a:t>
            </a:r>
            <a:r>
              <a:rPr lang="en-US" sz="2800" b="1" i="1" dirty="0">
                <a:solidFill>
                  <a:srgbClr val="FFFF00"/>
                </a:solidFill>
              </a:rPr>
              <a:t>All authority has been given to Me in heaven and on earth</a:t>
            </a:r>
            <a:r>
              <a:rPr lang="en-US" sz="2800" b="1" i="1" dirty="0"/>
              <a:t>. </a:t>
            </a:r>
            <a:r>
              <a:rPr lang="en-US" sz="2800" b="1" i="1" dirty="0" smtClean="0"/>
              <a:t>Go therefore and </a:t>
            </a:r>
            <a:r>
              <a:rPr lang="en-US" sz="2800" b="1" i="1" dirty="0"/>
              <a:t>make disciples of all the nations, baptizing them in the name of the Father and of the Son and of the Holy </a:t>
            </a:r>
            <a:r>
              <a:rPr lang="en-US" sz="2800" b="1" i="1" dirty="0" smtClean="0"/>
              <a:t>Spirit,</a:t>
            </a:r>
            <a:r>
              <a:rPr lang="en-US" sz="2800" b="1" i="1" baseline="30000" dirty="0"/>
              <a:t> </a:t>
            </a:r>
            <a:r>
              <a:rPr lang="en-US" sz="2800" b="1" i="1" dirty="0" smtClean="0">
                <a:solidFill>
                  <a:srgbClr val="FFFF00"/>
                </a:solidFill>
              </a:rPr>
              <a:t>teaching </a:t>
            </a:r>
            <a:r>
              <a:rPr lang="en-US" sz="2800" b="1" i="1" dirty="0">
                <a:solidFill>
                  <a:srgbClr val="FFFF00"/>
                </a:solidFill>
              </a:rPr>
              <a:t>them to observe all things that I have commanded you</a:t>
            </a:r>
            <a:r>
              <a:rPr lang="en-US" sz="2800" b="1" i="1" dirty="0"/>
              <a:t>; and lo, I am with you always, even to the end of the age.” </a:t>
            </a:r>
            <a:r>
              <a:rPr lang="en-US" sz="2800" b="1" i="1" dirty="0" smtClean="0"/>
              <a:t>Amen.</a:t>
            </a:r>
          </a:p>
          <a:p>
            <a:pPr algn="r"/>
            <a:r>
              <a:rPr lang="en-US" sz="2300" dirty="0" smtClean="0"/>
              <a:t>Matthew 28.18-20</a:t>
            </a:r>
          </a:p>
          <a:p>
            <a:pPr algn="r"/>
            <a:endParaRPr lang="en-US" sz="2300" b="1" baseline="30000" dirty="0" smtClean="0"/>
          </a:p>
          <a:p>
            <a:pPr algn="r"/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xmlns="" val="322741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Christian Teaching on Praise Worship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538112"/>
            <a:ext cx="7543800" cy="3616594"/>
          </a:xfrm>
        </p:spPr>
        <p:txBody>
          <a:bodyPr>
            <a:normAutofit/>
          </a:bodyPr>
          <a:lstStyle/>
          <a:p>
            <a:r>
              <a:rPr lang="en-US" sz="2500" b="1" i="1" dirty="0" smtClean="0"/>
              <a:t>What has Jesus said by his Spirit through the Apostles?</a:t>
            </a:r>
          </a:p>
          <a:p>
            <a:r>
              <a:rPr lang="en-US" sz="2600" b="1" dirty="0" smtClean="0"/>
              <a:t>Instructions for Christian </a:t>
            </a:r>
            <a:r>
              <a:rPr lang="en-US" sz="2600" b="1" dirty="0"/>
              <a:t>Praise Worship</a:t>
            </a:r>
          </a:p>
          <a:p>
            <a:pPr lvl="1"/>
            <a:r>
              <a:rPr lang="en-US" sz="2025" b="1" dirty="0"/>
              <a:t>Hebrews </a:t>
            </a:r>
            <a:r>
              <a:rPr lang="en-US" sz="2025" b="1" dirty="0" smtClean="0"/>
              <a:t>13.15</a:t>
            </a:r>
          </a:p>
          <a:p>
            <a:pPr marL="288036" lvl="2" indent="0">
              <a:buNone/>
            </a:pPr>
            <a:r>
              <a:rPr lang="en-US" sz="1900" i="1" dirty="0"/>
              <a:t>Therefore by Him let us continually offer the sacrifice of praise to God, that is, the fruit of our lips, giving thanks to His name.</a:t>
            </a:r>
            <a:endParaRPr lang="en-US" sz="1900" b="1" i="1" dirty="0"/>
          </a:p>
          <a:p>
            <a:pPr lvl="1"/>
            <a:endParaRPr lang="en-US" sz="1200" dirty="0"/>
          </a:p>
          <a:p>
            <a:pPr lvl="2"/>
            <a:endParaRPr lang="en-US" sz="900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263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Christian Teaching on Praise Worship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50" b="1" i="1" dirty="0" smtClean="0"/>
              <a:t>What has Jesus said by his Spirit through the Apostles?</a:t>
            </a:r>
          </a:p>
          <a:p>
            <a:r>
              <a:rPr lang="en-US" sz="2250" b="1" dirty="0" smtClean="0"/>
              <a:t>Instructions for Christian </a:t>
            </a:r>
            <a:r>
              <a:rPr lang="en-US" sz="2250" b="1" dirty="0"/>
              <a:t>Praise Worship</a:t>
            </a:r>
          </a:p>
          <a:p>
            <a:pPr lvl="1"/>
            <a:r>
              <a:rPr lang="en-US" sz="2025" b="1" dirty="0"/>
              <a:t>Hebrews 13.15</a:t>
            </a:r>
          </a:p>
          <a:p>
            <a:pPr lvl="1"/>
            <a:r>
              <a:rPr lang="en-US" sz="2025" b="1" dirty="0" smtClean="0"/>
              <a:t>1 </a:t>
            </a:r>
            <a:r>
              <a:rPr lang="en-US" sz="2025" b="1" dirty="0"/>
              <a:t>Corinthians </a:t>
            </a:r>
            <a:r>
              <a:rPr lang="en-US" sz="2025" b="1" dirty="0" smtClean="0"/>
              <a:t>14.15</a:t>
            </a:r>
          </a:p>
          <a:p>
            <a:pPr marL="288036" lvl="2" indent="0">
              <a:buNone/>
            </a:pPr>
            <a:r>
              <a:rPr lang="en-US" sz="1900" i="1" dirty="0"/>
              <a:t>What is the conclusion then? I will pray with the spirit, and I will also pray with the understanding. I will sing with the spirit, and I will also sing with the understanding.</a:t>
            </a:r>
            <a:endParaRPr lang="en-US" sz="1900" b="1" i="1" dirty="0"/>
          </a:p>
          <a:p>
            <a:pPr lvl="1"/>
            <a:endParaRPr lang="en-US" sz="1200" dirty="0"/>
          </a:p>
          <a:p>
            <a:pPr lvl="2"/>
            <a:endParaRPr lang="en-US" sz="900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24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CA72677B-2F8C-4192-8EBE-D360BE3B20F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596</TotalTime>
  <Words>487</Words>
  <Application>Microsoft Office PowerPoint</Application>
  <PresentationFormat>On-screen Show (16:10)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Retrospect</vt:lpstr>
      <vt:lpstr>Why No Instruments?</vt:lpstr>
      <vt:lpstr>Slide 2</vt:lpstr>
      <vt:lpstr>Slide 3</vt:lpstr>
      <vt:lpstr>Instruments &amp; the Scripture</vt:lpstr>
      <vt:lpstr>Instruments &amp; the Scripture: Conclusions</vt:lpstr>
      <vt:lpstr>Covenantal Changes in Christ</vt:lpstr>
      <vt:lpstr>Slide 7</vt:lpstr>
      <vt:lpstr>Christian Teaching on Praise Worship</vt:lpstr>
      <vt:lpstr>Christian Teaching on Praise Worship</vt:lpstr>
      <vt:lpstr>Christian Teaching on Praise Worship</vt:lpstr>
      <vt:lpstr>Christian Model for Obedience</vt:lpstr>
      <vt:lpstr>Questioning Instrumental Music in Christian Worship Assemblies Today</vt:lpstr>
      <vt:lpstr>Keeping a Proper Perspective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no instruments?</dc:title>
  <dc:creator>Owner</dc:creator>
  <cp:lastModifiedBy>Brad Beutjer</cp:lastModifiedBy>
  <cp:revision>48</cp:revision>
  <cp:lastPrinted>2014-04-13T20:29:29Z</cp:lastPrinted>
  <dcterms:created xsi:type="dcterms:W3CDTF">2014-04-07T11:16:30Z</dcterms:created>
  <dcterms:modified xsi:type="dcterms:W3CDTF">2014-04-13T23:00:01Z</dcterms:modified>
</cp:coreProperties>
</file>