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sldIdLst>
    <p:sldId id="260" r:id="rId3"/>
    <p:sldId id="257" r:id="rId4"/>
    <p:sldId id="263" r:id="rId5"/>
    <p:sldId id="294" r:id="rId6"/>
    <p:sldId id="295"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468" y="-7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1"/>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14"/>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smtClean="0"/>
              <a:pPr/>
              <a:t>31/01/2015</a:t>
            </a:fld>
            <a:endParaRPr lang="en-CA"/>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smtClean="0"/>
              <a:pPr/>
              <a:t>‹#›</a:t>
            </a:fld>
            <a:endParaRPr lang="en-CA"/>
          </a:p>
        </p:txBody>
      </p:sp>
      <p:sp>
        <p:nvSpPr>
          <p:cNvPr id="25" name="Rectangle 27"/>
          <p:cNvSpPr>
            <a:spLocks noGrp="1"/>
          </p:cNvSpPr>
          <p:nvPr>
            <p:ph type="ftr" sz="quarter" idx="12"/>
          </p:nvPr>
        </p:nvSpPr>
        <p:spPr/>
        <p:txBody>
          <a:bodyPr/>
          <a:lstStyle>
            <a:lvl1pPr>
              <a:defRPr lang="en-US" smtClean="0"/>
            </a:lvl1p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9"/>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9"/>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3"/>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10"/>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01/02/2015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3"/>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279263"/>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9" y="227543"/>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9"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619500"/>
            <a:ext cx="3048000" cy="59154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64"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00"/>
            <a:ext cx="3044952" cy="2441738"/>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01/02/2015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1"/>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279261"/>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8" name="Rectangle 7"/>
          <p:cNvSpPr>
            <a:spLocks noGrp="1"/>
          </p:cNvSpPr>
          <p:nvPr>
            <p:ph type="ftr" sz="quarter" idx="11"/>
          </p:nvPr>
        </p:nvSpPr>
        <p:spPr/>
        <p:txBody>
          <a:bodyPr/>
          <a:lstStyle/>
          <a:p>
            <a:endParaRPr lang="en-CA"/>
          </a:p>
        </p:txBody>
      </p:sp>
      <p:sp>
        <p:nvSpPr>
          <p:cNvPr id="9" name="Rectangle 8"/>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4" name="Rectangle 4"/>
          <p:cNvSpPr>
            <a:spLocks noGrp="1"/>
          </p:cNvSpPr>
          <p:nvPr>
            <p:ph type="ftr" sz="quarter" idx="11"/>
          </p:nvPr>
        </p:nvSpPr>
        <p:spPr/>
        <p:txBody>
          <a:bodyPr/>
          <a:lstStyle/>
          <a:p>
            <a:endParaRPr lang="en-CA"/>
          </a:p>
        </p:txBody>
      </p:sp>
      <p:sp>
        <p:nvSpPr>
          <p:cNvPr id="5" name="Rectangle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3" name="Rectangle 3"/>
          <p:cNvSpPr>
            <a:spLocks noGrp="1"/>
          </p:cNvSpPr>
          <p:nvPr>
            <p:ph type="ftr" sz="quarter" idx="11"/>
          </p:nvPr>
        </p:nvSpPr>
        <p:spPr/>
        <p:txBody>
          <a:bodyPr/>
          <a:lstStyle/>
          <a:p>
            <a:endParaRPr lang="en-CA"/>
          </a:p>
        </p:txBody>
      </p:sp>
      <p:sp>
        <p:nvSpPr>
          <p:cNvPr id="4" name="Rectangle 4"/>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9" y="227541"/>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9"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3619512"/>
            <a:ext cx="3048000" cy="591549"/>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73"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14"/>
            <a:ext cx="3044952" cy="2441739"/>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smtClean="0"/>
              <a:pPr/>
              <a:t>31/01/2015</a:t>
            </a:fld>
            <a:endParaRPr lang="en-CA"/>
          </a:p>
        </p:txBody>
      </p:sp>
      <p:sp>
        <p:nvSpPr>
          <p:cNvPr id="6" name="Rectangle 6"/>
          <p:cNvSpPr>
            <a:spLocks noGrp="1"/>
          </p:cNvSpPr>
          <p:nvPr>
            <p:ph type="ftr" sz="quarter" idx="11"/>
          </p:nvPr>
        </p:nvSpPr>
        <p:spPr/>
        <p:txBody>
          <a:bodyPr/>
          <a:lstStyle/>
          <a:p>
            <a:endParaRPr lang="en-CA"/>
          </a:p>
        </p:txBody>
      </p:sp>
      <p:sp>
        <p:nvSpPr>
          <p:cNvPr id="7" name="Rectangle 7"/>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1"/>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5"/>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smtClean="0"/>
              <a:pPr/>
              <a:t>31/01/2015</a:t>
            </a:fld>
            <a:endParaRPr lang="en-CA"/>
          </a:p>
        </p:txBody>
      </p:sp>
      <p:sp>
        <p:nvSpPr>
          <p:cNvPr id="18" name="Rectangle 18"/>
          <p:cNvSpPr>
            <a:spLocks noGrp="1"/>
          </p:cNvSpPr>
          <p:nvPr>
            <p:ph type="ftr" sz="quarter" idx="3"/>
          </p:nvPr>
        </p:nvSpPr>
        <p:spPr>
          <a:xfrm>
            <a:off x="3124200" y="5204355"/>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p>
        </p:txBody>
      </p:sp>
      <p:sp>
        <p:nvSpPr>
          <p:cNvPr id="13" name="Rectangle 15"/>
          <p:cNvSpPr>
            <a:spLocks noGrp="1"/>
          </p:cNvSpPr>
          <p:nvPr>
            <p:ph type="sldNum" sz="quarter" idx="4"/>
          </p:nvPr>
        </p:nvSpPr>
        <p:spPr>
          <a:xfrm>
            <a:off x="6553200" y="5204355"/>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0"/>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4"/>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01/02/2015</a:t>
            </a:fld>
            <a:endParaRPr lang="en-CA">
              <a:solidFill>
                <a:srgbClr val="795339"/>
              </a:solidFill>
            </a:endParaRPr>
          </a:p>
        </p:txBody>
      </p:sp>
      <p:sp>
        <p:nvSpPr>
          <p:cNvPr id="18" name="Rectangle 18"/>
          <p:cNvSpPr>
            <a:spLocks noGrp="1"/>
          </p:cNvSpPr>
          <p:nvPr>
            <p:ph type="ftr" sz="quarter" idx="3"/>
          </p:nvPr>
        </p:nvSpPr>
        <p:spPr>
          <a:xfrm>
            <a:off x="3124200" y="5204354"/>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5204354"/>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terWStoner.jpg"/>
          <p:cNvPicPr>
            <a:picLocks noGrp="1" noChangeAspect="1"/>
          </p:cNvPicPr>
          <p:nvPr>
            <p:ph idx="1"/>
          </p:nvPr>
        </p:nvPicPr>
        <p:blipFill>
          <a:blip r:embed="rId2" cstate="print"/>
          <a:stretch>
            <a:fillRect/>
          </a:stretch>
        </p:blipFill>
        <p:spPr>
          <a:xfrm>
            <a:off x="0" y="-1"/>
            <a:ext cx="4644008" cy="5715001"/>
          </a:xfrm>
        </p:spPr>
      </p:pic>
      <p:pic>
        <p:nvPicPr>
          <p:cNvPr id="8" name="Picture 7" descr="Science Speaks Cover.jpg"/>
          <p:cNvPicPr>
            <a:picLocks noChangeAspect="1"/>
          </p:cNvPicPr>
          <p:nvPr/>
        </p:nvPicPr>
        <p:blipFill>
          <a:blip r:embed="rId3" cstate="print"/>
          <a:stretch>
            <a:fillRect/>
          </a:stretch>
        </p:blipFill>
        <p:spPr>
          <a:xfrm>
            <a:off x="5698420" y="1314181"/>
            <a:ext cx="2376264" cy="3327860"/>
          </a:xfrm>
          <a:prstGeom prst="rect">
            <a:avLst/>
          </a:prstGeom>
        </p:spPr>
      </p:pic>
      <p:sp>
        <p:nvSpPr>
          <p:cNvPr id="5" name="Title 3"/>
          <p:cNvSpPr>
            <a:spLocks noGrp="1"/>
          </p:cNvSpPr>
          <p:nvPr>
            <p:ph type="title"/>
          </p:nvPr>
        </p:nvSpPr>
        <p:spPr>
          <a:xfrm>
            <a:off x="0" y="4971709"/>
            <a:ext cx="4644008" cy="743293"/>
          </a:xfrm>
          <a:solidFill>
            <a:schemeClr val="bg1"/>
          </a:solidFill>
        </p:spPr>
        <p:txBody>
          <a:bodyPr anchor="ctr">
            <a:normAutofit/>
          </a:bodyPr>
          <a:lstStyle/>
          <a:p>
            <a:r>
              <a:rPr lang="en-CA" sz="4000" dirty="0" smtClean="0"/>
              <a:t>Peter W. Stoner</a:t>
            </a:r>
            <a:endParaRPr lang="en-CA"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743293"/>
          </a:xfrm>
        </p:spPr>
        <p:txBody>
          <a:bodyPr>
            <a:normAutofit fontScale="90000"/>
          </a:bodyPr>
          <a:lstStyle/>
          <a:p>
            <a:r>
              <a:rPr lang="en-CA" dirty="0" smtClean="0"/>
              <a:t>John 13:18-21</a:t>
            </a:r>
            <a:endParaRPr lang="en-CA" dirty="0"/>
          </a:p>
        </p:txBody>
      </p:sp>
      <p:sp>
        <p:nvSpPr>
          <p:cNvPr id="3" name="Content Placeholder 2"/>
          <p:cNvSpPr>
            <a:spLocks noGrp="1"/>
          </p:cNvSpPr>
          <p:nvPr>
            <p:ph sz="half" idx="1"/>
          </p:nvPr>
        </p:nvSpPr>
        <p:spPr>
          <a:xfrm>
            <a:off x="457200" y="1117309"/>
            <a:ext cx="8219256" cy="4440493"/>
          </a:xfrm>
        </p:spPr>
        <p:txBody>
          <a:bodyPr>
            <a:normAutofit lnSpcReduction="10000"/>
          </a:bodyPr>
          <a:lstStyle/>
          <a:p>
            <a:pPr>
              <a:spcAft>
                <a:spcPts val="1200"/>
              </a:spcAft>
              <a:buNone/>
            </a:pPr>
            <a:r>
              <a:rPr lang="en-CA" sz="2400" baseline="30000" dirty="0" smtClean="0"/>
              <a:t>18 </a:t>
            </a:r>
            <a:r>
              <a:rPr lang="en-CA" sz="2400" dirty="0" smtClean="0"/>
              <a:t>“I do not speak concerning all of you. I know whom I have chosen; but that the Scripture may be fulfilled, ‘He who eats bread with Me has lifted up his heel against Me.’ </a:t>
            </a:r>
          </a:p>
          <a:p>
            <a:pPr>
              <a:spcAft>
                <a:spcPts val="1200"/>
              </a:spcAft>
              <a:buNone/>
            </a:pPr>
            <a:r>
              <a:rPr lang="en-CA" sz="2400" baseline="30000" dirty="0" smtClean="0"/>
              <a:t>19 </a:t>
            </a:r>
            <a:r>
              <a:rPr lang="en-CA" sz="2400" dirty="0" smtClean="0"/>
              <a:t>Now I tell you before it comes, that when it does come to pass, you may believe that I am </a:t>
            </a:r>
            <a:r>
              <a:rPr lang="en-CA" sz="2400" i="1" dirty="0" smtClean="0"/>
              <a:t>He.</a:t>
            </a:r>
            <a:endParaRPr lang="en-CA" sz="2400" dirty="0" smtClean="0"/>
          </a:p>
          <a:p>
            <a:pPr>
              <a:spcAft>
                <a:spcPts val="1200"/>
              </a:spcAft>
              <a:buNone/>
            </a:pPr>
            <a:r>
              <a:rPr lang="en-CA" sz="2400" baseline="30000" dirty="0" smtClean="0"/>
              <a:t>20 </a:t>
            </a:r>
            <a:r>
              <a:rPr lang="en-CA" sz="2400" dirty="0" smtClean="0"/>
              <a:t>Most assuredly, I say to you, he who receives whomever I send receives Me; and he who receives Me receives Him who sent Me.”</a:t>
            </a:r>
          </a:p>
          <a:p>
            <a:pPr>
              <a:spcAft>
                <a:spcPts val="1200"/>
              </a:spcAft>
              <a:buNone/>
            </a:pPr>
            <a:r>
              <a:rPr lang="en-CA" sz="2400" baseline="30000" dirty="0" smtClean="0"/>
              <a:t>21 </a:t>
            </a:r>
            <a:r>
              <a:rPr lang="en-CA" sz="2400" dirty="0" smtClean="0"/>
              <a:t>When Jesus had said these things, He was troubled in spirit, and testified and said, “Most assuredly, I say to you, one of you will betray Me.” </a:t>
            </a:r>
          </a:p>
          <a:p>
            <a:pPr>
              <a:lnSpc>
                <a:spcPct val="110000"/>
              </a:lnSpc>
              <a:buNone/>
            </a:pPr>
            <a:endParaRPr lang="en-CA" i="1" dirty="0" smtClean="0"/>
          </a:p>
        </p:txBody>
      </p:sp>
      <p:sp>
        <p:nvSpPr>
          <p:cNvPr id="4" name="Oval 3"/>
          <p:cNvSpPr/>
          <p:nvPr/>
        </p:nvSpPr>
        <p:spPr>
          <a:xfrm>
            <a:off x="6804248" y="217209"/>
            <a:ext cx="1872208" cy="8400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Psalm 41:9</a:t>
            </a:r>
            <a:endParaRPr lang="en-CA" b="1" dirty="0">
              <a:solidFill>
                <a:schemeClr val="bg1"/>
              </a:solidFill>
            </a:endParaRPr>
          </a:p>
        </p:txBody>
      </p:sp>
      <p:cxnSp>
        <p:nvCxnSpPr>
          <p:cNvPr id="6" name="Straight Connector 5"/>
          <p:cNvCxnSpPr/>
          <p:nvPr/>
        </p:nvCxnSpPr>
        <p:spPr>
          <a:xfrm flipV="1">
            <a:off x="4369831" y="745722"/>
            <a:ext cx="2448272" cy="7800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265213"/>
          <a:ext cx="5544616" cy="5265372"/>
        </p:xfrm>
        <a:graphic>
          <a:graphicData uri="http://schemas.openxmlformats.org/drawingml/2006/table">
            <a:tbl>
              <a:tblPr firstRow="1" bandRow="1">
                <a:tableStyleId>{5C22544A-7EE6-4342-B048-85BDC9FD1C3A}</a:tableStyleId>
              </a:tblPr>
              <a:tblGrid>
                <a:gridCol w="4248472"/>
                <a:gridCol w="1296144"/>
              </a:tblGrid>
              <a:tr h="560062">
                <a:tc>
                  <a:txBody>
                    <a:bodyPr/>
                    <a:lstStyle/>
                    <a:p>
                      <a:r>
                        <a:rPr lang="en-CA" sz="1600" dirty="0" smtClean="0"/>
                        <a:t>Prophecy</a:t>
                      </a:r>
                      <a:endParaRPr lang="en-CA" sz="1600" dirty="0"/>
                    </a:p>
                  </a:txBody>
                  <a:tcPr marT="38100" marB="38100" anchor="ctr"/>
                </a:tc>
                <a:tc>
                  <a:txBody>
                    <a:bodyPr/>
                    <a:lstStyle/>
                    <a:p>
                      <a:pPr algn="ctr"/>
                      <a:r>
                        <a:rPr lang="en-CA" sz="1600" dirty="0" smtClean="0"/>
                        <a:t>Scripture</a:t>
                      </a:r>
                      <a:endParaRPr lang="en-CA" sz="16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Born in Bethlehem</a:t>
                      </a:r>
                    </a:p>
                  </a:txBody>
                  <a:tcPr marT="38100" marB="38100" anchor="ctr"/>
                </a:tc>
                <a:tc>
                  <a:txBody>
                    <a:bodyPr/>
                    <a:lstStyle/>
                    <a:p>
                      <a:pPr algn="ctr"/>
                      <a:r>
                        <a:rPr lang="en-CA" sz="1400" dirty="0" smtClean="0"/>
                        <a:t>Micah 5:2</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A Forerunner To Prepare the Way</a:t>
                      </a:r>
                    </a:p>
                  </a:txBody>
                  <a:tcPr marT="38100" marB="38100" anchor="ctr"/>
                </a:tc>
                <a:tc>
                  <a:txBody>
                    <a:bodyPr/>
                    <a:lstStyle/>
                    <a:p>
                      <a:pPr algn="ctr"/>
                      <a:r>
                        <a:rPr lang="en-CA" sz="1400" dirty="0" smtClean="0"/>
                        <a:t>Malachi 3:1</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Enter Jerusalem as King on a Colt</a:t>
                      </a:r>
                    </a:p>
                  </a:txBody>
                  <a:tcPr marT="38100" marB="38100" anchor="ctr"/>
                </a:tc>
                <a:tc>
                  <a:txBody>
                    <a:bodyPr/>
                    <a:lstStyle/>
                    <a:p>
                      <a:pPr algn="ctr"/>
                      <a:r>
                        <a:rPr lang="en-CA" sz="1400" dirty="0" smtClean="0"/>
                        <a:t>Zechariah</a:t>
                      </a:r>
                      <a:r>
                        <a:rPr lang="en-CA" sz="1400" baseline="0" dirty="0" smtClean="0"/>
                        <a:t> 9:9</a:t>
                      </a:r>
                      <a:endParaRPr lang="en-CA" sz="1400" dirty="0"/>
                    </a:p>
                  </a:txBody>
                  <a:tcPr marT="38100" marB="38100" anchor="ctr"/>
                </a:tc>
              </a:tr>
              <a:tr h="635000">
                <a:tc>
                  <a:txBody>
                    <a:bodyPr/>
                    <a:lstStyle/>
                    <a:p>
                      <a:pPr algn="l"/>
                      <a:r>
                        <a:rPr lang="en-CA" sz="1800" dirty="0" smtClean="0"/>
                        <a:t>Betrayed By Friend, Wounds In Hands</a:t>
                      </a:r>
                      <a:endParaRPr lang="en-CA" sz="1800" dirty="0"/>
                    </a:p>
                  </a:txBody>
                  <a:tcPr marT="38100" marB="38100" anchor="ctr"/>
                </a:tc>
                <a:tc>
                  <a:txBody>
                    <a:bodyPr/>
                    <a:lstStyle/>
                    <a:p>
                      <a:pPr algn="ctr"/>
                      <a:r>
                        <a:rPr lang="en-CA" sz="1400" dirty="0" smtClean="0"/>
                        <a:t>Zechariah</a:t>
                      </a:r>
                      <a:r>
                        <a:rPr lang="en-CA" sz="1400" baseline="0" dirty="0" smtClean="0"/>
                        <a:t> 13:6</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Betrayed for 30 Pieces of Silver</a:t>
                      </a:r>
                    </a:p>
                  </a:txBody>
                  <a:tcPr marT="38100" marB="38100" anchor="ctr"/>
                </a:tc>
                <a:tc>
                  <a:txBody>
                    <a:bodyPr/>
                    <a:lstStyle/>
                    <a:p>
                      <a:pPr algn="ctr"/>
                      <a:r>
                        <a:rPr lang="en-CA" sz="1400" dirty="0" smtClean="0"/>
                        <a:t>Zechariah</a:t>
                      </a:r>
                      <a:r>
                        <a:rPr lang="en-CA" sz="1400" baseline="0" dirty="0" smtClean="0"/>
                        <a:t> 11:12</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30 Pieces Cast to Potter in Lord’s House</a:t>
                      </a:r>
                    </a:p>
                  </a:txBody>
                  <a:tcPr marT="38100" marB="38100" anchor="ctr"/>
                </a:tc>
                <a:tc>
                  <a:txBody>
                    <a:bodyPr/>
                    <a:lstStyle/>
                    <a:p>
                      <a:pPr algn="ctr"/>
                      <a:r>
                        <a:rPr lang="en-CA" sz="1400" dirty="0" smtClean="0"/>
                        <a:t>Zechariah 11:13</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Oppressed and Afflicted, Yet Silent</a:t>
                      </a:r>
                    </a:p>
                  </a:txBody>
                  <a:tcPr marT="38100" marB="38100" anchor="ctr"/>
                </a:tc>
                <a:tc>
                  <a:txBody>
                    <a:bodyPr/>
                    <a:lstStyle/>
                    <a:p>
                      <a:pPr algn="ctr"/>
                      <a:r>
                        <a:rPr lang="en-CA" sz="1400" dirty="0" smtClean="0"/>
                        <a:t>Isaiah 53:7</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Pierced Hands and Feet</a:t>
                      </a:r>
                    </a:p>
                  </a:txBody>
                  <a:tcPr marT="38100" marB="38100" anchor="ctr"/>
                </a:tc>
                <a:tc>
                  <a:txBody>
                    <a:bodyPr/>
                    <a:lstStyle/>
                    <a:p>
                      <a:pPr algn="ctr"/>
                      <a:r>
                        <a:rPr lang="en-CA" sz="1400" dirty="0" smtClean="0"/>
                        <a:t>Psalm 22:16</a:t>
                      </a:r>
                      <a:endParaRPr lang="en-CA" sz="1400" dirty="0"/>
                    </a:p>
                  </a:txBody>
                  <a:tcPr marT="38100" marB="3810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357333"/>
            <a:ext cx="2434204" cy="332786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03300"/>
          </a:xfrm>
        </p:spPr>
        <p:txBody>
          <a:bodyPr>
            <a:normAutofit fontScale="90000"/>
          </a:bodyPr>
          <a:lstStyle/>
          <a:p>
            <a:r>
              <a:rPr lang="en-CA" dirty="0" smtClean="0"/>
              <a:t>Context of Zechariah 11</a:t>
            </a:r>
            <a:endParaRPr lang="en-CA" dirty="0"/>
          </a:p>
        </p:txBody>
      </p:sp>
      <p:sp>
        <p:nvSpPr>
          <p:cNvPr id="3" name="Content Placeholder 2"/>
          <p:cNvSpPr>
            <a:spLocks noGrp="1"/>
          </p:cNvSpPr>
          <p:nvPr>
            <p:ph idx="1"/>
          </p:nvPr>
        </p:nvSpPr>
        <p:spPr>
          <a:xfrm>
            <a:off x="457200" y="1129308"/>
            <a:ext cx="8229600" cy="4320480"/>
          </a:xfrm>
        </p:spPr>
        <p:txBody>
          <a:bodyPr>
            <a:normAutofit fontScale="92500" lnSpcReduction="10000"/>
          </a:bodyPr>
          <a:lstStyle/>
          <a:p>
            <a:pPr marL="273600">
              <a:lnSpc>
                <a:spcPct val="110000"/>
              </a:lnSpc>
              <a:spcBef>
                <a:spcPts val="1200"/>
              </a:spcBef>
            </a:pPr>
            <a:r>
              <a:rPr lang="en-CA" b="1" dirty="0" smtClean="0"/>
              <a:t>Zechariah 9:16</a:t>
            </a:r>
            <a:r>
              <a:rPr lang="en-CA" dirty="0" smtClean="0"/>
              <a:t> – </a:t>
            </a:r>
            <a:r>
              <a:rPr lang="en-CA" i="1" dirty="0" smtClean="0"/>
              <a:t>“The LORD their God will save them in that day, as the </a:t>
            </a:r>
            <a:r>
              <a:rPr lang="en-CA" b="1" u="sng" dirty="0" smtClean="0">
                <a:solidFill>
                  <a:srgbClr val="FF0000"/>
                </a:solidFill>
              </a:rPr>
              <a:t>flock</a:t>
            </a:r>
            <a:r>
              <a:rPr lang="en-CA" i="1" dirty="0" smtClean="0"/>
              <a:t> His people…”</a:t>
            </a:r>
            <a:endParaRPr lang="en-CA" b="1" dirty="0" smtClean="0"/>
          </a:p>
          <a:p>
            <a:pPr marL="273600">
              <a:lnSpc>
                <a:spcPct val="110000"/>
              </a:lnSpc>
              <a:spcBef>
                <a:spcPts val="1200"/>
              </a:spcBef>
            </a:pPr>
            <a:r>
              <a:rPr lang="en-CA" b="1" dirty="0" smtClean="0"/>
              <a:t>Zechariah 10:2-3</a:t>
            </a:r>
            <a:r>
              <a:rPr lang="en-CA" dirty="0" smtClean="0"/>
              <a:t> – </a:t>
            </a:r>
            <a:r>
              <a:rPr lang="en-CA" i="1" dirty="0" smtClean="0"/>
              <a:t>“For the idols speak delusion; the diviners envision lies, and tell false dreams; they comfort in vain.  Therefore the people wend their way like sheep; they are in trouble because there is no shepherd.  ‘My anger is kindled against the shepherds, and I will punish the goatherds.  For the LORD of hosts will visit His </a:t>
            </a:r>
            <a:r>
              <a:rPr lang="en-CA" b="1" u="sng" dirty="0" smtClean="0">
                <a:solidFill>
                  <a:srgbClr val="FF0000"/>
                </a:solidFill>
              </a:rPr>
              <a:t>flock</a:t>
            </a:r>
            <a:r>
              <a:rPr lang="en-CA" i="1" dirty="0" smtClean="0"/>
              <a:t>, the house of Judah, and will make them as His royal horse in the battle…’ ”</a:t>
            </a:r>
            <a:endParaRPr lang="en-CA"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65213"/>
            <a:ext cx="8640960" cy="5184576"/>
          </a:xfrm>
          <a:solidFill>
            <a:schemeClr val="bg1">
              <a:alpha val="95000"/>
            </a:schemeClr>
          </a:solidFill>
        </p:spPr>
        <p:txBody>
          <a:bodyPr anchor="ctr">
            <a:noAutofit/>
          </a:bodyPr>
          <a:lstStyle/>
          <a:p>
            <a:pPr algn="ctr">
              <a:spcAft>
                <a:spcPts val="1200"/>
              </a:spcAft>
              <a:buNone/>
            </a:pPr>
            <a:r>
              <a:rPr lang="en-CA" sz="1750" b="1" i="1" dirty="0" smtClean="0"/>
              <a:t>4</a:t>
            </a:r>
            <a:r>
              <a:rPr lang="en-CA" sz="1750" i="1" dirty="0" smtClean="0"/>
              <a:t> Thus says the Lord my God, “Feed the flock for slaughter,  </a:t>
            </a:r>
            <a:r>
              <a:rPr lang="en-CA" sz="1750" b="1" i="1" dirty="0" smtClean="0"/>
              <a:t>5</a:t>
            </a:r>
            <a:r>
              <a:rPr lang="en-CA" sz="1750" i="1" dirty="0" smtClean="0"/>
              <a:t> whose owners slaughter them and feel no guilt; those who sell them say, ‘Blessed be the Lord, for I am rich’; and their shepherds do not pity them.  </a:t>
            </a:r>
            <a:r>
              <a:rPr lang="en-CA" sz="1750" b="1" i="1" dirty="0" smtClean="0"/>
              <a:t>6</a:t>
            </a:r>
            <a:r>
              <a:rPr lang="en-CA" sz="1750" i="1" dirty="0" smtClean="0"/>
              <a:t> For I will no longer pity the inhabitants of the land,” says the Lord. “But indeed I will give everyone into his neighbor’s hand and into the hand of his king. They shall attack the land, and I will not deliver them from their hand</a:t>
            </a:r>
            <a:r>
              <a:rPr lang="en-CA" sz="1750" i="1" dirty="0" smtClean="0"/>
              <a:t>.”  </a:t>
            </a:r>
            <a:r>
              <a:rPr lang="en-CA" sz="1750" b="1" i="1" dirty="0" smtClean="0"/>
              <a:t>7</a:t>
            </a:r>
            <a:r>
              <a:rPr lang="en-CA" sz="1750" i="1" dirty="0" smtClean="0"/>
              <a:t> </a:t>
            </a:r>
            <a:r>
              <a:rPr lang="en-CA" sz="1750" i="1" dirty="0" smtClean="0"/>
              <a:t>So I fed the flock for slaughter, in particular the poor of the </a:t>
            </a:r>
            <a:r>
              <a:rPr lang="en-CA" sz="1750" i="1" dirty="0" smtClean="0"/>
              <a:t>flock. I </a:t>
            </a:r>
            <a:r>
              <a:rPr lang="en-CA" sz="1750" i="1" dirty="0" smtClean="0"/>
              <a:t>took for myself two staffs: the one I called </a:t>
            </a:r>
            <a:r>
              <a:rPr lang="en-CA" sz="1750" i="1" dirty="0" smtClean="0"/>
              <a:t>Beauty, and </a:t>
            </a:r>
            <a:r>
              <a:rPr lang="en-CA" sz="1750" i="1" dirty="0" smtClean="0"/>
              <a:t>the other I called </a:t>
            </a:r>
            <a:r>
              <a:rPr lang="en-CA" sz="1750" i="1" dirty="0" smtClean="0"/>
              <a:t>Bonds; and </a:t>
            </a:r>
            <a:r>
              <a:rPr lang="en-CA" sz="1750" i="1" dirty="0" smtClean="0"/>
              <a:t>I fed the flock.  </a:t>
            </a:r>
            <a:r>
              <a:rPr lang="en-CA" sz="1750" b="1" i="1" dirty="0" smtClean="0"/>
              <a:t>8</a:t>
            </a:r>
            <a:r>
              <a:rPr lang="en-CA" sz="1750" i="1" dirty="0" smtClean="0"/>
              <a:t> I dismissed the three shepherds in one month. My soul loathed them, and their soul also abhorred me.  </a:t>
            </a:r>
            <a:r>
              <a:rPr lang="en-CA" sz="1750" b="1" i="1" dirty="0" smtClean="0"/>
              <a:t>9</a:t>
            </a:r>
            <a:r>
              <a:rPr lang="en-CA" sz="1750" i="1" dirty="0" smtClean="0"/>
              <a:t> Then I said, “I will not feed you. Let what is dying die, and what is perishing perish. Let those that are left eat each other’s flesh.”  </a:t>
            </a:r>
            <a:r>
              <a:rPr lang="en-CA" sz="1750" b="1" i="1" dirty="0" smtClean="0"/>
              <a:t>10</a:t>
            </a:r>
            <a:r>
              <a:rPr lang="en-CA" sz="1750" i="1" dirty="0" smtClean="0"/>
              <a:t> And I took my staff, Beauty, and cut it in two, that I might break the covenant which I had made with all the peoples.  </a:t>
            </a:r>
            <a:r>
              <a:rPr lang="en-CA" sz="1750" b="1" i="1" dirty="0" smtClean="0"/>
              <a:t>11</a:t>
            </a:r>
            <a:r>
              <a:rPr lang="en-CA" sz="1750" i="1" dirty="0" smtClean="0"/>
              <a:t> So it was broken on that day. Thus the </a:t>
            </a:r>
            <a:r>
              <a:rPr lang="en-CA" sz="1750" i="1" dirty="0" smtClean="0"/>
              <a:t>poor of </a:t>
            </a:r>
            <a:r>
              <a:rPr lang="en-CA" sz="1750" i="1" dirty="0" smtClean="0"/>
              <a:t>the flock, who were watching me, knew that it was the word of the Lord.  </a:t>
            </a:r>
            <a:r>
              <a:rPr lang="en-CA" sz="1750" b="1" i="1" dirty="0" smtClean="0"/>
              <a:t>12</a:t>
            </a:r>
            <a:r>
              <a:rPr lang="en-CA" sz="1750" i="1" dirty="0" smtClean="0"/>
              <a:t> Then I said to them, “If it is agreeable to you, give me my wages; and if not, refrain.” So they weighed out for my wages thirty pieces of </a:t>
            </a:r>
            <a:r>
              <a:rPr lang="en-CA" sz="1750" i="1" dirty="0" smtClean="0"/>
              <a:t>silver.  </a:t>
            </a:r>
            <a:r>
              <a:rPr lang="en-CA" sz="1750" b="1" i="1" dirty="0" smtClean="0"/>
              <a:t>13</a:t>
            </a:r>
            <a:r>
              <a:rPr lang="en-CA" sz="1750" i="1" dirty="0" smtClean="0"/>
              <a:t> </a:t>
            </a:r>
            <a:r>
              <a:rPr lang="en-CA" sz="1750" i="1" dirty="0" smtClean="0"/>
              <a:t>And the Lord said to me, “Throw it to the potter”—that princely price they set on me. So I took the thirty pieces of silver and threw them into the house of the Lord for the potter.  </a:t>
            </a:r>
            <a:r>
              <a:rPr lang="en-CA" sz="1750" b="1" i="1" dirty="0" smtClean="0"/>
              <a:t>14</a:t>
            </a:r>
            <a:r>
              <a:rPr lang="en-CA" sz="1750" i="1" dirty="0" smtClean="0"/>
              <a:t> Then I cut in two my other staff, Bonds, that I might break the brotherhood between Judah and Israel</a:t>
            </a:r>
            <a:r>
              <a:rPr lang="en-CA" sz="1750" i="1" dirty="0" smtClean="0"/>
              <a:t>.  </a:t>
            </a:r>
            <a:r>
              <a:rPr lang="en-CA" sz="1750" dirty="0" smtClean="0"/>
              <a:t>(</a:t>
            </a:r>
            <a:r>
              <a:rPr lang="en-CA" sz="1750" b="1" dirty="0" smtClean="0"/>
              <a:t>Zechariah 11:4-14, NKJV</a:t>
            </a:r>
            <a:r>
              <a:rPr lang="en-CA" sz="1750" dirty="0" smtClean="0"/>
              <a:t>)</a:t>
            </a:r>
            <a:endParaRPr lang="en-CA" sz="1750" i="1" dirty="0" smtClean="0"/>
          </a:p>
        </p:txBody>
      </p:sp>
      <p:sp>
        <p:nvSpPr>
          <p:cNvPr id="12" name="Oval 11"/>
          <p:cNvSpPr/>
          <p:nvPr/>
        </p:nvSpPr>
        <p:spPr>
          <a:xfrm>
            <a:off x="971600" y="985293"/>
            <a:ext cx="7128792"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“And the Lord said to me, ‘Next, take for yourself the implements of a foolish shepherd.  For indeed I will raise up a shepherd in the land who will not care for those who are cut off, nor seek the young, nor heal those who are broken, nor feed those that still stand.  But he will eat the flesh of the fat and tear their hooves in pieces.’ ”</a:t>
            </a:r>
          </a:p>
          <a:p>
            <a:pPr algn="ctr"/>
            <a:endParaRPr lang="en-CA" b="1" u="sng" dirty="0" smtClean="0"/>
          </a:p>
          <a:p>
            <a:pPr algn="ctr"/>
            <a:r>
              <a:rPr lang="en-CA" b="1" dirty="0" smtClean="0"/>
              <a:t> </a:t>
            </a:r>
            <a:r>
              <a:rPr lang="en-CA" b="1" dirty="0" smtClean="0"/>
              <a:t>(Zechariah 11:15-16)</a:t>
            </a:r>
            <a:endParaRPr lang="en-CA"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457200" y="397228"/>
            <a:ext cx="8229600" cy="4920547"/>
          </a:xfrm>
          <a:solidFill>
            <a:schemeClr val="bg1">
              <a:alpha val="95000"/>
            </a:schemeClr>
          </a:solidFill>
        </p:spPr>
        <p:txBody>
          <a:bodyPr anchor="ctr">
            <a:normAutofit/>
          </a:bodyPr>
          <a:lstStyle/>
          <a:p>
            <a:pPr algn="ctr">
              <a:lnSpc>
                <a:spcPct val="110000"/>
              </a:lnSpc>
              <a:buNone/>
            </a:pPr>
            <a:endParaRPr lang="en-US" sz="4000" b="1" dirty="0" smtClean="0">
              <a:effectLst>
                <a:outerShdw blurRad="38100" dist="38100" dir="2700000" algn="tl">
                  <a:srgbClr val="000000">
                    <a:alpha val="43137"/>
                  </a:srgbClr>
                </a:outerShdw>
              </a:effectLst>
            </a:endParaRPr>
          </a:p>
        </p:txBody>
      </p:sp>
      <p:sp>
        <p:nvSpPr>
          <p:cNvPr id="3" name="TextBox 2"/>
          <p:cNvSpPr txBox="1"/>
          <p:nvPr/>
        </p:nvSpPr>
        <p:spPr>
          <a:xfrm>
            <a:off x="3203848" y="997487"/>
            <a:ext cx="2736304"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Ezekiel </a:t>
            </a:r>
            <a:r>
              <a:rPr lang="en-US" sz="4000" b="1" dirty="0" smtClean="0">
                <a:effectLst>
                  <a:outerShdw blurRad="38100" dist="38100" dir="2700000" algn="tl">
                    <a:srgbClr val="000000">
                      <a:alpha val="43137"/>
                    </a:srgbClr>
                  </a:outerShdw>
                </a:effectLst>
              </a:rPr>
              <a:t>34</a:t>
            </a:r>
            <a:endParaRPr lang="en-US" sz="4000" b="1" dirty="0" smtClean="0">
              <a:effectLst>
                <a:outerShdw blurRad="38100" dist="38100" dir="2700000" algn="tl">
                  <a:srgbClr val="000000">
                    <a:alpha val="43137"/>
                  </a:srgbClr>
                </a:outerShdw>
              </a:effectLst>
            </a:endParaRPr>
          </a:p>
        </p:txBody>
      </p:sp>
      <p:sp>
        <p:nvSpPr>
          <p:cNvPr id="4" name="TextBox 3"/>
          <p:cNvSpPr txBox="1"/>
          <p:nvPr/>
        </p:nvSpPr>
        <p:spPr>
          <a:xfrm>
            <a:off x="3180698" y="3937620"/>
            <a:ext cx="2736304"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John 10</a:t>
            </a:r>
            <a:endParaRPr lang="en-US" sz="4000" b="1" dirty="0" smtClean="0">
              <a:effectLst>
                <a:outerShdw blurRad="38100" dist="38100" dir="2700000" algn="tl">
                  <a:srgbClr val="000000">
                    <a:alpha val="43137"/>
                  </a:srgbClr>
                </a:outerShdw>
              </a:effectLst>
            </a:endParaRPr>
          </a:p>
        </p:txBody>
      </p:sp>
      <p:cxnSp>
        <p:nvCxnSpPr>
          <p:cNvPr id="7" name="Straight Arrow Connector 6"/>
          <p:cNvCxnSpPr/>
          <p:nvPr/>
        </p:nvCxnSpPr>
        <p:spPr>
          <a:xfrm>
            <a:off x="4499992" y="2425452"/>
            <a:ext cx="0" cy="13681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3608" y="1573550"/>
            <a:ext cx="7056783" cy="615553"/>
          </a:xfrm>
          <a:prstGeom prst="rect">
            <a:avLst/>
          </a:prstGeom>
          <a:noFill/>
        </p:spPr>
        <p:txBody>
          <a:bodyPr wrap="square" rtlCol="0">
            <a:spAutoFit/>
          </a:bodyPr>
          <a:lstStyle/>
          <a:p>
            <a:pPr algn="ctr"/>
            <a:r>
              <a:rPr lang="en-US" sz="3400" b="1" dirty="0" smtClean="0">
                <a:solidFill>
                  <a:schemeClr val="accent3"/>
                </a:solidFill>
                <a:effectLst>
                  <a:outerShdw blurRad="38100" dist="38100" dir="2700000" algn="tl">
                    <a:srgbClr val="000000">
                      <a:alpha val="43137"/>
                    </a:srgbClr>
                  </a:outerShdw>
                </a:effectLst>
              </a:rPr>
              <a:t>(Christ, the Shepherd King)</a:t>
            </a:r>
            <a:endParaRPr lang="en-US" sz="3400" b="1" dirty="0" smtClean="0">
              <a:solidFill>
                <a:schemeClr val="accent3"/>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265213"/>
            <a:ext cx="8640960" cy="5184576"/>
          </a:xfrm>
          <a:solidFill>
            <a:schemeClr val="bg1">
              <a:alpha val="95000"/>
            </a:schemeClr>
          </a:solidFill>
        </p:spPr>
        <p:txBody>
          <a:bodyPr anchor="ctr">
            <a:noAutofit/>
          </a:bodyPr>
          <a:lstStyle/>
          <a:p>
            <a:pPr algn="ctr">
              <a:spcAft>
                <a:spcPts val="1200"/>
              </a:spcAft>
              <a:buNone/>
            </a:pPr>
            <a:r>
              <a:rPr lang="en-CA" sz="1750" b="1" i="1" dirty="0" smtClean="0"/>
              <a:t>4</a:t>
            </a:r>
            <a:r>
              <a:rPr lang="en-CA" sz="1750" i="1" dirty="0" smtClean="0"/>
              <a:t> Thus says the Lord my God, “Feed the flock for slaughter,  </a:t>
            </a:r>
            <a:r>
              <a:rPr lang="en-CA" sz="1750" b="1" i="1" dirty="0" smtClean="0"/>
              <a:t>5</a:t>
            </a:r>
            <a:r>
              <a:rPr lang="en-CA" sz="1750" i="1" dirty="0" smtClean="0"/>
              <a:t> whose owners slaughter them and feel no guilt; those who sell them say, ‘Blessed be the Lord, for I am rich’; and their shepherds do not pity them.  </a:t>
            </a:r>
            <a:r>
              <a:rPr lang="en-CA" sz="1750" b="1" i="1" dirty="0" smtClean="0"/>
              <a:t>6</a:t>
            </a:r>
            <a:r>
              <a:rPr lang="en-CA" sz="1750" i="1" dirty="0" smtClean="0"/>
              <a:t> For I will no longer pity the inhabitants of the land,” says the Lord. “But indeed I will give everyone into his neighbor’s hand and into the hand of his king. They shall attack the land, and I will not deliver them from their hand</a:t>
            </a:r>
            <a:r>
              <a:rPr lang="en-CA" sz="1750" i="1" dirty="0" smtClean="0"/>
              <a:t>.”  </a:t>
            </a:r>
            <a:r>
              <a:rPr lang="en-CA" sz="1750" b="1" i="1" dirty="0" smtClean="0"/>
              <a:t>7</a:t>
            </a:r>
            <a:r>
              <a:rPr lang="en-CA" sz="1750" i="1" dirty="0" smtClean="0"/>
              <a:t> </a:t>
            </a:r>
            <a:r>
              <a:rPr lang="en-CA" sz="1750" i="1" dirty="0" smtClean="0"/>
              <a:t>So I fed the flock for slaughter, in particular the poor of the </a:t>
            </a:r>
            <a:r>
              <a:rPr lang="en-CA" sz="1750" i="1" dirty="0" smtClean="0"/>
              <a:t>flock. I </a:t>
            </a:r>
            <a:r>
              <a:rPr lang="en-CA" sz="1750" i="1" dirty="0" smtClean="0"/>
              <a:t>took for myself two staffs: the one I called </a:t>
            </a:r>
            <a:r>
              <a:rPr lang="en-CA" sz="1750" i="1" dirty="0" smtClean="0"/>
              <a:t>Beauty, and </a:t>
            </a:r>
            <a:r>
              <a:rPr lang="en-CA" sz="1750" i="1" dirty="0" smtClean="0"/>
              <a:t>the other I called </a:t>
            </a:r>
            <a:r>
              <a:rPr lang="en-CA" sz="1750" i="1" dirty="0" smtClean="0"/>
              <a:t>Bonds; and </a:t>
            </a:r>
            <a:r>
              <a:rPr lang="en-CA" sz="1750" i="1" dirty="0" smtClean="0"/>
              <a:t>I fed the flock.  </a:t>
            </a:r>
            <a:r>
              <a:rPr lang="en-CA" sz="1750" b="1" i="1" dirty="0" smtClean="0"/>
              <a:t>8</a:t>
            </a:r>
            <a:r>
              <a:rPr lang="en-CA" sz="1750" i="1" dirty="0" smtClean="0"/>
              <a:t> I dismissed the three shepherds in one month. My soul loathed them, and their soul also abhorred me.  </a:t>
            </a:r>
            <a:r>
              <a:rPr lang="en-CA" sz="1750" b="1" i="1" dirty="0" smtClean="0"/>
              <a:t>9</a:t>
            </a:r>
            <a:r>
              <a:rPr lang="en-CA" sz="1750" i="1" dirty="0" smtClean="0"/>
              <a:t> Then I said, “I will not feed you. Let what is dying die, and what is perishing perish. Let those that are left eat each other’s flesh.”  </a:t>
            </a:r>
            <a:r>
              <a:rPr lang="en-CA" sz="1750" b="1" i="1" dirty="0" smtClean="0"/>
              <a:t>10</a:t>
            </a:r>
            <a:r>
              <a:rPr lang="en-CA" sz="1750" i="1" dirty="0" smtClean="0"/>
              <a:t> And I took my staff, Beauty, and cut it in two, that I might break the covenant which I had made with all the peoples.  </a:t>
            </a:r>
            <a:r>
              <a:rPr lang="en-CA" sz="1750" b="1" i="1" dirty="0" smtClean="0"/>
              <a:t>11</a:t>
            </a:r>
            <a:r>
              <a:rPr lang="en-CA" sz="1750" i="1" dirty="0" smtClean="0"/>
              <a:t> So it was broken on that day. Thus the </a:t>
            </a:r>
            <a:r>
              <a:rPr lang="en-CA" sz="1750" i="1" dirty="0" smtClean="0"/>
              <a:t>poor of </a:t>
            </a:r>
            <a:r>
              <a:rPr lang="en-CA" sz="1750" i="1" dirty="0" smtClean="0"/>
              <a:t>the flock, who were watching me, knew that it was the word of the Lord.  </a:t>
            </a:r>
            <a:r>
              <a:rPr lang="en-CA" sz="1750" b="1" i="1" dirty="0" smtClean="0"/>
              <a:t>12</a:t>
            </a:r>
            <a:r>
              <a:rPr lang="en-CA" sz="1750" i="1" dirty="0" smtClean="0"/>
              <a:t> Then I said to them, “If it is agreeable to you, give me my wages; and if not, refrain.” So they weighed out for my wages thirty pieces of </a:t>
            </a:r>
            <a:r>
              <a:rPr lang="en-CA" sz="1750" i="1" dirty="0" smtClean="0"/>
              <a:t>silver.  </a:t>
            </a:r>
            <a:r>
              <a:rPr lang="en-CA" sz="1750" b="1" i="1" dirty="0" smtClean="0"/>
              <a:t>13</a:t>
            </a:r>
            <a:r>
              <a:rPr lang="en-CA" sz="1750" i="1" dirty="0" smtClean="0"/>
              <a:t> </a:t>
            </a:r>
            <a:r>
              <a:rPr lang="en-CA" sz="1750" i="1" dirty="0" smtClean="0"/>
              <a:t>And the Lord said to me, “Throw it to the potter”—that princely price they set on me. So I took the thirty pieces of silver and threw them into the house of the Lord for the potter.  </a:t>
            </a:r>
            <a:r>
              <a:rPr lang="en-CA" sz="1750" b="1" i="1" dirty="0" smtClean="0"/>
              <a:t>14</a:t>
            </a:r>
            <a:r>
              <a:rPr lang="en-CA" sz="1750" i="1" dirty="0" smtClean="0"/>
              <a:t> Then I cut in two my other staff, Bonds, that I might break the brotherhood between Judah and Israel</a:t>
            </a:r>
            <a:r>
              <a:rPr lang="en-CA" sz="1750" i="1" dirty="0" smtClean="0"/>
              <a:t>.  </a:t>
            </a:r>
            <a:r>
              <a:rPr lang="en-CA" sz="1750" dirty="0" smtClean="0"/>
              <a:t>(</a:t>
            </a:r>
            <a:r>
              <a:rPr lang="en-CA" sz="1750" b="1" dirty="0" smtClean="0"/>
              <a:t>Zechariah 11:4-14, NKJV</a:t>
            </a:r>
            <a:r>
              <a:rPr lang="en-CA" sz="1750" dirty="0" smtClean="0"/>
              <a:t>)</a:t>
            </a:r>
            <a:endParaRPr lang="en-CA" sz="1750" i="1" dirty="0" smtClean="0"/>
          </a:p>
        </p:txBody>
      </p:sp>
      <p:sp>
        <p:nvSpPr>
          <p:cNvPr id="5" name="Oval 4"/>
          <p:cNvSpPr/>
          <p:nvPr/>
        </p:nvSpPr>
        <p:spPr>
          <a:xfrm>
            <a:off x="971600" y="985293"/>
            <a:ext cx="7128792"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t>“</a:t>
            </a:r>
            <a:r>
              <a:rPr lang="en-CA" sz="2400" b="1" dirty="0" smtClean="0"/>
              <a:t>Awake, o sword, against My Shepherd, against the Man who is My Companion, says the LORD of hosts.  Strike the Shepherd, and the sheep will be scattered …”</a:t>
            </a:r>
            <a:endParaRPr lang="en-CA" sz="2400" b="1" dirty="0" smtClean="0"/>
          </a:p>
          <a:p>
            <a:pPr algn="ctr"/>
            <a:endParaRPr lang="en-CA" b="1" u="sng" dirty="0" smtClean="0"/>
          </a:p>
          <a:p>
            <a:pPr algn="ctr"/>
            <a:r>
              <a:rPr lang="en-CA" b="1" dirty="0" smtClean="0"/>
              <a:t> </a:t>
            </a:r>
            <a:r>
              <a:rPr lang="en-CA" b="1" dirty="0" smtClean="0"/>
              <a:t>(Zechariah 13:7)</a:t>
            </a:r>
            <a:endParaRPr lang="en-CA"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213"/>
            <a:ext cx="8229600" cy="5184576"/>
          </a:xfrm>
        </p:spPr>
        <p:txBody>
          <a:bodyPr>
            <a:normAutofit fontScale="92500" lnSpcReduction="10000"/>
          </a:bodyPr>
          <a:lstStyle/>
          <a:p>
            <a:pPr>
              <a:lnSpc>
                <a:spcPct val="110000"/>
              </a:lnSpc>
              <a:spcBef>
                <a:spcPts val="1200"/>
              </a:spcBef>
              <a:spcAft>
                <a:spcPts val="600"/>
              </a:spcAft>
              <a:buNone/>
            </a:pPr>
            <a:r>
              <a:rPr lang="en-CA" b="1" dirty="0" smtClean="0"/>
              <a:t>Matthew 26:14-16</a:t>
            </a:r>
            <a:r>
              <a:rPr lang="en-CA" dirty="0" smtClean="0"/>
              <a:t> – </a:t>
            </a:r>
            <a:r>
              <a:rPr lang="en-CA" i="1" dirty="0" smtClean="0"/>
              <a:t>“Then one of the twelve, called Judas Iscariot, went to the chief priests and said, ‘What are you willing to give me if I deliver him to you?’ And they counted out to him thirty pieces of silver.  So from that time he sought opportunity to betray Him.”</a:t>
            </a:r>
          </a:p>
          <a:p>
            <a:pPr>
              <a:lnSpc>
                <a:spcPct val="110000"/>
              </a:lnSpc>
              <a:spcBef>
                <a:spcPts val="1200"/>
              </a:spcBef>
              <a:buNone/>
            </a:pPr>
            <a:r>
              <a:rPr lang="en-CA" b="1" dirty="0" smtClean="0"/>
              <a:t>Matthew 27:3-10 – </a:t>
            </a:r>
            <a:r>
              <a:rPr lang="en-CA" i="1" dirty="0" smtClean="0"/>
              <a:t>“Then Judas, His betrayer, seeing that He had been condemned was remorseful and brought back the thirty pieces of silver to the chief priests and elders … then he threw down the pieces of silver in the temple and departed, and went and hanged himself … and they consulted together and bought with them the potter’s field, to bury strangers in…”</a:t>
            </a:r>
            <a:endParaRPr lang="en-CA" b="1"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a:bodyPr>
          <a:lstStyle/>
          <a:p>
            <a:pPr>
              <a:lnSpc>
                <a:spcPct val="120000"/>
              </a:lnSpc>
              <a:buNone/>
            </a:pPr>
            <a:endParaRPr lang="en-CA" sz="2200" dirty="0" smtClean="0"/>
          </a:p>
          <a:p>
            <a:pPr>
              <a:lnSpc>
                <a:spcPct val="120000"/>
              </a:lnSpc>
              <a:buNone/>
            </a:pPr>
            <a:r>
              <a:rPr lang="en-CA" dirty="0" smtClean="0"/>
              <a:t>“</a:t>
            </a:r>
            <a:r>
              <a:rPr lang="en-CA" dirty="0" smtClean="0"/>
              <a:t>Of the people who have been betrayed, one in how many has been betrayed for exactly thirty pieces of silver?  The students thought this would be extremely rare and set their estimate as one in 10,000, or 1 in </a:t>
            </a:r>
            <a:r>
              <a:rPr lang="en-US" dirty="0" smtClean="0"/>
              <a:t>10</a:t>
            </a:r>
            <a:r>
              <a:rPr lang="en-US" baseline="30000" dirty="0" smtClean="0"/>
              <a:t>4</a:t>
            </a:r>
            <a:r>
              <a:rPr lang="en-CA" dirty="0" smtClean="0"/>
              <a:t>. We will us 1 in </a:t>
            </a:r>
            <a:r>
              <a:rPr lang="en-US" dirty="0" smtClean="0"/>
              <a:t>10</a:t>
            </a:r>
            <a:r>
              <a:rPr lang="en-US" baseline="30000" dirty="0" smtClean="0"/>
              <a:t>3</a:t>
            </a:r>
            <a:r>
              <a:rPr lang="en-CA" dirty="0" smtClean="0"/>
              <a:t>.”</a:t>
            </a:r>
          </a:p>
          <a:p>
            <a:pPr>
              <a:lnSpc>
                <a:spcPct val="120000"/>
              </a:lnSpc>
              <a:buNone/>
            </a:pPr>
            <a:endParaRPr lang="en-US" sz="2600" dirty="0" smtClean="0"/>
          </a:p>
          <a:p>
            <a:pPr algn="r">
              <a:lnSpc>
                <a:spcPct val="110000"/>
              </a:lnSpc>
              <a:buNone/>
            </a:pPr>
            <a:r>
              <a:rPr lang="en-US" sz="3300" b="1" dirty="0" smtClean="0"/>
              <a:t>-</a:t>
            </a:r>
            <a:r>
              <a:rPr lang="en-US" sz="2200" b="1" dirty="0" smtClean="0"/>
              <a:t>Peter W. Stoner</a:t>
            </a:r>
          </a:p>
          <a:p>
            <a:pPr algn="r">
              <a:lnSpc>
                <a:spcPct val="110000"/>
              </a:lnSpc>
              <a:buNone/>
            </a:pPr>
            <a:r>
              <a:rPr lang="en-US" sz="2200" b="1" i="1" dirty="0" smtClean="0"/>
              <a:t>Science Speaks</a:t>
            </a:r>
            <a:endParaRPr lang="en-CA" sz="2200" b="1"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70000" lnSpcReduction="20000"/>
          </a:bodyPr>
          <a:lstStyle/>
          <a:p>
            <a:pPr>
              <a:lnSpc>
                <a:spcPct val="120000"/>
              </a:lnSpc>
              <a:buNone/>
            </a:pPr>
            <a:r>
              <a:rPr lang="en-CA" sz="3600" dirty="0" smtClean="0"/>
              <a:t>“This is extremely specific. All thirty pieces of silver are not to be returned. They are to be cast down in the house of the Lord, and they are to go to the potter. You will recall that Judas in remorse tried to return the thirty pieces of silver, cut the chief priest would not accept them. So Judas threw them down on the floor of the temple and went and hanged himself. The chief priest then took the money and bought a field of the potter to bury strangers in…”</a:t>
            </a:r>
          </a:p>
          <a:p>
            <a:pPr>
              <a:lnSpc>
                <a:spcPct val="12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i="1" dirty="0" smtClean="0"/>
              <a:t>Science Speaks</a:t>
            </a:r>
            <a:endParaRPr lang="en-CA" sz="2400" b="1" i="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70000" lnSpcReduction="20000"/>
          </a:bodyPr>
          <a:lstStyle/>
          <a:p>
            <a:pPr>
              <a:lnSpc>
                <a:spcPct val="120000"/>
              </a:lnSpc>
              <a:buNone/>
            </a:pPr>
            <a:r>
              <a:rPr lang="en-CA" sz="3600" dirty="0" smtClean="0"/>
              <a:t>“…Our question is: One man in how many, after receiving a bribe for the betrayal of a friend, had returned the money, had it refused, had thrown it on the floor in the house of the Lord, and then had it used to purchase a field from the potter?  The students said they doubted if there has ever been another incident involving all of these items, but they agreed on an estimate of one in 100,000. They were very sure that this was conservative. So we use the estimate as 1 in </a:t>
            </a:r>
            <a:r>
              <a:rPr lang="en-US" sz="3600" dirty="0" smtClean="0"/>
              <a:t>10</a:t>
            </a:r>
            <a:r>
              <a:rPr lang="en-US" sz="3600" baseline="30000" dirty="0" smtClean="0"/>
              <a:t>5</a:t>
            </a:r>
            <a:r>
              <a:rPr lang="en-US" sz="3600" dirty="0" smtClean="0"/>
              <a:t>.</a:t>
            </a:r>
            <a:r>
              <a:rPr lang="en-CA" sz="3600" dirty="0" smtClean="0"/>
              <a:t>”</a:t>
            </a:r>
          </a:p>
          <a:p>
            <a:pPr>
              <a:lnSpc>
                <a:spcPct val="12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i="1" dirty="0" smtClean="0"/>
              <a:t>Science Speaks</a:t>
            </a:r>
            <a:endParaRPr lang="en-CA" sz="2400" b="1" i="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09050"/>
            <a:ext cx="8229600" cy="3000333"/>
          </a:xfrm>
          <a:solidFill>
            <a:schemeClr val="bg1">
              <a:alpha val="95000"/>
            </a:schemeClr>
          </a:solidFill>
        </p:spPr>
        <p:txBody>
          <a:bodyPr anchor="ctr">
            <a:normAutofit/>
          </a:bodyPr>
          <a:lstStyle/>
          <a:p>
            <a:pPr algn="ctr">
              <a:buNone/>
            </a:pPr>
            <a:r>
              <a:rPr lang="en-US" sz="3400" dirty="0" smtClean="0"/>
              <a:t>“We find that the chance that any man might have lived down to the present time and fulfilled all eight prophecies is 1 in 10</a:t>
            </a:r>
            <a:r>
              <a:rPr lang="en-US" sz="3400" baseline="30000" dirty="0" smtClean="0"/>
              <a:t>17</a:t>
            </a:r>
            <a:r>
              <a:rPr lang="en-US" sz="3400" dirty="0" smtClean="0"/>
              <a:t>.”</a:t>
            </a:r>
          </a:p>
          <a:p>
            <a:pPr algn="ctr">
              <a:buNone/>
            </a:pPr>
            <a:endParaRPr lang="en-US" sz="3400" dirty="0" smtClean="0"/>
          </a:p>
          <a:p>
            <a:pPr algn="r">
              <a:buNone/>
            </a:pPr>
            <a:r>
              <a:rPr lang="en-US" b="1" dirty="0" smtClean="0"/>
              <a:t>-Peter W. Stoner</a:t>
            </a:r>
          </a:p>
          <a:p>
            <a:pPr algn="r">
              <a:buNone/>
            </a:pPr>
            <a:r>
              <a:rPr lang="en-US" sz="2000" b="1" dirty="0" smtClean="0"/>
              <a:t>Quoted in </a:t>
            </a:r>
            <a:r>
              <a:rPr lang="en-US" sz="2000" b="1" i="1" dirty="0" smtClean="0"/>
              <a:t>Evidence That Demands A Verdict, </a:t>
            </a:r>
            <a:r>
              <a:rPr lang="en-US" sz="2000" b="1" dirty="0" smtClean="0"/>
              <a:t>p.167</a:t>
            </a:r>
            <a:endParaRPr lang="en-CA" sz="20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1520" y="517240"/>
            <a:ext cx="8640960" cy="4680520"/>
          </a:xfrm>
        </p:spPr>
        <p:txBody>
          <a:bodyPr anchor="ctr">
            <a:normAutofit/>
          </a:bodyPr>
          <a:lstStyle/>
          <a:p>
            <a:pPr>
              <a:lnSpc>
                <a:spcPct val="120000"/>
              </a:lnSpc>
              <a:buNone/>
            </a:pPr>
            <a:r>
              <a:rPr lang="en-CA" sz="3100" i="1" dirty="0" smtClean="0"/>
              <a:t>I am God, and there is no other;</a:t>
            </a:r>
          </a:p>
          <a:p>
            <a:pPr>
              <a:lnSpc>
                <a:spcPct val="120000"/>
              </a:lnSpc>
              <a:buNone/>
            </a:pPr>
            <a:r>
              <a:rPr lang="en-CA" sz="3100" i="1" dirty="0" smtClean="0"/>
              <a:t>I am God, and there is none like Me,</a:t>
            </a:r>
          </a:p>
          <a:p>
            <a:pPr>
              <a:lnSpc>
                <a:spcPct val="120000"/>
              </a:lnSpc>
              <a:buNone/>
            </a:pPr>
            <a:r>
              <a:rPr lang="en-CA" sz="3100" i="1" dirty="0" smtClean="0"/>
              <a:t>declaring the end from the beginning,</a:t>
            </a:r>
          </a:p>
          <a:p>
            <a:pPr>
              <a:lnSpc>
                <a:spcPct val="120000"/>
              </a:lnSpc>
              <a:buNone/>
            </a:pPr>
            <a:r>
              <a:rPr lang="en-CA" sz="3100" i="1" dirty="0" smtClean="0"/>
              <a:t>and from ancient times things that are not yet done,</a:t>
            </a:r>
          </a:p>
          <a:p>
            <a:pPr>
              <a:lnSpc>
                <a:spcPct val="120000"/>
              </a:lnSpc>
              <a:buNone/>
            </a:pPr>
            <a:r>
              <a:rPr lang="en-CA" sz="3100" i="1" dirty="0" smtClean="0"/>
              <a:t>saying ‘My counsel shall stand</a:t>
            </a:r>
          </a:p>
          <a:p>
            <a:pPr>
              <a:lnSpc>
                <a:spcPct val="120000"/>
              </a:lnSpc>
              <a:buNone/>
            </a:pPr>
            <a:r>
              <a:rPr lang="en-CA" sz="3100" i="1" dirty="0" smtClean="0"/>
              <a:t>and I will do all My pleasure.’</a:t>
            </a:r>
          </a:p>
          <a:p>
            <a:pPr algn="r">
              <a:buNone/>
            </a:pPr>
            <a:endParaRPr lang="en-CA" dirty="0" smtClean="0"/>
          </a:p>
          <a:p>
            <a:pPr>
              <a:buNone/>
            </a:pPr>
            <a:r>
              <a:rPr lang="en-CA" b="1" dirty="0" smtClean="0"/>
              <a:t>Isaiah 46:9-10</a:t>
            </a:r>
            <a:endParaRPr lang="en-CA"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256425"/>
          <a:ext cx="5544616" cy="5265372"/>
        </p:xfrm>
        <a:graphic>
          <a:graphicData uri="http://schemas.openxmlformats.org/drawingml/2006/table">
            <a:tbl>
              <a:tblPr firstRow="1" bandRow="1">
                <a:tableStyleId>{5C22544A-7EE6-4342-B048-85BDC9FD1C3A}</a:tableStyleId>
              </a:tblPr>
              <a:tblGrid>
                <a:gridCol w="4248472"/>
                <a:gridCol w="1296144"/>
              </a:tblGrid>
              <a:tr h="560062">
                <a:tc>
                  <a:txBody>
                    <a:bodyPr/>
                    <a:lstStyle/>
                    <a:p>
                      <a:r>
                        <a:rPr lang="en-CA" sz="1600" dirty="0" smtClean="0"/>
                        <a:t>Prophecy</a:t>
                      </a:r>
                      <a:endParaRPr lang="en-CA" sz="1600" dirty="0"/>
                    </a:p>
                  </a:txBody>
                  <a:tcPr marT="38100" marB="38100" anchor="ctr"/>
                </a:tc>
                <a:tc>
                  <a:txBody>
                    <a:bodyPr/>
                    <a:lstStyle/>
                    <a:p>
                      <a:pPr algn="ctr"/>
                      <a:r>
                        <a:rPr lang="en-CA" sz="1600" dirty="0" smtClean="0"/>
                        <a:t>Scripture</a:t>
                      </a:r>
                      <a:endParaRPr lang="en-CA" sz="16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Born in Bethlehem</a:t>
                      </a:r>
                    </a:p>
                  </a:txBody>
                  <a:tcPr marT="38100" marB="38100" anchor="ctr"/>
                </a:tc>
                <a:tc>
                  <a:txBody>
                    <a:bodyPr/>
                    <a:lstStyle/>
                    <a:p>
                      <a:pPr algn="ctr"/>
                      <a:r>
                        <a:rPr lang="en-CA" sz="1400" dirty="0" smtClean="0"/>
                        <a:t>Micah 5:2</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A Forerunner To Prepare the Way</a:t>
                      </a:r>
                    </a:p>
                  </a:txBody>
                  <a:tcPr marT="38100" marB="38100" anchor="ctr"/>
                </a:tc>
                <a:tc>
                  <a:txBody>
                    <a:bodyPr/>
                    <a:lstStyle/>
                    <a:p>
                      <a:pPr algn="ctr"/>
                      <a:r>
                        <a:rPr lang="en-CA" sz="1400" dirty="0" smtClean="0"/>
                        <a:t>Malachi 3:1</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Enter Jerusalem as King on a Colt</a:t>
                      </a:r>
                    </a:p>
                  </a:txBody>
                  <a:tcPr marT="38100" marB="38100" anchor="ctr"/>
                </a:tc>
                <a:tc>
                  <a:txBody>
                    <a:bodyPr/>
                    <a:lstStyle/>
                    <a:p>
                      <a:pPr algn="ctr"/>
                      <a:r>
                        <a:rPr lang="en-CA" sz="1400" dirty="0" smtClean="0"/>
                        <a:t>Zechariah</a:t>
                      </a:r>
                      <a:r>
                        <a:rPr lang="en-CA" sz="1400" baseline="0" dirty="0" smtClean="0"/>
                        <a:t> 9:9</a:t>
                      </a:r>
                      <a:endParaRPr lang="en-CA" sz="1400" dirty="0"/>
                    </a:p>
                  </a:txBody>
                  <a:tcPr marT="38100" marB="38100" anchor="ctr"/>
                </a:tc>
              </a:tr>
              <a:tr h="635000">
                <a:tc>
                  <a:txBody>
                    <a:bodyPr/>
                    <a:lstStyle/>
                    <a:p>
                      <a:pPr algn="l"/>
                      <a:r>
                        <a:rPr lang="en-CA" sz="1800" dirty="0" smtClean="0"/>
                        <a:t>Betrayed By Friend, Wounds In Hands</a:t>
                      </a:r>
                      <a:endParaRPr lang="en-CA" sz="1800" dirty="0"/>
                    </a:p>
                  </a:txBody>
                  <a:tcPr marT="38100" marB="38100" anchor="ctr"/>
                </a:tc>
                <a:tc>
                  <a:txBody>
                    <a:bodyPr/>
                    <a:lstStyle/>
                    <a:p>
                      <a:pPr algn="ctr"/>
                      <a:r>
                        <a:rPr lang="en-CA" sz="1400" dirty="0" smtClean="0"/>
                        <a:t>Zechariah</a:t>
                      </a:r>
                      <a:r>
                        <a:rPr lang="en-CA" sz="1400" baseline="0" dirty="0" smtClean="0"/>
                        <a:t> 13:6</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Betrayed for 30 Pieces of Silver</a:t>
                      </a:r>
                    </a:p>
                  </a:txBody>
                  <a:tcPr marT="38100" marB="38100" anchor="ctr"/>
                </a:tc>
                <a:tc>
                  <a:txBody>
                    <a:bodyPr/>
                    <a:lstStyle/>
                    <a:p>
                      <a:pPr algn="ctr"/>
                      <a:r>
                        <a:rPr lang="en-CA" sz="1400" dirty="0" smtClean="0"/>
                        <a:t>Zechariah</a:t>
                      </a:r>
                      <a:r>
                        <a:rPr lang="en-CA" sz="1400" baseline="0" dirty="0" smtClean="0"/>
                        <a:t> 11:12</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30 Pieces Cast to Potter in Lord’s House</a:t>
                      </a:r>
                    </a:p>
                  </a:txBody>
                  <a:tcPr marT="38100" marB="38100" anchor="ctr"/>
                </a:tc>
                <a:tc>
                  <a:txBody>
                    <a:bodyPr/>
                    <a:lstStyle/>
                    <a:p>
                      <a:pPr algn="ctr"/>
                      <a:r>
                        <a:rPr lang="en-CA" sz="1400" dirty="0" smtClean="0"/>
                        <a:t>Zechariah 11:13</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Oppressed and Afflicted, Yet Silent</a:t>
                      </a:r>
                    </a:p>
                  </a:txBody>
                  <a:tcPr marT="38100" marB="38100" anchor="ctr"/>
                </a:tc>
                <a:tc>
                  <a:txBody>
                    <a:bodyPr/>
                    <a:lstStyle/>
                    <a:p>
                      <a:pPr algn="ctr"/>
                      <a:r>
                        <a:rPr lang="en-CA" sz="1400" dirty="0" smtClean="0"/>
                        <a:t>Isaiah 53:7</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Pierced Hands and Feet</a:t>
                      </a:r>
                    </a:p>
                  </a:txBody>
                  <a:tcPr marT="38100" marB="38100" anchor="ctr"/>
                </a:tc>
                <a:tc>
                  <a:txBody>
                    <a:bodyPr/>
                    <a:lstStyle/>
                    <a:p>
                      <a:pPr algn="ctr"/>
                      <a:r>
                        <a:rPr lang="en-CA" sz="1400" dirty="0" smtClean="0"/>
                        <a:t>Psalm 22:16</a:t>
                      </a:r>
                      <a:endParaRPr lang="en-CA" sz="1400" dirty="0"/>
                    </a:p>
                  </a:txBody>
                  <a:tcPr marT="38100" marB="3810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357333"/>
            <a:ext cx="2434204" cy="332786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75"/>
            <a:ext cx="8229600" cy="743293"/>
          </a:xfrm>
        </p:spPr>
        <p:txBody>
          <a:bodyPr>
            <a:normAutofit/>
          </a:bodyPr>
          <a:lstStyle/>
          <a:p>
            <a:r>
              <a:rPr lang="en-CA" sz="3400" dirty="0" smtClean="0"/>
              <a:t>Matthew 21:4-5          Zechariah </a:t>
            </a:r>
            <a:r>
              <a:rPr lang="en-CA" sz="3400" dirty="0" smtClean="0"/>
              <a:t>9:9-10</a:t>
            </a:r>
            <a:endParaRPr lang="en-CA" sz="3400" dirty="0"/>
          </a:p>
        </p:txBody>
      </p:sp>
      <p:sp>
        <p:nvSpPr>
          <p:cNvPr id="3" name="Content Placeholder 2"/>
          <p:cNvSpPr>
            <a:spLocks noGrp="1"/>
          </p:cNvSpPr>
          <p:nvPr>
            <p:ph sz="half" idx="1"/>
          </p:nvPr>
        </p:nvSpPr>
        <p:spPr>
          <a:xfrm>
            <a:off x="1979712" y="985292"/>
            <a:ext cx="6624736" cy="4536504"/>
          </a:xfrm>
        </p:spPr>
        <p:txBody>
          <a:bodyPr>
            <a:normAutofit fontScale="85000" lnSpcReduction="20000"/>
          </a:bodyPr>
          <a:lstStyle/>
          <a:p>
            <a:pPr>
              <a:lnSpc>
                <a:spcPct val="120000"/>
              </a:lnSpc>
              <a:buNone/>
            </a:pPr>
            <a:r>
              <a:rPr lang="en-CA" baseline="30000" dirty="0" smtClean="0"/>
              <a:t>9</a:t>
            </a:r>
            <a:r>
              <a:rPr lang="en-CA" dirty="0" smtClean="0"/>
              <a:t>“Rejoice greatly, O daughter of Zion!</a:t>
            </a:r>
            <a:br>
              <a:rPr lang="en-CA" dirty="0" smtClean="0"/>
            </a:br>
            <a:r>
              <a:rPr lang="en-CA" dirty="0" smtClean="0"/>
              <a:t>Shout, O daughter of Jerusalem!</a:t>
            </a:r>
            <a:br>
              <a:rPr lang="en-CA" dirty="0" smtClean="0"/>
            </a:br>
            <a:r>
              <a:rPr lang="en-CA" dirty="0" smtClean="0"/>
              <a:t>Behold, your King is coming to you;</a:t>
            </a:r>
            <a:br>
              <a:rPr lang="en-CA" dirty="0" smtClean="0"/>
            </a:br>
            <a:r>
              <a:rPr lang="en-CA" dirty="0" smtClean="0"/>
              <a:t>He </a:t>
            </a:r>
            <a:r>
              <a:rPr lang="en-CA" i="1" dirty="0" smtClean="0"/>
              <a:t>is</a:t>
            </a:r>
            <a:r>
              <a:rPr lang="en-CA" dirty="0" smtClean="0"/>
              <a:t> just and having salvation,</a:t>
            </a:r>
            <a:br>
              <a:rPr lang="en-CA" dirty="0" smtClean="0"/>
            </a:br>
            <a:r>
              <a:rPr lang="en-CA" dirty="0" smtClean="0"/>
              <a:t>Lowly and riding on a donkey,</a:t>
            </a:r>
            <a:br>
              <a:rPr lang="en-CA" dirty="0" smtClean="0"/>
            </a:br>
            <a:r>
              <a:rPr lang="en-CA" dirty="0" smtClean="0"/>
              <a:t>A colt, the foal of a donkey.</a:t>
            </a:r>
            <a:br>
              <a:rPr lang="en-CA" dirty="0" smtClean="0"/>
            </a:br>
            <a:r>
              <a:rPr lang="en-CA" baseline="30000" dirty="0" smtClean="0"/>
              <a:t>10 </a:t>
            </a:r>
            <a:r>
              <a:rPr lang="en-CA" dirty="0" smtClean="0"/>
              <a:t>I will cut off the chariot from Ephraim</a:t>
            </a:r>
            <a:br>
              <a:rPr lang="en-CA" dirty="0" smtClean="0"/>
            </a:br>
            <a:r>
              <a:rPr lang="en-CA" dirty="0" smtClean="0"/>
              <a:t>And the horse from Jerusalem;</a:t>
            </a:r>
            <a:br>
              <a:rPr lang="en-CA" dirty="0" smtClean="0"/>
            </a:br>
            <a:r>
              <a:rPr lang="en-CA" dirty="0" smtClean="0"/>
              <a:t>The battle bow shall be cut off.</a:t>
            </a:r>
            <a:br>
              <a:rPr lang="en-CA" dirty="0" smtClean="0"/>
            </a:br>
            <a:r>
              <a:rPr lang="en-CA" dirty="0" smtClean="0"/>
              <a:t>He shall speak peace to the nations;</a:t>
            </a:r>
            <a:br>
              <a:rPr lang="en-CA" dirty="0" smtClean="0"/>
            </a:br>
            <a:r>
              <a:rPr lang="en-CA" dirty="0" smtClean="0"/>
              <a:t>His dominion </a:t>
            </a:r>
            <a:r>
              <a:rPr lang="en-CA" i="1" dirty="0" smtClean="0"/>
              <a:t>shall be</a:t>
            </a:r>
            <a:r>
              <a:rPr lang="en-CA" dirty="0" smtClean="0"/>
              <a:t> ‘from sea to sea,</a:t>
            </a:r>
            <a:br>
              <a:rPr lang="en-CA" dirty="0" smtClean="0"/>
            </a:br>
            <a:r>
              <a:rPr lang="en-CA" dirty="0" smtClean="0"/>
              <a:t>And from the River to the ends of the earth.’</a:t>
            </a:r>
            <a:endParaRPr lang="en-CA" i="1" dirty="0" smtClean="0"/>
          </a:p>
        </p:txBody>
      </p:sp>
      <p:cxnSp>
        <p:nvCxnSpPr>
          <p:cNvPr id="5" name="Straight Arrow Connector 4"/>
          <p:cNvCxnSpPr/>
          <p:nvPr/>
        </p:nvCxnSpPr>
        <p:spPr>
          <a:xfrm>
            <a:off x="4139952" y="625252"/>
            <a:ext cx="648072"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99792" y="2483327"/>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79912" y="2497460"/>
            <a:ext cx="20882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1880" y="2857500"/>
            <a:ext cx="20882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1720" y="2857500"/>
            <a:ext cx="6480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073965" y="3505572"/>
            <a:ext cx="72008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70000" lnSpcReduction="20000"/>
          </a:bodyPr>
          <a:lstStyle/>
          <a:p>
            <a:pPr>
              <a:lnSpc>
                <a:spcPct val="120000"/>
              </a:lnSpc>
              <a:buNone/>
            </a:pPr>
            <a:r>
              <a:rPr lang="en-CA" sz="3600" dirty="0" smtClean="0"/>
              <a:t>“Our question then is: One man in how many, who was born in Bethlehem and had a forerunner, did enter Jerusalem as a king riding on a colt the foal of a (donkey)?  This becomes so restrictive that we should consider an equivalent question: One man in how many, who has entered Jerusalem as a ruler, has entered riding on a colt the foal of a (donkey)? … The students thought that at least in more modern times anyone entering Jerusalem as a king would use a more dignified means of transportation. They agreed to place an estimate of 1 in </a:t>
            </a:r>
            <a:r>
              <a:rPr lang="en-US" sz="3600" dirty="0" smtClean="0"/>
              <a:t>10</a:t>
            </a:r>
            <a:r>
              <a:rPr lang="en-US" sz="3600" baseline="30000" dirty="0" smtClean="0"/>
              <a:t>4</a:t>
            </a:r>
            <a:r>
              <a:rPr lang="en-CA" sz="3600" dirty="0" smtClean="0"/>
              <a:t>. We will use 1 in </a:t>
            </a:r>
            <a:r>
              <a:rPr lang="en-US" sz="3600" dirty="0" smtClean="0"/>
              <a:t>10</a:t>
            </a:r>
            <a:r>
              <a:rPr lang="en-US" sz="3600" baseline="30000" dirty="0" smtClean="0"/>
              <a:t>2</a:t>
            </a:r>
            <a:r>
              <a:rPr lang="en-CA" sz="3600" dirty="0" smtClean="0"/>
              <a:t>.”</a:t>
            </a:r>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i="1" dirty="0" smtClean="0"/>
              <a:t>Science Speaks</a:t>
            </a:r>
            <a:endParaRPr lang="en-CA" sz="2400" b="1" i="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75"/>
            <a:ext cx="8229600" cy="743293"/>
          </a:xfrm>
        </p:spPr>
        <p:txBody>
          <a:bodyPr>
            <a:normAutofit/>
          </a:bodyPr>
          <a:lstStyle/>
          <a:p>
            <a:r>
              <a:rPr lang="en-CA" sz="3400" dirty="0" smtClean="0"/>
              <a:t>Matthew 21:4-5          Zechariah </a:t>
            </a:r>
            <a:r>
              <a:rPr lang="en-CA" sz="3400" dirty="0" smtClean="0"/>
              <a:t>9:9-10</a:t>
            </a:r>
            <a:endParaRPr lang="en-CA" sz="3400" dirty="0"/>
          </a:p>
        </p:txBody>
      </p:sp>
      <p:sp>
        <p:nvSpPr>
          <p:cNvPr id="3" name="Content Placeholder 2"/>
          <p:cNvSpPr>
            <a:spLocks noGrp="1"/>
          </p:cNvSpPr>
          <p:nvPr>
            <p:ph sz="half" idx="1"/>
          </p:nvPr>
        </p:nvSpPr>
        <p:spPr>
          <a:xfrm>
            <a:off x="1979712" y="985292"/>
            <a:ext cx="6624736" cy="4536504"/>
          </a:xfrm>
        </p:spPr>
        <p:txBody>
          <a:bodyPr>
            <a:normAutofit fontScale="85000" lnSpcReduction="20000"/>
          </a:bodyPr>
          <a:lstStyle/>
          <a:p>
            <a:pPr>
              <a:lnSpc>
                <a:spcPct val="120000"/>
              </a:lnSpc>
              <a:buNone/>
            </a:pPr>
            <a:r>
              <a:rPr lang="en-CA" baseline="30000" dirty="0" smtClean="0"/>
              <a:t>9</a:t>
            </a:r>
            <a:r>
              <a:rPr lang="en-CA" dirty="0" smtClean="0"/>
              <a:t>“Rejoice greatly, O daughter of Zion!</a:t>
            </a:r>
            <a:br>
              <a:rPr lang="en-CA" dirty="0" smtClean="0"/>
            </a:br>
            <a:r>
              <a:rPr lang="en-CA" dirty="0" smtClean="0"/>
              <a:t>Shout, O daughter of Jerusalem!</a:t>
            </a:r>
            <a:br>
              <a:rPr lang="en-CA" dirty="0" smtClean="0"/>
            </a:br>
            <a:r>
              <a:rPr lang="en-CA" dirty="0" smtClean="0"/>
              <a:t>Behold, your King is coming to you;</a:t>
            </a:r>
            <a:br>
              <a:rPr lang="en-CA" dirty="0" smtClean="0"/>
            </a:br>
            <a:r>
              <a:rPr lang="en-CA" dirty="0" smtClean="0"/>
              <a:t>He </a:t>
            </a:r>
            <a:r>
              <a:rPr lang="en-CA" i="1" dirty="0" smtClean="0"/>
              <a:t>is</a:t>
            </a:r>
            <a:r>
              <a:rPr lang="en-CA" dirty="0" smtClean="0"/>
              <a:t> just and having salvation,</a:t>
            </a:r>
            <a:br>
              <a:rPr lang="en-CA" dirty="0" smtClean="0"/>
            </a:br>
            <a:r>
              <a:rPr lang="en-CA" dirty="0" smtClean="0"/>
              <a:t>Lowly and riding on a donkey,</a:t>
            </a:r>
            <a:br>
              <a:rPr lang="en-CA" dirty="0" smtClean="0"/>
            </a:br>
            <a:r>
              <a:rPr lang="en-CA" dirty="0" smtClean="0"/>
              <a:t>A colt, the foal of a donkey.</a:t>
            </a:r>
            <a:br>
              <a:rPr lang="en-CA" dirty="0" smtClean="0"/>
            </a:br>
            <a:r>
              <a:rPr lang="en-CA" baseline="30000" dirty="0" smtClean="0"/>
              <a:t>10 </a:t>
            </a:r>
            <a:r>
              <a:rPr lang="en-CA" dirty="0" smtClean="0"/>
              <a:t>I will cut off the chariot from Ephraim</a:t>
            </a:r>
            <a:br>
              <a:rPr lang="en-CA" dirty="0" smtClean="0"/>
            </a:br>
            <a:r>
              <a:rPr lang="en-CA" dirty="0" smtClean="0"/>
              <a:t>And the horse from Jerusalem;</a:t>
            </a:r>
            <a:br>
              <a:rPr lang="en-CA" dirty="0" smtClean="0"/>
            </a:br>
            <a:r>
              <a:rPr lang="en-CA" dirty="0" smtClean="0"/>
              <a:t>The battle bow shall be cut off.</a:t>
            </a:r>
            <a:br>
              <a:rPr lang="en-CA" dirty="0" smtClean="0"/>
            </a:br>
            <a:r>
              <a:rPr lang="en-CA" dirty="0" smtClean="0"/>
              <a:t>He shall speak peace to the nations;</a:t>
            </a:r>
            <a:br>
              <a:rPr lang="en-CA" dirty="0" smtClean="0"/>
            </a:br>
            <a:r>
              <a:rPr lang="en-CA" dirty="0" smtClean="0"/>
              <a:t>His dominion </a:t>
            </a:r>
            <a:r>
              <a:rPr lang="en-CA" i="1" dirty="0" smtClean="0"/>
              <a:t>shall be</a:t>
            </a:r>
            <a:r>
              <a:rPr lang="en-CA" dirty="0" smtClean="0"/>
              <a:t> ‘from sea to sea,</a:t>
            </a:r>
            <a:br>
              <a:rPr lang="en-CA" dirty="0" smtClean="0"/>
            </a:br>
            <a:r>
              <a:rPr lang="en-CA" dirty="0" smtClean="0"/>
              <a:t>And from the River to the ends of the earth.’</a:t>
            </a:r>
            <a:endParaRPr lang="en-CA" i="1" dirty="0" smtClean="0"/>
          </a:p>
        </p:txBody>
      </p:sp>
      <p:cxnSp>
        <p:nvCxnSpPr>
          <p:cNvPr id="5" name="Straight Arrow Connector 4"/>
          <p:cNvCxnSpPr/>
          <p:nvPr/>
        </p:nvCxnSpPr>
        <p:spPr>
          <a:xfrm>
            <a:off x="4139952" y="625252"/>
            <a:ext cx="648072"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1720" y="5377780"/>
            <a:ext cx="547260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1720" y="5017740"/>
            <a:ext cx="475252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7308" y="569019"/>
            <a:ext cx="8064896" cy="456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i="1" dirty="0" smtClean="0">
                <a:solidFill>
                  <a:prstClr val="white"/>
                </a:solidFill>
              </a:rPr>
              <a:t>“Jesus answered, “</a:t>
            </a:r>
            <a:r>
              <a:rPr lang="en-CA" sz="3000" b="1" i="1" u="sng" dirty="0" smtClean="0">
                <a:solidFill>
                  <a:prstClr val="white"/>
                </a:solidFill>
              </a:rPr>
              <a:t>My kingdom is not of this world</a:t>
            </a:r>
            <a:r>
              <a:rPr lang="en-CA" sz="3000" i="1" dirty="0" smtClean="0">
                <a:solidFill>
                  <a:prstClr val="white"/>
                </a:solidFill>
              </a:rPr>
              <a:t>. If My kingdom were of this world, My servants would fight, so that I should not be delivered to the Jews; but now My kingdom is not from here.”</a:t>
            </a:r>
          </a:p>
          <a:p>
            <a:pPr algn="ctr"/>
            <a:r>
              <a:rPr lang="en-CA" sz="3000" b="1" dirty="0" smtClean="0">
                <a:solidFill>
                  <a:prstClr val="white"/>
                </a:solidFill>
              </a:rPr>
              <a:t>(John 18:36)</a:t>
            </a:r>
            <a:endParaRPr lang="en-CA" sz="3000" b="1"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265213"/>
          <a:ext cx="5544616" cy="5265372"/>
        </p:xfrm>
        <a:graphic>
          <a:graphicData uri="http://schemas.openxmlformats.org/drawingml/2006/table">
            <a:tbl>
              <a:tblPr firstRow="1" bandRow="1">
                <a:tableStyleId>{5C22544A-7EE6-4342-B048-85BDC9FD1C3A}</a:tableStyleId>
              </a:tblPr>
              <a:tblGrid>
                <a:gridCol w="4248472"/>
                <a:gridCol w="1296144"/>
              </a:tblGrid>
              <a:tr h="560062">
                <a:tc>
                  <a:txBody>
                    <a:bodyPr/>
                    <a:lstStyle/>
                    <a:p>
                      <a:r>
                        <a:rPr lang="en-CA" sz="1600" dirty="0" smtClean="0"/>
                        <a:t>Prophecy</a:t>
                      </a:r>
                      <a:endParaRPr lang="en-CA" sz="1600" dirty="0"/>
                    </a:p>
                  </a:txBody>
                  <a:tcPr marT="38100" marB="38100" anchor="ctr"/>
                </a:tc>
                <a:tc>
                  <a:txBody>
                    <a:bodyPr/>
                    <a:lstStyle/>
                    <a:p>
                      <a:pPr algn="ctr"/>
                      <a:r>
                        <a:rPr lang="en-CA" sz="1600" dirty="0" smtClean="0"/>
                        <a:t>Scripture</a:t>
                      </a:r>
                      <a:endParaRPr lang="en-CA" sz="16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Born in Bethlehem</a:t>
                      </a:r>
                    </a:p>
                  </a:txBody>
                  <a:tcPr marT="38100" marB="38100" anchor="ctr"/>
                </a:tc>
                <a:tc>
                  <a:txBody>
                    <a:bodyPr/>
                    <a:lstStyle/>
                    <a:p>
                      <a:pPr algn="ctr"/>
                      <a:r>
                        <a:rPr lang="en-CA" sz="1400" dirty="0" smtClean="0"/>
                        <a:t>Micah 5:2</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A Forerunner To Prepare the Way</a:t>
                      </a:r>
                    </a:p>
                  </a:txBody>
                  <a:tcPr marT="38100" marB="38100" anchor="ctr"/>
                </a:tc>
                <a:tc>
                  <a:txBody>
                    <a:bodyPr/>
                    <a:lstStyle/>
                    <a:p>
                      <a:pPr algn="ctr"/>
                      <a:r>
                        <a:rPr lang="en-CA" sz="1400" dirty="0" smtClean="0"/>
                        <a:t>Malachi 3:1</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Enter Jerusalem as King on a Colt</a:t>
                      </a:r>
                    </a:p>
                  </a:txBody>
                  <a:tcPr marT="38100" marB="38100" anchor="ctr"/>
                </a:tc>
                <a:tc>
                  <a:txBody>
                    <a:bodyPr/>
                    <a:lstStyle/>
                    <a:p>
                      <a:pPr algn="ctr"/>
                      <a:r>
                        <a:rPr lang="en-CA" sz="1400" dirty="0" smtClean="0"/>
                        <a:t>Zechariah</a:t>
                      </a:r>
                      <a:r>
                        <a:rPr lang="en-CA" sz="1400" baseline="0" dirty="0" smtClean="0"/>
                        <a:t> 9:9</a:t>
                      </a:r>
                      <a:endParaRPr lang="en-CA" sz="1400" dirty="0"/>
                    </a:p>
                  </a:txBody>
                  <a:tcPr marT="38100" marB="38100" anchor="ctr"/>
                </a:tc>
              </a:tr>
              <a:tr h="635000">
                <a:tc>
                  <a:txBody>
                    <a:bodyPr/>
                    <a:lstStyle/>
                    <a:p>
                      <a:pPr algn="l"/>
                      <a:r>
                        <a:rPr lang="en-CA" sz="1800" dirty="0" smtClean="0"/>
                        <a:t>Betrayed By Friend, Wounds In Hands</a:t>
                      </a:r>
                      <a:endParaRPr lang="en-CA" sz="1800" dirty="0"/>
                    </a:p>
                  </a:txBody>
                  <a:tcPr marT="38100" marB="38100" anchor="ctr"/>
                </a:tc>
                <a:tc>
                  <a:txBody>
                    <a:bodyPr/>
                    <a:lstStyle/>
                    <a:p>
                      <a:pPr algn="ctr"/>
                      <a:r>
                        <a:rPr lang="en-CA" sz="1400" dirty="0" smtClean="0"/>
                        <a:t>Zechariah</a:t>
                      </a:r>
                      <a:r>
                        <a:rPr lang="en-CA" sz="1400" baseline="0" dirty="0" smtClean="0"/>
                        <a:t> 13:6</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Betrayed for 30 Pieces of Silver</a:t>
                      </a:r>
                    </a:p>
                  </a:txBody>
                  <a:tcPr marT="38100" marB="38100" anchor="ctr"/>
                </a:tc>
                <a:tc>
                  <a:txBody>
                    <a:bodyPr/>
                    <a:lstStyle/>
                    <a:p>
                      <a:pPr algn="ctr"/>
                      <a:r>
                        <a:rPr lang="en-CA" sz="1400" dirty="0" smtClean="0"/>
                        <a:t>Zechariah</a:t>
                      </a:r>
                      <a:r>
                        <a:rPr lang="en-CA" sz="1400" baseline="0" dirty="0" smtClean="0"/>
                        <a:t> 11:12</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30 Pieces Cast to Potter in Lord’s House</a:t>
                      </a:r>
                    </a:p>
                  </a:txBody>
                  <a:tcPr marT="38100" marB="38100" anchor="ctr"/>
                </a:tc>
                <a:tc>
                  <a:txBody>
                    <a:bodyPr/>
                    <a:lstStyle/>
                    <a:p>
                      <a:pPr algn="ctr"/>
                      <a:r>
                        <a:rPr lang="en-CA" sz="1400" dirty="0" smtClean="0"/>
                        <a:t>Zechariah 11:13</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Oppressed and Afflicted, Yet Silent</a:t>
                      </a:r>
                    </a:p>
                  </a:txBody>
                  <a:tcPr marT="38100" marB="38100" anchor="ctr"/>
                </a:tc>
                <a:tc>
                  <a:txBody>
                    <a:bodyPr/>
                    <a:lstStyle/>
                    <a:p>
                      <a:pPr algn="ctr"/>
                      <a:r>
                        <a:rPr lang="en-CA" sz="1400" dirty="0" smtClean="0"/>
                        <a:t>Isaiah 53:7</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Pierced Hands and Feet</a:t>
                      </a:r>
                    </a:p>
                  </a:txBody>
                  <a:tcPr marT="38100" marB="38100" anchor="ctr"/>
                </a:tc>
                <a:tc>
                  <a:txBody>
                    <a:bodyPr/>
                    <a:lstStyle/>
                    <a:p>
                      <a:pPr algn="ctr"/>
                      <a:r>
                        <a:rPr lang="en-CA" sz="1400" dirty="0" smtClean="0"/>
                        <a:t>Psalm 22:16</a:t>
                      </a:r>
                      <a:endParaRPr lang="en-CA" sz="1400" dirty="0"/>
                    </a:p>
                  </a:txBody>
                  <a:tcPr marT="38100" marB="3810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357333"/>
            <a:ext cx="2434204" cy="332786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ctr">
            <a:normAutofit fontScale="92500"/>
          </a:bodyPr>
          <a:lstStyle/>
          <a:p>
            <a:pPr>
              <a:lnSpc>
                <a:spcPct val="120000"/>
              </a:lnSpc>
              <a:buNone/>
            </a:pPr>
            <a:r>
              <a:rPr lang="en-CA" sz="2600" dirty="0" smtClean="0"/>
              <a:t>“</a:t>
            </a:r>
            <a:r>
              <a:rPr lang="en-CA" sz="2600" dirty="0" smtClean="0"/>
              <a:t>Christ was betrayed by Judas, one of His disciples, causing Him to be put to death, wounds being made in His hands … One man in how many, the world over, has been betrayed by a friend, and that betrayal has resulted in his being wounded in his hands?  The students said that it was very rare to be betrayed by a friend, and still rarer for the betrayal to involve wounding in the hands. One in 1,000 was finally agreed upon, though most of the students would have preferred a larger number. So we will use the (estimate) 1 in </a:t>
            </a:r>
            <a:r>
              <a:rPr lang="en-US" sz="2600" dirty="0" smtClean="0"/>
              <a:t>10</a:t>
            </a:r>
            <a:r>
              <a:rPr lang="en-US" sz="2600" baseline="30000" dirty="0" smtClean="0"/>
              <a:t>3</a:t>
            </a:r>
            <a:r>
              <a:rPr lang="en-US" sz="2600" dirty="0" smtClean="0"/>
              <a:t>.</a:t>
            </a:r>
            <a:r>
              <a:rPr lang="en-CA" sz="2600" dirty="0" smtClean="0"/>
              <a:t>”</a:t>
            </a:r>
          </a:p>
          <a:p>
            <a:pPr algn="r">
              <a:lnSpc>
                <a:spcPct val="110000"/>
              </a:lnSpc>
              <a:buNone/>
            </a:pPr>
            <a:r>
              <a:rPr lang="en-US" sz="3300" b="1" dirty="0" smtClean="0"/>
              <a:t>-</a:t>
            </a:r>
            <a:r>
              <a:rPr lang="en-US" sz="2200" b="1" dirty="0" smtClean="0"/>
              <a:t>Peter W. Stoner</a:t>
            </a:r>
          </a:p>
          <a:p>
            <a:pPr algn="r">
              <a:lnSpc>
                <a:spcPct val="110000"/>
              </a:lnSpc>
              <a:buNone/>
            </a:pPr>
            <a:r>
              <a:rPr lang="en-US" sz="2200" b="1" i="1" dirty="0" smtClean="0"/>
              <a:t>Science Speaks</a:t>
            </a:r>
            <a:endParaRPr lang="en-CA" sz="2200" b="1"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743293"/>
          </a:xfrm>
        </p:spPr>
        <p:txBody>
          <a:bodyPr>
            <a:normAutofit fontScale="90000"/>
          </a:bodyPr>
          <a:lstStyle/>
          <a:p>
            <a:r>
              <a:rPr lang="en-CA" dirty="0" smtClean="0"/>
              <a:t>Zechariah 13:3-6</a:t>
            </a:r>
            <a:endParaRPr lang="en-CA" dirty="0"/>
          </a:p>
        </p:txBody>
      </p:sp>
      <p:sp>
        <p:nvSpPr>
          <p:cNvPr id="3" name="Content Placeholder 2"/>
          <p:cNvSpPr>
            <a:spLocks noGrp="1"/>
          </p:cNvSpPr>
          <p:nvPr>
            <p:ph sz="half" idx="1"/>
          </p:nvPr>
        </p:nvSpPr>
        <p:spPr>
          <a:xfrm>
            <a:off x="457200" y="1117309"/>
            <a:ext cx="8219256" cy="4440493"/>
          </a:xfrm>
        </p:spPr>
        <p:txBody>
          <a:bodyPr>
            <a:normAutofit fontScale="70000" lnSpcReduction="20000"/>
          </a:bodyPr>
          <a:lstStyle/>
          <a:p>
            <a:pPr>
              <a:lnSpc>
                <a:spcPct val="110000"/>
              </a:lnSpc>
              <a:spcAft>
                <a:spcPts val="1200"/>
              </a:spcAft>
              <a:buNone/>
            </a:pPr>
            <a:r>
              <a:rPr lang="en-CA" sz="3000" baseline="30000" dirty="0" smtClean="0"/>
              <a:t>3 </a:t>
            </a:r>
            <a:r>
              <a:rPr lang="en-CA" sz="3000" dirty="0" smtClean="0"/>
              <a:t>It shall come to pass </a:t>
            </a:r>
            <a:r>
              <a:rPr lang="en-CA" sz="3000" i="1" dirty="0" smtClean="0"/>
              <a:t>that</a:t>
            </a:r>
            <a:r>
              <a:rPr lang="en-CA" sz="3000" dirty="0" smtClean="0"/>
              <a:t> if anyone still prophesies, then his father and mother who begot him will say to him, ‘You shall not live, because you have spoken lies in the name of the </a:t>
            </a:r>
            <a:r>
              <a:rPr lang="en-CA" sz="3000" cap="small" dirty="0" smtClean="0"/>
              <a:t>Lord</a:t>
            </a:r>
            <a:r>
              <a:rPr lang="en-CA" sz="3000" dirty="0" smtClean="0"/>
              <a:t>.’ And his father and mother who begot him shall thrust him through when he prophesies.</a:t>
            </a:r>
          </a:p>
          <a:p>
            <a:pPr>
              <a:lnSpc>
                <a:spcPct val="110000"/>
              </a:lnSpc>
              <a:spcAft>
                <a:spcPts val="1200"/>
              </a:spcAft>
              <a:buNone/>
            </a:pPr>
            <a:r>
              <a:rPr lang="en-CA" sz="3000" baseline="30000" dirty="0" smtClean="0"/>
              <a:t>4 </a:t>
            </a:r>
            <a:r>
              <a:rPr lang="en-CA" sz="3000" dirty="0" smtClean="0"/>
              <a:t>“And it shall be in that day </a:t>
            </a:r>
            <a:r>
              <a:rPr lang="en-CA" sz="3000" i="1" dirty="0" smtClean="0"/>
              <a:t>that</a:t>
            </a:r>
            <a:r>
              <a:rPr lang="en-CA" sz="3000" dirty="0" smtClean="0"/>
              <a:t> every prophet will be ashamed of his vision when he prophesies; they will not wear a robe of coarse hair to deceive.</a:t>
            </a:r>
          </a:p>
          <a:p>
            <a:pPr>
              <a:lnSpc>
                <a:spcPct val="110000"/>
              </a:lnSpc>
              <a:spcAft>
                <a:spcPts val="1200"/>
              </a:spcAft>
              <a:buNone/>
            </a:pPr>
            <a:r>
              <a:rPr lang="en-CA" sz="3000" baseline="30000" dirty="0" smtClean="0"/>
              <a:t>5 </a:t>
            </a:r>
            <a:r>
              <a:rPr lang="en-CA" sz="3000" dirty="0" smtClean="0"/>
              <a:t>But he will say, ‘I </a:t>
            </a:r>
            <a:r>
              <a:rPr lang="en-CA" sz="3000" i="1" dirty="0" smtClean="0"/>
              <a:t>am</a:t>
            </a:r>
            <a:r>
              <a:rPr lang="en-CA" sz="3000" dirty="0" smtClean="0"/>
              <a:t> no prophet, I </a:t>
            </a:r>
            <a:r>
              <a:rPr lang="en-CA" sz="3000" i="1" dirty="0" smtClean="0"/>
              <a:t>am</a:t>
            </a:r>
            <a:r>
              <a:rPr lang="en-CA" sz="3000" dirty="0" smtClean="0"/>
              <a:t> a farmer; for a man taught me to keep cattle from my youth.’</a:t>
            </a:r>
          </a:p>
          <a:p>
            <a:pPr>
              <a:lnSpc>
                <a:spcPct val="110000"/>
              </a:lnSpc>
              <a:spcAft>
                <a:spcPts val="1200"/>
              </a:spcAft>
              <a:buNone/>
            </a:pPr>
            <a:r>
              <a:rPr lang="en-CA" sz="3000" baseline="30000" dirty="0" smtClean="0"/>
              <a:t>6 </a:t>
            </a:r>
            <a:r>
              <a:rPr lang="en-CA" sz="3000" dirty="0" smtClean="0"/>
              <a:t>And </a:t>
            </a:r>
            <a:r>
              <a:rPr lang="en-CA" sz="3000" i="1" dirty="0" smtClean="0"/>
              <a:t>one</a:t>
            </a:r>
            <a:r>
              <a:rPr lang="en-CA" sz="3000" dirty="0" smtClean="0"/>
              <a:t> will say to him, ‘What are these wounds between your arms?’ Then he will answer, ‘</a:t>
            </a:r>
            <a:r>
              <a:rPr lang="en-CA" sz="3000" i="1" dirty="0" smtClean="0"/>
              <a:t>Those</a:t>
            </a:r>
            <a:r>
              <a:rPr lang="en-CA" sz="3000" dirty="0" smtClean="0"/>
              <a:t> with which I was wounded in the house of my friends.’</a:t>
            </a:r>
          </a:p>
          <a:p>
            <a:pPr>
              <a:lnSpc>
                <a:spcPct val="110000"/>
              </a:lnSpc>
              <a:buNone/>
            </a:pPr>
            <a:endParaRPr lang="en-CA" i="1"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1472</TotalTime>
  <Words>2033</Words>
  <Application>Microsoft Office PowerPoint</Application>
  <PresentationFormat>On-screen Show (16:10)</PresentationFormat>
  <Paragraphs>120</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Human</vt:lpstr>
      <vt:lpstr>2_Human</vt:lpstr>
      <vt:lpstr>Peter W. Stoner</vt:lpstr>
      <vt:lpstr>Slide 2</vt:lpstr>
      <vt:lpstr>Slide 3</vt:lpstr>
      <vt:lpstr>Matthew 21:4-5          Zechariah 9:9-10</vt:lpstr>
      <vt:lpstr>Slide 5</vt:lpstr>
      <vt:lpstr>Matthew 21:4-5          Zechariah 9:9-10</vt:lpstr>
      <vt:lpstr>Slide 7</vt:lpstr>
      <vt:lpstr>Slide 8</vt:lpstr>
      <vt:lpstr>Zechariah 13:3-6</vt:lpstr>
      <vt:lpstr>John 13:18-21</vt:lpstr>
      <vt:lpstr>Slide 11</vt:lpstr>
      <vt:lpstr>Context of Zechariah 11</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W. Stoner</dc:title>
  <dc:creator>Dave</dc:creator>
  <cp:lastModifiedBy>Dave</cp:lastModifiedBy>
  <cp:revision>39</cp:revision>
  <dcterms:created xsi:type="dcterms:W3CDTF">2014-02-07T21:16:53Z</dcterms:created>
  <dcterms:modified xsi:type="dcterms:W3CDTF">2015-02-01T21:48:15Z</dcterms:modified>
</cp:coreProperties>
</file>