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2" r:id="rId3"/>
    <p:sldMasterId id="2147483744" r:id="rId4"/>
    <p:sldMasterId id="2147483756" r:id="rId5"/>
  </p:sldMasterIdLst>
  <p:sldIdLst>
    <p:sldId id="260" r:id="rId6"/>
    <p:sldId id="257" r:id="rId7"/>
    <p:sldId id="263" r:id="rId8"/>
    <p:sldId id="312" r:id="rId9"/>
    <p:sldId id="313" r:id="rId10"/>
    <p:sldId id="314" r:id="rId11"/>
    <p:sldId id="315" r:id="rId12"/>
    <p:sldId id="316" r:id="rId13"/>
    <p:sldId id="317" r:id="rId14"/>
    <p:sldId id="318" r:id="rId15"/>
    <p:sldId id="319" r:id="rId16"/>
    <p:sldId id="320" r:id="rId17"/>
    <p:sldId id="298" r:id="rId18"/>
    <p:sldId id="322" r:id="rId19"/>
    <p:sldId id="321" r:id="rId20"/>
    <p:sldId id="311" r:id="rId21"/>
    <p:sldId id="323" r:id="rId22"/>
    <p:sldId id="324" r:id="rId23"/>
    <p:sldId id="325" r:id="rId24"/>
    <p:sldId id="326" r:id="rId25"/>
    <p:sldId id="327" r:id="rId2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6" y="-78"/>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825501"/>
            <a:ext cx="7772400" cy="2174876"/>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048026"/>
            <a:ext cx="6400800" cy="1639241"/>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smtClean="0"/>
              <a:pPr/>
              <a:t>08/02/2015</a:t>
            </a:fld>
            <a:endParaRPr lang="en-CA"/>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smtClean="0"/>
              <a:pPr/>
              <a:t>‹#›</a:t>
            </a:fld>
            <a:endParaRPr lang="en-CA"/>
          </a:p>
        </p:txBody>
      </p:sp>
      <p:sp>
        <p:nvSpPr>
          <p:cNvPr id="25" name="Rectangle 27"/>
          <p:cNvSpPr>
            <a:spLocks noGrp="1"/>
          </p:cNvSpPr>
          <p:nvPr>
            <p:ph type="ftr" sz="quarter" idx="12"/>
          </p:nvPr>
        </p:nvSpPr>
        <p:spPr/>
        <p:txBody>
          <a:bodyPr/>
          <a:lstStyle>
            <a:lvl1pPr>
              <a:defRPr lang="en-US" smtClean="0"/>
            </a:lvl1p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90"/>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90"/>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825505"/>
            <a:ext cx="7772400" cy="2174876"/>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048022"/>
            <a:ext cx="6400800" cy="1639241"/>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08/02/2015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237826"/>
            <a:ext cx="7772400" cy="2594036"/>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940779"/>
            <a:ext cx="7772400" cy="1258093"/>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279264"/>
            <a:ext cx="4040188"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3" y="1279264"/>
            <a:ext cx="4041775"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19" y="227545"/>
            <a:ext cx="3008313" cy="968376"/>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19" y="1195920"/>
            <a:ext cx="3008313" cy="3909219"/>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5" name="Rectangle 5"/>
          <p:cNvSpPr>
            <a:spLocks noGrp="1"/>
          </p:cNvSpPr>
          <p:nvPr>
            <p:ph type="ftr" sz="quarter" idx="11"/>
          </p:nvPr>
        </p:nvSpPr>
        <p:spPr/>
        <p:txBody>
          <a:bodyPr/>
          <a:lstStyle/>
          <a:p>
            <a:endParaRPr lang="en-CA"/>
          </a:p>
        </p:txBody>
      </p:sp>
      <p:sp>
        <p:nvSpPr>
          <p:cNvPr id="6"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885531"/>
            <a:ext cx="4599432" cy="33147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619500"/>
            <a:ext cx="3048000" cy="59154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75" y="1018881"/>
            <a:ext cx="4575601" cy="3048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143000"/>
            <a:ext cx="3044952" cy="2441738"/>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825503"/>
            <a:ext cx="7772400" cy="2174876"/>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048006"/>
            <a:ext cx="6400800" cy="1639241"/>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08/02/2015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237826"/>
            <a:ext cx="7772400" cy="2594036"/>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940779"/>
            <a:ext cx="7772400" cy="1258093"/>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279263"/>
            <a:ext cx="4040188"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3" y="1279263"/>
            <a:ext cx="4041775"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237826"/>
            <a:ext cx="7772400" cy="2594036"/>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940779"/>
            <a:ext cx="7772400" cy="1258093"/>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5" name="Rectangle 5"/>
          <p:cNvSpPr>
            <a:spLocks noGrp="1"/>
          </p:cNvSpPr>
          <p:nvPr>
            <p:ph type="ftr" sz="quarter" idx="11"/>
          </p:nvPr>
        </p:nvSpPr>
        <p:spPr/>
        <p:txBody>
          <a:bodyPr/>
          <a:lstStyle/>
          <a:p>
            <a:endParaRPr lang="en-CA"/>
          </a:p>
        </p:txBody>
      </p:sp>
      <p:sp>
        <p:nvSpPr>
          <p:cNvPr id="6"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13" y="227543"/>
            <a:ext cx="3008313" cy="968376"/>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13" y="1195920"/>
            <a:ext cx="3008313" cy="3909219"/>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885531"/>
            <a:ext cx="4599432" cy="33147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619500"/>
            <a:ext cx="3048000" cy="59154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58" y="1018881"/>
            <a:ext cx="4575601" cy="3048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143000"/>
            <a:ext cx="3044952" cy="2441738"/>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0"/>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0"/>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0"/>
            <a:ext cx="7772400" cy="1135063"/>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279263"/>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279263"/>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6" name="Rectangle 5"/>
          <p:cNvSpPr>
            <a:spLocks noGrp="1"/>
          </p:cNvSpPr>
          <p:nvPr>
            <p:ph type="ftr" sz="quarter" idx="11"/>
          </p:nvPr>
        </p:nvSpPr>
        <p:spPr/>
        <p:txBody>
          <a:bodyPr/>
          <a:lstStyle/>
          <a:p>
            <a:endParaRPr lang="en-CA"/>
          </a:p>
        </p:txBody>
      </p:sp>
      <p:sp>
        <p:nvSpPr>
          <p:cNvPr id="7"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27543"/>
            <a:ext cx="3008313" cy="96837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1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1"/>
            <a:ext cx="2057400" cy="487627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28871"/>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825503"/>
            <a:ext cx="7772400" cy="2174876"/>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048003"/>
            <a:ext cx="6400800" cy="1639241"/>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08/02/2015</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237826"/>
            <a:ext cx="7772400" cy="2594036"/>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940779"/>
            <a:ext cx="7772400" cy="1258093"/>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279263"/>
            <a:ext cx="4040188"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2" y="1279263"/>
            <a:ext cx="4041775"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279261"/>
            <a:ext cx="4040188"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3" y="1279261"/>
            <a:ext cx="4041775" cy="533136"/>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8" name="Rectangle 7"/>
          <p:cNvSpPr>
            <a:spLocks noGrp="1"/>
          </p:cNvSpPr>
          <p:nvPr>
            <p:ph type="ftr" sz="quarter" idx="11"/>
          </p:nvPr>
        </p:nvSpPr>
        <p:spPr/>
        <p:txBody>
          <a:bodyPr/>
          <a:lstStyle/>
          <a:p>
            <a:endParaRPr lang="en-CA"/>
          </a:p>
        </p:txBody>
      </p:sp>
      <p:sp>
        <p:nvSpPr>
          <p:cNvPr id="9" name="Rectangle 8"/>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7" y="227543"/>
            <a:ext cx="3008313" cy="968376"/>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7" y="1195920"/>
            <a:ext cx="3008313" cy="3909219"/>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885531"/>
            <a:ext cx="4599432" cy="33147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3619500"/>
            <a:ext cx="3048000" cy="59154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52" y="1018881"/>
            <a:ext cx="4575601" cy="3048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143000"/>
            <a:ext cx="3044952" cy="2441738"/>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8"/>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8"/>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08/02/2015</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4" name="Rectangle 4"/>
          <p:cNvSpPr>
            <a:spLocks noGrp="1"/>
          </p:cNvSpPr>
          <p:nvPr>
            <p:ph type="ftr" sz="quarter" idx="11"/>
          </p:nvPr>
        </p:nvSpPr>
        <p:spPr/>
        <p:txBody>
          <a:bodyPr/>
          <a:lstStyle/>
          <a:p>
            <a:endParaRPr lang="en-CA"/>
          </a:p>
        </p:txBody>
      </p:sp>
      <p:sp>
        <p:nvSpPr>
          <p:cNvPr id="5" name="Rectangle 5"/>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3" name="Rectangle 3"/>
          <p:cNvSpPr>
            <a:spLocks noGrp="1"/>
          </p:cNvSpPr>
          <p:nvPr>
            <p:ph type="ftr" sz="quarter" idx="11"/>
          </p:nvPr>
        </p:nvSpPr>
        <p:spPr/>
        <p:txBody>
          <a:bodyPr/>
          <a:lstStyle/>
          <a:p>
            <a:endParaRPr lang="en-CA"/>
          </a:p>
        </p:txBody>
      </p:sp>
      <p:sp>
        <p:nvSpPr>
          <p:cNvPr id="4" name="Rectangle 4"/>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19" y="227541"/>
            <a:ext cx="3008313" cy="968376"/>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19" y="1195920"/>
            <a:ext cx="3008313" cy="3909219"/>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6" name="Rectangle 5"/>
          <p:cNvSpPr>
            <a:spLocks noGrp="1"/>
          </p:cNvSpPr>
          <p:nvPr>
            <p:ph type="ftr" sz="quarter" idx="11"/>
          </p:nvPr>
        </p:nvSpPr>
        <p:spPr/>
        <p:txBody>
          <a:bodyPr/>
          <a:lstStyle/>
          <a:p>
            <a:endParaRPr lang="en-CA"/>
          </a:p>
        </p:txBody>
      </p:sp>
      <p:sp>
        <p:nvSpPr>
          <p:cNvPr id="7" name="Rectangle 6"/>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885531"/>
            <a:ext cx="4599432" cy="331470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3619523"/>
            <a:ext cx="3048000" cy="591549"/>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75" y="1018881"/>
            <a:ext cx="4575601" cy="30480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143026"/>
            <a:ext cx="3044952" cy="2441739"/>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smtClean="0"/>
              <a:pPr/>
              <a:t>08/02/2015</a:t>
            </a:fld>
            <a:endParaRPr lang="en-CA"/>
          </a:p>
        </p:txBody>
      </p:sp>
      <p:sp>
        <p:nvSpPr>
          <p:cNvPr id="6" name="Rectangle 6"/>
          <p:cNvSpPr>
            <a:spLocks noGrp="1"/>
          </p:cNvSpPr>
          <p:nvPr>
            <p:ph type="ftr" sz="quarter" idx="11"/>
          </p:nvPr>
        </p:nvSpPr>
        <p:spPr/>
        <p:txBody>
          <a:bodyPr/>
          <a:lstStyle/>
          <a:p>
            <a:endParaRPr lang="en-CA"/>
          </a:p>
        </p:txBody>
      </p:sp>
      <p:sp>
        <p:nvSpPr>
          <p:cNvPr id="7" name="Rectangle 7"/>
          <p:cNvSpPr>
            <a:spLocks noGrp="1"/>
          </p:cNvSpPr>
          <p:nvPr>
            <p:ph type="sldNum" sz="quarter" idx="12"/>
          </p:nvPr>
        </p:nvSpPr>
        <p:spPr/>
        <p:txBody>
          <a:bodyPr/>
          <a:lstStyle/>
          <a:p>
            <a:fld id="{EF685113-22EB-43AB-92D8-537DABA0BCE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54000"/>
            <a:ext cx="8229600" cy="9525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333501"/>
            <a:ext cx="8229600" cy="3771636"/>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5204355"/>
            <a:ext cx="2133600" cy="396876"/>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smtClean="0"/>
              <a:pPr/>
              <a:t>08/02/2015</a:t>
            </a:fld>
            <a:endParaRPr lang="en-CA"/>
          </a:p>
        </p:txBody>
      </p:sp>
      <p:sp>
        <p:nvSpPr>
          <p:cNvPr id="18" name="Rectangle 18"/>
          <p:cNvSpPr>
            <a:spLocks noGrp="1"/>
          </p:cNvSpPr>
          <p:nvPr>
            <p:ph type="ftr" sz="quarter" idx="3"/>
          </p:nvPr>
        </p:nvSpPr>
        <p:spPr>
          <a:xfrm>
            <a:off x="3124200" y="5204355"/>
            <a:ext cx="2895600" cy="396876"/>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p>
        </p:txBody>
      </p:sp>
      <p:sp>
        <p:nvSpPr>
          <p:cNvPr id="13" name="Rectangle 15"/>
          <p:cNvSpPr>
            <a:spLocks noGrp="1"/>
          </p:cNvSpPr>
          <p:nvPr>
            <p:ph type="sldNum" sz="quarter" idx="4"/>
          </p:nvPr>
        </p:nvSpPr>
        <p:spPr>
          <a:xfrm>
            <a:off x="6553200" y="5204355"/>
            <a:ext cx="2133600" cy="396876"/>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54000"/>
            <a:ext cx="8229600" cy="9525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333500"/>
            <a:ext cx="8229600" cy="3771636"/>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5204355"/>
            <a:ext cx="2133600" cy="396876"/>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08/02/2015</a:t>
            </a:fld>
            <a:endParaRPr lang="en-CA">
              <a:solidFill>
                <a:srgbClr val="795339"/>
              </a:solidFill>
            </a:endParaRPr>
          </a:p>
        </p:txBody>
      </p:sp>
      <p:sp>
        <p:nvSpPr>
          <p:cNvPr id="18" name="Rectangle 18"/>
          <p:cNvSpPr>
            <a:spLocks noGrp="1"/>
          </p:cNvSpPr>
          <p:nvPr>
            <p:ph type="ftr" sz="quarter" idx="3"/>
          </p:nvPr>
        </p:nvSpPr>
        <p:spPr>
          <a:xfrm>
            <a:off x="3124200" y="5204355"/>
            <a:ext cx="2895600" cy="396876"/>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5204355"/>
            <a:ext cx="2133600" cy="396876"/>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54000"/>
            <a:ext cx="8229600" cy="9525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333500"/>
            <a:ext cx="8229600" cy="3771636"/>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5204354"/>
            <a:ext cx="2133600" cy="396876"/>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08/02/2015</a:t>
            </a:fld>
            <a:endParaRPr lang="en-CA">
              <a:solidFill>
                <a:srgbClr val="795339"/>
              </a:solidFill>
            </a:endParaRPr>
          </a:p>
        </p:txBody>
      </p:sp>
      <p:sp>
        <p:nvSpPr>
          <p:cNvPr id="18" name="Rectangle 18"/>
          <p:cNvSpPr>
            <a:spLocks noGrp="1"/>
          </p:cNvSpPr>
          <p:nvPr>
            <p:ph type="ftr" sz="quarter" idx="3"/>
          </p:nvPr>
        </p:nvSpPr>
        <p:spPr>
          <a:xfrm>
            <a:off x="3124200" y="5204354"/>
            <a:ext cx="2895600" cy="396876"/>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5204354"/>
            <a:ext cx="2133600" cy="396876"/>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contrast="43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5296966"/>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F49410B-5191-450C-B759-755A8604B768}" type="datetimeFigureOut">
              <a:rPr lang="en-US" smtClean="0">
                <a:solidFill>
                  <a:prstClr val="black">
                    <a:tint val="75000"/>
                  </a:prstClr>
                </a:solidFill>
              </a:rPr>
              <a:pPr/>
              <a:t>2/8/2015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5296966"/>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5296966"/>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6600039-E639-4849-8381-7CFE385149F3}" type="slidenum">
              <a:rPr lang="en-CA" smtClean="0">
                <a:solidFill>
                  <a:prstClr val="black">
                    <a:tint val="75000"/>
                  </a:prstClr>
                </a:solidFill>
              </a: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254000"/>
            <a:ext cx="8229600" cy="9525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333500"/>
            <a:ext cx="8229600" cy="3771636"/>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5204354"/>
            <a:ext cx="2133600" cy="396876"/>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08/02/2015</a:t>
            </a:fld>
            <a:endParaRPr lang="en-CA">
              <a:solidFill>
                <a:srgbClr val="795339"/>
              </a:solidFill>
            </a:endParaRPr>
          </a:p>
        </p:txBody>
      </p:sp>
      <p:sp>
        <p:nvSpPr>
          <p:cNvPr id="18" name="Rectangle 18"/>
          <p:cNvSpPr>
            <a:spLocks noGrp="1"/>
          </p:cNvSpPr>
          <p:nvPr>
            <p:ph type="ftr" sz="quarter" idx="3"/>
          </p:nvPr>
        </p:nvSpPr>
        <p:spPr>
          <a:xfrm>
            <a:off x="3124200" y="5204354"/>
            <a:ext cx="2895600" cy="396876"/>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5204354"/>
            <a:ext cx="2133600" cy="396876"/>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terWStoner.jpg"/>
          <p:cNvPicPr>
            <a:picLocks noGrp="1" noChangeAspect="1"/>
          </p:cNvPicPr>
          <p:nvPr>
            <p:ph idx="1"/>
          </p:nvPr>
        </p:nvPicPr>
        <p:blipFill>
          <a:blip r:embed="rId2" cstate="print"/>
          <a:stretch>
            <a:fillRect/>
          </a:stretch>
        </p:blipFill>
        <p:spPr>
          <a:xfrm>
            <a:off x="0" y="-1"/>
            <a:ext cx="4644008" cy="5715001"/>
          </a:xfrm>
        </p:spPr>
      </p:pic>
      <p:pic>
        <p:nvPicPr>
          <p:cNvPr id="8" name="Picture 7" descr="Science Speaks Cover.jpg"/>
          <p:cNvPicPr>
            <a:picLocks noChangeAspect="1"/>
          </p:cNvPicPr>
          <p:nvPr/>
        </p:nvPicPr>
        <p:blipFill>
          <a:blip r:embed="rId3" cstate="print"/>
          <a:stretch>
            <a:fillRect/>
          </a:stretch>
        </p:blipFill>
        <p:spPr>
          <a:xfrm>
            <a:off x="5698420" y="1314181"/>
            <a:ext cx="2376264" cy="3327860"/>
          </a:xfrm>
          <a:prstGeom prst="rect">
            <a:avLst/>
          </a:prstGeom>
        </p:spPr>
      </p:pic>
      <p:sp>
        <p:nvSpPr>
          <p:cNvPr id="5" name="Title 3"/>
          <p:cNvSpPr>
            <a:spLocks noGrp="1"/>
          </p:cNvSpPr>
          <p:nvPr>
            <p:ph type="title"/>
          </p:nvPr>
        </p:nvSpPr>
        <p:spPr>
          <a:xfrm>
            <a:off x="0" y="4971709"/>
            <a:ext cx="4644008" cy="743293"/>
          </a:xfrm>
          <a:solidFill>
            <a:schemeClr val="bg1"/>
          </a:solidFill>
        </p:spPr>
        <p:txBody>
          <a:bodyPr anchor="ctr">
            <a:normAutofit/>
          </a:bodyPr>
          <a:lstStyle/>
          <a:p>
            <a:r>
              <a:rPr lang="en-CA" sz="4000" dirty="0" smtClean="0"/>
              <a:t>Peter W. Stoner</a:t>
            </a:r>
            <a:endParaRPr lang="en-CA"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Autofit/>
          </a:bodyPr>
          <a:lstStyle/>
          <a:p>
            <a:pPr>
              <a:lnSpc>
                <a:spcPct val="120000"/>
              </a:lnSpc>
              <a:buNone/>
            </a:pPr>
            <a:r>
              <a:rPr lang="en-CA" sz="2400" dirty="0" smtClean="0"/>
              <a:t>“One man in how many, after fulfilling the above prophecies, when he is oppressed and afflicted and is on trial for his life, though innocent, will make no defense for himself? Again my students said they did not know that this had ever happened in any case other than Christ's. At least it is extremely rare, so they placed their estimate as one in 10,000 or 1 in </a:t>
            </a:r>
            <a:r>
              <a:rPr lang="en-US" sz="2400" dirty="0" smtClean="0"/>
              <a:t>10</a:t>
            </a:r>
            <a:r>
              <a:rPr lang="en-US" sz="2400" baseline="30000" dirty="0" smtClean="0"/>
              <a:t>4</a:t>
            </a:r>
            <a:r>
              <a:rPr lang="en-CA" sz="2400" dirty="0" smtClean="0"/>
              <a:t>. We will use 1 in </a:t>
            </a:r>
            <a:r>
              <a:rPr lang="en-US" sz="2400" dirty="0" smtClean="0"/>
              <a:t>10</a:t>
            </a:r>
            <a:r>
              <a:rPr lang="en-US" sz="2400" baseline="30000" dirty="0" smtClean="0"/>
              <a:t>3</a:t>
            </a:r>
            <a:r>
              <a:rPr lang="en-CA" sz="2400" dirty="0" smtClean="0"/>
              <a:t>.” </a:t>
            </a:r>
          </a:p>
          <a:p>
            <a:pPr>
              <a:lnSpc>
                <a:spcPct val="110000"/>
              </a:lnSpc>
              <a:buNone/>
            </a:pPr>
            <a:endParaRPr lang="en-US" sz="2000" dirty="0" smtClean="0"/>
          </a:p>
          <a:p>
            <a:pPr algn="r">
              <a:lnSpc>
                <a:spcPct val="110000"/>
              </a:lnSpc>
              <a:buNone/>
            </a:pPr>
            <a:r>
              <a:rPr lang="en-US" sz="2000" b="1" dirty="0" smtClean="0"/>
              <a:t>-Peter W. Stoner</a:t>
            </a:r>
          </a:p>
          <a:p>
            <a:pPr algn="r">
              <a:lnSpc>
                <a:spcPct val="110000"/>
              </a:lnSpc>
              <a:buNone/>
            </a:pPr>
            <a:r>
              <a:rPr lang="en-US" sz="1600" b="1" i="1" dirty="0" smtClean="0"/>
              <a:t>Science Speaks</a:t>
            </a:r>
            <a:endParaRPr lang="en-CA" sz="1600" b="1" i="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743293"/>
          </a:xfrm>
        </p:spPr>
        <p:txBody>
          <a:bodyPr>
            <a:normAutofit fontScale="90000"/>
          </a:bodyPr>
          <a:lstStyle/>
          <a:p>
            <a:r>
              <a:rPr lang="en-CA" dirty="0" smtClean="0"/>
              <a:t>Mark 10:42-45</a:t>
            </a:r>
            <a:endParaRPr lang="en-CA" dirty="0"/>
          </a:p>
        </p:txBody>
      </p:sp>
      <p:sp>
        <p:nvSpPr>
          <p:cNvPr id="3" name="Content Placeholder 2"/>
          <p:cNvSpPr>
            <a:spLocks noGrp="1"/>
          </p:cNvSpPr>
          <p:nvPr>
            <p:ph sz="half" idx="1"/>
          </p:nvPr>
        </p:nvSpPr>
        <p:spPr>
          <a:xfrm>
            <a:off x="457200" y="1059434"/>
            <a:ext cx="8219256" cy="4440493"/>
          </a:xfrm>
        </p:spPr>
        <p:txBody>
          <a:bodyPr>
            <a:noAutofit/>
          </a:bodyPr>
          <a:lstStyle/>
          <a:p>
            <a:pPr>
              <a:spcAft>
                <a:spcPts val="1200"/>
              </a:spcAft>
              <a:buNone/>
            </a:pPr>
            <a:r>
              <a:rPr lang="en-CA" sz="2600" baseline="30000" dirty="0" smtClean="0"/>
              <a:t>42 </a:t>
            </a:r>
            <a:r>
              <a:rPr lang="en-CA" sz="2600" dirty="0" smtClean="0"/>
              <a:t>But Jesus called them to </a:t>
            </a:r>
            <a:r>
              <a:rPr lang="en-CA" sz="2600" i="1" dirty="0" smtClean="0"/>
              <a:t>Himself</a:t>
            </a:r>
            <a:r>
              <a:rPr lang="en-CA" sz="2600" dirty="0" smtClean="0"/>
              <a:t> and said to them, “You know that those who are considered rulers over the Gentiles lord it over them, and their great ones exercise authority over them.</a:t>
            </a:r>
          </a:p>
          <a:p>
            <a:pPr>
              <a:spcAft>
                <a:spcPts val="1200"/>
              </a:spcAft>
              <a:buNone/>
            </a:pPr>
            <a:r>
              <a:rPr lang="en-CA" sz="2600" baseline="30000" dirty="0" smtClean="0"/>
              <a:t>43 </a:t>
            </a:r>
            <a:r>
              <a:rPr lang="en-CA" sz="2600" dirty="0" smtClean="0"/>
              <a:t>Yet it shall not be so among you; but whoever desires to become great among you shall be your servant.</a:t>
            </a:r>
          </a:p>
          <a:p>
            <a:pPr>
              <a:spcAft>
                <a:spcPts val="1200"/>
              </a:spcAft>
              <a:buNone/>
            </a:pPr>
            <a:r>
              <a:rPr lang="en-CA" sz="2600" baseline="30000" dirty="0" smtClean="0"/>
              <a:t>44 </a:t>
            </a:r>
            <a:r>
              <a:rPr lang="en-CA" sz="2600" dirty="0" smtClean="0"/>
              <a:t>And whoever of you desires to be first shall be slave of all.</a:t>
            </a:r>
          </a:p>
          <a:p>
            <a:pPr>
              <a:spcAft>
                <a:spcPts val="1200"/>
              </a:spcAft>
              <a:buNone/>
            </a:pPr>
            <a:r>
              <a:rPr lang="en-CA" sz="2600" baseline="30000" dirty="0" smtClean="0"/>
              <a:t>45 </a:t>
            </a:r>
            <a:r>
              <a:rPr lang="en-CA" sz="2600" dirty="0" smtClean="0">
                <a:solidFill>
                  <a:srgbClr val="C00000"/>
                </a:solidFill>
              </a:rPr>
              <a:t>For even the </a:t>
            </a:r>
            <a:r>
              <a:rPr lang="en-CA" sz="2600" u="sng" dirty="0" smtClean="0">
                <a:solidFill>
                  <a:srgbClr val="C00000"/>
                </a:solidFill>
              </a:rPr>
              <a:t>Son of Man</a:t>
            </a:r>
            <a:r>
              <a:rPr lang="en-CA" sz="2600" dirty="0" smtClean="0">
                <a:solidFill>
                  <a:srgbClr val="C00000"/>
                </a:solidFill>
              </a:rPr>
              <a:t> did not come to be served, </a:t>
            </a:r>
            <a:r>
              <a:rPr lang="en-CA" sz="2600" u="sng" dirty="0" smtClean="0">
                <a:solidFill>
                  <a:srgbClr val="C00000"/>
                </a:solidFill>
              </a:rPr>
              <a:t>but to serve</a:t>
            </a:r>
            <a:r>
              <a:rPr lang="en-CA" sz="2600" dirty="0" smtClean="0">
                <a:solidFill>
                  <a:srgbClr val="C00000"/>
                </a:solidFill>
              </a:rPr>
              <a:t>, and to give His life a ransom for many.”</a:t>
            </a:r>
            <a:endParaRPr lang="en-CA" sz="2600" i="1" dirty="0" smtClean="0">
              <a:solidFill>
                <a:srgbClr val="C0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743293"/>
          </a:xfrm>
        </p:spPr>
        <p:txBody>
          <a:bodyPr>
            <a:normAutofit fontScale="90000"/>
          </a:bodyPr>
          <a:lstStyle/>
          <a:p>
            <a:r>
              <a:rPr lang="en-CA" dirty="0" smtClean="0"/>
              <a:t>1 Peter </a:t>
            </a:r>
            <a:r>
              <a:rPr lang="en-CA" dirty="0" smtClean="0"/>
              <a:t>2:21-24</a:t>
            </a:r>
            <a:endParaRPr lang="en-CA" dirty="0"/>
          </a:p>
        </p:txBody>
      </p:sp>
      <p:sp>
        <p:nvSpPr>
          <p:cNvPr id="3" name="Content Placeholder 2"/>
          <p:cNvSpPr>
            <a:spLocks noGrp="1"/>
          </p:cNvSpPr>
          <p:nvPr>
            <p:ph sz="half" idx="1"/>
          </p:nvPr>
        </p:nvSpPr>
        <p:spPr>
          <a:xfrm>
            <a:off x="457200" y="1117309"/>
            <a:ext cx="8219256" cy="4440493"/>
          </a:xfrm>
        </p:spPr>
        <p:txBody>
          <a:bodyPr>
            <a:normAutofit fontScale="92500" lnSpcReduction="20000"/>
          </a:bodyPr>
          <a:lstStyle/>
          <a:p>
            <a:pPr>
              <a:lnSpc>
                <a:spcPct val="110000"/>
              </a:lnSpc>
              <a:spcAft>
                <a:spcPts val="1200"/>
              </a:spcAft>
              <a:buNone/>
            </a:pPr>
            <a:r>
              <a:rPr lang="en-CA" baseline="30000" dirty="0" smtClean="0"/>
              <a:t>21 </a:t>
            </a:r>
            <a:r>
              <a:rPr lang="en-CA" dirty="0" smtClean="0"/>
              <a:t>For to this you were called, because Christ also suffered for us, leaving us an example, that you should follow His steps:</a:t>
            </a:r>
          </a:p>
          <a:p>
            <a:pPr>
              <a:lnSpc>
                <a:spcPct val="110000"/>
              </a:lnSpc>
              <a:spcAft>
                <a:spcPts val="1200"/>
              </a:spcAft>
              <a:buNone/>
            </a:pPr>
            <a:r>
              <a:rPr lang="en-CA" baseline="30000" dirty="0" smtClean="0"/>
              <a:t>22 </a:t>
            </a:r>
            <a:r>
              <a:rPr lang="en-CA" i="1" dirty="0" smtClean="0"/>
              <a:t>“Who committed no sin,</a:t>
            </a:r>
            <a:br>
              <a:rPr lang="en-CA" i="1" dirty="0" smtClean="0"/>
            </a:br>
            <a:r>
              <a:rPr lang="en-CA" i="1" dirty="0" smtClean="0"/>
              <a:t>Nor was deceit found in His mouth”</a:t>
            </a:r>
          </a:p>
          <a:p>
            <a:pPr>
              <a:lnSpc>
                <a:spcPct val="110000"/>
              </a:lnSpc>
              <a:spcAft>
                <a:spcPts val="1200"/>
              </a:spcAft>
              <a:buNone/>
            </a:pPr>
            <a:r>
              <a:rPr lang="en-CA" baseline="30000" dirty="0" smtClean="0"/>
              <a:t>23 </a:t>
            </a:r>
            <a:r>
              <a:rPr lang="en-CA" dirty="0" smtClean="0"/>
              <a:t>who, when He was reviled, did not revile in return; when He suffered, He did not threaten, but committed </a:t>
            </a:r>
            <a:r>
              <a:rPr lang="en-CA" i="1" dirty="0" smtClean="0"/>
              <a:t>Himself</a:t>
            </a:r>
            <a:r>
              <a:rPr lang="en-CA" dirty="0" smtClean="0"/>
              <a:t> to Him who judges righteously; </a:t>
            </a:r>
            <a:r>
              <a:rPr lang="en-CA" baseline="30000" dirty="0" smtClean="0"/>
              <a:t>24 </a:t>
            </a:r>
            <a:r>
              <a:rPr lang="en-CA" dirty="0" smtClean="0"/>
              <a:t>who Himself bore our sins in His own body on the tree, that we, having died to sins, might live for righteousness—by whose stripes you were healed</a:t>
            </a:r>
            <a:r>
              <a:rPr lang="en-CA" dirty="0" smtClean="0"/>
              <a:t>.</a:t>
            </a:r>
            <a:endParaRPr lang="en-CA" i="1" dirty="0" smtClean="0">
              <a:solidFill>
                <a:srgbClr val="C0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265214"/>
          <a:ext cx="5544616" cy="5265372"/>
        </p:xfrm>
        <a:graphic>
          <a:graphicData uri="http://schemas.openxmlformats.org/drawingml/2006/table">
            <a:tbl>
              <a:tblPr firstRow="1" bandRow="1">
                <a:tableStyleId>{5C22544A-7EE6-4342-B048-85BDC9FD1C3A}</a:tableStyleId>
              </a:tblPr>
              <a:tblGrid>
                <a:gridCol w="4248472"/>
                <a:gridCol w="1296144"/>
              </a:tblGrid>
              <a:tr h="560062">
                <a:tc>
                  <a:txBody>
                    <a:bodyPr/>
                    <a:lstStyle/>
                    <a:p>
                      <a:r>
                        <a:rPr lang="en-CA" sz="1600" dirty="0" smtClean="0"/>
                        <a:t>Prophecy</a:t>
                      </a:r>
                      <a:endParaRPr lang="en-CA" sz="1600" dirty="0"/>
                    </a:p>
                  </a:txBody>
                  <a:tcPr marT="38100" marB="38100" anchor="ctr"/>
                </a:tc>
                <a:tc>
                  <a:txBody>
                    <a:bodyPr/>
                    <a:lstStyle/>
                    <a:p>
                      <a:pPr algn="ctr"/>
                      <a:r>
                        <a:rPr lang="en-CA" sz="1600" dirty="0" smtClean="0"/>
                        <a:t>Scripture</a:t>
                      </a:r>
                      <a:endParaRPr lang="en-CA" sz="16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Born in Bethlehem</a:t>
                      </a:r>
                    </a:p>
                  </a:txBody>
                  <a:tcPr marT="38100" marB="38100" anchor="ctr"/>
                </a:tc>
                <a:tc>
                  <a:txBody>
                    <a:bodyPr/>
                    <a:lstStyle/>
                    <a:p>
                      <a:pPr algn="ctr"/>
                      <a:r>
                        <a:rPr lang="en-CA" sz="1400" dirty="0" smtClean="0"/>
                        <a:t>Micah 5:2</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A Forerunner To Prepare the Way</a:t>
                      </a:r>
                    </a:p>
                  </a:txBody>
                  <a:tcPr marT="38100" marB="38100" anchor="ctr"/>
                </a:tc>
                <a:tc>
                  <a:txBody>
                    <a:bodyPr/>
                    <a:lstStyle/>
                    <a:p>
                      <a:pPr algn="ctr"/>
                      <a:r>
                        <a:rPr lang="en-CA" sz="1400" dirty="0" smtClean="0"/>
                        <a:t>Malachi 3:1</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Enter Jerusalem as King on a Colt</a:t>
                      </a:r>
                    </a:p>
                  </a:txBody>
                  <a:tcPr marT="38100" marB="38100" anchor="ctr"/>
                </a:tc>
                <a:tc>
                  <a:txBody>
                    <a:bodyPr/>
                    <a:lstStyle/>
                    <a:p>
                      <a:pPr algn="ctr"/>
                      <a:r>
                        <a:rPr lang="en-CA" sz="1400" dirty="0" smtClean="0"/>
                        <a:t>Zechariah</a:t>
                      </a:r>
                      <a:r>
                        <a:rPr lang="en-CA" sz="1400" baseline="0" dirty="0" smtClean="0"/>
                        <a:t> 9:9</a:t>
                      </a:r>
                      <a:endParaRPr lang="en-CA" sz="1400" dirty="0"/>
                    </a:p>
                  </a:txBody>
                  <a:tcPr marT="38100" marB="38100" anchor="ctr"/>
                </a:tc>
              </a:tr>
              <a:tr h="635000">
                <a:tc>
                  <a:txBody>
                    <a:bodyPr/>
                    <a:lstStyle/>
                    <a:p>
                      <a:pPr algn="l"/>
                      <a:r>
                        <a:rPr lang="en-CA" sz="1800" dirty="0" smtClean="0"/>
                        <a:t>Betrayed By Friend, Wounds In Hands</a:t>
                      </a:r>
                      <a:endParaRPr lang="en-CA" sz="1800" dirty="0"/>
                    </a:p>
                  </a:txBody>
                  <a:tcPr marT="38100" marB="38100" anchor="ctr"/>
                </a:tc>
                <a:tc>
                  <a:txBody>
                    <a:bodyPr/>
                    <a:lstStyle/>
                    <a:p>
                      <a:pPr algn="ctr"/>
                      <a:r>
                        <a:rPr lang="en-CA" sz="1400" dirty="0" smtClean="0"/>
                        <a:t>Zechariah</a:t>
                      </a:r>
                      <a:r>
                        <a:rPr lang="en-CA" sz="1400" baseline="0" dirty="0" smtClean="0"/>
                        <a:t> 13:6</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Betrayed for 30 Pieces of Silver</a:t>
                      </a:r>
                    </a:p>
                  </a:txBody>
                  <a:tcPr marT="38100" marB="38100" anchor="ctr"/>
                </a:tc>
                <a:tc>
                  <a:txBody>
                    <a:bodyPr/>
                    <a:lstStyle/>
                    <a:p>
                      <a:pPr algn="ctr"/>
                      <a:r>
                        <a:rPr lang="en-CA" sz="1400" dirty="0" smtClean="0"/>
                        <a:t>Zechariah</a:t>
                      </a:r>
                      <a:r>
                        <a:rPr lang="en-CA" sz="1400" baseline="0" dirty="0" smtClean="0"/>
                        <a:t> 11:12</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30 Pieces Cast to Potter in Lord’s House</a:t>
                      </a:r>
                    </a:p>
                  </a:txBody>
                  <a:tcPr marT="38100" marB="38100" anchor="ctr"/>
                </a:tc>
                <a:tc>
                  <a:txBody>
                    <a:bodyPr/>
                    <a:lstStyle/>
                    <a:p>
                      <a:pPr algn="ctr"/>
                      <a:r>
                        <a:rPr lang="en-CA" sz="1400" dirty="0" smtClean="0"/>
                        <a:t>Zechariah 11:13</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Oppressed and Afflicted, Yet Silent</a:t>
                      </a:r>
                    </a:p>
                  </a:txBody>
                  <a:tcPr marT="38100" marB="38100" anchor="ctr"/>
                </a:tc>
                <a:tc>
                  <a:txBody>
                    <a:bodyPr/>
                    <a:lstStyle/>
                    <a:p>
                      <a:pPr algn="ctr"/>
                      <a:r>
                        <a:rPr lang="en-CA" sz="1400" dirty="0" smtClean="0"/>
                        <a:t>Isaiah 53:7</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Pierced Hands and Feet</a:t>
                      </a:r>
                    </a:p>
                  </a:txBody>
                  <a:tcPr marT="38100" marB="38100" anchor="ctr"/>
                </a:tc>
                <a:tc>
                  <a:txBody>
                    <a:bodyPr/>
                    <a:lstStyle/>
                    <a:p>
                      <a:pPr algn="ctr"/>
                      <a:r>
                        <a:rPr lang="en-CA" sz="1400" dirty="0" smtClean="0"/>
                        <a:t>Psalm 22:16</a:t>
                      </a:r>
                      <a:endParaRPr lang="en-CA" sz="1400" dirty="0"/>
                    </a:p>
                  </a:txBody>
                  <a:tcPr marT="38100" marB="3810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357333"/>
            <a:ext cx="2434204" cy="332786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Psalm 22</a:t>
            </a:r>
            <a:endParaRPr lang="en-CA" dirty="0"/>
          </a:p>
        </p:txBody>
      </p:sp>
      <p:sp>
        <p:nvSpPr>
          <p:cNvPr id="3" name="Subtitle 2"/>
          <p:cNvSpPr>
            <a:spLocks noGrp="1"/>
          </p:cNvSpPr>
          <p:nvPr>
            <p:ph type="subTitle" idx="1"/>
          </p:nvPr>
        </p:nvSpPr>
        <p:spPr/>
        <p:txBody>
          <a:bodyPr/>
          <a:lstStyle/>
          <a:p>
            <a:endParaRPr lang="en-CA"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239505"/>
            <a:ext cx="8363272" cy="5256584"/>
          </a:xfrm>
        </p:spPr>
        <p:txBody>
          <a:bodyPr>
            <a:normAutofit fontScale="85000" lnSpcReduction="20000"/>
          </a:bodyPr>
          <a:lstStyle/>
          <a:p>
            <a:pPr>
              <a:spcAft>
                <a:spcPts val="300"/>
              </a:spcAft>
            </a:pPr>
            <a:r>
              <a:rPr lang="en-US" dirty="0" smtClean="0"/>
              <a:t>“Then they crucified Him...” </a:t>
            </a:r>
            <a:r>
              <a:rPr lang="en-US" dirty="0" smtClean="0"/>
              <a:t>(Matt. 27:35</a:t>
            </a:r>
            <a:r>
              <a:rPr lang="en-US" dirty="0" smtClean="0"/>
              <a:t>)</a:t>
            </a:r>
          </a:p>
          <a:p>
            <a:pPr lvl="1"/>
            <a:r>
              <a:rPr lang="en-US" dirty="0" smtClean="0">
                <a:solidFill>
                  <a:srgbClr val="002060"/>
                </a:solidFill>
              </a:rPr>
              <a:t>‘They pierced my hands and my feet’ (Psalm 22:16)</a:t>
            </a:r>
          </a:p>
          <a:p>
            <a:pPr lvl="1"/>
            <a:endParaRPr lang="en-US" dirty="0" smtClean="0"/>
          </a:p>
          <a:p>
            <a:pPr>
              <a:spcAft>
                <a:spcPts val="300"/>
              </a:spcAft>
            </a:pPr>
            <a:r>
              <a:rPr lang="en-US" dirty="0" smtClean="0"/>
              <a:t>“...  and divided His garments, casting lots ...” </a:t>
            </a:r>
            <a:r>
              <a:rPr lang="en-US" dirty="0" smtClean="0"/>
              <a:t>(Matt. 27:35</a:t>
            </a:r>
            <a:r>
              <a:rPr lang="en-US" dirty="0" smtClean="0"/>
              <a:t>)</a:t>
            </a:r>
          </a:p>
          <a:p>
            <a:pPr lvl="1"/>
            <a:r>
              <a:rPr lang="en-US" dirty="0" smtClean="0">
                <a:solidFill>
                  <a:srgbClr val="002060"/>
                </a:solidFill>
              </a:rPr>
              <a:t>‘They divided my garments among them’ (Psalm 22:18)</a:t>
            </a:r>
          </a:p>
          <a:p>
            <a:pPr lvl="1"/>
            <a:endParaRPr lang="en-US" dirty="0" smtClean="0"/>
          </a:p>
          <a:p>
            <a:pPr>
              <a:spcAft>
                <a:spcPts val="300"/>
              </a:spcAft>
            </a:pPr>
            <a:r>
              <a:rPr lang="en-US" dirty="0" smtClean="0"/>
              <a:t>“They kept watch over Him there” </a:t>
            </a:r>
            <a:r>
              <a:rPr lang="en-US" dirty="0" smtClean="0"/>
              <a:t>(Matt. 27:36</a:t>
            </a:r>
            <a:r>
              <a:rPr lang="en-US" dirty="0" smtClean="0"/>
              <a:t>)</a:t>
            </a:r>
          </a:p>
          <a:p>
            <a:pPr lvl="1"/>
            <a:r>
              <a:rPr lang="en-US" dirty="0" smtClean="0">
                <a:solidFill>
                  <a:srgbClr val="002060"/>
                </a:solidFill>
              </a:rPr>
              <a:t>‘They look and stare at me’ (Psalm 22:17)</a:t>
            </a:r>
          </a:p>
          <a:p>
            <a:pPr lvl="1"/>
            <a:endParaRPr lang="en-US" dirty="0" smtClean="0"/>
          </a:p>
          <a:p>
            <a:pPr>
              <a:spcAft>
                <a:spcPts val="300"/>
              </a:spcAft>
            </a:pPr>
            <a:r>
              <a:rPr lang="en-US" dirty="0" smtClean="0"/>
              <a:t>“Those who passed by blasphemed ...” </a:t>
            </a:r>
            <a:r>
              <a:rPr lang="en-US" dirty="0" smtClean="0"/>
              <a:t>(Matt. 27:37</a:t>
            </a:r>
            <a:r>
              <a:rPr lang="en-US" dirty="0" smtClean="0"/>
              <a:t>)</a:t>
            </a:r>
          </a:p>
          <a:p>
            <a:pPr lvl="1"/>
            <a:r>
              <a:rPr lang="en-US" dirty="0" smtClean="0">
                <a:solidFill>
                  <a:srgbClr val="002060"/>
                </a:solidFill>
              </a:rPr>
              <a:t>‘All those who see Me ridicule Me’ (Psalm 22:7</a:t>
            </a:r>
            <a:r>
              <a:rPr lang="en-US" dirty="0" smtClean="0">
                <a:solidFill>
                  <a:srgbClr val="002060"/>
                </a:solidFill>
              </a:rPr>
              <a:t>)</a:t>
            </a:r>
          </a:p>
          <a:p>
            <a:pPr lvl="1"/>
            <a:endParaRPr lang="en-US" dirty="0" smtClean="0"/>
          </a:p>
          <a:p>
            <a:pPr>
              <a:spcAft>
                <a:spcPts val="300"/>
              </a:spcAft>
            </a:pPr>
            <a:r>
              <a:rPr lang="en-US" dirty="0" smtClean="0"/>
              <a:t>“He trusted in God; let Him deliver Him” </a:t>
            </a:r>
            <a:r>
              <a:rPr lang="en-US" dirty="0" smtClean="0"/>
              <a:t>(Matt. 27:40-44</a:t>
            </a:r>
            <a:r>
              <a:rPr lang="en-US" dirty="0" smtClean="0"/>
              <a:t>)</a:t>
            </a:r>
          </a:p>
          <a:p>
            <a:pPr lvl="1"/>
            <a:r>
              <a:rPr lang="en-US" dirty="0" smtClean="0">
                <a:solidFill>
                  <a:srgbClr val="002060"/>
                </a:solidFill>
              </a:rPr>
              <a:t>‘He trusted in the Lord, let Him rescue Him...’ (Psalm 22:8)</a:t>
            </a:r>
          </a:p>
          <a:p>
            <a:pPr lvl="1"/>
            <a:endParaRPr lang="en-US" dirty="0" smtClean="0"/>
          </a:p>
          <a:p>
            <a:r>
              <a:rPr lang="en-US" dirty="0" smtClean="0"/>
              <a:t>“My God, My </a:t>
            </a:r>
            <a:r>
              <a:rPr lang="en-US" dirty="0" smtClean="0"/>
              <a:t>God, why have you forsaken Me?” (Matt. 27:46</a:t>
            </a:r>
            <a:r>
              <a:rPr lang="en-US" dirty="0" smtClean="0"/>
              <a:t>)</a:t>
            </a:r>
          </a:p>
          <a:p>
            <a:endParaRPr lang="en-US" dirty="0" smtClean="0"/>
          </a:p>
          <a:p>
            <a:pPr>
              <a:spcAft>
                <a:spcPts val="300"/>
              </a:spcAft>
            </a:pPr>
            <a:r>
              <a:rPr lang="en-US" dirty="0" smtClean="0"/>
              <a:t>“One of them ... offered it to Him to drink” </a:t>
            </a:r>
            <a:r>
              <a:rPr lang="en-US" dirty="0" smtClean="0"/>
              <a:t>(Matt. 27:48</a:t>
            </a:r>
            <a:r>
              <a:rPr lang="en-US" dirty="0" smtClean="0"/>
              <a:t>)</a:t>
            </a:r>
          </a:p>
          <a:p>
            <a:pPr lvl="1"/>
            <a:r>
              <a:rPr lang="en-US" dirty="0" smtClean="0">
                <a:solidFill>
                  <a:srgbClr val="002060"/>
                </a:solidFill>
              </a:rPr>
              <a:t>‘My tongue clings to my jaws’ (Psalm 22:15)</a:t>
            </a:r>
          </a:p>
          <a:p>
            <a:endParaRPr lang="en-CA" dirty="0"/>
          </a:p>
        </p:txBody>
      </p:sp>
      <p:sp>
        <p:nvSpPr>
          <p:cNvPr id="9" name="TextBox 8"/>
          <p:cNvSpPr txBox="1"/>
          <p:nvPr/>
        </p:nvSpPr>
        <p:spPr>
          <a:xfrm>
            <a:off x="7956376" y="265212"/>
            <a:ext cx="1187624" cy="369332"/>
          </a:xfrm>
          <a:prstGeom prst="rect">
            <a:avLst/>
          </a:prstGeom>
          <a:noFill/>
        </p:spPr>
        <p:txBody>
          <a:bodyPr wrap="square" rtlCol="0">
            <a:spAutoFit/>
          </a:bodyPr>
          <a:lstStyle/>
          <a:p>
            <a:endParaRPr lang="en-CA" dirty="0"/>
          </a:p>
        </p:txBody>
      </p:sp>
      <p:sp>
        <p:nvSpPr>
          <p:cNvPr id="10" name="TextBox 9"/>
          <p:cNvSpPr txBox="1"/>
          <p:nvPr/>
        </p:nvSpPr>
        <p:spPr>
          <a:xfrm>
            <a:off x="7812360" y="193204"/>
            <a:ext cx="1224136" cy="369332"/>
          </a:xfrm>
          <a:prstGeom prst="rect">
            <a:avLst/>
          </a:prstGeom>
          <a:noFill/>
        </p:spPr>
        <p:txBody>
          <a:bodyPr wrap="square" rtlCol="0">
            <a:spAutoFit/>
          </a:bodyPr>
          <a:lstStyle/>
          <a:p>
            <a:endParaRPr lang="en-CA"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51520" y="265213"/>
            <a:ext cx="8640960" cy="5184576"/>
          </a:xfrm>
        </p:spPr>
        <p:txBody>
          <a:bodyPr anchor="ctr">
            <a:normAutofit fontScale="77500" lnSpcReduction="20000"/>
          </a:bodyPr>
          <a:lstStyle/>
          <a:p>
            <a:pPr>
              <a:lnSpc>
                <a:spcPct val="120000"/>
              </a:lnSpc>
              <a:buNone/>
            </a:pPr>
            <a:r>
              <a:rPr lang="en-CA" sz="3100" i="1" dirty="0" smtClean="0"/>
              <a:t> “…You have answered Me.</a:t>
            </a:r>
          </a:p>
          <a:p>
            <a:pPr>
              <a:lnSpc>
                <a:spcPct val="120000"/>
              </a:lnSpc>
              <a:buNone/>
            </a:pPr>
            <a:endParaRPr lang="en-CA" sz="3100" i="1" dirty="0" smtClean="0"/>
          </a:p>
          <a:p>
            <a:pPr>
              <a:lnSpc>
                <a:spcPct val="120000"/>
              </a:lnSpc>
              <a:buNone/>
            </a:pPr>
            <a:r>
              <a:rPr lang="en-CA" sz="3100" i="1" dirty="0" smtClean="0"/>
              <a:t>I will declare Your name to My brethren;</a:t>
            </a:r>
          </a:p>
          <a:p>
            <a:pPr>
              <a:lnSpc>
                <a:spcPct val="120000"/>
              </a:lnSpc>
              <a:buNone/>
            </a:pPr>
            <a:r>
              <a:rPr lang="en-CA" sz="3100" i="1" dirty="0" smtClean="0"/>
              <a:t>In the midst of the assembly I will praise You.</a:t>
            </a:r>
          </a:p>
          <a:p>
            <a:pPr>
              <a:lnSpc>
                <a:spcPct val="120000"/>
              </a:lnSpc>
              <a:buNone/>
            </a:pPr>
            <a:endParaRPr lang="en-CA" sz="3100" i="1" dirty="0" smtClean="0"/>
          </a:p>
          <a:p>
            <a:pPr>
              <a:lnSpc>
                <a:spcPct val="120000"/>
              </a:lnSpc>
              <a:buNone/>
            </a:pPr>
            <a:r>
              <a:rPr lang="en-CA" sz="3100" i="1" dirty="0" smtClean="0"/>
              <a:t>You who fear the LORD, praise Him!</a:t>
            </a:r>
          </a:p>
          <a:p>
            <a:pPr>
              <a:lnSpc>
                <a:spcPct val="120000"/>
              </a:lnSpc>
              <a:buNone/>
            </a:pPr>
            <a:r>
              <a:rPr lang="en-CA" sz="3100" i="1" dirty="0" smtClean="0"/>
              <a:t>All you descendants of Jacob, glorify Him,</a:t>
            </a:r>
          </a:p>
          <a:p>
            <a:pPr>
              <a:lnSpc>
                <a:spcPct val="120000"/>
              </a:lnSpc>
              <a:buNone/>
            </a:pPr>
            <a:r>
              <a:rPr lang="en-CA" sz="3100" i="1" dirty="0"/>
              <a:t>A</a:t>
            </a:r>
            <a:r>
              <a:rPr lang="en-CA" sz="3100" i="1" dirty="0" smtClean="0"/>
              <a:t>nd fear Him, all you offspring of Israel!</a:t>
            </a:r>
          </a:p>
          <a:p>
            <a:pPr>
              <a:lnSpc>
                <a:spcPct val="120000"/>
              </a:lnSpc>
              <a:buNone/>
            </a:pPr>
            <a:endParaRPr lang="en-CA" sz="3100" i="1" dirty="0" smtClean="0"/>
          </a:p>
          <a:p>
            <a:pPr>
              <a:lnSpc>
                <a:spcPct val="120000"/>
              </a:lnSpc>
              <a:buNone/>
            </a:pPr>
            <a:r>
              <a:rPr lang="en-CA" sz="3100" i="1" dirty="0" smtClean="0"/>
              <a:t>For He has not despised nor abhorred the affliction of the afflicted;</a:t>
            </a:r>
          </a:p>
          <a:p>
            <a:pPr>
              <a:lnSpc>
                <a:spcPct val="120000"/>
              </a:lnSpc>
              <a:buNone/>
            </a:pPr>
            <a:r>
              <a:rPr lang="en-CA" sz="3100" i="1" dirty="0"/>
              <a:t>N</a:t>
            </a:r>
            <a:r>
              <a:rPr lang="en-CA" sz="3100" i="1" dirty="0" smtClean="0"/>
              <a:t>or has He hidden His face from Him;</a:t>
            </a:r>
          </a:p>
          <a:p>
            <a:pPr>
              <a:lnSpc>
                <a:spcPct val="120000"/>
              </a:lnSpc>
              <a:buNone/>
            </a:pPr>
            <a:r>
              <a:rPr lang="en-CA" sz="3100" i="1" dirty="0" smtClean="0"/>
              <a:t>But when He cried to Him, He heard.”</a:t>
            </a:r>
            <a:endParaRPr lang="en-CA" sz="3100" i="1" dirty="0" smtClean="0"/>
          </a:p>
          <a:p>
            <a:pPr algn="r">
              <a:buNone/>
            </a:pPr>
            <a:endParaRPr lang="en-CA" dirty="0" smtClean="0"/>
          </a:p>
          <a:p>
            <a:pPr>
              <a:buNone/>
            </a:pPr>
            <a:r>
              <a:rPr lang="en-CA" b="1" dirty="0" smtClean="0"/>
              <a:t>Psalm 22:21-24</a:t>
            </a:r>
            <a:endParaRPr lang="en-CA" b="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ctr">
            <a:normAutofit fontScale="55000" lnSpcReduction="20000"/>
          </a:bodyPr>
          <a:lstStyle/>
          <a:p>
            <a:pPr>
              <a:lnSpc>
                <a:spcPct val="120000"/>
              </a:lnSpc>
              <a:buNone/>
            </a:pPr>
            <a:r>
              <a:rPr lang="en-CA" sz="4300" dirty="0" smtClean="0"/>
              <a:t>“The Jews are still looking for the coming of Christ; in fact, He might have come any time after these prophecies were written up to the present time, or even on into the future. So our question is: One man in how many, from the time of David on, has been crucified? </a:t>
            </a:r>
          </a:p>
          <a:p>
            <a:pPr>
              <a:lnSpc>
                <a:spcPct val="120000"/>
              </a:lnSpc>
              <a:buNone/>
            </a:pPr>
            <a:endParaRPr lang="en-CA" sz="4300" dirty="0" smtClean="0"/>
          </a:p>
          <a:p>
            <a:pPr>
              <a:lnSpc>
                <a:spcPct val="120000"/>
              </a:lnSpc>
              <a:buNone/>
            </a:pPr>
            <a:r>
              <a:rPr lang="en-CA" sz="4300" dirty="0" smtClean="0"/>
              <a:t>After studying the methods of execution down through the ages and their frequency, the students agreed to estimate this probability at one in 10,000 or 1 in </a:t>
            </a:r>
            <a:r>
              <a:rPr lang="en-US" sz="4300" dirty="0" smtClean="0"/>
              <a:t>10</a:t>
            </a:r>
            <a:r>
              <a:rPr lang="en-US" sz="4300" baseline="30000" dirty="0" smtClean="0"/>
              <a:t>4</a:t>
            </a:r>
            <a:r>
              <a:rPr lang="en-CA" sz="4300" dirty="0" smtClean="0"/>
              <a:t>, which we will use. ”</a:t>
            </a:r>
          </a:p>
          <a:p>
            <a:pPr>
              <a:lnSpc>
                <a:spcPct val="11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i="1" dirty="0" smtClean="0"/>
              <a:t>Science Speaks</a:t>
            </a:r>
            <a:endParaRPr lang="en-CA" sz="2400" b="1" i="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fontScale="92500" lnSpcReduction="10000"/>
          </a:bodyPr>
          <a:lstStyle/>
          <a:p>
            <a:pPr>
              <a:lnSpc>
                <a:spcPct val="110000"/>
              </a:lnSpc>
              <a:buNone/>
            </a:pPr>
            <a:r>
              <a:rPr lang="en-US" sz="3100" i="1" dirty="0" smtClean="0"/>
              <a:t>(suppose) </a:t>
            </a:r>
            <a:r>
              <a:rPr lang="en-US" sz="3100" dirty="0" smtClean="0"/>
              <a:t>“</a:t>
            </a:r>
            <a:r>
              <a:rPr lang="en-CA" sz="3100" dirty="0" smtClean="0"/>
              <a:t>we take </a:t>
            </a:r>
            <a:r>
              <a:rPr lang="en-US" sz="3200" dirty="0" smtClean="0"/>
              <a:t>10</a:t>
            </a:r>
            <a:r>
              <a:rPr lang="en-US" sz="3200" baseline="30000" dirty="0" smtClean="0"/>
              <a:t>17</a:t>
            </a:r>
            <a:r>
              <a:rPr lang="en-CA" sz="3100" dirty="0" smtClean="0"/>
              <a:t> silver dollars and lay them on the face of Texas.  They will cover all of the state two feet deep.  Now mark one of these silver dollars and stir the whole mass thoroughly, all over the state.  Blindfold a man and tell him that he can travel as far as he wishes, but he must pick up one silver dollar and say that this is the right one.  What chance would he have of getting the right one? …”</a:t>
            </a:r>
            <a:endParaRPr lang="en-US" sz="3100" dirty="0" smtClean="0"/>
          </a:p>
          <a:p>
            <a:pPr algn="ctr">
              <a:buNone/>
            </a:pPr>
            <a:endParaRPr lang="en-US" sz="3400" dirty="0" smtClean="0"/>
          </a:p>
          <a:p>
            <a:pPr algn="r">
              <a:buNone/>
            </a:pPr>
            <a:r>
              <a:rPr lang="en-US" b="1" dirty="0" smtClean="0"/>
              <a:t>-Peter W. Stoner</a:t>
            </a:r>
          </a:p>
          <a:p>
            <a:pPr algn="r">
              <a:buNone/>
            </a:pPr>
            <a:r>
              <a:rPr lang="en-US" sz="2000" b="1" dirty="0" smtClean="0"/>
              <a:t>Quoted in </a:t>
            </a:r>
            <a:r>
              <a:rPr lang="en-US" sz="2000" b="1" i="1" dirty="0" smtClean="0"/>
              <a:t>Evidence That Demands A Verdict</a:t>
            </a:r>
            <a:r>
              <a:rPr lang="en-US" sz="2000" b="1" dirty="0" smtClean="0"/>
              <a:t>, p.167</a:t>
            </a:r>
            <a:endParaRPr lang="en-CA" sz="2000" b="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fontScale="77500" lnSpcReduction="20000"/>
          </a:bodyPr>
          <a:lstStyle/>
          <a:p>
            <a:pPr>
              <a:lnSpc>
                <a:spcPct val="120000"/>
              </a:lnSpc>
              <a:buNone/>
            </a:pPr>
            <a:r>
              <a:rPr lang="en-CA" sz="3400" dirty="0" smtClean="0"/>
              <a:t>“… Just the same chance that the prophets would have had in writing these eight prophecies and having them all come true in any one man, from their day to the present time, providing they wrote them in their own wisdom.  Now these prophecies were either given by inspiration of God or the prophets just wrote them as they thought they should be. In such a case the prophets had just one chance in </a:t>
            </a:r>
            <a:r>
              <a:rPr lang="en-US" sz="3400" dirty="0" smtClean="0"/>
              <a:t>10</a:t>
            </a:r>
            <a:r>
              <a:rPr lang="en-US" sz="3400" baseline="30000" dirty="0" smtClean="0"/>
              <a:t>17</a:t>
            </a:r>
            <a:r>
              <a:rPr lang="en-CA" sz="3400" dirty="0" smtClean="0"/>
              <a:t> of having them come true in any man, </a:t>
            </a:r>
            <a:r>
              <a:rPr lang="en-CA" sz="3400" dirty="0" smtClean="0">
                <a:solidFill>
                  <a:srgbClr val="FF0000"/>
                </a:solidFill>
              </a:rPr>
              <a:t>but they all came true in Christ</a:t>
            </a:r>
            <a:r>
              <a:rPr lang="en-CA" sz="3400" dirty="0" smtClean="0"/>
              <a:t>.”</a:t>
            </a:r>
          </a:p>
          <a:p>
            <a:pPr>
              <a:lnSpc>
                <a:spcPct val="11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dirty="0" smtClean="0"/>
              <a:t>Quoted in </a:t>
            </a:r>
            <a:r>
              <a:rPr lang="en-US" sz="2400" b="1" i="1" dirty="0" smtClean="0"/>
              <a:t>Evidence That Demands A Verdict</a:t>
            </a:r>
            <a:r>
              <a:rPr lang="en-US" sz="2400" b="1" dirty="0" smtClean="0"/>
              <a:t>, p.167</a:t>
            </a:r>
            <a:endParaRPr lang="en-CA" sz="24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09050"/>
            <a:ext cx="8229600" cy="3000333"/>
          </a:xfrm>
          <a:solidFill>
            <a:schemeClr val="bg1">
              <a:alpha val="95000"/>
            </a:schemeClr>
          </a:solidFill>
        </p:spPr>
        <p:txBody>
          <a:bodyPr anchor="ctr">
            <a:normAutofit/>
          </a:bodyPr>
          <a:lstStyle/>
          <a:p>
            <a:pPr algn="ctr">
              <a:buNone/>
            </a:pPr>
            <a:r>
              <a:rPr lang="en-US" sz="3400" dirty="0" smtClean="0"/>
              <a:t>“We find that the chance that any man might have lived down to the present time and fulfilled all eight prophecies is 1 in 10</a:t>
            </a:r>
            <a:r>
              <a:rPr lang="en-US" sz="3400" baseline="30000" dirty="0" smtClean="0"/>
              <a:t>17</a:t>
            </a:r>
            <a:r>
              <a:rPr lang="en-US" sz="3400" dirty="0" smtClean="0"/>
              <a:t>.”</a:t>
            </a:r>
          </a:p>
          <a:p>
            <a:pPr algn="ctr">
              <a:buNone/>
            </a:pPr>
            <a:endParaRPr lang="en-US" sz="3400" dirty="0" smtClean="0"/>
          </a:p>
          <a:p>
            <a:pPr algn="r">
              <a:buNone/>
            </a:pPr>
            <a:r>
              <a:rPr lang="en-US" b="1" dirty="0" smtClean="0"/>
              <a:t>-Peter W. Stoner</a:t>
            </a:r>
          </a:p>
          <a:p>
            <a:pPr algn="r">
              <a:buNone/>
            </a:pPr>
            <a:r>
              <a:rPr lang="en-US" sz="2000" b="1" dirty="0" smtClean="0"/>
              <a:t>Quoted in </a:t>
            </a:r>
            <a:r>
              <a:rPr lang="en-US" sz="2000" b="1" i="1" dirty="0" smtClean="0"/>
              <a:t>Evidence That Demands A Verdict, </a:t>
            </a:r>
            <a:r>
              <a:rPr lang="en-US" sz="2000" b="1" dirty="0" smtClean="0"/>
              <a:t>p.167</a:t>
            </a:r>
            <a:endParaRPr lang="en-CA" sz="20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a:bodyPr>
          <a:lstStyle/>
          <a:p>
            <a:pPr>
              <a:lnSpc>
                <a:spcPct val="120000"/>
              </a:lnSpc>
              <a:buNone/>
            </a:pPr>
            <a:r>
              <a:rPr lang="en-CA" sz="3400" dirty="0" smtClean="0"/>
              <a:t>“This means that the fulfillment of these eight prophecies alone </a:t>
            </a:r>
            <a:r>
              <a:rPr lang="en-CA" sz="3400" dirty="0" smtClean="0">
                <a:solidFill>
                  <a:srgbClr val="FF0000"/>
                </a:solidFill>
              </a:rPr>
              <a:t>proves</a:t>
            </a:r>
            <a:r>
              <a:rPr lang="en-CA" sz="3400" dirty="0" smtClean="0"/>
              <a:t> that God inspired the writing of those prophecies to a definiteness which lacks only one change in </a:t>
            </a:r>
            <a:r>
              <a:rPr lang="en-US" sz="3600" dirty="0" smtClean="0"/>
              <a:t>10</a:t>
            </a:r>
            <a:r>
              <a:rPr lang="en-US" sz="3600" baseline="30000" dirty="0" smtClean="0"/>
              <a:t>17</a:t>
            </a:r>
            <a:r>
              <a:rPr lang="en-CA" sz="3400" dirty="0" smtClean="0"/>
              <a:t> </a:t>
            </a:r>
            <a:r>
              <a:rPr lang="en-CA" sz="3400" dirty="0" smtClean="0"/>
              <a:t>of being absolute.”</a:t>
            </a:r>
            <a:endParaRPr lang="en-US" sz="3400" dirty="0" smtClean="0"/>
          </a:p>
          <a:p>
            <a:pPr algn="r">
              <a:lnSpc>
                <a:spcPct val="110000"/>
              </a:lnSpc>
              <a:buNone/>
            </a:pPr>
            <a:r>
              <a:rPr lang="en-US" sz="3300" b="1" dirty="0" smtClean="0"/>
              <a:t>-Peter W. Stoner</a:t>
            </a:r>
          </a:p>
          <a:p>
            <a:pPr algn="r">
              <a:lnSpc>
                <a:spcPct val="110000"/>
              </a:lnSpc>
              <a:buNone/>
            </a:pPr>
            <a:endParaRPr lang="en-CA" sz="2400" b="1"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803300"/>
          </a:xfrm>
        </p:spPr>
        <p:txBody>
          <a:bodyPr>
            <a:normAutofit fontScale="90000"/>
          </a:bodyPr>
          <a:lstStyle/>
          <a:p>
            <a:r>
              <a:rPr lang="en-CA" dirty="0" smtClean="0"/>
              <a:t>Psalm 2</a:t>
            </a:r>
            <a:endParaRPr lang="en-CA" dirty="0"/>
          </a:p>
        </p:txBody>
      </p:sp>
      <p:sp>
        <p:nvSpPr>
          <p:cNvPr id="3" name="Content Placeholder 2"/>
          <p:cNvSpPr>
            <a:spLocks noGrp="1"/>
          </p:cNvSpPr>
          <p:nvPr>
            <p:ph idx="1"/>
          </p:nvPr>
        </p:nvSpPr>
        <p:spPr>
          <a:xfrm>
            <a:off x="2123728" y="1177313"/>
            <a:ext cx="6563072" cy="4320480"/>
          </a:xfrm>
        </p:spPr>
        <p:txBody>
          <a:bodyPr>
            <a:normAutofit fontScale="77500" lnSpcReduction="20000"/>
          </a:bodyPr>
          <a:lstStyle/>
          <a:p>
            <a:pPr>
              <a:lnSpc>
                <a:spcPct val="120000"/>
              </a:lnSpc>
              <a:buNone/>
            </a:pPr>
            <a:r>
              <a:rPr lang="en-CA" i="1" baseline="30000" dirty="0" smtClean="0"/>
              <a:t>2</a:t>
            </a:r>
            <a:r>
              <a:rPr lang="en-CA" i="1" dirty="0" smtClean="0"/>
              <a:t>The kings of the earth set themselves,</a:t>
            </a:r>
          </a:p>
          <a:p>
            <a:pPr>
              <a:lnSpc>
                <a:spcPct val="120000"/>
              </a:lnSpc>
              <a:buNone/>
            </a:pPr>
            <a:r>
              <a:rPr lang="en-CA" i="1" dirty="0" smtClean="0"/>
              <a:t>And the rulers take counsel together,</a:t>
            </a:r>
          </a:p>
          <a:p>
            <a:pPr>
              <a:lnSpc>
                <a:spcPct val="120000"/>
              </a:lnSpc>
              <a:buNone/>
            </a:pPr>
            <a:r>
              <a:rPr lang="en-CA" i="1" dirty="0" smtClean="0"/>
              <a:t>Against the Lord and against His Anointed, ...</a:t>
            </a:r>
          </a:p>
          <a:p>
            <a:pPr>
              <a:lnSpc>
                <a:spcPct val="120000"/>
              </a:lnSpc>
              <a:buNone/>
            </a:pPr>
            <a:endParaRPr lang="en-CA" i="1" dirty="0" smtClean="0"/>
          </a:p>
          <a:p>
            <a:pPr>
              <a:lnSpc>
                <a:spcPct val="120000"/>
              </a:lnSpc>
              <a:buNone/>
            </a:pPr>
            <a:r>
              <a:rPr lang="en-CA" i="1" baseline="30000" dirty="0" smtClean="0"/>
              <a:t>10 </a:t>
            </a:r>
            <a:r>
              <a:rPr lang="en-CA" i="1" dirty="0" smtClean="0"/>
              <a:t>Now therefore, be wise, O kings;</a:t>
            </a:r>
            <a:br>
              <a:rPr lang="en-CA" i="1" dirty="0" smtClean="0"/>
            </a:br>
            <a:r>
              <a:rPr lang="en-CA" i="1" dirty="0" smtClean="0"/>
              <a:t>Be instructed, you judges of the earth.</a:t>
            </a:r>
            <a:br>
              <a:rPr lang="en-CA" i="1" dirty="0" smtClean="0"/>
            </a:br>
            <a:r>
              <a:rPr lang="en-CA" i="1" baseline="30000" dirty="0" smtClean="0"/>
              <a:t>11 </a:t>
            </a:r>
            <a:r>
              <a:rPr lang="en-CA" i="1" dirty="0" smtClean="0"/>
              <a:t>Serve the </a:t>
            </a:r>
            <a:r>
              <a:rPr lang="en-CA" i="1" cap="small" dirty="0" smtClean="0"/>
              <a:t>Lord</a:t>
            </a:r>
            <a:r>
              <a:rPr lang="en-CA" i="1" dirty="0" smtClean="0"/>
              <a:t> with fear,</a:t>
            </a:r>
            <a:br>
              <a:rPr lang="en-CA" i="1" dirty="0" smtClean="0"/>
            </a:br>
            <a:r>
              <a:rPr lang="en-CA" i="1" dirty="0" smtClean="0"/>
              <a:t>And rejoice with trembling.</a:t>
            </a:r>
            <a:br>
              <a:rPr lang="en-CA" i="1" dirty="0" smtClean="0"/>
            </a:br>
            <a:r>
              <a:rPr lang="en-CA" i="1" baseline="30000" dirty="0" smtClean="0"/>
              <a:t>12 </a:t>
            </a:r>
            <a:r>
              <a:rPr lang="en-CA" i="1" dirty="0" smtClean="0"/>
              <a:t> </a:t>
            </a:r>
            <a:r>
              <a:rPr lang="en-CA" i="1" u="sng" dirty="0" smtClean="0"/>
              <a:t>Kiss the Son,</a:t>
            </a:r>
            <a:r>
              <a:rPr lang="en-CA" i="1" u="sng" baseline="30000" dirty="0" smtClean="0"/>
              <a:t> </a:t>
            </a:r>
            <a:r>
              <a:rPr lang="en-CA" i="1" u="sng" dirty="0" smtClean="0"/>
              <a:t>lest He be angry,</a:t>
            </a:r>
            <a:br>
              <a:rPr lang="en-CA" i="1" u="sng" dirty="0" smtClean="0"/>
            </a:br>
            <a:r>
              <a:rPr lang="en-CA" i="1" u="sng" dirty="0" smtClean="0"/>
              <a:t>And you perish in the way,</a:t>
            </a:r>
            <a:br>
              <a:rPr lang="en-CA" i="1" u="sng" dirty="0" smtClean="0"/>
            </a:br>
            <a:r>
              <a:rPr lang="en-CA" i="1" u="sng" dirty="0" smtClean="0"/>
              <a:t>When His wrath is kindled but a little.</a:t>
            </a:r>
            <a:br>
              <a:rPr lang="en-CA" i="1" u="sng" dirty="0" smtClean="0"/>
            </a:br>
            <a:r>
              <a:rPr lang="en-CA" i="1" u="sng" dirty="0" smtClean="0"/>
              <a:t>Blessed are all those who put their trust in Him.”</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28" y="256425"/>
          <a:ext cx="5544616" cy="5265372"/>
        </p:xfrm>
        <a:graphic>
          <a:graphicData uri="http://schemas.openxmlformats.org/drawingml/2006/table">
            <a:tbl>
              <a:tblPr firstRow="1" bandRow="1">
                <a:tableStyleId>{5C22544A-7EE6-4342-B048-85BDC9FD1C3A}</a:tableStyleId>
              </a:tblPr>
              <a:tblGrid>
                <a:gridCol w="4248472"/>
                <a:gridCol w="1296144"/>
              </a:tblGrid>
              <a:tr h="560062">
                <a:tc>
                  <a:txBody>
                    <a:bodyPr/>
                    <a:lstStyle/>
                    <a:p>
                      <a:r>
                        <a:rPr lang="en-CA" sz="1600" dirty="0" smtClean="0"/>
                        <a:t>Prophecy</a:t>
                      </a:r>
                      <a:endParaRPr lang="en-CA" sz="1600" dirty="0"/>
                    </a:p>
                  </a:txBody>
                  <a:tcPr marT="38100" marB="38100" anchor="ctr"/>
                </a:tc>
                <a:tc>
                  <a:txBody>
                    <a:bodyPr/>
                    <a:lstStyle/>
                    <a:p>
                      <a:pPr algn="ctr"/>
                      <a:r>
                        <a:rPr lang="en-CA" sz="1600" dirty="0" smtClean="0"/>
                        <a:t>Scripture</a:t>
                      </a:r>
                      <a:endParaRPr lang="en-CA" sz="16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Born in Bethlehem</a:t>
                      </a:r>
                    </a:p>
                  </a:txBody>
                  <a:tcPr marT="38100" marB="38100" anchor="ctr"/>
                </a:tc>
                <a:tc>
                  <a:txBody>
                    <a:bodyPr/>
                    <a:lstStyle/>
                    <a:p>
                      <a:pPr algn="ctr"/>
                      <a:r>
                        <a:rPr lang="en-CA" sz="1400" dirty="0" smtClean="0"/>
                        <a:t>Micah 5:2</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A Forerunner To Prepare the Way</a:t>
                      </a:r>
                    </a:p>
                  </a:txBody>
                  <a:tcPr marT="38100" marB="38100" anchor="ctr"/>
                </a:tc>
                <a:tc>
                  <a:txBody>
                    <a:bodyPr/>
                    <a:lstStyle/>
                    <a:p>
                      <a:pPr algn="ctr"/>
                      <a:r>
                        <a:rPr lang="en-CA" sz="1400" dirty="0" smtClean="0"/>
                        <a:t>Malachi 3:1</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Enter Jerusalem as King on a Colt</a:t>
                      </a:r>
                    </a:p>
                  </a:txBody>
                  <a:tcPr marT="38100" marB="38100" anchor="ctr"/>
                </a:tc>
                <a:tc>
                  <a:txBody>
                    <a:bodyPr/>
                    <a:lstStyle/>
                    <a:p>
                      <a:pPr algn="ctr"/>
                      <a:r>
                        <a:rPr lang="en-CA" sz="1400" dirty="0" smtClean="0"/>
                        <a:t>Zechariah</a:t>
                      </a:r>
                      <a:r>
                        <a:rPr lang="en-CA" sz="1400" baseline="0" dirty="0" smtClean="0"/>
                        <a:t> 9:9</a:t>
                      </a:r>
                      <a:endParaRPr lang="en-CA" sz="1400" dirty="0"/>
                    </a:p>
                  </a:txBody>
                  <a:tcPr marT="38100" marB="38100" anchor="ctr"/>
                </a:tc>
              </a:tr>
              <a:tr h="635000">
                <a:tc>
                  <a:txBody>
                    <a:bodyPr/>
                    <a:lstStyle/>
                    <a:p>
                      <a:pPr algn="l"/>
                      <a:r>
                        <a:rPr lang="en-CA" sz="1800" dirty="0" smtClean="0"/>
                        <a:t>Betrayed By Friend, Wounds In Hands</a:t>
                      </a:r>
                      <a:endParaRPr lang="en-CA" sz="1800" dirty="0"/>
                    </a:p>
                  </a:txBody>
                  <a:tcPr marT="38100" marB="38100" anchor="ctr"/>
                </a:tc>
                <a:tc>
                  <a:txBody>
                    <a:bodyPr/>
                    <a:lstStyle/>
                    <a:p>
                      <a:pPr algn="ctr"/>
                      <a:r>
                        <a:rPr lang="en-CA" sz="1400" dirty="0" smtClean="0"/>
                        <a:t>Zechariah</a:t>
                      </a:r>
                      <a:r>
                        <a:rPr lang="en-CA" sz="1400" baseline="0" dirty="0" smtClean="0"/>
                        <a:t> 13:6</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Betrayed for 30 Pieces of Silver</a:t>
                      </a:r>
                    </a:p>
                  </a:txBody>
                  <a:tcPr marT="38100" marB="38100" anchor="ctr"/>
                </a:tc>
                <a:tc>
                  <a:txBody>
                    <a:bodyPr/>
                    <a:lstStyle/>
                    <a:p>
                      <a:pPr algn="ctr"/>
                      <a:r>
                        <a:rPr lang="en-CA" sz="1400" dirty="0" smtClean="0"/>
                        <a:t>Zechariah</a:t>
                      </a:r>
                      <a:r>
                        <a:rPr lang="en-CA" sz="1400" baseline="0" dirty="0" smtClean="0"/>
                        <a:t> 11:12</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30 Pieces Cast to Potter in Lord’s House</a:t>
                      </a:r>
                    </a:p>
                  </a:txBody>
                  <a:tcPr marT="38100" marB="38100" anchor="ctr"/>
                </a:tc>
                <a:tc>
                  <a:txBody>
                    <a:bodyPr/>
                    <a:lstStyle/>
                    <a:p>
                      <a:pPr algn="ctr"/>
                      <a:r>
                        <a:rPr lang="en-CA" sz="1400" dirty="0" smtClean="0"/>
                        <a:t>Zechariah 11:13</a:t>
                      </a:r>
                      <a:endParaRPr lang="en-CA" sz="1400" dirty="0"/>
                    </a:p>
                  </a:txBody>
                  <a:tcPr marT="38100" marB="38100" anchor="ctr"/>
                </a:tc>
              </a:tr>
              <a:tr h="63500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Oppressed and Afflicted, Yet Silent</a:t>
                      </a:r>
                    </a:p>
                  </a:txBody>
                  <a:tcPr marT="38100" marB="38100" anchor="ctr"/>
                </a:tc>
                <a:tc>
                  <a:txBody>
                    <a:bodyPr/>
                    <a:lstStyle/>
                    <a:p>
                      <a:pPr algn="ctr"/>
                      <a:r>
                        <a:rPr lang="en-CA" sz="1400" dirty="0" smtClean="0"/>
                        <a:t>Isaiah 53:7</a:t>
                      </a:r>
                      <a:endParaRPr lang="en-CA" sz="1400" dirty="0"/>
                    </a:p>
                  </a:txBody>
                  <a:tcPr marT="38100" marB="38100" anchor="ctr"/>
                </a:tc>
              </a:tr>
              <a:tr h="56006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800" dirty="0" smtClean="0"/>
                        <a:t>Pierced Hands and Feet</a:t>
                      </a:r>
                    </a:p>
                  </a:txBody>
                  <a:tcPr marT="38100" marB="38100" anchor="ctr"/>
                </a:tc>
                <a:tc>
                  <a:txBody>
                    <a:bodyPr/>
                    <a:lstStyle/>
                    <a:p>
                      <a:pPr algn="ctr"/>
                      <a:r>
                        <a:rPr lang="en-CA" sz="1400" dirty="0" smtClean="0"/>
                        <a:t>Psalm 22:16</a:t>
                      </a:r>
                      <a:endParaRPr lang="en-CA" sz="1400" dirty="0"/>
                    </a:p>
                  </a:txBody>
                  <a:tcPr marT="38100" marB="38100" anchor="ctr"/>
                </a:tc>
              </a:tr>
            </a:tbl>
          </a:graphicData>
        </a:graphic>
      </p:graphicFrame>
      <p:pic>
        <p:nvPicPr>
          <p:cNvPr id="6" name="Picture 5" descr="Science Speaks Cover.jpg"/>
          <p:cNvPicPr>
            <a:picLocks noChangeAspect="1"/>
          </p:cNvPicPr>
          <p:nvPr/>
        </p:nvPicPr>
        <p:blipFill>
          <a:blip r:embed="rId2" cstate="print"/>
          <a:stretch>
            <a:fillRect/>
          </a:stretch>
        </p:blipFill>
        <p:spPr>
          <a:xfrm>
            <a:off x="6297926" y="1357333"/>
            <a:ext cx="2434204" cy="332786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Acts 8:26-40</a:t>
            </a:r>
            <a:endParaRPr lang="en-CA" dirty="0"/>
          </a:p>
        </p:txBody>
      </p:sp>
      <p:sp>
        <p:nvSpPr>
          <p:cNvPr id="3" name="Subtitle 2"/>
          <p:cNvSpPr>
            <a:spLocks noGrp="1"/>
          </p:cNvSpPr>
          <p:nvPr>
            <p:ph type="subTitle" idx="1"/>
          </p:nvPr>
        </p:nvSpPr>
        <p:spPr/>
        <p:txBody>
          <a:bodyPr/>
          <a:lstStyle/>
          <a:p>
            <a:r>
              <a:rPr lang="en-CA" dirty="0" smtClean="0"/>
              <a:t>Philip and the Ethiopian Eunuch</a:t>
            </a:r>
            <a:endParaRPr lang="en-CA"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743293"/>
          </a:xfrm>
        </p:spPr>
        <p:txBody>
          <a:bodyPr>
            <a:normAutofit fontScale="90000"/>
          </a:bodyPr>
          <a:lstStyle/>
          <a:p>
            <a:r>
              <a:rPr lang="en-CA" dirty="0" smtClean="0"/>
              <a:t>Isaiah 1:21,26</a:t>
            </a:r>
            <a:endParaRPr lang="en-CA" dirty="0"/>
          </a:p>
        </p:txBody>
      </p:sp>
      <p:sp>
        <p:nvSpPr>
          <p:cNvPr id="3" name="Content Placeholder 2"/>
          <p:cNvSpPr>
            <a:spLocks noGrp="1"/>
          </p:cNvSpPr>
          <p:nvPr>
            <p:ph sz="half" idx="1"/>
          </p:nvPr>
        </p:nvSpPr>
        <p:spPr>
          <a:xfrm>
            <a:off x="395536" y="1177315"/>
            <a:ext cx="8280920" cy="4260473"/>
          </a:xfrm>
        </p:spPr>
        <p:txBody>
          <a:bodyPr>
            <a:normAutofit/>
          </a:bodyPr>
          <a:lstStyle/>
          <a:p>
            <a:pPr>
              <a:buNone/>
            </a:pPr>
            <a:r>
              <a:rPr lang="en-CA" i="1" baseline="30000" dirty="0" smtClean="0"/>
              <a:t>21 </a:t>
            </a:r>
            <a:r>
              <a:rPr lang="en-CA" i="1" dirty="0" smtClean="0"/>
              <a:t>“How the faithful city has become a harlot!</a:t>
            </a:r>
          </a:p>
          <a:p>
            <a:pPr>
              <a:buNone/>
            </a:pPr>
            <a:r>
              <a:rPr lang="en-CA" i="1" dirty="0" smtClean="0"/>
              <a:t>It was full of justice;</a:t>
            </a:r>
          </a:p>
          <a:p>
            <a:pPr>
              <a:buNone/>
            </a:pPr>
            <a:r>
              <a:rPr lang="en-CA" i="1" dirty="0" smtClean="0"/>
              <a:t>Righteousness lodged in it,</a:t>
            </a:r>
          </a:p>
          <a:p>
            <a:pPr>
              <a:buNone/>
            </a:pPr>
            <a:r>
              <a:rPr lang="en-CA" i="1" dirty="0" smtClean="0"/>
              <a:t>But now murderers.”</a:t>
            </a:r>
            <a:endParaRPr lang="en-CA" i="1" baseline="30000" dirty="0" smtClean="0"/>
          </a:p>
          <a:p>
            <a:pPr>
              <a:buNone/>
            </a:pPr>
            <a:endParaRPr lang="en-CA" i="1" baseline="30000" dirty="0" smtClean="0"/>
          </a:p>
          <a:p>
            <a:pPr>
              <a:buNone/>
            </a:pPr>
            <a:endParaRPr lang="en-CA" i="1" baseline="30000" dirty="0" smtClean="0"/>
          </a:p>
          <a:p>
            <a:pPr>
              <a:buNone/>
            </a:pPr>
            <a:r>
              <a:rPr lang="en-CA" i="1" baseline="30000" dirty="0" smtClean="0"/>
              <a:t>26 </a:t>
            </a:r>
            <a:r>
              <a:rPr lang="en-CA" i="1" dirty="0" smtClean="0"/>
              <a:t>“I will restore your judges as at the first,</a:t>
            </a:r>
          </a:p>
          <a:p>
            <a:pPr>
              <a:buNone/>
            </a:pPr>
            <a:r>
              <a:rPr lang="en-CA" i="1" dirty="0" smtClean="0"/>
              <a:t>And your counselors as at the beginning.</a:t>
            </a:r>
          </a:p>
          <a:p>
            <a:pPr>
              <a:buNone/>
            </a:pPr>
            <a:r>
              <a:rPr lang="en-CA" i="1" dirty="0" smtClean="0"/>
              <a:t>Afterward you shall be called the city of righteousness, the faithful city.”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4002"/>
            <a:ext cx="8229600" cy="683287"/>
          </a:xfrm>
        </p:spPr>
        <p:txBody>
          <a:bodyPr>
            <a:normAutofit fontScale="90000"/>
          </a:bodyPr>
          <a:lstStyle/>
          <a:p>
            <a:r>
              <a:rPr lang="en-CA" dirty="0" smtClean="0"/>
              <a:t>When the </a:t>
            </a:r>
            <a:r>
              <a:rPr lang="en-CA" sz="6000" dirty="0" smtClean="0"/>
              <a:t>KING</a:t>
            </a:r>
            <a:r>
              <a:rPr lang="en-CA" dirty="0" smtClean="0"/>
              <a:t> comes …</a:t>
            </a:r>
            <a:endParaRPr lang="en-CA" dirty="0"/>
          </a:p>
        </p:txBody>
      </p:sp>
      <p:sp>
        <p:nvSpPr>
          <p:cNvPr id="6" name="Content Placeholder 5"/>
          <p:cNvSpPr>
            <a:spLocks noGrp="1"/>
          </p:cNvSpPr>
          <p:nvPr>
            <p:ph idx="1"/>
          </p:nvPr>
        </p:nvSpPr>
        <p:spPr>
          <a:xfrm>
            <a:off x="251520" y="1057302"/>
            <a:ext cx="8496944" cy="4380487"/>
          </a:xfrm>
        </p:spPr>
        <p:txBody>
          <a:bodyPr>
            <a:noAutofit/>
          </a:bodyPr>
          <a:lstStyle/>
          <a:p>
            <a:pPr marL="273600">
              <a:spcAft>
                <a:spcPts val="1200"/>
              </a:spcAft>
            </a:pPr>
            <a:r>
              <a:rPr lang="en-CA" sz="2400" dirty="0" smtClean="0"/>
              <a:t>He will order and establish His kingdom w/ judgment and justice, and peace will increase w/o end </a:t>
            </a:r>
            <a:r>
              <a:rPr lang="en-CA" sz="2400" b="1" dirty="0" smtClean="0"/>
              <a:t>(9:6-7)</a:t>
            </a:r>
          </a:p>
          <a:p>
            <a:pPr marL="831384" lvl="1">
              <a:spcAft>
                <a:spcPts val="2400"/>
              </a:spcAft>
            </a:pPr>
            <a:r>
              <a:rPr lang="en-CA" sz="2000" dirty="0" smtClean="0">
                <a:solidFill>
                  <a:srgbClr val="002060"/>
                </a:solidFill>
              </a:rPr>
              <a:t>In order to do this, the King </a:t>
            </a:r>
            <a:r>
              <a:rPr lang="en-CA" sz="2000" b="1" u="sng" dirty="0" smtClean="0">
                <a:solidFill>
                  <a:srgbClr val="002060"/>
                </a:solidFill>
              </a:rPr>
              <a:t>must</a:t>
            </a:r>
            <a:r>
              <a:rPr lang="en-CA" sz="2000" dirty="0" smtClean="0">
                <a:solidFill>
                  <a:srgbClr val="002060"/>
                </a:solidFill>
              </a:rPr>
              <a:t> keep out sin and put an end to unrighteousness and lack of justice.</a:t>
            </a:r>
            <a:endParaRPr lang="en-CA" sz="2000" dirty="0" smtClean="0">
              <a:solidFill>
                <a:srgbClr val="002060"/>
              </a:solidFill>
            </a:endParaRPr>
          </a:p>
          <a:p>
            <a:pPr marL="273600">
              <a:spcAft>
                <a:spcPts val="1200"/>
              </a:spcAft>
            </a:pPr>
            <a:r>
              <a:rPr lang="en-CA" sz="2400" dirty="0" smtClean="0"/>
              <a:t>The Spirit of the Lord would be upon him, He would rule the earth in righteousness and power, and Gentiles shall seek him. </a:t>
            </a:r>
            <a:r>
              <a:rPr lang="en-CA" sz="2400" b="1" dirty="0" smtClean="0"/>
              <a:t>(11:1-5,10)</a:t>
            </a:r>
          </a:p>
          <a:p>
            <a:pPr marL="831384" lvl="1">
              <a:spcAft>
                <a:spcPts val="2400"/>
              </a:spcAft>
            </a:pPr>
            <a:r>
              <a:rPr lang="en-CA" sz="2000" dirty="0" smtClean="0">
                <a:solidFill>
                  <a:srgbClr val="002060"/>
                </a:solidFill>
              </a:rPr>
              <a:t>Especially notice the strength of his mouth, v.4</a:t>
            </a:r>
          </a:p>
          <a:p>
            <a:pPr marL="273600">
              <a:spcAft>
                <a:spcPts val="1200"/>
              </a:spcAft>
            </a:pPr>
            <a:r>
              <a:rPr lang="en-CA" sz="2400" dirty="0" smtClean="0"/>
              <a:t>The people of the kingdom will praise God, who has saved them in mercy. </a:t>
            </a:r>
            <a:r>
              <a:rPr lang="en-CA" sz="2400" b="1" dirty="0" smtClean="0"/>
              <a:t>(12:1-6</a:t>
            </a:r>
            <a:r>
              <a:rPr lang="en-CA" sz="2400" dirty="0" smtClean="0"/>
              <a:t>)</a:t>
            </a:r>
            <a:endParaRPr lang="en-CA"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54002"/>
            <a:ext cx="8229600" cy="683287"/>
          </a:xfrm>
        </p:spPr>
        <p:txBody>
          <a:bodyPr>
            <a:normAutofit fontScale="90000"/>
          </a:bodyPr>
          <a:lstStyle/>
          <a:p>
            <a:r>
              <a:rPr lang="en-CA" dirty="0" smtClean="0"/>
              <a:t>When the </a:t>
            </a:r>
            <a:r>
              <a:rPr lang="en-CA" sz="6000" dirty="0" smtClean="0"/>
              <a:t>SERVANT</a:t>
            </a:r>
            <a:r>
              <a:rPr lang="en-CA" dirty="0" smtClean="0"/>
              <a:t> comes …</a:t>
            </a:r>
            <a:endParaRPr lang="en-CA" dirty="0"/>
          </a:p>
        </p:txBody>
      </p:sp>
      <p:sp>
        <p:nvSpPr>
          <p:cNvPr id="6" name="Content Placeholder 5"/>
          <p:cNvSpPr>
            <a:spLocks noGrp="1"/>
          </p:cNvSpPr>
          <p:nvPr>
            <p:ph idx="1"/>
          </p:nvPr>
        </p:nvSpPr>
        <p:spPr>
          <a:xfrm>
            <a:off x="457200" y="1057302"/>
            <a:ext cx="8229600" cy="4380487"/>
          </a:xfrm>
        </p:spPr>
        <p:txBody>
          <a:bodyPr>
            <a:normAutofit fontScale="85000" lnSpcReduction="20000"/>
          </a:bodyPr>
          <a:lstStyle/>
          <a:p>
            <a:pPr marL="273600">
              <a:spcAft>
                <a:spcPts val="1200"/>
              </a:spcAft>
            </a:pPr>
            <a:r>
              <a:rPr lang="en-CA" sz="2600" dirty="0" smtClean="0"/>
              <a:t>God’s Spirit would be upon Him, he would bring justice in the earth, </a:t>
            </a:r>
            <a:r>
              <a:rPr lang="en-CA" sz="2600" i="1" dirty="0" smtClean="0"/>
              <a:t>and yet he would be meek </a:t>
            </a:r>
            <a:r>
              <a:rPr lang="en-CA" sz="2600" b="1" dirty="0" smtClean="0"/>
              <a:t>(42:1-4)</a:t>
            </a:r>
            <a:endParaRPr lang="en-CA" sz="2600" dirty="0" smtClean="0"/>
          </a:p>
          <a:p>
            <a:pPr marL="273600">
              <a:spcAft>
                <a:spcPts val="1200"/>
              </a:spcAft>
            </a:pPr>
            <a:r>
              <a:rPr lang="en-CA" sz="2600" dirty="0" smtClean="0"/>
              <a:t>He would bring Judah and Israel back to God, he would be God’s salvation to the ends of the earth, </a:t>
            </a:r>
            <a:r>
              <a:rPr lang="en-CA" sz="2600" i="1" dirty="0" smtClean="0"/>
              <a:t>and yet he would be despised and a </a:t>
            </a:r>
            <a:r>
              <a:rPr lang="en-CA" sz="2600" i="1" u="sng" dirty="0" smtClean="0"/>
              <a:t>Servant</a:t>
            </a:r>
            <a:r>
              <a:rPr lang="en-CA" sz="2600" i="1" dirty="0" smtClean="0"/>
              <a:t> of rulers </a:t>
            </a:r>
            <a:r>
              <a:rPr lang="en-CA" sz="2600" b="1" dirty="0" smtClean="0"/>
              <a:t>(49:1-7; c.49-52</a:t>
            </a:r>
            <a:r>
              <a:rPr lang="en-CA" sz="2600" dirty="0" smtClean="0"/>
              <a:t>)</a:t>
            </a:r>
          </a:p>
          <a:p>
            <a:pPr marL="831384" lvl="1">
              <a:spcAft>
                <a:spcPts val="1200"/>
              </a:spcAft>
            </a:pPr>
            <a:r>
              <a:rPr lang="en-CA" sz="2000" dirty="0" smtClean="0">
                <a:solidFill>
                  <a:srgbClr val="002060"/>
                </a:solidFill>
              </a:rPr>
              <a:t>Especially notice the strength of his mouth, 49:2</a:t>
            </a:r>
          </a:p>
          <a:p>
            <a:pPr marL="273600">
              <a:spcAft>
                <a:spcPts val="1200"/>
              </a:spcAft>
            </a:pPr>
            <a:r>
              <a:rPr lang="en-CA" sz="2600" dirty="0" smtClean="0"/>
              <a:t>He would speak the words of God and prosper and be exalted, </a:t>
            </a:r>
            <a:r>
              <a:rPr lang="en-CA" sz="2600" i="1" dirty="0" smtClean="0"/>
              <a:t>and yet he would be abused, despised and rejected of men, and would die as a guilt offering for the transgressions of God’s people</a:t>
            </a:r>
            <a:r>
              <a:rPr lang="en-CA" sz="2600" dirty="0" smtClean="0"/>
              <a:t> </a:t>
            </a:r>
            <a:r>
              <a:rPr lang="en-CA" sz="2600" b="1" dirty="0" smtClean="0"/>
              <a:t>(50:4-6, 52:13 - 53:12)</a:t>
            </a:r>
          </a:p>
          <a:p>
            <a:pPr marL="273600">
              <a:spcAft>
                <a:spcPts val="1200"/>
              </a:spcAft>
            </a:pPr>
            <a:r>
              <a:rPr lang="en-CA" sz="2600" dirty="0" smtClean="0"/>
              <a:t>Chapters 54-66 tell us that the cleansing that God brings to His people through this Servant will result in joy and praise, and Gentiles will seek the Lord and His kingdom.</a:t>
            </a:r>
            <a:endParaRPr lang="en-CA" sz="2600" dirty="0"/>
          </a:p>
        </p:txBody>
      </p:sp>
      <p:sp>
        <p:nvSpPr>
          <p:cNvPr id="4" name="Oval 3"/>
          <p:cNvSpPr/>
          <p:nvPr/>
        </p:nvSpPr>
        <p:spPr>
          <a:xfrm>
            <a:off x="467544" y="397228"/>
            <a:ext cx="8352928" cy="4920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smtClean="0"/>
              <a:t>Could the </a:t>
            </a:r>
            <a:r>
              <a:rPr lang="en-CA" sz="5000" b="1" dirty="0" smtClean="0"/>
              <a:t>SERVANT</a:t>
            </a:r>
            <a:r>
              <a:rPr lang="en-CA" sz="5000" dirty="0" smtClean="0"/>
              <a:t> actually </a:t>
            </a:r>
            <a:r>
              <a:rPr lang="en-CA" sz="5000" i="1" dirty="0" smtClean="0"/>
              <a:t>be</a:t>
            </a:r>
            <a:r>
              <a:rPr lang="en-CA" sz="5000" dirty="0" smtClean="0"/>
              <a:t> the </a:t>
            </a:r>
            <a:r>
              <a:rPr lang="en-CA" sz="5000" b="1" dirty="0" smtClean="0"/>
              <a:t>KING?</a:t>
            </a:r>
            <a:endParaRPr lang="en-CA" sz="5000" dirty="0" smtClean="0"/>
          </a:p>
          <a:p>
            <a:pPr algn="ctr"/>
            <a:endParaRPr lang="en-CA" sz="4000" i="1" dirty="0" smtClean="0"/>
          </a:p>
          <a:p>
            <a:pPr algn="ctr"/>
            <a:r>
              <a:rPr lang="en-CA" sz="3200" i="1" dirty="0" smtClean="0"/>
              <a:t>“The Spirit of the Lord GOD  is upon Me, because the LORD has anointed Me…”</a:t>
            </a:r>
            <a:r>
              <a:rPr lang="en-CA" sz="3200" dirty="0" smtClean="0"/>
              <a:t> (61:1)</a:t>
            </a:r>
            <a:endParaRPr lang="en-CA" sz="32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97228"/>
            <a:ext cx="8229600" cy="4920547"/>
          </a:xfrm>
          <a:solidFill>
            <a:schemeClr val="bg1">
              <a:alpha val="95000"/>
            </a:schemeClr>
          </a:solidFill>
        </p:spPr>
        <p:txBody>
          <a:bodyPr anchor="b">
            <a:normAutofit fontScale="92500" lnSpcReduction="10000"/>
          </a:bodyPr>
          <a:lstStyle/>
          <a:p>
            <a:pPr>
              <a:lnSpc>
                <a:spcPct val="110000"/>
              </a:lnSpc>
              <a:buNone/>
            </a:pPr>
            <a:r>
              <a:rPr lang="en-CA" sz="3000" dirty="0" smtClean="0"/>
              <a:t>“…What is important to note is that they did recognize that both pictures somehow applied to the Messiah. But they assumed it was impossible to reconcile both views in one person. Rather than seeing one Messiah in two different roles, they saw two Messiahs—the suffering and dying Messiah, called ‘Messiah </a:t>
            </a:r>
            <a:r>
              <a:rPr lang="en-CA" sz="3000" dirty="0" err="1" smtClean="0"/>
              <a:t>ben</a:t>
            </a:r>
            <a:r>
              <a:rPr lang="en-CA" sz="3000" dirty="0" smtClean="0"/>
              <a:t> Joseph,’ and the victorious conquering Messiah, called ‘Messiah </a:t>
            </a:r>
            <a:r>
              <a:rPr lang="en-CA" sz="3000" dirty="0" err="1" smtClean="0"/>
              <a:t>ben</a:t>
            </a:r>
            <a:r>
              <a:rPr lang="en-CA" sz="3000" dirty="0" smtClean="0"/>
              <a:t> David’.</a:t>
            </a:r>
            <a:r>
              <a:rPr lang="en-US" sz="3000" dirty="0" smtClean="0"/>
              <a:t>”</a:t>
            </a:r>
            <a:endParaRPr lang="en-CA" sz="3000" dirty="0" smtClean="0"/>
          </a:p>
          <a:p>
            <a:pPr>
              <a:lnSpc>
                <a:spcPct val="110000"/>
              </a:lnSpc>
              <a:buNone/>
            </a:pPr>
            <a:endParaRPr lang="en-US" sz="3400" dirty="0" smtClean="0"/>
          </a:p>
          <a:p>
            <a:pPr algn="r">
              <a:lnSpc>
                <a:spcPct val="110000"/>
              </a:lnSpc>
              <a:buFontTx/>
              <a:buChar char="-"/>
            </a:pPr>
            <a:r>
              <a:rPr lang="en-US" sz="2000" b="1" dirty="0" smtClean="0"/>
              <a:t>John </a:t>
            </a:r>
            <a:r>
              <a:rPr lang="en-US" sz="2000" b="1" dirty="0" err="1" smtClean="0"/>
              <a:t>Ankerberg</a:t>
            </a:r>
            <a:r>
              <a:rPr lang="en-US" sz="2000" b="1" dirty="0" smtClean="0"/>
              <a:t>, John Weldon, Walter Kaiser</a:t>
            </a:r>
          </a:p>
          <a:p>
            <a:pPr algn="r">
              <a:lnSpc>
                <a:spcPct val="110000"/>
              </a:lnSpc>
              <a:buNone/>
            </a:pPr>
            <a:r>
              <a:rPr lang="en-US" sz="2000" b="1" dirty="0" smtClean="0"/>
              <a:t>See “Jesus – The Messiah?”</a:t>
            </a:r>
          </a:p>
          <a:p>
            <a:pPr algn="r">
              <a:lnSpc>
                <a:spcPct val="110000"/>
              </a:lnSpc>
              <a:buNone/>
            </a:pPr>
            <a:r>
              <a:rPr lang="en-US" sz="1500" b="1" dirty="0" smtClean="0"/>
              <a:t>http://www.jashow.org/wiki/index.php/Jesus_-_The_Messiah%3F</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effectLst>
                  <a:outerShdw blurRad="38100" dist="38100" dir="2700000" algn="tl">
                    <a:srgbClr val="000000">
                      <a:alpha val="43137"/>
                    </a:srgbClr>
                  </a:outerShdw>
                </a:effectLst>
              </a:rPr>
              <a:t>Isaiah </a:t>
            </a:r>
            <a:r>
              <a:rPr lang="en-CA" b="1" dirty="0" smtClean="0">
                <a:effectLst>
                  <a:outerShdw blurRad="38100" dist="38100" dir="2700000" algn="tl">
                    <a:srgbClr val="000000">
                      <a:alpha val="43137"/>
                    </a:srgbClr>
                  </a:outerShdw>
                </a:effectLst>
              </a:rPr>
              <a:t>53 is about </a:t>
            </a:r>
            <a:r>
              <a:rPr lang="en-CA" b="1" u="sng" dirty="0" smtClean="0">
                <a:effectLst>
                  <a:outerShdw blurRad="38100" dist="38100" dir="2700000" algn="tl">
                    <a:srgbClr val="000000">
                      <a:alpha val="43137"/>
                    </a:srgbClr>
                  </a:outerShdw>
                </a:effectLst>
              </a:rPr>
              <a:t>Jesus</a:t>
            </a:r>
            <a:r>
              <a:rPr lang="en-CA" b="1" dirty="0" smtClean="0">
                <a:effectLst>
                  <a:outerShdw blurRad="38100" dist="38100" dir="2700000" algn="tl">
                    <a:srgbClr val="000000">
                      <a:alpha val="43137"/>
                    </a:srgbClr>
                  </a:outerShdw>
                </a:effectLst>
              </a:rPr>
              <a:t>.</a:t>
            </a:r>
            <a:endParaRPr lang="en-CA" b="1"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259632" y="3238500"/>
            <a:ext cx="6624736" cy="2211288"/>
          </a:xfrm>
        </p:spPr>
        <p:txBody>
          <a:bodyPr>
            <a:normAutofit fontScale="92500"/>
          </a:bodyPr>
          <a:lstStyle/>
          <a:p>
            <a:r>
              <a:rPr lang="en-CA" i="1" dirty="0" smtClean="0">
                <a:solidFill>
                  <a:schemeClr val="tx1"/>
                </a:solidFill>
              </a:rPr>
              <a:t>“He was led as a lamb to the slaughter, and as a sheep before its shearers is silent, so He opened not His mouth.”</a:t>
            </a:r>
            <a:r>
              <a:rPr lang="en-CA" dirty="0" smtClean="0">
                <a:solidFill>
                  <a:schemeClr val="tx1"/>
                </a:solidFill>
              </a:rPr>
              <a:t> (v.7</a:t>
            </a:r>
            <a:r>
              <a:rPr lang="en-CA" dirty="0" smtClean="0">
                <a:solidFill>
                  <a:schemeClr val="tx1"/>
                </a:solidFill>
              </a:rPr>
              <a:t>)</a:t>
            </a:r>
          </a:p>
          <a:p>
            <a:r>
              <a:rPr lang="en-CA" sz="2800" b="1" dirty="0" smtClean="0">
                <a:solidFill>
                  <a:schemeClr val="tx1"/>
                </a:solidFill>
              </a:rPr>
              <a:t>Matthew 26:62-63, 27:11-14</a:t>
            </a:r>
          </a:p>
          <a:p>
            <a:endParaRPr lang="en-CA" i="1" dirty="0">
              <a:solidFill>
                <a:schemeClr val="tx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1545</TotalTime>
  <Words>1391</Words>
  <Application>Microsoft Office PowerPoint</Application>
  <PresentationFormat>On-screen Show (16:10)</PresentationFormat>
  <Paragraphs>145</Paragraphs>
  <Slides>21</Slides>
  <Notes>0</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Human</vt:lpstr>
      <vt:lpstr>2_Human</vt:lpstr>
      <vt:lpstr>1_Human</vt:lpstr>
      <vt:lpstr>Office Theme</vt:lpstr>
      <vt:lpstr>3_Human</vt:lpstr>
      <vt:lpstr>Peter W. Stoner</vt:lpstr>
      <vt:lpstr>Slide 2</vt:lpstr>
      <vt:lpstr>Slide 3</vt:lpstr>
      <vt:lpstr>Acts 8:26-40</vt:lpstr>
      <vt:lpstr>Isaiah 1:21,26</vt:lpstr>
      <vt:lpstr>When the KING comes …</vt:lpstr>
      <vt:lpstr>When the SERVANT comes …</vt:lpstr>
      <vt:lpstr>Slide 8</vt:lpstr>
      <vt:lpstr>Isaiah 53 is about Jesus.</vt:lpstr>
      <vt:lpstr>Slide 10</vt:lpstr>
      <vt:lpstr>Mark 10:42-45</vt:lpstr>
      <vt:lpstr>1 Peter 2:21-24</vt:lpstr>
      <vt:lpstr>Slide 13</vt:lpstr>
      <vt:lpstr>Psalm 22</vt:lpstr>
      <vt:lpstr>Slide 15</vt:lpstr>
      <vt:lpstr>Slide 16</vt:lpstr>
      <vt:lpstr>Slide 17</vt:lpstr>
      <vt:lpstr>Slide 18</vt:lpstr>
      <vt:lpstr>Slide 19</vt:lpstr>
      <vt:lpstr>Slide 20</vt:lpstr>
      <vt:lpstr>Psalm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W. Stoner</dc:title>
  <dc:creator>Dave</dc:creator>
  <cp:lastModifiedBy>Dave</cp:lastModifiedBy>
  <cp:revision>42</cp:revision>
  <dcterms:created xsi:type="dcterms:W3CDTF">2014-02-07T21:16:53Z</dcterms:created>
  <dcterms:modified xsi:type="dcterms:W3CDTF">2015-02-08T21:48:27Z</dcterms:modified>
</cp:coreProperties>
</file>