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78" r:id="rId2"/>
    <p:sldId id="393" r:id="rId3"/>
    <p:sldId id="384" r:id="rId4"/>
    <p:sldId id="391" r:id="rId5"/>
    <p:sldId id="379" r:id="rId6"/>
    <p:sldId id="383" r:id="rId7"/>
    <p:sldId id="381" r:id="rId8"/>
    <p:sldId id="382" r:id="rId9"/>
    <p:sldId id="390" r:id="rId10"/>
    <p:sldId id="385" r:id="rId11"/>
    <p:sldId id="386" r:id="rId12"/>
    <p:sldId id="392" r:id="rId13"/>
    <p:sldId id="387" r:id="rId14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FF"/>
    <a:srgbClr val="0000FF"/>
    <a:srgbClr val="FF0000"/>
    <a:srgbClr val="00FF00"/>
    <a:srgbClr val="C0C0C0"/>
    <a:srgbClr val="CC9900"/>
    <a:srgbClr val="DDDDDD"/>
    <a:srgbClr val="99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1" autoAdjust="0"/>
    <p:restoredTop sz="79186" autoAdjust="0"/>
  </p:normalViewPr>
  <p:slideViewPr>
    <p:cSldViewPr>
      <p:cViewPr varScale="1">
        <p:scale>
          <a:sx n="107" d="100"/>
          <a:sy n="107" d="100"/>
        </p:scale>
        <p:origin x="-270" y="-84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Implied Opposition and Potential Harm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… of good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hold the Truth (Righteousness sake)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 response to challenges (“defense to everyone”)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6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8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Implied Opposition and Potential Harm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 response to challenges (“defense to everyone”)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60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0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9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75355"/>
            <a:ext cx="9144000" cy="1225021"/>
          </a:xfrm>
        </p:spPr>
        <p:txBody>
          <a:bodyPr/>
          <a:lstStyle/>
          <a:p>
            <a:r>
              <a:rPr lang="en-US" sz="6600" dirty="0" smtClean="0"/>
              <a:t>Teaching with Meekness</a:t>
            </a:r>
            <a:br>
              <a:rPr lang="en-US" sz="6600" dirty="0" smtClean="0"/>
            </a:br>
            <a:r>
              <a:rPr lang="en-US" sz="5400" dirty="0" smtClean="0"/>
              <a:t>(I Pet 3:15)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February, 2015</a:t>
            </a: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1700"/>
            <a:ext cx="8610600" cy="431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Come unto me, all ye that labor and are heavy laden, and I will give you rest</a:t>
            </a:r>
            <a:r>
              <a:rPr lang="en-US" sz="4000" dirty="0" smtClean="0"/>
              <a:t>.  </a:t>
            </a:r>
            <a:r>
              <a:rPr lang="en-US" sz="4000" baseline="30000" dirty="0" smtClean="0"/>
              <a:t>29</a:t>
            </a:r>
            <a:r>
              <a:rPr lang="en-US" sz="4000" baseline="30000" dirty="0"/>
              <a:t> </a:t>
            </a:r>
            <a:r>
              <a:rPr lang="en-US" sz="4000" dirty="0"/>
              <a:t>Take my yoke upon you, and learn of me; </a:t>
            </a:r>
            <a:r>
              <a:rPr lang="en-US" sz="4000" dirty="0" smtClean="0"/>
              <a:t> for </a:t>
            </a:r>
            <a:r>
              <a:rPr lang="en-US" sz="4000" dirty="0"/>
              <a:t>I am </a:t>
            </a:r>
            <a:r>
              <a:rPr lang="en-US" sz="4000" u="sng" dirty="0">
                <a:solidFill>
                  <a:srgbClr val="FFFF00"/>
                </a:solidFill>
              </a:rPr>
              <a:t>meek</a:t>
            </a:r>
            <a:r>
              <a:rPr lang="en-US" sz="4000" dirty="0"/>
              <a:t> and lowly in heart: and ye shall find rest unto your souls</a:t>
            </a:r>
            <a:r>
              <a:rPr lang="en-US" sz="4000" dirty="0" smtClean="0"/>
              <a:t>.  </a:t>
            </a:r>
            <a:r>
              <a:rPr lang="en-US" sz="4000" baseline="30000" dirty="0" smtClean="0"/>
              <a:t>30</a:t>
            </a:r>
            <a:r>
              <a:rPr lang="en-US" sz="4000" baseline="30000" dirty="0"/>
              <a:t> </a:t>
            </a:r>
            <a:r>
              <a:rPr lang="en-US" sz="4000" dirty="0"/>
              <a:t>For my yoke is easy, and my burden is light</a:t>
            </a:r>
            <a:r>
              <a:rPr lang="en-US" sz="4000" dirty="0" smtClean="0"/>
              <a:t>.  (Matt 11:29-30 - ASV)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8300"/>
            <a:ext cx="7772400" cy="508000"/>
          </a:xfrm>
        </p:spPr>
        <p:txBody>
          <a:bodyPr/>
          <a:lstStyle/>
          <a:p>
            <a:r>
              <a:rPr lang="en-US" dirty="0" smtClean="0"/>
              <a:t>Ready to Answer with Meekness</a:t>
            </a:r>
            <a:br>
              <a:rPr lang="en-US" dirty="0" smtClean="0"/>
            </a:br>
            <a:r>
              <a:rPr lang="en-US" dirty="0" smtClean="0"/>
              <a:t>(I Pet 3:13-16)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09700"/>
            <a:ext cx="8839200" cy="4038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Our mind </a:t>
            </a:r>
            <a:r>
              <a:rPr lang="en-US" sz="2800" dirty="0"/>
              <a:t>– ‘</a:t>
            </a:r>
            <a:r>
              <a:rPr lang="en-US" sz="2800" i="1" u="sng" dirty="0"/>
              <a:t>Ready</a:t>
            </a:r>
            <a:r>
              <a:rPr lang="en-US" sz="2800" dirty="0"/>
              <a:t> to give a defense’  (15)</a:t>
            </a:r>
          </a:p>
          <a:p>
            <a:r>
              <a:rPr lang="en-US" sz="2800" dirty="0">
                <a:solidFill>
                  <a:srgbClr val="FFFF00"/>
                </a:solidFill>
              </a:rPr>
              <a:t>Our life </a:t>
            </a:r>
            <a:r>
              <a:rPr lang="en-US" sz="2800" dirty="0"/>
              <a:t>– ‘Good conscience… good conduct’ (</a:t>
            </a:r>
            <a:r>
              <a:rPr lang="en-US" sz="2800" dirty="0" smtClean="0"/>
              <a:t>16; 2:12)</a:t>
            </a:r>
            <a:endParaRPr lang="en-US" sz="2800" dirty="0"/>
          </a:p>
          <a:p>
            <a:r>
              <a:rPr lang="en-US" sz="2800" dirty="0" smtClean="0">
                <a:solidFill>
                  <a:srgbClr val="FFFF00"/>
                </a:solidFill>
              </a:rPr>
              <a:t>Our faith &amp; fear </a:t>
            </a:r>
            <a:r>
              <a:rPr lang="en-US" sz="2800" dirty="0" smtClean="0"/>
              <a:t>– ‘</a:t>
            </a:r>
            <a:r>
              <a:rPr lang="en-US" sz="2800" i="1" u="sng" dirty="0" smtClean="0"/>
              <a:t>Sanctify </a:t>
            </a:r>
            <a:r>
              <a:rPr lang="en-US" sz="2800" i="1" u="sng" dirty="0"/>
              <a:t>the Lord</a:t>
            </a:r>
            <a:r>
              <a:rPr lang="en-US" sz="2800" i="1" dirty="0"/>
              <a:t> </a:t>
            </a:r>
            <a:r>
              <a:rPr lang="en-US" sz="2800" dirty="0"/>
              <a:t>God in your </a:t>
            </a:r>
            <a:r>
              <a:rPr lang="en-US" sz="2800" dirty="0" smtClean="0"/>
              <a:t>hearts … with meekness and </a:t>
            </a:r>
            <a:r>
              <a:rPr lang="en-US" sz="2800" i="1" u="sng" dirty="0" smtClean="0"/>
              <a:t>fear</a:t>
            </a:r>
            <a:r>
              <a:rPr lang="en-US" sz="2800" dirty="0" smtClean="0"/>
              <a:t>.”  (15)</a:t>
            </a:r>
          </a:p>
          <a:p>
            <a:pPr lvl="1"/>
            <a:r>
              <a:rPr lang="en-US" sz="2400" dirty="0" smtClean="0"/>
              <a:t>A larger fear than the world creates (Matt 10:28)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Our courage</a:t>
            </a:r>
            <a:r>
              <a:rPr lang="en-US" sz="2800" dirty="0" smtClean="0"/>
              <a:t> – ‘</a:t>
            </a:r>
            <a:r>
              <a:rPr lang="en-US" sz="2800" i="1" u="sng" dirty="0" smtClean="0"/>
              <a:t>Fear not</a:t>
            </a:r>
            <a:r>
              <a:rPr lang="en-US" sz="2800" i="1" dirty="0" smtClean="0"/>
              <a:t> </a:t>
            </a:r>
            <a:r>
              <a:rPr lang="en-US" sz="2800" dirty="0" smtClean="0"/>
              <a:t>their fear, nor be troubled’ (14)</a:t>
            </a:r>
          </a:p>
          <a:p>
            <a:pPr lvl="1"/>
            <a:r>
              <a:rPr lang="en-US" sz="2400" dirty="0" smtClean="0"/>
              <a:t>‘Wait upon the LORD’ (Ps 37:9, 34)</a:t>
            </a:r>
          </a:p>
          <a:p>
            <a:pPr lvl="1"/>
            <a:r>
              <a:rPr lang="en-US" sz="2400" dirty="0" smtClean="0"/>
              <a:t>God will ‘cut off’ the wicked (Ps 37:9)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62100"/>
            <a:ext cx="8610600" cy="3505200"/>
          </a:xfrm>
        </p:spPr>
        <p:txBody>
          <a:bodyPr/>
          <a:lstStyle/>
          <a:p>
            <a:r>
              <a:rPr lang="en-US" dirty="0" smtClean="0"/>
              <a:t>What if people don’t listen?</a:t>
            </a:r>
          </a:p>
          <a:p>
            <a:endParaRPr lang="en-US" dirty="0"/>
          </a:p>
          <a:p>
            <a:r>
              <a:rPr lang="en-US" dirty="0" smtClean="0"/>
              <a:t>What if they don’t even ask?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Everyone will have to answer…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4900"/>
            <a:ext cx="8610600" cy="416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…In </a:t>
            </a:r>
            <a:r>
              <a:rPr lang="en-US" sz="3600" dirty="0"/>
              <a:t>regard to these, they think it strange that you do not run with them in the same flood of dissipation, speaking evil of you. </a:t>
            </a:r>
            <a:r>
              <a:rPr lang="en-US" sz="3600" baseline="30000" dirty="0"/>
              <a:t>5 </a:t>
            </a:r>
            <a:r>
              <a:rPr lang="en-US" sz="3600" u="sng" dirty="0">
                <a:solidFill>
                  <a:srgbClr val="FFFF00"/>
                </a:solidFill>
              </a:rPr>
              <a:t>They will give an account</a:t>
            </a:r>
            <a:r>
              <a:rPr lang="en-US" sz="3600" dirty="0"/>
              <a:t> to Him who is ready to judge the living and the dead. </a:t>
            </a:r>
            <a:r>
              <a:rPr lang="en-US" sz="3600" dirty="0" smtClean="0"/>
              <a:t>  </a:t>
            </a:r>
            <a:br>
              <a:rPr lang="en-US" sz="3600" dirty="0" smtClean="0"/>
            </a:br>
            <a:r>
              <a:rPr lang="en-US" sz="3600" dirty="0" smtClean="0"/>
              <a:t>(I Pet 4:4-5)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Peter 3:13-17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99" y="876300"/>
            <a:ext cx="8674223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And who is he who will harm you if you become followers of what is good</a:t>
            </a:r>
            <a:r>
              <a:rPr lang="en-US" dirty="0" smtClean="0"/>
              <a:t>? </a:t>
            </a:r>
            <a:r>
              <a:rPr lang="en-US" baseline="30000" dirty="0"/>
              <a:t>14 </a:t>
            </a:r>
            <a:r>
              <a:rPr lang="en-US" dirty="0"/>
              <a:t>But even if you should suffer for righteousness’ sake, you are blessed. “And do not be afraid of their threats [and fear not their </a:t>
            </a:r>
            <a:r>
              <a:rPr lang="en-US" dirty="0" smtClean="0"/>
              <a:t>fear – ASV], </a:t>
            </a:r>
            <a:r>
              <a:rPr lang="en-US" dirty="0"/>
              <a:t>nor be troubled</a:t>
            </a:r>
            <a:r>
              <a:rPr lang="en-US" dirty="0" smtClean="0"/>
              <a:t>.”  </a:t>
            </a:r>
            <a:r>
              <a:rPr lang="en-US" baseline="30000" dirty="0"/>
              <a:t>15 </a:t>
            </a:r>
            <a:r>
              <a:rPr lang="en-US" dirty="0"/>
              <a:t>But sanctify the Lord God in your hearts, and always be ready to give a defense to everyone who asks you a reason for the hope that is in you, with meekness and fear</a:t>
            </a:r>
            <a:r>
              <a:rPr lang="en-US" dirty="0" smtClean="0"/>
              <a:t>;  </a:t>
            </a:r>
            <a:r>
              <a:rPr lang="en-US" baseline="30000" dirty="0"/>
              <a:t>16 </a:t>
            </a:r>
            <a:r>
              <a:rPr lang="en-US" dirty="0"/>
              <a:t>having a good conscience, that when they defame you as evildoers, those who revile your good conduct in Christ may be ashamed.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1297988"/>
            <a:ext cx="1524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1614" y="2116213"/>
            <a:ext cx="90330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91673" y="4576807"/>
            <a:ext cx="261114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29642" y="4986658"/>
            <a:ext cx="214802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05330" y="4576807"/>
            <a:ext cx="119478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53000" y="4986658"/>
            <a:ext cx="87962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1614" y="1693044"/>
            <a:ext cx="39927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18082" y="2116213"/>
            <a:ext cx="357770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1614" y="3751184"/>
            <a:ext cx="480947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79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I Peter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77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Unpopular doctrines:</a:t>
            </a:r>
            <a:endParaRPr lang="en-US" sz="2000" dirty="0"/>
          </a:p>
          <a:p>
            <a:pPr lvl="1"/>
            <a:r>
              <a:rPr lang="en-US" dirty="0"/>
              <a:t>1:15; 2:16 – Holy living required (beyond ‘good deeds’)</a:t>
            </a:r>
            <a:endParaRPr lang="en-US" sz="1600" dirty="0"/>
          </a:p>
          <a:p>
            <a:pPr lvl="1"/>
            <a:r>
              <a:rPr lang="en-US" dirty="0"/>
              <a:t>4:3; 2:11 – Condemnation of living by natural desires</a:t>
            </a:r>
            <a:endParaRPr lang="en-US" sz="1600" dirty="0"/>
          </a:p>
          <a:p>
            <a:pPr lvl="1"/>
            <a:r>
              <a:rPr lang="en-US" dirty="0"/>
              <a:t>1:25; 2:2; 4:11a – Restriction to the Word of God</a:t>
            </a:r>
            <a:endParaRPr lang="en-US" sz="1600" dirty="0"/>
          </a:p>
          <a:p>
            <a:pPr lvl="1"/>
            <a:r>
              <a:rPr lang="en-US" dirty="0"/>
              <a:t>1:3,4,9 – Reality of the end of time, &amp; Resurrection (w/ hope)</a:t>
            </a:r>
            <a:endParaRPr lang="en-US" sz="1600" dirty="0"/>
          </a:p>
          <a:p>
            <a:pPr lvl="1"/>
            <a:r>
              <a:rPr lang="en-US" dirty="0"/>
              <a:t>1:21; 3:22 – Resurrection &amp; Kingship of Jesus</a:t>
            </a:r>
            <a:endParaRPr lang="en-US" sz="1600" dirty="0"/>
          </a:p>
          <a:p>
            <a:pPr lvl="1"/>
            <a:r>
              <a:rPr lang="en-US" dirty="0"/>
              <a:t>4:5, 17,18 – Judgment on the wicked</a:t>
            </a:r>
            <a:endParaRPr lang="en-US" sz="4000" dirty="0"/>
          </a:p>
          <a:p>
            <a:pPr lvl="0"/>
            <a:r>
              <a:rPr lang="en-US" dirty="0" smtClean="0"/>
              <a:t>Persecution</a:t>
            </a:r>
            <a:r>
              <a:rPr lang="en-US" dirty="0"/>
              <a:t>:</a:t>
            </a:r>
            <a:endParaRPr lang="en-US" sz="2000" dirty="0"/>
          </a:p>
          <a:p>
            <a:pPr lvl="1"/>
            <a:r>
              <a:rPr lang="en-US" dirty="0"/>
              <a:t>3:16 – ‘defame you as evil doers’</a:t>
            </a:r>
            <a:endParaRPr lang="en-US" sz="1800" dirty="0"/>
          </a:p>
          <a:p>
            <a:pPr lvl="1"/>
            <a:r>
              <a:rPr lang="en-US" dirty="0"/>
              <a:t>4:4 – think </a:t>
            </a:r>
            <a:r>
              <a:rPr lang="en-US" dirty="0" smtClean="0"/>
              <a:t>it </a:t>
            </a:r>
            <a:r>
              <a:rPr lang="en-US" dirty="0"/>
              <a:t>strange that you don’t </a:t>
            </a:r>
            <a:r>
              <a:rPr lang="en-US" dirty="0" smtClean="0"/>
              <a:t>run with them…</a:t>
            </a:r>
          </a:p>
          <a:p>
            <a:pPr lvl="1"/>
            <a:r>
              <a:rPr lang="en-US" dirty="0" smtClean="0"/>
              <a:t>4:4 – speak evil of you</a:t>
            </a:r>
            <a:endParaRPr lang="en-US" sz="1800" dirty="0"/>
          </a:p>
          <a:p>
            <a:pPr lvl="1"/>
            <a:r>
              <a:rPr lang="en-US" dirty="0"/>
              <a:t>4:14 – reproached for the name of Christ</a:t>
            </a:r>
            <a:endParaRPr lang="en-US" sz="1800" dirty="0"/>
          </a:p>
          <a:p>
            <a:pPr lvl="1"/>
            <a:r>
              <a:rPr lang="en-US" dirty="0"/>
              <a:t>2:12 – speak against you as evil </a:t>
            </a:r>
            <a:r>
              <a:rPr lang="en-US" dirty="0" smtClean="0"/>
              <a:t>doers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81100"/>
          </a:xfrm>
        </p:spPr>
        <p:txBody>
          <a:bodyPr/>
          <a:lstStyle/>
          <a:p>
            <a:r>
              <a:rPr lang="en-US" dirty="0" smtClean="0"/>
              <a:t>Speaking Truth in Opposition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000" dirty="0" smtClean="0"/>
              <a:t>…According to the World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0970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Meet strength with [greater] strength</a:t>
            </a:r>
          </a:p>
          <a:p>
            <a:r>
              <a:rPr lang="en-US" dirty="0" smtClean="0"/>
              <a:t>Having “the truth” justifies extreme action:</a:t>
            </a:r>
          </a:p>
          <a:p>
            <a:pPr lvl="1"/>
            <a:r>
              <a:rPr lang="en-US" dirty="0"/>
              <a:t>In-your-face </a:t>
            </a:r>
            <a:r>
              <a:rPr lang="en-US" dirty="0" smtClean="0"/>
              <a:t>confrontation (“Speak truth to power”)</a:t>
            </a:r>
            <a:endParaRPr lang="en-US" dirty="0"/>
          </a:p>
          <a:p>
            <a:pPr lvl="1"/>
            <a:r>
              <a:rPr lang="en-US" dirty="0" smtClean="0"/>
              <a:t>Exploitation of all avenues </a:t>
            </a:r>
          </a:p>
          <a:p>
            <a:pPr lvl="2"/>
            <a:r>
              <a:rPr lang="en-US" dirty="0" smtClean="0"/>
              <a:t>All possible alliances (levels &amp; branches of government)</a:t>
            </a:r>
          </a:p>
          <a:p>
            <a:pPr lvl="2"/>
            <a:r>
              <a:rPr lang="en-US" dirty="0"/>
              <a:t>All media </a:t>
            </a:r>
            <a:r>
              <a:rPr lang="en-US" dirty="0" smtClean="0"/>
              <a:t>engaged (incl. ‘inconveniencing’ opponents)</a:t>
            </a:r>
            <a:endParaRPr lang="en-US" dirty="0"/>
          </a:p>
          <a:p>
            <a:pPr lvl="2"/>
            <a:r>
              <a:rPr lang="en-US" dirty="0" smtClean="0"/>
              <a:t>Social disruptions, boycotts</a:t>
            </a:r>
            <a:endParaRPr lang="en-US" dirty="0"/>
          </a:p>
          <a:p>
            <a:pPr lvl="2"/>
            <a:r>
              <a:rPr lang="en-US" dirty="0" smtClean="0"/>
              <a:t>Civil disobedience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0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Peter 3:13-17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876300"/>
            <a:ext cx="84582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And who is he who will harm you if you become followers of what is good</a:t>
            </a:r>
            <a:r>
              <a:rPr lang="en-US" dirty="0" smtClean="0"/>
              <a:t>? </a:t>
            </a:r>
            <a:r>
              <a:rPr lang="en-US" baseline="30000" dirty="0"/>
              <a:t>14 </a:t>
            </a:r>
            <a:r>
              <a:rPr lang="en-US" dirty="0"/>
              <a:t>But even if you should suffer for righteousness’ sake, you are blessed. “And do not be afraid of their threats [and fear not their </a:t>
            </a:r>
            <a:r>
              <a:rPr lang="en-US" dirty="0" smtClean="0"/>
              <a:t>fear – ASV], </a:t>
            </a:r>
            <a:r>
              <a:rPr lang="en-US" dirty="0"/>
              <a:t>nor be troubled</a:t>
            </a:r>
            <a:r>
              <a:rPr lang="en-US" dirty="0" smtClean="0"/>
              <a:t>.”  </a:t>
            </a:r>
            <a:r>
              <a:rPr lang="en-US" baseline="30000" dirty="0"/>
              <a:t>15 </a:t>
            </a:r>
            <a:r>
              <a:rPr lang="en-US" dirty="0"/>
              <a:t>But sanctify the Lord God in your hearts, and always be ready to give a defense to everyone who asks you a reason for the hope that is in you, with </a:t>
            </a:r>
            <a:r>
              <a:rPr lang="en-US" dirty="0">
                <a:solidFill>
                  <a:srgbClr val="FFFF00"/>
                </a:solidFill>
              </a:rPr>
              <a:t>meekness</a:t>
            </a:r>
            <a:r>
              <a:rPr lang="en-US" dirty="0"/>
              <a:t> and fear</a:t>
            </a:r>
            <a:r>
              <a:rPr lang="en-US" dirty="0" smtClean="0"/>
              <a:t>;  </a:t>
            </a:r>
            <a:r>
              <a:rPr lang="en-US" baseline="30000" dirty="0"/>
              <a:t>16 </a:t>
            </a:r>
            <a:r>
              <a:rPr lang="en-US" dirty="0"/>
              <a:t>having a good conscience, that when they defame you as evildoers, those who revile your good conduct in Christ may be ashamed.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04900"/>
            <a:ext cx="8763000" cy="4267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66FFFF"/>
                </a:solidFill>
              </a:rPr>
              <a:t>English</a:t>
            </a:r>
            <a:r>
              <a:rPr lang="en-US" dirty="0" smtClean="0"/>
              <a:t>:  ‘Docile </a:t>
            </a:r>
            <a:r>
              <a:rPr lang="en-US" dirty="0"/>
              <a:t>or patient under </a:t>
            </a:r>
            <a:r>
              <a:rPr lang="en-US" dirty="0" smtClean="0"/>
              <a:t>provocation’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Not merely ‘Gentleness’ (see I </a:t>
            </a:r>
            <a:r>
              <a:rPr lang="en-US" dirty="0" err="1" smtClean="0"/>
              <a:t>Cor</a:t>
            </a:r>
            <a:r>
              <a:rPr lang="en-US" dirty="0" smtClean="0"/>
              <a:t> 10:11)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66FFFF"/>
                </a:solidFill>
              </a:rPr>
              <a:t>Greek character trait</a:t>
            </a:r>
            <a:r>
              <a:rPr lang="en-US" dirty="0" smtClean="0"/>
              <a:t>:  Calmness, based on inner strength.  [in Animals:  </a:t>
            </a:r>
            <a:r>
              <a:rPr lang="en-US" i="1" dirty="0" smtClean="0"/>
              <a:t>tamed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7-8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23900"/>
            <a:ext cx="8610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“Do not say, ‘A conspiracy,’</a:t>
            </a:r>
            <a:br>
              <a:rPr lang="en-US" dirty="0"/>
            </a:br>
            <a:r>
              <a:rPr lang="en-US" dirty="0"/>
              <a:t>Concerning all that this people call a conspiracy,</a:t>
            </a:r>
            <a:br>
              <a:rPr lang="en-US" dirty="0"/>
            </a:br>
            <a:r>
              <a:rPr lang="en-US" dirty="0"/>
              <a:t>Nor be afraid of their threats, nor be troubled.</a:t>
            </a:r>
            <a:br>
              <a:rPr lang="en-US" dirty="0"/>
            </a:br>
            <a:r>
              <a:rPr lang="en-US" baseline="30000" dirty="0"/>
              <a:t>13 </a:t>
            </a:r>
            <a:r>
              <a:rPr lang="en-US" dirty="0"/>
              <a:t>The </a:t>
            </a:r>
            <a:r>
              <a:rPr lang="en-US" cap="small" dirty="0"/>
              <a:t>Lord</a:t>
            </a:r>
            <a:r>
              <a:rPr lang="en-US" dirty="0"/>
              <a:t> of hosts, Him you shall hallow;</a:t>
            </a:r>
            <a:br>
              <a:rPr lang="en-US" dirty="0"/>
            </a:br>
            <a:r>
              <a:rPr lang="en-US" dirty="0"/>
              <a:t>Let Him be your fear,</a:t>
            </a:r>
            <a:br>
              <a:rPr lang="en-US" dirty="0"/>
            </a:br>
            <a:r>
              <a:rPr lang="en-US" dirty="0"/>
              <a:t>And let Him be your dread.</a:t>
            </a:r>
            <a:br>
              <a:rPr lang="en-US" dirty="0"/>
            </a:br>
            <a:r>
              <a:rPr lang="en-US" baseline="30000" dirty="0"/>
              <a:t>14 </a:t>
            </a:r>
            <a:r>
              <a:rPr lang="en-US" dirty="0"/>
              <a:t>He will be as a sanctuary,</a:t>
            </a:r>
            <a:br>
              <a:rPr lang="en-US" dirty="0"/>
            </a:br>
            <a:r>
              <a:rPr lang="en-US" dirty="0"/>
              <a:t>But a stone of stumbling and a rock of offense</a:t>
            </a:r>
            <a:br>
              <a:rPr lang="en-US" dirty="0"/>
            </a:br>
            <a:r>
              <a:rPr lang="en-US" dirty="0"/>
              <a:t>To both the houses of Israel,</a:t>
            </a:r>
            <a:br>
              <a:rPr lang="en-US" dirty="0"/>
            </a:br>
            <a:r>
              <a:rPr lang="en-US" dirty="0"/>
              <a:t>As a trap and a snare to the inhabitants of Jerusalem.</a:t>
            </a:r>
            <a:br>
              <a:rPr lang="en-US" dirty="0"/>
            </a:br>
            <a:r>
              <a:rPr lang="en-US" baseline="30000" dirty="0"/>
              <a:t>15 </a:t>
            </a:r>
            <a:r>
              <a:rPr lang="en-US" dirty="0"/>
              <a:t>And many among them shall stumble;</a:t>
            </a:r>
            <a:br>
              <a:rPr lang="en-US" dirty="0"/>
            </a:br>
            <a:r>
              <a:rPr lang="en-US" dirty="0"/>
              <a:t>They shall fall and be broken,</a:t>
            </a:r>
            <a:br>
              <a:rPr lang="en-US" dirty="0"/>
            </a:br>
            <a:r>
              <a:rPr lang="en-US" dirty="0"/>
              <a:t>Be snared and taken</a:t>
            </a:r>
            <a:r>
              <a:rPr lang="en-US" dirty="0" smtClean="0"/>
              <a:t>.” (8:12-15)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76300"/>
            <a:ext cx="8686800" cy="4775200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 smtClean="0"/>
              <a:t>Theme:  “</a:t>
            </a:r>
            <a:r>
              <a:rPr lang="en-US" dirty="0" smtClean="0"/>
              <a:t>Inherit the Land</a:t>
            </a:r>
            <a:r>
              <a:rPr lang="en-US" b="0" dirty="0" smtClean="0"/>
              <a:t>” (3,9,11,18,22,29,34)</a:t>
            </a:r>
          </a:p>
          <a:p>
            <a:r>
              <a:rPr lang="en-US" b="0" dirty="0" smtClean="0"/>
              <a:t>Contrast:  “</a:t>
            </a:r>
            <a:r>
              <a:rPr lang="en-US" dirty="0" smtClean="0"/>
              <a:t>Cut off</a:t>
            </a:r>
            <a:r>
              <a:rPr lang="en-US" b="0" dirty="0" smtClean="0"/>
              <a:t>”  (2,9,22,28,34,38)</a:t>
            </a:r>
          </a:p>
          <a:p>
            <a:r>
              <a:rPr lang="en-US" b="0" dirty="0" smtClean="0"/>
              <a:t>Righteous ones:  </a:t>
            </a:r>
            <a:r>
              <a:rPr lang="en-US" dirty="0" smtClean="0"/>
              <a:t>No fretting </a:t>
            </a:r>
            <a:r>
              <a:rPr lang="en-US" b="0" dirty="0" smtClean="0"/>
              <a:t>(1,7,8);  </a:t>
            </a:r>
            <a:r>
              <a:rPr lang="en-US" dirty="0" smtClean="0"/>
              <a:t>No anger </a:t>
            </a:r>
            <a:r>
              <a:rPr lang="en-US" b="0" dirty="0" smtClean="0"/>
              <a:t>(8)</a:t>
            </a:r>
          </a:p>
          <a:p>
            <a:r>
              <a:rPr lang="en-US" b="0" dirty="0" smtClean="0"/>
              <a:t>“</a:t>
            </a:r>
            <a:r>
              <a:rPr lang="en-US" dirty="0" smtClean="0">
                <a:solidFill>
                  <a:srgbClr val="FFFF00"/>
                </a:solidFill>
              </a:rPr>
              <a:t>Meekness</a:t>
            </a:r>
            <a:r>
              <a:rPr lang="en-US" b="0" dirty="0" smtClean="0"/>
              <a:t>” is the summary (11, and see Matt 5:5)</a:t>
            </a:r>
          </a:p>
          <a:p>
            <a:r>
              <a:rPr lang="en-US" dirty="0" smtClean="0"/>
              <a:t>Expressions</a:t>
            </a:r>
            <a:r>
              <a:rPr lang="en-US" b="0" dirty="0" smtClean="0"/>
              <a:t> of meekness:</a:t>
            </a:r>
          </a:p>
          <a:p>
            <a:pPr lvl="1"/>
            <a:r>
              <a:rPr lang="en-US" b="0" dirty="0" smtClean="0"/>
              <a:t>Trusts, delights, commits, rests… in the LORD (3-7)</a:t>
            </a:r>
          </a:p>
          <a:p>
            <a:pPr lvl="1"/>
            <a:r>
              <a:rPr lang="en-US" b="0" dirty="0" smtClean="0"/>
              <a:t>Mercy &amp; generosity (21)</a:t>
            </a:r>
          </a:p>
          <a:p>
            <a:pPr lvl="1"/>
            <a:r>
              <a:rPr lang="en-US" b="0" dirty="0" smtClean="0"/>
              <a:t>Steps ordered by the LORD (23)</a:t>
            </a:r>
          </a:p>
          <a:p>
            <a:pPr lvl="1"/>
            <a:r>
              <a:rPr lang="en-US" b="0" dirty="0" smtClean="0"/>
              <a:t>Departs from evil &amp; does good (27)</a:t>
            </a:r>
          </a:p>
          <a:p>
            <a:pPr lvl="1"/>
            <a:r>
              <a:rPr lang="en-US" b="0" dirty="0" smtClean="0"/>
              <a:t>Speaks Wisdom; Law on his heart (31)</a:t>
            </a:r>
          </a:p>
          <a:p>
            <a:r>
              <a:rPr lang="en-US" b="0" dirty="0" smtClean="0"/>
              <a:t>The meek ‘</a:t>
            </a:r>
            <a:r>
              <a:rPr lang="en-US" dirty="0" smtClean="0"/>
              <a:t>Waits</a:t>
            </a:r>
            <a:r>
              <a:rPr lang="en-US" b="0" dirty="0" smtClean="0"/>
              <a:t>’ on the LORD to deliver  (7,9,34)</a:t>
            </a:r>
          </a:p>
          <a:p>
            <a:pPr lvl="1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04900"/>
            <a:ext cx="8915400" cy="4267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English:  ‘Docile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or patient under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provocation’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Not merely ‘Gentleness’ (see I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10:11)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Greek character trait:  Calmness, based on inner strength.  [in animals: 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tamed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66FFFF"/>
                </a:solidFill>
              </a:rPr>
              <a:t>Bible Meaning</a:t>
            </a:r>
            <a:r>
              <a:rPr lang="en-US" dirty="0" smtClean="0"/>
              <a:t>:  Adds Trust in God  (</a:t>
            </a:r>
            <a:r>
              <a:rPr lang="en-US" dirty="0" err="1" smtClean="0"/>
              <a:t>Num</a:t>
            </a:r>
            <a:r>
              <a:rPr lang="en-US" dirty="0" smtClean="0"/>
              <a:t> 12:3)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65321</TotalTime>
  <Words>681</Words>
  <Application>Microsoft Office PowerPoint</Application>
  <PresentationFormat>On-screen Show (16:10)</PresentationFormat>
  <Paragraphs>94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Teaching with Meekness (I Pet 3:15)</vt:lpstr>
      <vt:lpstr>I Peter 3:13-17</vt:lpstr>
      <vt:lpstr>Context of I Peter</vt:lpstr>
      <vt:lpstr>Speaking Truth in Opposition …According to the World</vt:lpstr>
      <vt:lpstr>I Peter 3:13-17</vt:lpstr>
      <vt:lpstr>Meekness</vt:lpstr>
      <vt:lpstr>Isaiah 7-8</vt:lpstr>
      <vt:lpstr>Psalm 37</vt:lpstr>
      <vt:lpstr>Meekness</vt:lpstr>
      <vt:lpstr>An example…</vt:lpstr>
      <vt:lpstr>Ready to Answer with Meekness (I Pet 3:13-16)</vt:lpstr>
      <vt:lpstr>PowerPoint Presentation</vt:lpstr>
      <vt:lpstr>Everyone will have to answer…</vt:lpstr>
    </vt:vector>
  </TitlesOfParts>
  <Company>EMS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Steve Cross</cp:lastModifiedBy>
  <cp:revision>628</cp:revision>
  <cp:lastPrinted>2015-02-15T21:27:09Z</cp:lastPrinted>
  <dcterms:created xsi:type="dcterms:W3CDTF">2002-06-13T20:47:56Z</dcterms:created>
  <dcterms:modified xsi:type="dcterms:W3CDTF">2015-02-15T21:33:51Z</dcterms:modified>
</cp:coreProperties>
</file>