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98" r:id="rId1"/>
  </p:sldMasterIdLst>
  <p:sldIdLst>
    <p:sldId id="256" r:id="rId2"/>
    <p:sldId id="259" r:id="rId3"/>
    <p:sldId id="260" r:id="rId4"/>
    <p:sldId id="261" r:id="rId5"/>
    <p:sldId id="263" r:id="rId6"/>
    <p:sldId id="265" r:id="rId7"/>
  </p:sldIdLst>
  <p:sldSz cx="9144000" cy="5715000" type="screen16x10"/>
  <p:notesSz cx="6858000" cy="9144000"/>
  <p:embeddedFontLst>
    <p:embeddedFont>
      <p:font typeface="Webdings" panose="05030102010509060703" pitchFamily="18" charset="2"/>
      <p:regular r:id="rId8"/>
    </p:embeddedFont>
    <p:embeddedFont>
      <p:font typeface="Arial Black" panose="020B0A04020102020204" pitchFamily="34" charset="0"/>
      <p:bold r:id="rId9"/>
    </p:embeddedFont>
  </p:embeddedFontLst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462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122455"/>
            <a:ext cx="7667244" cy="67236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0626" y="3583080"/>
            <a:ext cx="7667244" cy="67236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90626" y="1237316"/>
            <a:ext cx="7667244" cy="22860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7236911" y="3390769"/>
            <a:ext cx="810678" cy="90075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193519"/>
            <a:ext cx="7475220" cy="2529840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54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3657600"/>
            <a:ext cx="5918454" cy="891540"/>
          </a:xfrm>
        </p:spPr>
        <p:txBody>
          <a:bodyPr>
            <a:normAutofit/>
          </a:bodyPr>
          <a:lstStyle>
            <a:lvl1pPr marL="0" indent="0" algn="l">
              <a:buNone/>
              <a:defRPr sz="1650">
                <a:solidFill>
                  <a:schemeClr val="tx1"/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D128-2D90-4566-8819-1A50C46AD5E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94550" y="3574445"/>
            <a:ext cx="895401" cy="533400"/>
          </a:xfrm>
        </p:spPr>
        <p:txBody>
          <a:bodyPr/>
          <a:lstStyle>
            <a:lvl1pPr>
              <a:defRPr sz="2100" b="0"/>
            </a:lvl1pPr>
          </a:lstStyle>
          <a:p>
            <a:fld id="{5B9CF309-8B6B-4D68-B626-4DB806D967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5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D128-2D90-4566-8819-1A50C46AD5E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F309-8B6B-4D68-B626-4DB806D967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46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44500"/>
            <a:ext cx="1914525" cy="4699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444500"/>
            <a:ext cx="5629275" cy="4699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D128-2D90-4566-8819-1A50C46AD5E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F309-8B6B-4D68-B626-4DB806D967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2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D128-2D90-4566-8819-1A50C46AD5E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F309-8B6B-4D68-B626-4DB806D967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2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98324"/>
            <a:ext cx="9144000" cy="1616675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021080"/>
            <a:ext cx="6960870" cy="293370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1" y="4183380"/>
            <a:ext cx="6789420" cy="889000"/>
          </a:xfrm>
        </p:spPr>
        <p:txBody>
          <a:bodyPr anchor="t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5227320"/>
            <a:ext cx="1983232" cy="304271"/>
          </a:xfrm>
        </p:spPr>
        <p:txBody>
          <a:bodyPr/>
          <a:lstStyle/>
          <a:p>
            <a:fld id="{A3EFD128-2D90-4566-8819-1A50C46AD5E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031" y="5227320"/>
            <a:ext cx="4745736" cy="304271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73049" y="1938207"/>
            <a:ext cx="810678" cy="90075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776" y="2088444"/>
            <a:ext cx="891224" cy="600277"/>
          </a:xfrm>
        </p:spPr>
        <p:txBody>
          <a:bodyPr/>
          <a:lstStyle>
            <a:lvl1pPr>
              <a:defRPr sz="2100"/>
            </a:lvl1pPr>
          </a:lstStyle>
          <a:p>
            <a:fld id="{5B9CF309-8B6B-4D68-B626-4DB806D967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386" y="1828800"/>
            <a:ext cx="3566160" cy="331470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168" y="1828800"/>
            <a:ext cx="3566160" cy="331470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D128-2D90-4566-8819-1A50C46AD5E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F309-8B6B-4D68-B626-4DB806D967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20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1706880"/>
            <a:ext cx="3566160" cy="533400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286000"/>
            <a:ext cx="3566160" cy="274320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3168" y="1706880"/>
            <a:ext cx="3566160" cy="533400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3168" y="2286000"/>
            <a:ext cx="3566160" cy="274320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D128-2D90-4566-8819-1A50C46AD5E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F309-8B6B-4D68-B626-4DB806D967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42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D128-2D90-4566-8819-1A50C46AD5E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F309-8B6B-4D68-B626-4DB806D967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4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D128-2D90-4566-8819-1A50C46AD5E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F309-8B6B-4D68-B626-4DB806D967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39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5714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571500"/>
            <a:ext cx="2400300" cy="14478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71500"/>
            <a:ext cx="5033772" cy="418338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019300"/>
            <a:ext cx="2400300" cy="27432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050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D128-2D90-4566-8819-1A50C46AD5E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8551294" y="5191401"/>
            <a:ext cx="342900" cy="3810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F309-8B6B-4D68-B626-4DB806D967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137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5714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571500"/>
            <a:ext cx="2400300" cy="14478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5715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019300"/>
            <a:ext cx="2400300" cy="27432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050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D128-2D90-4566-8819-1A50C46AD5E9}" type="datetimeFigureOut">
              <a:rPr lang="en-US" smtClean="0"/>
              <a:pPr/>
              <a:t>2/22/2015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8551294" y="5191401"/>
            <a:ext cx="342900" cy="3810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F309-8B6B-4D68-B626-4DB806D967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3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2386" y="403860"/>
            <a:ext cx="7543800" cy="1341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1767840"/>
            <a:ext cx="7543800" cy="3375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3318" y="5227320"/>
            <a:ext cx="2455164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2"/>
                </a:solidFill>
              </a:defRPr>
            </a:lvl1pPr>
          </a:lstStyle>
          <a:p>
            <a:fld id="{A3EFD128-2D90-4566-8819-1A50C46AD5E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102" y="5227320"/>
            <a:ext cx="4745736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8551294" y="5191401"/>
            <a:ext cx="342900" cy="3810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5227320"/>
            <a:ext cx="48006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0">
                <a:solidFill>
                  <a:srgbClr val="FFFFFF"/>
                </a:solidFill>
                <a:latin typeface="+mj-lt"/>
              </a:defRPr>
            </a:lvl1pPr>
          </a:lstStyle>
          <a:p>
            <a:fld id="{5B9CF309-8B6B-4D68-B626-4DB806D967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0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500" dirty="0" smtClean="0"/>
              <a:t>The Stone</a:t>
            </a:r>
            <a:endParaRPr lang="en-US" sz="8500" dirty="0"/>
          </a:p>
        </p:txBody>
      </p:sp>
    </p:spTree>
    <p:extLst>
      <p:ext uri="{BB962C8B-B14F-4D97-AF65-F5344CB8AC3E}">
        <p14:creationId xmlns:p14="http://schemas.microsoft.com/office/powerpoint/2010/main" val="189051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45" y="324839"/>
            <a:ext cx="8682527" cy="9959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Psalm 118: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The Everlasting Kindness of the LORD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646" y="1443392"/>
            <a:ext cx="8776530" cy="38720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“Oh </a:t>
            </a:r>
            <a:r>
              <a:rPr lang="en-US" sz="2400" dirty="0"/>
              <a:t>give thanks to the </a:t>
            </a:r>
            <a:r>
              <a:rPr lang="en-US" sz="2400" cap="small" dirty="0"/>
              <a:t>Lord</a:t>
            </a:r>
            <a:r>
              <a:rPr lang="en-US" sz="2400" dirty="0"/>
              <a:t>, for he is good;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    for his steadfast love endures forever</a:t>
            </a:r>
            <a:r>
              <a:rPr lang="en-US" sz="2400" dirty="0" smtClean="0"/>
              <a:t>!” </a:t>
            </a:r>
            <a:r>
              <a:rPr lang="en-US" sz="2400" b="1" dirty="0" smtClean="0">
                <a:solidFill>
                  <a:srgbClr val="0070C0"/>
                </a:solidFill>
              </a:rPr>
              <a:t>(v. 1, 2, 3, 4, 29)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“The</a:t>
            </a:r>
            <a:r>
              <a:rPr lang="en-US" sz="2400" dirty="0"/>
              <a:t> </a:t>
            </a:r>
            <a:r>
              <a:rPr lang="en-US" sz="2400" cap="small" dirty="0"/>
              <a:t>Lord</a:t>
            </a:r>
            <a:r>
              <a:rPr lang="en-US" sz="2400" dirty="0"/>
              <a:t> is on my </a:t>
            </a:r>
            <a:r>
              <a:rPr lang="en-US" sz="2400" dirty="0" smtClean="0"/>
              <a:t>side” </a:t>
            </a:r>
            <a:r>
              <a:rPr lang="en-US" sz="2400" b="1" dirty="0" smtClean="0">
                <a:solidFill>
                  <a:srgbClr val="0070C0"/>
                </a:solidFill>
              </a:rPr>
              <a:t>(v. 6, 7)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“It </a:t>
            </a:r>
            <a:r>
              <a:rPr lang="en-US" sz="2400" dirty="0"/>
              <a:t>is better to take refuge in the </a:t>
            </a:r>
            <a:r>
              <a:rPr lang="en-US" sz="2400" cap="small" dirty="0" smtClean="0"/>
              <a:t>Lord…” </a:t>
            </a:r>
            <a:r>
              <a:rPr lang="en-US" sz="2400" b="1" cap="small" dirty="0" smtClean="0">
                <a:solidFill>
                  <a:srgbClr val="0070C0"/>
                </a:solidFill>
              </a:rPr>
              <a:t>(v. 8, 9)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“But </a:t>
            </a:r>
            <a:r>
              <a:rPr lang="en-US" sz="2400" dirty="0"/>
              <a:t>in the name of the </a:t>
            </a:r>
            <a:r>
              <a:rPr lang="en-US" sz="2400" cap="small" dirty="0"/>
              <a:t>Lord</a:t>
            </a:r>
            <a:r>
              <a:rPr lang="en-US" sz="2400" dirty="0"/>
              <a:t> I will destroy </a:t>
            </a:r>
            <a:r>
              <a:rPr lang="en-US" sz="2400" dirty="0" smtClean="0"/>
              <a:t>them.” </a:t>
            </a:r>
            <a:r>
              <a:rPr lang="en-US" sz="2400" b="1" dirty="0" smtClean="0">
                <a:solidFill>
                  <a:srgbClr val="0070C0"/>
                </a:solidFill>
              </a:rPr>
              <a:t>(v. 10, 11, 12)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“The </a:t>
            </a:r>
            <a:r>
              <a:rPr lang="en-US" sz="2400" dirty="0"/>
              <a:t>right hand of the </a:t>
            </a:r>
            <a:r>
              <a:rPr lang="en-US" sz="2400" cap="small" dirty="0" smtClean="0"/>
              <a:t>Lord…” </a:t>
            </a:r>
            <a:r>
              <a:rPr lang="en-US" sz="2400" b="1" cap="small" dirty="0" smtClean="0">
                <a:solidFill>
                  <a:srgbClr val="0070C0"/>
                </a:solidFill>
              </a:rPr>
              <a:t>(v. 15, 16 – 3x)</a:t>
            </a:r>
          </a:p>
          <a:p>
            <a:endParaRPr lang="en-US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21294" y="4896521"/>
            <a:ext cx="7821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“The </a:t>
            </a:r>
            <a:r>
              <a:rPr lang="en-US" sz="2400" b="1" i="1" cap="small" dirty="0" smtClean="0"/>
              <a:t>Lord </a:t>
            </a:r>
            <a:r>
              <a:rPr lang="en-US" sz="2400" b="1" i="1" dirty="0" smtClean="0"/>
              <a:t>is…” everything anyone could ever need!</a:t>
            </a:r>
            <a:endParaRPr lang="en-US" sz="2400" dirty="0" smtClean="0"/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965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44" y="767645"/>
            <a:ext cx="8374877" cy="39373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I thank you that you have answered </a:t>
            </a:r>
            <a:r>
              <a:rPr lang="en-US" sz="3200" dirty="0" smtClean="0"/>
              <a:t>me and </a:t>
            </a:r>
            <a:r>
              <a:rPr lang="en-US" sz="3200" dirty="0"/>
              <a:t>have become my salvation.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u="sng" dirty="0" smtClean="0">
                <a:solidFill>
                  <a:srgbClr val="00B050"/>
                </a:solidFill>
              </a:rPr>
              <a:t>The </a:t>
            </a:r>
            <a:r>
              <a:rPr lang="en-US" sz="3200" b="1" u="sng" dirty="0">
                <a:solidFill>
                  <a:srgbClr val="00B050"/>
                </a:solidFill>
              </a:rPr>
              <a:t>stone that the builders </a:t>
            </a:r>
            <a:r>
              <a:rPr lang="en-US" sz="3200" b="1" u="sng" dirty="0" smtClean="0">
                <a:solidFill>
                  <a:srgbClr val="00B050"/>
                </a:solidFill>
              </a:rPr>
              <a:t>rejected has </a:t>
            </a:r>
            <a:r>
              <a:rPr lang="en-US" sz="3200" b="1" u="sng" dirty="0">
                <a:solidFill>
                  <a:srgbClr val="00B050"/>
                </a:solidFill>
              </a:rPr>
              <a:t>become the cornerstone</a:t>
            </a:r>
            <a:r>
              <a:rPr lang="en-US" sz="3200" b="1" u="sng" dirty="0" smtClean="0">
                <a:solidFill>
                  <a:srgbClr val="00B050"/>
                </a:solidFill>
              </a:rPr>
              <a:t>.</a:t>
            </a:r>
            <a:br>
              <a:rPr lang="en-US" sz="3200" b="1" u="sng" dirty="0" smtClean="0">
                <a:solidFill>
                  <a:srgbClr val="00B050"/>
                </a:solidFill>
              </a:rPr>
            </a:br>
            <a:r>
              <a:rPr lang="en-US" sz="3200" dirty="0" smtClean="0"/>
              <a:t>This </a:t>
            </a:r>
            <a:r>
              <a:rPr lang="en-US" sz="3200" dirty="0"/>
              <a:t>is the </a:t>
            </a:r>
            <a:r>
              <a:rPr lang="en-US" sz="3200" cap="small" dirty="0"/>
              <a:t>Lord</a:t>
            </a:r>
            <a:r>
              <a:rPr lang="en-US" sz="3200" dirty="0"/>
              <a:t>'s doing;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    it is marvelous in our eyes.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This </a:t>
            </a:r>
            <a:r>
              <a:rPr lang="en-US" sz="3200" dirty="0"/>
              <a:t>is the day that the </a:t>
            </a:r>
            <a:r>
              <a:rPr lang="en-US" sz="3200" cap="small" dirty="0"/>
              <a:t>Lord</a:t>
            </a:r>
            <a:r>
              <a:rPr lang="en-US" sz="3200" dirty="0"/>
              <a:t> has made;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    let us rejoice and be glad in it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	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	            </a:t>
            </a:r>
            <a:r>
              <a:rPr lang="en-US" sz="3200" dirty="0" smtClean="0">
                <a:solidFill>
                  <a:srgbClr val="0070C0"/>
                </a:solidFill>
              </a:rPr>
              <a:t>–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Psalm 118:21-24</a:t>
            </a:r>
          </a:p>
        </p:txBody>
      </p:sp>
    </p:spTree>
    <p:extLst>
      <p:ext uri="{BB962C8B-B14F-4D97-AF65-F5344CB8AC3E}">
        <p14:creationId xmlns:p14="http://schemas.microsoft.com/office/powerpoint/2010/main" val="108973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386" y="403860"/>
            <a:ext cx="7543800" cy="804051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Lessons on “The Stone”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103" y="1382414"/>
            <a:ext cx="8654885" cy="3709811"/>
          </a:xfrm>
        </p:spPr>
        <p:txBody>
          <a:bodyPr>
            <a:noAutofit/>
          </a:bodyPr>
          <a:lstStyle/>
          <a:p>
            <a:pPr marL="287338" indent="-287338">
              <a:lnSpc>
                <a:spcPct val="150000"/>
              </a:lnSpc>
              <a:buClr>
                <a:srgbClr val="C00000"/>
              </a:buClr>
              <a:buSzPct val="60000"/>
              <a:buFont typeface="Wingdings" panose="05000000000000000000" pitchFamily="2" charset="2"/>
              <a:buChar char=""/>
              <a:tabLst>
                <a:tab pos="2170113" algn="l"/>
              </a:tabLst>
            </a:pPr>
            <a:r>
              <a:rPr lang="en-US" sz="2400" b="1" dirty="0" smtClean="0">
                <a:solidFill>
                  <a:srgbClr val="0070C0"/>
                </a:solidFill>
              </a:rPr>
              <a:t>Isaiah 8</a:t>
            </a:r>
            <a:r>
              <a:rPr lang="en-US" sz="2400" b="1" dirty="0" smtClean="0"/>
              <a:t>: </a:t>
            </a:r>
            <a:r>
              <a:rPr lang="en-US" sz="2400" b="1" dirty="0" smtClean="0"/>
              <a:t>	Fear </a:t>
            </a:r>
            <a:r>
              <a:rPr lang="en-US" sz="2400" b="1" dirty="0" smtClean="0"/>
              <a:t>(and trust in) the LORD not the world.</a:t>
            </a:r>
          </a:p>
          <a:p>
            <a:pPr marL="287338" indent="-287338">
              <a:lnSpc>
                <a:spcPct val="150000"/>
              </a:lnSpc>
              <a:buClr>
                <a:srgbClr val="C00000"/>
              </a:buClr>
              <a:buSzPct val="60000"/>
              <a:buFont typeface="Wingdings" panose="05000000000000000000" pitchFamily="2" charset="2"/>
              <a:buChar char=""/>
              <a:tabLst>
                <a:tab pos="2170113" algn="l"/>
              </a:tabLst>
            </a:pPr>
            <a:r>
              <a:rPr lang="en-US" sz="2400" b="1" dirty="0" smtClean="0">
                <a:solidFill>
                  <a:srgbClr val="0070C0"/>
                </a:solidFill>
              </a:rPr>
              <a:t>Isaiah 28</a:t>
            </a:r>
            <a:r>
              <a:rPr lang="en-US" sz="2400" b="1" dirty="0" smtClean="0"/>
              <a:t>: </a:t>
            </a:r>
            <a:r>
              <a:rPr lang="en-US" sz="2400" b="1" dirty="0" smtClean="0"/>
              <a:t>	Safety </a:t>
            </a:r>
            <a:r>
              <a:rPr lang="en-US" sz="2400" b="1" dirty="0" smtClean="0"/>
              <a:t>is found only in the LORD.</a:t>
            </a:r>
          </a:p>
          <a:p>
            <a:pPr marL="287338" indent="-287338">
              <a:lnSpc>
                <a:spcPct val="150000"/>
              </a:lnSpc>
              <a:buClr>
                <a:srgbClr val="C00000"/>
              </a:buClr>
              <a:buSzPct val="60000"/>
              <a:buFont typeface="Wingdings" panose="05000000000000000000" pitchFamily="2" charset="2"/>
              <a:buChar char=""/>
              <a:tabLst>
                <a:tab pos="2170113" algn="l"/>
              </a:tabLst>
            </a:pPr>
            <a:r>
              <a:rPr lang="en-US" sz="2400" b="1" dirty="0" smtClean="0">
                <a:solidFill>
                  <a:srgbClr val="0070C0"/>
                </a:solidFill>
              </a:rPr>
              <a:t>Zechariah 3</a:t>
            </a:r>
            <a:r>
              <a:rPr lang="en-US" sz="2400" b="1" dirty="0" smtClean="0"/>
              <a:t>: </a:t>
            </a:r>
            <a:r>
              <a:rPr lang="en-US" sz="2400" b="1" dirty="0" smtClean="0"/>
              <a:t>	Cleansing </a:t>
            </a:r>
            <a:r>
              <a:rPr lang="en-US" sz="2400" b="1" dirty="0" smtClean="0"/>
              <a:t>and celebration can be regained.</a:t>
            </a:r>
          </a:p>
          <a:p>
            <a:pPr marL="287338" indent="-287338">
              <a:lnSpc>
                <a:spcPct val="150000"/>
              </a:lnSpc>
              <a:buClr>
                <a:srgbClr val="C00000"/>
              </a:buClr>
              <a:buSzPct val="60000"/>
              <a:buFont typeface="Wingdings" panose="05000000000000000000" pitchFamily="2" charset="2"/>
              <a:buChar char=""/>
              <a:tabLst>
                <a:tab pos="2170113" algn="l"/>
              </a:tabLst>
            </a:pPr>
            <a:r>
              <a:rPr lang="en-US" sz="2400" b="1" dirty="0" smtClean="0">
                <a:solidFill>
                  <a:srgbClr val="0070C0"/>
                </a:solidFill>
              </a:rPr>
              <a:t>Zechariah 4</a:t>
            </a:r>
            <a:r>
              <a:rPr lang="en-US" sz="2400" b="1" dirty="0" smtClean="0"/>
              <a:t>: </a:t>
            </a:r>
            <a:r>
              <a:rPr lang="en-US" sz="2400" b="1" dirty="0" smtClean="0"/>
              <a:t>	Do </a:t>
            </a:r>
            <a:r>
              <a:rPr lang="en-US" sz="2400" b="1" dirty="0" smtClean="0"/>
              <a:t>not despise “the day of small things.”</a:t>
            </a:r>
          </a:p>
          <a:p>
            <a:pPr marL="287338" indent="-287338" defTabSz="115888">
              <a:lnSpc>
                <a:spcPct val="150000"/>
              </a:lnSpc>
              <a:buClr>
                <a:srgbClr val="C00000"/>
              </a:buClr>
              <a:buSzPct val="60000"/>
              <a:buFont typeface="Wingdings" panose="05000000000000000000" pitchFamily="2" charset="2"/>
              <a:buChar char=""/>
            </a:pPr>
            <a:r>
              <a:rPr lang="en-US" sz="2400" b="1" dirty="0" smtClean="0">
                <a:solidFill>
                  <a:srgbClr val="0070C0"/>
                </a:solidFill>
              </a:rPr>
              <a:t>Zechariah 10</a:t>
            </a:r>
            <a:r>
              <a:rPr lang="en-US" sz="2400" b="1" dirty="0" smtClean="0"/>
              <a:t>: </a:t>
            </a:r>
            <a:r>
              <a:rPr lang="en-US" sz="2400" b="1" dirty="0" smtClean="0"/>
              <a:t>Victory </a:t>
            </a:r>
            <a:r>
              <a:rPr lang="en-US" sz="2400" b="1" dirty="0" smtClean="0"/>
              <a:t>belongs to those with the LORD.</a:t>
            </a:r>
          </a:p>
          <a:p>
            <a:pPr marL="287338" lvl="1" indent="-287338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772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099" y="1340551"/>
            <a:ext cx="8802168" cy="3375660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000" dirty="0">
                <a:solidFill>
                  <a:srgbClr val="C00000"/>
                </a:solidFill>
              </a:rPr>
              <a:t>The offer of Jesus to every person is: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dirty="0">
                <a:solidFill>
                  <a:srgbClr val="C00000"/>
                </a:solidFill>
              </a:rPr>
              <a:t>“Be </a:t>
            </a:r>
            <a:r>
              <a:rPr lang="en-US" sz="4000" b="1" u="sng" dirty="0">
                <a:solidFill>
                  <a:srgbClr val="C00000"/>
                </a:solidFill>
              </a:rPr>
              <a:t>built</a:t>
            </a:r>
            <a:r>
              <a:rPr lang="en-US" sz="4000" dirty="0">
                <a:solidFill>
                  <a:srgbClr val="C00000"/>
                </a:solidFill>
              </a:rPr>
              <a:t> on </a:t>
            </a:r>
            <a:r>
              <a:rPr lang="en-US" sz="4000" dirty="0" smtClean="0">
                <a:solidFill>
                  <a:srgbClr val="C00000"/>
                </a:solidFill>
              </a:rPr>
              <a:t>Me </a:t>
            </a:r>
            <a:r>
              <a:rPr lang="en-US" sz="4000" dirty="0">
                <a:solidFill>
                  <a:srgbClr val="C00000"/>
                </a:solidFill>
              </a:rPr>
              <a:t>or be </a:t>
            </a:r>
            <a:r>
              <a:rPr lang="en-US" sz="4000" b="1" u="sng" dirty="0">
                <a:solidFill>
                  <a:srgbClr val="C00000"/>
                </a:solidFill>
              </a:rPr>
              <a:t>broken</a:t>
            </a:r>
            <a:r>
              <a:rPr lang="en-US" sz="4000" dirty="0">
                <a:solidFill>
                  <a:srgbClr val="C00000"/>
                </a:solidFill>
              </a:rPr>
              <a:t> by </a:t>
            </a:r>
            <a:r>
              <a:rPr lang="en-US" sz="4000" dirty="0" smtClean="0">
                <a:solidFill>
                  <a:srgbClr val="C00000"/>
                </a:solidFill>
              </a:rPr>
              <a:t>Me</a:t>
            </a:r>
            <a:r>
              <a:rPr lang="en-US" sz="4000" dirty="0">
                <a:solidFill>
                  <a:srgbClr val="C00000"/>
                </a:solidFill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75004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/>
              <a:t>Life Built on The Stone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370" y="1767840"/>
            <a:ext cx="8785076" cy="337566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Webdings" panose="05030102010509060703" pitchFamily="18" charset="2"/>
              <a:buChar char=""/>
            </a:pPr>
            <a:r>
              <a:rPr lang="en-US" sz="3200" b="1" dirty="0"/>
              <a:t>Salvation </a:t>
            </a:r>
            <a:r>
              <a:rPr lang="en-US" sz="3200" b="1" dirty="0">
                <a:solidFill>
                  <a:srgbClr val="0070C0"/>
                </a:solidFill>
              </a:rPr>
              <a:t>(Acts 4)</a:t>
            </a: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Webdings" panose="05030102010509060703" pitchFamily="18" charset="2"/>
              <a:buChar char=""/>
            </a:pPr>
            <a:r>
              <a:rPr lang="en-US" sz="3200" b="1" dirty="0"/>
              <a:t>Church </a:t>
            </a:r>
            <a:r>
              <a:rPr lang="en-US" sz="3200" b="1" dirty="0">
                <a:solidFill>
                  <a:srgbClr val="0070C0"/>
                </a:solidFill>
              </a:rPr>
              <a:t>(Ephesians 2)</a:t>
            </a: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Webdings" panose="05030102010509060703" pitchFamily="18" charset="2"/>
              <a:buChar char=""/>
            </a:pPr>
            <a:r>
              <a:rPr lang="en-US" sz="3200" b="1" dirty="0"/>
              <a:t>Ministry </a:t>
            </a:r>
            <a:r>
              <a:rPr lang="en-US" sz="3200" b="1" dirty="0">
                <a:solidFill>
                  <a:srgbClr val="0070C0"/>
                </a:solidFill>
              </a:rPr>
              <a:t>(1 Peter 2)</a:t>
            </a: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Webdings" panose="05030102010509060703" pitchFamily="18" charset="2"/>
              <a:buChar char=""/>
            </a:pPr>
            <a:r>
              <a:rPr lang="en-US" sz="3200" b="1" dirty="0"/>
              <a:t>Righteousness </a:t>
            </a:r>
            <a:r>
              <a:rPr lang="en-US" sz="3200" b="1" dirty="0">
                <a:solidFill>
                  <a:srgbClr val="0070C0"/>
                </a:solidFill>
              </a:rPr>
              <a:t>(Romans 9)</a:t>
            </a:r>
          </a:p>
        </p:txBody>
      </p:sp>
    </p:spTree>
    <p:extLst>
      <p:ext uri="{BB962C8B-B14F-4D97-AF65-F5344CB8AC3E}">
        <p14:creationId xmlns:p14="http://schemas.microsoft.com/office/powerpoint/2010/main" val="91810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107</TotalTime>
  <Words>81</Words>
  <Application>Microsoft Office PowerPoint</Application>
  <PresentationFormat>On-screen Show (16:10)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Webdings</vt:lpstr>
      <vt:lpstr>Wingdings</vt:lpstr>
      <vt:lpstr>Arial Black</vt:lpstr>
      <vt:lpstr>Wood Type</vt:lpstr>
      <vt:lpstr>The Stone</vt:lpstr>
      <vt:lpstr>Psalm 118:  The Everlasting Kindness of the LORD</vt:lpstr>
      <vt:lpstr>PowerPoint Presentation</vt:lpstr>
      <vt:lpstr>Lessons on “The Stone”</vt:lpstr>
      <vt:lpstr>PowerPoint Presentation</vt:lpstr>
      <vt:lpstr>Life Built on The Stone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Stone</dc:title>
  <dc:creator>Microsoft account</dc:creator>
  <cp:lastModifiedBy>Embry</cp:lastModifiedBy>
  <cp:revision>24</cp:revision>
  <dcterms:created xsi:type="dcterms:W3CDTF">2015-02-22T02:26:04Z</dcterms:created>
  <dcterms:modified xsi:type="dcterms:W3CDTF">2015-02-22T14:42:09Z</dcterms:modified>
</cp:coreProperties>
</file>