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8" r:id="rId3"/>
    <p:sldId id="292" r:id="rId4"/>
    <p:sldId id="291" r:id="rId5"/>
    <p:sldId id="297" r:id="rId6"/>
    <p:sldId id="294" r:id="rId7"/>
    <p:sldId id="295" r:id="rId8"/>
    <p:sldId id="298" r:id="rId9"/>
    <p:sldId id="299" r:id="rId10"/>
    <p:sldId id="300" r:id="rId11"/>
    <p:sldId id="304" r:id="rId12"/>
    <p:sldId id="305" r:id="rId13"/>
    <p:sldId id="306" r:id="rId14"/>
    <p:sldId id="307" r:id="rId15"/>
    <p:sldId id="303" r:id="rId16"/>
    <p:sldId id="302" r:id="rId17"/>
    <p:sldId id="301" r:id="rId18"/>
    <p:sldId id="310" r:id="rId19"/>
    <p:sldId id="311" r:id="rId20"/>
    <p:sldId id="312" r:id="rId21"/>
    <p:sldId id="313" r:id="rId22"/>
    <p:sldId id="314" r:id="rId23"/>
    <p:sldId id="315" r:id="rId24"/>
    <p:sldId id="316" r:id="rId25"/>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6" d="100"/>
          <a:sy n="66" d="100"/>
        </p:scale>
        <p:origin x="-658" y="-77"/>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254BC6-3A99-4AB8-BBC8-75DFA8190ED6}" type="datetimeFigureOut">
              <a:rPr lang="en-US" smtClean="0"/>
              <a:pPr/>
              <a:t>3/25/2015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13330-4191-4F62-9FFC-E99AB035C3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F211AE4-D64D-4FFA-96B1-E1C2299B433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2917654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0E3E0F4A-A34C-4FD1-A242-2C1DCC492922}" type="slidenum">
              <a:rPr lang="en-US" smtClean="0">
                <a:solidFill>
                  <a:prstClr val="black"/>
                </a:solidFill>
              </a:rPr>
              <a:pPr>
                <a:defRPr/>
              </a:pPr>
              <a:t>5</a:t>
            </a:fld>
            <a:endParaRPr lang="en-US" smtClean="0">
              <a:solidFill>
                <a:prstClr val="black"/>
              </a:solidFill>
            </a:endParaRPr>
          </a:p>
        </p:txBody>
      </p:sp>
      <p:sp>
        <p:nvSpPr>
          <p:cNvPr id="655363" name="Rectangle 2"/>
          <p:cNvSpPr>
            <a:spLocks noGrp="1" noRot="1" noChangeAspect="1" noChangeArrowheads="1" noTextEdit="1"/>
          </p:cNvSpPr>
          <p:nvPr>
            <p:ph type="sldImg"/>
          </p:nvPr>
        </p:nvSpPr>
        <p:spPr>
          <a:xfrm>
            <a:off x="685800" y="685800"/>
            <a:ext cx="5486400" cy="3429000"/>
          </a:xfrm>
          <a:ln/>
        </p:spPr>
      </p:sp>
      <p:sp>
        <p:nvSpPr>
          <p:cNvPr id="65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A13330-4191-4F62-9FFC-E99AB035C3B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Now may I suggest to you that the </a:t>
            </a:r>
            <a:r>
              <a:rPr lang="en-US" sz="1200" u="sng" kern="1200" dirty="0" smtClean="0">
                <a:solidFill>
                  <a:schemeClr val="tx1"/>
                </a:solidFill>
                <a:latin typeface="+mn-lt"/>
                <a:ea typeface="+mn-ea"/>
                <a:cs typeface="+mn-cs"/>
              </a:rPr>
              <a:t>conversion</a:t>
            </a:r>
            <a:r>
              <a:rPr lang="en-US" sz="1200" kern="1200" dirty="0" smtClean="0">
                <a:solidFill>
                  <a:schemeClr val="tx1"/>
                </a:solidFill>
                <a:latin typeface="+mn-lt"/>
                <a:ea typeface="+mn-ea"/>
                <a:cs typeface="+mn-cs"/>
              </a:rPr>
              <a:t> that took place on this occasion involved a </a:t>
            </a:r>
            <a:r>
              <a:rPr lang="en-US" sz="1200" u="sng" kern="1200" dirty="0" smtClean="0">
                <a:solidFill>
                  <a:schemeClr val="tx1"/>
                </a:solidFill>
                <a:latin typeface="+mn-lt"/>
                <a:ea typeface="+mn-ea"/>
                <a:cs typeface="+mn-cs"/>
              </a:rPr>
              <a:t>change in at least three different areas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the first place when they were pierced to the heart this means that they had recognized that what Peter had said was so, that they had crucified their Messiah. This was a change of mind.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When they came together that morning they still </a:t>
            </a:r>
            <a:r>
              <a:rPr lang="en-US" sz="1200" u="sng" kern="1200" dirty="0" smtClean="0">
                <a:solidFill>
                  <a:schemeClr val="tx1"/>
                </a:solidFill>
                <a:latin typeface="+mn-lt"/>
                <a:ea typeface="+mn-ea"/>
                <a:cs typeface="+mn-cs"/>
              </a:rPr>
              <a:t>believed that Jesus was an imposter</a:t>
            </a:r>
            <a:r>
              <a:rPr lang="en-US" sz="1200" kern="1200" dirty="0" smtClean="0">
                <a:solidFill>
                  <a:schemeClr val="tx1"/>
                </a:solidFill>
                <a:latin typeface="+mn-lt"/>
                <a:ea typeface="+mn-ea"/>
                <a:cs typeface="+mn-cs"/>
              </a:rPr>
              <a:t> but as a result of the preaching that Peter had done, the proof he had given they changed their mind and now believed him to be the son of God. </a:t>
            </a:r>
            <a:r>
              <a:rPr lang="en-US" sz="1200" u="sng" kern="1200" dirty="0" smtClean="0">
                <a:solidFill>
                  <a:schemeClr val="tx1"/>
                </a:solidFill>
                <a:latin typeface="+mn-lt"/>
                <a:ea typeface="+mn-ea"/>
                <a:cs typeface="+mn-cs"/>
              </a:rPr>
              <a:t>Their belief had been changed.</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But when they said what shall we do Peter said to them you shall repent. What is repentance?  It is a word that means a change of will. They had before been determined to crucify Jesus now they wanted to obey him.  They were asking what shall we do, how can we accept him how can we demonstrate our faith in him. Peter says change your will, change your purpose toward Jesus Christ. Repent!  and when he had said this he said be baptized.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And what would baptism suggest. In most certainly suggest a change of state from unbelievers to believers.  As it was suggested the other night from being out of Christ to being in Christ a complete change of state. It was a change from being lost to being saved from being guilty to being innocent. Baptism was for the remission of sins it meant there sins would be taken away they would no longer be guilty of the sins that they had been guilty. I want to notice again this fact when he says be baptized in the name of Jesus Christ's, name of Christ means Messiah, Jesus the Messiah, and thus when </a:t>
            </a:r>
            <a:r>
              <a:rPr lang="en-US" sz="1200" u="sng" kern="1200" dirty="0" smtClean="0">
                <a:solidFill>
                  <a:schemeClr val="tx1"/>
                </a:solidFill>
                <a:latin typeface="+mn-lt"/>
                <a:ea typeface="+mn-ea"/>
                <a:cs typeface="+mn-cs"/>
              </a:rPr>
              <a:t>they were baptized by his authority they were accepting him as the Messiah</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it was on this rock that Jesus said he would build his church this was the confession that Peter had made, thou art the Christ the son of the living God. And consequently on this occasion those who took their stand by being baptized to demonstrate their faith in Jesus were built upon this truth. This truth is what drew them together assembled them out of the world in which they had lived out of the world of unbelievers they became a body of believers and assembly of believers and that is what the church is,  those who believe and accept Jesus as the Christ.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conversion is demonstrated in these verses, a change of mind a change of will and a change of state. Now when these changes truly take place there will be some evidence of it. </a:t>
            </a:r>
            <a:r>
              <a:rPr lang="en-US" sz="1200" u="sng" kern="1200" dirty="0" smtClean="0">
                <a:solidFill>
                  <a:schemeClr val="tx1"/>
                </a:solidFill>
                <a:latin typeface="+mn-lt"/>
                <a:ea typeface="+mn-ea"/>
                <a:cs typeface="+mn-cs"/>
              </a:rPr>
              <a:t>What are the evidences of conversion?</a:t>
            </a:r>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F211AE4-D64D-4FFA-96B1-E1C2299B433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 val="291765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But when they said what shall we do Peter said to them you shall repent. What is repentance?  It is a word that means a change of will. They had before been determined to crucify Jesus now they wanted to obey him.  They were asking what shall we do, how can we accept him how can we demonstrate our faith in him. Peter says change your will, change your purpose toward Jesus Christ. Repent!  and when he had said this he said be baptized. </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AF211AE4-D64D-4FFA-96B1-E1C2299B433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xmlns="" val="291765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when they said what shall we do Peter said to them you shall repent. What is repentance?  It is a word that means a change of will. They had before been determined to crucify Jesus now they wanted to obey him.  They were asking what shall we do, how can we accept him how can we demonstrate our faith in him. Peter says change your will, change your purpose toward Jesus Christ. Repent!  and when he had said this he said be baptized.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And what would baptism suggest. In most certainly suggest a change of state from unbelievers to believers.  As it was suggested the other night from being out of Christ to being in Christ a complete change of state. It was a change from being lost to being saved from being guilty to being innocent. Baptism was for the remission of sins it meant there sins would be taken away they would no longer be guilty of the sins that they had been guilty. I want to notice again this fact when he says be baptized in the name of Jesus Christ's, name of Christ means Messiah, Jesus the Messiah, and thus when </a:t>
            </a:r>
            <a:r>
              <a:rPr lang="en-US" sz="1200" u="sng" kern="1200" dirty="0" smtClean="0">
                <a:solidFill>
                  <a:schemeClr val="tx1"/>
                </a:solidFill>
                <a:latin typeface="+mn-lt"/>
                <a:ea typeface="+mn-ea"/>
                <a:cs typeface="+mn-cs"/>
              </a:rPr>
              <a:t>they were baptized by his authority they were accepting him as the Messiah</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it was on this rock that Jesus said he would build his church this was the confession that Peter had made, thou art the Christ the son of the living God. And consequently on this occasion those who took their stand by being baptized to demonstrate their faith in Jesus were built upon this truth. This truth is what drew them together assembled them out of the world in which they had lived out of the world of unbelievers they became a body of believers and assembly of believers and that is what the church is,  those who believe and accept Jesus as the Christ.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conversion is demonstrated in these verses, a change of mind a change of will and a change of state. Now when these changes truly take place there will be some evidence of it. </a:t>
            </a:r>
            <a:r>
              <a:rPr lang="en-US" sz="1200" u="sng" kern="1200" dirty="0" smtClean="0">
                <a:solidFill>
                  <a:schemeClr val="tx1"/>
                </a:solidFill>
                <a:latin typeface="+mn-lt"/>
                <a:ea typeface="+mn-ea"/>
                <a:cs typeface="+mn-cs"/>
              </a:rPr>
              <a:t>What are the evidences of conversion?</a:t>
            </a:r>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F211AE4-D64D-4FFA-96B1-E1C2299B433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xmlns="" val="2917654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 what would baptism suggest. In most certainly suggest a change of state from unbelievers to believers.  As it was suggested the other night from being out of Christ to being in Christ a complete change of state. It was a change from being lost to being saved from being guilty to being innocent. Baptism was for the remission of sins it meant there sins would be taken away they would no longer be guilty of the sins that they had been guilty. I want to notice again this fact when he says be baptized in the name of Jesus Christ's, name of Christ means Messiah, Jesus the Messiah, and thus when </a:t>
            </a:r>
            <a:r>
              <a:rPr lang="en-US" sz="1200" u="sng" kern="1200" dirty="0" smtClean="0">
                <a:solidFill>
                  <a:schemeClr val="tx1"/>
                </a:solidFill>
                <a:latin typeface="+mn-lt"/>
                <a:ea typeface="+mn-ea"/>
                <a:cs typeface="+mn-cs"/>
              </a:rPr>
              <a:t>they were baptized by his authority they were accepting him as the Messiah</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it was on this rock that Jesus said he would build his church this was the confession that Peter had made, thou art the Christ the son of the living God. And consequently on this occasion those who took their stand by being baptized to demonstrate their faith in Jesus were built upon this truth. This truth is what drew them together assembled them out of the world in which they had lived out of the world of unbelievers they became a body of believers and assembly of believers and that is what the church is,  those who believe and accept Jesus as the Christ.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conversion is demonstrated in these verses, a change of mind a change of will and a change of state. Now when these changes truly take place there will be some evidence of it. </a:t>
            </a:r>
            <a:r>
              <a:rPr lang="en-US" sz="1200" u="sng" kern="1200" dirty="0" smtClean="0">
                <a:solidFill>
                  <a:schemeClr val="tx1"/>
                </a:solidFill>
                <a:latin typeface="+mn-lt"/>
                <a:ea typeface="+mn-ea"/>
                <a:cs typeface="+mn-cs"/>
              </a:rPr>
              <a:t>What are the evidences of conversion?</a:t>
            </a:r>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Are You Really Converted?</a:t>
            </a:r>
            <a:endParaRPr lang="en-US" dirty="0" smtClean="0"/>
          </a:p>
          <a:p>
            <a:r>
              <a:rPr lang="en-US" dirty="0" smtClean="0"/>
              <a:t>Raymond E. Harris</a:t>
            </a:r>
            <a:br>
              <a:rPr lang="en-US" dirty="0" smtClean="0"/>
            </a:br>
            <a:r>
              <a:rPr lang="en-US" dirty="0" smtClean="0"/>
              <a:t>Muscle Shoals, Alabama </a:t>
            </a:r>
          </a:p>
          <a:p>
            <a:r>
              <a:rPr lang="en-US" dirty="0" smtClean="0"/>
              <a:t>The word "convert" means "to change" or "to turn." There are three things involved in the process of one's turning from sin to God.</a:t>
            </a:r>
          </a:p>
          <a:p>
            <a:r>
              <a:rPr lang="en-US" dirty="0" smtClean="0"/>
              <a:t>1. A Change of Heart. The heart or mind can only be changed by faith. Faith comes by hearing the word of God (Rom. 10:17). Hence, the Bible teaches that people's hearts are purified "by faith" (Acts 15:9). In other words, when one learns from the Bible about the love God has toward us and the sacrifice of Jesus for us we are moved to repentance. "Repentance" and "conversion" are terms that go hand in hand. When one changes his mind about God and Jesus and sin he will have:</a:t>
            </a:r>
          </a:p>
          <a:p>
            <a:r>
              <a:rPr lang="en-US" dirty="0" smtClean="0"/>
              <a:t>2. A Change of Life. A change of heart will lead to a change of life. Repentance is defined as "a change of mind that leads to a change of life." Hence, we see the evolution of conversion. As a result of faith produced by the word of God, man is led to repentance. This reformation in behavior is very visible as the person turns from sin to obedience, from wickedness to righteousness. And when obedience is completed there is:</a:t>
            </a:r>
          </a:p>
          <a:p>
            <a:r>
              <a:rPr lang="en-US" dirty="0" smtClean="0"/>
              <a:t>3. A Change of Relationship. In this world there are two classes of accountable people - the wicked and the righteous - the children of the Devil and the children of God. No one can be translated from the kingdom of darkness to the kingdom of God without a change of heart and a change of life. But one must have remission of sins to make conversion complete. When one's sins are forgiven, he enters a state or relationship with God. Baptism is". . for the remission of sins" (Acts 2:38). Also the Bible says people are baptized "into Christ" (Gal. 3:26-27). Hence, the converted are buried with Christ in baptism and raised to walk in "newness of life" (Rom. 6:3-5).</a:t>
            </a:r>
          </a:p>
          <a:p>
            <a:r>
              <a:rPr lang="en-US" dirty="0" smtClean="0"/>
              <a:t>Faith changes the heart, repentance changes the life, and baptism changes the relationship to God. One's sins are not forgiven merely because we believe that Jesus is the Savior or because we quit committing them. Sins are forgiven by God when we complete our conversion in baptism. Have you been converted? Truly converted? Fully converted, according to the scriptural plan?</a:t>
            </a:r>
          </a:p>
          <a:p>
            <a:r>
              <a:rPr lang="en-US" dirty="0" smtClean="0"/>
              <a:t>Guardian of Truth XXX: 2, p. 43</a:t>
            </a:r>
            <a:br>
              <a:rPr lang="en-US" dirty="0" smtClean="0"/>
            </a:br>
            <a:r>
              <a:rPr lang="en-US" dirty="0" smtClean="0"/>
              <a:t>January 16, 1986</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dirty="0" smtClean="0"/>
              <a:t/>
            </a:r>
            <a:br>
              <a:rPr lang="en-US" dirty="0" smtClean="0"/>
            </a:b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F211AE4-D64D-4FFA-96B1-E1C2299B433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xmlns="" val="291765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A13330-4191-4F62-9FFC-E99AB035C3B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E09FB4-6E2F-46C0-AC89-F3AE91708F2E}"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9FB4-6E2F-46C0-AC89-F3AE91708F2E}"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9FB4-6E2F-46C0-AC89-F3AE91708F2E}"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9FB4-6E2F-46C0-AC89-F3AE91708F2E}"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09FB4-6E2F-46C0-AC89-F3AE91708F2E}"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E09FB4-6E2F-46C0-AC89-F3AE91708F2E}" type="datetimeFigureOut">
              <a:rPr lang="en-US" smtClean="0"/>
              <a:pPr/>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E09FB4-6E2F-46C0-AC89-F3AE91708F2E}" type="datetimeFigureOut">
              <a:rPr lang="en-US" smtClean="0"/>
              <a:pPr/>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09FB4-6E2F-46C0-AC89-F3AE91708F2E}" type="datetimeFigureOut">
              <a:rPr lang="en-US" smtClean="0"/>
              <a:pPr/>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09FB4-6E2F-46C0-AC89-F3AE91708F2E}" type="datetimeFigureOut">
              <a:rPr lang="en-US" smtClean="0"/>
              <a:pPr/>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09FB4-6E2F-46C0-AC89-F3AE91708F2E}" type="datetimeFigureOut">
              <a:rPr lang="en-US" smtClean="0"/>
              <a:pPr/>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09FB4-6E2F-46C0-AC89-F3AE91708F2E}" type="datetimeFigureOut">
              <a:rPr lang="en-US" smtClean="0"/>
              <a:pPr/>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AB026-CD0F-44C2-9455-5E17FA52EE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1E09FB4-6E2F-46C0-AC89-F3AE91708F2E}" type="datetimeFigureOut">
              <a:rPr lang="en-US" smtClean="0"/>
              <a:pPr/>
              <a:t>3/25/2015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906AB026-CD0F-44C2-9455-5E17FA52EE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90700"/>
            <a:ext cx="7772400" cy="1225021"/>
          </a:xfrm>
        </p:spPr>
        <p:txBody>
          <a:bodyPr>
            <a:normAutofit/>
          </a:bodyPr>
          <a:lstStyle/>
          <a:p>
            <a:r>
              <a:rPr lang="en-US" sz="5400" b="1" dirty="0" smtClean="0"/>
              <a:t>Conversion</a:t>
            </a:r>
            <a:endParaRPr lang="en-US" sz="5400" b="1"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First “Fruits of Repentance”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“Then those who gladly received his word </a:t>
            </a:r>
            <a:r>
              <a:rPr lang="en-US" b="1" dirty="0" smtClean="0">
                <a:solidFill>
                  <a:srgbClr val="FFFF00"/>
                </a:solidFill>
              </a:rPr>
              <a:t>were baptized</a:t>
            </a:r>
            <a:r>
              <a:rPr lang="en-US" dirty="0" smtClean="0"/>
              <a:t>; and that day about three thousand souls were added </a:t>
            </a:r>
            <a:r>
              <a:rPr lang="en-US" i="1" dirty="0" smtClean="0"/>
              <a:t>to them.” </a:t>
            </a:r>
            <a:r>
              <a:rPr lang="en-US" sz="2400" dirty="0" smtClean="0"/>
              <a:t>(Acts 2:41)</a:t>
            </a:r>
            <a:endParaRPr lang="en-US" sz="2800" i="1" dirty="0" smtClean="0"/>
          </a:p>
          <a:p>
            <a:r>
              <a:rPr lang="en-US" baseline="30000" dirty="0" smtClean="0"/>
              <a:t>42 </a:t>
            </a:r>
            <a:r>
              <a:rPr lang="en-US" dirty="0" smtClean="0"/>
              <a:t>And they </a:t>
            </a:r>
            <a:r>
              <a:rPr lang="en-US" b="1" dirty="0" smtClean="0">
                <a:solidFill>
                  <a:srgbClr val="FFFF00"/>
                </a:solidFill>
              </a:rPr>
              <a:t>continued steadfastly </a:t>
            </a:r>
            <a:r>
              <a:rPr lang="en-US" dirty="0" smtClean="0"/>
              <a:t>in the apostles’ doctrine and fellowship, in the breaking of bread, and in prayers.” </a:t>
            </a:r>
            <a:r>
              <a:rPr lang="en-US" sz="2400" dirty="0" smtClean="0"/>
              <a:t>(Acts 2:42)</a:t>
            </a:r>
            <a:endParaRPr lang="en-US" sz="2400" dirty="0"/>
          </a:p>
        </p:txBody>
      </p:sp>
      <p:cxnSp>
        <p:nvCxnSpPr>
          <p:cNvPr id="5" name="Straight Connector 4"/>
          <p:cNvCxnSpPr/>
          <p:nvPr/>
        </p:nvCxnSpPr>
        <p:spPr>
          <a:xfrm>
            <a:off x="914400" y="2857500"/>
            <a:ext cx="25146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19200" y="4620280"/>
            <a:ext cx="6248400" cy="523220"/>
          </a:xfrm>
          <a:prstGeom prst="rect">
            <a:avLst/>
          </a:prstGeom>
          <a:solidFill>
            <a:schemeClr val="tx1"/>
          </a:solidFill>
          <a:ln w="28575">
            <a:solidFill>
              <a:srgbClr val="C00000"/>
            </a:solidFill>
          </a:ln>
        </p:spPr>
        <p:txBody>
          <a:bodyPr wrap="square" rtlCol="0">
            <a:spAutoFit/>
          </a:bodyPr>
          <a:lstStyle/>
          <a:p>
            <a:pPr algn="ctr"/>
            <a:r>
              <a:rPr lang="en-US" sz="2800" b="1" dirty="0" smtClean="0">
                <a:solidFill>
                  <a:schemeClr val="bg1"/>
                </a:solidFill>
                <a:latin typeface="Cambria" pitchFamily="18" charset="0"/>
              </a:rPr>
              <a:t>This was the beginning of the Church</a:t>
            </a:r>
            <a:endParaRPr lang="en-US" sz="2800" dirty="0">
              <a:solidFill>
                <a:schemeClr val="bg1"/>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barn(inVertical)">
                                      <p:cBhvr>
                                        <p:cTn id="26" dur="500"/>
                                        <p:tgtEl>
                                          <p:spTgt spid="8">
                                            <p:txEl>
                                              <p:pRg st="0" end="0"/>
                                            </p:txEl>
                                          </p:spTgt>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8">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4"/>
            <a:ext cx="4889544" cy="430887"/>
          </a:xfrm>
          <a:prstGeom prst="rect">
            <a:avLst/>
          </a:prstGeom>
          <a:noFill/>
        </p:spPr>
        <p:txBody>
          <a:bodyPr wrap="none" rtlCol="0">
            <a:spAutoFit/>
          </a:bodyPr>
          <a:lstStyle/>
          <a:p>
            <a:r>
              <a:rPr lang="en-US" sz="2200" b="1" i="1" u="sng" dirty="0" smtClean="0">
                <a:solidFill>
                  <a:srgbClr val="FFFF00"/>
                </a:solidFill>
                <a:latin typeface="Cambria" pitchFamily="18" charset="0"/>
              </a:rPr>
              <a:t>Elements of Conversion Seen in Acts 2</a:t>
            </a:r>
            <a:endParaRPr lang="en-US" sz="2200" b="1" i="1" u="sng" dirty="0">
              <a:solidFill>
                <a:srgbClr val="FFFF00"/>
              </a:solidFill>
              <a:latin typeface="Cambria" pitchFamily="18" charset="0"/>
            </a:endParaRPr>
          </a:p>
        </p:txBody>
      </p:sp>
      <p:sp>
        <p:nvSpPr>
          <p:cNvPr id="14" name="Rounded Rectangle 13"/>
          <p:cNvSpPr/>
          <p:nvPr/>
        </p:nvSpPr>
        <p:spPr bwMode="auto">
          <a:xfrm>
            <a:off x="685800" y="656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Faith:</a:t>
            </a:r>
          </a:p>
          <a:p>
            <a:pPr algn="ctr" eaLnBrk="0" fontAlgn="base" hangingPunct="0">
              <a:spcBef>
                <a:spcPct val="0"/>
              </a:spcBef>
              <a:spcAft>
                <a:spcPct val="0"/>
              </a:spcAft>
            </a:pPr>
            <a:r>
              <a:rPr lang="en-US" sz="2200" dirty="0" smtClean="0">
                <a:solidFill>
                  <a:srgbClr val="FFFFFF"/>
                </a:solidFill>
                <a:latin typeface="Cambria" pitchFamily="18" charset="0"/>
              </a:rPr>
              <a:t>A Change of Mind</a:t>
            </a:r>
          </a:p>
        </p:txBody>
      </p:sp>
      <p:cxnSp>
        <p:nvCxnSpPr>
          <p:cNvPr id="23" name="Straight Arrow Connector 22"/>
          <p:cNvCxnSpPr/>
          <p:nvPr/>
        </p:nvCxnSpPr>
        <p:spPr bwMode="auto">
          <a:xfrm>
            <a:off x="3429000" y="740833"/>
            <a:ext cx="12192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4724400" y="656167"/>
            <a:ext cx="4267200" cy="4656667"/>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bg1"/>
                </a:solidFill>
                <a:effectLst/>
                <a:latin typeface="Cambria" pitchFamily="18" charset="0"/>
              </a:rPr>
              <a:t>They</a:t>
            </a:r>
            <a:r>
              <a:rPr kumimoji="0" lang="en-US" sz="2000" b="0" i="0" u="none" strike="noStrike" cap="none" normalizeH="0" dirty="0" smtClean="0">
                <a:ln>
                  <a:noFill/>
                </a:ln>
                <a:solidFill>
                  <a:schemeClr val="bg1"/>
                </a:solidFill>
                <a:effectLst/>
                <a:latin typeface="Cambria" pitchFamily="18" charset="0"/>
              </a:rPr>
              <a:t> were pierced to the heart and said “what shall we do?</a:t>
            </a:r>
          </a:p>
          <a:p>
            <a:pPr marL="342900" marR="0" indent="-34290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bg1"/>
                </a:solidFill>
                <a:effectLst/>
                <a:latin typeface="Cambria" pitchFamily="18" charset="0"/>
              </a:rPr>
              <a:t>There</a:t>
            </a:r>
            <a:r>
              <a:rPr kumimoji="0" lang="en-US" sz="2000" b="0" i="0" u="none" strike="noStrike" cap="none" normalizeH="0" dirty="0" smtClean="0">
                <a:ln>
                  <a:noFill/>
                </a:ln>
                <a:solidFill>
                  <a:schemeClr val="bg1"/>
                </a:solidFill>
                <a:effectLst/>
                <a:latin typeface="Cambria" pitchFamily="18" charset="0"/>
              </a:rPr>
              <a:t> was a belief in God but believed Jesus to be an imposter.</a:t>
            </a:r>
          </a:p>
          <a:p>
            <a:pPr marL="342900" marR="0" indent="-34290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bg1"/>
                </a:solidFill>
                <a:effectLst/>
                <a:latin typeface="Cambria" pitchFamily="18" charset="0"/>
              </a:rPr>
              <a:t>From not believing Jesus was the resurrected</a:t>
            </a:r>
            <a:r>
              <a:rPr kumimoji="0" lang="en-US" sz="2000" b="0" i="0" u="none" strike="noStrike" cap="none" normalizeH="0" dirty="0" smtClean="0">
                <a:ln>
                  <a:noFill/>
                </a:ln>
                <a:solidFill>
                  <a:schemeClr val="bg1"/>
                </a:solidFill>
                <a:effectLst/>
                <a:latin typeface="Cambria" pitchFamily="18" charset="0"/>
              </a:rPr>
              <a:t> and exalted Christ, the Son of God, to </a:t>
            </a:r>
            <a:r>
              <a:rPr kumimoji="0" lang="en-US" sz="2000" b="0" i="0" u="none" strike="noStrike" cap="none" normalizeH="0" baseline="0" dirty="0" smtClean="0">
                <a:ln>
                  <a:noFill/>
                </a:ln>
                <a:solidFill>
                  <a:schemeClr val="bg1"/>
                </a:solidFill>
                <a:effectLst/>
                <a:latin typeface="Cambria" pitchFamily="18" charset="0"/>
              </a:rPr>
              <a:t>belief. </a:t>
            </a:r>
          </a:p>
          <a:p>
            <a:pPr marL="800100" lvl="1" indent="-342900" eaLnBrk="0" fontAlgn="base" hangingPunct="0">
              <a:spcBef>
                <a:spcPct val="0"/>
              </a:spcBef>
              <a:spcAft>
                <a:spcPct val="0"/>
              </a:spcAft>
              <a:buFont typeface="Wingdings" pitchFamily="2" charset="2"/>
              <a:buChar char="Ø"/>
            </a:pPr>
            <a:r>
              <a:rPr lang="en-US" sz="2000" dirty="0" smtClean="0">
                <a:solidFill>
                  <a:schemeClr val="bg1"/>
                </a:solidFill>
                <a:latin typeface="Cambria" pitchFamily="18" charset="0"/>
              </a:rPr>
              <a:t>Peter provided evidence that resulted in belief</a:t>
            </a:r>
          </a:p>
          <a:p>
            <a:pPr marL="1257300" lvl="2" indent="-342900"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bg1"/>
                </a:solidFill>
                <a:effectLst/>
                <a:latin typeface="Cambria" pitchFamily="18" charset="0"/>
              </a:rPr>
              <a:t>Prophecy</a:t>
            </a:r>
          </a:p>
          <a:p>
            <a:pPr marL="1257300" lvl="2"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Miracles</a:t>
            </a:r>
          </a:p>
          <a:p>
            <a:pPr marL="1257300" lvl="2" indent="-342900"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bg1"/>
                </a:solidFill>
                <a:effectLst/>
                <a:latin typeface="Cambria" pitchFamily="18" charset="0"/>
              </a:rPr>
              <a:t>Empty Tomb</a:t>
            </a:r>
          </a:p>
          <a:p>
            <a:pPr marL="1257300" lvl="2"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Eye Witnesses</a:t>
            </a:r>
            <a:endParaRPr kumimoji="0" lang="en-US" sz="2000" b="0" i="0" u="none" strike="noStrike" cap="none" normalizeH="0" baseline="0" dirty="0" smtClean="0">
              <a:ln>
                <a:noFill/>
              </a:ln>
              <a:solidFill>
                <a:schemeClr val="bg1"/>
              </a:solidFill>
              <a:effectLst/>
              <a:latin typeface="Cambria" pitchFamily="18" charset="0"/>
            </a:endParaRPr>
          </a:p>
        </p:txBody>
      </p:sp>
    </p:spTree>
    <p:extLst>
      <p:ext uri="{BB962C8B-B14F-4D97-AF65-F5344CB8AC3E}">
        <p14:creationId xmlns:p14="http://schemas.microsoft.com/office/powerpoint/2010/main" xmlns="" val="877642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4"/>
            <a:ext cx="4889544" cy="430887"/>
          </a:xfrm>
          <a:prstGeom prst="rect">
            <a:avLst/>
          </a:prstGeom>
          <a:noFill/>
        </p:spPr>
        <p:txBody>
          <a:bodyPr wrap="none" rtlCol="0">
            <a:spAutoFit/>
          </a:bodyPr>
          <a:lstStyle/>
          <a:p>
            <a:r>
              <a:rPr lang="en-US" sz="2200" b="1" i="1" u="sng" dirty="0" smtClean="0">
                <a:solidFill>
                  <a:srgbClr val="FFFF00"/>
                </a:solidFill>
                <a:latin typeface="Cambria" pitchFamily="18" charset="0"/>
              </a:rPr>
              <a:t>Elements of Conversion Seen in Acts 2</a:t>
            </a:r>
            <a:endParaRPr lang="en-US" sz="2200" b="1" i="1" u="sng" dirty="0">
              <a:solidFill>
                <a:srgbClr val="FFFF00"/>
              </a:solidFill>
              <a:latin typeface="Cambria" pitchFamily="18" charset="0"/>
            </a:endParaRPr>
          </a:p>
        </p:txBody>
      </p:sp>
      <p:sp>
        <p:nvSpPr>
          <p:cNvPr id="13" name="Rounded Rectangle 12"/>
          <p:cNvSpPr/>
          <p:nvPr/>
        </p:nvSpPr>
        <p:spPr bwMode="auto">
          <a:xfrm>
            <a:off x="685800" y="1672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Repentance</a:t>
            </a:r>
          </a:p>
          <a:p>
            <a:pPr algn="ctr" eaLnBrk="0" fontAlgn="base" hangingPunct="0">
              <a:spcBef>
                <a:spcPct val="0"/>
              </a:spcBef>
              <a:spcAft>
                <a:spcPct val="0"/>
              </a:spcAft>
            </a:pPr>
            <a:r>
              <a:rPr lang="en-US" sz="2200" dirty="0" smtClean="0">
                <a:solidFill>
                  <a:srgbClr val="FFFFFF"/>
                </a:solidFill>
                <a:latin typeface="Cambria" pitchFamily="18" charset="0"/>
              </a:rPr>
              <a:t>A Change of Will</a:t>
            </a:r>
          </a:p>
        </p:txBody>
      </p:sp>
      <p:sp>
        <p:nvSpPr>
          <p:cNvPr id="14" name="Rounded Rectangle 13"/>
          <p:cNvSpPr/>
          <p:nvPr/>
        </p:nvSpPr>
        <p:spPr bwMode="auto">
          <a:xfrm>
            <a:off x="685800" y="656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Faith:</a:t>
            </a:r>
          </a:p>
          <a:p>
            <a:pPr algn="ctr" eaLnBrk="0" fontAlgn="base" hangingPunct="0">
              <a:spcBef>
                <a:spcPct val="0"/>
              </a:spcBef>
              <a:spcAft>
                <a:spcPct val="0"/>
              </a:spcAft>
            </a:pPr>
            <a:r>
              <a:rPr lang="en-US" sz="2200" dirty="0" smtClean="0">
                <a:solidFill>
                  <a:srgbClr val="FFFFFF"/>
                </a:solidFill>
                <a:latin typeface="Cambria" pitchFamily="18" charset="0"/>
              </a:rPr>
              <a:t>A Change of Mind</a:t>
            </a:r>
          </a:p>
        </p:txBody>
      </p:sp>
      <p:sp>
        <p:nvSpPr>
          <p:cNvPr id="15" name="Curved Left Arrow 14"/>
          <p:cNvSpPr/>
          <p:nvPr/>
        </p:nvSpPr>
        <p:spPr bwMode="auto">
          <a:xfrm>
            <a:off x="3505200" y="1164168"/>
            <a:ext cx="457200" cy="1100667"/>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cxnSp>
        <p:nvCxnSpPr>
          <p:cNvPr id="23" name="Straight Arrow Connector 22"/>
          <p:cNvCxnSpPr/>
          <p:nvPr/>
        </p:nvCxnSpPr>
        <p:spPr bwMode="auto">
          <a:xfrm>
            <a:off x="3429000" y="1841500"/>
            <a:ext cx="12192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4724400" y="656167"/>
            <a:ext cx="4267200" cy="4656667"/>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fontAlgn="base" hangingPunct="0">
              <a:spcBef>
                <a:spcPct val="0"/>
              </a:spcBef>
              <a:spcAft>
                <a:spcPct val="0"/>
              </a:spcAft>
              <a:buFontTx/>
              <a:buAutoNum type="arabicPeriod"/>
            </a:pPr>
            <a:r>
              <a:rPr lang="en-US" sz="2000" dirty="0" smtClean="0">
                <a:solidFill>
                  <a:schemeClr val="bg1"/>
                </a:solidFill>
                <a:latin typeface="Cambria" pitchFamily="18" charset="0"/>
              </a:rPr>
              <a:t>They had been determined to crucify Jesus now they wanted to obey him.</a:t>
            </a:r>
          </a:p>
          <a:p>
            <a:pPr marL="342900" indent="-342900" eaLnBrk="0" fontAlgn="base" hangingPunct="0">
              <a:spcBef>
                <a:spcPct val="0"/>
              </a:spcBef>
              <a:spcAft>
                <a:spcPct val="0"/>
              </a:spcAft>
              <a:buFontTx/>
              <a:buAutoNum type="arabicPeriod"/>
            </a:pPr>
            <a:r>
              <a:rPr lang="en-US" sz="2000" dirty="0" smtClean="0">
                <a:solidFill>
                  <a:schemeClr val="bg1"/>
                </a:solidFill>
                <a:latin typeface="Cambria" pitchFamily="18" charset="0"/>
              </a:rPr>
              <a:t>They were asking “what shall we do”? How can we accept him? How can we demonstrate our faith in him?</a:t>
            </a:r>
          </a:p>
          <a:p>
            <a:pPr marL="342900" indent="-342900" eaLnBrk="0" fontAlgn="base" hangingPunct="0">
              <a:spcBef>
                <a:spcPct val="0"/>
              </a:spcBef>
              <a:spcAft>
                <a:spcPct val="0"/>
              </a:spcAft>
              <a:buFontTx/>
              <a:buAutoNum type="arabicPeriod"/>
            </a:pPr>
            <a:r>
              <a:rPr lang="en-US" sz="2000" dirty="0" smtClean="0">
                <a:solidFill>
                  <a:schemeClr val="bg1"/>
                </a:solidFill>
                <a:latin typeface="Cambria" pitchFamily="18" charset="0"/>
              </a:rPr>
              <a:t>Peter says change your will, change your purpose toward Jesus Christ. Repent!</a:t>
            </a:r>
            <a:endParaRPr kumimoji="0" lang="en-US" sz="2000" b="0" i="0" u="none" strike="noStrike" cap="none" normalizeH="0" baseline="0" dirty="0" smtClean="0">
              <a:ln>
                <a:noFill/>
              </a:ln>
              <a:solidFill>
                <a:schemeClr val="bg1"/>
              </a:solidFill>
              <a:effectLst/>
              <a:latin typeface="Cambria" pitchFamily="18" charset="0"/>
            </a:endParaRPr>
          </a:p>
        </p:txBody>
      </p:sp>
    </p:spTree>
    <p:extLst>
      <p:ext uri="{BB962C8B-B14F-4D97-AF65-F5344CB8AC3E}">
        <p14:creationId xmlns:p14="http://schemas.microsoft.com/office/powerpoint/2010/main" xmlns="" val="877642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4"/>
            <a:ext cx="4889544" cy="430887"/>
          </a:xfrm>
          <a:prstGeom prst="rect">
            <a:avLst/>
          </a:prstGeom>
          <a:noFill/>
        </p:spPr>
        <p:txBody>
          <a:bodyPr wrap="none" rtlCol="0">
            <a:spAutoFit/>
          </a:bodyPr>
          <a:lstStyle/>
          <a:p>
            <a:r>
              <a:rPr lang="en-US" sz="2200" b="1" i="1" u="sng" dirty="0" smtClean="0">
                <a:solidFill>
                  <a:srgbClr val="FFFF00"/>
                </a:solidFill>
                <a:latin typeface="Cambria" pitchFamily="18" charset="0"/>
              </a:rPr>
              <a:t>Elements of Conversion Seen in Acts 2</a:t>
            </a:r>
            <a:endParaRPr lang="en-US" sz="2200" b="1" i="1" u="sng" dirty="0">
              <a:solidFill>
                <a:srgbClr val="FFFF00"/>
              </a:solidFill>
              <a:latin typeface="Cambria" pitchFamily="18" charset="0"/>
            </a:endParaRPr>
          </a:p>
        </p:txBody>
      </p:sp>
      <p:sp>
        <p:nvSpPr>
          <p:cNvPr id="10" name="Rounded Rectangle 9"/>
          <p:cNvSpPr/>
          <p:nvPr/>
        </p:nvSpPr>
        <p:spPr bwMode="auto">
          <a:xfrm>
            <a:off x="685800" y="2688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Confession</a:t>
            </a:r>
          </a:p>
          <a:p>
            <a:pPr algn="ctr" eaLnBrk="0" fontAlgn="base" hangingPunct="0">
              <a:spcBef>
                <a:spcPct val="0"/>
              </a:spcBef>
              <a:spcAft>
                <a:spcPct val="0"/>
              </a:spcAft>
            </a:pPr>
            <a:r>
              <a:rPr lang="en-US" sz="2000" dirty="0" smtClean="0">
                <a:solidFill>
                  <a:srgbClr val="FFFFFF"/>
                </a:solidFill>
                <a:latin typeface="Cambria" pitchFamily="18" charset="0"/>
              </a:rPr>
              <a:t>A Change of Allegiance</a:t>
            </a:r>
          </a:p>
        </p:txBody>
      </p:sp>
      <p:sp>
        <p:nvSpPr>
          <p:cNvPr id="13" name="Rounded Rectangle 12"/>
          <p:cNvSpPr/>
          <p:nvPr/>
        </p:nvSpPr>
        <p:spPr bwMode="auto">
          <a:xfrm>
            <a:off x="685800" y="1672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Repentance</a:t>
            </a:r>
          </a:p>
          <a:p>
            <a:pPr algn="ctr" eaLnBrk="0" fontAlgn="base" hangingPunct="0">
              <a:spcBef>
                <a:spcPct val="0"/>
              </a:spcBef>
              <a:spcAft>
                <a:spcPct val="0"/>
              </a:spcAft>
            </a:pPr>
            <a:r>
              <a:rPr lang="en-US" sz="2200" dirty="0" smtClean="0">
                <a:solidFill>
                  <a:srgbClr val="FFFFFF"/>
                </a:solidFill>
                <a:latin typeface="Cambria" pitchFamily="18" charset="0"/>
              </a:rPr>
              <a:t>A Change of Will</a:t>
            </a:r>
          </a:p>
        </p:txBody>
      </p:sp>
      <p:sp>
        <p:nvSpPr>
          <p:cNvPr id="14" name="Rounded Rectangle 13"/>
          <p:cNvSpPr/>
          <p:nvPr/>
        </p:nvSpPr>
        <p:spPr bwMode="auto">
          <a:xfrm>
            <a:off x="685800" y="656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Faith:</a:t>
            </a:r>
          </a:p>
          <a:p>
            <a:pPr algn="ctr" eaLnBrk="0" fontAlgn="base" hangingPunct="0">
              <a:spcBef>
                <a:spcPct val="0"/>
              </a:spcBef>
              <a:spcAft>
                <a:spcPct val="0"/>
              </a:spcAft>
            </a:pPr>
            <a:r>
              <a:rPr lang="en-US" sz="2200" dirty="0" smtClean="0">
                <a:solidFill>
                  <a:srgbClr val="FFFFFF"/>
                </a:solidFill>
                <a:latin typeface="Cambria" pitchFamily="18" charset="0"/>
              </a:rPr>
              <a:t>A Change of Mind</a:t>
            </a:r>
          </a:p>
        </p:txBody>
      </p:sp>
      <p:sp>
        <p:nvSpPr>
          <p:cNvPr id="15" name="Curved Left Arrow 14"/>
          <p:cNvSpPr/>
          <p:nvPr/>
        </p:nvSpPr>
        <p:spPr bwMode="auto">
          <a:xfrm>
            <a:off x="3505200" y="1164168"/>
            <a:ext cx="457200" cy="1100667"/>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sp>
        <p:nvSpPr>
          <p:cNvPr id="17" name="Curved Right Arrow 16"/>
          <p:cNvSpPr/>
          <p:nvPr/>
        </p:nvSpPr>
        <p:spPr bwMode="auto">
          <a:xfrm>
            <a:off x="152400" y="2264833"/>
            <a:ext cx="457200" cy="10160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cxnSp>
        <p:nvCxnSpPr>
          <p:cNvPr id="23" name="Straight Arrow Connector 22"/>
          <p:cNvCxnSpPr/>
          <p:nvPr/>
        </p:nvCxnSpPr>
        <p:spPr bwMode="auto">
          <a:xfrm>
            <a:off x="3429000" y="3111500"/>
            <a:ext cx="12192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4724400" y="2434167"/>
            <a:ext cx="4267200" cy="1270000"/>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bg1"/>
                </a:solidFill>
                <a:effectLst/>
                <a:latin typeface="Cambria" pitchFamily="18" charset="0"/>
              </a:rPr>
              <a:t>Verbal confession?</a:t>
            </a:r>
          </a:p>
          <a:p>
            <a:pPr marL="342900" marR="0" indent="-342900" algn="l" defTabSz="914400" rtl="0" eaLnBrk="0" fontAlgn="base" latinLnBrk="0" hangingPunct="0">
              <a:lnSpc>
                <a:spcPct val="100000"/>
              </a:lnSpc>
              <a:spcBef>
                <a:spcPct val="0"/>
              </a:spcBef>
              <a:spcAft>
                <a:spcPct val="0"/>
              </a:spcAft>
              <a:buClrTx/>
              <a:buSzTx/>
              <a:buFontTx/>
              <a:buAutoNum type="arabicPeriod"/>
              <a:tabLst/>
            </a:pPr>
            <a:r>
              <a:rPr lang="en-US" sz="2000" dirty="0" smtClean="0">
                <a:solidFill>
                  <a:schemeClr val="bg1"/>
                </a:solidFill>
                <a:latin typeface="Cambria" pitchFamily="18" charset="0"/>
              </a:rPr>
              <a:t>Confession of their allegiance by their action?</a:t>
            </a:r>
            <a:endParaRPr kumimoji="0" lang="en-US" sz="2000" b="0" i="0" u="none" strike="noStrike" cap="none" normalizeH="0" baseline="0" dirty="0" smtClean="0">
              <a:ln>
                <a:noFill/>
              </a:ln>
              <a:solidFill>
                <a:schemeClr val="bg1"/>
              </a:solidFill>
              <a:effectLst/>
              <a:latin typeface="Cambria" pitchFamily="18" charset="0"/>
            </a:endParaRPr>
          </a:p>
        </p:txBody>
      </p:sp>
    </p:spTree>
    <p:extLst>
      <p:ext uri="{BB962C8B-B14F-4D97-AF65-F5344CB8AC3E}">
        <p14:creationId xmlns:p14="http://schemas.microsoft.com/office/powerpoint/2010/main" xmlns="" val="877642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4"/>
            <a:ext cx="4889544" cy="430887"/>
          </a:xfrm>
          <a:prstGeom prst="rect">
            <a:avLst/>
          </a:prstGeom>
          <a:noFill/>
        </p:spPr>
        <p:txBody>
          <a:bodyPr wrap="none" rtlCol="0">
            <a:spAutoFit/>
          </a:bodyPr>
          <a:lstStyle/>
          <a:p>
            <a:r>
              <a:rPr lang="en-US" sz="2200" b="1" i="1" u="sng" dirty="0" smtClean="0">
                <a:solidFill>
                  <a:srgbClr val="FFFF00"/>
                </a:solidFill>
                <a:latin typeface="Cambria" pitchFamily="18" charset="0"/>
              </a:rPr>
              <a:t>Elements of Conversion Seen in Acts 2</a:t>
            </a:r>
            <a:endParaRPr lang="en-US" sz="2200" b="1" i="1" u="sng" dirty="0">
              <a:solidFill>
                <a:srgbClr val="FFFF00"/>
              </a:solidFill>
              <a:latin typeface="Cambria" pitchFamily="18" charset="0"/>
            </a:endParaRPr>
          </a:p>
        </p:txBody>
      </p:sp>
      <p:sp>
        <p:nvSpPr>
          <p:cNvPr id="10" name="Rounded Rectangle 9"/>
          <p:cNvSpPr/>
          <p:nvPr/>
        </p:nvSpPr>
        <p:spPr bwMode="auto">
          <a:xfrm>
            <a:off x="685800" y="2688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Confession</a:t>
            </a:r>
          </a:p>
          <a:p>
            <a:pPr algn="ctr" eaLnBrk="0" fontAlgn="base" hangingPunct="0">
              <a:spcBef>
                <a:spcPct val="0"/>
              </a:spcBef>
              <a:spcAft>
                <a:spcPct val="0"/>
              </a:spcAft>
            </a:pPr>
            <a:r>
              <a:rPr lang="en-US" sz="2000" dirty="0" smtClean="0">
                <a:solidFill>
                  <a:srgbClr val="FFFFFF"/>
                </a:solidFill>
                <a:latin typeface="Cambria" pitchFamily="18" charset="0"/>
              </a:rPr>
              <a:t>A Change of Allegiance</a:t>
            </a:r>
          </a:p>
        </p:txBody>
      </p:sp>
      <p:sp>
        <p:nvSpPr>
          <p:cNvPr id="12" name="Rounded Rectangle 11"/>
          <p:cNvSpPr/>
          <p:nvPr/>
        </p:nvSpPr>
        <p:spPr bwMode="auto">
          <a:xfrm>
            <a:off x="685800" y="3704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Baptism</a:t>
            </a:r>
          </a:p>
          <a:p>
            <a:pPr algn="ctr" eaLnBrk="0" fontAlgn="base" hangingPunct="0">
              <a:spcBef>
                <a:spcPct val="0"/>
              </a:spcBef>
              <a:spcAft>
                <a:spcPct val="0"/>
              </a:spcAft>
            </a:pPr>
            <a:r>
              <a:rPr lang="en-US" sz="2200" dirty="0" smtClean="0">
                <a:solidFill>
                  <a:srgbClr val="FFFFFF"/>
                </a:solidFill>
                <a:latin typeface="Cambria" pitchFamily="18" charset="0"/>
              </a:rPr>
              <a:t>A Change of State</a:t>
            </a:r>
          </a:p>
        </p:txBody>
      </p:sp>
      <p:sp>
        <p:nvSpPr>
          <p:cNvPr id="13" name="Rounded Rectangle 12"/>
          <p:cNvSpPr/>
          <p:nvPr/>
        </p:nvSpPr>
        <p:spPr bwMode="auto">
          <a:xfrm>
            <a:off x="685800" y="1672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Repentance</a:t>
            </a:r>
          </a:p>
          <a:p>
            <a:pPr algn="ctr" eaLnBrk="0" fontAlgn="base" hangingPunct="0">
              <a:spcBef>
                <a:spcPct val="0"/>
              </a:spcBef>
              <a:spcAft>
                <a:spcPct val="0"/>
              </a:spcAft>
            </a:pPr>
            <a:r>
              <a:rPr lang="en-US" sz="2200" dirty="0" smtClean="0">
                <a:solidFill>
                  <a:srgbClr val="FFFFFF"/>
                </a:solidFill>
                <a:latin typeface="Cambria" pitchFamily="18" charset="0"/>
              </a:rPr>
              <a:t>A Change of Will</a:t>
            </a:r>
          </a:p>
        </p:txBody>
      </p:sp>
      <p:sp>
        <p:nvSpPr>
          <p:cNvPr id="14" name="Rounded Rectangle 13"/>
          <p:cNvSpPr/>
          <p:nvPr/>
        </p:nvSpPr>
        <p:spPr bwMode="auto">
          <a:xfrm>
            <a:off x="685800" y="656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Faith:</a:t>
            </a:r>
          </a:p>
          <a:p>
            <a:pPr algn="ctr" eaLnBrk="0" fontAlgn="base" hangingPunct="0">
              <a:spcBef>
                <a:spcPct val="0"/>
              </a:spcBef>
              <a:spcAft>
                <a:spcPct val="0"/>
              </a:spcAft>
            </a:pPr>
            <a:r>
              <a:rPr lang="en-US" sz="2200" dirty="0" smtClean="0">
                <a:solidFill>
                  <a:srgbClr val="FFFFFF"/>
                </a:solidFill>
                <a:latin typeface="Cambria" pitchFamily="18" charset="0"/>
              </a:rPr>
              <a:t>A Change of Mind</a:t>
            </a:r>
          </a:p>
        </p:txBody>
      </p:sp>
      <p:sp>
        <p:nvSpPr>
          <p:cNvPr id="15" name="Curved Left Arrow 14"/>
          <p:cNvSpPr/>
          <p:nvPr/>
        </p:nvSpPr>
        <p:spPr bwMode="auto">
          <a:xfrm>
            <a:off x="3505200" y="1164168"/>
            <a:ext cx="457200" cy="1100667"/>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sp>
        <p:nvSpPr>
          <p:cNvPr id="16" name="Curved Left Arrow 15"/>
          <p:cNvSpPr/>
          <p:nvPr/>
        </p:nvSpPr>
        <p:spPr bwMode="auto">
          <a:xfrm>
            <a:off x="3505200" y="3111500"/>
            <a:ext cx="457200" cy="10160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sp>
        <p:nvSpPr>
          <p:cNvPr id="17" name="Curved Right Arrow 16"/>
          <p:cNvSpPr/>
          <p:nvPr/>
        </p:nvSpPr>
        <p:spPr bwMode="auto">
          <a:xfrm>
            <a:off x="152400" y="2264833"/>
            <a:ext cx="457200" cy="10160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sp>
        <p:nvSpPr>
          <p:cNvPr id="18" name="Rounded Rectangle 17"/>
          <p:cNvSpPr/>
          <p:nvPr/>
        </p:nvSpPr>
        <p:spPr bwMode="auto">
          <a:xfrm>
            <a:off x="685800" y="4720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200" b="1" i="1" u="sng" dirty="0" smtClean="0">
                <a:solidFill>
                  <a:srgbClr val="FFFF00"/>
                </a:solidFill>
                <a:latin typeface="Cambria" pitchFamily="18" charset="0"/>
              </a:rPr>
              <a:t>In Christ/</a:t>
            </a:r>
            <a:r>
              <a:rPr lang="en-US" sz="2200" b="1" i="1" u="sng" dirty="0" smtClean="0">
                <a:solidFill>
                  <a:srgbClr val="FFFFFF"/>
                </a:solidFill>
                <a:latin typeface="Cambria" pitchFamily="18" charset="0"/>
              </a:rPr>
              <a:t>Child of God</a:t>
            </a:r>
            <a:r>
              <a:rPr lang="en-US" sz="2200" b="1" i="1" u="sng" dirty="0" smtClean="0">
                <a:solidFill>
                  <a:srgbClr val="FFFF00"/>
                </a:solidFill>
                <a:latin typeface="Cambria" pitchFamily="18" charset="0"/>
              </a:rPr>
              <a:t>/Saint/</a:t>
            </a:r>
            <a:r>
              <a:rPr lang="en-US" sz="2200" b="1" i="1" u="sng" dirty="0" smtClean="0">
                <a:solidFill>
                  <a:srgbClr val="FFFFFF"/>
                </a:solidFill>
                <a:latin typeface="Cambria" pitchFamily="18" charset="0"/>
              </a:rPr>
              <a:t>Saved</a:t>
            </a:r>
            <a:endParaRPr lang="en-US" sz="2200" dirty="0" smtClean="0">
              <a:solidFill>
                <a:srgbClr val="FFFFFF"/>
              </a:solidFill>
              <a:latin typeface="Cambria" pitchFamily="18" charset="0"/>
            </a:endParaRPr>
          </a:p>
        </p:txBody>
      </p:sp>
      <p:sp>
        <p:nvSpPr>
          <p:cNvPr id="19" name="Curved Right Arrow 18"/>
          <p:cNvSpPr/>
          <p:nvPr/>
        </p:nvSpPr>
        <p:spPr bwMode="auto">
          <a:xfrm>
            <a:off x="152400" y="4212167"/>
            <a:ext cx="457200" cy="10160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mtClean="0">
              <a:solidFill>
                <a:srgbClr val="FFFFFF"/>
              </a:solidFill>
            </a:endParaRPr>
          </a:p>
        </p:txBody>
      </p:sp>
      <p:cxnSp>
        <p:nvCxnSpPr>
          <p:cNvPr id="23" name="Straight Arrow Connector 22"/>
          <p:cNvCxnSpPr>
            <a:stCxn id="12" idx="3"/>
          </p:cNvCxnSpPr>
          <p:nvPr/>
        </p:nvCxnSpPr>
        <p:spPr bwMode="auto">
          <a:xfrm flipV="1">
            <a:off x="3429000" y="4042834"/>
            <a:ext cx="1295400" cy="84667"/>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4724400" y="656167"/>
            <a:ext cx="4267200" cy="4656667"/>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Tx/>
              <a:buAutoNum type="arabicPeriod"/>
              <a:tabLst/>
            </a:pPr>
            <a:r>
              <a:rPr lang="en-US" sz="2000" baseline="0" dirty="0" smtClean="0">
                <a:solidFill>
                  <a:schemeClr val="bg1"/>
                </a:solidFill>
                <a:latin typeface="Cambria" pitchFamily="18" charset="0"/>
              </a:rPr>
              <a:t>Change of state from being</a:t>
            </a:r>
            <a:r>
              <a:rPr lang="en-US" sz="2000" dirty="0" smtClean="0">
                <a:solidFill>
                  <a:schemeClr val="bg1"/>
                </a:solidFill>
                <a:latin typeface="Cambria" pitchFamily="18" charset="0"/>
              </a:rPr>
              <a:t>:</a:t>
            </a:r>
          </a:p>
          <a:p>
            <a:pPr marL="800100" lvl="1"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Unbelievers to believers</a:t>
            </a:r>
          </a:p>
          <a:p>
            <a:pPr marL="800100" lvl="1"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out of Christ to being in Christ</a:t>
            </a:r>
          </a:p>
          <a:p>
            <a:pPr marL="800100" lvl="1"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lost to being saved</a:t>
            </a:r>
          </a:p>
          <a:p>
            <a:pPr marL="800100" lvl="1" indent="-342900" eaLnBrk="0" fontAlgn="base" hangingPunct="0">
              <a:spcBef>
                <a:spcPct val="0"/>
              </a:spcBef>
              <a:spcAft>
                <a:spcPct val="0"/>
              </a:spcAft>
              <a:buFont typeface="Wingdings" pitchFamily="2" charset="2"/>
              <a:buChar char="§"/>
            </a:pPr>
            <a:r>
              <a:rPr lang="en-US" sz="2000" dirty="0" smtClean="0">
                <a:solidFill>
                  <a:schemeClr val="bg1"/>
                </a:solidFill>
                <a:latin typeface="Cambria" pitchFamily="18" charset="0"/>
              </a:rPr>
              <a:t>g</a:t>
            </a:r>
            <a:r>
              <a:rPr kumimoji="0" lang="en-US" sz="2000" b="0" i="0" u="none" strike="noStrike" cap="none" normalizeH="0" baseline="0" dirty="0" smtClean="0">
                <a:ln>
                  <a:noFill/>
                </a:ln>
                <a:solidFill>
                  <a:schemeClr val="bg1"/>
                </a:solidFill>
                <a:effectLst/>
                <a:latin typeface="Cambria" pitchFamily="18" charset="0"/>
              </a:rPr>
              <a:t>uilty to innocent</a:t>
            </a:r>
          </a:p>
          <a:p>
            <a:pPr marL="800100" lvl="1" indent="-342900" eaLnBrk="0" fontAlgn="base" hangingPunct="0">
              <a:spcBef>
                <a:spcPct val="0"/>
              </a:spcBef>
              <a:spcAft>
                <a:spcPct val="0"/>
              </a:spcAft>
            </a:pPr>
            <a:endParaRPr kumimoji="0" lang="en-US" sz="2000" b="0" i="0" u="none" strike="noStrike" cap="none" normalizeH="0" baseline="0" dirty="0" smtClean="0">
              <a:ln>
                <a:noFill/>
              </a:ln>
              <a:solidFill>
                <a:schemeClr val="bg1"/>
              </a:solidFill>
              <a:effectLst/>
              <a:latin typeface="Cambria" pitchFamily="18" charset="0"/>
            </a:endParaRPr>
          </a:p>
          <a:p>
            <a:pPr marL="457200" indent="-457200" eaLnBrk="0" fontAlgn="base" hangingPunct="0">
              <a:spcBef>
                <a:spcPct val="0"/>
              </a:spcBef>
              <a:spcAft>
                <a:spcPct val="0"/>
              </a:spcAft>
              <a:buFont typeface="+mj-lt"/>
              <a:buAutoNum type="arabicPeriod"/>
            </a:pPr>
            <a:r>
              <a:rPr kumimoji="0" lang="en-US" sz="2000" b="0" i="0" u="none" strike="noStrike" cap="none" normalizeH="0" baseline="0" dirty="0" smtClean="0">
                <a:ln>
                  <a:noFill/>
                </a:ln>
                <a:solidFill>
                  <a:schemeClr val="bg1"/>
                </a:solidFill>
                <a:effectLst/>
                <a:latin typeface="Cambria" pitchFamily="18" charset="0"/>
              </a:rPr>
              <a:t>Evidence</a:t>
            </a:r>
            <a:r>
              <a:rPr kumimoji="0" lang="en-US" sz="2000" b="0" i="0" u="none" strike="noStrike" cap="none" normalizeH="0" dirty="0" smtClean="0">
                <a:ln>
                  <a:noFill/>
                </a:ln>
                <a:solidFill>
                  <a:schemeClr val="bg1"/>
                </a:solidFill>
                <a:effectLst/>
                <a:latin typeface="Cambria" pitchFamily="18" charset="0"/>
              </a:rPr>
              <a:t> of Faith Repentance and Submission – They were calling on the name of the Lord.  In being baptized in the </a:t>
            </a:r>
            <a:r>
              <a:rPr lang="en-US" sz="2000" dirty="0" smtClean="0">
                <a:solidFill>
                  <a:schemeClr val="bg1"/>
                </a:solidFill>
                <a:latin typeface="Cambria" pitchFamily="18" charset="0"/>
              </a:rPr>
              <a:t>name of Jesus the Christ, </a:t>
            </a:r>
            <a:r>
              <a:rPr kumimoji="0" lang="en-US" sz="2000" b="0" i="0" u="none" strike="noStrike" cap="none" normalizeH="0" dirty="0" smtClean="0">
                <a:ln>
                  <a:noFill/>
                </a:ln>
                <a:solidFill>
                  <a:schemeClr val="bg1"/>
                </a:solidFill>
                <a:effectLst/>
                <a:latin typeface="Cambria" pitchFamily="18" charset="0"/>
              </a:rPr>
              <a:t>they were accepting Jesus as the Christ (Messiah)</a:t>
            </a:r>
            <a:endParaRPr kumimoji="0" lang="en-US" sz="2000" b="0" i="0" u="none" strike="noStrike" cap="none" normalizeH="0" baseline="0" dirty="0" smtClean="0">
              <a:ln>
                <a:noFill/>
              </a:ln>
              <a:solidFill>
                <a:schemeClr val="bg1"/>
              </a:solidFill>
              <a:effectLst/>
              <a:latin typeface="Cambria" pitchFamily="18" charset="0"/>
            </a:endParaRPr>
          </a:p>
        </p:txBody>
      </p:sp>
    </p:spTree>
    <p:extLst>
      <p:ext uri="{BB962C8B-B14F-4D97-AF65-F5344CB8AC3E}">
        <p14:creationId xmlns:p14="http://schemas.microsoft.com/office/powerpoint/2010/main" xmlns="" val="877642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1000"/>
                                        <p:tgtEl>
                                          <p:spTgt spid="19"/>
                                        </p:tgtEl>
                                      </p:cBhvr>
                                    </p:animEffect>
                                  </p:childTnLst>
                                </p:cTn>
                              </p:par>
                            </p:childTnLst>
                          </p:cTn>
                        </p:par>
                        <p:par>
                          <p:cTn id="24" fill="hold">
                            <p:stCondLst>
                              <p:cond delay="1000"/>
                            </p:stCondLst>
                            <p:childTnLst>
                              <p:par>
                                <p:cTn id="25" presetID="1" presetClass="entr" presetSubtype="0" fill="hold" grpId="1" nodeType="after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1" animBg="1"/>
      <p:bldP spid="19"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865"/>
            <a:ext cx="8610600" cy="952500"/>
          </a:xfrm>
        </p:spPr>
        <p:txBody>
          <a:bodyPr/>
          <a:lstStyle/>
          <a:p>
            <a:r>
              <a:rPr lang="en-US" b="1" dirty="0" smtClean="0"/>
              <a:t>This Fulfilled the Prophecy of Isaiah</a:t>
            </a:r>
            <a:endParaRPr lang="en-US" b="1" dirty="0"/>
          </a:p>
        </p:txBody>
      </p:sp>
      <p:sp>
        <p:nvSpPr>
          <p:cNvPr id="5" name="TextBox 4"/>
          <p:cNvSpPr txBox="1"/>
          <p:nvPr/>
        </p:nvSpPr>
        <p:spPr>
          <a:xfrm>
            <a:off x="1143000" y="1028700"/>
            <a:ext cx="6858000" cy="4524315"/>
          </a:xfrm>
          <a:prstGeom prst="rect">
            <a:avLst/>
          </a:prstGeom>
          <a:noFill/>
        </p:spPr>
        <p:txBody>
          <a:bodyPr wrap="square" rtlCol="0">
            <a:spAutoFit/>
          </a:bodyPr>
          <a:lstStyle/>
          <a:p>
            <a:r>
              <a:rPr lang="en-US" sz="2400" dirty="0" smtClean="0"/>
              <a:t>?Now it shall come to pass in the latter days</a:t>
            </a:r>
            <a:br>
              <a:rPr lang="en-US" sz="2400" dirty="0" smtClean="0"/>
            </a:br>
            <a:r>
              <a:rPr lang="en-US" sz="2400" i="1" dirty="0" smtClean="0"/>
              <a:t>That</a:t>
            </a:r>
            <a:r>
              <a:rPr lang="en-US" sz="2400" dirty="0" smtClean="0"/>
              <a:t> the mountain of the </a:t>
            </a:r>
            <a:r>
              <a:rPr lang="en-US" sz="2400" cap="small" dirty="0" smtClean="0"/>
              <a:t>Lord</a:t>
            </a:r>
            <a:r>
              <a:rPr lang="en-US" sz="2400" dirty="0" smtClean="0"/>
              <a:t>’s house</a:t>
            </a:r>
            <a:br>
              <a:rPr lang="en-US" sz="2400" dirty="0" smtClean="0"/>
            </a:br>
            <a:r>
              <a:rPr lang="en-US" sz="2400" dirty="0" smtClean="0"/>
              <a:t>Shall be established on the top of the mountains,</a:t>
            </a:r>
            <a:br>
              <a:rPr lang="en-US" sz="2400" dirty="0" smtClean="0"/>
            </a:br>
            <a:r>
              <a:rPr lang="en-US" sz="2400" dirty="0" smtClean="0"/>
              <a:t>And shall be exalted above the hills;</a:t>
            </a:r>
            <a:br>
              <a:rPr lang="en-US" sz="2400" dirty="0" smtClean="0"/>
            </a:br>
            <a:r>
              <a:rPr lang="en-US" sz="2400" dirty="0" smtClean="0"/>
              <a:t>And all nations shall flow to it.</a:t>
            </a:r>
            <a:br>
              <a:rPr lang="en-US" sz="2400" dirty="0" smtClean="0"/>
            </a:br>
            <a:r>
              <a:rPr lang="en-US" sz="2400" baseline="30000" dirty="0" smtClean="0"/>
              <a:t>3 </a:t>
            </a:r>
            <a:r>
              <a:rPr lang="en-US" sz="2400" dirty="0" smtClean="0"/>
              <a:t>Many people shall come and say,</a:t>
            </a:r>
            <a:br>
              <a:rPr lang="en-US" sz="2400" dirty="0" smtClean="0"/>
            </a:br>
            <a:r>
              <a:rPr lang="en-US" sz="2400" dirty="0" smtClean="0"/>
              <a:t>“Come, and let us go up to the mountain of the </a:t>
            </a:r>
            <a:r>
              <a:rPr lang="en-US" sz="2400" cap="small" dirty="0" smtClean="0"/>
              <a:t>Lord</a:t>
            </a:r>
            <a:r>
              <a:rPr lang="en-US" sz="2400" dirty="0" smtClean="0"/>
              <a:t>,</a:t>
            </a:r>
            <a:br>
              <a:rPr lang="en-US" sz="2400" dirty="0" smtClean="0"/>
            </a:br>
            <a:r>
              <a:rPr lang="en-US" sz="2400" dirty="0" smtClean="0"/>
              <a:t>To the house of the God of Jacob;</a:t>
            </a:r>
            <a:br>
              <a:rPr lang="en-US" sz="2400" dirty="0" smtClean="0"/>
            </a:br>
            <a:r>
              <a:rPr lang="en-US" sz="2400" dirty="0" smtClean="0"/>
              <a:t>He will teach us His ways,</a:t>
            </a:r>
            <a:br>
              <a:rPr lang="en-US" sz="2400" dirty="0" smtClean="0"/>
            </a:br>
            <a:r>
              <a:rPr lang="en-US" sz="2400" dirty="0" smtClean="0"/>
              <a:t>And we shall walk in His paths.”</a:t>
            </a:r>
            <a:br>
              <a:rPr lang="en-US" sz="2400" dirty="0" smtClean="0"/>
            </a:br>
            <a:r>
              <a:rPr lang="en-US" sz="2400" dirty="0" smtClean="0"/>
              <a:t>For out of Zion shall go forth the law,</a:t>
            </a:r>
            <a:br>
              <a:rPr lang="en-US" sz="2400" dirty="0" smtClean="0"/>
            </a:br>
            <a:r>
              <a:rPr lang="en-US" sz="2400" dirty="0" smtClean="0"/>
              <a:t>And the word of the </a:t>
            </a:r>
            <a:r>
              <a:rPr lang="en-US" sz="2400" cap="small" dirty="0" smtClean="0"/>
              <a:t>Lord</a:t>
            </a:r>
            <a:r>
              <a:rPr lang="en-US" sz="2400" dirty="0" smtClean="0"/>
              <a:t> from Jerusalem.</a:t>
            </a:r>
            <a:endParaRPr lang="en-US" sz="2400" dirty="0"/>
          </a:p>
        </p:txBody>
      </p:sp>
      <p:cxnSp>
        <p:nvCxnSpPr>
          <p:cNvPr id="7" name="Straight Connector 6"/>
          <p:cNvCxnSpPr/>
          <p:nvPr/>
        </p:nvCxnSpPr>
        <p:spPr>
          <a:xfrm>
            <a:off x="5334000" y="14097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200" y="1790700"/>
            <a:ext cx="3657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2933700"/>
            <a:ext cx="3657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438150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5067300"/>
            <a:ext cx="1752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62200" y="5448300"/>
            <a:ext cx="3962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This Fulfilled Prophecy of Daniel</a:t>
            </a:r>
            <a:endParaRPr lang="en-US" b="1" dirty="0"/>
          </a:p>
        </p:txBody>
      </p:sp>
      <p:sp>
        <p:nvSpPr>
          <p:cNvPr id="6" name="TextBox 5"/>
          <p:cNvSpPr txBox="1"/>
          <p:nvPr/>
        </p:nvSpPr>
        <p:spPr>
          <a:xfrm>
            <a:off x="381000" y="1181100"/>
            <a:ext cx="8458200" cy="4832092"/>
          </a:xfrm>
          <a:prstGeom prst="rect">
            <a:avLst/>
          </a:prstGeom>
          <a:noFill/>
        </p:spPr>
        <p:txBody>
          <a:bodyPr wrap="square" rtlCol="0">
            <a:spAutoFit/>
          </a:bodyPr>
          <a:lstStyle/>
          <a:p>
            <a:r>
              <a:rPr lang="en-US" sz="2800" dirty="0" smtClean="0">
                <a:latin typeface="Cambria" pitchFamily="18" charset="0"/>
              </a:rPr>
              <a:t>In the days of those kings the God of heaven will set  up a kingdom which will never be destroyed, and </a:t>
            </a:r>
            <a:r>
              <a:rPr lang="en-US" sz="2800" i="1" dirty="0" smtClean="0">
                <a:latin typeface="Cambria" pitchFamily="18" charset="0"/>
              </a:rPr>
              <a:t>that</a:t>
            </a:r>
            <a:r>
              <a:rPr lang="en-US" sz="2800" dirty="0" smtClean="0">
                <a:latin typeface="Cambria" pitchFamily="18" charset="0"/>
              </a:rPr>
              <a:t> kingdom will not be left for another people; it will crush and put an end to all these kingdoms, but             it will itself endure forever. 45 Inasmuch as you saw that a stone was cut out of the mountain without hands and that it crushed the iron, the bronze, the clay, the silver and the gold, the great God has made known to the king what will take place in the future; so the dream is true and its interpretation is trustworthy.” </a:t>
            </a:r>
            <a:endParaRPr lang="en-US" sz="2800" dirty="0" smtClean="0">
              <a:solidFill>
                <a:srgbClr val="FFFFFF"/>
              </a:solidFill>
              <a:latin typeface="Cambria" pitchFamily="18" charset="0"/>
            </a:endParaRPr>
          </a:p>
          <a:p>
            <a:endParaRPr lang="en-US" sz="2800" dirty="0"/>
          </a:p>
        </p:txBody>
      </p:sp>
      <p:cxnSp>
        <p:nvCxnSpPr>
          <p:cNvPr id="8" name="Straight Connector 7"/>
          <p:cNvCxnSpPr/>
          <p:nvPr/>
        </p:nvCxnSpPr>
        <p:spPr>
          <a:xfrm>
            <a:off x="609600" y="1714500"/>
            <a:ext cx="3810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1714500"/>
            <a:ext cx="3810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2095500"/>
            <a:ext cx="6705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This was the Kingdom of Heaven </a:t>
            </a:r>
            <a:endParaRPr lang="en-US" b="1" dirty="0"/>
          </a:p>
        </p:txBody>
      </p:sp>
      <p:sp>
        <p:nvSpPr>
          <p:cNvPr id="4" name="Content Placeholder 3"/>
          <p:cNvSpPr>
            <a:spLocks noGrp="1"/>
          </p:cNvSpPr>
          <p:nvPr>
            <p:ph sz="half" idx="1"/>
          </p:nvPr>
        </p:nvSpPr>
        <p:spPr>
          <a:xfrm>
            <a:off x="457200" y="1111250"/>
            <a:ext cx="2971800" cy="4337050"/>
          </a:xfrm>
        </p:spPr>
        <p:txBody>
          <a:bodyPr>
            <a:normAutofit fontScale="92500" lnSpcReduction="10000"/>
          </a:bodyPr>
          <a:lstStyle/>
          <a:p>
            <a:r>
              <a:rPr lang="en-US" sz="3500" b="1" dirty="0" smtClean="0"/>
              <a:t>A King</a:t>
            </a:r>
          </a:p>
          <a:p>
            <a:endParaRPr lang="en-US" dirty="0" smtClean="0"/>
          </a:p>
          <a:p>
            <a:endParaRPr lang="en-US" dirty="0" smtClean="0"/>
          </a:p>
          <a:p>
            <a:endParaRPr lang="en-US" sz="3600" dirty="0" smtClean="0"/>
          </a:p>
          <a:p>
            <a:endParaRPr lang="en-US" sz="3900" dirty="0" smtClean="0"/>
          </a:p>
          <a:p>
            <a:r>
              <a:rPr lang="en-US" sz="3500" dirty="0" smtClean="0"/>
              <a:t>Citizens who obey the King.</a:t>
            </a:r>
          </a:p>
          <a:p>
            <a:endParaRPr lang="en-US" sz="900" dirty="0" smtClean="0"/>
          </a:p>
          <a:p>
            <a:r>
              <a:rPr lang="en-US" sz="3500" dirty="0" smtClean="0"/>
              <a:t>A Law</a:t>
            </a:r>
          </a:p>
          <a:p>
            <a:pPr>
              <a:buNone/>
            </a:pPr>
            <a:endParaRPr lang="en-US" dirty="0"/>
          </a:p>
        </p:txBody>
      </p:sp>
      <p:sp>
        <p:nvSpPr>
          <p:cNvPr id="5" name="Content Placeholder 4"/>
          <p:cNvSpPr>
            <a:spLocks noGrp="1"/>
          </p:cNvSpPr>
          <p:nvPr>
            <p:ph sz="half" idx="2"/>
          </p:nvPr>
        </p:nvSpPr>
        <p:spPr>
          <a:xfrm>
            <a:off x="3429000" y="1111250"/>
            <a:ext cx="5562600" cy="4603750"/>
          </a:xfrm>
        </p:spPr>
        <p:txBody>
          <a:bodyPr>
            <a:normAutofit fontScale="92500" lnSpcReduction="10000"/>
          </a:bodyPr>
          <a:lstStyle/>
          <a:p>
            <a:pPr>
              <a:buNone/>
            </a:pPr>
            <a:r>
              <a:rPr lang="en-US" dirty="0" smtClean="0"/>
              <a:t>“God had sworn with an oath to him [David] that of the fruit of his body, according to the flesh, He would </a:t>
            </a:r>
            <a:r>
              <a:rPr lang="en-US" b="1" dirty="0" smtClean="0">
                <a:solidFill>
                  <a:srgbClr val="FFFF00"/>
                </a:solidFill>
              </a:rPr>
              <a:t>raise up the Christ to sit on his throne, </a:t>
            </a:r>
            <a:r>
              <a:rPr lang="en-US" baseline="30000" dirty="0" smtClean="0"/>
              <a:t>31 </a:t>
            </a:r>
            <a:r>
              <a:rPr lang="en-US" dirty="0" smtClean="0"/>
              <a:t>he, foreseeing this, spoke concerning the resurrection of the Christ…This Jesus has God </a:t>
            </a:r>
            <a:r>
              <a:rPr lang="en-US" b="1" dirty="0" smtClean="0">
                <a:solidFill>
                  <a:srgbClr val="FFFF00"/>
                </a:solidFill>
              </a:rPr>
              <a:t>raised up</a:t>
            </a:r>
            <a:r>
              <a:rPr lang="en-US" dirty="0" smtClean="0"/>
              <a:t>.”</a:t>
            </a:r>
          </a:p>
          <a:p>
            <a:pPr>
              <a:buNone/>
            </a:pPr>
            <a:r>
              <a:rPr lang="en-US" dirty="0" smtClean="0"/>
              <a:t>“Those who gladly received his word were baptized  “in the name of Jesus Christ” (Messiah, King)</a:t>
            </a:r>
          </a:p>
          <a:p>
            <a:pPr>
              <a:buNone/>
            </a:pPr>
            <a:r>
              <a:rPr lang="en-US" dirty="0" smtClean="0"/>
              <a:t>“They continued steadfastly in the </a:t>
            </a:r>
            <a:r>
              <a:rPr lang="en-US" b="1" dirty="0" smtClean="0">
                <a:solidFill>
                  <a:srgbClr val="FFFF00"/>
                </a:solidFill>
              </a:rPr>
              <a:t>apostles’ doctrine </a:t>
            </a:r>
          </a:p>
          <a:p>
            <a:pPr>
              <a:buNone/>
            </a:pPr>
            <a:endParaRPr lang="en-US" dirty="0" smtClean="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subTnLst>
                                    <p:animClr>
                                      <p:cBhvr override="childStyle">
                                        <p:cTn dur="1" fill="hold" display="0" masterRel="nextClick" afterEffect="1"/>
                                        <p:tgtEl>
                                          <p:spTgt spid="5">
                                            <p:txEl>
                                              <p:pRg st="0" end="0"/>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subTnLst>
                                    <p:animClr>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46679"/>
            <a:ext cx="7772400" cy="1225021"/>
          </a:xfrm>
        </p:spPr>
        <p:txBody>
          <a:bodyPr/>
          <a:lstStyle/>
          <a:p>
            <a:r>
              <a:rPr lang="en-US" b="1" dirty="0" smtClean="0"/>
              <a:t>Conversion was Complete</a:t>
            </a:r>
            <a:endParaRPr lang="en-US" b="1" dirty="0"/>
          </a:p>
        </p:txBody>
      </p:sp>
      <p:sp>
        <p:nvSpPr>
          <p:cNvPr id="6" name="Subtitle 5"/>
          <p:cNvSpPr>
            <a:spLocks noGrp="1"/>
          </p:cNvSpPr>
          <p:nvPr>
            <p:ph type="subTitle" idx="1"/>
          </p:nvPr>
        </p:nvSpPr>
        <p:spPr>
          <a:xfrm>
            <a:off x="533400" y="2324100"/>
            <a:ext cx="8153400" cy="1460500"/>
          </a:xfrm>
        </p:spPr>
        <p:txBody>
          <a:bodyPr>
            <a:normAutofit/>
          </a:bodyPr>
          <a:lstStyle/>
          <a:p>
            <a:r>
              <a:rPr lang="en-US" dirty="0" smtClean="0"/>
              <a:t>But was the conversion genuine?</a:t>
            </a:r>
          </a:p>
        </p:txBody>
      </p:sp>
      <p:sp>
        <p:nvSpPr>
          <p:cNvPr id="4" name="TextBox 3"/>
          <p:cNvSpPr txBox="1"/>
          <p:nvPr/>
        </p:nvSpPr>
        <p:spPr>
          <a:xfrm>
            <a:off x="228600" y="3220641"/>
            <a:ext cx="8534400" cy="2708434"/>
          </a:xfrm>
          <a:prstGeom prst="rect">
            <a:avLst/>
          </a:prstGeom>
          <a:noFill/>
        </p:spPr>
        <p:txBody>
          <a:bodyPr wrap="square" rtlCol="0">
            <a:spAutoFit/>
          </a:bodyPr>
          <a:lstStyle/>
          <a:p>
            <a:pPr marL="514350" indent="-514350">
              <a:buFont typeface="+mj-lt"/>
              <a:buAutoNum type="arabicPeriod"/>
            </a:pPr>
            <a:r>
              <a:rPr lang="en-US" sz="2800" dirty="0" smtClean="0"/>
              <a:t>What is the only immediate evidence of conversion?</a:t>
            </a:r>
          </a:p>
          <a:p>
            <a:pPr marL="514350" indent="-514350">
              <a:buFont typeface="+mj-lt"/>
              <a:buAutoNum type="arabicPeriod"/>
            </a:pPr>
            <a:r>
              <a:rPr lang="en-US" sz="2800" dirty="0" smtClean="0"/>
              <a:t>What are some other reasons one might be baptized?</a:t>
            </a:r>
          </a:p>
          <a:p>
            <a:pPr marL="514350" indent="-514350">
              <a:buFont typeface="+mj-lt"/>
              <a:buAutoNum type="arabicPeriod"/>
            </a:pPr>
            <a:r>
              <a:rPr lang="en-US" sz="2800" dirty="0" smtClean="0"/>
              <a:t>What is the long range proof of conversion?</a:t>
            </a:r>
          </a:p>
          <a:p>
            <a:pPr marL="514350" indent="-514350">
              <a:buFont typeface="+mj-lt"/>
              <a:buAutoNum type="arabicPeriod"/>
            </a:pPr>
            <a:r>
              <a:rPr lang="en-US" sz="2800" dirty="0" smtClean="0"/>
              <a:t>If a conversion was not genuine, what would be expected if the apparent change proved to be costly. </a:t>
            </a:r>
          </a:p>
          <a:p>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p:cTn id="35"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Acts 2:42</a:t>
            </a:r>
            <a:endParaRPr lang="en-US" b="1" dirty="0"/>
          </a:p>
        </p:txBody>
      </p:sp>
      <p:sp>
        <p:nvSpPr>
          <p:cNvPr id="5" name="TextBox 4"/>
          <p:cNvSpPr txBox="1"/>
          <p:nvPr/>
        </p:nvSpPr>
        <p:spPr>
          <a:xfrm>
            <a:off x="1295400" y="1333500"/>
            <a:ext cx="7924800" cy="1569660"/>
          </a:xfrm>
          <a:prstGeom prst="rect">
            <a:avLst/>
          </a:prstGeom>
          <a:noFill/>
        </p:spPr>
        <p:txBody>
          <a:bodyPr wrap="square" rtlCol="0">
            <a:spAutoFit/>
          </a:bodyPr>
          <a:lstStyle/>
          <a:p>
            <a:r>
              <a:rPr lang="en-US" sz="3200" baseline="30000" dirty="0" smtClean="0"/>
              <a:t>42 </a:t>
            </a:r>
            <a:r>
              <a:rPr lang="en-US" sz="3200" dirty="0" smtClean="0"/>
              <a:t>And they continued steadfastly in the apostles’ doctrine and fellowship, in the breaking of bread, and in prayers.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12"/>
            <a:ext cx="3382080" cy="461665"/>
          </a:xfrm>
          <a:prstGeom prst="rect">
            <a:avLst/>
          </a:prstGeom>
          <a:noFill/>
        </p:spPr>
        <p:txBody>
          <a:bodyPr wrap="none" rtlCol="0">
            <a:spAutoFit/>
          </a:bodyPr>
          <a:lstStyle/>
          <a:p>
            <a:r>
              <a:rPr lang="en-US" sz="2400" b="1" i="1" u="sng" dirty="0" smtClean="0">
                <a:solidFill>
                  <a:srgbClr val="FFFF00"/>
                </a:solidFill>
                <a:latin typeface="Cambria" pitchFamily="18" charset="0"/>
              </a:rPr>
              <a:t>Elements of Conversion</a:t>
            </a:r>
            <a:endParaRPr lang="en-US" sz="2400" b="1" i="1" u="sng" dirty="0">
              <a:solidFill>
                <a:srgbClr val="FFFF00"/>
              </a:solidFill>
              <a:latin typeface="Cambria" pitchFamily="18" charset="0"/>
            </a:endParaRPr>
          </a:p>
        </p:txBody>
      </p:sp>
      <p:sp>
        <p:nvSpPr>
          <p:cNvPr id="10" name="Rounded Rectangle 9"/>
          <p:cNvSpPr/>
          <p:nvPr/>
        </p:nvSpPr>
        <p:spPr bwMode="auto">
          <a:xfrm>
            <a:off x="3200400" y="2688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1" i="1" u="sng" strike="noStrike" cap="none" normalizeH="0" baseline="0" dirty="0" smtClean="0">
                <a:ln>
                  <a:noFill/>
                </a:ln>
                <a:solidFill>
                  <a:srgbClr val="FFFF00"/>
                </a:solidFill>
                <a:effectLst/>
                <a:latin typeface="Cambria" pitchFamily="18" charset="0"/>
              </a:rPr>
              <a:t>Confession</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Cambria" pitchFamily="18" charset="0"/>
              </a:rPr>
              <a:t>A Change of Profession</a:t>
            </a:r>
            <a:endParaRPr kumimoji="0" lang="en-US" sz="2000" b="0" i="0" u="none" strike="noStrike" cap="none" normalizeH="0" baseline="0" dirty="0" smtClean="0">
              <a:ln>
                <a:noFill/>
              </a:ln>
              <a:solidFill>
                <a:schemeClr val="tx1"/>
              </a:solidFill>
              <a:effectLst/>
              <a:latin typeface="Cambria" pitchFamily="18" charset="0"/>
            </a:endParaRPr>
          </a:p>
        </p:txBody>
      </p:sp>
      <p:sp>
        <p:nvSpPr>
          <p:cNvPr id="12" name="Rounded Rectangle 11"/>
          <p:cNvSpPr/>
          <p:nvPr/>
        </p:nvSpPr>
        <p:spPr bwMode="auto">
          <a:xfrm>
            <a:off x="3200400" y="3704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1" i="1" u="sng" strike="noStrike" cap="none" normalizeH="0" baseline="0" dirty="0" smtClean="0">
                <a:ln>
                  <a:noFill/>
                </a:ln>
                <a:solidFill>
                  <a:srgbClr val="FFFF00"/>
                </a:solidFill>
                <a:effectLst/>
                <a:latin typeface="Cambria" pitchFamily="18" charset="0"/>
              </a:rPr>
              <a:t>Baptism</a:t>
            </a: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mbria" pitchFamily="18" charset="0"/>
              </a:rPr>
              <a:t>A Change of State</a:t>
            </a:r>
            <a:endParaRPr kumimoji="0" lang="en-US" sz="2200" b="0" i="0" u="none" strike="noStrike" cap="none" normalizeH="0" baseline="0" dirty="0" smtClean="0">
              <a:ln>
                <a:noFill/>
              </a:ln>
              <a:solidFill>
                <a:schemeClr val="tx1"/>
              </a:solidFill>
              <a:effectLst/>
              <a:latin typeface="Cambria" pitchFamily="18" charset="0"/>
            </a:endParaRPr>
          </a:p>
        </p:txBody>
      </p:sp>
      <p:sp>
        <p:nvSpPr>
          <p:cNvPr id="13" name="Rounded Rectangle 12"/>
          <p:cNvSpPr/>
          <p:nvPr/>
        </p:nvSpPr>
        <p:spPr bwMode="auto">
          <a:xfrm>
            <a:off x="3200400" y="1672166"/>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1" i="1" u="sng" strike="noStrike" cap="none" normalizeH="0" baseline="0" dirty="0" smtClean="0">
                <a:ln>
                  <a:noFill/>
                </a:ln>
                <a:solidFill>
                  <a:srgbClr val="FFFF00"/>
                </a:solidFill>
                <a:effectLst/>
                <a:latin typeface="Cambria" pitchFamily="18" charset="0"/>
              </a:rPr>
              <a:t>Repentance</a:t>
            </a: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mbria" pitchFamily="18" charset="0"/>
              </a:rPr>
              <a:t>A Change of Will</a:t>
            </a:r>
            <a:endParaRPr kumimoji="0" lang="en-US" sz="2200" b="0" i="0" u="none" strike="noStrike" cap="none" normalizeH="0" baseline="0" dirty="0" smtClean="0">
              <a:ln>
                <a:noFill/>
              </a:ln>
              <a:solidFill>
                <a:schemeClr val="tx1"/>
              </a:solidFill>
              <a:effectLst/>
              <a:latin typeface="Cambria" pitchFamily="18" charset="0"/>
            </a:endParaRPr>
          </a:p>
        </p:txBody>
      </p:sp>
      <p:sp>
        <p:nvSpPr>
          <p:cNvPr id="14" name="Rounded Rectangle 13"/>
          <p:cNvSpPr/>
          <p:nvPr/>
        </p:nvSpPr>
        <p:spPr bwMode="auto">
          <a:xfrm>
            <a:off x="3200400" y="656168"/>
            <a:ext cx="2743200" cy="846667"/>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1" i="1" u="sng" strike="noStrike" cap="none" normalizeH="0" baseline="0" dirty="0" smtClean="0">
                <a:ln>
                  <a:noFill/>
                </a:ln>
                <a:solidFill>
                  <a:srgbClr val="FFFF00"/>
                </a:solidFill>
                <a:effectLst/>
                <a:latin typeface="Cambria" pitchFamily="18" charset="0"/>
              </a:rPr>
              <a:t>Faith:</a:t>
            </a: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mbria" pitchFamily="18" charset="0"/>
              </a:rPr>
              <a:t>A Change of Mind</a:t>
            </a:r>
            <a:endParaRPr kumimoji="0" lang="en-US" sz="2200" b="0" i="0" u="none" strike="noStrike" cap="none" normalizeH="0" baseline="0" dirty="0" smtClean="0">
              <a:ln>
                <a:noFill/>
              </a:ln>
              <a:solidFill>
                <a:schemeClr val="tx1"/>
              </a:solidFill>
              <a:effectLst/>
              <a:latin typeface="Cambria" pitchFamily="18" charset="0"/>
            </a:endParaRPr>
          </a:p>
        </p:txBody>
      </p:sp>
      <p:sp>
        <p:nvSpPr>
          <p:cNvPr id="15" name="Curved Left Arrow 14"/>
          <p:cNvSpPr/>
          <p:nvPr/>
        </p:nvSpPr>
        <p:spPr bwMode="auto">
          <a:xfrm>
            <a:off x="6019800" y="1164168"/>
            <a:ext cx="457200" cy="1100667"/>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Curved Left Arrow 15"/>
          <p:cNvSpPr/>
          <p:nvPr/>
        </p:nvSpPr>
        <p:spPr bwMode="auto">
          <a:xfrm>
            <a:off x="6019800" y="3111500"/>
            <a:ext cx="457200" cy="10160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Curved Right Arrow 16"/>
          <p:cNvSpPr/>
          <p:nvPr/>
        </p:nvSpPr>
        <p:spPr bwMode="auto">
          <a:xfrm>
            <a:off x="2667000" y="2264833"/>
            <a:ext cx="457200" cy="10160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5943600" y="4533900"/>
            <a:ext cx="3048000" cy="999067"/>
          </a:xfrm>
          <a:prstGeom prst="roundRect">
            <a:avLst/>
          </a:prstGeom>
          <a:solidFill>
            <a:srgbClr val="0070C0"/>
          </a:solid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FFFF00"/>
                </a:solidFill>
                <a:effectLst>
                  <a:outerShdw blurRad="38100" dist="38100" dir="2700000" algn="tl">
                    <a:srgbClr val="000000">
                      <a:alpha val="43137"/>
                    </a:srgbClr>
                  </a:outerShdw>
                </a:effectLst>
                <a:latin typeface="Cambria" pitchFamily="18" charset="0"/>
              </a:rPr>
              <a:t>In Christ/</a:t>
            </a:r>
            <a:r>
              <a:rPr kumimoji="0" lang="en-US" sz="2800" b="1" i="1" u="sng" strike="noStrike" cap="none" normalizeH="0" baseline="0" dirty="0" smtClean="0">
                <a:ln>
                  <a:noFill/>
                </a:ln>
                <a:effectLst>
                  <a:outerShdw blurRad="38100" dist="38100" dir="2700000" algn="tl">
                    <a:srgbClr val="000000">
                      <a:alpha val="43137"/>
                    </a:srgbClr>
                  </a:outerShdw>
                </a:effectLst>
                <a:latin typeface="Cambria" pitchFamily="18" charset="0"/>
              </a:rPr>
              <a:t>Child of God</a:t>
            </a:r>
            <a:r>
              <a:rPr kumimoji="0" lang="en-US" sz="2800" b="1" i="1" u="sng" strike="noStrike" cap="none" normalizeH="0" baseline="0" dirty="0" smtClean="0">
                <a:ln>
                  <a:noFill/>
                </a:ln>
                <a:solidFill>
                  <a:srgbClr val="FFFF00"/>
                </a:solidFill>
                <a:effectLst>
                  <a:outerShdw blurRad="38100" dist="38100" dir="2700000" algn="tl">
                    <a:srgbClr val="000000">
                      <a:alpha val="43137"/>
                    </a:srgbClr>
                  </a:outerShdw>
                </a:effectLst>
                <a:latin typeface="Cambria" pitchFamily="18" charset="0"/>
              </a:rPr>
              <a:t>/Saint/</a:t>
            </a:r>
            <a:r>
              <a:rPr kumimoji="0" lang="en-US" sz="2800" b="1" i="1" u="sng" strike="noStrike" cap="none" normalizeH="0" baseline="0" dirty="0" smtClean="0">
                <a:ln>
                  <a:noFill/>
                </a:ln>
                <a:effectLst>
                  <a:outerShdw blurRad="38100" dist="38100" dir="2700000" algn="tl">
                    <a:srgbClr val="000000">
                      <a:alpha val="43137"/>
                    </a:srgbClr>
                  </a:outerShdw>
                </a:effectLst>
                <a:latin typeface="Cambria" pitchFamily="18" charset="0"/>
              </a:rPr>
              <a:t>Saved</a:t>
            </a:r>
            <a:endParaRPr kumimoji="0" lang="en-US" sz="2800" b="1" i="0" u="none" strike="noStrike" cap="none" normalizeH="0" baseline="0" dirty="0" smtClean="0">
              <a:ln>
                <a:noFill/>
              </a:ln>
              <a:effectLst>
                <a:outerShdw blurRad="38100" dist="38100" dir="2700000" algn="tl">
                  <a:srgbClr val="000000">
                    <a:alpha val="43137"/>
                  </a:srgbClr>
                </a:outerShdw>
              </a:effectLst>
              <a:latin typeface="Cambria" pitchFamily="18" charset="0"/>
            </a:endParaRPr>
          </a:p>
        </p:txBody>
      </p:sp>
      <p:sp>
        <p:nvSpPr>
          <p:cNvPr id="19" name="Curved Right Arrow 18"/>
          <p:cNvSpPr/>
          <p:nvPr/>
        </p:nvSpPr>
        <p:spPr bwMode="auto">
          <a:xfrm rot="17209043">
            <a:off x="5116745" y="4189970"/>
            <a:ext cx="457200" cy="158371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304800" y="647700"/>
            <a:ext cx="2743200" cy="846667"/>
          </a:xfrm>
          <a:prstGeom prst="roundRect">
            <a:avLst/>
          </a:prstGeom>
          <a:solidFill>
            <a:srgbClr val="FF0000"/>
          </a:solid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rPr>
              <a:t>Lost</a:t>
            </a:r>
            <a:r>
              <a:rPr kumimoji="0" lang="en-US" sz="3600" b="1" i="0" u="none" strike="noStrike" cap="none" normalizeH="0" dirty="0" smtClean="0">
                <a:ln>
                  <a:noFill/>
                </a:ln>
                <a:solidFill>
                  <a:schemeClr val="tx1"/>
                </a:solidFill>
                <a:effectLst/>
                <a:latin typeface="Cambria" pitchFamily="18" charset="0"/>
              </a:rPr>
              <a:t> Sinner</a:t>
            </a:r>
            <a:endParaRPr kumimoji="0" lang="en-US" sz="3600" b="1" i="0" u="none" strike="noStrike" cap="none" normalizeH="0" baseline="0" dirty="0" smtClean="0">
              <a:ln>
                <a:noFill/>
              </a:ln>
              <a:solidFill>
                <a:schemeClr val="tx1"/>
              </a:solidFill>
              <a:effectLst/>
              <a:latin typeface="Cambria" pitchFamily="18" charset="0"/>
            </a:endParaRPr>
          </a:p>
        </p:txBody>
      </p:sp>
    </p:spTree>
    <p:extLst>
      <p:ext uri="{BB962C8B-B14F-4D97-AF65-F5344CB8AC3E}">
        <p14:creationId xmlns:p14="http://schemas.microsoft.com/office/powerpoint/2010/main" xmlns="" val="877642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1000"/>
                                        <p:tgtEl>
                                          <p:spTgt spid="15"/>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1000"/>
                                        <p:tgtEl>
                                          <p:spTgt spid="17"/>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1000"/>
                                        <p:tgtEl>
                                          <p:spTgt spid="16"/>
                                        </p:tgtEl>
                                      </p:cBhvr>
                                    </p:animEffect>
                                  </p:childTnLst>
                                </p:cTn>
                              </p:par>
                            </p:childTnLst>
                          </p:cTn>
                        </p:par>
                        <p:par>
                          <p:cTn id="35" fill="hold">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ssolv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1000"/>
                                        <p:tgtEl>
                                          <p:spTgt spid="19"/>
                                        </p:tgtEl>
                                      </p:cBhvr>
                                    </p:animEffect>
                                  </p:childTnLst>
                                </p:cTn>
                              </p:par>
                            </p:childTnLst>
                          </p:cTn>
                        </p:par>
                        <p:par>
                          <p:cTn id="44" fill="hold">
                            <p:stCondLst>
                              <p:cond delay="1000"/>
                            </p:stCondLst>
                            <p:childTnLst>
                              <p:par>
                                <p:cTn id="45" presetID="9"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dissolv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7:59-60</a:t>
            </a:r>
            <a:endParaRPr lang="en-US" dirty="0"/>
          </a:p>
        </p:txBody>
      </p:sp>
      <p:sp>
        <p:nvSpPr>
          <p:cNvPr id="3" name="TextBox 2"/>
          <p:cNvSpPr txBox="1"/>
          <p:nvPr/>
        </p:nvSpPr>
        <p:spPr>
          <a:xfrm>
            <a:off x="457200" y="1562100"/>
            <a:ext cx="8382000" cy="2554545"/>
          </a:xfrm>
          <a:prstGeom prst="rect">
            <a:avLst/>
          </a:prstGeom>
          <a:noFill/>
        </p:spPr>
        <p:txBody>
          <a:bodyPr wrap="square" rtlCol="0">
            <a:spAutoFit/>
          </a:bodyPr>
          <a:lstStyle/>
          <a:p>
            <a:r>
              <a:rPr lang="en-US" sz="3200" baseline="30000" dirty="0" smtClean="0"/>
              <a:t>59 </a:t>
            </a:r>
            <a:r>
              <a:rPr lang="en-US" sz="3200" dirty="0" smtClean="0"/>
              <a:t>And they stoned Stephen as he was calling on </a:t>
            </a:r>
            <a:r>
              <a:rPr lang="en-US" sz="3200" i="1" dirty="0" smtClean="0"/>
              <a:t>God</a:t>
            </a:r>
            <a:r>
              <a:rPr lang="en-US" sz="3200" dirty="0" smtClean="0"/>
              <a:t> and saying, “Lord Jesus, receive my spirit.” </a:t>
            </a:r>
            <a:r>
              <a:rPr lang="en-US" sz="3200" baseline="30000" dirty="0" smtClean="0"/>
              <a:t>60 </a:t>
            </a:r>
            <a:r>
              <a:rPr lang="en-US" sz="3200" dirty="0" smtClean="0"/>
              <a:t>Then he knelt down and cried out with a loud voice, “Lord, do not charge them with this sin.” And when he had said this, he fell asleep.</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8:1-4</a:t>
            </a:r>
            <a:endParaRPr lang="en-US" dirty="0"/>
          </a:p>
        </p:txBody>
      </p:sp>
      <p:sp>
        <p:nvSpPr>
          <p:cNvPr id="3" name="TextBox 2"/>
          <p:cNvSpPr txBox="1"/>
          <p:nvPr/>
        </p:nvSpPr>
        <p:spPr>
          <a:xfrm>
            <a:off x="457200" y="1104900"/>
            <a:ext cx="8305800" cy="5016758"/>
          </a:xfrm>
          <a:prstGeom prst="rect">
            <a:avLst/>
          </a:prstGeom>
          <a:noFill/>
        </p:spPr>
        <p:txBody>
          <a:bodyPr wrap="square" rtlCol="0">
            <a:spAutoFit/>
          </a:bodyPr>
          <a:lstStyle/>
          <a:p>
            <a:r>
              <a:rPr lang="en-US" sz="3200" dirty="0" smtClean="0"/>
              <a:t>At that time a great persecution arose against the church which was at Jerusalem; and they were all scattered throughout the regions of Judea and Samaria, except the apostles. </a:t>
            </a:r>
            <a:r>
              <a:rPr lang="en-US" sz="3200" baseline="30000" dirty="0" smtClean="0"/>
              <a:t>2 </a:t>
            </a:r>
            <a:r>
              <a:rPr lang="en-US" sz="3200" dirty="0" smtClean="0"/>
              <a:t>And devout men carried Stephen </a:t>
            </a:r>
            <a:r>
              <a:rPr lang="en-US" sz="3200" i="1" dirty="0" smtClean="0"/>
              <a:t>to his burial,</a:t>
            </a:r>
            <a:r>
              <a:rPr lang="en-US" sz="3200" dirty="0" smtClean="0"/>
              <a:t> and made great lamentation over him.</a:t>
            </a:r>
          </a:p>
          <a:p>
            <a:r>
              <a:rPr lang="en-US" sz="3200" baseline="30000" dirty="0" smtClean="0"/>
              <a:t>3 </a:t>
            </a:r>
            <a:r>
              <a:rPr lang="en-US" sz="3200" dirty="0" smtClean="0"/>
              <a:t>As for Saul, he made havoc of the church, entering every house, and dragging off men and women, committing </a:t>
            </a:r>
            <a:r>
              <a:rPr lang="en-US" sz="3200" i="1" dirty="0" smtClean="0"/>
              <a:t>them</a:t>
            </a:r>
            <a:r>
              <a:rPr lang="en-US" sz="3200" dirty="0" smtClean="0"/>
              <a:t> to prison.</a:t>
            </a:r>
          </a:p>
          <a:p>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26:9-11</a:t>
            </a:r>
            <a:endParaRPr lang="en-US" dirty="0"/>
          </a:p>
        </p:txBody>
      </p:sp>
      <p:sp>
        <p:nvSpPr>
          <p:cNvPr id="3" name="TextBox 2"/>
          <p:cNvSpPr txBox="1"/>
          <p:nvPr/>
        </p:nvSpPr>
        <p:spPr>
          <a:xfrm>
            <a:off x="457200" y="1181100"/>
            <a:ext cx="8229600" cy="4247317"/>
          </a:xfrm>
          <a:prstGeom prst="rect">
            <a:avLst/>
          </a:prstGeom>
          <a:noFill/>
        </p:spPr>
        <p:txBody>
          <a:bodyPr wrap="square" rtlCol="0">
            <a:spAutoFit/>
          </a:bodyPr>
          <a:lstStyle/>
          <a:p>
            <a:r>
              <a:rPr lang="en-US" sz="3000" baseline="30000" dirty="0" smtClean="0"/>
              <a:t>9 </a:t>
            </a:r>
            <a:r>
              <a:rPr lang="en-US" sz="3000" dirty="0" smtClean="0"/>
              <a:t>“Indeed, I myself thought I must do many things contrary to the name of Jesus of Nazareth. </a:t>
            </a:r>
            <a:r>
              <a:rPr lang="en-US" sz="3000" baseline="30000" dirty="0" smtClean="0"/>
              <a:t>10 </a:t>
            </a:r>
            <a:r>
              <a:rPr lang="en-US" sz="3000" dirty="0" smtClean="0"/>
              <a:t>This I also did in Jerusalem, and many of the saints I shut up in prison, having received authority from the chief priests; and when they were put to death, I cast my vote against </a:t>
            </a:r>
            <a:r>
              <a:rPr lang="en-US" sz="3000" i="1" dirty="0" smtClean="0"/>
              <a:t>them.</a:t>
            </a:r>
            <a:r>
              <a:rPr lang="en-US" sz="3000" dirty="0" smtClean="0"/>
              <a:t> </a:t>
            </a:r>
            <a:r>
              <a:rPr lang="en-US" sz="3000" baseline="30000" dirty="0" smtClean="0"/>
              <a:t>11 </a:t>
            </a:r>
            <a:r>
              <a:rPr lang="en-US" sz="3000" dirty="0" smtClean="0"/>
              <a:t>And I punished them often in every synagogue and compelled </a:t>
            </a:r>
            <a:r>
              <a:rPr lang="en-US" sz="3000" i="1" dirty="0" smtClean="0"/>
              <a:t>them</a:t>
            </a:r>
            <a:r>
              <a:rPr lang="en-US" sz="3000" dirty="0" smtClean="0"/>
              <a:t> to blaspheme; and being exceedingly enraged against them, I persecuted </a:t>
            </a:r>
            <a:r>
              <a:rPr lang="en-US" sz="3000" i="1" dirty="0" smtClean="0"/>
              <a:t>them</a:t>
            </a:r>
            <a:r>
              <a:rPr lang="en-US" sz="3000" dirty="0" smtClean="0"/>
              <a:t> even to foreign cities.</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10:28-32</a:t>
            </a:r>
            <a:endParaRPr lang="en-US" dirty="0"/>
          </a:p>
        </p:txBody>
      </p:sp>
      <p:sp>
        <p:nvSpPr>
          <p:cNvPr id="3" name="TextBox 2"/>
          <p:cNvSpPr txBox="1"/>
          <p:nvPr/>
        </p:nvSpPr>
        <p:spPr>
          <a:xfrm>
            <a:off x="457200" y="1181100"/>
            <a:ext cx="8305800" cy="4247317"/>
          </a:xfrm>
          <a:prstGeom prst="rect">
            <a:avLst/>
          </a:prstGeom>
          <a:noFill/>
        </p:spPr>
        <p:txBody>
          <a:bodyPr wrap="square" rtlCol="0">
            <a:spAutoFit/>
          </a:bodyPr>
          <a:lstStyle/>
          <a:p>
            <a:r>
              <a:rPr lang="en-US" sz="3000" baseline="30000" dirty="0" smtClean="0"/>
              <a:t>32 </a:t>
            </a:r>
            <a:r>
              <a:rPr lang="en-US" sz="3000" dirty="0" smtClean="0"/>
              <a:t>But recall the former days in which, after you were illuminated, you endured a great struggle with sufferings: </a:t>
            </a:r>
            <a:r>
              <a:rPr lang="en-US" sz="3000" baseline="30000" dirty="0" smtClean="0"/>
              <a:t>33 </a:t>
            </a:r>
            <a:r>
              <a:rPr lang="en-US" sz="3000" dirty="0" smtClean="0"/>
              <a:t>partly while you were made a spectacle both by reproaches and tribulations, and partly while you became companions of those who were so treated; </a:t>
            </a:r>
            <a:r>
              <a:rPr lang="en-US" sz="3000" baseline="30000" dirty="0" smtClean="0"/>
              <a:t>34 </a:t>
            </a:r>
            <a:r>
              <a:rPr lang="en-US" sz="3000" dirty="0" smtClean="0"/>
              <a:t>for you had compassion on me in my chains, and joyfully accepted the plundering of your goods, knowing that you have a better and an enduring possession for yourselves in heaven.</a:t>
            </a:r>
            <a:endParaRPr lang="en-US"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r>
              <a:rPr lang="en-US" b="1" dirty="0" smtClean="0">
                <a:solidFill>
                  <a:srgbClr val="FFFF00"/>
                </a:solidFill>
              </a:rPr>
              <a:t>Was Our Own Conversion Genuine?</a:t>
            </a:r>
            <a:endParaRPr lang="en-US" b="1" dirty="0">
              <a:solidFill>
                <a:srgbClr val="FFFF00"/>
              </a:solidFill>
            </a:endParaRPr>
          </a:p>
        </p:txBody>
      </p:sp>
      <p:sp>
        <p:nvSpPr>
          <p:cNvPr id="4" name="Subtitle 3"/>
          <p:cNvSpPr>
            <a:spLocks noGrp="1"/>
          </p:cNvSpPr>
          <p:nvPr>
            <p:ph type="subTitle" idx="1"/>
          </p:nvPr>
        </p:nvSpPr>
        <p:spPr>
          <a:xfrm>
            <a:off x="1371600" y="3606800"/>
            <a:ext cx="6400800" cy="1460500"/>
          </a:xfrm>
        </p:spPr>
        <p:txBody>
          <a:bodyPr>
            <a:normAutofit/>
          </a:bodyPr>
          <a:lstStyle/>
          <a:p>
            <a:r>
              <a:rPr lang="en-US" sz="3600" dirty="0" smtClean="0"/>
              <a:t>It’s not too late!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Peter’s Conclusion</a:t>
            </a:r>
            <a:endParaRPr lang="en-US" b="1" dirty="0"/>
          </a:p>
        </p:txBody>
      </p:sp>
      <p:sp>
        <p:nvSpPr>
          <p:cNvPr id="4" name="TextBox 3"/>
          <p:cNvSpPr txBox="1"/>
          <p:nvPr/>
        </p:nvSpPr>
        <p:spPr>
          <a:xfrm>
            <a:off x="990600" y="1409700"/>
            <a:ext cx="7239000" cy="2492990"/>
          </a:xfrm>
          <a:prstGeom prst="rect">
            <a:avLst/>
          </a:prstGeom>
          <a:noFill/>
        </p:spPr>
        <p:txBody>
          <a:bodyPr wrap="square" rtlCol="0">
            <a:spAutoFit/>
          </a:bodyPr>
          <a:lstStyle/>
          <a:p>
            <a:r>
              <a:rPr lang="en-US" baseline="30000" dirty="0" smtClean="0"/>
              <a:t> </a:t>
            </a:r>
            <a:r>
              <a:rPr lang="en-US" sz="3600" dirty="0" smtClean="0"/>
              <a:t>“Therefore let all the house of Israel know assuredly </a:t>
            </a:r>
            <a:r>
              <a:rPr lang="en-US" sz="4800" dirty="0" smtClean="0">
                <a:solidFill>
                  <a:srgbClr val="FFFF00"/>
                </a:solidFill>
              </a:rPr>
              <a:t>*</a:t>
            </a:r>
            <a:r>
              <a:rPr lang="en-US" sz="3600" dirty="0" smtClean="0"/>
              <a:t> that God has made this Jesus, whom you crucified, both Lord and Christ.”</a:t>
            </a:r>
            <a:endParaRPr lang="en-US" sz="3600" dirty="0"/>
          </a:p>
        </p:txBody>
      </p:sp>
      <p:cxnSp>
        <p:nvCxnSpPr>
          <p:cNvPr id="6" name="Straight Connector 5"/>
          <p:cNvCxnSpPr/>
          <p:nvPr/>
        </p:nvCxnSpPr>
        <p:spPr>
          <a:xfrm>
            <a:off x="1143000" y="2705100"/>
            <a:ext cx="2819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14400" y="3855303"/>
            <a:ext cx="3996040" cy="830997"/>
          </a:xfrm>
          <a:prstGeom prst="rect">
            <a:avLst/>
          </a:prstGeom>
        </p:spPr>
        <p:txBody>
          <a:bodyPr wrap="square">
            <a:spAutoFit/>
          </a:bodyPr>
          <a:lstStyle/>
          <a:p>
            <a:r>
              <a:rPr lang="en-US" sz="4800" dirty="0" smtClean="0">
                <a:solidFill>
                  <a:srgbClr val="FFFF00"/>
                </a:solidFill>
              </a:rPr>
              <a:t>* </a:t>
            </a:r>
            <a:r>
              <a:rPr lang="en-US" sz="3600" i="1" dirty="0" smtClean="0">
                <a:solidFill>
                  <a:srgbClr val="FFFF00"/>
                </a:solidFill>
              </a:rPr>
              <a:t>believe</a:t>
            </a:r>
            <a:endParaRPr lang="en-US" sz="3600" i="1" dirty="0"/>
          </a:p>
        </p:txBody>
      </p:sp>
      <p:sp>
        <p:nvSpPr>
          <p:cNvPr id="9" name="TextBox 8"/>
          <p:cNvSpPr txBox="1"/>
          <p:nvPr/>
        </p:nvSpPr>
        <p:spPr>
          <a:xfrm>
            <a:off x="4114800" y="3162300"/>
            <a:ext cx="457200" cy="830997"/>
          </a:xfrm>
          <a:prstGeom prst="rect">
            <a:avLst/>
          </a:prstGeom>
          <a:noFill/>
        </p:spPr>
        <p:txBody>
          <a:bodyPr wrap="square" rtlCol="0">
            <a:spAutoFit/>
          </a:bodyPr>
          <a:lstStyle/>
          <a:p>
            <a:r>
              <a:rPr lang="en-US" sz="4800" dirty="0" smtClean="0">
                <a:solidFill>
                  <a:srgbClr val="FFFF00"/>
                </a:solidFill>
              </a:rPr>
              <a:t>*</a:t>
            </a:r>
            <a:endParaRPr lang="en-US" sz="4800" dirty="0">
              <a:solidFill>
                <a:srgbClr val="FFFF00"/>
              </a:solidFill>
            </a:endParaRPr>
          </a:p>
        </p:txBody>
      </p:sp>
      <p:sp>
        <p:nvSpPr>
          <p:cNvPr id="10" name="Rectangle 9"/>
          <p:cNvSpPr/>
          <p:nvPr/>
        </p:nvSpPr>
        <p:spPr>
          <a:xfrm>
            <a:off x="3505200" y="3855303"/>
            <a:ext cx="3996040" cy="830997"/>
          </a:xfrm>
          <a:prstGeom prst="rect">
            <a:avLst/>
          </a:prstGeom>
        </p:spPr>
        <p:txBody>
          <a:bodyPr wrap="square">
            <a:spAutoFit/>
          </a:bodyPr>
          <a:lstStyle/>
          <a:p>
            <a:r>
              <a:rPr lang="en-US" sz="4800" dirty="0" smtClean="0">
                <a:solidFill>
                  <a:srgbClr val="FFFF00"/>
                </a:solidFill>
              </a:rPr>
              <a:t>* </a:t>
            </a:r>
            <a:r>
              <a:rPr lang="en-US" sz="3600" i="1" dirty="0" smtClean="0">
                <a:solidFill>
                  <a:srgbClr val="FFFF00"/>
                </a:solidFill>
              </a:rPr>
              <a:t>Messiah</a:t>
            </a:r>
            <a:endParaRPr lang="en-US" sz="3600" i="1" dirty="0"/>
          </a:p>
        </p:txBody>
      </p:sp>
      <p:cxnSp>
        <p:nvCxnSpPr>
          <p:cNvPr id="18" name="Straight Connector 17"/>
          <p:cNvCxnSpPr/>
          <p:nvPr/>
        </p:nvCxnSpPr>
        <p:spPr>
          <a:xfrm>
            <a:off x="1143000" y="3848100"/>
            <a:ext cx="2819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Some Questions</a:t>
            </a:r>
            <a:endParaRPr lang="en-US" dirty="0"/>
          </a:p>
        </p:txBody>
      </p:sp>
      <p:sp>
        <p:nvSpPr>
          <p:cNvPr id="4" name="Content Placeholder 3"/>
          <p:cNvSpPr>
            <a:spLocks noGrp="1"/>
          </p:cNvSpPr>
          <p:nvPr>
            <p:ph idx="1"/>
          </p:nvPr>
        </p:nvSpPr>
        <p:spPr>
          <a:xfrm>
            <a:off x="304800" y="1104900"/>
            <a:ext cx="8534400" cy="4267200"/>
          </a:xfrm>
        </p:spPr>
        <p:txBody>
          <a:bodyPr>
            <a:noAutofit/>
          </a:bodyPr>
          <a:lstStyle/>
          <a:p>
            <a:pPr marL="514350" indent="-514350">
              <a:buFont typeface="+mj-lt"/>
              <a:buAutoNum type="arabicPeriod"/>
            </a:pPr>
            <a:r>
              <a:rPr lang="en-US" sz="3000" dirty="0" smtClean="0"/>
              <a:t>What evidence do you see that they believed?</a:t>
            </a:r>
          </a:p>
          <a:p>
            <a:pPr marL="514350" indent="-514350">
              <a:buFont typeface="+mj-lt"/>
              <a:buAutoNum type="arabicPeriod"/>
            </a:pPr>
            <a:r>
              <a:rPr lang="en-US" sz="3000" dirty="0" smtClean="0"/>
              <a:t>What caused them to believe?</a:t>
            </a:r>
          </a:p>
          <a:p>
            <a:pPr marL="514350" indent="-514350">
              <a:buFont typeface="+mj-lt"/>
              <a:buAutoNum type="arabicPeriod"/>
            </a:pPr>
            <a:r>
              <a:rPr lang="en-US" sz="3000" dirty="0" smtClean="0"/>
              <a:t>Were they saved by believing what Peter said? Prove your answer.</a:t>
            </a:r>
          </a:p>
          <a:p>
            <a:pPr marL="514350" indent="-514350">
              <a:buFont typeface="+mj-lt"/>
              <a:buAutoNum type="arabicPeriod"/>
            </a:pPr>
            <a:r>
              <a:rPr lang="en-US" sz="3000" dirty="0" smtClean="0"/>
              <a:t>Even if they had </a:t>
            </a:r>
            <a:r>
              <a:rPr lang="en-US" sz="3000" dirty="0" smtClean="0">
                <a:solidFill>
                  <a:srgbClr val="FFFF00"/>
                </a:solidFill>
              </a:rPr>
              <a:t>changed their minds</a:t>
            </a:r>
            <a:r>
              <a:rPr lang="en-US" sz="3000" dirty="0" smtClean="0"/>
              <a:t> about Jesus, did Peter know if they had </a:t>
            </a:r>
            <a:r>
              <a:rPr lang="en-US" sz="3000" dirty="0" smtClean="0">
                <a:solidFill>
                  <a:srgbClr val="FFFF00"/>
                </a:solidFill>
                <a:effectLst>
                  <a:outerShdw blurRad="38100" dist="38100" dir="2700000" algn="tl">
                    <a:srgbClr val="000000">
                      <a:alpha val="43137"/>
                    </a:srgbClr>
                  </a:outerShdw>
                </a:effectLst>
              </a:rPr>
              <a:t>changed their will</a:t>
            </a:r>
            <a:r>
              <a:rPr lang="en-US" sz="3000" dirty="0" smtClean="0"/>
              <a:t>?</a:t>
            </a:r>
          </a:p>
          <a:p>
            <a:pPr marL="514350" indent="-514350">
              <a:buAutoNum type="arabicPeriod" startAt="5"/>
            </a:pPr>
            <a:r>
              <a:rPr lang="en-US" sz="3000" dirty="0" smtClean="0"/>
              <a:t>What answer </a:t>
            </a:r>
            <a:r>
              <a:rPr lang="en-US" sz="3000" b="1" dirty="0" smtClean="0">
                <a:solidFill>
                  <a:srgbClr val="FFFF00"/>
                </a:solidFill>
              </a:rPr>
              <a:t>should</a:t>
            </a:r>
            <a:r>
              <a:rPr lang="en-US" sz="3000" dirty="0" smtClean="0"/>
              <a:t> Peter give to their question, “Men and brethren, what shall we do?” </a:t>
            </a:r>
          </a:p>
          <a:p>
            <a:pPr marL="514350" indent="-514350">
              <a:buNone/>
            </a:pP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0" end="0"/>
                                            </p:txEl>
                                          </p:spTgt>
                                        </p:tgtEl>
                                        <p:attrNameLst>
                                          <p:attrName>ppt_c</p:attrName>
                                        </p:attrNameLst>
                                      </p:cBhvr>
                                      <p:to>
                                        <a:srgbClr val="80808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1" end="1"/>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2" end="2"/>
                                            </p:txEl>
                                          </p:spTgt>
                                        </p:tgtEl>
                                        <p:attrNameLst>
                                          <p:attrName>ppt_c</p:attrName>
                                        </p:attrNameLst>
                                      </p:cBhvr>
                                      <p:to>
                                        <a:srgbClr val="80808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3" end="3"/>
                                            </p:txEl>
                                          </p:spTgt>
                                        </p:tgtEl>
                                        <p:attrNameLst>
                                          <p:attrName>ppt_c</p:attrName>
                                        </p:attrNameLst>
                                      </p:cBhvr>
                                      <p:to>
                                        <a:srgbClr val="808080"/>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4" end="4"/>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pPr>
              <a:defRPr/>
            </a:pPr>
            <a:fld id="{62335C7A-6DE4-421A-B083-EA28DA6093A9}" type="slidenum">
              <a:rPr lang="en-US"/>
              <a:pPr>
                <a:defRPr/>
              </a:pPr>
              <a:t>5</a:t>
            </a:fld>
            <a:endParaRPr lang="en-US"/>
          </a:p>
        </p:txBody>
      </p:sp>
      <p:sp>
        <p:nvSpPr>
          <p:cNvPr id="51203" name="Line 16"/>
          <p:cNvSpPr>
            <a:spLocks noChangeShapeType="1"/>
          </p:cNvSpPr>
          <p:nvPr/>
        </p:nvSpPr>
        <p:spPr bwMode="auto">
          <a:xfrm>
            <a:off x="6629400" y="952500"/>
            <a:ext cx="0" cy="3746500"/>
          </a:xfrm>
          <a:prstGeom prst="line">
            <a:avLst/>
          </a:prstGeom>
          <a:noFill/>
          <a:ln w="9525">
            <a:solidFill>
              <a:schemeClr val="tx1"/>
            </a:solidFill>
            <a:round/>
            <a:headEnd/>
            <a:tailEnd/>
          </a:ln>
        </p:spPr>
        <p:txBody>
          <a:bodyPr/>
          <a:lstStyle/>
          <a:p>
            <a:pPr algn="ctr" eaLnBrk="0" hangingPunct="0">
              <a:defRPr/>
            </a:pPr>
            <a:endParaRPr lang="en-US">
              <a:solidFill>
                <a:srgbClr val="FFFFFF"/>
              </a:solidFill>
              <a:cs typeface="+mn-cs"/>
            </a:endParaRPr>
          </a:p>
        </p:txBody>
      </p:sp>
      <p:sp>
        <p:nvSpPr>
          <p:cNvPr id="51204" name="Rectangle 2"/>
          <p:cNvSpPr>
            <a:spLocks noGrp="1" noChangeArrowheads="1"/>
          </p:cNvSpPr>
          <p:nvPr>
            <p:ph type="title"/>
          </p:nvPr>
        </p:nvSpPr>
        <p:spPr>
          <a:xfrm>
            <a:off x="457200" y="114300"/>
            <a:ext cx="8229600" cy="952500"/>
          </a:xfrm>
        </p:spPr>
        <p:txBody>
          <a:bodyPr/>
          <a:lstStyle/>
          <a:p>
            <a:pPr eaLnBrk="1" hangingPunct="1">
              <a:defRPr/>
            </a:pPr>
            <a:r>
              <a:rPr lang="en-US" dirty="0" smtClean="0"/>
              <a:t>The Great Commission</a:t>
            </a:r>
          </a:p>
        </p:txBody>
      </p:sp>
      <p:sp>
        <p:nvSpPr>
          <p:cNvPr id="180229" name="Rectangle 3"/>
          <p:cNvSpPr>
            <a:spLocks noGrp="1" noChangeArrowheads="1"/>
          </p:cNvSpPr>
          <p:nvPr>
            <p:ph type="body" idx="1"/>
          </p:nvPr>
        </p:nvSpPr>
        <p:spPr>
          <a:xfrm>
            <a:off x="152400" y="1248833"/>
            <a:ext cx="1447800" cy="635000"/>
          </a:xfrm>
        </p:spPr>
        <p:txBody>
          <a:bodyPr>
            <a:normAutofit fontScale="92500" lnSpcReduction="10000"/>
          </a:bodyPr>
          <a:lstStyle/>
          <a:p>
            <a:pPr marL="0" indent="0" algn="ctr" eaLnBrk="1" hangingPunct="1">
              <a:lnSpc>
                <a:spcPct val="80000"/>
              </a:lnSpc>
              <a:buFont typeface="Wingdings" pitchFamily="2" charset="2"/>
              <a:buNone/>
            </a:pPr>
            <a:r>
              <a:rPr lang="en-US" sz="2400" dirty="0" smtClean="0">
                <a:effectLst/>
              </a:rPr>
              <a:t>Matthew</a:t>
            </a:r>
          </a:p>
          <a:p>
            <a:pPr marL="0" indent="0" algn="ctr" eaLnBrk="1" hangingPunct="1">
              <a:lnSpc>
                <a:spcPct val="80000"/>
              </a:lnSpc>
              <a:buFont typeface="Wingdings" pitchFamily="2" charset="2"/>
              <a:buNone/>
            </a:pPr>
            <a:r>
              <a:rPr lang="en-US" sz="2400" dirty="0" smtClean="0">
                <a:effectLst/>
              </a:rPr>
              <a:t>28:19</a:t>
            </a:r>
          </a:p>
        </p:txBody>
      </p:sp>
      <p:sp>
        <p:nvSpPr>
          <p:cNvPr id="51206" name="Rectangle 4"/>
          <p:cNvSpPr>
            <a:spLocks noChangeArrowheads="1"/>
          </p:cNvSpPr>
          <p:nvPr/>
        </p:nvSpPr>
        <p:spPr bwMode="auto">
          <a:xfrm>
            <a:off x="152400" y="2476500"/>
            <a:ext cx="1295400" cy="635000"/>
          </a:xfrm>
          <a:prstGeom prst="rect">
            <a:avLst/>
          </a:prstGeom>
          <a:noFill/>
          <a:ln w="9525">
            <a:noFill/>
            <a:miter lim="800000"/>
            <a:headEnd/>
            <a:tailEnd/>
          </a:ln>
        </p:spPr>
        <p:txBody>
          <a:bodyPr/>
          <a:lstStyle/>
          <a:p>
            <a:pPr algn="ctr">
              <a:lnSpc>
                <a:spcPct val="80000"/>
              </a:lnSpc>
              <a:spcBef>
                <a:spcPct val="20000"/>
              </a:spcBef>
              <a:buClr>
                <a:srgbClr val="FFFFFF"/>
              </a:buClr>
              <a:buSzPct val="75000"/>
              <a:buFont typeface="Wingdings" pitchFamily="2" charset="2"/>
              <a:buNone/>
              <a:defRPr/>
            </a:pPr>
            <a:r>
              <a:rPr lang="en-US" sz="2400" b="1" dirty="0">
                <a:solidFill>
                  <a:srgbClr val="FFFFFF"/>
                </a:solidFill>
                <a:cs typeface="+mn-cs"/>
              </a:rPr>
              <a:t>Mark 16:16</a:t>
            </a:r>
          </a:p>
        </p:txBody>
      </p:sp>
      <p:sp>
        <p:nvSpPr>
          <p:cNvPr id="51207" name="Rectangle 5"/>
          <p:cNvSpPr>
            <a:spLocks noChangeArrowheads="1"/>
          </p:cNvSpPr>
          <p:nvPr/>
        </p:nvSpPr>
        <p:spPr bwMode="auto">
          <a:xfrm>
            <a:off x="381000" y="3556000"/>
            <a:ext cx="1066800" cy="762000"/>
          </a:xfrm>
          <a:prstGeom prst="rect">
            <a:avLst/>
          </a:prstGeom>
          <a:noFill/>
          <a:ln w="9525">
            <a:noFill/>
            <a:miter lim="800000"/>
            <a:headEnd/>
            <a:tailEnd/>
          </a:ln>
        </p:spPr>
        <p:txBody>
          <a:bodyPr/>
          <a:lstStyle/>
          <a:p>
            <a:pPr marL="342900" indent="-342900" algn="ctr">
              <a:lnSpc>
                <a:spcPct val="80000"/>
              </a:lnSpc>
              <a:spcBef>
                <a:spcPct val="20000"/>
              </a:spcBef>
              <a:buClr>
                <a:srgbClr val="FFFFFF"/>
              </a:buClr>
              <a:buSzPct val="75000"/>
              <a:buFont typeface="Wingdings" pitchFamily="2" charset="2"/>
              <a:buNone/>
              <a:defRPr/>
            </a:pPr>
            <a:r>
              <a:rPr lang="en-US" sz="2400" b="1" dirty="0">
                <a:solidFill>
                  <a:srgbClr val="FFFFFF"/>
                </a:solidFill>
                <a:cs typeface="+mn-cs"/>
              </a:rPr>
              <a:t>Luke</a:t>
            </a:r>
          </a:p>
          <a:p>
            <a:pPr marL="342900" indent="-342900" algn="ctr">
              <a:lnSpc>
                <a:spcPct val="80000"/>
              </a:lnSpc>
              <a:spcBef>
                <a:spcPct val="20000"/>
              </a:spcBef>
              <a:buClr>
                <a:srgbClr val="FFFFFF"/>
              </a:buClr>
              <a:buSzPct val="75000"/>
              <a:buFont typeface="Wingdings" pitchFamily="2" charset="2"/>
              <a:buNone/>
              <a:defRPr/>
            </a:pPr>
            <a:r>
              <a:rPr lang="en-US" sz="2400" b="1" dirty="0">
                <a:solidFill>
                  <a:srgbClr val="FFFFFF"/>
                </a:solidFill>
                <a:cs typeface="+mn-cs"/>
              </a:rPr>
              <a:t>24:47</a:t>
            </a:r>
          </a:p>
        </p:txBody>
      </p:sp>
      <p:sp>
        <p:nvSpPr>
          <p:cNvPr id="51208" name="Rectangle 6"/>
          <p:cNvSpPr>
            <a:spLocks noChangeArrowheads="1"/>
          </p:cNvSpPr>
          <p:nvPr/>
        </p:nvSpPr>
        <p:spPr bwMode="auto">
          <a:xfrm>
            <a:off x="7258050" y="1333500"/>
            <a:ext cx="1752600" cy="8255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dirty="0">
                <a:solidFill>
                  <a:srgbClr val="FFFFFF"/>
                </a:solidFill>
                <a:cs typeface="+mn-cs"/>
              </a:rPr>
              <a:t>Make</a:t>
            </a:r>
            <a:br>
              <a:rPr lang="en-US" sz="2400" b="1" dirty="0">
                <a:solidFill>
                  <a:srgbClr val="FFFFFF"/>
                </a:solidFill>
                <a:cs typeface="+mn-cs"/>
              </a:rPr>
            </a:br>
            <a:r>
              <a:rPr lang="en-US" sz="2400" b="1" dirty="0">
                <a:solidFill>
                  <a:srgbClr val="FFFFFF"/>
                </a:solidFill>
                <a:cs typeface="+mn-cs"/>
              </a:rPr>
              <a:t>Disciples</a:t>
            </a:r>
          </a:p>
        </p:txBody>
      </p:sp>
      <p:sp>
        <p:nvSpPr>
          <p:cNvPr id="51209" name="Rectangle 7"/>
          <p:cNvSpPr>
            <a:spLocks noChangeArrowheads="1"/>
          </p:cNvSpPr>
          <p:nvPr/>
        </p:nvSpPr>
        <p:spPr bwMode="auto">
          <a:xfrm>
            <a:off x="1600200" y="2476500"/>
            <a:ext cx="5105400" cy="508000"/>
          </a:xfrm>
          <a:prstGeom prst="rect">
            <a:avLst/>
          </a:prstGeom>
          <a:noFill/>
          <a:ln w="9525">
            <a:noFill/>
            <a:miter lim="800000"/>
            <a:headEnd/>
            <a:tailEnd/>
          </a:ln>
        </p:spPr>
        <p:txBody>
          <a:bodyPr/>
          <a:lstStyle/>
          <a:p>
            <a:pPr marL="342900" indent="-342900" algn="ctr">
              <a:spcBef>
                <a:spcPct val="20000"/>
              </a:spcBef>
              <a:buClr>
                <a:srgbClr val="FFFFFF"/>
              </a:buClr>
              <a:buSzPct val="75000"/>
              <a:buFont typeface="Wingdings" pitchFamily="2" charset="2"/>
              <a:buNone/>
              <a:defRPr/>
            </a:pPr>
            <a:r>
              <a:rPr lang="en-US" sz="2400" b="1" dirty="0" smtClean="0">
                <a:solidFill>
                  <a:srgbClr val="FFFFFF"/>
                </a:solidFill>
                <a:cs typeface="+mn-cs"/>
              </a:rPr>
              <a:t>Believe                     </a:t>
            </a:r>
            <a:r>
              <a:rPr lang="en-US" sz="2400" b="1" dirty="0">
                <a:solidFill>
                  <a:srgbClr val="FFFFFF"/>
                </a:solidFill>
                <a:cs typeface="+mn-cs"/>
              </a:rPr>
              <a:t>+ Baptized</a:t>
            </a:r>
          </a:p>
        </p:txBody>
      </p:sp>
      <p:sp>
        <p:nvSpPr>
          <p:cNvPr id="51210" name="Rectangle 8"/>
          <p:cNvSpPr>
            <a:spLocks noChangeArrowheads="1"/>
          </p:cNvSpPr>
          <p:nvPr/>
        </p:nvSpPr>
        <p:spPr bwMode="auto">
          <a:xfrm>
            <a:off x="2590800" y="3556000"/>
            <a:ext cx="2057400" cy="5080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dirty="0">
                <a:solidFill>
                  <a:srgbClr val="FFFFFF"/>
                </a:solidFill>
                <a:cs typeface="+mn-cs"/>
              </a:rPr>
              <a:t>Repentance</a:t>
            </a:r>
          </a:p>
        </p:txBody>
      </p:sp>
      <p:sp>
        <p:nvSpPr>
          <p:cNvPr id="51211" name="Rectangle 9"/>
          <p:cNvSpPr>
            <a:spLocks noChangeArrowheads="1"/>
          </p:cNvSpPr>
          <p:nvPr/>
        </p:nvSpPr>
        <p:spPr bwMode="auto">
          <a:xfrm>
            <a:off x="4419600" y="1397000"/>
            <a:ext cx="2057400" cy="5080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dirty="0">
                <a:solidFill>
                  <a:srgbClr val="FFFFFF"/>
                </a:solidFill>
                <a:cs typeface="+mn-cs"/>
              </a:rPr>
              <a:t>Baptizing</a:t>
            </a:r>
          </a:p>
        </p:txBody>
      </p:sp>
      <p:sp>
        <p:nvSpPr>
          <p:cNvPr id="51212" name="Rectangle 10"/>
          <p:cNvSpPr>
            <a:spLocks noChangeArrowheads="1"/>
          </p:cNvSpPr>
          <p:nvPr/>
        </p:nvSpPr>
        <p:spPr bwMode="auto">
          <a:xfrm>
            <a:off x="7258050" y="3492500"/>
            <a:ext cx="1885950" cy="8255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dirty="0">
                <a:solidFill>
                  <a:srgbClr val="FFFFFF"/>
                </a:solidFill>
                <a:cs typeface="+mn-cs"/>
              </a:rPr>
              <a:t>Remission</a:t>
            </a:r>
            <a:br>
              <a:rPr lang="en-US" sz="2400" b="1" dirty="0">
                <a:solidFill>
                  <a:srgbClr val="FFFFFF"/>
                </a:solidFill>
                <a:cs typeface="+mn-cs"/>
              </a:rPr>
            </a:br>
            <a:r>
              <a:rPr lang="en-US" sz="2400" b="1" dirty="0">
                <a:solidFill>
                  <a:srgbClr val="FFFFFF"/>
                </a:solidFill>
                <a:cs typeface="+mn-cs"/>
              </a:rPr>
              <a:t>of Sins</a:t>
            </a:r>
          </a:p>
        </p:txBody>
      </p:sp>
      <p:sp>
        <p:nvSpPr>
          <p:cNvPr id="51213" name="AutoShape 11"/>
          <p:cNvSpPr>
            <a:spLocks noChangeArrowheads="1"/>
          </p:cNvSpPr>
          <p:nvPr/>
        </p:nvSpPr>
        <p:spPr bwMode="auto">
          <a:xfrm>
            <a:off x="6400800" y="1397000"/>
            <a:ext cx="685800" cy="508000"/>
          </a:xfrm>
          <a:prstGeom prst="rightArrow">
            <a:avLst>
              <a:gd name="adj1" fmla="val 50000"/>
              <a:gd name="adj2" fmla="val 28125"/>
            </a:avLst>
          </a:prstGeom>
          <a:solidFill>
            <a:schemeClr val="accent1"/>
          </a:solidFill>
          <a:ln w="9525">
            <a:solidFill>
              <a:schemeClr val="tx1"/>
            </a:solidFill>
            <a:miter lim="800000"/>
            <a:headEnd/>
            <a:tailEnd/>
          </a:ln>
        </p:spPr>
        <p:txBody>
          <a:bodyPr wrap="none" anchor="ctr"/>
          <a:lstStyle/>
          <a:p>
            <a:pPr algn="ctr" eaLnBrk="0" hangingPunct="0">
              <a:defRPr/>
            </a:pPr>
            <a:endParaRPr lang="en-US">
              <a:solidFill>
                <a:srgbClr val="FFFFFF"/>
              </a:solidFill>
              <a:cs typeface="+mn-cs"/>
            </a:endParaRPr>
          </a:p>
        </p:txBody>
      </p:sp>
      <p:sp>
        <p:nvSpPr>
          <p:cNvPr id="51214" name="AutoShape 12"/>
          <p:cNvSpPr>
            <a:spLocks noChangeArrowheads="1"/>
          </p:cNvSpPr>
          <p:nvPr/>
        </p:nvSpPr>
        <p:spPr bwMode="auto">
          <a:xfrm>
            <a:off x="6400800" y="2413000"/>
            <a:ext cx="685800" cy="508000"/>
          </a:xfrm>
          <a:prstGeom prst="rightArrow">
            <a:avLst>
              <a:gd name="adj1" fmla="val 50000"/>
              <a:gd name="adj2" fmla="val 28125"/>
            </a:avLst>
          </a:prstGeom>
          <a:solidFill>
            <a:schemeClr val="accent1"/>
          </a:solidFill>
          <a:ln w="9525">
            <a:solidFill>
              <a:schemeClr val="tx1"/>
            </a:solidFill>
            <a:miter lim="800000"/>
            <a:headEnd/>
            <a:tailEnd/>
          </a:ln>
        </p:spPr>
        <p:txBody>
          <a:bodyPr wrap="none" anchor="ctr"/>
          <a:lstStyle/>
          <a:p>
            <a:pPr algn="ctr" eaLnBrk="0" hangingPunct="0">
              <a:defRPr/>
            </a:pPr>
            <a:endParaRPr lang="en-US">
              <a:solidFill>
                <a:srgbClr val="FFFFFF"/>
              </a:solidFill>
              <a:cs typeface="+mn-cs"/>
            </a:endParaRPr>
          </a:p>
        </p:txBody>
      </p:sp>
      <p:sp>
        <p:nvSpPr>
          <p:cNvPr id="51215" name="AutoShape 13"/>
          <p:cNvSpPr>
            <a:spLocks noChangeArrowheads="1"/>
          </p:cNvSpPr>
          <p:nvPr/>
        </p:nvSpPr>
        <p:spPr bwMode="auto">
          <a:xfrm>
            <a:off x="6400800" y="3492500"/>
            <a:ext cx="685800" cy="508000"/>
          </a:xfrm>
          <a:prstGeom prst="rightArrow">
            <a:avLst>
              <a:gd name="adj1" fmla="val 50000"/>
              <a:gd name="adj2" fmla="val 28125"/>
            </a:avLst>
          </a:prstGeom>
          <a:solidFill>
            <a:schemeClr val="accent1"/>
          </a:solidFill>
          <a:ln w="9525">
            <a:solidFill>
              <a:schemeClr val="tx1"/>
            </a:solidFill>
            <a:miter lim="800000"/>
            <a:headEnd/>
            <a:tailEnd/>
          </a:ln>
        </p:spPr>
        <p:txBody>
          <a:bodyPr wrap="none" anchor="ctr"/>
          <a:lstStyle/>
          <a:p>
            <a:pPr algn="ctr" eaLnBrk="0" hangingPunct="0">
              <a:defRPr/>
            </a:pPr>
            <a:endParaRPr lang="en-US">
              <a:solidFill>
                <a:srgbClr val="FFFFFF"/>
              </a:solidFill>
              <a:cs typeface="+mn-cs"/>
            </a:endParaRPr>
          </a:p>
        </p:txBody>
      </p:sp>
      <p:sp>
        <p:nvSpPr>
          <p:cNvPr id="51216" name="Rectangle 14"/>
          <p:cNvSpPr>
            <a:spLocks noChangeArrowheads="1"/>
          </p:cNvSpPr>
          <p:nvPr/>
        </p:nvSpPr>
        <p:spPr bwMode="auto">
          <a:xfrm>
            <a:off x="7410450" y="2476500"/>
            <a:ext cx="1447800" cy="4445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dirty="0">
                <a:solidFill>
                  <a:srgbClr val="FFFFFF"/>
                </a:solidFill>
                <a:cs typeface="+mn-cs"/>
              </a:rPr>
              <a:t>Saved</a:t>
            </a:r>
          </a:p>
        </p:txBody>
      </p:sp>
      <p:sp>
        <p:nvSpPr>
          <p:cNvPr id="51217" name="Line 15"/>
          <p:cNvSpPr>
            <a:spLocks noChangeShapeType="1"/>
          </p:cNvSpPr>
          <p:nvPr/>
        </p:nvSpPr>
        <p:spPr bwMode="auto">
          <a:xfrm>
            <a:off x="1447800" y="952500"/>
            <a:ext cx="0" cy="4572000"/>
          </a:xfrm>
          <a:prstGeom prst="line">
            <a:avLst/>
          </a:prstGeom>
          <a:noFill/>
          <a:ln w="9525">
            <a:solidFill>
              <a:schemeClr val="tx1"/>
            </a:solidFill>
            <a:round/>
            <a:headEnd/>
            <a:tailEnd/>
          </a:ln>
        </p:spPr>
        <p:txBody>
          <a:bodyPr/>
          <a:lstStyle/>
          <a:p>
            <a:pPr algn="ctr" eaLnBrk="0" hangingPunct="0">
              <a:defRPr/>
            </a:pPr>
            <a:endParaRPr lang="en-US">
              <a:solidFill>
                <a:srgbClr val="FFFFFF"/>
              </a:solidFill>
              <a:cs typeface="+mn-cs"/>
            </a:endParaRPr>
          </a:p>
        </p:txBody>
      </p:sp>
      <p:sp>
        <p:nvSpPr>
          <p:cNvPr id="51218" name="Rectangle 17"/>
          <p:cNvSpPr>
            <a:spLocks noChangeArrowheads="1"/>
          </p:cNvSpPr>
          <p:nvPr/>
        </p:nvSpPr>
        <p:spPr bwMode="auto">
          <a:xfrm>
            <a:off x="2514600" y="762000"/>
            <a:ext cx="2971800" cy="5080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i="1">
                <a:solidFill>
                  <a:srgbClr val="66FFFF"/>
                </a:solidFill>
                <a:cs typeface="+mn-cs"/>
              </a:rPr>
              <a:t>Man’s Response</a:t>
            </a:r>
          </a:p>
        </p:txBody>
      </p:sp>
      <p:sp>
        <p:nvSpPr>
          <p:cNvPr id="51219" name="Rectangle 18"/>
          <p:cNvSpPr>
            <a:spLocks noChangeArrowheads="1"/>
          </p:cNvSpPr>
          <p:nvPr/>
        </p:nvSpPr>
        <p:spPr bwMode="auto">
          <a:xfrm>
            <a:off x="7315200" y="762000"/>
            <a:ext cx="1524000" cy="508000"/>
          </a:xfrm>
          <a:prstGeom prst="rect">
            <a:avLst/>
          </a:prstGeom>
          <a:noFill/>
          <a:ln w="9525">
            <a:noFill/>
            <a:miter lim="800000"/>
            <a:headEnd/>
            <a:tailEnd/>
          </a:ln>
        </p:spPr>
        <p:txBody>
          <a:bodyPr/>
          <a:lstStyle/>
          <a:p>
            <a:pPr algn="ctr">
              <a:spcBef>
                <a:spcPct val="20000"/>
              </a:spcBef>
              <a:buClr>
                <a:srgbClr val="FFFFFF"/>
              </a:buClr>
              <a:buSzPct val="75000"/>
              <a:buFont typeface="Wingdings" pitchFamily="2" charset="2"/>
              <a:buNone/>
              <a:defRPr/>
            </a:pPr>
            <a:r>
              <a:rPr lang="en-US" sz="2400" b="1" i="1">
                <a:solidFill>
                  <a:srgbClr val="66FFFF"/>
                </a:solidFill>
                <a:cs typeface="+mn-cs"/>
              </a:rPr>
              <a:t>Result</a:t>
            </a:r>
          </a:p>
        </p:txBody>
      </p:sp>
      <p:grpSp>
        <p:nvGrpSpPr>
          <p:cNvPr id="2" name="Group 25"/>
          <p:cNvGrpSpPr>
            <a:grpSpLocks/>
          </p:cNvGrpSpPr>
          <p:nvPr/>
        </p:nvGrpSpPr>
        <p:grpSpPr bwMode="auto">
          <a:xfrm>
            <a:off x="228600" y="4444996"/>
            <a:ext cx="8915400" cy="1021292"/>
            <a:chOff x="144" y="3360"/>
            <a:chExt cx="5616" cy="772"/>
          </a:xfrm>
        </p:grpSpPr>
        <p:sp>
          <p:nvSpPr>
            <p:cNvPr id="51222" name="Line 19"/>
            <p:cNvSpPr>
              <a:spLocks noChangeShapeType="1"/>
            </p:cNvSpPr>
            <p:nvPr/>
          </p:nvSpPr>
          <p:spPr bwMode="auto">
            <a:xfrm>
              <a:off x="144" y="3360"/>
              <a:ext cx="5424" cy="0"/>
            </a:xfrm>
            <a:prstGeom prst="line">
              <a:avLst/>
            </a:prstGeom>
            <a:noFill/>
            <a:ln w="28575">
              <a:solidFill>
                <a:schemeClr val="tx1"/>
              </a:solidFill>
              <a:round/>
              <a:headEnd/>
              <a:tailEnd/>
            </a:ln>
          </p:spPr>
          <p:txBody>
            <a:bodyPr/>
            <a:lstStyle/>
            <a:p>
              <a:pPr algn="ctr" eaLnBrk="0" hangingPunct="0">
                <a:defRPr/>
              </a:pPr>
              <a:endParaRPr lang="en-US">
                <a:solidFill>
                  <a:srgbClr val="FFFFFF"/>
                </a:solidFill>
                <a:cs typeface="+mn-cs"/>
              </a:endParaRPr>
            </a:p>
          </p:txBody>
        </p:sp>
        <p:sp>
          <p:nvSpPr>
            <p:cNvPr id="51223" name="Text Box 20"/>
            <p:cNvSpPr txBox="1">
              <a:spLocks noChangeArrowheads="1"/>
            </p:cNvSpPr>
            <p:nvPr/>
          </p:nvSpPr>
          <p:spPr bwMode="auto">
            <a:xfrm>
              <a:off x="996" y="3600"/>
              <a:ext cx="824" cy="349"/>
            </a:xfrm>
            <a:prstGeom prst="rect">
              <a:avLst/>
            </a:prstGeom>
            <a:noFill/>
            <a:ln w="9525">
              <a:noFill/>
              <a:miter lim="800000"/>
              <a:headEnd/>
              <a:tailEnd/>
            </a:ln>
          </p:spPr>
          <p:txBody>
            <a:bodyPr wrap="none">
              <a:spAutoFit/>
            </a:bodyPr>
            <a:lstStyle/>
            <a:p>
              <a:pPr algn="ctr" eaLnBrk="0" hangingPunct="0">
                <a:defRPr/>
              </a:pPr>
              <a:r>
                <a:rPr lang="en-US" sz="2400" b="1" dirty="0">
                  <a:solidFill>
                    <a:srgbClr val="FFFF00"/>
                  </a:solidFill>
                  <a:cs typeface="+mn-cs"/>
                </a:rPr>
                <a:t>(Believe)</a:t>
              </a:r>
            </a:p>
          </p:txBody>
        </p:sp>
        <p:sp>
          <p:nvSpPr>
            <p:cNvPr id="51224" name="Text Box 21"/>
            <p:cNvSpPr txBox="1">
              <a:spLocks noChangeArrowheads="1"/>
            </p:cNvSpPr>
            <p:nvPr/>
          </p:nvSpPr>
          <p:spPr bwMode="auto">
            <a:xfrm>
              <a:off x="2012" y="3600"/>
              <a:ext cx="872" cy="349"/>
            </a:xfrm>
            <a:prstGeom prst="rect">
              <a:avLst/>
            </a:prstGeom>
            <a:noFill/>
            <a:ln w="9525">
              <a:noFill/>
              <a:miter lim="800000"/>
              <a:headEnd/>
              <a:tailEnd/>
            </a:ln>
          </p:spPr>
          <p:txBody>
            <a:bodyPr wrap="none">
              <a:spAutoFit/>
            </a:bodyPr>
            <a:lstStyle/>
            <a:p>
              <a:pPr algn="ctr" eaLnBrk="0" hangingPunct="0">
                <a:defRPr/>
              </a:pPr>
              <a:r>
                <a:rPr lang="en-US" sz="2400" b="1" dirty="0">
                  <a:solidFill>
                    <a:srgbClr val="FFFF00"/>
                  </a:solidFill>
                  <a:cs typeface="+mn-cs"/>
                </a:rPr>
                <a:t>Repent &amp;</a:t>
              </a:r>
            </a:p>
          </p:txBody>
        </p:sp>
        <p:sp>
          <p:nvSpPr>
            <p:cNvPr id="51225" name="Text Box 22"/>
            <p:cNvSpPr txBox="1">
              <a:spLocks noChangeArrowheads="1"/>
            </p:cNvSpPr>
            <p:nvPr/>
          </p:nvSpPr>
          <p:spPr bwMode="auto">
            <a:xfrm>
              <a:off x="2972" y="3600"/>
              <a:ext cx="1340" cy="349"/>
            </a:xfrm>
            <a:prstGeom prst="rect">
              <a:avLst/>
            </a:prstGeom>
            <a:noFill/>
            <a:ln w="9525">
              <a:noFill/>
              <a:miter lim="800000"/>
              <a:headEnd/>
              <a:tailEnd/>
            </a:ln>
          </p:spPr>
          <p:txBody>
            <a:bodyPr wrap="none">
              <a:spAutoFit/>
            </a:bodyPr>
            <a:lstStyle/>
            <a:p>
              <a:pPr algn="ctr" eaLnBrk="0" hangingPunct="0">
                <a:defRPr/>
              </a:pPr>
              <a:r>
                <a:rPr lang="en-US" sz="2400" b="1" dirty="0">
                  <a:solidFill>
                    <a:srgbClr val="FFFF00"/>
                  </a:solidFill>
                  <a:cs typeface="+mn-cs"/>
                </a:rPr>
                <a:t>Be Baptized for</a:t>
              </a:r>
            </a:p>
          </p:txBody>
        </p:sp>
        <p:sp>
          <p:nvSpPr>
            <p:cNvPr id="51226" name="Text Box 23"/>
            <p:cNvSpPr txBox="1">
              <a:spLocks noChangeArrowheads="1"/>
            </p:cNvSpPr>
            <p:nvPr/>
          </p:nvSpPr>
          <p:spPr bwMode="auto">
            <a:xfrm>
              <a:off x="4512" y="3504"/>
              <a:ext cx="1248" cy="628"/>
            </a:xfrm>
            <a:prstGeom prst="rect">
              <a:avLst/>
            </a:prstGeom>
            <a:noFill/>
            <a:ln w="9525">
              <a:noFill/>
              <a:miter lim="800000"/>
              <a:headEnd/>
              <a:tailEnd/>
            </a:ln>
          </p:spPr>
          <p:txBody>
            <a:bodyPr>
              <a:spAutoFit/>
            </a:bodyPr>
            <a:lstStyle/>
            <a:p>
              <a:pPr algn="ctr" eaLnBrk="0" hangingPunct="0">
                <a:defRPr/>
              </a:pPr>
              <a:r>
                <a:rPr lang="en-US" sz="2400" b="1" dirty="0">
                  <a:solidFill>
                    <a:srgbClr val="FFFF00"/>
                  </a:solidFill>
                  <a:cs typeface="+mn-cs"/>
                </a:rPr>
                <a:t>Remission of Sins</a:t>
              </a:r>
            </a:p>
          </p:txBody>
        </p:sp>
        <p:sp>
          <p:nvSpPr>
            <p:cNvPr id="51227" name="Rectangle 24"/>
            <p:cNvSpPr>
              <a:spLocks noChangeArrowheads="1"/>
            </p:cNvSpPr>
            <p:nvPr/>
          </p:nvSpPr>
          <p:spPr bwMode="auto">
            <a:xfrm>
              <a:off x="192" y="3504"/>
              <a:ext cx="672" cy="576"/>
            </a:xfrm>
            <a:prstGeom prst="rect">
              <a:avLst/>
            </a:prstGeom>
            <a:noFill/>
            <a:ln w="9525">
              <a:noFill/>
              <a:miter lim="800000"/>
              <a:headEnd/>
              <a:tailEnd/>
            </a:ln>
          </p:spPr>
          <p:txBody>
            <a:bodyPr/>
            <a:lstStyle/>
            <a:p>
              <a:pPr marL="342900" indent="-342900" algn="ctr">
                <a:lnSpc>
                  <a:spcPct val="80000"/>
                </a:lnSpc>
                <a:spcBef>
                  <a:spcPct val="20000"/>
                </a:spcBef>
                <a:buClr>
                  <a:srgbClr val="FFFFFF"/>
                </a:buClr>
                <a:buSzPct val="75000"/>
                <a:buFont typeface="Wingdings" pitchFamily="2" charset="2"/>
                <a:buNone/>
                <a:defRPr/>
              </a:pPr>
              <a:r>
                <a:rPr lang="en-US" sz="2400" b="1" dirty="0">
                  <a:solidFill>
                    <a:srgbClr val="FFFF00"/>
                  </a:solidFill>
                  <a:cs typeface="+mn-cs"/>
                </a:rPr>
                <a:t>Acts</a:t>
              </a:r>
            </a:p>
            <a:p>
              <a:pPr marL="342900" indent="-342900" algn="ctr">
                <a:lnSpc>
                  <a:spcPct val="80000"/>
                </a:lnSpc>
                <a:spcBef>
                  <a:spcPct val="20000"/>
                </a:spcBef>
                <a:buClr>
                  <a:srgbClr val="FFFFFF"/>
                </a:buClr>
                <a:buSzPct val="75000"/>
                <a:buFont typeface="Wingdings" pitchFamily="2" charset="2"/>
                <a:buNone/>
                <a:defRPr/>
              </a:pPr>
              <a:r>
                <a:rPr lang="en-US" sz="2400" b="1" dirty="0">
                  <a:solidFill>
                    <a:srgbClr val="FFFF00"/>
                  </a:solidFill>
                  <a:cs typeface="+mn-cs"/>
                </a:rPr>
                <a:t>2:38</a:t>
              </a:r>
            </a:p>
          </p:txBody>
        </p:sp>
      </p:grpSp>
      <p:sp>
        <p:nvSpPr>
          <p:cNvPr id="51221" name="Line 16"/>
          <p:cNvSpPr>
            <a:spLocks noChangeShapeType="1"/>
          </p:cNvSpPr>
          <p:nvPr/>
        </p:nvSpPr>
        <p:spPr bwMode="auto">
          <a:xfrm>
            <a:off x="6629400" y="5143500"/>
            <a:ext cx="0" cy="317500"/>
          </a:xfrm>
          <a:prstGeom prst="line">
            <a:avLst/>
          </a:prstGeom>
          <a:noFill/>
          <a:ln w="9525">
            <a:solidFill>
              <a:schemeClr val="tx1"/>
            </a:solidFill>
            <a:round/>
            <a:headEnd/>
            <a:tailEnd/>
          </a:ln>
        </p:spPr>
        <p:txBody>
          <a:bodyPr/>
          <a:lstStyle/>
          <a:p>
            <a:pPr algn="ctr" eaLnBrk="0" hangingPunct="0">
              <a:defRPr/>
            </a:pPr>
            <a:endParaRPr lang="en-US">
              <a:solidFill>
                <a:srgbClr val="FFFFFF"/>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2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21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5120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120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120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1214"/>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512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0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2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215"/>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0"/>
                                  </p:stCondLst>
                                  <p:childTnLst>
                                    <p:set>
                                      <p:cBhvr>
                                        <p:cTn id="49" dur="1" fill="hold">
                                          <p:stCondLst>
                                            <p:cond delay="0"/>
                                          </p:stCondLst>
                                        </p:cTn>
                                        <p:tgtEl>
                                          <p:spTgt spid="5121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ipe(left)">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9" grpId="0" uiExpand="1" build="p"/>
      <p:bldP spid="51206" grpId="0"/>
      <p:bldP spid="51207" grpId="0"/>
      <p:bldP spid="51208" grpId="0"/>
      <p:bldP spid="51209" grpId="0"/>
      <p:bldP spid="51210" grpId="0"/>
      <p:bldP spid="51211" grpId="0"/>
      <p:bldP spid="51212" grpId="0"/>
      <p:bldP spid="51213" grpId="0" animBg="1"/>
      <p:bldP spid="51214" grpId="0" animBg="1"/>
      <p:bldP spid="51215" grpId="0" animBg="1"/>
      <p:bldP spid="512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FF00"/>
                </a:solidFill>
              </a:rPr>
              <a:t>Peter’s Answer</a:t>
            </a:r>
            <a:endParaRPr lang="en-US" b="1" dirty="0">
              <a:solidFill>
                <a:srgbClr val="FFFF00"/>
              </a:solidFill>
            </a:endParaRPr>
          </a:p>
        </p:txBody>
      </p:sp>
      <p:sp>
        <p:nvSpPr>
          <p:cNvPr id="5" name="TextBox 4"/>
          <p:cNvSpPr txBox="1"/>
          <p:nvPr/>
        </p:nvSpPr>
        <p:spPr>
          <a:xfrm>
            <a:off x="533400" y="1257300"/>
            <a:ext cx="8077200" cy="3539430"/>
          </a:xfrm>
          <a:prstGeom prst="rect">
            <a:avLst/>
          </a:prstGeom>
          <a:noFill/>
        </p:spPr>
        <p:txBody>
          <a:bodyPr wrap="square" rtlCol="0">
            <a:spAutoFit/>
          </a:bodyPr>
          <a:lstStyle/>
          <a:p>
            <a:r>
              <a:rPr lang="en-US" sz="3200" baseline="30000" dirty="0" smtClean="0">
                <a:latin typeface="Cambria" pitchFamily="18" charset="0"/>
              </a:rPr>
              <a:t>38 </a:t>
            </a:r>
            <a:r>
              <a:rPr lang="en-US" sz="3200" dirty="0" smtClean="0">
                <a:latin typeface="Cambria" pitchFamily="18" charset="0"/>
              </a:rPr>
              <a:t>Then Peter said to them, “Repent, and           let every one of you be baptized in the name of Jesus Christ for the remission of sins; and you shall receive the gift of the Holy Spirit. </a:t>
            </a:r>
            <a:r>
              <a:rPr lang="en-US" sz="3200" baseline="30000" dirty="0" smtClean="0">
                <a:latin typeface="Cambria" pitchFamily="18" charset="0"/>
              </a:rPr>
              <a:t>39 </a:t>
            </a:r>
            <a:r>
              <a:rPr lang="en-US" sz="3200" dirty="0" smtClean="0">
                <a:latin typeface="Cambria" pitchFamily="18" charset="0"/>
              </a:rPr>
              <a:t>For the promise is to you and to your children, and to all who are afar off, as many as the Lord our God will call.”</a:t>
            </a:r>
            <a:endParaRPr lang="en-US" sz="3200" dirty="0">
              <a:latin typeface="Cambria" pitchFamily="18" charset="0"/>
            </a:endParaRPr>
          </a:p>
        </p:txBody>
      </p:sp>
      <p:cxnSp>
        <p:nvCxnSpPr>
          <p:cNvPr id="7" name="Straight Connector 6"/>
          <p:cNvCxnSpPr/>
          <p:nvPr/>
        </p:nvCxnSpPr>
        <p:spPr>
          <a:xfrm>
            <a:off x="5410200" y="1790700"/>
            <a:ext cx="1219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1295400" y="2095500"/>
            <a:ext cx="60960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p>
          <a:p>
            <a:pPr algn="ctr"/>
            <a:endParaRPr lang="en-US" sz="3600" b="1" dirty="0" smtClean="0"/>
          </a:p>
          <a:p>
            <a:pPr algn="ctr"/>
            <a:endParaRPr lang="en-US" sz="3600" b="1" dirty="0" smtClean="0"/>
          </a:p>
          <a:p>
            <a:pPr algn="ctr"/>
            <a:r>
              <a:rPr lang="en-US" sz="4000" b="1" u="sng" dirty="0" smtClean="0">
                <a:effectLst>
                  <a:outerShdw blurRad="38100" dist="38100" dir="2700000" algn="tl">
                    <a:srgbClr val="000000">
                      <a:alpha val="43137"/>
                    </a:srgbClr>
                  </a:outerShdw>
                </a:effectLst>
              </a:rPr>
              <a:t>Change your will</a:t>
            </a:r>
          </a:p>
          <a:p>
            <a:pPr algn="ctr"/>
            <a:r>
              <a:rPr lang="en-US" sz="3600" dirty="0" smtClean="0"/>
              <a:t>You have been  in rebellion against Jesus.</a:t>
            </a:r>
          </a:p>
          <a:p>
            <a:pPr algn="ctr"/>
            <a:r>
              <a:rPr lang="en-US" sz="3600" dirty="0" smtClean="0"/>
              <a:t>Now determine to obey Him.</a:t>
            </a:r>
          </a:p>
          <a:p>
            <a:pPr algn="ctr"/>
            <a:endParaRPr lang="en-US" sz="3600" b="1" dirty="0" smtClean="0"/>
          </a:p>
          <a:p>
            <a:pPr algn="ctr"/>
            <a:endParaRPr lang="en-US" sz="3600" b="1" dirty="0" smtClean="0"/>
          </a:p>
          <a:p>
            <a:pPr algn="ctr"/>
            <a:endParaRPr lang="en-US" sz="3600" b="1" dirty="0"/>
          </a:p>
        </p:txBody>
      </p:sp>
      <p:sp>
        <p:nvSpPr>
          <p:cNvPr id="14" name="TextBox 13"/>
          <p:cNvSpPr txBox="1"/>
          <p:nvPr/>
        </p:nvSpPr>
        <p:spPr>
          <a:xfrm>
            <a:off x="762000" y="4762500"/>
            <a:ext cx="7696200" cy="646331"/>
          </a:xfrm>
          <a:prstGeom prst="rect">
            <a:avLst/>
          </a:prstGeom>
          <a:noFill/>
        </p:spPr>
        <p:txBody>
          <a:bodyPr wrap="square" rtlCol="0">
            <a:spAutoFit/>
          </a:bodyPr>
          <a:lstStyle/>
          <a:p>
            <a:r>
              <a:rPr lang="en-US" sz="3600" b="1" dirty="0" smtClean="0">
                <a:solidFill>
                  <a:srgbClr val="FFFF00"/>
                </a:solidFill>
              </a:rPr>
              <a:t>“How do we show our change of will?”</a:t>
            </a:r>
            <a:endParaRPr lang="en-US" sz="3600" b="1" dirty="0">
              <a:solidFill>
                <a:srgbClr val="FFFF00"/>
              </a:solidFill>
            </a:endParaRPr>
          </a:p>
        </p:txBody>
      </p:sp>
      <p:sp>
        <p:nvSpPr>
          <p:cNvPr id="8" name="TextBox 7"/>
          <p:cNvSpPr txBox="1"/>
          <p:nvPr/>
        </p:nvSpPr>
        <p:spPr>
          <a:xfrm>
            <a:off x="609600" y="1257300"/>
            <a:ext cx="4724400" cy="646331"/>
          </a:xfrm>
          <a:prstGeom prst="rect">
            <a:avLst/>
          </a:prstGeom>
          <a:noFill/>
        </p:spPr>
        <p:txBody>
          <a:bodyPr wrap="square" rtlCol="0">
            <a:spAutoFit/>
          </a:bodyPr>
          <a:lstStyle/>
          <a:p>
            <a:r>
              <a:rPr lang="en-US" sz="3600" b="1" dirty="0" smtClean="0"/>
              <a:t>They believed in Jesus</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1000" fill="hold"/>
                                        <p:tgtEl>
                                          <p:spTgt spid="14"/>
                                        </p:tgtEl>
                                        <p:attrNameLst>
                                          <p:attrName>ppt_w</p:attrName>
                                        </p:attrNameLst>
                                      </p:cBhvr>
                                      <p:tavLst>
                                        <p:tav tm="0">
                                          <p:val>
                                            <p:strVal val="#ppt_w*0.70"/>
                                          </p:val>
                                        </p:tav>
                                        <p:tav tm="100000">
                                          <p:val>
                                            <p:strVal val="#ppt_w"/>
                                          </p:val>
                                        </p:tav>
                                      </p:tavLst>
                                    </p:anim>
                                    <p:anim calcmode="lin" valueType="num">
                                      <p:cBhvr>
                                        <p:cTn id="30" dur="1000" fill="hold"/>
                                        <p:tgtEl>
                                          <p:spTgt spid="14"/>
                                        </p:tgtEl>
                                        <p:attrNameLst>
                                          <p:attrName>ppt_h</p:attrName>
                                        </p:attrNameLst>
                                      </p:cBhvr>
                                      <p:tavLst>
                                        <p:tav tm="0">
                                          <p:val>
                                            <p:strVal val="#ppt_h"/>
                                          </p:val>
                                        </p:tav>
                                        <p:tav tm="100000">
                                          <p:val>
                                            <p:strVal val="#ppt_h"/>
                                          </p:val>
                                        </p:tav>
                                      </p:tavLst>
                                    </p:anim>
                                    <p:animEffect transition="in" filter="fade">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FF00"/>
                </a:solidFill>
              </a:rPr>
              <a:t>Peter’s Answer</a:t>
            </a:r>
            <a:endParaRPr lang="en-US" b="1" dirty="0">
              <a:solidFill>
                <a:srgbClr val="FFFF00"/>
              </a:solidFill>
            </a:endParaRPr>
          </a:p>
        </p:txBody>
      </p:sp>
      <p:sp>
        <p:nvSpPr>
          <p:cNvPr id="5" name="TextBox 4"/>
          <p:cNvSpPr txBox="1"/>
          <p:nvPr/>
        </p:nvSpPr>
        <p:spPr>
          <a:xfrm>
            <a:off x="533400" y="1028700"/>
            <a:ext cx="8077200" cy="1569660"/>
          </a:xfrm>
          <a:prstGeom prst="rect">
            <a:avLst/>
          </a:prstGeom>
          <a:noFill/>
        </p:spPr>
        <p:txBody>
          <a:bodyPr wrap="square" rtlCol="0">
            <a:spAutoFit/>
          </a:bodyPr>
          <a:lstStyle/>
          <a:p>
            <a:r>
              <a:rPr lang="en-US" sz="3200" baseline="30000" dirty="0" smtClean="0">
                <a:latin typeface="Cambria" pitchFamily="18" charset="0"/>
              </a:rPr>
              <a:t>38 </a:t>
            </a:r>
            <a:r>
              <a:rPr lang="en-US" sz="3200" dirty="0" smtClean="0">
                <a:latin typeface="Cambria" pitchFamily="18" charset="0"/>
              </a:rPr>
              <a:t>Then Peter said to them, “Repent, and           let every one of you be baptized in the name of Jesus Christ for the remission of sins; </a:t>
            </a:r>
            <a:endParaRPr lang="en-US" sz="3200" dirty="0">
              <a:latin typeface="Cambria" pitchFamily="18" charset="0"/>
            </a:endParaRPr>
          </a:p>
        </p:txBody>
      </p:sp>
      <p:cxnSp>
        <p:nvCxnSpPr>
          <p:cNvPr id="7" name="Straight Connector 6"/>
          <p:cNvCxnSpPr/>
          <p:nvPr/>
        </p:nvCxnSpPr>
        <p:spPr>
          <a:xfrm>
            <a:off x="5410200" y="1562100"/>
            <a:ext cx="1219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14800" y="20193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76600" y="25527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48400" y="20193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5800" y="2552700"/>
            <a:ext cx="236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76400" y="4801969"/>
            <a:ext cx="8153400" cy="646331"/>
          </a:xfrm>
          <a:prstGeom prst="rect">
            <a:avLst/>
          </a:prstGeom>
          <a:noFill/>
        </p:spPr>
        <p:txBody>
          <a:bodyPr wrap="square" rtlCol="0">
            <a:spAutoFit/>
          </a:bodyPr>
          <a:lstStyle/>
          <a:p>
            <a:r>
              <a:rPr lang="en-US" sz="3600" b="1" dirty="0" smtClean="0"/>
              <a:t>Remission of Sins = Salvation</a:t>
            </a:r>
            <a:endParaRPr lang="en-US" sz="3600" b="1" dirty="0"/>
          </a:p>
        </p:txBody>
      </p:sp>
      <p:sp>
        <p:nvSpPr>
          <p:cNvPr id="14" name="TextBox 13"/>
          <p:cNvSpPr txBox="1"/>
          <p:nvPr/>
        </p:nvSpPr>
        <p:spPr>
          <a:xfrm>
            <a:off x="381000" y="2628900"/>
            <a:ext cx="8153400" cy="1077218"/>
          </a:xfrm>
          <a:prstGeom prst="rect">
            <a:avLst/>
          </a:prstGeom>
          <a:noFill/>
        </p:spPr>
        <p:txBody>
          <a:bodyPr wrap="square" rtlCol="0">
            <a:spAutoFit/>
          </a:bodyPr>
          <a:lstStyle/>
          <a:p>
            <a:pPr algn="ctr"/>
            <a:r>
              <a:rPr lang="en-US" sz="3200" b="1" dirty="0" smtClean="0"/>
              <a:t>Being Baptized </a:t>
            </a:r>
            <a:r>
              <a:rPr lang="en-US" sz="3200" b="1" dirty="0" smtClean="0">
                <a:solidFill>
                  <a:srgbClr val="FFFF00"/>
                </a:solidFill>
              </a:rPr>
              <a:t>“in the name of Jesus Christ” </a:t>
            </a:r>
            <a:r>
              <a:rPr lang="en-US" sz="3200" b="1" dirty="0" smtClean="0"/>
              <a:t>would prove acceptance of His authority.</a:t>
            </a:r>
            <a:endParaRPr lang="en-US" sz="3200" b="1" dirty="0"/>
          </a:p>
        </p:txBody>
      </p:sp>
      <p:sp>
        <p:nvSpPr>
          <p:cNvPr id="15" name="TextBox 14"/>
          <p:cNvSpPr txBox="1"/>
          <p:nvPr/>
        </p:nvSpPr>
        <p:spPr>
          <a:xfrm>
            <a:off x="457200" y="3695700"/>
            <a:ext cx="8153400" cy="1077218"/>
          </a:xfrm>
          <a:prstGeom prst="rect">
            <a:avLst/>
          </a:prstGeom>
          <a:noFill/>
        </p:spPr>
        <p:txBody>
          <a:bodyPr wrap="square" rtlCol="0">
            <a:spAutoFit/>
          </a:bodyPr>
          <a:lstStyle/>
          <a:p>
            <a:pPr algn="ctr"/>
            <a:r>
              <a:rPr lang="en-US" sz="3200" b="1" dirty="0" smtClean="0"/>
              <a:t>This would be the final step in conversion from unbeliever to disciple.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subTnLst>
                                    <p:animClr>
                                      <p:cBhvr override="childStyle">
                                        <p:cTn dur="1" fill="hold" display="0" masterRel="nextClick" afterEffect="1"/>
                                        <p:tgtEl>
                                          <p:spTgt spid="14"/>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subTnLst>
                                    <p:animClr>
                                      <p:cBhvr override="childStyle">
                                        <p:cTn dur="1" fill="hold" display="0" masterRel="nextClick" afterEffect="1"/>
                                        <p:tgtEl>
                                          <p:spTgt spid="15"/>
                                        </p:tgtEl>
                                        <p:attrNameLst>
                                          <p:attrName>ppt_c</p:attrName>
                                        </p:attrNameLst>
                                      </p:cBhvr>
                                      <p:to>
                                        <a:srgbClr val="969696"/>
                                      </p:to>
                                    </p:animClr>
                                  </p:sub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FF00"/>
                </a:solidFill>
              </a:rPr>
              <a:t>Peter’s Answer</a:t>
            </a:r>
            <a:endParaRPr lang="en-US" b="1" dirty="0">
              <a:solidFill>
                <a:srgbClr val="FFFF00"/>
              </a:solidFill>
            </a:endParaRPr>
          </a:p>
        </p:txBody>
      </p:sp>
      <p:sp>
        <p:nvSpPr>
          <p:cNvPr id="5" name="TextBox 4"/>
          <p:cNvSpPr txBox="1"/>
          <p:nvPr/>
        </p:nvSpPr>
        <p:spPr>
          <a:xfrm>
            <a:off x="533400" y="1257300"/>
            <a:ext cx="8077200" cy="1569660"/>
          </a:xfrm>
          <a:prstGeom prst="rect">
            <a:avLst/>
          </a:prstGeom>
          <a:noFill/>
        </p:spPr>
        <p:txBody>
          <a:bodyPr wrap="square" rtlCol="0">
            <a:spAutoFit/>
          </a:bodyPr>
          <a:lstStyle/>
          <a:p>
            <a:r>
              <a:rPr lang="en-US" sz="3200" baseline="30000" dirty="0" smtClean="0">
                <a:latin typeface="Cambria" pitchFamily="18" charset="0"/>
              </a:rPr>
              <a:t>38 </a:t>
            </a:r>
            <a:r>
              <a:rPr lang="en-US" sz="3200" dirty="0" smtClean="0">
                <a:latin typeface="Cambria" pitchFamily="18" charset="0"/>
              </a:rPr>
              <a:t>Then Peter said to them, “Repent, and           let every one of you be baptized in the name of Jesus Christ for the remission of sins; </a:t>
            </a:r>
            <a:endParaRPr lang="en-US" sz="3200" dirty="0">
              <a:latin typeface="Cambria" pitchFamily="18" charset="0"/>
            </a:endParaRPr>
          </a:p>
        </p:txBody>
      </p:sp>
      <p:cxnSp>
        <p:nvCxnSpPr>
          <p:cNvPr id="7" name="Straight Connector 6"/>
          <p:cNvCxnSpPr/>
          <p:nvPr/>
        </p:nvCxnSpPr>
        <p:spPr>
          <a:xfrm>
            <a:off x="5410200" y="1790700"/>
            <a:ext cx="1219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14800" y="22479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76600" y="27813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 y="2933700"/>
            <a:ext cx="8001000" cy="1015663"/>
          </a:xfrm>
          <a:prstGeom prst="rect">
            <a:avLst/>
          </a:prstGeom>
          <a:noFill/>
        </p:spPr>
        <p:txBody>
          <a:bodyPr wrap="square" rtlCol="0">
            <a:spAutoFit/>
          </a:bodyPr>
          <a:lstStyle/>
          <a:p>
            <a:r>
              <a:rPr lang="en-US" sz="3200" dirty="0" smtClean="0">
                <a:solidFill>
                  <a:srgbClr val="FFFF00"/>
                </a:solidFill>
              </a:rPr>
              <a:t>Problem:</a:t>
            </a:r>
            <a:r>
              <a:rPr lang="en-US" sz="3200" dirty="0" smtClean="0"/>
              <a:t>  </a:t>
            </a:r>
            <a:r>
              <a:rPr lang="en-US" sz="2800" dirty="0" smtClean="0"/>
              <a:t>Joel said, “Whosoever shall call on the name of the Lord shall be saved.” </a:t>
            </a:r>
            <a:endParaRPr lang="en-US" sz="2800" dirty="0"/>
          </a:p>
        </p:txBody>
      </p:sp>
      <p:sp>
        <p:nvSpPr>
          <p:cNvPr id="22" name="TextBox 21"/>
          <p:cNvSpPr txBox="1"/>
          <p:nvPr/>
        </p:nvSpPr>
        <p:spPr>
          <a:xfrm>
            <a:off x="609600" y="3925550"/>
            <a:ext cx="8001000" cy="1446550"/>
          </a:xfrm>
          <a:prstGeom prst="rect">
            <a:avLst/>
          </a:prstGeom>
          <a:noFill/>
        </p:spPr>
        <p:txBody>
          <a:bodyPr wrap="square" rtlCol="0">
            <a:spAutoFit/>
          </a:bodyPr>
          <a:lstStyle/>
          <a:p>
            <a:r>
              <a:rPr lang="en-US" sz="3200" dirty="0" smtClean="0">
                <a:solidFill>
                  <a:srgbClr val="FFFF00"/>
                </a:solidFill>
              </a:rPr>
              <a:t>Jesus said:</a:t>
            </a:r>
            <a:r>
              <a:rPr lang="en-US" sz="2800" dirty="0" smtClean="0"/>
              <a:t> “Not everyone who says to Me, ‘Lord, Lord,’ shall enter the kingdom of heaven, but he who does the will of My Father in heaven. </a:t>
            </a:r>
            <a:endParaRPr lang="en-US" sz="2800" dirty="0" smtClean="0">
              <a:solidFill>
                <a:srgbClr val="FFFF00"/>
              </a:solidFill>
            </a:endParaRPr>
          </a:p>
        </p:txBody>
      </p:sp>
      <p:sp>
        <p:nvSpPr>
          <p:cNvPr id="23" name="TextBox 22"/>
          <p:cNvSpPr txBox="1"/>
          <p:nvPr/>
        </p:nvSpPr>
        <p:spPr>
          <a:xfrm>
            <a:off x="609600" y="3913882"/>
            <a:ext cx="7772400" cy="1077218"/>
          </a:xfrm>
          <a:prstGeom prst="rect">
            <a:avLst/>
          </a:prstGeom>
          <a:noFill/>
        </p:spPr>
        <p:txBody>
          <a:bodyPr wrap="square" rtlCol="0">
            <a:spAutoFit/>
          </a:bodyPr>
          <a:lstStyle/>
          <a:p>
            <a:r>
              <a:rPr lang="en-US" sz="3200" dirty="0" smtClean="0"/>
              <a:t>Baptism  </a:t>
            </a:r>
            <a:r>
              <a:rPr lang="en-US" sz="3200" b="1" dirty="0" smtClean="0">
                <a:solidFill>
                  <a:srgbClr val="FFFF00"/>
                </a:solidFill>
              </a:rPr>
              <a:t>“in the name of Jesus Christ” </a:t>
            </a:r>
            <a:r>
              <a:rPr lang="en-US" sz="3200" dirty="0" smtClean="0"/>
              <a:t>is “calling on the name of the Lord.”</a:t>
            </a:r>
            <a:endParaRPr lang="en-US" sz="3200" dirty="0"/>
          </a:p>
        </p:txBody>
      </p:sp>
      <p:cxnSp>
        <p:nvCxnSpPr>
          <p:cNvPr id="25" name="Straight Connector 24"/>
          <p:cNvCxnSpPr/>
          <p:nvPr/>
        </p:nvCxnSpPr>
        <p:spPr>
          <a:xfrm>
            <a:off x="6248400" y="22479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5800" y="2781300"/>
            <a:ext cx="236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895600" y="4939725"/>
            <a:ext cx="2667000" cy="584775"/>
          </a:xfrm>
          <a:prstGeom prst="rect">
            <a:avLst/>
          </a:prstGeom>
          <a:noFill/>
          <a:ln>
            <a:solidFill>
              <a:srgbClr val="FFFF00"/>
            </a:solidFill>
          </a:ln>
        </p:spPr>
        <p:txBody>
          <a:bodyPr wrap="square" rtlCol="0">
            <a:spAutoFit/>
          </a:bodyPr>
          <a:lstStyle/>
          <a:p>
            <a:r>
              <a:rPr lang="en-US" sz="3200" dirty="0" smtClean="0"/>
              <a:t>See Acts 22:16</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75279"/>
            <a:ext cx="7772400" cy="1225021"/>
          </a:xfrm>
        </p:spPr>
        <p:txBody>
          <a:bodyPr>
            <a:normAutofit fontScale="90000"/>
          </a:bodyPr>
          <a:lstStyle/>
          <a:p>
            <a:r>
              <a:rPr lang="en-US" b="1" dirty="0" smtClean="0"/>
              <a:t>Conversion is a Choice</a:t>
            </a:r>
            <a:br>
              <a:rPr lang="en-US" b="1" dirty="0" smtClean="0"/>
            </a:br>
            <a:r>
              <a:rPr lang="en-US" sz="4000" dirty="0" smtClean="0"/>
              <a:t>Acts 2:40</a:t>
            </a:r>
            <a:endParaRPr lang="en-US" sz="4000" dirty="0"/>
          </a:p>
        </p:txBody>
      </p:sp>
      <p:sp>
        <p:nvSpPr>
          <p:cNvPr id="4" name="Subtitle 3"/>
          <p:cNvSpPr>
            <a:spLocks noGrp="1"/>
          </p:cNvSpPr>
          <p:nvPr>
            <p:ph type="subTitle" idx="1"/>
          </p:nvPr>
        </p:nvSpPr>
        <p:spPr>
          <a:xfrm>
            <a:off x="914400" y="2933700"/>
            <a:ext cx="7543800" cy="1765300"/>
          </a:xfrm>
        </p:spPr>
        <p:txBody>
          <a:bodyPr>
            <a:normAutofit fontScale="92500" lnSpcReduction="10000"/>
          </a:bodyPr>
          <a:lstStyle/>
          <a:p>
            <a:r>
              <a:rPr lang="en-US" baseline="30000" dirty="0" smtClean="0"/>
              <a:t>40 </a:t>
            </a:r>
            <a:r>
              <a:rPr lang="en-US" dirty="0" smtClean="0"/>
              <a:t>And with many other words he bore witness and continued to exhort them, saying,        </a:t>
            </a:r>
            <a:r>
              <a:rPr lang="en-US" b="1" dirty="0" smtClean="0">
                <a:solidFill>
                  <a:srgbClr val="FFFF00"/>
                </a:solidFill>
                <a:effectLst>
                  <a:outerShdw blurRad="38100" dist="38100" dir="2700000" algn="tl">
                    <a:srgbClr val="000000">
                      <a:alpha val="43137"/>
                    </a:srgbClr>
                  </a:outerShdw>
                </a:effectLst>
              </a:rPr>
              <a:t>“Save yourselves from this crooked generation.”  </a:t>
            </a:r>
            <a:r>
              <a:rPr lang="en-US" i="1" smtClean="0">
                <a:solidFill>
                  <a:schemeClr val="tx1"/>
                </a:solidFill>
                <a:effectLst>
                  <a:outerShdw blurRad="38100" dist="38100" dir="2700000" algn="tl">
                    <a:srgbClr val="000000">
                      <a:alpha val="43137"/>
                    </a:srgbClr>
                  </a:outerShdw>
                </a:effectLst>
              </a:rPr>
              <a:t>(ESV, ASV)</a:t>
            </a:r>
            <a:endParaRPr lang="en-US"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1113</Words>
  <Application>Microsoft Office PowerPoint</Application>
  <PresentationFormat>On-screen Show (16:10)</PresentationFormat>
  <Paragraphs>201</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Conversion</vt:lpstr>
      <vt:lpstr>Slide 2</vt:lpstr>
      <vt:lpstr>Peter’s Conclusion</vt:lpstr>
      <vt:lpstr>Some Questions</vt:lpstr>
      <vt:lpstr>The Great Commission</vt:lpstr>
      <vt:lpstr>Peter’s Answer</vt:lpstr>
      <vt:lpstr>Peter’s Answer</vt:lpstr>
      <vt:lpstr>Peter’s Answer</vt:lpstr>
      <vt:lpstr>Conversion is a Choice Acts 2:40</vt:lpstr>
      <vt:lpstr>First “Fruits of Repentance”</vt:lpstr>
      <vt:lpstr>Slide 11</vt:lpstr>
      <vt:lpstr>Slide 12</vt:lpstr>
      <vt:lpstr>Slide 13</vt:lpstr>
      <vt:lpstr>Slide 14</vt:lpstr>
      <vt:lpstr>This Fulfilled the Prophecy of Isaiah</vt:lpstr>
      <vt:lpstr>This Fulfilled Prophecy of Daniel</vt:lpstr>
      <vt:lpstr>This was the Kingdom of Heaven </vt:lpstr>
      <vt:lpstr>Conversion was Complete</vt:lpstr>
      <vt:lpstr>Acts 2:42</vt:lpstr>
      <vt:lpstr>Acts 7:59-60</vt:lpstr>
      <vt:lpstr>Acts 8:1-4</vt:lpstr>
      <vt:lpstr>Acts 26:9-11</vt:lpstr>
      <vt:lpstr>Hebrews 10:28-32</vt:lpstr>
      <vt:lpstr>Was Our Own Conversion Genuine?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dc:title>
  <dc:creator>Christina</dc:creator>
  <cp:lastModifiedBy>Brad Beutjer</cp:lastModifiedBy>
  <cp:revision>32</cp:revision>
  <dcterms:created xsi:type="dcterms:W3CDTF">2015-03-20T00:36:30Z</dcterms:created>
  <dcterms:modified xsi:type="dcterms:W3CDTF">2015-03-25T23:35:00Z</dcterms:modified>
</cp:coreProperties>
</file>