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83" r:id="rId4"/>
    <p:sldId id="273" r:id="rId5"/>
    <p:sldId id="267" r:id="rId6"/>
    <p:sldId id="278" r:id="rId7"/>
    <p:sldId id="269" r:id="rId8"/>
    <p:sldId id="280" r:id="rId9"/>
    <p:sldId id="265" r:id="rId10"/>
    <p:sldId id="279" r:id="rId11"/>
    <p:sldId id="274" r:id="rId12"/>
    <p:sldId id="282" r:id="rId13"/>
    <p:sldId id="281"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8" autoAdjust="0"/>
    <p:restoredTop sz="94660"/>
  </p:normalViewPr>
  <p:slideViewPr>
    <p:cSldViewPr>
      <p:cViewPr varScale="1">
        <p:scale>
          <a:sx n="101" d="100"/>
          <a:sy n="101" d="100"/>
        </p:scale>
        <p:origin x="-90" y="-360"/>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3950C-D5E2-4316-8CF5-B9632A70B27A}" type="datetimeFigureOut">
              <a:rPr lang="en-US" smtClean="0"/>
              <a:pPr/>
              <a:t>3/15/2015</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5E736-A0DD-4546-9F67-62AF192354A7}" type="slidenum">
              <a:rPr lang="en-US" smtClean="0"/>
              <a:pPr/>
              <a:t>‹#›</a:t>
            </a:fld>
            <a:endParaRPr lang="en-US"/>
          </a:p>
        </p:txBody>
      </p:sp>
    </p:spTree>
    <p:extLst>
      <p:ext uri="{BB962C8B-B14F-4D97-AF65-F5344CB8AC3E}">
        <p14:creationId xmlns:p14="http://schemas.microsoft.com/office/powerpoint/2010/main" xmlns="" val="263395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Luke 13:22ff to introduce topic after (very) brief welcome comments</a:t>
            </a:r>
          </a:p>
          <a:p>
            <a:r>
              <a:rPr lang="en-US" b="1" dirty="0" smtClean="0"/>
              <a:t>We all know we have a problem. Most people don’t know what to call it, but we Christians know it to be the problem of sin.</a:t>
            </a:r>
          </a:p>
          <a:p>
            <a:r>
              <a:rPr lang="en-US" b="1" dirty="0" smtClean="0"/>
              <a:t>It entered the world just after the beginning and then everything fell apart and now we are hopeless.</a:t>
            </a:r>
          </a:p>
          <a:p>
            <a:r>
              <a:rPr lang="en-US" b="1" dirty="0" smtClean="0"/>
              <a:t>Can we be saved by relationships? Religious practices? Being a ‘good person’? Political systems? Prosperity? Heritage?</a:t>
            </a:r>
            <a:endParaRPr lang="en-US" b="1"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1</a:t>
            </a:fld>
            <a:endParaRPr lang="en-US"/>
          </a:p>
        </p:txBody>
      </p:sp>
    </p:spTree>
    <p:extLst>
      <p:ext uri="{BB962C8B-B14F-4D97-AF65-F5344CB8AC3E}">
        <p14:creationId xmlns:p14="http://schemas.microsoft.com/office/powerpoint/2010/main" xmlns="" val="4193325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Galatians 2:20 + 3:26-27 to discuss the Repentance &amp; Baptism that are necessary</a:t>
            </a:r>
            <a:r>
              <a:rPr lang="en-US" baseline="0" dirty="0" smtClean="0"/>
              <a:t> expressions of saving faithfulness.</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13</a:t>
            </a:fld>
            <a:endParaRPr lang="en-US"/>
          </a:p>
        </p:txBody>
      </p:sp>
    </p:spTree>
    <p:extLst>
      <p:ext uri="{BB962C8B-B14F-4D97-AF65-F5344CB8AC3E}">
        <p14:creationId xmlns:p14="http://schemas.microsoft.com/office/powerpoint/2010/main" xmlns="" val="118146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b="1" dirty="0" smtClean="0"/>
              <a:t>Display</a:t>
            </a:r>
            <a:r>
              <a:rPr lang="en-US" b="1" baseline="0" dirty="0" smtClean="0"/>
              <a:t> and explain </a:t>
            </a:r>
            <a:r>
              <a:rPr lang="en-US" b="1" dirty="0" smtClean="0"/>
              <a:t>definitions of terms</a:t>
            </a:r>
          </a:p>
          <a:p>
            <a:r>
              <a:rPr lang="en-US" b="1" dirty="0" smtClean="0"/>
              <a:t>Read Isaiah 54:4, 6-8, 10,</a:t>
            </a:r>
            <a:r>
              <a:rPr lang="en-US" b="1" baseline="0" dirty="0" smtClean="0"/>
              <a:t> 14, 17</a:t>
            </a:r>
            <a:r>
              <a:rPr lang="en-US" b="1" dirty="0" smtClean="0"/>
              <a:t> to highlight connection of concepts</a:t>
            </a:r>
          </a:p>
          <a:p>
            <a:r>
              <a:rPr lang="en-US" b="1" dirty="0" smtClean="0"/>
              <a:t>Read Psalm 85 to further</a:t>
            </a:r>
            <a:r>
              <a:rPr lang="en-US" b="1" baseline="0" dirty="0" smtClean="0"/>
              <a:t> highlight concept connections</a:t>
            </a:r>
          </a:p>
          <a:p>
            <a:r>
              <a:rPr lang="en-US" b="1" baseline="0" dirty="0" smtClean="0"/>
              <a:t>Display conclusion bullets</a:t>
            </a:r>
            <a:endParaRPr lang="en-US" b="1" dirty="0" smtClean="0"/>
          </a:p>
          <a:p>
            <a:endParaRPr lang="en-US" dirty="0" smtClean="0"/>
          </a:p>
          <a:p>
            <a:r>
              <a:rPr lang="en-US" dirty="0" err="1" smtClean="0"/>
              <a:t>Chesed</a:t>
            </a:r>
            <a:r>
              <a:rPr lang="en-US" dirty="0" smtClean="0"/>
              <a:t> commentary: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word is used only in cases where there is some recognized tie between the parties concerned.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Though Israel be faithless, yet God remains faithful still. This steady, persistent refusal of God to wash his hands of wayward Israel is the essential meaning of the Hebrew word which is translated loving-kindness.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continual waywardness of Israel has made it inevitable that, if God is never going to let Israel go, then his relation to his people must in the main be one of loving-kindness, mercy, and goodness, all of it entirely undeserved. For this reason the predominant use of the word comes to include mercy and forgiveness as a main constituent in God's determined faithfulness to his part of the bargain. It is obvious, time and again, from the context that if God is to maintain the covenant he must exercise mercy to an unexampled degree. </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expresses both God’s loyalty to His covenant and His love for His people along with a faithfulness to keep His promises.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general, one may identify three basic meanings of </a:t>
            </a: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and these 3 meanings always interact -- </a:t>
            </a:r>
            <a:r>
              <a:rPr lang="en-US" sz="1200" b="1" i="0" kern="1200" dirty="0" smtClean="0">
                <a:solidFill>
                  <a:schemeClr val="tx1"/>
                </a:solidFill>
                <a:effectLst/>
                <a:latin typeface="+mn-lt"/>
                <a:ea typeface="+mn-ea"/>
                <a:cs typeface="+mn-cs"/>
              </a:rPr>
              <a:t>strength</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steadfastness</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love</a:t>
            </a:r>
            <a:r>
              <a:rPr lang="en-US" sz="1200" b="0" i="0" kern="1200" dirty="0" smtClean="0">
                <a:solidFill>
                  <a:schemeClr val="tx1"/>
                </a:solidFill>
                <a:effectLst/>
                <a:latin typeface="+mn-lt"/>
                <a:ea typeface="+mn-ea"/>
                <a:cs typeface="+mn-cs"/>
              </a:rPr>
              <a:t>. (Vine)</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often has that flavor: it is not merely love, but loyal love; not merely kindness, but dependable kindness; not merely affection, but affection that has committed itself.</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moral core of the covenant, however, was described by another word, </a:t>
            </a:r>
            <a:r>
              <a:rPr lang="en-US" sz="1200" b="0"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 rich concept requiring multiple terms in translation, such as “steadfast love,” “</a:t>
            </a:r>
            <a:r>
              <a:rPr lang="en-US" sz="1200" b="0" i="0" kern="1200" dirty="0" err="1" smtClean="0">
                <a:solidFill>
                  <a:schemeClr val="tx1"/>
                </a:solidFill>
                <a:effectLst/>
                <a:latin typeface="+mn-lt"/>
                <a:ea typeface="+mn-ea"/>
                <a:cs typeface="+mn-cs"/>
              </a:rPr>
              <a:t>lovingkindness</a:t>
            </a:r>
            <a:r>
              <a:rPr lang="en-US" sz="1200" b="0" i="0" kern="1200" dirty="0" smtClean="0">
                <a:solidFill>
                  <a:schemeClr val="tx1"/>
                </a:solidFill>
                <a:effectLst/>
                <a:latin typeface="+mn-lt"/>
                <a:ea typeface="+mn-ea"/>
                <a:cs typeface="+mn-cs"/>
              </a:rPr>
              <a:t>,” “mercy,” “faithfulness,” “trustworthiness,” and “loyalty.”</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4</a:t>
            </a:fld>
            <a:endParaRPr lang="en-US"/>
          </a:p>
        </p:txBody>
      </p:sp>
    </p:spTree>
    <p:extLst>
      <p:ext uri="{BB962C8B-B14F-4D97-AF65-F5344CB8AC3E}">
        <p14:creationId xmlns:p14="http://schemas.microsoft.com/office/powerpoint/2010/main" xmlns="" val="330026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b="1" dirty="0" smtClean="0"/>
              <a:t>“Deliverance” = Hebrew</a:t>
            </a:r>
            <a:r>
              <a:rPr lang="en-US" b="1" baseline="0" dirty="0" smtClean="0"/>
              <a:t> word for </a:t>
            </a:r>
            <a:r>
              <a:rPr lang="en-US" b="1" dirty="0" smtClean="0"/>
              <a:t>righteousness</a:t>
            </a:r>
          </a:p>
          <a:p>
            <a:endParaRPr lang="en-US" dirty="0" smtClean="0"/>
          </a:p>
          <a:p>
            <a:r>
              <a:rPr lang="en-US" dirty="0" err="1" smtClean="0"/>
              <a:t>Chesed</a:t>
            </a:r>
            <a:r>
              <a:rPr lang="en-US" dirty="0" smtClean="0"/>
              <a:t> commentary: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word is used only in cases where there is some recognized tie between the parties concerned.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Though Israel be faithless, yet God remains faithful still. This steady, persistent refusal of God to wash his hands of wayward Israel is the essential meaning of the Hebrew word which is translated loving-kindness.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continual waywardness of Israel has made it inevitable that, if God is never going to let Israel go, then his relation to his people must in the main be one of loving-kindness, mercy, and goodness, all of it entirely undeserved. For this reason the predominant use of the word comes to include mercy and forgiveness as a main constituent in God's determined faithfulness to his part of the bargain. It is obvious, time and again, from the context that if God is to maintain the covenant he must exercise mercy to an unexampled degree. </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expresses both God’s loyalty to His covenant and His love for His people along with a faithfulness to keep His promises.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general, one may identify three basic meanings of </a:t>
            </a: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and these 3 meanings always interact -- </a:t>
            </a:r>
            <a:r>
              <a:rPr lang="en-US" sz="1200" b="1" i="0" kern="1200" dirty="0" smtClean="0">
                <a:solidFill>
                  <a:schemeClr val="tx1"/>
                </a:solidFill>
                <a:effectLst/>
                <a:latin typeface="+mn-lt"/>
                <a:ea typeface="+mn-ea"/>
                <a:cs typeface="+mn-cs"/>
              </a:rPr>
              <a:t>strength</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steadfastness</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love</a:t>
            </a:r>
            <a:r>
              <a:rPr lang="en-US" sz="1200" b="0" i="0" kern="1200" dirty="0" smtClean="0">
                <a:solidFill>
                  <a:schemeClr val="tx1"/>
                </a:solidFill>
                <a:effectLst/>
                <a:latin typeface="+mn-lt"/>
                <a:ea typeface="+mn-ea"/>
                <a:cs typeface="+mn-cs"/>
              </a:rPr>
              <a:t>. (Vine)</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often has that flavor: it is not merely love, but loyal love; not merely kindness, but dependable kindness; not merely affection, but affection that has committed itself.</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moral core of the covenant, however, was described by another word, </a:t>
            </a:r>
            <a:r>
              <a:rPr lang="en-US" sz="1200" b="0"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 rich concept requiring multiple terms in translation, such as “steadfast love,” “</a:t>
            </a:r>
            <a:r>
              <a:rPr lang="en-US" sz="1200" b="0" i="0" kern="1200" dirty="0" err="1" smtClean="0">
                <a:solidFill>
                  <a:schemeClr val="tx1"/>
                </a:solidFill>
                <a:effectLst/>
                <a:latin typeface="+mn-lt"/>
                <a:ea typeface="+mn-ea"/>
                <a:cs typeface="+mn-cs"/>
              </a:rPr>
              <a:t>lovingkindness</a:t>
            </a:r>
            <a:r>
              <a:rPr lang="en-US" sz="1200" b="0" i="0" kern="1200" dirty="0" smtClean="0">
                <a:solidFill>
                  <a:schemeClr val="tx1"/>
                </a:solidFill>
                <a:effectLst/>
                <a:latin typeface="+mn-lt"/>
                <a:ea typeface="+mn-ea"/>
                <a:cs typeface="+mn-cs"/>
              </a:rPr>
              <a:t>,” “mercy,” “faithfulness,” “trustworthiness,” and “loyalty.”</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5</a:t>
            </a:fld>
            <a:endParaRPr lang="en-US"/>
          </a:p>
        </p:txBody>
      </p:sp>
    </p:spTree>
    <p:extLst>
      <p:ext uri="{BB962C8B-B14F-4D97-AF65-F5344CB8AC3E}">
        <p14:creationId xmlns:p14="http://schemas.microsoft.com/office/powerpoint/2010/main" xmlns="" val="4216339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b="1" dirty="0" smtClean="0"/>
              <a:t>After discussing Psalm 40 &amp; 98, consider the</a:t>
            </a:r>
            <a:r>
              <a:rPr lang="en-US" b="1" baseline="0" dirty="0" smtClean="0"/>
              <a:t> challenge of us needing someone to come and demonstrate, complete, lead us in this Covenant Salvation</a:t>
            </a:r>
            <a:endParaRPr lang="en-US" b="1" dirty="0" smtClean="0"/>
          </a:p>
          <a:p>
            <a:endParaRPr lang="en-US" dirty="0" smtClean="0"/>
          </a:p>
          <a:p>
            <a:r>
              <a:rPr lang="en-US" dirty="0" err="1" smtClean="0"/>
              <a:t>Chesed</a:t>
            </a:r>
            <a:r>
              <a:rPr lang="en-US" dirty="0" smtClean="0"/>
              <a:t> commentary: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word is used only in cases where there is some recognized tie between the parties concerned.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Though Israel be faithless, yet God remains faithful still. This steady, persistent refusal of God to wash his hands of wayward Israel is the essential meaning of the Hebrew word which is translated loving-kindness.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continual waywardness of Israel has made it inevitable that, if God is never going to let Israel go, then his relation to his people must in the main be one of loving-kindness, mercy, and goodness, all of it entirely undeserved. For this reason the predominant use of the word comes to include mercy and forgiveness as a main constituent in God's determined faithfulness to his part of the bargain. It is obvious, time and again, from the context that if God is to maintain the covenant he must exercise mercy to an unexampled degree. </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expresses both God’s loyalty to His covenant and His love for His people along with a faithfulness to keep His promises.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general, one may identify three basic meanings of </a:t>
            </a: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and these 3 meanings always interact -- </a:t>
            </a:r>
            <a:r>
              <a:rPr lang="en-US" sz="1200" b="1" i="0" kern="1200" dirty="0" smtClean="0">
                <a:solidFill>
                  <a:schemeClr val="tx1"/>
                </a:solidFill>
                <a:effectLst/>
                <a:latin typeface="+mn-lt"/>
                <a:ea typeface="+mn-ea"/>
                <a:cs typeface="+mn-cs"/>
              </a:rPr>
              <a:t>strength</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steadfastness</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love</a:t>
            </a:r>
            <a:r>
              <a:rPr lang="en-US" sz="1200" b="0" i="0" kern="1200" dirty="0" smtClean="0">
                <a:solidFill>
                  <a:schemeClr val="tx1"/>
                </a:solidFill>
                <a:effectLst/>
                <a:latin typeface="+mn-lt"/>
                <a:ea typeface="+mn-ea"/>
                <a:cs typeface="+mn-cs"/>
              </a:rPr>
              <a:t>. (Vine)</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often has that flavor: it is not merely love, but loyal love; not merely kindness, but dependable kindness; not merely affection, but affection that has committed itself.</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moral core of the covenant, however, was described by another word, </a:t>
            </a:r>
            <a:r>
              <a:rPr lang="en-US" sz="1200" b="0"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 rich concept requiring multiple terms in translation, such as “steadfast love,” “</a:t>
            </a:r>
            <a:r>
              <a:rPr lang="en-US" sz="1200" b="0" i="0" kern="1200" dirty="0" err="1" smtClean="0">
                <a:solidFill>
                  <a:schemeClr val="tx1"/>
                </a:solidFill>
                <a:effectLst/>
                <a:latin typeface="+mn-lt"/>
                <a:ea typeface="+mn-ea"/>
                <a:cs typeface="+mn-cs"/>
              </a:rPr>
              <a:t>lovingkindness</a:t>
            </a:r>
            <a:r>
              <a:rPr lang="en-US" sz="1200" b="0" i="0" kern="1200" dirty="0" smtClean="0">
                <a:solidFill>
                  <a:schemeClr val="tx1"/>
                </a:solidFill>
                <a:effectLst/>
                <a:latin typeface="+mn-lt"/>
                <a:ea typeface="+mn-ea"/>
                <a:cs typeface="+mn-cs"/>
              </a:rPr>
              <a:t>,” “mercy,” “faithfulness,” “trustworthiness,” and “loyalty.”</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6</a:t>
            </a:fld>
            <a:endParaRPr lang="en-US"/>
          </a:p>
        </p:txBody>
      </p:sp>
    </p:spTree>
    <p:extLst>
      <p:ext uri="{BB962C8B-B14F-4D97-AF65-F5344CB8AC3E}">
        <p14:creationId xmlns:p14="http://schemas.microsoft.com/office/powerpoint/2010/main" xmlns="" val="43870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b="1" dirty="0" smtClean="0"/>
              <a:t>Read</a:t>
            </a:r>
            <a:r>
              <a:rPr lang="en-US" b="1" baseline="0" dirty="0" smtClean="0"/>
              <a:t> Isaiah 51 (</a:t>
            </a:r>
            <a:r>
              <a:rPr lang="en-US" b="0" i="1" baseline="0" dirty="0" smtClean="0"/>
              <a:t>with blank screen?</a:t>
            </a:r>
            <a:r>
              <a:rPr lang="en-US" b="1" i="0" baseline="0" dirty="0" smtClean="0"/>
              <a:t>)</a:t>
            </a:r>
            <a:r>
              <a:rPr lang="en-US" b="1" baseline="0" dirty="0" smtClean="0"/>
              <a:t> after discussing Jeremiah 33 to show the need for the human response of Faith (like Abraham) in order for Covenant Salvation to work.</a:t>
            </a:r>
            <a:endParaRPr lang="en-US" b="1" dirty="0" smtClean="0"/>
          </a:p>
          <a:p>
            <a:endParaRPr lang="en-US" dirty="0" smtClean="0"/>
          </a:p>
          <a:p>
            <a:r>
              <a:rPr lang="en-US" dirty="0" err="1" smtClean="0"/>
              <a:t>Chesed</a:t>
            </a:r>
            <a:r>
              <a:rPr lang="en-US" dirty="0" smtClean="0"/>
              <a:t> commentary: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word is used only in cases where there is some recognized tie between the parties concerned.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Though Israel be faithless, yet God remains faithful still. This steady, persistent refusal of God to wash his hands of wayward Israel is the essential meaning of the Hebrew word which is translated loving-kindness.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continual waywardness of Israel has made it inevitable that, if God is never going to let Israel go, then his relation to his people must in the main be one of loving-kindness, mercy, and goodness, all of it entirely undeserved. For this reason the predominant use of the word comes to include mercy and forgiveness as a main constituent in God's determined faithfulness to his part of the bargain. It is obvious, time and again, from the context that if God is to maintain the covenant he must exercise mercy to an unexampled degree. </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expresses both God’s loyalty to His covenant and His love for His people along with a faithfulness to keep His promises.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general, one may identify three basic meanings of </a:t>
            </a: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and these 3 meanings always interact -- </a:t>
            </a:r>
            <a:r>
              <a:rPr lang="en-US" sz="1200" b="1" i="0" kern="1200" dirty="0" smtClean="0">
                <a:solidFill>
                  <a:schemeClr val="tx1"/>
                </a:solidFill>
                <a:effectLst/>
                <a:latin typeface="+mn-lt"/>
                <a:ea typeface="+mn-ea"/>
                <a:cs typeface="+mn-cs"/>
              </a:rPr>
              <a:t>strength</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steadfastness</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love</a:t>
            </a:r>
            <a:r>
              <a:rPr lang="en-US" sz="1200" b="0" i="0" kern="1200" dirty="0" smtClean="0">
                <a:solidFill>
                  <a:schemeClr val="tx1"/>
                </a:solidFill>
                <a:effectLst/>
                <a:latin typeface="+mn-lt"/>
                <a:ea typeface="+mn-ea"/>
                <a:cs typeface="+mn-cs"/>
              </a:rPr>
              <a:t>. (Vine)</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often has that flavor: it is not merely love, but loyal love; not merely kindness, but dependable kindness; not merely affection, but affection that has committed itself.</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moral core of the covenant, however, was described by another word, </a:t>
            </a:r>
            <a:r>
              <a:rPr lang="en-US" sz="1200" b="0"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 rich concept requiring multiple terms in translation, such as “steadfast love,” “</a:t>
            </a:r>
            <a:r>
              <a:rPr lang="en-US" sz="1200" b="0" i="0" kern="1200" dirty="0" err="1" smtClean="0">
                <a:solidFill>
                  <a:schemeClr val="tx1"/>
                </a:solidFill>
                <a:effectLst/>
                <a:latin typeface="+mn-lt"/>
                <a:ea typeface="+mn-ea"/>
                <a:cs typeface="+mn-cs"/>
              </a:rPr>
              <a:t>lovingkindness</a:t>
            </a:r>
            <a:r>
              <a:rPr lang="en-US" sz="1200" b="0" i="0" kern="1200" dirty="0" smtClean="0">
                <a:solidFill>
                  <a:schemeClr val="tx1"/>
                </a:solidFill>
                <a:effectLst/>
                <a:latin typeface="+mn-lt"/>
                <a:ea typeface="+mn-ea"/>
                <a:cs typeface="+mn-cs"/>
              </a:rPr>
              <a:t>,” “mercy,” “faithfulness,” “trustworthiness,” and “loyalty.”</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7</a:t>
            </a:fld>
            <a:endParaRPr lang="en-US"/>
          </a:p>
        </p:txBody>
      </p:sp>
    </p:spTree>
    <p:extLst>
      <p:ext uri="{BB962C8B-B14F-4D97-AF65-F5344CB8AC3E}">
        <p14:creationId xmlns:p14="http://schemas.microsoft.com/office/powerpoint/2010/main" xmlns="" val="1221431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b="1" dirty="0" smtClean="0"/>
              <a:t>Display</a:t>
            </a:r>
            <a:r>
              <a:rPr lang="en-US" b="1" baseline="0" dirty="0" smtClean="0"/>
              <a:t> and explain </a:t>
            </a:r>
            <a:r>
              <a:rPr lang="en-US" b="1" dirty="0" smtClean="0"/>
              <a:t>definitions of terms</a:t>
            </a:r>
          </a:p>
          <a:p>
            <a:r>
              <a:rPr lang="en-US" b="1" dirty="0" smtClean="0"/>
              <a:t>Read Isaiah 54:4, 6-8, 10,</a:t>
            </a:r>
            <a:r>
              <a:rPr lang="en-US" b="1" baseline="0" dirty="0" smtClean="0"/>
              <a:t> 14, 17</a:t>
            </a:r>
            <a:r>
              <a:rPr lang="en-US" b="1" dirty="0" smtClean="0"/>
              <a:t> to highlight connection of concepts</a:t>
            </a:r>
          </a:p>
          <a:p>
            <a:r>
              <a:rPr lang="en-US" b="1" dirty="0" smtClean="0"/>
              <a:t>Read Psalm 85 to further</a:t>
            </a:r>
            <a:r>
              <a:rPr lang="en-US" b="1" baseline="0" dirty="0" smtClean="0"/>
              <a:t> highlight concept connections</a:t>
            </a:r>
          </a:p>
          <a:p>
            <a:r>
              <a:rPr lang="en-US" b="1" baseline="0" dirty="0" smtClean="0"/>
              <a:t>Display conclusion bullets</a:t>
            </a:r>
            <a:endParaRPr lang="en-US" b="1" dirty="0" smtClean="0"/>
          </a:p>
          <a:p>
            <a:endParaRPr lang="en-US" dirty="0" smtClean="0"/>
          </a:p>
          <a:p>
            <a:r>
              <a:rPr lang="en-US" dirty="0" err="1" smtClean="0"/>
              <a:t>Chesed</a:t>
            </a:r>
            <a:r>
              <a:rPr lang="en-US" dirty="0" smtClean="0"/>
              <a:t> commentary:</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word is used only in cases where there is some recognized tie between the parties concerned.</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Though Israel be faithless, yet God remains faithful still. This steady, persistent refusal of God to wash his hands of wayward Israel is the essential meaning of the Hebrew word which is translated loving-kindness.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continual waywardness of Israel has made it inevitable that, if God is never going to let Israel go, then his relation to his people must in the main be one of loving-kindness, mercy, and goodness, all of it entirely undeserved. For this reason the predominant use of the word comes to include mercy and forgiveness as a main constituent in God's determined faithfulness to his part of the bargain. It is obvious, time and again, from the context that if God is to maintain the covenant he must exercise mercy to an unexampled degree. </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expresses both God’s loyalty to His covenant and His love for His people along with a faithfulness to keep His promises.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general, one may identify three basic meanings of </a:t>
            </a: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and these 3 meanings always interact -- </a:t>
            </a:r>
            <a:r>
              <a:rPr lang="en-US" sz="1200" b="1" i="0" kern="1200" dirty="0" smtClean="0">
                <a:solidFill>
                  <a:schemeClr val="tx1"/>
                </a:solidFill>
                <a:effectLst/>
                <a:latin typeface="+mn-lt"/>
                <a:ea typeface="+mn-ea"/>
                <a:cs typeface="+mn-cs"/>
              </a:rPr>
              <a:t>strength</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steadfastness</a:t>
            </a:r>
            <a:r>
              <a:rPr lang="en-US" sz="1200" b="0" i="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love</a:t>
            </a:r>
            <a:r>
              <a:rPr lang="en-US" sz="1200" b="0" i="0" kern="1200" dirty="0" smtClean="0">
                <a:solidFill>
                  <a:schemeClr val="tx1"/>
                </a:solidFill>
                <a:effectLst/>
                <a:latin typeface="+mn-lt"/>
                <a:ea typeface="+mn-ea"/>
                <a:cs typeface="+mn-cs"/>
              </a:rPr>
              <a:t>. (Vine)</a:t>
            </a:r>
          </a:p>
          <a:p>
            <a:pPr marL="171450" indent="-171450">
              <a:buFont typeface="Arial" panose="020B0604020202020204" pitchFamily="34" charset="0"/>
              <a:buChar char="•"/>
            </a:pPr>
            <a:r>
              <a:rPr lang="en-US" sz="1200" b="1"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often has that flavor: it is not merely love, but loyal love; not merely kindness, but dependable kindness; not merely affection, but affection that has committed itself.</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The moral core of the covenant, however, was described by another word, </a:t>
            </a:r>
            <a:r>
              <a:rPr lang="en-US" sz="1200" b="0" i="0" kern="1200" dirty="0" err="1" smtClean="0">
                <a:solidFill>
                  <a:schemeClr val="tx1"/>
                </a:solidFill>
                <a:effectLst/>
                <a:latin typeface="+mn-lt"/>
                <a:ea typeface="+mn-ea"/>
                <a:cs typeface="+mn-cs"/>
              </a:rPr>
              <a:t>hesed</a:t>
            </a:r>
            <a:r>
              <a:rPr lang="en-US" sz="1200" b="0" i="0" kern="1200" dirty="0" smtClean="0">
                <a:solidFill>
                  <a:schemeClr val="tx1"/>
                </a:solidFill>
                <a:effectLst/>
                <a:latin typeface="+mn-lt"/>
                <a:ea typeface="+mn-ea"/>
                <a:cs typeface="+mn-cs"/>
              </a:rPr>
              <a:t>, a rich concept requiring multiple terms in translation, such as “steadfast love,” “</a:t>
            </a:r>
            <a:r>
              <a:rPr lang="en-US" sz="1200" b="0" i="0" kern="1200" dirty="0" err="1" smtClean="0">
                <a:solidFill>
                  <a:schemeClr val="tx1"/>
                </a:solidFill>
                <a:effectLst/>
                <a:latin typeface="+mn-lt"/>
                <a:ea typeface="+mn-ea"/>
                <a:cs typeface="+mn-cs"/>
              </a:rPr>
              <a:t>lovingkindness</a:t>
            </a:r>
            <a:r>
              <a:rPr lang="en-US" sz="1200" b="0" i="0" kern="1200" dirty="0" smtClean="0">
                <a:solidFill>
                  <a:schemeClr val="tx1"/>
                </a:solidFill>
                <a:effectLst/>
                <a:latin typeface="+mn-lt"/>
                <a:ea typeface="+mn-ea"/>
                <a:cs typeface="+mn-cs"/>
              </a:rPr>
              <a:t>,” “mercy,” “faithfulness,” “trustworthiness,” and “loyalty.”</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8</a:t>
            </a:fld>
            <a:endParaRPr lang="en-US"/>
          </a:p>
        </p:txBody>
      </p:sp>
    </p:spTree>
    <p:extLst>
      <p:ext uri="{BB962C8B-B14F-4D97-AF65-F5344CB8AC3E}">
        <p14:creationId xmlns:p14="http://schemas.microsoft.com/office/powerpoint/2010/main" xmlns="" val="74586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Romans 3:21-26 to highlight Jesus death being the fulfillment of Covenant Salvation in Righteousness &amp; </a:t>
            </a:r>
            <a:r>
              <a:rPr lang="en-US" dirty="0" err="1" smtClean="0"/>
              <a:t>Chesed</a:t>
            </a:r>
            <a:endParaRPr lang="en-US" dirty="0" smtClean="0"/>
          </a:p>
          <a:p>
            <a:r>
              <a:rPr lang="en-US" dirty="0" smtClean="0"/>
              <a:t>Then</a:t>
            </a:r>
            <a:r>
              <a:rPr lang="en-US" baseline="0" dirty="0" smtClean="0"/>
              <a:t> go to </a:t>
            </a:r>
            <a:r>
              <a:rPr lang="en-US" dirty="0" smtClean="0"/>
              <a:t>Galatians 3:13-14 to finalize point that the Covenant was completed in Jesus</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10</a:t>
            </a:fld>
            <a:endParaRPr lang="en-US"/>
          </a:p>
        </p:txBody>
      </p:sp>
    </p:spTree>
    <p:extLst>
      <p:ext uri="{BB962C8B-B14F-4D97-AF65-F5344CB8AC3E}">
        <p14:creationId xmlns:p14="http://schemas.microsoft.com/office/powerpoint/2010/main" xmlns="" val="3227174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11</a:t>
            </a:fld>
            <a:endParaRPr lang="en-US"/>
          </a:p>
        </p:txBody>
      </p:sp>
    </p:spTree>
    <p:extLst>
      <p:ext uri="{BB962C8B-B14F-4D97-AF65-F5344CB8AC3E}">
        <p14:creationId xmlns:p14="http://schemas.microsoft.com/office/powerpoint/2010/main" xmlns="" val="1123544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a:t>
            </a:r>
            <a:endParaRPr lang="en-US" dirty="0"/>
          </a:p>
        </p:txBody>
      </p:sp>
      <p:sp>
        <p:nvSpPr>
          <p:cNvPr id="4" name="Slide Number Placeholder 3"/>
          <p:cNvSpPr>
            <a:spLocks noGrp="1"/>
          </p:cNvSpPr>
          <p:nvPr>
            <p:ph type="sldNum" sz="quarter" idx="10"/>
          </p:nvPr>
        </p:nvSpPr>
        <p:spPr/>
        <p:txBody>
          <a:bodyPr/>
          <a:lstStyle/>
          <a:p>
            <a:fld id="{40F5E736-A0DD-4546-9F67-62AF192354A7}" type="slidenum">
              <a:rPr lang="en-US" smtClean="0"/>
              <a:pPr/>
              <a:t>12</a:t>
            </a:fld>
            <a:endParaRPr lang="en-US"/>
          </a:p>
        </p:txBody>
      </p:sp>
    </p:spTree>
    <p:extLst>
      <p:ext uri="{BB962C8B-B14F-4D97-AF65-F5344CB8AC3E}">
        <p14:creationId xmlns:p14="http://schemas.microsoft.com/office/powerpoint/2010/main" xmlns="" val="783799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C01D0-52C9-4D56-8CB1-00CE2FE8FB73}"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80088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C01D0-52C9-4D56-8CB1-00CE2FE8FB73}"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351640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C01D0-52C9-4D56-8CB1-00CE2FE8FB73}"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403938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C01D0-52C9-4D56-8CB1-00CE2FE8FB73}"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319442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C01D0-52C9-4D56-8CB1-00CE2FE8FB73}"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268189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C01D0-52C9-4D56-8CB1-00CE2FE8FB73}"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267325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C01D0-52C9-4D56-8CB1-00CE2FE8FB73}" type="datetimeFigureOut">
              <a:rPr lang="en-US" smtClean="0"/>
              <a:pPr/>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286279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C01D0-52C9-4D56-8CB1-00CE2FE8FB73}" type="datetimeFigureOut">
              <a:rPr lang="en-US" smtClean="0"/>
              <a:pPr/>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252755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C01D0-52C9-4D56-8CB1-00CE2FE8FB73}" type="datetimeFigureOut">
              <a:rPr lang="en-US" smtClean="0"/>
              <a:pPr/>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3782135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C01D0-52C9-4D56-8CB1-00CE2FE8FB73}"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171106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C01D0-52C9-4D56-8CB1-00CE2FE8FB73}"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111860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5BDC01D0-52C9-4D56-8CB1-00CE2FE8FB73}" type="datetimeFigureOut">
              <a:rPr lang="en-US" smtClean="0"/>
              <a:pPr/>
              <a:t>3/15/2015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3AE7C715-17A1-4FEB-84D1-5ABE29D322EF}" type="slidenum">
              <a:rPr lang="en-US" smtClean="0"/>
              <a:pPr/>
              <a:t>‹#›</a:t>
            </a:fld>
            <a:endParaRPr lang="en-US"/>
          </a:p>
        </p:txBody>
      </p:sp>
    </p:spTree>
    <p:extLst>
      <p:ext uri="{BB962C8B-B14F-4D97-AF65-F5344CB8AC3E}">
        <p14:creationId xmlns:p14="http://schemas.microsoft.com/office/powerpoint/2010/main" xmlns="" val="27401435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anose="020B0604020202020204"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500" b="1" dirty="0" smtClean="0"/>
              <a:t>The Salvation of the Lord</a:t>
            </a:r>
            <a:endParaRPr lang="en-US" sz="4500" b="1" dirty="0"/>
          </a:p>
        </p:txBody>
      </p:sp>
      <p:sp>
        <p:nvSpPr>
          <p:cNvPr id="3" name="Subtitle 2"/>
          <p:cNvSpPr>
            <a:spLocks noGrp="1"/>
          </p:cNvSpPr>
          <p:nvPr>
            <p:ph type="subTitle" idx="1"/>
          </p:nvPr>
        </p:nvSpPr>
        <p:spPr/>
        <p:txBody>
          <a:bodyPr>
            <a:normAutofit/>
          </a:bodyPr>
          <a:lstStyle/>
          <a:p>
            <a:r>
              <a:rPr lang="en-US" sz="3300" b="1" i="1" dirty="0" smtClean="0">
                <a:solidFill>
                  <a:schemeClr val="tx1">
                    <a:lumMod val="75000"/>
                  </a:schemeClr>
                </a:solidFill>
              </a:rPr>
              <a:t>Sharing the Hope within Us</a:t>
            </a:r>
            <a:endParaRPr lang="en-US" sz="3300" b="1" i="1" dirty="0">
              <a:solidFill>
                <a:schemeClr val="tx1">
                  <a:lumMod val="75000"/>
                </a:schemeClr>
              </a:solidFill>
            </a:endParaRPr>
          </a:p>
        </p:txBody>
      </p:sp>
    </p:spTree>
    <p:extLst>
      <p:ext uri="{BB962C8B-B14F-4D97-AF65-F5344CB8AC3E}">
        <p14:creationId xmlns:p14="http://schemas.microsoft.com/office/powerpoint/2010/main" xmlns="" val="120958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Good News of Jesus Christ</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For I am not ashamed of the gospel, for it is the power of God for salvation to everyone who believes, to the Jew first and also to the Greek. </a:t>
            </a:r>
            <a:r>
              <a:rPr lang="en-US" b="1" baseline="30000" dirty="0"/>
              <a:t>17 </a:t>
            </a:r>
            <a:r>
              <a:rPr lang="en-US" b="1" dirty="0"/>
              <a:t>For in </a:t>
            </a:r>
            <a:r>
              <a:rPr lang="en-US" b="1" dirty="0" smtClean="0"/>
              <a:t>it </a:t>
            </a:r>
            <a:r>
              <a:rPr lang="en-US" dirty="0" smtClean="0"/>
              <a:t>[</a:t>
            </a:r>
            <a:r>
              <a:rPr lang="en-US" dirty="0" smtClean="0">
                <a:solidFill>
                  <a:srgbClr val="00B0F0"/>
                </a:solidFill>
              </a:rPr>
              <a:t>the Gospel</a:t>
            </a:r>
            <a:r>
              <a:rPr lang="en-US" dirty="0" smtClean="0"/>
              <a:t>]</a:t>
            </a:r>
            <a:r>
              <a:rPr lang="en-US" dirty="0"/>
              <a:t> </a:t>
            </a:r>
            <a:r>
              <a:rPr lang="en-US" b="1" dirty="0"/>
              <a:t>the righteousness of God</a:t>
            </a:r>
            <a:r>
              <a:rPr lang="en-US" dirty="0"/>
              <a:t> </a:t>
            </a:r>
            <a:r>
              <a:rPr lang="en-US" dirty="0" smtClean="0"/>
              <a:t>[</a:t>
            </a:r>
            <a:r>
              <a:rPr lang="en-US" dirty="0" smtClean="0">
                <a:solidFill>
                  <a:schemeClr val="accent2"/>
                </a:solidFill>
              </a:rPr>
              <a:t>God’s saving acts—based on him being as he ought to be and intended for us to be as we ought to be</a:t>
            </a:r>
            <a:r>
              <a:rPr lang="en-US" dirty="0" smtClean="0"/>
              <a:t>] </a:t>
            </a:r>
            <a:r>
              <a:rPr lang="en-US" b="1" dirty="0" smtClean="0"/>
              <a:t>is </a:t>
            </a:r>
            <a:r>
              <a:rPr lang="en-US" b="1" dirty="0"/>
              <a:t>revealed </a:t>
            </a:r>
            <a:r>
              <a:rPr lang="en-US" b="1" dirty="0" smtClean="0"/>
              <a:t>from faith </a:t>
            </a:r>
            <a:r>
              <a:rPr lang="en-US" dirty="0" smtClean="0"/>
              <a:t>[</a:t>
            </a:r>
            <a:r>
              <a:rPr lang="en-US" dirty="0" smtClean="0">
                <a:solidFill>
                  <a:schemeClr val="accent3"/>
                </a:solidFill>
              </a:rPr>
              <a:t>God’s covenantal faithfulness; his </a:t>
            </a:r>
            <a:r>
              <a:rPr lang="en-US" i="1" dirty="0" err="1" smtClean="0">
                <a:solidFill>
                  <a:schemeClr val="accent3"/>
                </a:solidFill>
              </a:rPr>
              <a:t>chesed</a:t>
            </a:r>
            <a:r>
              <a:rPr lang="en-US" dirty="0" smtClean="0"/>
              <a:t>] </a:t>
            </a:r>
            <a:r>
              <a:rPr lang="en-US" b="1" dirty="0"/>
              <a:t>for </a:t>
            </a:r>
            <a:r>
              <a:rPr lang="en-US" b="1" dirty="0" smtClean="0"/>
              <a:t>faith </a:t>
            </a:r>
            <a:r>
              <a:rPr lang="en-US" dirty="0" smtClean="0"/>
              <a:t>[</a:t>
            </a:r>
            <a:r>
              <a:rPr lang="en-US" dirty="0" smtClean="0">
                <a:solidFill>
                  <a:srgbClr val="FFFF00"/>
                </a:solidFill>
              </a:rPr>
              <a:t>our faithfulness to the God who has been righteous and faithful toward us</a:t>
            </a:r>
            <a:r>
              <a:rPr lang="en-US" dirty="0" smtClean="0"/>
              <a:t>],</a:t>
            </a:r>
            <a:r>
              <a:rPr lang="en-US" dirty="0"/>
              <a:t> </a:t>
            </a:r>
            <a:r>
              <a:rPr lang="en-US" b="1" dirty="0"/>
              <a:t>as it is written, “The righteous shall live by faith</a:t>
            </a:r>
            <a:r>
              <a:rPr lang="en-US" b="1" dirty="0" smtClean="0"/>
              <a:t>.”</a:t>
            </a:r>
          </a:p>
          <a:p>
            <a:pPr marL="0" indent="0" algn="r">
              <a:buNone/>
            </a:pPr>
            <a:r>
              <a:rPr lang="en-US" dirty="0" smtClean="0"/>
              <a:t>Romans 1:16-17, ESV</a:t>
            </a:r>
            <a:endParaRPr lang="en-US" dirty="0"/>
          </a:p>
        </p:txBody>
      </p:sp>
      <p:sp>
        <p:nvSpPr>
          <p:cNvPr id="4" name="Rectangle 3"/>
          <p:cNvSpPr/>
          <p:nvPr/>
        </p:nvSpPr>
        <p:spPr>
          <a:xfrm>
            <a:off x="4876800" y="2095500"/>
            <a:ext cx="16002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3429000" y="2438134"/>
            <a:ext cx="5105400" cy="64796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457200" y="2736917"/>
            <a:ext cx="31242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3429000" y="3079552"/>
            <a:ext cx="44196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228600" y="3416700"/>
            <a:ext cx="12954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2667000" y="3428733"/>
            <a:ext cx="5524500" cy="3870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445168" y="3771900"/>
            <a:ext cx="4431632"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89578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0" nodeType="clickEffect">
                                  <p:stCondLst>
                                    <p:cond delay="0"/>
                                  </p:stCondLst>
                                  <p:childTnLst>
                                    <p:animEffect transition="out" filter="randombar(horizontal)">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4" presetClass="exit" presetSubtype="10" fill="hold" grpId="0" nodeType="clickEffect">
                                  <p:stCondLst>
                                    <p:cond delay="0"/>
                                  </p:stCondLst>
                                  <p:childTnLst>
                                    <p:animEffect transition="out" filter="randombar(horizontal)">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4" presetClass="exit" presetSubtype="10" fill="hold" grpId="0" nodeType="clickEffect">
                                  <p:stCondLst>
                                    <p:cond delay="0"/>
                                  </p:stCondLst>
                                  <p:childTnLst>
                                    <p:animEffect transition="out" filter="randombar(horizontal)">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4" presetClass="exit" presetSubtype="10" fill="hold" grpId="0" nodeType="clickEffect">
                                  <p:stCondLst>
                                    <p:cond delay="0"/>
                                  </p:stCondLst>
                                  <p:childTnLst>
                                    <p:animEffect transition="out" filter="randombar(horizontal)">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4" presetClass="exit" presetSubtype="10" fill="hold" grpId="0" nodeType="clickEffect">
                                  <p:stCondLst>
                                    <p:cond delay="0"/>
                                  </p:stCondLst>
                                  <p:childTnLst>
                                    <p:animEffect transition="out" filter="randombar(horizontal)">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4" presetClass="exit" presetSubtype="10" fill="hold" grpId="0" nodeType="clickEffect">
                                  <p:stCondLst>
                                    <p:cond delay="0"/>
                                  </p:stCondLst>
                                  <p:childTnLst>
                                    <p:animEffect transition="out" filter="randombar(horizontal)">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4" presetClass="exit" presetSubtype="10" fill="hold" grpId="0" nodeType="clickEffect">
                                  <p:stCondLst>
                                    <p:cond delay="0"/>
                                  </p:stCondLst>
                                  <p:childTnLst>
                                    <p:animEffect transition="out" filter="randombar(horizontal)">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Good News of Jesus Christ</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Consider </a:t>
            </a:r>
            <a:r>
              <a:rPr lang="en-US" sz="3200" b="1" dirty="0" smtClean="0">
                <a:solidFill>
                  <a:srgbClr val="FFFF00"/>
                </a:solidFill>
              </a:rPr>
              <a:t>Jesus</a:t>
            </a:r>
            <a:r>
              <a:rPr lang="en-US" sz="3200" dirty="0" smtClean="0">
                <a:solidFill>
                  <a:srgbClr val="FFFF00"/>
                </a:solidFill>
              </a:rPr>
              <a:t> </a:t>
            </a:r>
            <a:r>
              <a:rPr lang="en-US" sz="3200" dirty="0" smtClean="0"/>
              <a:t>… who was </a:t>
            </a:r>
            <a:r>
              <a:rPr lang="en-US" sz="3200" b="1" dirty="0" smtClean="0">
                <a:solidFill>
                  <a:srgbClr val="FFFF00"/>
                </a:solidFill>
              </a:rPr>
              <a:t>faithful</a:t>
            </a:r>
            <a:r>
              <a:rPr lang="en-US" sz="3200" dirty="0"/>
              <a:t> </a:t>
            </a:r>
            <a:r>
              <a:rPr lang="en-US" sz="3200" dirty="0" smtClean="0"/>
              <a:t>to him who appointed him…</a:t>
            </a:r>
          </a:p>
          <a:p>
            <a:pPr marL="0" indent="0" algn="r">
              <a:buNone/>
            </a:pPr>
            <a:r>
              <a:rPr lang="en-US" sz="3200" dirty="0"/>
              <a:t>	</a:t>
            </a:r>
            <a:r>
              <a:rPr lang="en-US" sz="3200" dirty="0" smtClean="0"/>
              <a:t>			</a:t>
            </a:r>
            <a:r>
              <a:rPr lang="en-US" dirty="0" smtClean="0"/>
              <a:t>Hebrews 3:1b-2a</a:t>
            </a:r>
          </a:p>
          <a:p>
            <a:pPr marL="0" indent="0">
              <a:buNone/>
            </a:pPr>
            <a:endParaRPr lang="en-US" dirty="0" smtClean="0"/>
          </a:p>
          <a:p>
            <a:pPr marL="0" indent="0">
              <a:buNone/>
            </a:pPr>
            <a:r>
              <a:rPr lang="en-US" sz="2900" dirty="0" smtClean="0"/>
              <a:t>Christ </a:t>
            </a:r>
            <a:r>
              <a:rPr lang="en-US" sz="2900" dirty="0"/>
              <a:t>also suffered for you, leaving you an </a:t>
            </a:r>
            <a:r>
              <a:rPr lang="en-US" sz="2900" dirty="0" smtClean="0"/>
              <a:t>example … </a:t>
            </a:r>
            <a:r>
              <a:rPr lang="en-US" sz="2900" b="1" dirty="0" smtClean="0">
                <a:solidFill>
                  <a:srgbClr val="FFFF00"/>
                </a:solidFill>
              </a:rPr>
              <a:t>entrusting </a:t>
            </a:r>
            <a:r>
              <a:rPr lang="en-US" sz="2900" b="1" dirty="0">
                <a:solidFill>
                  <a:srgbClr val="FFFF00"/>
                </a:solidFill>
              </a:rPr>
              <a:t>himself </a:t>
            </a:r>
            <a:r>
              <a:rPr lang="en-US" sz="2900" dirty="0"/>
              <a:t>to him who judges justly. </a:t>
            </a:r>
            <a:r>
              <a:rPr lang="en-US" sz="2900" b="1" baseline="30000" dirty="0"/>
              <a:t>24 </a:t>
            </a:r>
            <a:r>
              <a:rPr lang="en-US" sz="2900" dirty="0"/>
              <a:t>He himself bore our sins in his body on the tree, that we might die to sin and </a:t>
            </a:r>
            <a:r>
              <a:rPr lang="en-US" sz="2900" b="1" dirty="0">
                <a:solidFill>
                  <a:srgbClr val="FFFF00"/>
                </a:solidFill>
              </a:rPr>
              <a:t>live to righteousness</a:t>
            </a:r>
            <a:r>
              <a:rPr lang="en-US" sz="2900" dirty="0"/>
              <a:t>. By his wounds you have been healed</a:t>
            </a:r>
            <a:r>
              <a:rPr lang="en-US" sz="2900" dirty="0" smtClean="0"/>
              <a:t>.</a:t>
            </a:r>
          </a:p>
          <a:p>
            <a:pPr marL="0" indent="0" algn="r">
              <a:buNone/>
            </a:pPr>
            <a:r>
              <a:rPr lang="en-US" dirty="0" smtClean="0"/>
              <a:t>1 Peter 2:21, 23b-24</a:t>
            </a:r>
            <a:endParaRPr lang="en-US" dirty="0"/>
          </a:p>
        </p:txBody>
      </p:sp>
    </p:spTree>
    <p:extLst>
      <p:ext uri="{BB962C8B-B14F-4D97-AF65-F5344CB8AC3E}">
        <p14:creationId xmlns:p14="http://schemas.microsoft.com/office/powerpoint/2010/main" xmlns="" val="392100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Good News of Jesus Christ</a:t>
            </a:r>
            <a:endParaRPr lang="en-US" b="1" dirty="0"/>
          </a:p>
        </p:txBody>
      </p:sp>
      <p:sp>
        <p:nvSpPr>
          <p:cNvPr id="3" name="Content Placeholder 2"/>
          <p:cNvSpPr>
            <a:spLocks noGrp="1"/>
          </p:cNvSpPr>
          <p:nvPr>
            <p:ph idx="1"/>
          </p:nvPr>
        </p:nvSpPr>
        <p:spPr>
          <a:xfrm>
            <a:off x="533400" y="1448064"/>
            <a:ext cx="8229600" cy="3771636"/>
          </a:xfrm>
        </p:spPr>
        <p:txBody>
          <a:bodyPr>
            <a:normAutofit/>
          </a:bodyPr>
          <a:lstStyle/>
          <a:p>
            <a:pPr marL="0" indent="0">
              <a:buNone/>
            </a:pPr>
            <a:r>
              <a:rPr lang="en-US" sz="3200" b="1" dirty="0" smtClean="0">
                <a:solidFill>
                  <a:srgbClr val="FFFF00"/>
                </a:solidFill>
              </a:rPr>
              <a:t>Christ redeemed us </a:t>
            </a:r>
            <a:r>
              <a:rPr lang="en-US" sz="3200" dirty="0" smtClean="0"/>
              <a:t>from the curse…by becoming a curse for us…so that in Christ Jesus the </a:t>
            </a:r>
            <a:r>
              <a:rPr lang="en-US" sz="3200" b="1" dirty="0" smtClean="0">
                <a:solidFill>
                  <a:srgbClr val="FFFF00"/>
                </a:solidFill>
              </a:rPr>
              <a:t>blessing of Abraham </a:t>
            </a:r>
            <a:r>
              <a:rPr lang="en-US" sz="3200" dirty="0" smtClean="0"/>
              <a:t>might come to the Gentiles, so that we might receive the promised Spirit through </a:t>
            </a:r>
            <a:r>
              <a:rPr lang="en-US" sz="3200" b="1" dirty="0" smtClean="0">
                <a:solidFill>
                  <a:srgbClr val="FFFF00"/>
                </a:solidFill>
              </a:rPr>
              <a:t>faith</a:t>
            </a:r>
            <a:r>
              <a:rPr lang="en-US" sz="3200" dirty="0" smtClean="0"/>
              <a:t>.</a:t>
            </a:r>
            <a:endParaRPr lang="en-US" sz="2900" dirty="0" smtClean="0"/>
          </a:p>
          <a:p>
            <a:pPr marL="0" indent="0" algn="r">
              <a:buNone/>
            </a:pPr>
            <a:r>
              <a:rPr lang="en-US" dirty="0" smtClean="0"/>
              <a:t>Galatians 3:13-14</a:t>
            </a:r>
            <a:endParaRPr lang="en-US" dirty="0"/>
          </a:p>
        </p:txBody>
      </p:sp>
    </p:spTree>
    <p:extLst>
      <p:ext uri="{BB962C8B-B14F-4D97-AF65-F5344CB8AC3E}">
        <p14:creationId xmlns:p14="http://schemas.microsoft.com/office/powerpoint/2010/main" xmlns="" val="45795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878157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News for a Bad World</a:t>
            </a:r>
            <a:endParaRPr lang="en-US" b="1" dirty="0"/>
          </a:p>
        </p:txBody>
      </p:sp>
      <p:sp>
        <p:nvSpPr>
          <p:cNvPr id="3" name="Content Placeholder 2"/>
          <p:cNvSpPr>
            <a:spLocks noGrp="1"/>
          </p:cNvSpPr>
          <p:nvPr>
            <p:ph idx="1"/>
          </p:nvPr>
        </p:nvSpPr>
        <p:spPr>
          <a:xfrm>
            <a:off x="1600200" y="1333500"/>
            <a:ext cx="6324600" cy="4038600"/>
          </a:xfrm>
        </p:spPr>
        <p:txBody>
          <a:bodyPr>
            <a:normAutofit fontScale="77500" lnSpcReduction="20000"/>
          </a:bodyPr>
          <a:lstStyle/>
          <a:p>
            <a:pPr marL="0" indent="0">
              <a:buNone/>
            </a:pPr>
            <a:r>
              <a:rPr lang="en-US" dirty="0"/>
              <a:t>Now the </a:t>
            </a:r>
            <a:r>
              <a:rPr lang="en-US" cap="small" dirty="0"/>
              <a:t>Lord</a:t>
            </a:r>
            <a:r>
              <a:rPr lang="en-US" dirty="0"/>
              <a:t> said to Abram,</a:t>
            </a:r>
          </a:p>
          <a:p>
            <a:pPr marL="0" indent="0">
              <a:buNone/>
            </a:pPr>
            <a:r>
              <a:rPr lang="en-US" dirty="0" smtClean="0"/>
              <a:t>“Go </a:t>
            </a:r>
            <a:r>
              <a:rPr lang="en-US" dirty="0"/>
              <a:t>forth from your country,</a:t>
            </a:r>
            <a:br>
              <a:rPr lang="en-US" dirty="0"/>
            </a:br>
            <a:r>
              <a:rPr lang="en-US" dirty="0"/>
              <a:t>And from your relatives</a:t>
            </a:r>
            <a:br>
              <a:rPr lang="en-US" dirty="0"/>
            </a:br>
            <a:r>
              <a:rPr lang="en-US" dirty="0"/>
              <a:t>And from your father’s house,</a:t>
            </a:r>
            <a:br>
              <a:rPr lang="en-US" dirty="0"/>
            </a:br>
            <a:r>
              <a:rPr lang="en-US" dirty="0"/>
              <a:t>To the land which I will show you;</a:t>
            </a:r>
            <a:br>
              <a:rPr lang="en-US" dirty="0"/>
            </a:br>
            <a:r>
              <a:rPr lang="en-US" b="1" baseline="30000" dirty="0"/>
              <a:t>2 </a:t>
            </a:r>
            <a:r>
              <a:rPr lang="en-US" dirty="0"/>
              <a:t>And I will make you a great nation,</a:t>
            </a:r>
            <a:br>
              <a:rPr lang="en-US" dirty="0"/>
            </a:br>
            <a:r>
              <a:rPr lang="en-US" dirty="0"/>
              <a:t>And </a:t>
            </a:r>
            <a:r>
              <a:rPr lang="en-US" b="1" dirty="0">
                <a:solidFill>
                  <a:srgbClr val="FFFF00"/>
                </a:solidFill>
              </a:rPr>
              <a:t>I will bless you</a:t>
            </a:r>
            <a:r>
              <a:rPr lang="en-US" dirty="0"/>
              <a:t>,</a:t>
            </a:r>
            <a:br>
              <a:rPr lang="en-US" dirty="0"/>
            </a:br>
            <a:r>
              <a:rPr lang="en-US" dirty="0"/>
              <a:t>And make your name great;</a:t>
            </a:r>
            <a:br>
              <a:rPr lang="en-US" dirty="0"/>
            </a:br>
            <a:r>
              <a:rPr lang="en-US" dirty="0"/>
              <a:t>And so </a:t>
            </a:r>
            <a:r>
              <a:rPr lang="en-US" b="1" dirty="0" smtClean="0">
                <a:solidFill>
                  <a:srgbClr val="FFFF00"/>
                </a:solidFill>
              </a:rPr>
              <a:t>you </a:t>
            </a:r>
            <a:r>
              <a:rPr lang="en-US" b="1" dirty="0">
                <a:solidFill>
                  <a:srgbClr val="FFFF00"/>
                </a:solidFill>
              </a:rPr>
              <a:t>shall be a blessing</a:t>
            </a:r>
            <a:r>
              <a:rPr lang="en-US" dirty="0"/>
              <a:t>;</a:t>
            </a:r>
            <a:br>
              <a:rPr lang="en-US" dirty="0"/>
            </a:br>
            <a:r>
              <a:rPr lang="en-US" b="1" baseline="30000" dirty="0"/>
              <a:t>3 </a:t>
            </a:r>
            <a:r>
              <a:rPr lang="en-US" dirty="0"/>
              <a:t>And I will bless those who bless you,</a:t>
            </a:r>
            <a:br>
              <a:rPr lang="en-US" dirty="0"/>
            </a:br>
            <a:r>
              <a:rPr lang="en-US" dirty="0"/>
              <a:t>And the one who </a:t>
            </a:r>
            <a:r>
              <a:rPr lang="en-US" dirty="0" smtClean="0"/>
              <a:t>curses </a:t>
            </a:r>
            <a:r>
              <a:rPr lang="en-US" dirty="0"/>
              <a:t>you I will </a:t>
            </a:r>
            <a:r>
              <a:rPr lang="en-US" dirty="0" smtClean="0"/>
              <a:t>curse</a:t>
            </a:r>
            <a:r>
              <a:rPr lang="en-US" dirty="0"/>
              <a:t>.</a:t>
            </a:r>
            <a:br>
              <a:rPr lang="en-US" dirty="0"/>
            </a:br>
            <a:r>
              <a:rPr lang="en-US" b="1" dirty="0">
                <a:solidFill>
                  <a:srgbClr val="FFFF00"/>
                </a:solidFill>
              </a:rPr>
              <a:t>And in you all the families of the earth will be blessed</a:t>
            </a:r>
            <a:r>
              <a:rPr lang="en-US" dirty="0" smtClean="0"/>
              <a:t>.”</a:t>
            </a:r>
          </a:p>
          <a:p>
            <a:pPr marL="0" indent="0" algn="r">
              <a:buNone/>
            </a:pPr>
            <a:endParaRPr lang="en-US" dirty="0" smtClean="0"/>
          </a:p>
          <a:p>
            <a:pPr marL="0" indent="0" algn="r">
              <a:buNone/>
            </a:pPr>
            <a:r>
              <a:rPr lang="en-US" dirty="0" smtClean="0"/>
              <a:t>Genesis 12:1-3</a:t>
            </a:r>
            <a:endParaRPr lang="en-US" dirty="0"/>
          </a:p>
          <a:p>
            <a:endParaRPr lang="en-US" dirty="0"/>
          </a:p>
        </p:txBody>
      </p:sp>
    </p:spTree>
    <p:extLst>
      <p:ext uri="{BB962C8B-B14F-4D97-AF65-F5344CB8AC3E}">
        <p14:creationId xmlns:p14="http://schemas.microsoft.com/office/powerpoint/2010/main" xmlns="" val="25979924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News for a Bad World</a:t>
            </a:r>
            <a:endParaRPr lang="en-US" b="1" dirty="0"/>
          </a:p>
        </p:txBody>
      </p:sp>
      <p:sp>
        <p:nvSpPr>
          <p:cNvPr id="3" name="Content Placeholder 2"/>
          <p:cNvSpPr>
            <a:spLocks noGrp="1"/>
          </p:cNvSpPr>
          <p:nvPr>
            <p:ph idx="1"/>
          </p:nvPr>
        </p:nvSpPr>
        <p:spPr>
          <a:xfrm>
            <a:off x="457200" y="1562100"/>
            <a:ext cx="8382000" cy="4038600"/>
          </a:xfrm>
        </p:spPr>
        <p:txBody>
          <a:bodyPr>
            <a:normAutofit/>
          </a:bodyPr>
          <a:lstStyle/>
          <a:p>
            <a:pPr marL="0" indent="0">
              <a:buNone/>
            </a:pPr>
            <a:endParaRPr lang="en-US" dirty="0" smtClean="0"/>
          </a:p>
          <a:p>
            <a:pPr marL="0" indent="0" algn="ctr">
              <a:buNone/>
            </a:pPr>
            <a:r>
              <a:rPr lang="en-US" sz="3000" dirty="0" smtClean="0"/>
              <a:t>God gives salvation through </a:t>
            </a:r>
            <a:r>
              <a:rPr lang="en-US" sz="3000" b="1" dirty="0" smtClean="0">
                <a:solidFill>
                  <a:srgbClr val="FFFF00"/>
                </a:solidFill>
              </a:rPr>
              <a:t>Covenant</a:t>
            </a:r>
            <a:r>
              <a:rPr lang="en-US" sz="3000" dirty="0" smtClean="0">
                <a:solidFill>
                  <a:srgbClr val="FFFF00"/>
                </a:solidFill>
              </a:rPr>
              <a:t> </a:t>
            </a:r>
            <a:r>
              <a:rPr lang="en-US" sz="3000" dirty="0" smtClean="0"/>
              <a:t>because salvation is only possible when life is lived </a:t>
            </a:r>
          </a:p>
          <a:p>
            <a:pPr marL="0" indent="0" algn="ctr">
              <a:buNone/>
            </a:pPr>
            <a:r>
              <a:rPr lang="en-US" sz="3000" dirty="0" smtClean="0"/>
              <a:t>in a right </a:t>
            </a:r>
            <a:r>
              <a:rPr lang="en-US" sz="3000" b="1" dirty="0" smtClean="0">
                <a:solidFill>
                  <a:srgbClr val="FFFF00"/>
                </a:solidFill>
              </a:rPr>
              <a:t>relationship</a:t>
            </a:r>
            <a:r>
              <a:rPr lang="en-US" sz="3000" dirty="0" smtClean="0">
                <a:solidFill>
                  <a:srgbClr val="FFFF00"/>
                </a:solidFill>
              </a:rPr>
              <a:t> </a:t>
            </a:r>
            <a:r>
              <a:rPr lang="en-US" sz="3000" dirty="0" smtClean="0"/>
              <a:t>with God.</a:t>
            </a:r>
            <a:endParaRPr lang="en-US" sz="3000" dirty="0"/>
          </a:p>
          <a:p>
            <a:endParaRPr lang="en-US" sz="3000" dirty="0"/>
          </a:p>
        </p:txBody>
      </p:sp>
    </p:spTree>
    <p:extLst>
      <p:ext uri="{BB962C8B-B14F-4D97-AF65-F5344CB8AC3E}">
        <p14:creationId xmlns:p14="http://schemas.microsoft.com/office/powerpoint/2010/main" xmlns="" val="27463900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Covenant Salvation:</a:t>
            </a:r>
            <a:br>
              <a:rPr lang="en-US" b="1" dirty="0" smtClean="0"/>
            </a:br>
            <a:r>
              <a:rPr lang="en-US" b="1" dirty="0" smtClean="0"/>
              <a:t>Righteousness and </a:t>
            </a:r>
            <a:r>
              <a:rPr lang="en-US" b="1" i="1" dirty="0" err="1" smtClean="0"/>
              <a:t>Chesed</a:t>
            </a:r>
            <a:endParaRPr lang="en-US" b="1" dirty="0"/>
          </a:p>
        </p:txBody>
      </p:sp>
      <p:sp>
        <p:nvSpPr>
          <p:cNvPr id="3" name="Content Placeholder 2"/>
          <p:cNvSpPr>
            <a:spLocks noGrp="1"/>
          </p:cNvSpPr>
          <p:nvPr>
            <p:ph idx="1"/>
          </p:nvPr>
        </p:nvSpPr>
        <p:spPr>
          <a:xfrm>
            <a:off x="381000" y="1333500"/>
            <a:ext cx="8458200" cy="4038600"/>
          </a:xfrm>
        </p:spPr>
        <p:txBody>
          <a:bodyPr>
            <a:normAutofit/>
          </a:bodyPr>
          <a:lstStyle/>
          <a:p>
            <a:r>
              <a:rPr lang="en-US" dirty="0" smtClean="0"/>
              <a:t>Definitions of Terms</a:t>
            </a:r>
            <a:endParaRPr lang="en-US" u="sng" dirty="0" smtClean="0"/>
          </a:p>
          <a:p>
            <a:pPr lvl="1"/>
            <a:r>
              <a:rPr lang="en-US" b="1" u="sng" dirty="0" smtClean="0"/>
              <a:t>Covenant</a:t>
            </a:r>
            <a:r>
              <a:rPr lang="en-US" dirty="0" smtClean="0"/>
              <a:t>: Solemn, binding, relational agreement</a:t>
            </a:r>
            <a:endParaRPr lang="en-US" u="sng" dirty="0" smtClean="0"/>
          </a:p>
          <a:p>
            <a:pPr lvl="1"/>
            <a:r>
              <a:rPr lang="en-US" b="1" u="sng" dirty="0" smtClean="0"/>
              <a:t>Salvation</a:t>
            </a:r>
            <a:r>
              <a:rPr lang="en-US" dirty="0" smtClean="0"/>
              <a:t>: Rescue, deliverance (Biblically: from sin-death)</a:t>
            </a:r>
          </a:p>
          <a:p>
            <a:pPr lvl="1"/>
            <a:r>
              <a:rPr lang="en-US" b="1" u="sng" dirty="0" smtClean="0"/>
              <a:t>Righteousness</a:t>
            </a:r>
            <a:r>
              <a:rPr lang="en-US" dirty="0" smtClean="0"/>
              <a:t>: Being as one ought to be</a:t>
            </a:r>
          </a:p>
          <a:p>
            <a:pPr lvl="1"/>
            <a:r>
              <a:rPr lang="en-US" b="1" i="1" u="sng" dirty="0" err="1" smtClean="0"/>
              <a:t>Chesed</a:t>
            </a:r>
            <a:r>
              <a:rPr lang="en-US" dirty="0" smtClean="0"/>
              <a:t>: Loyal Love (NET), </a:t>
            </a:r>
            <a:r>
              <a:rPr lang="en-US" dirty="0" err="1" smtClean="0"/>
              <a:t>Lovingkindness</a:t>
            </a:r>
            <a:r>
              <a:rPr lang="en-US" dirty="0" smtClean="0"/>
              <a:t> (ASV, NASB), Faithful Love (HCSB), Steadfast Love (ESV); </a:t>
            </a:r>
            <a:r>
              <a:rPr lang="en-US" b="1" u="sng" dirty="0" smtClean="0"/>
              <a:t>Faithfulness</a:t>
            </a:r>
            <a:r>
              <a:rPr lang="en-US" dirty="0" smtClean="0"/>
              <a:t> &amp; </a:t>
            </a:r>
            <a:r>
              <a:rPr lang="en-US" b="1" u="sng" dirty="0" smtClean="0"/>
              <a:t>Mercy</a:t>
            </a:r>
            <a:r>
              <a:rPr lang="en-US" dirty="0" smtClean="0"/>
              <a:t> </a:t>
            </a:r>
            <a:endParaRPr lang="en-US" b="1" dirty="0" smtClean="0"/>
          </a:p>
          <a:p>
            <a:endParaRPr lang="en-US" dirty="0"/>
          </a:p>
          <a:p>
            <a:pPr lvl="1"/>
            <a:endParaRPr lang="en-US" dirty="0"/>
          </a:p>
        </p:txBody>
      </p:sp>
    </p:spTree>
    <p:extLst>
      <p:ext uri="{BB962C8B-B14F-4D97-AF65-F5344CB8AC3E}">
        <p14:creationId xmlns:p14="http://schemas.microsoft.com/office/powerpoint/2010/main" xmlns="" val="2351855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Covenant </a:t>
            </a:r>
            <a:r>
              <a:rPr lang="en-US" b="1" dirty="0" smtClean="0">
                <a:solidFill>
                  <a:schemeClr val="accent1"/>
                </a:solidFill>
              </a:rPr>
              <a:t>Salvation</a:t>
            </a:r>
            <a:r>
              <a:rPr lang="en-US" b="1" dirty="0" smtClean="0"/>
              <a:t>:</a:t>
            </a:r>
            <a:br>
              <a:rPr lang="en-US" b="1" dirty="0" smtClean="0"/>
            </a:br>
            <a:r>
              <a:rPr lang="en-US" b="1" dirty="0" smtClean="0">
                <a:solidFill>
                  <a:schemeClr val="accent2"/>
                </a:solidFill>
              </a:rPr>
              <a:t>Righteousness</a:t>
            </a:r>
            <a:r>
              <a:rPr lang="en-US" b="1" dirty="0" smtClean="0"/>
              <a:t> and </a:t>
            </a:r>
            <a:r>
              <a:rPr lang="en-US" b="1" i="1" dirty="0" err="1" smtClean="0">
                <a:solidFill>
                  <a:schemeClr val="accent3"/>
                </a:solidFill>
              </a:rPr>
              <a:t>Chesed</a:t>
            </a:r>
            <a:endParaRPr lang="en-US" b="1" dirty="0">
              <a:solidFill>
                <a:schemeClr val="accent3"/>
              </a:solidFill>
            </a:endParaRPr>
          </a:p>
        </p:txBody>
      </p:sp>
      <p:sp>
        <p:nvSpPr>
          <p:cNvPr id="3" name="Content Placeholder 2"/>
          <p:cNvSpPr>
            <a:spLocks noGrp="1"/>
          </p:cNvSpPr>
          <p:nvPr>
            <p:ph idx="1"/>
          </p:nvPr>
        </p:nvSpPr>
        <p:spPr>
          <a:xfrm>
            <a:off x="914400" y="1333500"/>
            <a:ext cx="7620000" cy="4064000"/>
          </a:xfrm>
        </p:spPr>
        <p:txBody>
          <a:bodyPr>
            <a:normAutofit fontScale="70000" lnSpcReduction="20000"/>
          </a:bodyPr>
          <a:lstStyle/>
          <a:p>
            <a:pPr marL="0" indent="0">
              <a:buNone/>
            </a:pPr>
            <a:r>
              <a:rPr lang="en-US" sz="3250" dirty="0"/>
              <a:t>I have told the glad news of </a:t>
            </a:r>
            <a:r>
              <a:rPr lang="en-US" sz="3250" b="1" dirty="0">
                <a:solidFill>
                  <a:schemeClr val="accent2"/>
                </a:solidFill>
              </a:rPr>
              <a:t>deliverance</a:t>
            </a:r>
            <a:r>
              <a:rPr lang="en-US" sz="3250" dirty="0"/>
              <a:t/>
            </a:r>
            <a:br>
              <a:rPr lang="en-US" sz="3250" dirty="0"/>
            </a:br>
            <a:r>
              <a:rPr lang="en-US" sz="3250" dirty="0"/>
              <a:t>    in the great congregation;</a:t>
            </a:r>
            <a:br>
              <a:rPr lang="en-US" sz="3250" dirty="0"/>
            </a:br>
            <a:r>
              <a:rPr lang="en-US" sz="3250" dirty="0"/>
              <a:t>behold, I have not restrained my lips,</a:t>
            </a:r>
            <a:br>
              <a:rPr lang="en-US" sz="3250" dirty="0"/>
            </a:br>
            <a:r>
              <a:rPr lang="en-US" sz="3250" dirty="0"/>
              <a:t>    as you know, O </a:t>
            </a:r>
            <a:r>
              <a:rPr lang="en-US" sz="3250" cap="small" dirty="0"/>
              <a:t>Lord</a:t>
            </a:r>
            <a:r>
              <a:rPr lang="en-US" sz="3250" dirty="0"/>
              <a:t>.</a:t>
            </a:r>
            <a:br>
              <a:rPr lang="en-US" sz="3250" dirty="0"/>
            </a:br>
            <a:r>
              <a:rPr lang="en-US" sz="3250" b="1" baseline="30000" dirty="0"/>
              <a:t>10 </a:t>
            </a:r>
            <a:r>
              <a:rPr lang="en-US" sz="3250" dirty="0"/>
              <a:t>I have not hidden your </a:t>
            </a:r>
            <a:r>
              <a:rPr lang="en-US" sz="3250" b="1" dirty="0">
                <a:solidFill>
                  <a:schemeClr val="accent2"/>
                </a:solidFill>
              </a:rPr>
              <a:t>deliverance</a:t>
            </a:r>
            <a:r>
              <a:rPr lang="en-US" sz="3250" dirty="0"/>
              <a:t> within my heart;</a:t>
            </a:r>
            <a:br>
              <a:rPr lang="en-US" sz="3250" dirty="0"/>
            </a:br>
            <a:r>
              <a:rPr lang="en-US" sz="3250" dirty="0"/>
              <a:t>    I have spoken of your </a:t>
            </a:r>
            <a:r>
              <a:rPr lang="en-US" sz="3250" u="sng" dirty="0">
                <a:solidFill>
                  <a:schemeClr val="accent3"/>
                </a:solidFill>
              </a:rPr>
              <a:t>faithfulness</a:t>
            </a:r>
            <a:r>
              <a:rPr lang="en-US" sz="3250" dirty="0"/>
              <a:t> and your </a:t>
            </a:r>
            <a:r>
              <a:rPr lang="en-US" sz="3250" b="1" dirty="0">
                <a:solidFill>
                  <a:schemeClr val="accent1"/>
                </a:solidFill>
              </a:rPr>
              <a:t>salvation</a:t>
            </a:r>
            <a:r>
              <a:rPr lang="en-US" sz="3250" dirty="0"/>
              <a:t>;</a:t>
            </a:r>
            <a:br>
              <a:rPr lang="en-US" sz="3250" dirty="0"/>
            </a:br>
            <a:r>
              <a:rPr lang="en-US" sz="3250" dirty="0"/>
              <a:t>I have not concealed your </a:t>
            </a:r>
            <a:r>
              <a:rPr lang="en-US" sz="3250" b="1" dirty="0">
                <a:solidFill>
                  <a:schemeClr val="accent3"/>
                </a:solidFill>
              </a:rPr>
              <a:t>steadfast love </a:t>
            </a:r>
            <a:r>
              <a:rPr lang="en-US" sz="3250" dirty="0"/>
              <a:t>and your </a:t>
            </a:r>
            <a:r>
              <a:rPr lang="en-US" sz="3250" u="sng" dirty="0">
                <a:solidFill>
                  <a:schemeClr val="accent3"/>
                </a:solidFill>
              </a:rPr>
              <a:t>faithfulness</a:t>
            </a:r>
            <a:r>
              <a:rPr lang="en-US" sz="3250" dirty="0"/>
              <a:t/>
            </a:r>
            <a:br>
              <a:rPr lang="en-US" sz="3250" dirty="0"/>
            </a:br>
            <a:r>
              <a:rPr lang="en-US" sz="3250" dirty="0"/>
              <a:t>    from the great congregation.</a:t>
            </a:r>
          </a:p>
          <a:p>
            <a:pPr marL="0" indent="0">
              <a:buNone/>
            </a:pPr>
            <a:r>
              <a:rPr lang="en-US" sz="3250" b="1" baseline="30000" dirty="0"/>
              <a:t>11 </a:t>
            </a:r>
            <a:r>
              <a:rPr lang="en-US" sz="3250" dirty="0"/>
              <a:t>As for you, O </a:t>
            </a:r>
            <a:r>
              <a:rPr lang="en-US" sz="3250" cap="small" dirty="0"/>
              <a:t>Lord</a:t>
            </a:r>
            <a:r>
              <a:rPr lang="en-US" sz="3250" dirty="0"/>
              <a:t>, you will not restrain</a:t>
            </a:r>
            <a:br>
              <a:rPr lang="en-US" sz="3250" dirty="0"/>
            </a:br>
            <a:r>
              <a:rPr lang="en-US" sz="3250" dirty="0"/>
              <a:t>    your </a:t>
            </a:r>
            <a:r>
              <a:rPr lang="en-US" sz="3250" u="sng" dirty="0">
                <a:solidFill>
                  <a:schemeClr val="accent3"/>
                </a:solidFill>
              </a:rPr>
              <a:t>mercy</a:t>
            </a:r>
            <a:r>
              <a:rPr lang="en-US" sz="3250" dirty="0">
                <a:solidFill>
                  <a:schemeClr val="accent3"/>
                </a:solidFill>
              </a:rPr>
              <a:t> </a:t>
            </a:r>
            <a:r>
              <a:rPr lang="en-US" sz="3250" dirty="0"/>
              <a:t>from me;</a:t>
            </a:r>
            <a:br>
              <a:rPr lang="en-US" sz="3250" dirty="0"/>
            </a:br>
            <a:r>
              <a:rPr lang="en-US" sz="3250" dirty="0"/>
              <a:t>your </a:t>
            </a:r>
            <a:r>
              <a:rPr lang="en-US" sz="3250" b="1" dirty="0">
                <a:solidFill>
                  <a:schemeClr val="accent3"/>
                </a:solidFill>
              </a:rPr>
              <a:t>steadfast love </a:t>
            </a:r>
            <a:r>
              <a:rPr lang="en-US" sz="3250" dirty="0"/>
              <a:t>and your </a:t>
            </a:r>
            <a:r>
              <a:rPr lang="en-US" sz="3250" u="sng" dirty="0">
                <a:solidFill>
                  <a:schemeClr val="accent3"/>
                </a:solidFill>
              </a:rPr>
              <a:t>faithfulness</a:t>
            </a:r>
            <a:r>
              <a:rPr lang="en-US" sz="3250" dirty="0"/>
              <a:t> will</a:t>
            </a:r>
            <a:br>
              <a:rPr lang="en-US" sz="3250" dirty="0"/>
            </a:br>
            <a:r>
              <a:rPr lang="en-US" sz="3250" dirty="0"/>
              <a:t>    ever preserve me!</a:t>
            </a:r>
          </a:p>
          <a:p>
            <a:pPr marL="0" indent="0" algn="r">
              <a:buNone/>
            </a:pPr>
            <a:r>
              <a:rPr lang="en-US" dirty="0" smtClean="0"/>
              <a:t>Psalm 40:9-11</a:t>
            </a:r>
          </a:p>
          <a:p>
            <a:endParaRPr lang="en-US" dirty="0"/>
          </a:p>
          <a:p>
            <a:pPr lvl="1"/>
            <a:endParaRPr lang="en-US" dirty="0"/>
          </a:p>
        </p:txBody>
      </p:sp>
    </p:spTree>
    <p:extLst>
      <p:ext uri="{BB962C8B-B14F-4D97-AF65-F5344CB8AC3E}">
        <p14:creationId xmlns:p14="http://schemas.microsoft.com/office/powerpoint/2010/main" xmlns="" val="84411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Covenant </a:t>
            </a:r>
            <a:r>
              <a:rPr lang="en-US" b="1" dirty="0" smtClean="0">
                <a:solidFill>
                  <a:schemeClr val="accent1"/>
                </a:solidFill>
              </a:rPr>
              <a:t>Salvation</a:t>
            </a:r>
            <a:r>
              <a:rPr lang="en-US" b="1" dirty="0" smtClean="0"/>
              <a:t>:</a:t>
            </a:r>
            <a:br>
              <a:rPr lang="en-US" b="1" dirty="0" smtClean="0"/>
            </a:br>
            <a:r>
              <a:rPr lang="en-US" b="1" dirty="0" smtClean="0">
                <a:solidFill>
                  <a:schemeClr val="accent2"/>
                </a:solidFill>
              </a:rPr>
              <a:t>Righteousness</a:t>
            </a:r>
            <a:r>
              <a:rPr lang="en-US" b="1" dirty="0" smtClean="0"/>
              <a:t> and </a:t>
            </a:r>
            <a:r>
              <a:rPr lang="en-US" b="1" i="1" dirty="0" err="1" smtClean="0">
                <a:solidFill>
                  <a:schemeClr val="accent3"/>
                </a:solidFill>
              </a:rPr>
              <a:t>Chesed</a:t>
            </a:r>
            <a:endParaRPr lang="en-US" b="1" dirty="0">
              <a:solidFill>
                <a:schemeClr val="accent3"/>
              </a:solidFill>
            </a:endParaRPr>
          </a:p>
        </p:txBody>
      </p:sp>
      <p:sp>
        <p:nvSpPr>
          <p:cNvPr id="3" name="Content Placeholder 2"/>
          <p:cNvSpPr>
            <a:spLocks noGrp="1"/>
          </p:cNvSpPr>
          <p:nvPr>
            <p:ph idx="1"/>
          </p:nvPr>
        </p:nvSpPr>
        <p:spPr>
          <a:xfrm>
            <a:off x="1066800" y="1333500"/>
            <a:ext cx="7162800" cy="3771636"/>
          </a:xfrm>
        </p:spPr>
        <p:txBody>
          <a:bodyPr>
            <a:normAutofit fontScale="85000" lnSpcReduction="20000"/>
          </a:bodyPr>
          <a:lstStyle/>
          <a:p>
            <a:pPr marL="0" indent="0">
              <a:buNone/>
            </a:pPr>
            <a:r>
              <a:rPr lang="en-US" dirty="0" smtClean="0"/>
              <a:t>Oh </a:t>
            </a:r>
            <a:r>
              <a:rPr lang="en-US" dirty="0"/>
              <a:t>sing to the </a:t>
            </a:r>
            <a:r>
              <a:rPr lang="en-US" cap="small" dirty="0"/>
              <a:t>Lord</a:t>
            </a:r>
            <a:r>
              <a:rPr lang="en-US" dirty="0"/>
              <a:t> a new song,</a:t>
            </a:r>
            <a:br>
              <a:rPr lang="en-US" dirty="0"/>
            </a:br>
            <a:r>
              <a:rPr lang="en-US" dirty="0"/>
              <a:t>    for he has done marvelous things!</a:t>
            </a:r>
            <a:br>
              <a:rPr lang="en-US" dirty="0"/>
            </a:br>
            <a:r>
              <a:rPr lang="en-US" dirty="0"/>
              <a:t>His right hand and his holy arm</a:t>
            </a:r>
            <a:br>
              <a:rPr lang="en-US" dirty="0"/>
            </a:br>
            <a:r>
              <a:rPr lang="en-US" dirty="0"/>
              <a:t>    have worked </a:t>
            </a:r>
            <a:r>
              <a:rPr lang="en-US" b="1" dirty="0">
                <a:solidFill>
                  <a:schemeClr val="accent1"/>
                </a:solidFill>
              </a:rPr>
              <a:t>salvation</a:t>
            </a:r>
            <a:r>
              <a:rPr lang="en-US" dirty="0">
                <a:solidFill>
                  <a:schemeClr val="accent1"/>
                </a:solidFill>
              </a:rPr>
              <a:t> </a:t>
            </a:r>
            <a:r>
              <a:rPr lang="en-US" dirty="0"/>
              <a:t>for him.</a:t>
            </a:r>
            <a:br>
              <a:rPr lang="en-US" dirty="0"/>
            </a:br>
            <a:r>
              <a:rPr lang="en-US" b="1" baseline="30000" dirty="0"/>
              <a:t>2 </a:t>
            </a:r>
            <a:r>
              <a:rPr lang="en-US" dirty="0"/>
              <a:t>The </a:t>
            </a:r>
            <a:r>
              <a:rPr lang="en-US" cap="small" dirty="0"/>
              <a:t>Lord</a:t>
            </a:r>
            <a:r>
              <a:rPr lang="en-US" dirty="0"/>
              <a:t> has made known his </a:t>
            </a:r>
            <a:r>
              <a:rPr lang="en-US" b="1" dirty="0">
                <a:solidFill>
                  <a:schemeClr val="accent1"/>
                </a:solidFill>
              </a:rPr>
              <a:t>salvation</a:t>
            </a:r>
            <a:r>
              <a:rPr lang="en-US" dirty="0"/>
              <a:t>;</a:t>
            </a:r>
            <a:br>
              <a:rPr lang="en-US" dirty="0"/>
            </a:br>
            <a:r>
              <a:rPr lang="en-US" dirty="0"/>
              <a:t>    he has revealed his </a:t>
            </a:r>
            <a:r>
              <a:rPr lang="en-US" b="1" dirty="0">
                <a:solidFill>
                  <a:schemeClr val="accent2"/>
                </a:solidFill>
              </a:rPr>
              <a:t>righteousness</a:t>
            </a:r>
            <a:r>
              <a:rPr lang="en-US" dirty="0">
                <a:solidFill>
                  <a:schemeClr val="accent2"/>
                </a:solidFill>
              </a:rPr>
              <a:t> </a:t>
            </a:r>
            <a:r>
              <a:rPr lang="en-US" dirty="0"/>
              <a:t>in the sight of </a:t>
            </a:r>
            <a:r>
              <a:rPr lang="en-US" dirty="0" smtClean="0"/>
              <a:t>the nations</a:t>
            </a:r>
            <a:r>
              <a:rPr lang="en-US" dirty="0"/>
              <a:t/>
            </a:r>
            <a:br>
              <a:rPr lang="en-US" dirty="0"/>
            </a:br>
            <a:r>
              <a:rPr lang="en-US" b="1" baseline="30000" dirty="0"/>
              <a:t>3 </a:t>
            </a:r>
            <a:r>
              <a:rPr lang="en-US" dirty="0"/>
              <a:t>He has remembered his </a:t>
            </a:r>
            <a:r>
              <a:rPr lang="en-US" b="1" dirty="0">
                <a:solidFill>
                  <a:schemeClr val="accent3"/>
                </a:solidFill>
              </a:rPr>
              <a:t>steadfast love </a:t>
            </a:r>
            <a:r>
              <a:rPr lang="en-US" dirty="0"/>
              <a:t>and </a:t>
            </a:r>
            <a:r>
              <a:rPr lang="en-US" u="sng" dirty="0">
                <a:solidFill>
                  <a:schemeClr val="accent3"/>
                </a:solidFill>
              </a:rPr>
              <a:t>faithfulness</a:t>
            </a:r>
            <a:r>
              <a:rPr lang="en-US" dirty="0"/>
              <a:t/>
            </a:r>
            <a:br>
              <a:rPr lang="en-US" dirty="0"/>
            </a:br>
            <a:r>
              <a:rPr lang="en-US" dirty="0"/>
              <a:t>    to the house of Israel.</a:t>
            </a:r>
            <a:br>
              <a:rPr lang="en-US" dirty="0"/>
            </a:br>
            <a:r>
              <a:rPr lang="en-US" dirty="0"/>
              <a:t>All the ends of the earth have seen</a:t>
            </a:r>
            <a:br>
              <a:rPr lang="en-US" dirty="0"/>
            </a:br>
            <a:r>
              <a:rPr lang="en-US" dirty="0"/>
              <a:t>    the </a:t>
            </a:r>
            <a:r>
              <a:rPr lang="en-US" b="1" dirty="0">
                <a:solidFill>
                  <a:schemeClr val="accent1"/>
                </a:solidFill>
              </a:rPr>
              <a:t>salvation</a:t>
            </a:r>
            <a:r>
              <a:rPr lang="en-US" dirty="0">
                <a:solidFill>
                  <a:schemeClr val="accent1"/>
                </a:solidFill>
              </a:rPr>
              <a:t> </a:t>
            </a:r>
            <a:r>
              <a:rPr lang="en-US" dirty="0"/>
              <a:t>of our God</a:t>
            </a:r>
            <a:r>
              <a:rPr lang="en-US" dirty="0" smtClean="0"/>
              <a:t>.</a:t>
            </a:r>
          </a:p>
          <a:p>
            <a:pPr marL="0" indent="0" algn="r">
              <a:buNone/>
            </a:pPr>
            <a:r>
              <a:rPr lang="en-US" dirty="0" smtClean="0"/>
              <a:t>Psalm 98:1-3</a:t>
            </a:r>
          </a:p>
          <a:p>
            <a:endParaRPr lang="en-US" dirty="0"/>
          </a:p>
          <a:p>
            <a:pPr lvl="1"/>
            <a:endParaRPr lang="en-US" dirty="0"/>
          </a:p>
        </p:txBody>
      </p:sp>
    </p:spTree>
    <p:extLst>
      <p:ext uri="{BB962C8B-B14F-4D97-AF65-F5344CB8AC3E}">
        <p14:creationId xmlns:p14="http://schemas.microsoft.com/office/powerpoint/2010/main" xmlns="" val="240017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Covenant </a:t>
            </a:r>
            <a:r>
              <a:rPr lang="en-US" b="1" dirty="0" smtClean="0">
                <a:solidFill>
                  <a:schemeClr val="accent1"/>
                </a:solidFill>
              </a:rPr>
              <a:t>Salvation</a:t>
            </a:r>
            <a:r>
              <a:rPr lang="en-US" b="1" dirty="0" smtClean="0"/>
              <a:t>:</a:t>
            </a:r>
            <a:br>
              <a:rPr lang="en-US" b="1" dirty="0" smtClean="0"/>
            </a:br>
            <a:r>
              <a:rPr lang="en-US" b="1" dirty="0" smtClean="0">
                <a:solidFill>
                  <a:schemeClr val="accent2"/>
                </a:solidFill>
              </a:rPr>
              <a:t>Righteousness</a:t>
            </a:r>
            <a:r>
              <a:rPr lang="en-US" b="1" dirty="0" smtClean="0"/>
              <a:t> and </a:t>
            </a:r>
            <a:r>
              <a:rPr lang="en-US" b="1" i="1" dirty="0" err="1" smtClean="0">
                <a:solidFill>
                  <a:schemeClr val="accent3"/>
                </a:solidFill>
              </a:rPr>
              <a:t>Chesed</a:t>
            </a:r>
            <a:endParaRPr lang="en-US" b="1" dirty="0">
              <a:solidFill>
                <a:schemeClr val="accent3"/>
              </a:solidFill>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smtClean="0"/>
              <a:t>14</a:t>
            </a:r>
            <a:r>
              <a:rPr lang="en-US" b="1" baseline="30000" dirty="0"/>
              <a:t> </a:t>
            </a:r>
            <a:r>
              <a:rPr lang="en-US" dirty="0"/>
              <a:t>“Behold, the days are coming, declares the </a:t>
            </a:r>
            <a:r>
              <a:rPr lang="en-US" cap="small" dirty="0"/>
              <a:t>Lord</a:t>
            </a:r>
            <a:r>
              <a:rPr lang="en-US" dirty="0"/>
              <a:t>, when I will </a:t>
            </a:r>
            <a:r>
              <a:rPr lang="en-US" u="sng" dirty="0">
                <a:solidFill>
                  <a:schemeClr val="accent3"/>
                </a:solidFill>
              </a:rPr>
              <a:t>fulfill the promise </a:t>
            </a:r>
            <a:r>
              <a:rPr lang="en-US" dirty="0"/>
              <a:t>I made to the house of Israel and the house of Judah.</a:t>
            </a:r>
            <a:r>
              <a:rPr lang="en-US" b="1" baseline="30000" dirty="0"/>
              <a:t>15 </a:t>
            </a:r>
            <a:r>
              <a:rPr lang="en-US" dirty="0"/>
              <a:t>In those days and at that time I will cause a </a:t>
            </a:r>
            <a:r>
              <a:rPr lang="en-US" b="1" dirty="0">
                <a:solidFill>
                  <a:schemeClr val="accent2"/>
                </a:solidFill>
              </a:rPr>
              <a:t>righteous</a:t>
            </a:r>
            <a:r>
              <a:rPr lang="en-US" dirty="0"/>
              <a:t> Branch to spring up for David, and he shall execute </a:t>
            </a:r>
            <a:r>
              <a:rPr lang="en-US" u="sng" dirty="0">
                <a:solidFill>
                  <a:schemeClr val="accent2"/>
                </a:solidFill>
              </a:rPr>
              <a:t>justice</a:t>
            </a:r>
            <a:r>
              <a:rPr lang="en-US" dirty="0"/>
              <a:t> and </a:t>
            </a:r>
            <a:r>
              <a:rPr lang="en-US" b="1" dirty="0">
                <a:solidFill>
                  <a:schemeClr val="accent2"/>
                </a:solidFill>
              </a:rPr>
              <a:t>righteousness</a:t>
            </a:r>
            <a:r>
              <a:rPr lang="en-US" dirty="0"/>
              <a:t> in the land. </a:t>
            </a:r>
            <a:r>
              <a:rPr lang="en-US" b="1" baseline="30000" dirty="0"/>
              <a:t>16 </a:t>
            </a:r>
            <a:r>
              <a:rPr lang="en-US" dirty="0"/>
              <a:t>In those days Judah will be </a:t>
            </a:r>
            <a:r>
              <a:rPr lang="en-US" b="1" dirty="0">
                <a:solidFill>
                  <a:schemeClr val="accent1"/>
                </a:solidFill>
              </a:rPr>
              <a:t>saved</a:t>
            </a:r>
            <a:r>
              <a:rPr lang="en-US" dirty="0"/>
              <a:t>, and Jerusalem will dwell </a:t>
            </a:r>
            <a:r>
              <a:rPr lang="en-US" u="sng" dirty="0">
                <a:solidFill>
                  <a:schemeClr val="accent1"/>
                </a:solidFill>
              </a:rPr>
              <a:t>securely</a:t>
            </a:r>
            <a:r>
              <a:rPr lang="en-US" dirty="0"/>
              <a:t>. And this is the name by which it will be called: ‘</a:t>
            </a:r>
            <a:r>
              <a:rPr lang="en-US" dirty="0" smtClean="0"/>
              <a:t>The </a:t>
            </a:r>
            <a:r>
              <a:rPr lang="en-US" cap="small" dirty="0" smtClean="0"/>
              <a:t>Lord</a:t>
            </a:r>
            <a:r>
              <a:rPr lang="en-US" dirty="0"/>
              <a:t> is our </a:t>
            </a:r>
            <a:r>
              <a:rPr lang="en-US" b="1" dirty="0">
                <a:solidFill>
                  <a:schemeClr val="accent2"/>
                </a:solidFill>
              </a:rPr>
              <a:t>righteousness</a:t>
            </a:r>
            <a:r>
              <a:rPr lang="en-US" dirty="0" smtClean="0"/>
              <a:t>.’</a:t>
            </a:r>
            <a:endParaRPr lang="en-US" dirty="0"/>
          </a:p>
          <a:p>
            <a:pPr marL="0" indent="0" algn="r">
              <a:buNone/>
            </a:pPr>
            <a:r>
              <a:rPr lang="en-US" dirty="0" smtClean="0"/>
              <a:t>Jeremiah 33:14-16</a:t>
            </a:r>
          </a:p>
          <a:p>
            <a:endParaRPr lang="en-US" dirty="0"/>
          </a:p>
          <a:p>
            <a:pPr lvl="1"/>
            <a:endParaRPr lang="en-US" dirty="0"/>
          </a:p>
        </p:txBody>
      </p:sp>
    </p:spTree>
    <p:extLst>
      <p:ext uri="{BB962C8B-B14F-4D97-AF65-F5344CB8AC3E}">
        <p14:creationId xmlns:p14="http://schemas.microsoft.com/office/powerpoint/2010/main" xmlns="" val="300235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Covenant Salvation:</a:t>
            </a:r>
            <a:br>
              <a:rPr lang="en-US" b="1" dirty="0" smtClean="0"/>
            </a:br>
            <a:r>
              <a:rPr lang="en-US" b="1" dirty="0" smtClean="0"/>
              <a:t>Righteousness and </a:t>
            </a:r>
            <a:r>
              <a:rPr lang="en-US" b="1" i="1" dirty="0" err="1" smtClean="0"/>
              <a:t>Chesed</a:t>
            </a:r>
            <a:endParaRPr lang="en-US" b="1" dirty="0"/>
          </a:p>
        </p:txBody>
      </p:sp>
      <p:sp>
        <p:nvSpPr>
          <p:cNvPr id="3" name="Content Placeholder 2"/>
          <p:cNvSpPr>
            <a:spLocks noGrp="1"/>
          </p:cNvSpPr>
          <p:nvPr>
            <p:ph idx="1"/>
          </p:nvPr>
        </p:nvSpPr>
        <p:spPr>
          <a:xfrm>
            <a:off x="381000" y="1333500"/>
            <a:ext cx="8458200" cy="4038600"/>
          </a:xfrm>
        </p:spPr>
        <p:txBody>
          <a:bodyPr>
            <a:normAutofit fontScale="92500" lnSpcReduction="20000"/>
          </a:bodyPr>
          <a:lstStyle/>
          <a:p>
            <a:r>
              <a:rPr lang="en-US" dirty="0" smtClean="0">
                <a:solidFill>
                  <a:schemeClr val="tx1">
                    <a:lumMod val="50000"/>
                  </a:schemeClr>
                </a:solidFill>
              </a:rPr>
              <a:t>Definitions of Terms</a:t>
            </a:r>
            <a:endParaRPr lang="en-US" u="sng" dirty="0" smtClean="0">
              <a:solidFill>
                <a:schemeClr val="tx1">
                  <a:lumMod val="50000"/>
                </a:schemeClr>
              </a:solidFill>
            </a:endParaRPr>
          </a:p>
          <a:p>
            <a:pPr lvl="1"/>
            <a:r>
              <a:rPr lang="en-US" b="1" u="sng" dirty="0" smtClean="0">
                <a:solidFill>
                  <a:schemeClr val="tx1">
                    <a:lumMod val="50000"/>
                  </a:schemeClr>
                </a:solidFill>
              </a:rPr>
              <a:t>Covenant</a:t>
            </a:r>
            <a:r>
              <a:rPr lang="en-US" dirty="0" smtClean="0">
                <a:solidFill>
                  <a:schemeClr val="tx1">
                    <a:lumMod val="50000"/>
                  </a:schemeClr>
                </a:solidFill>
              </a:rPr>
              <a:t>: Solemn, binding, relational agreement</a:t>
            </a:r>
            <a:endParaRPr lang="en-US" u="sng" dirty="0" smtClean="0">
              <a:solidFill>
                <a:schemeClr val="tx1">
                  <a:lumMod val="50000"/>
                </a:schemeClr>
              </a:solidFill>
            </a:endParaRPr>
          </a:p>
          <a:p>
            <a:pPr lvl="1"/>
            <a:r>
              <a:rPr lang="en-US" b="1" u="sng" dirty="0" smtClean="0">
                <a:solidFill>
                  <a:schemeClr val="tx1">
                    <a:lumMod val="50000"/>
                  </a:schemeClr>
                </a:solidFill>
              </a:rPr>
              <a:t>Salvation</a:t>
            </a:r>
            <a:r>
              <a:rPr lang="en-US" dirty="0" smtClean="0">
                <a:solidFill>
                  <a:schemeClr val="tx1">
                    <a:lumMod val="50000"/>
                  </a:schemeClr>
                </a:solidFill>
              </a:rPr>
              <a:t>: Rescue, deliverance (Biblically: from sin-death)</a:t>
            </a:r>
          </a:p>
          <a:p>
            <a:pPr lvl="1"/>
            <a:r>
              <a:rPr lang="en-US" b="1" u="sng" dirty="0" smtClean="0">
                <a:solidFill>
                  <a:schemeClr val="tx1">
                    <a:lumMod val="50000"/>
                  </a:schemeClr>
                </a:solidFill>
              </a:rPr>
              <a:t>Righteousness</a:t>
            </a:r>
            <a:r>
              <a:rPr lang="en-US" dirty="0" smtClean="0">
                <a:solidFill>
                  <a:schemeClr val="tx1">
                    <a:lumMod val="50000"/>
                  </a:schemeClr>
                </a:solidFill>
              </a:rPr>
              <a:t>: Being as one ought to be</a:t>
            </a:r>
          </a:p>
          <a:p>
            <a:pPr lvl="1"/>
            <a:r>
              <a:rPr lang="en-US" b="1" i="1" u="sng" dirty="0" err="1" smtClean="0">
                <a:solidFill>
                  <a:schemeClr val="tx1">
                    <a:lumMod val="50000"/>
                  </a:schemeClr>
                </a:solidFill>
              </a:rPr>
              <a:t>Chesed</a:t>
            </a:r>
            <a:r>
              <a:rPr lang="en-US" dirty="0" smtClean="0">
                <a:solidFill>
                  <a:schemeClr val="tx1">
                    <a:lumMod val="50000"/>
                  </a:schemeClr>
                </a:solidFill>
              </a:rPr>
              <a:t>: Loyal Love (NET), </a:t>
            </a:r>
            <a:r>
              <a:rPr lang="en-US" dirty="0" err="1" smtClean="0">
                <a:solidFill>
                  <a:schemeClr val="tx1">
                    <a:lumMod val="50000"/>
                  </a:schemeClr>
                </a:solidFill>
              </a:rPr>
              <a:t>Lovingkindness</a:t>
            </a:r>
            <a:r>
              <a:rPr lang="en-US" dirty="0" smtClean="0">
                <a:solidFill>
                  <a:schemeClr val="tx1">
                    <a:lumMod val="50000"/>
                  </a:schemeClr>
                </a:solidFill>
              </a:rPr>
              <a:t> (ASV, NASB), Faithful Love (HCSB), Steadfast Love (ESV); </a:t>
            </a:r>
            <a:r>
              <a:rPr lang="en-US" b="1" u="sng" dirty="0" smtClean="0">
                <a:solidFill>
                  <a:schemeClr val="tx1">
                    <a:lumMod val="50000"/>
                  </a:schemeClr>
                </a:solidFill>
              </a:rPr>
              <a:t>Faithfulness</a:t>
            </a:r>
            <a:r>
              <a:rPr lang="en-US" dirty="0" smtClean="0">
                <a:solidFill>
                  <a:schemeClr val="tx1">
                    <a:lumMod val="50000"/>
                  </a:schemeClr>
                </a:solidFill>
              </a:rPr>
              <a:t> &amp; </a:t>
            </a:r>
            <a:r>
              <a:rPr lang="en-US" b="1" u="sng" dirty="0" smtClean="0">
                <a:solidFill>
                  <a:schemeClr val="tx1">
                    <a:lumMod val="50000"/>
                  </a:schemeClr>
                </a:solidFill>
              </a:rPr>
              <a:t>Mercy</a:t>
            </a:r>
            <a:r>
              <a:rPr lang="en-US" dirty="0" smtClean="0">
                <a:solidFill>
                  <a:schemeClr val="tx1">
                    <a:lumMod val="50000"/>
                  </a:schemeClr>
                </a:solidFill>
              </a:rPr>
              <a:t> </a:t>
            </a:r>
            <a:endParaRPr lang="en-US" b="1" dirty="0" smtClean="0">
              <a:solidFill>
                <a:schemeClr val="tx1">
                  <a:lumMod val="50000"/>
                </a:schemeClr>
              </a:solidFill>
            </a:endParaRPr>
          </a:p>
          <a:p>
            <a:r>
              <a:rPr lang="en-US" dirty="0" smtClean="0"/>
              <a:t>Principles of Covenant Salvation</a:t>
            </a:r>
          </a:p>
          <a:p>
            <a:pPr marL="838185" lvl="1" indent="-457200">
              <a:buFont typeface="+mj-lt"/>
              <a:buAutoNum type="arabicParenR"/>
            </a:pPr>
            <a:r>
              <a:rPr lang="en-US" dirty="0" smtClean="0"/>
              <a:t>The saving-righteousness of God is effective because he is as he ought to be and is intended for us to be as we ought to be. </a:t>
            </a:r>
            <a:endParaRPr lang="en-US" dirty="0"/>
          </a:p>
          <a:p>
            <a:pPr marL="838185" lvl="1" indent="-457200">
              <a:buFont typeface="+mj-lt"/>
              <a:buAutoNum type="arabicParenR"/>
            </a:pPr>
            <a:r>
              <a:rPr lang="en-US" dirty="0" smtClean="0"/>
              <a:t>God’s </a:t>
            </a:r>
            <a:r>
              <a:rPr lang="en-US" i="1" dirty="0" err="1"/>
              <a:t>chesed</a:t>
            </a:r>
            <a:r>
              <a:rPr lang="en-US" dirty="0" smtClean="0"/>
              <a:t> proves him to be righteous (faithful to his covenantal promises) which makes our salvation possible.</a:t>
            </a:r>
          </a:p>
          <a:p>
            <a:pPr marL="838185" lvl="1" indent="-457200">
              <a:buFont typeface="+mj-lt"/>
              <a:buAutoNum type="arabicParenR"/>
            </a:pPr>
            <a:r>
              <a:rPr lang="en-US" dirty="0" smtClean="0"/>
              <a:t>Salvation is about living in a right relationship with God.</a:t>
            </a:r>
          </a:p>
          <a:p>
            <a:endParaRPr lang="en-US" dirty="0"/>
          </a:p>
          <a:p>
            <a:pPr lvl="1"/>
            <a:endParaRPr lang="en-US" dirty="0"/>
          </a:p>
        </p:txBody>
      </p:sp>
    </p:spTree>
    <p:extLst>
      <p:ext uri="{BB962C8B-B14F-4D97-AF65-F5344CB8AC3E}">
        <p14:creationId xmlns:p14="http://schemas.microsoft.com/office/powerpoint/2010/main" xmlns="" val="1040568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Condition of Covenant Salvation</a:t>
            </a:r>
            <a:endParaRPr lang="en-US" b="1" dirty="0"/>
          </a:p>
        </p:txBody>
      </p:sp>
      <p:sp>
        <p:nvSpPr>
          <p:cNvPr id="3" name="Content Placeholder 2"/>
          <p:cNvSpPr>
            <a:spLocks noGrp="1"/>
          </p:cNvSpPr>
          <p:nvPr>
            <p:ph idx="1"/>
          </p:nvPr>
        </p:nvSpPr>
        <p:spPr>
          <a:xfrm>
            <a:off x="1270000" y="1333500"/>
            <a:ext cx="6667500" cy="3771636"/>
          </a:xfrm>
        </p:spPr>
        <p:txBody>
          <a:bodyPr>
            <a:normAutofit/>
          </a:bodyPr>
          <a:lstStyle/>
          <a:p>
            <a:pPr marL="0" indent="0">
              <a:buNone/>
            </a:pPr>
            <a:r>
              <a:rPr lang="en-US" sz="2800" dirty="0" smtClean="0"/>
              <a:t>“</a:t>
            </a:r>
            <a:r>
              <a:rPr lang="en-US" sz="2800" dirty="0"/>
              <a:t>Behold, his soul is puffed up; it is not upright within </a:t>
            </a:r>
            <a:r>
              <a:rPr lang="en-US" sz="2800" dirty="0" smtClean="0"/>
              <a:t>him, but</a:t>
            </a:r>
            <a:r>
              <a:rPr lang="en-US" sz="2800" dirty="0"/>
              <a:t> the </a:t>
            </a:r>
            <a:r>
              <a:rPr lang="en-US" sz="2800" b="1" dirty="0">
                <a:solidFill>
                  <a:srgbClr val="FFFF00"/>
                </a:solidFill>
              </a:rPr>
              <a:t>righteous</a:t>
            </a:r>
            <a:r>
              <a:rPr lang="en-US" sz="2800" dirty="0">
                <a:solidFill>
                  <a:srgbClr val="FFFF00"/>
                </a:solidFill>
              </a:rPr>
              <a:t> </a:t>
            </a:r>
            <a:r>
              <a:rPr lang="en-US" sz="2800" dirty="0"/>
              <a:t>shall live by his </a:t>
            </a:r>
            <a:r>
              <a:rPr lang="en-US" sz="2800" b="1" dirty="0">
                <a:solidFill>
                  <a:srgbClr val="FFFF00"/>
                </a:solidFill>
              </a:rPr>
              <a:t>faith</a:t>
            </a:r>
            <a:r>
              <a:rPr lang="en-US" sz="2800" dirty="0" smtClean="0"/>
              <a:t>.”</a:t>
            </a:r>
          </a:p>
          <a:p>
            <a:pPr marL="0" indent="0" algn="r">
              <a:buNone/>
            </a:pPr>
            <a:r>
              <a:rPr lang="en-US" dirty="0" smtClean="0"/>
              <a:t>Habakkuk 2:4</a:t>
            </a:r>
          </a:p>
          <a:p>
            <a:pPr marL="0" indent="0" algn="r">
              <a:buNone/>
            </a:pPr>
            <a:endParaRPr lang="en-US" dirty="0" smtClean="0"/>
          </a:p>
          <a:p>
            <a:r>
              <a:rPr lang="en-US" dirty="0" smtClean="0"/>
              <a:t>“Faith” = Belief? Obedience? Loyalty?</a:t>
            </a:r>
          </a:p>
          <a:p>
            <a:r>
              <a:rPr lang="en-US" dirty="0" smtClean="0"/>
              <a:t>The only way we can experience the </a:t>
            </a:r>
            <a:r>
              <a:rPr lang="en-US" b="1" dirty="0" smtClean="0">
                <a:solidFill>
                  <a:srgbClr val="FFFF00"/>
                </a:solidFill>
              </a:rPr>
              <a:t>saving acts of God </a:t>
            </a:r>
            <a:r>
              <a:rPr lang="en-US" dirty="0" smtClean="0"/>
              <a:t>is if we live by </a:t>
            </a:r>
            <a:r>
              <a:rPr lang="en-US" b="1" u="sng" dirty="0" smtClean="0">
                <a:solidFill>
                  <a:srgbClr val="FFFF00"/>
                </a:solidFill>
              </a:rPr>
              <a:t>faith(</a:t>
            </a:r>
            <a:r>
              <a:rPr lang="en-US" b="1" u="sng" dirty="0" err="1" smtClean="0">
                <a:solidFill>
                  <a:srgbClr val="FFFF00"/>
                </a:solidFill>
              </a:rPr>
              <a:t>fulness</a:t>
            </a:r>
            <a:r>
              <a:rPr lang="en-US" b="1" u="sng" dirty="0" smtClean="0">
                <a:solidFill>
                  <a:srgbClr val="FFFF00"/>
                </a:solidFill>
              </a:rPr>
              <a:t>)</a:t>
            </a:r>
            <a:r>
              <a:rPr lang="en-US" dirty="0" smtClean="0"/>
              <a:t>.</a:t>
            </a:r>
            <a:endParaRPr lang="en-US" dirty="0"/>
          </a:p>
        </p:txBody>
      </p:sp>
    </p:spTree>
    <p:extLst>
      <p:ext uri="{BB962C8B-B14F-4D97-AF65-F5344CB8AC3E}">
        <p14:creationId xmlns:p14="http://schemas.microsoft.com/office/powerpoint/2010/main" xmlns="" val="26058914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TotalTime>
  <Words>1440</Words>
  <Application>Microsoft Office PowerPoint</Application>
  <PresentationFormat>On-screen Show (16:10)</PresentationFormat>
  <Paragraphs>130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Salvation of the Lord</vt:lpstr>
      <vt:lpstr>Good News for a Bad World</vt:lpstr>
      <vt:lpstr>Good News for a Bad World</vt:lpstr>
      <vt:lpstr>Covenant Salvation: Righteousness and Chesed</vt:lpstr>
      <vt:lpstr>Covenant Salvation: Righteousness and Chesed</vt:lpstr>
      <vt:lpstr>Covenant Salvation: Righteousness and Chesed</vt:lpstr>
      <vt:lpstr>Covenant Salvation: Righteousness and Chesed</vt:lpstr>
      <vt:lpstr>Covenant Salvation: Righteousness and Chesed</vt:lpstr>
      <vt:lpstr>The Condition of Covenant Salvation</vt:lpstr>
      <vt:lpstr>The Good News of Jesus Christ</vt:lpstr>
      <vt:lpstr>The Good News of Jesus Christ</vt:lpstr>
      <vt:lpstr>The Good News of Jesus Christ</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Salvation of the Lord</dc:title>
  <dc:creator>BenHall</dc:creator>
  <cp:lastModifiedBy>Brad Beutjer</cp:lastModifiedBy>
  <cp:revision>75</cp:revision>
  <dcterms:created xsi:type="dcterms:W3CDTF">2015-03-11T00:42:06Z</dcterms:created>
  <dcterms:modified xsi:type="dcterms:W3CDTF">2015-03-15T20:54:59Z</dcterms:modified>
</cp:coreProperties>
</file>