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90" y="-306"/>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280686-6643-440F-87DC-4A696D24DFE5}" type="datetimeFigureOut">
              <a:rPr lang="en-US" smtClean="0"/>
              <a:t>3/11/2015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56CF7D-3D0F-4D2D-A0EA-A989AFA85E6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Read James 3</a:t>
            </a:r>
            <a:r>
              <a:rPr lang="en-US" baseline="0" dirty="0" smtClean="0"/>
              <a:t> speech text before beginning slide</a:t>
            </a:r>
            <a:endParaRPr lang="en-US" dirty="0"/>
          </a:p>
        </p:txBody>
      </p:sp>
      <p:sp>
        <p:nvSpPr>
          <p:cNvPr id="4" name="Slide Number Placeholder 3"/>
          <p:cNvSpPr>
            <a:spLocks noGrp="1"/>
          </p:cNvSpPr>
          <p:nvPr>
            <p:ph type="sldNum" sz="quarter" idx="10"/>
          </p:nvPr>
        </p:nvSpPr>
        <p:spPr/>
        <p:txBody>
          <a:bodyPr/>
          <a:lstStyle/>
          <a:p>
            <a:fld id="{54072878-A6A6-40C2-9E83-25B506C6A7C1}" type="slidenum">
              <a:rPr lang="en-US" smtClean="0">
                <a:solidFill>
                  <a:prstClr val="black"/>
                </a:solidFill>
              </a:rPr>
              <a:pPr/>
              <a:t>1</a:t>
            </a:fld>
            <a:endParaRPr lang="en-US">
              <a:solidFill>
                <a:prstClr val="black"/>
              </a:solidFill>
            </a:endParaRPr>
          </a:p>
        </p:txBody>
      </p:sp>
    </p:spTree>
    <p:extLst>
      <p:ext uri="{BB962C8B-B14F-4D97-AF65-F5344CB8AC3E}">
        <p14:creationId xmlns="" xmlns:p14="http://schemas.microsoft.com/office/powerpoint/2010/main" val="404492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Read Proverbs 6:12ff before discussion after revealing</a:t>
            </a:r>
            <a:r>
              <a:rPr lang="en-US" baseline="0" dirty="0" smtClean="0"/>
              <a:t> topic.</a:t>
            </a:r>
            <a:endParaRPr lang="en-US" dirty="0"/>
          </a:p>
        </p:txBody>
      </p:sp>
      <p:sp>
        <p:nvSpPr>
          <p:cNvPr id="4" name="Slide Number Placeholder 3"/>
          <p:cNvSpPr>
            <a:spLocks noGrp="1"/>
          </p:cNvSpPr>
          <p:nvPr>
            <p:ph type="sldNum" sz="quarter" idx="10"/>
          </p:nvPr>
        </p:nvSpPr>
        <p:spPr/>
        <p:txBody>
          <a:bodyPr/>
          <a:lstStyle/>
          <a:p>
            <a:fld id="{54072878-A6A6-40C2-9E83-25B506C6A7C1}" type="slidenum">
              <a:rPr lang="en-US" smtClean="0">
                <a:solidFill>
                  <a:prstClr val="black"/>
                </a:solidFill>
              </a:rPr>
              <a:pPr/>
              <a:t>4</a:t>
            </a:fld>
            <a:endParaRPr lang="en-US">
              <a:solidFill>
                <a:prstClr val="black"/>
              </a:solidFill>
            </a:endParaRPr>
          </a:p>
        </p:txBody>
      </p:sp>
    </p:spTree>
    <p:extLst>
      <p:ext uri="{BB962C8B-B14F-4D97-AF65-F5344CB8AC3E}">
        <p14:creationId xmlns="" xmlns:p14="http://schemas.microsoft.com/office/powerpoint/2010/main" val="223102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Point out James</a:t>
            </a:r>
            <a:r>
              <a:rPr lang="en-US" baseline="0" dirty="0" smtClean="0"/>
              <a:t> 4:11-12; 5:9 texts and connect to gossip</a:t>
            </a:r>
            <a:endParaRPr lang="en-US" dirty="0"/>
          </a:p>
        </p:txBody>
      </p:sp>
      <p:sp>
        <p:nvSpPr>
          <p:cNvPr id="4" name="Slide Number Placeholder 3"/>
          <p:cNvSpPr>
            <a:spLocks noGrp="1"/>
          </p:cNvSpPr>
          <p:nvPr>
            <p:ph type="sldNum" sz="quarter" idx="10"/>
          </p:nvPr>
        </p:nvSpPr>
        <p:spPr/>
        <p:txBody>
          <a:bodyPr/>
          <a:lstStyle/>
          <a:p>
            <a:fld id="{54072878-A6A6-40C2-9E83-25B506C6A7C1}" type="slidenum">
              <a:rPr lang="en-US" smtClean="0">
                <a:solidFill>
                  <a:prstClr val="black"/>
                </a:solidFill>
              </a:rPr>
              <a:pPr/>
              <a:t>5</a:t>
            </a:fld>
            <a:endParaRPr lang="en-US">
              <a:solidFill>
                <a:prstClr val="black"/>
              </a:solidFill>
            </a:endParaRPr>
          </a:p>
        </p:txBody>
      </p:sp>
    </p:spTree>
    <p:extLst>
      <p:ext uri="{BB962C8B-B14F-4D97-AF65-F5344CB8AC3E}">
        <p14:creationId xmlns="" xmlns:p14="http://schemas.microsoft.com/office/powerpoint/2010/main" val="456033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We need to be careful because buildings do not happen by accident!</a:t>
            </a:r>
          </a:p>
        </p:txBody>
      </p:sp>
      <p:sp>
        <p:nvSpPr>
          <p:cNvPr id="4" name="Slide Number Placeholder 3"/>
          <p:cNvSpPr>
            <a:spLocks noGrp="1"/>
          </p:cNvSpPr>
          <p:nvPr>
            <p:ph type="sldNum" sz="quarter" idx="10"/>
          </p:nvPr>
        </p:nvSpPr>
        <p:spPr/>
        <p:txBody>
          <a:bodyPr/>
          <a:lstStyle/>
          <a:p>
            <a:fld id="{54072878-A6A6-40C2-9E83-25B506C6A7C1}" type="slidenum">
              <a:rPr lang="en-US" smtClean="0">
                <a:solidFill>
                  <a:prstClr val="black"/>
                </a:solidFill>
              </a:rPr>
              <a:pPr/>
              <a:t>7</a:t>
            </a:fld>
            <a:endParaRPr lang="en-US">
              <a:solidFill>
                <a:prstClr val="black"/>
              </a:solidFill>
            </a:endParaRPr>
          </a:p>
        </p:txBody>
      </p:sp>
    </p:spTree>
    <p:extLst>
      <p:ext uri="{BB962C8B-B14F-4D97-AF65-F5344CB8AC3E}">
        <p14:creationId xmlns="" xmlns:p14="http://schemas.microsoft.com/office/powerpoint/2010/main" val="3083152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Read Isaiah 50:4-6 after last</a:t>
            </a:r>
            <a:r>
              <a:rPr lang="en-US" baseline="0" dirty="0" smtClean="0"/>
              <a:t> slide to conclude and point to Jesus.</a:t>
            </a:r>
            <a:endParaRPr lang="en-US" dirty="0"/>
          </a:p>
        </p:txBody>
      </p:sp>
      <p:sp>
        <p:nvSpPr>
          <p:cNvPr id="4" name="Slide Number Placeholder 3"/>
          <p:cNvSpPr>
            <a:spLocks noGrp="1"/>
          </p:cNvSpPr>
          <p:nvPr>
            <p:ph type="sldNum" sz="quarter" idx="10"/>
          </p:nvPr>
        </p:nvSpPr>
        <p:spPr/>
        <p:txBody>
          <a:bodyPr/>
          <a:lstStyle/>
          <a:p>
            <a:fld id="{54072878-A6A6-40C2-9E83-25B506C6A7C1}" type="slidenum">
              <a:rPr lang="en-US" smtClean="0">
                <a:solidFill>
                  <a:prstClr val="black"/>
                </a:solidFill>
              </a:rPr>
              <a:pPr/>
              <a:t>10</a:t>
            </a:fld>
            <a:endParaRPr lang="en-US">
              <a:solidFill>
                <a:prstClr val="black"/>
              </a:solidFill>
            </a:endParaRPr>
          </a:p>
        </p:txBody>
      </p:sp>
    </p:spTree>
    <p:extLst>
      <p:ext uri="{BB962C8B-B14F-4D97-AF65-F5344CB8AC3E}">
        <p14:creationId xmlns="" xmlns:p14="http://schemas.microsoft.com/office/powerpoint/2010/main" val="233729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2" y="2095501"/>
            <a:ext cx="6686549" cy="1885651"/>
          </a:xfrm>
        </p:spPr>
        <p:txBody>
          <a:bodyPr anchor="b">
            <a:normAutofit/>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1941912" y="3981151"/>
            <a:ext cx="6686549" cy="938569"/>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Freeform 6"/>
          <p:cNvSpPr/>
          <p:nvPr/>
        </p:nvSpPr>
        <p:spPr bwMode="auto">
          <a:xfrm>
            <a:off x="2" y="3603176"/>
            <a:ext cx="1308489" cy="648824"/>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2" y="3774618"/>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255425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2" y="508000"/>
            <a:ext cx="6686549" cy="2597533"/>
          </a:xfrm>
        </p:spPr>
        <p:txBody>
          <a:bodyPr anchor="ctr">
            <a:normAutofit/>
          </a:bodyPr>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2" y="3628373"/>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2" y="2703451"/>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260534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4" y="508000"/>
            <a:ext cx="6295445" cy="2413000"/>
          </a:xfrm>
        </p:spPr>
        <p:txBody>
          <a:bodyPr anchor="ctr">
            <a:normAutofit/>
          </a:bodyPr>
          <a:lstStyle>
            <a:lvl1pPr algn="l">
              <a:defRPr sz="36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56259" y="2921000"/>
            <a:ext cx="5652416" cy="3175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1912" y="3628373"/>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2" y="2703451"/>
            <a:ext cx="584825" cy="304271"/>
          </a:xfrm>
        </p:spPr>
        <p:txBody>
          <a:bodyPr/>
          <a:lstStyle/>
          <a:p>
            <a:fld id="{C2D49BA9-2C53-482B-AA32-FC592270108C}" type="slidenum">
              <a:rPr lang="en-US" smtClean="0"/>
              <a:pPr/>
              <a:t>‹#›</a:t>
            </a:fld>
            <a:endParaRPr lang="en-US"/>
          </a:p>
        </p:txBody>
      </p:sp>
      <p:sp>
        <p:nvSpPr>
          <p:cNvPr id="14" name="TextBox 13"/>
          <p:cNvSpPr txBox="1"/>
          <p:nvPr/>
        </p:nvSpPr>
        <p:spPr>
          <a:xfrm>
            <a:off x="1850739" y="540004"/>
            <a:ext cx="457200" cy="487313"/>
          </a:xfrm>
          <a:prstGeom prst="rect">
            <a:avLst/>
          </a:prstGeom>
        </p:spPr>
        <p:txBody>
          <a:bodyPr vert="horz" lIns="68580" tIns="34290" rIns="68580" bIns="34290" rtlCol="0" anchor="ctr">
            <a:noAutofit/>
          </a:bodyPr>
          <a:lstStyle/>
          <a:p>
            <a:r>
              <a:rPr lang="en-US" sz="6000" dirty="0">
                <a:ln w="3175" cmpd="sng">
                  <a:noFill/>
                </a:ln>
                <a:solidFill>
                  <a:srgbClr val="A53010"/>
                </a:solidFill>
                <a:latin typeface="Arial"/>
              </a:rPr>
              <a:t>“</a:t>
            </a:r>
          </a:p>
        </p:txBody>
      </p:sp>
      <p:sp>
        <p:nvSpPr>
          <p:cNvPr id="15" name="TextBox 14"/>
          <p:cNvSpPr txBox="1"/>
          <p:nvPr/>
        </p:nvSpPr>
        <p:spPr>
          <a:xfrm>
            <a:off x="8336139" y="2421089"/>
            <a:ext cx="457200" cy="487313"/>
          </a:xfrm>
          <a:prstGeom prst="rect">
            <a:avLst/>
          </a:prstGeom>
        </p:spPr>
        <p:txBody>
          <a:bodyPr vert="horz" lIns="68580" tIns="34290" rIns="68580" bIns="34290" rtlCol="0" anchor="ctr">
            <a:noAutofit/>
          </a:bodyPr>
          <a:lstStyle/>
          <a:p>
            <a:r>
              <a:rPr lang="en-US" sz="6000" dirty="0">
                <a:ln w="3175" cmpd="sng">
                  <a:noFill/>
                </a:ln>
                <a:solidFill>
                  <a:srgbClr val="A53010"/>
                </a:solidFill>
                <a:latin typeface="Arial"/>
              </a:rPr>
              <a:t>”</a:t>
            </a:r>
          </a:p>
        </p:txBody>
      </p:sp>
    </p:spTree>
    <p:extLst>
      <p:ext uri="{BB962C8B-B14F-4D97-AF65-F5344CB8AC3E}">
        <p14:creationId xmlns="" xmlns:p14="http://schemas.microsoft.com/office/powerpoint/2010/main" val="3484741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032001"/>
            <a:ext cx="6686550" cy="2270704"/>
          </a:xfrm>
        </p:spPr>
        <p:txBody>
          <a:bodyPr anchor="b">
            <a:normAutofit/>
          </a:bodyPr>
          <a:lstStyle>
            <a:lvl1pPr algn="l">
              <a:defRPr sz="36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2" y="4152574"/>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1713546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4" y="508000"/>
            <a:ext cx="6295445" cy="2413000"/>
          </a:xfrm>
        </p:spPr>
        <p:txBody>
          <a:bodyPr anchor="ctr">
            <a:normAutofit/>
          </a:bodyPr>
          <a:lstStyle>
            <a:lvl1pPr algn="l">
              <a:defRPr sz="36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2" y="4152574"/>
            <a:ext cx="584825" cy="304271"/>
          </a:xfrm>
        </p:spPr>
        <p:txBody>
          <a:bodyPr/>
          <a:lstStyle/>
          <a:p>
            <a:fld id="{C2D49BA9-2C53-482B-AA32-FC592270108C}" type="slidenum">
              <a:rPr lang="en-US" smtClean="0"/>
              <a:pPr/>
              <a:t>‹#›</a:t>
            </a:fld>
            <a:endParaRPr lang="en-US"/>
          </a:p>
        </p:txBody>
      </p:sp>
      <p:sp>
        <p:nvSpPr>
          <p:cNvPr id="17" name="TextBox 16"/>
          <p:cNvSpPr txBox="1"/>
          <p:nvPr/>
        </p:nvSpPr>
        <p:spPr>
          <a:xfrm>
            <a:off x="1850739" y="540004"/>
            <a:ext cx="457200" cy="487313"/>
          </a:xfrm>
          <a:prstGeom prst="rect">
            <a:avLst/>
          </a:prstGeom>
        </p:spPr>
        <p:txBody>
          <a:bodyPr vert="horz" lIns="68580" tIns="34290" rIns="68580" bIns="34290" rtlCol="0" anchor="ctr">
            <a:noAutofit/>
          </a:bodyPr>
          <a:lstStyle/>
          <a:p>
            <a:r>
              <a:rPr lang="en-US" sz="6000" dirty="0">
                <a:ln w="3175" cmpd="sng">
                  <a:noFill/>
                </a:ln>
                <a:solidFill>
                  <a:srgbClr val="A53010"/>
                </a:solidFill>
                <a:latin typeface="Arial"/>
              </a:rPr>
              <a:t>“</a:t>
            </a:r>
          </a:p>
        </p:txBody>
      </p:sp>
      <p:sp>
        <p:nvSpPr>
          <p:cNvPr id="18" name="TextBox 17"/>
          <p:cNvSpPr txBox="1"/>
          <p:nvPr/>
        </p:nvSpPr>
        <p:spPr>
          <a:xfrm>
            <a:off x="8336139" y="2421089"/>
            <a:ext cx="457200" cy="487313"/>
          </a:xfrm>
          <a:prstGeom prst="rect">
            <a:avLst/>
          </a:prstGeom>
        </p:spPr>
        <p:txBody>
          <a:bodyPr vert="horz" lIns="68580" tIns="34290" rIns="68580" bIns="34290" rtlCol="0" anchor="ctr">
            <a:noAutofit/>
          </a:bodyPr>
          <a:lstStyle/>
          <a:p>
            <a:r>
              <a:rPr lang="en-US" sz="6000" dirty="0">
                <a:ln w="3175" cmpd="sng">
                  <a:noFill/>
                </a:ln>
                <a:solidFill>
                  <a:srgbClr val="A53010"/>
                </a:solidFill>
                <a:latin typeface="Arial"/>
              </a:rPr>
              <a:t>”</a:t>
            </a:r>
          </a:p>
        </p:txBody>
      </p:sp>
    </p:spTree>
    <p:extLst>
      <p:ext uri="{BB962C8B-B14F-4D97-AF65-F5344CB8AC3E}">
        <p14:creationId xmlns="" xmlns:p14="http://schemas.microsoft.com/office/powerpoint/2010/main" val="2978275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2" y="522840"/>
            <a:ext cx="6686549" cy="2400017"/>
          </a:xfrm>
        </p:spPr>
        <p:txBody>
          <a:bodyPr anchor="ctr">
            <a:normAutofit/>
          </a:bodyPr>
          <a:lstStyle>
            <a:lvl1pPr algn="l">
              <a:defRPr sz="36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2" y="4152574"/>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933845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3265167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11" y="522839"/>
            <a:ext cx="1655701" cy="440318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1909" y="522839"/>
            <a:ext cx="4857750" cy="440318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95962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6" y="520092"/>
            <a:ext cx="6683765" cy="106740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1909" y="1778000"/>
            <a:ext cx="6686550" cy="31480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248894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2" y="1715625"/>
            <a:ext cx="6686549" cy="1224000"/>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2" y="2941774"/>
            <a:ext cx="6686549" cy="7170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2" y="2703451"/>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55011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1909" y="1778000"/>
            <a:ext cx="3235398" cy="314801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93060" y="1771852"/>
            <a:ext cx="3235398" cy="314801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2" y="656486"/>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225314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4532" y="1643919"/>
            <a:ext cx="2994549"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941909" y="2124138"/>
            <a:ext cx="3257170" cy="279505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29974" y="1641229"/>
            <a:ext cx="2999251"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375218" y="2121448"/>
            <a:ext cx="3254006" cy="279505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2"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2" y="656486"/>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262261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7"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1478468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219659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2" y="371740"/>
            <a:ext cx="2628899" cy="813593"/>
          </a:xfrm>
        </p:spPr>
        <p:txBody>
          <a:bodyPr anchor="b"/>
          <a:lstStyle>
            <a:lvl1pPr algn="l">
              <a:defRPr sz="1500" b="0"/>
            </a:lvl1pPr>
          </a:lstStyle>
          <a:p>
            <a:r>
              <a:rPr lang="en-US" smtClean="0"/>
              <a:t>Click to edit Master title style</a:t>
            </a:r>
            <a:endParaRPr lang="en-US" dirty="0"/>
          </a:p>
        </p:txBody>
      </p:sp>
      <p:sp>
        <p:nvSpPr>
          <p:cNvPr id="3" name="Content Placeholder 2"/>
          <p:cNvSpPr>
            <a:spLocks noGrp="1"/>
          </p:cNvSpPr>
          <p:nvPr>
            <p:ph idx="1"/>
          </p:nvPr>
        </p:nvSpPr>
        <p:spPr>
          <a:xfrm>
            <a:off x="4742259" y="371742"/>
            <a:ext cx="3886200" cy="4512469"/>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1912" y="1332178"/>
            <a:ext cx="2628899" cy="355203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346761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000500"/>
            <a:ext cx="6686550" cy="472282"/>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1909" y="529138"/>
            <a:ext cx="6686550" cy="3212475"/>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941910" y="4472782"/>
            <a:ext cx="6686550"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2" y="4152574"/>
            <a:ext cx="584825" cy="304271"/>
          </a:xfrm>
        </p:spPr>
        <p:txBody>
          <a:body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1926048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22"/>
          <p:cNvGrpSpPr/>
          <p:nvPr/>
        </p:nvGrpSpPr>
        <p:grpSpPr>
          <a:xfrm>
            <a:off x="3" y="190500"/>
            <a:ext cx="2138637" cy="5532190"/>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 name="Group 9"/>
          <p:cNvGrpSpPr/>
          <p:nvPr/>
        </p:nvGrpSpPr>
        <p:grpSpPr>
          <a:xfrm>
            <a:off x="20416" y="-655"/>
            <a:ext cx="1767506" cy="571169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6" y="520092"/>
            <a:ext cx="6683765" cy="1067408"/>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1909" y="1778000"/>
            <a:ext cx="6686550" cy="32385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1210" y="5108699"/>
            <a:ext cx="859712" cy="308663"/>
          </a:xfrm>
          <a:prstGeom prst="rect">
            <a:avLst/>
          </a:prstGeom>
        </p:spPr>
        <p:txBody>
          <a:bodyPr vert="horz" lIns="91440" tIns="45720" rIns="91440" bIns="45720" rtlCol="0" anchor="ctr"/>
          <a:lstStyle>
            <a:lvl1pPr algn="r">
              <a:defRPr sz="675">
                <a:solidFill>
                  <a:schemeClr val="tx1">
                    <a:tint val="75000"/>
                  </a:schemeClr>
                </a:solidFill>
              </a:defRPr>
            </a:lvl1pPr>
          </a:lstStyle>
          <a:p>
            <a:fld id="{2B066FE4-7B37-4104-A4F8-37F73A0A052B}" type="datetimeFigureOut">
              <a:rPr lang="en-US" smtClean="0">
                <a:solidFill>
                  <a:prstClr val="black">
                    <a:tint val="75000"/>
                  </a:prstClr>
                </a:solidFill>
              </a:rPr>
              <a:pPr/>
              <a:t>3/11/2015</a:t>
            </a:fld>
            <a:endParaRPr lang="en-US">
              <a:solidFill>
                <a:prstClr val="black">
                  <a:tint val="75000"/>
                </a:prstClr>
              </a:solidFill>
            </a:endParaRPr>
          </a:p>
        </p:txBody>
      </p:sp>
      <p:sp>
        <p:nvSpPr>
          <p:cNvPr id="5" name="Footer Placeholder 4"/>
          <p:cNvSpPr>
            <a:spLocks noGrp="1"/>
          </p:cNvSpPr>
          <p:nvPr>
            <p:ph type="ftr" sz="quarter" idx="3"/>
          </p:nvPr>
        </p:nvSpPr>
        <p:spPr>
          <a:xfrm>
            <a:off x="1941912" y="5113175"/>
            <a:ext cx="5714999" cy="30427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398862" y="656486"/>
            <a:ext cx="584825" cy="304271"/>
          </a:xfrm>
          <a:prstGeom prst="rect">
            <a:avLst/>
          </a:prstGeom>
        </p:spPr>
        <p:txBody>
          <a:bodyPr vert="horz" lIns="91440" tIns="45720" rIns="91440" bIns="45720" rtlCol="0" anchor="ctr"/>
          <a:lstStyle>
            <a:lvl1pPr algn="r">
              <a:defRPr sz="1500">
                <a:solidFill>
                  <a:srgbClr val="FEFFFF"/>
                </a:solidFill>
              </a:defRPr>
            </a:lvl1pPr>
          </a:lstStyle>
          <a:p>
            <a:fld id="{C2D49BA9-2C53-482B-AA32-FC592270108C}" type="slidenum">
              <a:rPr lang="en-US" smtClean="0"/>
              <a:pPr/>
              <a:t>‹#›</a:t>
            </a:fld>
            <a:endParaRPr lang="en-US"/>
          </a:p>
        </p:txBody>
      </p:sp>
    </p:spTree>
    <p:extLst>
      <p:ext uri="{BB962C8B-B14F-4D97-AF65-F5344CB8AC3E}">
        <p14:creationId xmlns="" xmlns:p14="http://schemas.microsoft.com/office/powerpoint/2010/main" val="2697692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1655" y="1943102"/>
            <a:ext cx="6686549" cy="818851"/>
          </a:xfrm>
        </p:spPr>
        <p:txBody>
          <a:bodyPr>
            <a:normAutofit/>
          </a:bodyPr>
          <a:lstStyle/>
          <a:p>
            <a:pPr algn="ctr"/>
            <a:r>
              <a:rPr lang="en-US" sz="4500" b="1" dirty="0" smtClean="0"/>
              <a:t>The Tongue of Disciples</a:t>
            </a:r>
            <a:endParaRPr lang="en-US" sz="45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465822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43892"/>
            <a:ext cx="7467600" cy="813408"/>
          </a:xfrm>
        </p:spPr>
        <p:txBody>
          <a:bodyPr>
            <a:noAutofit/>
          </a:bodyPr>
          <a:lstStyle/>
          <a:p>
            <a:pPr algn="ctr"/>
            <a:r>
              <a:rPr lang="en-US" sz="3500" b="1" dirty="0" smtClean="0"/>
              <a:t>Words of Righteousness &amp; Peace</a:t>
            </a:r>
            <a:r>
              <a:rPr lang="en-US" sz="1800" dirty="0" smtClean="0"/>
              <a:t> </a:t>
            </a:r>
            <a:endParaRPr lang="en-US" sz="1800" dirty="0"/>
          </a:p>
        </p:txBody>
      </p:sp>
      <p:sp>
        <p:nvSpPr>
          <p:cNvPr id="3" name="Content Placeholder 2"/>
          <p:cNvSpPr>
            <a:spLocks noGrp="1"/>
          </p:cNvSpPr>
          <p:nvPr>
            <p:ph idx="1"/>
          </p:nvPr>
        </p:nvSpPr>
        <p:spPr>
          <a:xfrm>
            <a:off x="1447804" y="1181100"/>
            <a:ext cx="7315199" cy="4191000"/>
          </a:xfrm>
        </p:spPr>
        <p:txBody>
          <a:bodyPr>
            <a:normAutofit/>
          </a:bodyPr>
          <a:lstStyle/>
          <a:p>
            <a:pPr>
              <a:lnSpc>
                <a:spcPct val="200000"/>
              </a:lnSpc>
            </a:pPr>
            <a:r>
              <a:rPr lang="en-US" sz="2400" b="1" dirty="0" smtClean="0"/>
              <a:t>Preaching Like Prophets </a:t>
            </a:r>
            <a:r>
              <a:rPr lang="en-US" sz="2400" b="1" dirty="0"/>
              <a:t>(5:10</a:t>
            </a:r>
            <a:r>
              <a:rPr lang="en-US" sz="2400" b="1" dirty="0" smtClean="0"/>
              <a:t>)</a:t>
            </a:r>
            <a:endParaRPr lang="en-US" sz="2400" b="1" dirty="0"/>
          </a:p>
          <a:p>
            <a:pPr>
              <a:lnSpc>
                <a:spcPct val="200000"/>
              </a:lnSpc>
            </a:pPr>
            <a:r>
              <a:rPr lang="en-US" sz="2400" b="1" dirty="0" smtClean="0"/>
              <a:t>Constant Honesty </a:t>
            </a:r>
            <a:r>
              <a:rPr lang="en-US" sz="2400" b="1" dirty="0"/>
              <a:t>(5:12</a:t>
            </a:r>
            <a:r>
              <a:rPr lang="en-US" sz="2400" b="1" dirty="0" smtClean="0"/>
              <a:t>)</a:t>
            </a:r>
            <a:endParaRPr lang="en-US" sz="2400" b="1" dirty="0"/>
          </a:p>
          <a:p>
            <a:pPr>
              <a:lnSpc>
                <a:spcPct val="200000"/>
              </a:lnSpc>
            </a:pPr>
            <a:r>
              <a:rPr lang="en-US" sz="2400" b="1" dirty="0" smtClean="0"/>
              <a:t>Prayer: Personal &amp; Communal </a:t>
            </a:r>
            <a:r>
              <a:rPr lang="en-US" sz="2400" b="1" dirty="0"/>
              <a:t>(5:13-18; 1:5-8</a:t>
            </a:r>
            <a:r>
              <a:rPr lang="en-US" sz="2400" b="1" dirty="0" smtClean="0"/>
              <a:t>)</a:t>
            </a:r>
            <a:endParaRPr lang="en-US" sz="2400" b="1" dirty="0"/>
          </a:p>
          <a:p>
            <a:pPr>
              <a:lnSpc>
                <a:spcPct val="200000"/>
              </a:lnSpc>
            </a:pPr>
            <a:r>
              <a:rPr lang="en-US" sz="2400" b="1" dirty="0" smtClean="0"/>
              <a:t>Confession of Sin (5:16)</a:t>
            </a:r>
          </a:p>
          <a:p>
            <a:pPr>
              <a:lnSpc>
                <a:spcPct val="200000"/>
              </a:lnSpc>
            </a:pPr>
            <a:r>
              <a:rPr lang="en-US" sz="2400" b="1" dirty="0" smtClean="0"/>
              <a:t>Turning the Lost </a:t>
            </a:r>
            <a:r>
              <a:rPr lang="en-US" sz="2400" b="1" dirty="0"/>
              <a:t>(5:19-20</a:t>
            </a:r>
            <a:r>
              <a:rPr lang="en-US" sz="2400" b="1" dirty="0" smtClean="0"/>
              <a:t>)</a:t>
            </a:r>
            <a:endParaRPr lang="en-US" sz="2400" b="1" dirty="0"/>
          </a:p>
          <a:p>
            <a:endParaRPr lang="en-US" dirty="0"/>
          </a:p>
        </p:txBody>
      </p:sp>
    </p:spTree>
    <p:extLst>
      <p:ext uri="{BB962C8B-B14F-4D97-AF65-F5344CB8AC3E}">
        <p14:creationId xmlns="" xmlns:p14="http://schemas.microsoft.com/office/powerpoint/2010/main" val="222183151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39" y="418492"/>
            <a:ext cx="6683765" cy="1067408"/>
          </a:xfrm>
        </p:spPr>
        <p:txBody>
          <a:bodyPr>
            <a:normAutofit/>
          </a:bodyPr>
          <a:lstStyle/>
          <a:p>
            <a:r>
              <a:rPr lang="en-US" sz="3500" b="1" dirty="0" smtClean="0"/>
              <a:t>How You Speak Is a Big Deal</a:t>
            </a:r>
            <a:endParaRPr lang="en-US" sz="3500" b="1" dirty="0"/>
          </a:p>
        </p:txBody>
      </p:sp>
      <p:sp>
        <p:nvSpPr>
          <p:cNvPr id="3" name="Content Placeholder 2"/>
          <p:cNvSpPr>
            <a:spLocks noGrp="1"/>
          </p:cNvSpPr>
          <p:nvPr>
            <p:ph idx="1"/>
          </p:nvPr>
        </p:nvSpPr>
        <p:spPr>
          <a:xfrm>
            <a:off x="1524000" y="1333500"/>
            <a:ext cx="7010400" cy="3733800"/>
          </a:xfrm>
        </p:spPr>
        <p:txBody>
          <a:bodyPr>
            <a:noAutofit/>
          </a:bodyPr>
          <a:lstStyle/>
          <a:p>
            <a:pPr marL="0" indent="0">
              <a:buNone/>
            </a:pPr>
            <a:r>
              <a:rPr lang="en-US" sz="2200" dirty="0"/>
              <a:t>If anyone among </a:t>
            </a:r>
            <a:r>
              <a:rPr lang="en-US" sz="2200" dirty="0" smtClean="0"/>
              <a:t>you</a:t>
            </a:r>
            <a:r>
              <a:rPr lang="en-US" sz="2200" dirty="0"/>
              <a:t> thinks he is religious, and does not bridle his tongue but deceives his own heart, </a:t>
            </a:r>
            <a:r>
              <a:rPr lang="en-US" sz="2200" b="1" dirty="0">
                <a:solidFill>
                  <a:schemeClr val="accent1">
                    <a:lumMod val="60000"/>
                    <a:lumOff val="40000"/>
                  </a:schemeClr>
                </a:solidFill>
              </a:rPr>
              <a:t>this one’s religion is useless</a:t>
            </a:r>
            <a:r>
              <a:rPr lang="en-US" sz="2200" dirty="0" smtClean="0"/>
              <a:t>. </a:t>
            </a:r>
          </a:p>
          <a:p>
            <a:pPr marL="0" indent="0" algn="r">
              <a:buNone/>
            </a:pPr>
            <a:r>
              <a:rPr lang="en-US" sz="2200" dirty="0" smtClean="0"/>
              <a:t>James 1:26, NKJV</a:t>
            </a:r>
          </a:p>
          <a:p>
            <a:pPr marL="0" indent="0">
              <a:buNone/>
            </a:pPr>
            <a:endParaRPr lang="en-US" sz="2200" dirty="0" smtClean="0"/>
          </a:p>
          <a:p>
            <a:pPr marL="0" indent="0">
              <a:buNone/>
            </a:pPr>
            <a:r>
              <a:rPr lang="en-US" sz="2200" dirty="0" smtClean="0"/>
              <a:t>But </a:t>
            </a:r>
            <a:r>
              <a:rPr lang="en-US" sz="2200" dirty="0"/>
              <a:t>I say to you that for </a:t>
            </a:r>
            <a:r>
              <a:rPr lang="en-US" sz="2200" b="1" dirty="0">
                <a:solidFill>
                  <a:schemeClr val="accent1">
                    <a:lumMod val="60000"/>
                    <a:lumOff val="40000"/>
                  </a:schemeClr>
                </a:solidFill>
              </a:rPr>
              <a:t>every idle word </a:t>
            </a:r>
            <a:r>
              <a:rPr lang="en-US" sz="2200" dirty="0"/>
              <a:t>men may speak, they will give account of it in the day of </a:t>
            </a:r>
            <a:r>
              <a:rPr lang="en-US" sz="2200" b="1" dirty="0">
                <a:solidFill>
                  <a:schemeClr val="accent1">
                    <a:lumMod val="60000"/>
                    <a:lumOff val="40000"/>
                  </a:schemeClr>
                </a:solidFill>
              </a:rPr>
              <a:t>judgment</a:t>
            </a:r>
            <a:r>
              <a:rPr lang="en-US" sz="2200" dirty="0"/>
              <a:t>. </a:t>
            </a:r>
            <a:r>
              <a:rPr lang="en-US" sz="2200" dirty="0" smtClean="0"/>
              <a:t>For </a:t>
            </a:r>
            <a:r>
              <a:rPr lang="en-US" sz="2200" dirty="0"/>
              <a:t>by your words you will be justified, and by your words you will be condemned</a:t>
            </a:r>
            <a:r>
              <a:rPr lang="en-US" sz="2200" dirty="0" smtClean="0"/>
              <a:t>.” </a:t>
            </a:r>
          </a:p>
          <a:p>
            <a:pPr marL="0" indent="0" algn="r">
              <a:buNone/>
            </a:pPr>
            <a:r>
              <a:rPr lang="en-US" sz="2200" dirty="0" smtClean="0"/>
              <a:t>Matthew 12:36-37, NKJV</a:t>
            </a:r>
            <a:endParaRPr lang="en-US" sz="2200" dirty="0"/>
          </a:p>
        </p:txBody>
      </p:sp>
    </p:spTree>
    <p:extLst>
      <p:ext uri="{BB962C8B-B14F-4D97-AF65-F5344CB8AC3E}">
        <p14:creationId xmlns="" xmlns:p14="http://schemas.microsoft.com/office/powerpoint/2010/main" val="1138082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4" y="419100"/>
            <a:ext cx="6683765" cy="813408"/>
          </a:xfrm>
        </p:spPr>
        <p:txBody>
          <a:bodyPr>
            <a:normAutofit fontScale="90000"/>
          </a:bodyPr>
          <a:lstStyle/>
          <a:p>
            <a:r>
              <a:rPr lang="en-US" sz="3800" b="1" dirty="0" smtClean="0"/>
              <a:t>The Rule for Christian Speech</a:t>
            </a:r>
            <a:endParaRPr lang="en-US" sz="3800" b="1" dirty="0"/>
          </a:p>
        </p:txBody>
      </p:sp>
      <p:sp>
        <p:nvSpPr>
          <p:cNvPr id="3" name="Content Placeholder 2"/>
          <p:cNvSpPr>
            <a:spLocks noGrp="1"/>
          </p:cNvSpPr>
          <p:nvPr>
            <p:ph idx="1"/>
          </p:nvPr>
        </p:nvSpPr>
        <p:spPr>
          <a:xfrm>
            <a:off x="1676400" y="1409700"/>
            <a:ext cx="6686550" cy="4038600"/>
          </a:xfrm>
        </p:spPr>
        <p:txBody>
          <a:bodyPr>
            <a:normAutofit lnSpcReduction="10000"/>
          </a:bodyPr>
          <a:lstStyle/>
          <a:p>
            <a:pPr marL="0" indent="0">
              <a:buNone/>
            </a:pPr>
            <a:r>
              <a:rPr lang="en-US" sz="2400" b="1" dirty="0"/>
              <a:t>You must let no unwholesome word come out of your mouth, but only what is beneficial for the building up of the one in need, that it may give grace to those who </a:t>
            </a:r>
            <a:r>
              <a:rPr lang="en-US" sz="2400" b="1" dirty="0" smtClean="0"/>
              <a:t>hear. </a:t>
            </a:r>
          </a:p>
          <a:p>
            <a:pPr marL="0" indent="0" algn="r">
              <a:buNone/>
            </a:pPr>
            <a:r>
              <a:rPr lang="en-US" sz="2300" dirty="0" smtClean="0"/>
              <a:t>Ephesians 4:29, NET</a:t>
            </a:r>
          </a:p>
          <a:p>
            <a:pPr marL="0" indent="0">
              <a:buNone/>
            </a:pPr>
            <a:endParaRPr lang="en-US" dirty="0" smtClean="0"/>
          </a:p>
          <a:p>
            <a:r>
              <a:rPr lang="en-US" sz="2500" b="1" dirty="0" smtClean="0"/>
              <a:t>Beneficial</a:t>
            </a:r>
          </a:p>
          <a:p>
            <a:r>
              <a:rPr lang="en-US" sz="2500" b="1" dirty="0" smtClean="0"/>
              <a:t>For Building Up</a:t>
            </a:r>
          </a:p>
          <a:p>
            <a:r>
              <a:rPr lang="en-US" sz="2500" b="1" dirty="0" smtClean="0"/>
              <a:t>Giving Grace</a:t>
            </a:r>
          </a:p>
          <a:p>
            <a:endParaRPr lang="en-US" dirty="0" smtClean="0"/>
          </a:p>
          <a:p>
            <a:endParaRPr lang="en-US" dirty="0"/>
          </a:p>
        </p:txBody>
      </p:sp>
    </p:spTree>
    <p:extLst>
      <p:ext uri="{BB962C8B-B14F-4D97-AF65-F5344CB8AC3E}">
        <p14:creationId xmlns="" xmlns:p14="http://schemas.microsoft.com/office/powerpoint/2010/main" val="3861228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8" y="266700"/>
            <a:ext cx="6683765" cy="1067408"/>
          </a:xfrm>
        </p:spPr>
        <p:txBody>
          <a:bodyPr>
            <a:noAutofit/>
          </a:bodyPr>
          <a:lstStyle/>
          <a:p>
            <a:r>
              <a:rPr lang="en-US" sz="3500" b="1" dirty="0" smtClean="0"/>
              <a:t>Sins of the Tongue</a:t>
            </a:r>
            <a:br>
              <a:rPr lang="en-US" sz="3500" b="1" dirty="0" smtClean="0"/>
            </a:br>
            <a:r>
              <a:rPr lang="en-US" sz="3500" i="1" dirty="0" smtClean="0"/>
              <a:t>Lying</a:t>
            </a:r>
            <a:endParaRPr lang="en-US" sz="3500" dirty="0"/>
          </a:p>
        </p:txBody>
      </p:sp>
      <p:sp>
        <p:nvSpPr>
          <p:cNvPr id="3" name="Content Placeholder 2"/>
          <p:cNvSpPr>
            <a:spLocks noGrp="1"/>
          </p:cNvSpPr>
          <p:nvPr>
            <p:ph idx="1"/>
          </p:nvPr>
        </p:nvSpPr>
        <p:spPr>
          <a:xfrm>
            <a:off x="1676400" y="1638300"/>
            <a:ext cx="7086600" cy="3810000"/>
          </a:xfrm>
        </p:spPr>
        <p:txBody>
          <a:bodyPr>
            <a:normAutofit fontScale="92500" lnSpcReduction="10000"/>
          </a:bodyPr>
          <a:lstStyle/>
          <a:p>
            <a:r>
              <a:rPr lang="en-US" sz="2500" b="1" dirty="0" smtClean="0"/>
              <a:t>We like to lie because it gives us (an illusory sense of) control.</a:t>
            </a:r>
          </a:p>
          <a:p>
            <a:pPr lvl="1"/>
            <a:r>
              <a:rPr lang="en-US" sz="2050" dirty="0" smtClean="0"/>
              <a:t>Of the narrative of our broken lives</a:t>
            </a:r>
          </a:p>
          <a:p>
            <a:pPr lvl="1"/>
            <a:r>
              <a:rPr lang="en-US" sz="2050" dirty="0" smtClean="0"/>
              <a:t>Of the way people perceive and relate to us</a:t>
            </a:r>
          </a:p>
          <a:p>
            <a:r>
              <a:rPr lang="en-US" sz="2500" dirty="0" smtClean="0"/>
              <a:t>Ways to Lie</a:t>
            </a:r>
          </a:p>
          <a:p>
            <a:pPr lvl="1"/>
            <a:r>
              <a:rPr lang="en-US" sz="2200" dirty="0" smtClean="0"/>
              <a:t>False Oaths</a:t>
            </a:r>
          </a:p>
          <a:p>
            <a:pPr lvl="1"/>
            <a:r>
              <a:rPr lang="en-US" sz="2200" dirty="0" smtClean="0"/>
              <a:t>Direct Opposition to Truth</a:t>
            </a:r>
          </a:p>
          <a:p>
            <a:pPr lvl="1"/>
            <a:r>
              <a:rPr lang="en-US" sz="2200" dirty="0"/>
              <a:t>Omitting </a:t>
            </a:r>
            <a:r>
              <a:rPr lang="en-US" sz="2200" dirty="0" smtClean="0"/>
              <a:t>Details </a:t>
            </a:r>
            <a:r>
              <a:rPr lang="en-US" sz="2200" dirty="0"/>
              <a:t>of </a:t>
            </a:r>
            <a:r>
              <a:rPr lang="en-US" sz="2200" dirty="0" smtClean="0"/>
              <a:t>Truth</a:t>
            </a:r>
            <a:endParaRPr lang="en-US" sz="2200" dirty="0"/>
          </a:p>
          <a:p>
            <a:pPr lvl="1"/>
            <a:r>
              <a:rPr lang="en-US" sz="2200" dirty="0" smtClean="0"/>
              <a:t>Painting False Pictures</a:t>
            </a:r>
          </a:p>
          <a:p>
            <a:pPr lvl="1"/>
            <a:r>
              <a:rPr lang="en-US" sz="2200" dirty="0" smtClean="0"/>
              <a:t>Southern Lying</a:t>
            </a:r>
            <a:endParaRPr lang="en-US" sz="2200" dirty="0"/>
          </a:p>
        </p:txBody>
      </p:sp>
    </p:spTree>
    <p:extLst>
      <p:ext uri="{BB962C8B-B14F-4D97-AF65-F5344CB8AC3E}">
        <p14:creationId xmlns="" xmlns:p14="http://schemas.microsoft.com/office/powerpoint/2010/main" val="3982082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8" y="266700"/>
            <a:ext cx="6683765" cy="1067408"/>
          </a:xfrm>
        </p:spPr>
        <p:txBody>
          <a:bodyPr>
            <a:noAutofit/>
          </a:bodyPr>
          <a:lstStyle/>
          <a:p>
            <a:r>
              <a:rPr lang="en-US" sz="3500" b="1" dirty="0" smtClean="0"/>
              <a:t>Sins of the Tongue</a:t>
            </a:r>
            <a:br>
              <a:rPr lang="en-US" sz="3500" b="1" dirty="0" smtClean="0"/>
            </a:br>
            <a:r>
              <a:rPr lang="en-US" sz="3500" i="1" dirty="0" smtClean="0"/>
              <a:t>Gossip</a:t>
            </a:r>
            <a:endParaRPr lang="en-US" sz="3500" dirty="0"/>
          </a:p>
        </p:txBody>
      </p:sp>
      <p:sp>
        <p:nvSpPr>
          <p:cNvPr id="3" name="Content Placeholder 2"/>
          <p:cNvSpPr>
            <a:spLocks noGrp="1"/>
          </p:cNvSpPr>
          <p:nvPr>
            <p:ph idx="1"/>
          </p:nvPr>
        </p:nvSpPr>
        <p:spPr>
          <a:xfrm>
            <a:off x="1941909" y="1562100"/>
            <a:ext cx="6686550" cy="3810000"/>
          </a:xfrm>
        </p:spPr>
        <p:txBody>
          <a:bodyPr>
            <a:normAutofit fontScale="92500"/>
          </a:bodyPr>
          <a:lstStyle/>
          <a:p>
            <a:r>
              <a:rPr lang="en-US" sz="2400" b="1" dirty="0"/>
              <a:t>Gossip is sinful because it is a form of </a:t>
            </a:r>
            <a:r>
              <a:rPr lang="en-US" sz="2400" b="1" u="sng" dirty="0"/>
              <a:t>judging</a:t>
            </a:r>
            <a:r>
              <a:rPr lang="en-US" sz="2400" b="1" dirty="0"/>
              <a:t> and/or </a:t>
            </a:r>
            <a:r>
              <a:rPr lang="en-US" sz="2400" b="1" u="sng" dirty="0"/>
              <a:t>complaining</a:t>
            </a:r>
            <a:r>
              <a:rPr lang="en-US" sz="2400" b="1" dirty="0"/>
              <a:t> against others</a:t>
            </a:r>
            <a:r>
              <a:rPr lang="en-US" sz="2400" b="1" dirty="0" smtClean="0"/>
              <a:t>.</a:t>
            </a:r>
            <a:endParaRPr lang="en-US" sz="2400" dirty="0"/>
          </a:p>
          <a:p>
            <a:r>
              <a:rPr lang="en-US" sz="2400" dirty="0" smtClean="0"/>
              <a:t>The Appeal of Gossip</a:t>
            </a:r>
          </a:p>
          <a:p>
            <a:pPr lvl="1"/>
            <a:r>
              <a:rPr lang="en-US" sz="2200" dirty="0" smtClean="0"/>
              <a:t>Gaining Attention and Allegiance</a:t>
            </a:r>
          </a:p>
          <a:p>
            <a:pPr lvl="1"/>
            <a:r>
              <a:rPr lang="en-US" sz="2200" dirty="0" smtClean="0"/>
              <a:t>Coping with Guilt and Insecurities</a:t>
            </a:r>
          </a:p>
          <a:p>
            <a:r>
              <a:rPr lang="en-US" sz="2400" dirty="0" smtClean="0"/>
              <a:t>Danger Zones for Gossip</a:t>
            </a:r>
          </a:p>
          <a:p>
            <a:pPr lvl="1"/>
            <a:r>
              <a:rPr lang="en-US" sz="2200" dirty="0" smtClean="0"/>
              <a:t>Social Media</a:t>
            </a:r>
          </a:p>
          <a:p>
            <a:pPr lvl="1"/>
            <a:r>
              <a:rPr lang="en-US" sz="2200" dirty="0" smtClean="0"/>
              <a:t>“Don’t tell anyone, but…”</a:t>
            </a:r>
          </a:p>
          <a:p>
            <a:pPr lvl="1"/>
            <a:r>
              <a:rPr lang="en-US" sz="2200" dirty="0" smtClean="0"/>
              <a:t>Church Group Meetings</a:t>
            </a:r>
          </a:p>
          <a:p>
            <a:pPr lvl="1"/>
            <a:endParaRPr lang="en-US" dirty="0" smtClean="0"/>
          </a:p>
          <a:p>
            <a:pPr lvl="1"/>
            <a:endParaRPr lang="en-US" dirty="0"/>
          </a:p>
        </p:txBody>
      </p:sp>
    </p:spTree>
    <p:extLst>
      <p:ext uri="{BB962C8B-B14F-4D97-AF65-F5344CB8AC3E}">
        <p14:creationId xmlns="" xmlns:p14="http://schemas.microsoft.com/office/powerpoint/2010/main" val="17143672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8" y="266700"/>
            <a:ext cx="6683765" cy="1067408"/>
          </a:xfrm>
        </p:spPr>
        <p:txBody>
          <a:bodyPr>
            <a:noAutofit/>
          </a:bodyPr>
          <a:lstStyle/>
          <a:p>
            <a:r>
              <a:rPr lang="en-US" sz="3500" b="1" dirty="0" smtClean="0"/>
              <a:t>Sins of the Tongue</a:t>
            </a:r>
            <a:br>
              <a:rPr lang="en-US" sz="3500" b="1" dirty="0" smtClean="0"/>
            </a:br>
            <a:r>
              <a:rPr lang="en-US" sz="3500" i="1" dirty="0" smtClean="0"/>
              <a:t>Gossip</a:t>
            </a:r>
            <a:endParaRPr lang="en-US" sz="3500" dirty="0"/>
          </a:p>
        </p:txBody>
      </p:sp>
      <p:sp>
        <p:nvSpPr>
          <p:cNvPr id="3" name="Content Placeholder 2"/>
          <p:cNvSpPr>
            <a:spLocks noGrp="1"/>
          </p:cNvSpPr>
          <p:nvPr>
            <p:ph idx="1"/>
          </p:nvPr>
        </p:nvSpPr>
        <p:spPr>
          <a:xfrm>
            <a:off x="1941909" y="1562100"/>
            <a:ext cx="6686550" cy="3810000"/>
          </a:xfrm>
        </p:spPr>
        <p:txBody>
          <a:bodyPr>
            <a:normAutofit fontScale="92500" lnSpcReduction="10000"/>
          </a:bodyPr>
          <a:lstStyle/>
          <a:p>
            <a:r>
              <a:rPr lang="en-US" sz="2400" b="1" dirty="0" smtClean="0"/>
              <a:t>Gossip is sinful because it is a form of judging and/or complaining against others.</a:t>
            </a:r>
            <a:r>
              <a:rPr lang="en-US" sz="2400" dirty="0" smtClean="0"/>
              <a:t> </a:t>
            </a:r>
          </a:p>
          <a:p>
            <a:r>
              <a:rPr lang="en-US" sz="2600" dirty="0" smtClean="0"/>
              <a:t>The Appeal of Gossip</a:t>
            </a:r>
          </a:p>
          <a:p>
            <a:r>
              <a:rPr lang="en-US" sz="2600" dirty="0" smtClean="0"/>
              <a:t>Danger Zones for Gossip</a:t>
            </a:r>
          </a:p>
          <a:p>
            <a:r>
              <a:rPr lang="en-US" sz="2600" dirty="0" smtClean="0"/>
              <a:t>Questions to Ask before Speaking</a:t>
            </a:r>
          </a:p>
          <a:p>
            <a:pPr lvl="1"/>
            <a:r>
              <a:rPr lang="en-US" sz="2400" dirty="0" smtClean="0"/>
              <a:t>Do I know this is true?</a:t>
            </a:r>
          </a:p>
          <a:p>
            <a:pPr lvl="1"/>
            <a:r>
              <a:rPr lang="en-US" sz="2300" dirty="0" smtClean="0"/>
              <a:t>Would (or should) I say this in their presence?</a:t>
            </a:r>
          </a:p>
          <a:p>
            <a:pPr lvl="1"/>
            <a:r>
              <a:rPr lang="en-US" sz="2400" dirty="0" smtClean="0"/>
              <a:t>Will this be helpful to say?</a:t>
            </a:r>
          </a:p>
          <a:p>
            <a:pPr lvl="1"/>
            <a:r>
              <a:rPr lang="en-US" sz="2400" dirty="0" smtClean="0"/>
              <a:t>Could damage be done by these words?</a:t>
            </a:r>
          </a:p>
          <a:p>
            <a:pPr lvl="1"/>
            <a:endParaRPr lang="en-US" dirty="0" smtClean="0"/>
          </a:p>
          <a:p>
            <a:pPr lvl="1"/>
            <a:endParaRPr lang="en-US" dirty="0"/>
          </a:p>
        </p:txBody>
      </p:sp>
    </p:spTree>
    <p:extLst>
      <p:ext uri="{BB962C8B-B14F-4D97-AF65-F5344CB8AC3E}">
        <p14:creationId xmlns="" xmlns:p14="http://schemas.microsoft.com/office/powerpoint/2010/main" val="60619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8" y="266092"/>
            <a:ext cx="6683765" cy="1067408"/>
          </a:xfrm>
        </p:spPr>
        <p:txBody>
          <a:bodyPr>
            <a:noAutofit/>
          </a:bodyPr>
          <a:lstStyle/>
          <a:p>
            <a:r>
              <a:rPr lang="en-US" sz="3500" b="1" dirty="0" smtClean="0"/>
              <a:t>Sins of the Tongue</a:t>
            </a:r>
            <a:br>
              <a:rPr lang="en-US" sz="3500" b="1" dirty="0" smtClean="0"/>
            </a:br>
            <a:r>
              <a:rPr lang="en-US" sz="3500" i="1" dirty="0" smtClean="0"/>
              <a:t>Carelessness</a:t>
            </a:r>
            <a:endParaRPr lang="en-US" sz="3500" dirty="0"/>
          </a:p>
        </p:txBody>
      </p:sp>
      <p:sp>
        <p:nvSpPr>
          <p:cNvPr id="3" name="Content Placeholder 2"/>
          <p:cNvSpPr>
            <a:spLocks noGrp="1"/>
          </p:cNvSpPr>
          <p:nvPr>
            <p:ph idx="1"/>
          </p:nvPr>
        </p:nvSpPr>
        <p:spPr>
          <a:xfrm>
            <a:off x="1941912" y="1485900"/>
            <a:ext cx="6897291" cy="4038600"/>
          </a:xfrm>
        </p:spPr>
        <p:txBody>
          <a:bodyPr>
            <a:normAutofit fontScale="92500" lnSpcReduction="10000"/>
          </a:bodyPr>
          <a:lstStyle/>
          <a:p>
            <a:pPr marL="0" indent="0">
              <a:buNone/>
            </a:pPr>
            <a:r>
              <a:rPr lang="en-US" sz="2200" i="1" dirty="0"/>
              <a:t>Conduct yourselves with wisdom toward outsiders, making the most of the opportunities. </a:t>
            </a:r>
            <a:r>
              <a:rPr lang="en-US" sz="2200" i="1" dirty="0" smtClean="0"/>
              <a:t>Let </a:t>
            </a:r>
            <a:r>
              <a:rPr lang="en-US" sz="2200" i="1" dirty="0"/>
              <a:t>your speech always be gracious, seasoned with salt, so that you may know how you should answer everyone</a:t>
            </a:r>
            <a:r>
              <a:rPr lang="en-US" sz="2200" i="1" dirty="0" smtClean="0"/>
              <a:t>. </a:t>
            </a:r>
          </a:p>
          <a:p>
            <a:pPr marL="0" indent="0" algn="r">
              <a:buNone/>
            </a:pPr>
            <a:r>
              <a:rPr lang="en-US" sz="1900" dirty="0" smtClean="0"/>
              <a:t>Colossians 4:5-6, NET</a:t>
            </a:r>
          </a:p>
          <a:p>
            <a:r>
              <a:rPr lang="en-US" sz="2500" b="1" dirty="0" smtClean="0"/>
              <a:t>One of the greatest dangers in speech is not paying attention to what we are saying.</a:t>
            </a:r>
          </a:p>
          <a:p>
            <a:r>
              <a:rPr lang="en-US" sz="2500" dirty="0" smtClean="0"/>
              <a:t>Carelessness in Speech about…</a:t>
            </a:r>
          </a:p>
          <a:p>
            <a:pPr lvl="1"/>
            <a:r>
              <a:rPr lang="en-US" sz="2200" dirty="0" smtClean="0"/>
              <a:t>Socio-Political Issues</a:t>
            </a:r>
          </a:p>
          <a:p>
            <a:pPr lvl="1"/>
            <a:r>
              <a:rPr lang="en-US" sz="2200" dirty="0" smtClean="0"/>
              <a:t>Personal and Religious Background</a:t>
            </a:r>
          </a:p>
          <a:p>
            <a:pPr lvl="1"/>
            <a:r>
              <a:rPr lang="en-US" sz="2200" dirty="0" smtClean="0"/>
              <a:t>Coarse Jesting</a:t>
            </a:r>
          </a:p>
          <a:p>
            <a:pPr lvl="1"/>
            <a:endParaRPr lang="en-US" dirty="0"/>
          </a:p>
        </p:txBody>
      </p:sp>
    </p:spTree>
    <p:extLst>
      <p:ext uri="{BB962C8B-B14F-4D97-AF65-F5344CB8AC3E}">
        <p14:creationId xmlns="" xmlns:p14="http://schemas.microsoft.com/office/powerpoint/2010/main" val="38510418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8" y="520092"/>
            <a:ext cx="6683765" cy="737208"/>
          </a:xfrm>
        </p:spPr>
        <p:txBody>
          <a:bodyPr>
            <a:normAutofit/>
          </a:bodyPr>
          <a:lstStyle/>
          <a:p>
            <a:r>
              <a:rPr lang="en-US" sz="3500" b="1" dirty="0" smtClean="0"/>
              <a:t>The Tongue and the Heart </a:t>
            </a:r>
            <a:endParaRPr lang="en-US" sz="3500" b="1" dirty="0"/>
          </a:p>
        </p:txBody>
      </p:sp>
      <p:sp>
        <p:nvSpPr>
          <p:cNvPr id="3" name="Content Placeholder 2"/>
          <p:cNvSpPr>
            <a:spLocks noGrp="1"/>
          </p:cNvSpPr>
          <p:nvPr>
            <p:ph idx="1"/>
          </p:nvPr>
        </p:nvSpPr>
        <p:spPr>
          <a:xfrm>
            <a:off x="1941909" y="1333500"/>
            <a:ext cx="6686550" cy="4038600"/>
          </a:xfrm>
        </p:spPr>
        <p:txBody>
          <a:bodyPr>
            <a:noAutofit/>
          </a:bodyPr>
          <a:lstStyle/>
          <a:p>
            <a:pPr marL="0" indent="0">
              <a:buNone/>
            </a:pPr>
            <a:endParaRPr lang="en-US" sz="2400" dirty="0" smtClean="0"/>
          </a:p>
          <a:p>
            <a:pPr marL="0" indent="0">
              <a:buNone/>
            </a:pPr>
            <a:r>
              <a:rPr lang="en-US" sz="2400" dirty="0" smtClean="0"/>
              <a:t>Brood </a:t>
            </a:r>
            <a:r>
              <a:rPr lang="en-US" sz="2400" dirty="0"/>
              <a:t>of vipers! How can you, being evil, speak good things? </a:t>
            </a:r>
            <a:r>
              <a:rPr lang="en-US" sz="2400" b="1" dirty="0">
                <a:solidFill>
                  <a:schemeClr val="accent1">
                    <a:lumMod val="60000"/>
                    <a:lumOff val="40000"/>
                  </a:schemeClr>
                </a:solidFill>
              </a:rPr>
              <a:t>For out of the abundance of the heart the mouth speaks.</a:t>
            </a:r>
            <a:r>
              <a:rPr lang="en-US" sz="2400" dirty="0"/>
              <a:t> </a:t>
            </a:r>
            <a:r>
              <a:rPr lang="en-US" sz="2400" b="1" baseline="30000" dirty="0"/>
              <a:t>35 </a:t>
            </a:r>
            <a:r>
              <a:rPr lang="en-US" sz="2400" dirty="0"/>
              <a:t>A good man out of the good treasure of his heart</a:t>
            </a:r>
            <a:r>
              <a:rPr lang="en-US" sz="2400" baseline="30000" dirty="0"/>
              <a:t> </a:t>
            </a:r>
            <a:r>
              <a:rPr lang="en-US" sz="2400" dirty="0"/>
              <a:t>brings forth good things, and an evil man out of the evil treasure brings forth evil things</a:t>
            </a:r>
            <a:r>
              <a:rPr lang="en-US" sz="2400" dirty="0" smtClean="0"/>
              <a:t>. </a:t>
            </a:r>
          </a:p>
          <a:p>
            <a:pPr marL="0" indent="0" algn="r">
              <a:buNone/>
            </a:pPr>
            <a:r>
              <a:rPr lang="en-US" sz="2400" dirty="0" smtClean="0"/>
              <a:t>Matthew 12:34-35, NKJV</a:t>
            </a:r>
          </a:p>
          <a:p>
            <a:pPr marL="0" indent="0">
              <a:buNone/>
            </a:pPr>
            <a:endParaRPr lang="en-US" sz="2400" dirty="0"/>
          </a:p>
        </p:txBody>
      </p:sp>
    </p:spTree>
    <p:extLst>
      <p:ext uri="{BB962C8B-B14F-4D97-AF65-F5344CB8AC3E}">
        <p14:creationId xmlns="" xmlns:p14="http://schemas.microsoft.com/office/powerpoint/2010/main" val="173850319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76400" y="1790700"/>
            <a:ext cx="6686550" cy="3148018"/>
          </a:xfrm>
        </p:spPr>
        <p:txBody>
          <a:bodyPr>
            <a:normAutofit/>
          </a:bodyPr>
          <a:lstStyle/>
          <a:p>
            <a:pPr marL="0" indent="0" algn="ctr">
              <a:buNone/>
            </a:pPr>
            <a:r>
              <a:rPr lang="en-US" sz="3500" b="1" dirty="0" smtClean="0"/>
              <a:t>Control of your tongue begins with change in your heart.</a:t>
            </a:r>
          </a:p>
        </p:txBody>
      </p:sp>
    </p:spTree>
    <p:extLst>
      <p:ext uri="{BB962C8B-B14F-4D97-AF65-F5344CB8AC3E}">
        <p14:creationId xmlns="" xmlns:p14="http://schemas.microsoft.com/office/powerpoint/2010/main" val="8672084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393</Words>
  <Application>Microsoft Office PowerPoint</Application>
  <PresentationFormat>On-screen Show (16:10)</PresentationFormat>
  <Paragraphs>71</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The Tongue of Disciples</vt:lpstr>
      <vt:lpstr>How You Speak Is a Big Deal</vt:lpstr>
      <vt:lpstr>The Rule for Christian Speech</vt:lpstr>
      <vt:lpstr>Sins of the Tongue Lying</vt:lpstr>
      <vt:lpstr>Sins of the Tongue Gossip</vt:lpstr>
      <vt:lpstr>Sins of the Tongue Gossip</vt:lpstr>
      <vt:lpstr>Sins of the Tongue Carelessness</vt:lpstr>
      <vt:lpstr>The Tongue and the Heart </vt:lpstr>
      <vt:lpstr>Slide 9</vt:lpstr>
      <vt:lpstr>Words of Righteousness &amp; Peace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Tongue of Disciples</dc:title>
  <dc:creator>Brad Beutjer</dc:creator>
  <cp:lastModifiedBy>Brad Beutjer</cp:lastModifiedBy>
  <cp:revision>1</cp:revision>
  <dcterms:created xsi:type="dcterms:W3CDTF">2015-03-11T23:29:33Z</dcterms:created>
  <dcterms:modified xsi:type="dcterms:W3CDTF">2015-03-11T23:32:12Z</dcterms:modified>
</cp:coreProperties>
</file>