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8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0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2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2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6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1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0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9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8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866F-CCA0-41AE-B131-988A93C3FD62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F9AE-66BE-46D8-AC01-4B603E1A71C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0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31614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4540" y="273050"/>
            <a:ext cx="5091956" cy="6252294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5400" b="1" dirty="0">
                <a:solidFill>
                  <a:prstClr val="black"/>
                </a:solidFill>
              </a:rPr>
              <a:t>The Parable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5400" b="1" dirty="0">
                <a:solidFill>
                  <a:prstClr val="black"/>
                </a:solidFill>
              </a:rPr>
              <a:t>of the Sower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5400" b="1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5400" b="1" dirty="0">
                <a:solidFill>
                  <a:prstClr val="black"/>
                </a:solidFill>
              </a:rPr>
              <a:t>In Reverse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5400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5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5400" dirty="0">
                <a:solidFill>
                  <a:prstClr val="black"/>
                </a:solidFill>
              </a:rPr>
              <a:t>Luke 8:8-5, 15-11</a:t>
            </a:r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512" y="980728"/>
            <a:ext cx="3286001" cy="54006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20688"/>
            <a:ext cx="3528392" cy="580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67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the those with noble </a:t>
            </a:r>
            <a:br>
              <a:rPr lang="en-US" b="1" dirty="0" smtClean="0"/>
            </a:br>
            <a:r>
              <a:rPr lang="en-US" b="1" dirty="0" smtClean="0"/>
              <a:t>and good hearts going to do?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Keep on keeping on</a:t>
            </a:r>
            <a:r>
              <a:rPr lang="en-US" sz="3600" b="1" dirty="0" smtClean="0"/>
              <a:t>!!</a:t>
            </a:r>
          </a:p>
          <a:p>
            <a:r>
              <a:rPr lang="en-US" sz="3600" dirty="0" smtClean="0"/>
              <a:t>The noble-hearted must reach the final goal of eternal salvation.</a:t>
            </a:r>
          </a:p>
          <a:p>
            <a:r>
              <a:rPr lang="en-US" sz="3600" dirty="0" smtClean="0"/>
              <a:t>They must promote faith in fellow-brethren so all will reach the goal of salvation.</a:t>
            </a:r>
          </a:p>
          <a:p>
            <a:r>
              <a:rPr lang="en-US" sz="3600" dirty="0" smtClean="0"/>
              <a:t>They must uphold the gospel of Jesus Christ and </a:t>
            </a:r>
            <a:r>
              <a:rPr lang="en-US" sz="3600" smtClean="0"/>
              <a:t>His church, </a:t>
            </a:r>
            <a:r>
              <a:rPr lang="en-US" sz="3600" dirty="0" smtClean="0"/>
              <a:t>where the lost of this world can come and the fallen </a:t>
            </a:r>
            <a:r>
              <a:rPr lang="en-US" sz="3600" smtClean="0"/>
              <a:t>can return.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114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Lessons </a:t>
            </a:r>
            <a:br>
              <a:rPr lang="en-US" b="1" dirty="0" smtClean="0"/>
            </a:br>
            <a:r>
              <a:rPr lang="en-US" b="1" dirty="0" smtClean="0"/>
              <a:t>from the Parable of the Sower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Realistic outlook for those spreading the gospel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sz="4000" dirty="0" smtClean="0"/>
              <a:t>A test of the heart, challenging each person to place himself into one of the categories mentioned by Jesus: </a:t>
            </a:r>
            <a:br>
              <a:rPr lang="en-US" sz="4000" dirty="0" smtClean="0"/>
            </a:br>
            <a:r>
              <a:rPr lang="en-US" sz="4000" dirty="0" smtClean="0"/>
              <a:t>Luke 8:10,16-18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sz="4000" dirty="0" smtClean="0"/>
              <a:t>A challenge to the noble and good heart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809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do the different </a:t>
            </a:r>
            <a:br>
              <a:rPr lang="en-US" b="1" dirty="0" smtClean="0"/>
            </a:br>
            <a:r>
              <a:rPr lang="en-US" b="1" dirty="0" smtClean="0"/>
              <a:t>reactions to God's Word emerge?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sowing is pictured as a single effort, taking place at the same time.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4000" dirty="0" smtClean="0"/>
              <a:t>The people reacting to God's Word are therefore contemporaries.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4000" dirty="0" smtClean="0"/>
              <a:t>What kind of developments do the "noble and honest" experience?</a:t>
            </a:r>
          </a:p>
        </p:txBody>
      </p:sp>
    </p:spTree>
    <p:extLst>
      <p:ext uri="{BB962C8B-B14F-4D97-AF65-F5344CB8AC3E}">
        <p14:creationId xmlns:p14="http://schemas.microsoft.com/office/powerpoint/2010/main" val="348796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a noble, good </a:t>
            </a:r>
            <a:br>
              <a:rPr lang="en-US" b="1" dirty="0" smtClean="0"/>
            </a:br>
            <a:r>
              <a:rPr lang="en-US" b="1" dirty="0" smtClean="0"/>
              <a:t>or honest heart? – Luke 8:15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256584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They hear with an open mind and seek to understand the word.</a:t>
            </a:r>
          </a:p>
          <a:p>
            <a:r>
              <a:rPr lang="en-US" sz="4000" dirty="0" smtClean="0"/>
              <a:t>They hold to the word, recognizing it as the source of life and truth.</a:t>
            </a:r>
          </a:p>
          <a:p>
            <a:r>
              <a:rPr lang="en-US" sz="4000" dirty="0" smtClean="0"/>
              <a:t>With patience and perseverance they </a:t>
            </a:r>
            <a:r>
              <a:rPr lang="en-US" sz="4000" dirty="0" smtClean="0"/>
              <a:t>bear fruit </a:t>
            </a:r>
            <a:r>
              <a:rPr lang="en-US" sz="4000" dirty="0" smtClean="0"/>
              <a:t>in </a:t>
            </a:r>
            <a:r>
              <a:rPr lang="en-US" sz="4000" dirty="0" smtClean="0"/>
              <a:t>themselves and others and do not shrink back from problems.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77662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noble and good heart</a:t>
            </a:r>
            <a:br>
              <a:rPr lang="en-US" b="1" dirty="0" smtClean="0"/>
            </a:br>
            <a:r>
              <a:rPr lang="en-US" b="1" dirty="0" smtClean="0"/>
              <a:t> is not determined by… 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Wealth or high financial earnings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Education and scholarship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Eloquence and rhetorical abilities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Craftsmanship and professional achievements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Impressive wardrobe or outward appearance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4712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do the noble- and good-hearted</a:t>
            </a:r>
            <a:br>
              <a:rPr lang="en-US" b="1" dirty="0" smtClean="0"/>
            </a:br>
            <a:r>
              <a:rPr lang="en-US" b="1" dirty="0" smtClean="0"/>
              <a:t>experience in their contemporaries?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3732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Those whose spiritual life is choked out by the thorns of life (sorrows and desire for wealth and pleasure)</a:t>
            </a:r>
          </a:p>
          <a:p>
            <a:r>
              <a:rPr lang="en-US" sz="3600" dirty="0" smtClean="0"/>
              <a:t>Those who give up quickly in view of despair and difficulties because there is no root or solid basis of faith</a:t>
            </a:r>
          </a:p>
          <a:p>
            <a:r>
              <a:rPr lang="en-US" sz="3600" dirty="0" smtClean="0"/>
              <a:t>Those who show virtually no interest in the gospel of Jesus Christ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3943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b="1" dirty="0" smtClean="0"/>
              <a:t>Spiritual Suffocation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rmAutofit lnSpcReduction="10000"/>
          </a:bodyPr>
          <a:lstStyle/>
          <a:p>
            <a:r>
              <a:rPr lang="en-US" sz="3600" b="1" i="1" u="sng" dirty="0" smtClean="0"/>
              <a:t>Sorrows</a:t>
            </a:r>
            <a:r>
              <a:rPr lang="en-US" sz="3600" b="1" dirty="0" smtClean="0"/>
              <a:t>: </a:t>
            </a:r>
            <a:r>
              <a:rPr lang="en-US" sz="3600" dirty="0" smtClean="0"/>
              <a:t>plans or romances fail; illness or loss of loved ones discourages; God did not operate my way</a:t>
            </a:r>
          </a:p>
          <a:p>
            <a:pPr marL="0" indent="0">
              <a:buNone/>
            </a:pPr>
            <a:endParaRPr lang="en-US" sz="1300" b="1" dirty="0" smtClean="0"/>
          </a:p>
          <a:p>
            <a:r>
              <a:rPr lang="en-US" sz="3600" b="1" i="1" u="sng" dirty="0" smtClean="0"/>
              <a:t>Riches</a:t>
            </a:r>
            <a:r>
              <a:rPr lang="en-US" sz="3600" b="1" dirty="0" smtClean="0"/>
              <a:t>: </a:t>
            </a:r>
            <a:r>
              <a:rPr lang="en-US" sz="3600" dirty="0" smtClean="0"/>
              <a:t>advancement of career,  personal wealth or prestige projects</a:t>
            </a:r>
          </a:p>
          <a:p>
            <a:pPr marL="0" indent="0">
              <a:buNone/>
            </a:pPr>
            <a:endParaRPr lang="en-US" sz="1300" b="1" dirty="0" smtClean="0"/>
          </a:p>
          <a:p>
            <a:r>
              <a:rPr lang="en-US" sz="3600" b="1" i="1" u="sng" dirty="0" smtClean="0"/>
              <a:t>Pleasures and desires</a:t>
            </a:r>
            <a:r>
              <a:rPr lang="en-US" sz="3600" b="1" i="1" dirty="0" smtClean="0"/>
              <a:t>: </a:t>
            </a:r>
            <a:r>
              <a:rPr lang="en-US" sz="3600" dirty="0" smtClean="0"/>
              <a:t>sex without marriage, works of the flesh, premium on leisure time, worldly concept of th</a:t>
            </a:r>
            <a:r>
              <a:rPr lang="en-US" sz="3600" dirty="0" smtClean="0"/>
              <a:t>e church and compromising the gospel, emotionalism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181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Momentary emotionalism </a:t>
            </a:r>
            <a:br>
              <a:rPr lang="en-US" b="1" dirty="0" smtClean="0"/>
            </a:br>
            <a:r>
              <a:rPr lang="en-US" b="1" dirty="0" smtClean="0"/>
              <a:t>without roots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 will lift me to a high and solve all my problems</a:t>
            </a:r>
          </a:p>
          <a:p>
            <a:r>
              <a:rPr lang="en-US" sz="3600" dirty="0" smtClean="0"/>
              <a:t>Outward acceptance of Christ based on new social relationships or possible romance</a:t>
            </a:r>
          </a:p>
          <a:p>
            <a:r>
              <a:rPr lang="en-US" sz="3600" dirty="0" smtClean="0"/>
              <a:t>People seeking new experiences but with little understanding of the goals and expectations of Jesus Christ</a:t>
            </a:r>
          </a:p>
          <a:p>
            <a:r>
              <a:rPr lang="en-US" sz="3600" dirty="0" smtClean="0"/>
              <a:t>Relief from undue pressure and enjoyment of the ensuing rejoicing, but no conviction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977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world of cold disbelief </a:t>
            </a:r>
            <a:r>
              <a:rPr lang="en-US" b="1" dirty="0" smtClean="0"/>
              <a:t>– </a:t>
            </a:r>
            <a:br>
              <a:rPr lang="en-US" b="1" dirty="0" smtClean="0"/>
            </a:br>
            <a:r>
              <a:rPr lang="en-US" b="1" dirty="0" smtClean="0"/>
              <a:t>picking away the seed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Denial of anything superseding human concepts or scientific verification </a:t>
            </a:r>
          </a:p>
          <a:p>
            <a:r>
              <a:rPr lang="en-US" sz="3600" dirty="0" smtClean="0"/>
              <a:t>Rejection of anything demanding time and commitment and interfering with worldly desires or present goals</a:t>
            </a:r>
          </a:p>
          <a:p>
            <a:r>
              <a:rPr lang="en-US" sz="3600" dirty="0" smtClean="0"/>
              <a:t>Prejudice induced by false concepts of God or bad experiences with religion based on misunderstandings and false doctrine</a:t>
            </a:r>
          </a:p>
          <a:p>
            <a:r>
              <a:rPr lang="en-US" sz="3600" dirty="0" smtClean="0"/>
              <a:t>No absolute truth: All views equally valid!</a:t>
            </a:r>
          </a:p>
        </p:txBody>
      </p:sp>
    </p:spTree>
    <p:extLst>
      <p:ext uri="{BB962C8B-B14F-4D97-AF65-F5344CB8AC3E}">
        <p14:creationId xmlns:p14="http://schemas.microsoft.com/office/powerpoint/2010/main" val="5675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463</Words>
  <Application>Microsoft Office PowerPoint</Application>
  <PresentationFormat>Bildschirmpräsentation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The Lessons  from the Parable of the Sower</vt:lpstr>
      <vt:lpstr>When do the different  reactions to God's Word emerge?</vt:lpstr>
      <vt:lpstr>What is a noble, good  or honest heart? – Luke 8:15</vt:lpstr>
      <vt:lpstr>The noble and good heart  is not determined by… </vt:lpstr>
      <vt:lpstr>What do the noble- and good-hearted experience in their contemporaries?</vt:lpstr>
      <vt:lpstr>Spiritual Suffocation</vt:lpstr>
      <vt:lpstr>Momentary emotionalism  without roots</vt:lpstr>
      <vt:lpstr>The world of cold disbelief –  picking away the seed</vt:lpstr>
      <vt:lpstr>What are the those with noble  and good hearts going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Glenn</dc:creator>
  <cp:lastModifiedBy>Glenn</cp:lastModifiedBy>
  <cp:revision>37</cp:revision>
  <dcterms:created xsi:type="dcterms:W3CDTF">2015-03-12T16:45:08Z</dcterms:created>
  <dcterms:modified xsi:type="dcterms:W3CDTF">2015-04-21T22:02:09Z</dcterms:modified>
</cp:coreProperties>
</file>