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notesMasterIdLst>
    <p:notesMasterId r:id="rId18"/>
  </p:notesMasterIdLst>
  <p:sldIdLst>
    <p:sldId id="256" r:id="rId2"/>
    <p:sldId id="384" r:id="rId3"/>
    <p:sldId id="404" r:id="rId4"/>
    <p:sldId id="405" r:id="rId5"/>
    <p:sldId id="411" r:id="rId6"/>
    <p:sldId id="415" r:id="rId7"/>
    <p:sldId id="416" r:id="rId8"/>
    <p:sldId id="412" r:id="rId9"/>
    <p:sldId id="414" r:id="rId10"/>
    <p:sldId id="417" r:id="rId11"/>
    <p:sldId id="418" r:id="rId12"/>
    <p:sldId id="413" r:id="rId13"/>
    <p:sldId id="372" r:id="rId14"/>
    <p:sldId id="419" r:id="rId15"/>
    <p:sldId id="421" r:id="rId16"/>
    <p:sldId id="420" r:id="rId17"/>
  </p:sldIdLst>
  <p:sldSz cx="9144000" cy="5143500" type="screen16x9"/>
  <p:notesSz cx="6858000" cy="9144000"/>
  <p:defaultText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1DA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2" autoAdjust="0"/>
    <p:restoredTop sz="94660" autoAdjust="0"/>
  </p:normalViewPr>
  <p:slideViewPr>
    <p:cSldViewPr snapToGrid="0">
      <p:cViewPr>
        <p:scale>
          <a:sx n="100" d="100"/>
          <a:sy n="100" d="100"/>
        </p:scale>
        <p:origin x="-516" y="-84"/>
      </p:cViewPr>
      <p:guideLst>
        <p:guide orient="horz" pos="1620"/>
        <p:guide pos="2880"/>
      </p:guideLst>
    </p:cSldViewPr>
  </p:slideViewPr>
  <p:outlineViewPr>
    <p:cViewPr>
      <p:scale>
        <a:sx n="33" d="100"/>
        <a:sy n="33" d="100"/>
      </p:scale>
      <p:origin x="0" y="26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2000" dirty="0" smtClean="0">
              <a:solidFill>
                <a:schemeClr val="bg1"/>
              </a:solidFill>
            </a:rPr>
            <a:t>Soldier</a:t>
          </a:r>
        </a:p>
        <a:p>
          <a:pPr>
            <a:lnSpc>
              <a:spcPct val="100000"/>
            </a:lnSpc>
            <a:spcAft>
              <a:spcPts val="600"/>
            </a:spcAft>
          </a:pPr>
          <a:r>
            <a:rPr lang="en-CA" sz="2000" dirty="0" smtClean="0">
              <a:solidFill>
                <a:schemeClr val="bg1"/>
              </a:solidFill>
            </a:rPr>
            <a:t>(vs. 3 &amp; 4)</a:t>
          </a: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CA" sz="1400" dirty="0" smtClean="0"/>
            <a:t>Does not get caught up in the affairs of this life.  Seeks to please the one who enlisted him.</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r>
            <a:rPr lang="en-CA" sz="2000" dirty="0" smtClean="0">
              <a:solidFill>
                <a:schemeClr val="bg1"/>
              </a:solidFill>
            </a:rPr>
            <a:t>Athlete </a:t>
          </a:r>
        </a:p>
        <a:p>
          <a:pPr>
            <a:lnSpc>
              <a:spcPct val="100000"/>
            </a:lnSpc>
            <a:spcAft>
              <a:spcPts val="600"/>
            </a:spcAft>
          </a:pPr>
          <a:r>
            <a:rPr lang="en-CA" sz="2000" dirty="0" smtClean="0">
              <a:solidFill>
                <a:schemeClr val="bg1"/>
              </a:solidFill>
            </a:rPr>
            <a:t>(vs. 5)</a:t>
          </a: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812CDC9A-7EB4-4CD6-BBD9-89D6071B4A2D}">
      <dgm:prSet phldrT="[Text]" custT="1"/>
      <dgm:spPr/>
      <dgm:t>
        <a:bodyPr anchor="t"/>
        <a:lstStyle/>
        <a:p>
          <a:pPr>
            <a:lnSpc>
              <a:spcPct val="100000"/>
            </a:lnSpc>
            <a:spcAft>
              <a:spcPts val="600"/>
            </a:spcAft>
          </a:pPr>
          <a:r>
            <a:rPr lang="en-CA" sz="2000" dirty="0" smtClean="0">
              <a:solidFill>
                <a:schemeClr val="bg1"/>
              </a:solidFill>
            </a:rPr>
            <a:t>Farmer </a:t>
          </a:r>
        </a:p>
        <a:p>
          <a:pPr>
            <a:lnSpc>
              <a:spcPct val="100000"/>
            </a:lnSpc>
            <a:spcAft>
              <a:spcPts val="600"/>
            </a:spcAft>
          </a:pPr>
          <a:r>
            <a:rPr lang="en-CA" sz="2000" dirty="0" smtClean="0">
              <a:solidFill>
                <a:schemeClr val="bg1"/>
              </a:solidFill>
            </a:rPr>
            <a:t>(vs. 6)</a:t>
          </a:r>
        </a:p>
      </dgm:t>
    </dgm:pt>
    <dgm:pt modelId="{C639F99B-45F9-4129-8524-9675B8C46132}" type="parTrans" cxnId="{93B9FB85-5FC9-4AE8-B78F-EA47BFD745F4}">
      <dgm:prSet/>
      <dgm:spPr/>
      <dgm:t>
        <a:bodyPr/>
        <a:lstStyle/>
        <a:p>
          <a:endParaRPr lang="en-US"/>
        </a:p>
      </dgm:t>
    </dgm:pt>
    <dgm:pt modelId="{04B8ACFA-78EF-4F52-A686-EC002B663247}" type="sibTrans" cxnId="{93B9FB85-5FC9-4AE8-B78F-EA47BFD745F4}">
      <dgm:prSet/>
      <dgm:spPr/>
      <dgm:t>
        <a:bodyPr/>
        <a:lstStyle/>
        <a:p>
          <a:endParaRPr lang="en-US"/>
        </a:p>
      </dgm:t>
    </dgm:pt>
    <dgm:pt modelId="{9F62D6B9-A601-4A77-842F-B766B096215F}">
      <dgm:prSet custT="1"/>
      <dgm:spPr/>
      <dgm:t>
        <a:bodyPr anchor="ctr" anchorCtr="0"/>
        <a:lstStyle/>
        <a:p>
          <a:r>
            <a:rPr lang="en-US" sz="1400" dirty="0" smtClean="0"/>
            <a:t>Does not receive the prize unless he competes according to the rules.</a:t>
          </a:r>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D0E6FCDB-C0FF-46CF-8088-964E7D040FAF}">
      <dgm:prSet custT="1"/>
      <dgm:spPr/>
      <dgm:t>
        <a:bodyPr anchor="ctr" anchorCtr="0"/>
        <a:lstStyle/>
        <a:p>
          <a:r>
            <a:rPr lang="en-US" sz="1400" dirty="0" smtClean="0"/>
            <a:t>Is the first to receive his share of the </a:t>
          </a:r>
          <a:r>
            <a:rPr lang="en-US" sz="1400" dirty="0" smtClean="0"/>
            <a:t>crops for which he has labored. </a:t>
          </a:r>
          <a:endParaRPr lang="en-US" sz="1400" dirty="0"/>
        </a:p>
      </dgm:t>
    </dgm:pt>
    <dgm:pt modelId="{94B0F2FC-DE06-416D-A665-8C0F2F456962}" type="parTrans" cxnId="{B773F2A7-CAEE-4809-A284-171C5BDC3F63}">
      <dgm:prSet/>
      <dgm:spPr/>
      <dgm:t>
        <a:bodyPr/>
        <a:lstStyle/>
        <a:p>
          <a:endParaRPr lang="en-US"/>
        </a:p>
      </dgm:t>
    </dgm:pt>
    <dgm:pt modelId="{AEEACC55-FA40-45C8-9496-62020BCC2C0C}" type="sibTrans" cxnId="{B773F2A7-CAEE-4809-A284-171C5BDC3F63}">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3" custScaleX="84015"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3" custScaleX="96519" custScaleY="94660" custLinFactNeighborX="-658"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3" custScaleX="82276"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3" custScaleX="97096" custScaleY="103431" custLinFactNeighborX="2303">
        <dgm:presLayoutVars>
          <dgm:bulletEnabled val="1"/>
        </dgm:presLayoutVars>
      </dgm:prSet>
      <dgm:spPr/>
      <dgm:t>
        <a:bodyPr/>
        <a:lstStyle/>
        <a:p>
          <a:endParaRPr lang="en-US"/>
        </a:p>
      </dgm:t>
    </dgm:pt>
    <dgm:pt modelId="{8DC1F0FE-0A5B-4096-8FCE-02268B89FD17}" type="pres">
      <dgm:prSet presAssocID="{73FCF38F-711C-4E2F-962C-F26923CD4F0F}" presName="spacing" presStyleCnt="0"/>
      <dgm:spPr/>
    </dgm:pt>
    <dgm:pt modelId="{AB51A4B5-FC25-4519-A94A-B4BDF01903D9}" type="pres">
      <dgm:prSet presAssocID="{812CDC9A-7EB4-4CD6-BBD9-89D6071B4A2D}" presName="linNode" presStyleCnt="0"/>
      <dgm:spPr/>
    </dgm:pt>
    <dgm:pt modelId="{609ADB1D-2211-442F-84B0-8FA2B91BB50D}" type="pres">
      <dgm:prSet presAssocID="{812CDC9A-7EB4-4CD6-BBD9-89D6071B4A2D}" presName="parentShp" presStyleLbl="node1" presStyleIdx="2" presStyleCnt="3" custScaleX="82428" custScaleY="92435" custLinFactNeighborX="-4184" custLinFactNeighborY="-2201">
        <dgm:presLayoutVars>
          <dgm:bulletEnabled val="1"/>
        </dgm:presLayoutVars>
      </dgm:prSet>
      <dgm:spPr/>
      <dgm:t>
        <a:bodyPr/>
        <a:lstStyle/>
        <a:p>
          <a:endParaRPr lang="en-US"/>
        </a:p>
      </dgm:t>
    </dgm:pt>
    <dgm:pt modelId="{D4669E31-2FC7-467E-B294-24A544A3E9D6}" type="pres">
      <dgm:prSet presAssocID="{812CDC9A-7EB4-4CD6-BBD9-89D6071B4A2D}" presName="childShp" presStyleLbl="bgAccFollowNode1" presStyleIdx="2" presStyleCnt="3" custScaleX="97001" custScaleY="99360" custLinFactNeighborX="1316">
        <dgm:presLayoutVars>
          <dgm:bulletEnabled val="1"/>
        </dgm:presLayoutVars>
      </dgm:prSet>
      <dgm:spPr/>
      <dgm:t>
        <a:bodyPr/>
        <a:lstStyle/>
        <a:p>
          <a:endParaRPr lang="en-US"/>
        </a:p>
      </dgm:t>
    </dgm:pt>
  </dgm:ptLst>
  <dgm:cxnLst>
    <dgm:cxn modelId="{ABD0F8AC-E657-46C7-AB67-C83FD8EE6D10}" srcId="{DB741B31-3ACD-4D4D-BBD0-34210D9875FA}" destId="{F105F3E0-EC69-4FE5-81C0-785F8F1952E0}" srcOrd="0" destOrd="0" parTransId="{E973AF2F-A742-4AF5-A82A-D82B10C84FA5}" sibTransId="{6CD01D08-88D6-4BAE-97BD-072AB8175E20}"/>
    <dgm:cxn modelId="{402D393C-48C5-48BA-B992-F30D784FB792}" type="presOf" srcId="{9F62D6B9-A601-4A77-842F-B766B096215F}" destId="{5D93434B-335F-4956-B30B-13B3BB2FA9FB}" srcOrd="0" destOrd="0" presId="urn:microsoft.com/office/officeart/2005/8/layout/vList6"/>
    <dgm:cxn modelId="{247C8542-CFAD-4396-801D-00C328D7D498}" type="presOf" srcId="{F105F3E0-EC69-4FE5-81C0-785F8F1952E0}" destId="{7BA9AFBE-55F8-437A-B072-C27CD9BCAE41}" srcOrd="0" destOrd="0" presId="urn:microsoft.com/office/officeart/2005/8/layout/vList6"/>
    <dgm:cxn modelId="{5863023E-199E-4DFB-B11E-15F9C6D3791C}" srcId="{26892084-75C1-4AD7-ADD4-538D607B8B8F}" destId="{9F62D6B9-A601-4A77-842F-B766B096215F}" srcOrd="0" destOrd="0" parTransId="{A3F533DA-C56A-4A29-B09B-C5A070609DDC}" sibTransId="{71E8F70B-082F-4B4A-8C07-740B2EFE9C73}"/>
    <dgm:cxn modelId="{D6EC5A37-9D5D-49AE-9347-567D444E00DC}" type="presOf" srcId="{26892084-75C1-4AD7-ADD4-538D607B8B8F}" destId="{4A326A46-483B-44A8-AF64-31DA0831549D}" srcOrd="0" destOrd="0" presId="urn:microsoft.com/office/officeart/2005/8/layout/vList6"/>
    <dgm:cxn modelId="{93B9FB85-5FC9-4AE8-B78F-EA47BFD745F4}" srcId="{DFF81A03-13B4-47D7-A4DC-6E466DA9E8F5}" destId="{812CDC9A-7EB4-4CD6-BBD9-89D6071B4A2D}" srcOrd="2" destOrd="0" parTransId="{C639F99B-45F9-4129-8524-9675B8C46132}" sibTransId="{04B8ACFA-78EF-4F52-A686-EC002B663247}"/>
    <dgm:cxn modelId="{B773F2A7-CAEE-4809-A284-171C5BDC3F63}" srcId="{812CDC9A-7EB4-4CD6-BBD9-89D6071B4A2D}" destId="{D0E6FCDB-C0FF-46CF-8088-964E7D040FAF}" srcOrd="0" destOrd="0" parTransId="{94B0F2FC-DE06-416D-A665-8C0F2F456962}" sibTransId="{AEEACC55-FA40-45C8-9496-62020BCC2C0C}"/>
    <dgm:cxn modelId="{9568CBD3-37A8-4BB0-B0E0-DFD1C19913FE}" type="presOf" srcId="{DFF81A03-13B4-47D7-A4DC-6E466DA9E8F5}" destId="{6AD75E67-1CED-46F4-8BE8-5CD1F2AEF27C}" srcOrd="0" destOrd="0" presId="urn:microsoft.com/office/officeart/2005/8/layout/vList6"/>
    <dgm:cxn modelId="{A436766F-C5B5-4B87-ACA1-49E56717CC70}" type="presOf" srcId="{D0E6FCDB-C0FF-46CF-8088-964E7D040FAF}" destId="{D4669E31-2FC7-467E-B294-24A544A3E9D6}" srcOrd="0" destOrd="0" presId="urn:microsoft.com/office/officeart/2005/8/layout/vList6"/>
    <dgm:cxn modelId="{8BF7DD50-621D-4258-AA7C-6F8CA23EFA71}" type="presOf" srcId="{DB741B31-3ACD-4D4D-BBD0-34210D9875FA}" destId="{5508E626-8DC8-4089-859E-E09A717399D8}" srcOrd="0" destOrd="0" presId="urn:microsoft.com/office/officeart/2005/8/layout/vList6"/>
    <dgm:cxn modelId="{47724399-1D45-429D-A68B-7CCBE1631080}" type="presOf" srcId="{812CDC9A-7EB4-4CD6-BBD9-89D6071B4A2D}" destId="{609ADB1D-2211-442F-84B0-8FA2B91BB50D}" srcOrd="0" destOrd="0" presId="urn:microsoft.com/office/officeart/2005/8/layout/vList6"/>
    <dgm:cxn modelId="{F839E28A-966C-45F6-B580-7A774B70C071}" srcId="{DFF81A03-13B4-47D7-A4DC-6E466DA9E8F5}" destId="{DB741B31-3ACD-4D4D-BBD0-34210D9875FA}" srcOrd="0" destOrd="0" parTransId="{C4B74660-B729-41DA-BCE4-D64BCE81F167}" sibTransId="{AC7E5150-9CCC-45C8-9AA9-664DF4CF06BD}"/>
    <dgm:cxn modelId="{22DC0702-2783-4B89-8865-1D7FD2B5E1E1}" srcId="{DFF81A03-13B4-47D7-A4DC-6E466DA9E8F5}" destId="{26892084-75C1-4AD7-ADD4-538D607B8B8F}" srcOrd="1" destOrd="0" parTransId="{C02B4CEA-D366-4EEA-9248-0314F9AA2EF2}" sibTransId="{73FCF38F-711C-4E2F-962C-F26923CD4F0F}"/>
    <dgm:cxn modelId="{7E380AC4-44FB-4EEB-9A39-0D6FB2EFBEDD}" type="presParOf" srcId="{6AD75E67-1CED-46F4-8BE8-5CD1F2AEF27C}" destId="{C7DFF6B2-F3C1-4953-8025-B7521654957D}" srcOrd="0" destOrd="0" presId="urn:microsoft.com/office/officeart/2005/8/layout/vList6"/>
    <dgm:cxn modelId="{5759CDD6-180F-480D-B20B-1C88AAC7B9C1}" type="presParOf" srcId="{C7DFF6B2-F3C1-4953-8025-B7521654957D}" destId="{5508E626-8DC8-4089-859E-E09A717399D8}" srcOrd="0" destOrd="0" presId="urn:microsoft.com/office/officeart/2005/8/layout/vList6"/>
    <dgm:cxn modelId="{2450F6B0-EF03-4087-9E42-296D38F6E924}" type="presParOf" srcId="{C7DFF6B2-F3C1-4953-8025-B7521654957D}" destId="{7BA9AFBE-55F8-437A-B072-C27CD9BCAE41}" srcOrd="1" destOrd="0" presId="urn:microsoft.com/office/officeart/2005/8/layout/vList6"/>
    <dgm:cxn modelId="{FFFFC749-E217-41BE-9875-DB8920FE6B22}" type="presParOf" srcId="{6AD75E67-1CED-46F4-8BE8-5CD1F2AEF27C}" destId="{9B74616E-718A-452D-AB0A-4683482EA6EE}" srcOrd="1" destOrd="0" presId="urn:microsoft.com/office/officeart/2005/8/layout/vList6"/>
    <dgm:cxn modelId="{D997D62C-B4F4-4F04-BDAF-6CB03925406C}" type="presParOf" srcId="{6AD75E67-1CED-46F4-8BE8-5CD1F2AEF27C}" destId="{87C079F6-F2B5-45FF-ABBE-532473979F1D}" srcOrd="2" destOrd="0" presId="urn:microsoft.com/office/officeart/2005/8/layout/vList6"/>
    <dgm:cxn modelId="{A46EFF0C-3FDD-4ACD-973E-43A27A09FED3}" type="presParOf" srcId="{87C079F6-F2B5-45FF-ABBE-532473979F1D}" destId="{4A326A46-483B-44A8-AF64-31DA0831549D}" srcOrd="0" destOrd="0" presId="urn:microsoft.com/office/officeart/2005/8/layout/vList6"/>
    <dgm:cxn modelId="{908C19FA-AF51-410B-A22B-9833F8D8178B}" type="presParOf" srcId="{87C079F6-F2B5-45FF-ABBE-532473979F1D}" destId="{5D93434B-335F-4956-B30B-13B3BB2FA9FB}" srcOrd="1" destOrd="0" presId="urn:microsoft.com/office/officeart/2005/8/layout/vList6"/>
    <dgm:cxn modelId="{0A402427-DCC4-4448-A67C-302D427220D5}" type="presParOf" srcId="{6AD75E67-1CED-46F4-8BE8-5CD1F2AEF27C}" destId="{8DC1F0FE-0A5B-4096-8FCE-02268B89FD17}" srcOrd="3" destOrd="0" presId="urn:microsoft.com/office/officeart/2005/8/layout/vList6"/>
    <dgm:cxn modelId="{76BE680B-6C9E-4FBC-9C68-AD0BEE872608}" type="presParOf" srcId="{6AD75E67-1CED-46F4-8BE8-5CD1F2AEF27C}" destId="{AB51A4B5-FC25-4519-A94A-B4BDF01903D9}" srcOrd="4" destOrd="0" presId="urn:microsoft.com/office/officeart/2005/8/layout/vList6"/>
    <dgm:cxn modelId="{1CA67582-E753-4711-A997-5B1DD4D5FDE2}" type="presParOf" srcId="{AB51A4B5-FC25-4519-A94A-B4BDF01903D9}" destId="{609ADB1D-2211-442F-84B0-8FA2B91BB50D}" srcOrd="0" destOrd="0" presId="urn:microsoft.com/office/officeart/2005/8/layout/vList6"/>
    <dgm:cxn modelId="{8741D197-103A-42E3-AC5B-D899F88A9420}" type="presParOf" srcId="{AB51A4B5-FC25-4519-A94A-B4BDF01903D9}" destId="{D4669E31-2FC7-467E-B294-24A544A3E9D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1600" dirty="0" smtClean="0">
              <a:solidFill>
                <a:schemeClr val="bg1"/>
              </a:solidFill>
            </a:rPr>
            <a:t>Farmer</a:t>
          </a:r>
          <a:endParaRPr lang="en-CA" sz="1600" dirty="0" smtClean="0">
            <a:solidFill>
              <a:schemeClr val="bg1"/>
            </a:solidFill>
          </a:endParaRPr>
        </a:p>
        <a:p>
          <a:pPr>
            <a:lnSpc>
              <a:spcPct val="100000"/>
            </a:lnSpc>
            <a:spcAft>
              <a:spcPts val="600"/>
            </a:spcAft>
          </a:pPr>
          <a:r>
            <a:rPr lang="en-CA" sz="1600" dirty="0" smtClean="0">
              <a:solidFill>
                <a:schemeClr val="bg1"/>
              </a:solidFill>
            </a:rPr>
            <a:t>(vs. </a:t>
          </a:r>
          <a:r>
            <a:rPr lang="en-CA" sz="1600" dirty="0" smtClean="0">
              <a:solidFill>
                <a:schemeClr val="bg1"/>
              </a:solidFill>
            </a:rPr>
            <a:t>6)</a:t>
          </a:r>
          <a:endParaRPr lang="en-CA" sz="1600" dirty="0" smtClean="0">
            <a:solidFill>
              <a:schemeClr val="bg1"/>
            </a:solidFill>
          </a:endParaRP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US" sz="1400" dirty="0" smtClean="0"/>
            <a:t>Is the first to receive his share of the crops for which he has labored. </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r>
            <a:rPr lang="en-CA" sz="1600" dirty="0" smtClean="0">
              <a:solidFill>
                <a:schemeClr val="bg1"/>
              </a:solidFill>
            </a:rPr>
            <a:t>Evangelist</a:t>
          </a:r>
        </a:p>
        <a:p>
          <a:pPr>
            <a:lnSpc>
              <a:spcPct val="100000"/>
            </a:lnSpc>
            <a:spcAft>
              <a:spcPts val="600"/>
            </a:spcAft>
          </a:pPr>
          <a:r>
            <a:rPr lang="en-CA" sz="1600" dirty="0" smtClean="0">
              <a:solidFill>
                <a:schemeClr val="bg1"/>
              </a:solidFill>
            </a:rPr>
            <a:t>(vs. 15, 25, &amp; 26)</a:t>
          </a:r>
          <a:endParaRPr lang="en-CA" sz="16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9F62D6B9-A601-4A77-842F-B766B096215F}">
      <dgm:prSet custT="1"/>
      <dgm:spPr/>
      <dgm:t>
        <a:bodyPr anchor="ctr" anchorCtr="0"/>
        <a:lstStyle/>
        <a:p>
          <a:r>
            <a:rPr lang="en-US" sz="1400" dirty="0" smtClean="0"/>
            <a:t>Is first not ashamed of his teaching.  May see the fruit of his work in the repentance of those formerly in opposition.</a:t>
          </a:r>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2" custScaleX="65602"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2" custScaleX="96519" custScaleY="94660" custLinFactNeighborX="1253"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2" custScaleX="65675"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2" custScaleX="97096" custScaleY="103431" custLinFactNeighborX="2303">
        <dgm:presLayoutVars>
          <dgm:bulletEnabled val="1"/>
        </dgm:presLayoutVars>
      </dgm:prSet>
      <dgm:spPr/>
      <dgm:t>
        <a:bodyPr/>
        <a:lstStyle/>
        <a:p>
          <a:endParaRPr lang="en-US"/>
        </a:p>
      </dgm:t>
    </dgm:pt>
  </dgm:ptLst>
  <dgm:cxnLst>
    <dgm:cxn modelId="{ABD0F8AC-E657-46C7-AB67-C83FD8EE6D10}" srcId="{DB741B31-3ACD-4D4D-BBD0-34210D9875FA}" destId="{F105F3E0-EC69-4FE5-81C0-785F8F1952E0}" srcOrd="0" destOrd="0" parTransId="{E973AF2F-A742-4AF5-A82A-D82B10C84FA5}" sibTransId="{6CD01D08-88D6-4BAE-97BD-072AB8175E20}"/>
    <dgm:cxn modelId="{DDC3F00C-7469-4347-AC95-2204AA3F7D45}" type="presOf" srcId="{DB741B31-3ACD-4D4D-BBD0-34210D9875FA}" destId="{5508E626-8DC8-4089-859E-E09A717399D8}" srcOrd="0" destOrd="0" presId="urn:microsoft.com/office/officeart/2005/8/layout/vList6"/>
    <dgm:cxn modelId="{C100F532-236D-4184-A9B7-F6B021E51B90}" type="presOf" srcId="{26892084-75C1-4AD7-ADD4-538D607B8B8F}" destId="{4A326A46-483B-44A8-AF64-31DA0831549D}" srcOrd="0" destOrd="0" presId="urn:microsoft.com/office/officeart/2005/8/layout/vList6"/>
    <dgm:cxn modelId="{7ABCDBD2-5E0C-4F5C-BB58-9EC07E6A8CFB}" type="presOf" srcId="{DFF81A03-13B4-47D7-A4DC-6E466DA9E8F5}" destId="{6AD75E67-1CED-46F4-8BE8-5CD1F2AEF27C}" srcOrd="0" destOrd="0" presId="urn:microsoft.com/office/officeart/2005/8/layout/vList6"/>
    <dgm:cxn modelId="{5863023E-199E-4DFB-B11E-15F9C6D3791C}" srcId="{26892084-75C1-4AD7-ADD4-538D607B8B8F}" destId="{9F62D6B9-A601-4A77-842F-B766B096215F}" srcOrd="0" destOrd="0" parTransId="{A3F533DA-C56A-4A29-B09B-C5A070609DDC}" sibTransId="{71E8F70B-082F-4B4A-8C07-740B2EFE9C73}"/>
    <dgm:cxn modelId="{57C6E205-9111-4E86-8757-85F52DBBA086}" type="presOf" srcId="{9F62D6B9-A601-4A77-842F-B766B096215F}" destId="{5D93434B-335F-4956-B30B-13B3BB2FA9FB}" srcOrd="0" destOrd="0" presId="urn:microsoft.com/office/officeart/2005/8/layout/vList6"/>
    <dgm:cxn modelId="{74B25EDF-F2C5-46AE-BF96-8CD69E5FFE36}" type="presOf" srcId="{F105F3E0-EC69-4FE5-81C0-785F8F1952E0}" destId="{7BA9AFBE-55F8-437A-B072-C27CD9BCAE41}" srcOrd="0" destOrd="0" presId="urn:microsoft.com/office/officeart/2005/8/layout/vList6"/>
    <dgm:cxn modelId="{22DC0702-2783-4B89-8865-1D7FD2B5E1E1}" srcId="{DFF81A03-13B4-47D7-A4DC-6E466DA9E8F5}" destId="{26892084-75C1-4AD7-ADD4-538D607B8B8F}" srcOrd="1" destOrd="0" parTransId="{C02B4CEA-D366-4EEA-9248-0314F9AA2EF2}" sibTransId="{73FCF38F-711C-4E2F-962C-F26923CD4F0F}"/>
    <dgm:cxn modelId="{F839E28A-966C-45F6-B580-7A774B70C071}" srcId="{DFF81A03-13B4-47D7-A4DC-6E466DA9E8F5}" destId="{DB741B31-3ACD-4D4D-BBD0-34210D9875FA}" srcOrd="0" destOrd="0" parTransId="{C4B74660-B729-41DA-BCE4-D64BCE81F167}" sibTransId="{AC7E5150-9CCC-45C8-9AA9-664DF4CF06BD}"/>
    <dgm:cxn modelId="{533898DA-F068-47AF-BABF-0ADB2DA06327}" type="presParOf" srcId="{6AD75E67-1CED-46F4-8BE8-5CD1F2AEF27C}" destId="{C7DFF6B2-F3C1-4953-8025-B7521654957D}" srcOrd="0" destOrd="0" presId="urn:microsoft.com/office/officeart/2005/8/layout/vList6"/>
    <dgm:cxn modelId="{1EBF3B93-F540-4660-8E34-BFE19CF3D512}" type="presParOf" srcId="{C7DFF6B2-F3C1-4953-8025-B7521654957D}" destId="{5508E626-8DC8-4089-859E-E09A717399D8}" srcOrd="0" destOrd="0" presId="urn:microsoft.com/office/officeart/2005/8/layout/vList6"/>
    <dgm:cxn modelId="{5C29CC6A-C493-4CBF-82B7-14EA8F805611}" type="presParOf" srcId="{C7DFF6B2-F3C1-4953-8025-B7521654957D}" destId="{7BA9AFBE-55F8-437A-B072-C27CD9BCAE41}" srcOrd="1" destOrd="0" presId="urn:microsoft.com/office/officeart/2005/8/layout/vList6"/>
    <dgm:cxn modelId="{82826CEA-B64C-405C-BA9D-B521B11F7FBD}" type="presParOf" srcId="{6AD75E67-1CED-46F4-8BE8-5CD1F2AEF27C}" destId="{9B74616E-718A-452D-AB0A-4683482EA6EE}" srcOrd="1" destOrd="0" presId="urn:microsoft.com/office/officeart/2005/8/layout/vList6"/>
    <dgm:cxn modelId="{890B85C6-B1A1-409D-930F-6DCA25FCCACF}" type="presParOf" srcId="{6AD75E67-1CED-46F4-8BE8-5CD1F2AEF27C}" destId="{87C079F6-F2B5-45FF-ABBE-532473979F1D}" srcOrd="2" destOrd="0" presId="urn:microsoft.com/office/officeart/2005/8/layout/vList6"/>
    <dgm:cxn modelId="{A92C6566-18FB-453A-A286-FDC3B30490DA}" type="presParOf" srcId="{87C079F6-F2B5-45FF-ABBE-532473979F1D}" destId="{4A326A46-483B-44A8-AF64-31DA0831549D}" srcOrd="0" destOrd="0" presId="urn:microsoft.com/office/officeart/2005/8/layout/vList6"/>
    <dgm:cxn modelId="{6A45F71D-77BC-4336-95D2-BF268552DA9D}" type="presParOf" srcId="{87C079F6-F2B5-45FF-ABBE-532473979F1D}" destId="{5D93434B-335F-4956-B30B-13B3BB2FA9F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1600" dirty="0" smtClean="0">
              <a:solidFill>
                <a:schemeClr val="bg1"/>
              </a:solidFill>
            </a:rPr>
            <a:t>Soldier</a:t>
          </a:r>
        </a:p>
        <a:p>
          <a:pPr>
            <a:lnSpc>
              <a:spcPct val="100000"/>
            </a:lnSpc>
            <a:spcAft>
              <a:spcPts val="600"/>
            </a:spcAft>
          </a:pPr>
          <a:r>
            <a:rPr lang="en-CA" sz="1600" dirty="0" smtClean="0">
              <a:solidFill>
                <a:schemeClr val="bg1"/>
              </a:solidFill>
            </a:rPr>
            <a:t>(vs. 3 &amp; 4)</a:t>
          </a: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CA" sz="1400" dirty="0" smtClean="0"/>
            <a:t>Does not get caught up in the affairs of this life.  Seeks to please the one who enlisted him.</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endParaRPr lang="en-CA" sz="16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9F62D6B9-A601-4A77-842F-B766B096215F}">
      <dgm:prSet custT="1"/>
      <dgm:spPr/>
      <dgm:t>
        <a:bodyPr anchor="ctr" anchorCtr="0"/>
        <a:lstStyle/>
        <a:p>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2" custScaleX="57215"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2" custScaleX="96519" custScaleY="94660" custLinFactNeighborX="1253"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2" custScaleX="57261"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2" custScaleX="97096" custScaleY="103431" custLinFactNeighborX="2303">
        <dgm:presLayoutVars>
          <dgm:bulletEnabled val="1"/>
        </dgm:presLayoutVars>
      </dgm:prSet>
      <dgm:spPr/>
      <dgm:t>
        <a:bodyPr/>
        <a:lstStyle/>
        <a:p>
          <a:endParaRPr lang="en-US"/>
        </a:p>
      </dgm:t>
    </dgm:pt>
  </dgm:ptLst>
  <dgm:cxnLst>
    <dgm:cxn modelId="{ABD0F8AC-E657-46C7-AB67-C83FD8EE6D10}" srcId="{DB741B31-3ACD-4D4D-BBD0-34210D9875FA}" destId="{F105F3E0-EC69-4FE5-81C0-785F8F1952E0}" srcOrd="0" destOrd="0" parTransId="{E973AF2F-A742-4AF5-A82A-D82B10C84FA5}" sibTransId="{6CD01D08-88D6-4BAE-97BD-072AB8175E20}"/>
    <dgm:cxn modelId="{3564A8BD-CCEA-4CBD-A9C5-643DB6097EAD}" type="presOf" srcId="{9F62D6B9-A601-4A77-842F-B766B096215F}" destId="{5D93434B-335F-4956-B30B-13B3BB2FA9FB}" srcOrd="0" destOrd="0" presId="urn:microsoft.com/office/officeart/2005/8/layout/vList6"/>
    <dgm:cxn modelId="{5EF4DF09-5DA7-4F5B-95C8-83228A6FA1CB}" type="presOf" srcId="{DB741B31-3ACD-4D4D-BBD0-34210D9875FA}" destId="{5508E626-8DC8-4089-859E-E09A717399D8}" srcOrd="0" destOrd="0" presId="urn:microsoft.com/office/officeart/2005/8/layout/vList6"/>
    <dgm:cxn modelId="{A438BC07-C1BB-4F6A-99E9-D86254491D70}" type="presOf" srcId="{26892084-75C1-4AD7-ADD4-538D607B8B8F}" destId="{4A326A46-483B-44A8-AF64-31DA0831549D}" srcOrd="0" destOrd="0" presId="urn:microsoft.com/office/officeart/2005/8/layout/vList6"/>
    <dgm:cxn modelId="{5863023E-199E-4DFB-B11E-15F9C6D3791C}" srcId="{26892084-75C1-4AD7-ADD4-538D607B8B8F}" destId="{9F62D6B9-A601-4A77-842F-B766B096215F}" srcOrd="0" destOrd="0" parTransId="{A3F533DA-C56A-4A29-B09B-C5A070609DDC}" sibTransId="{71E8F70B-082F-4B4A-8C07-740B2EFE9C73}"/>
    <dgm:cxn modelId="{0E7012B6-6AC5-49FF-9067-CF7684E6D824}" type="presOf" srcId="{DFF81A03-13B4-47D7-A4DC-6E466DA9E8F5}" destId="{6AD75E67-1CED-46F4-8BE8-5CD1F2AEF27C}" srcOrd="0" destOrd="0" presId="urn:microsoft.com/office/officeart/2005/8/layout/vList6"/>
    <dgm:cxn modelId="{D7E7770E-4D09-459A-BAA3-C48B3AD5F7D3}" type="presOf" srcId="{F105F3E0-EC69-4FE5-81C0-785F8F1952E0}" destId="{7BA9AFBE-55F8-437A-B072-C27CD9BCAE41}" srcOrd="0" destOrd="0" presId="urn:microsoft.com/office/officeart/2005/8/layout/vList6"/>
    <dgm:cxn modelId="{22DC0702-2783-4B89-8865-1D7FD2B5E1E1}" srcId="{DFF81A03-13B4-47D7-A4DC-6E466DA9E8F5}" destId="{26892084-75C1-4AD7-ADD4-538D607B8B8F}" srcOrd="1" destOrd="0" parTransId="{C02B4CEA-D366-4EEA-9248-0314F9AA2EF2}" sibTransId="{73FCF38F-711C-4E2F-962C-F26923CD4F0F}"/>
    <dgm:cxn modelId="{F839E28A-966C-45F6-B580-7A774B70C071}" srcId="{DFF81A03-13B4-47D7-A4DC-6E466DA9E8F5}" destId="{DB741B31-3ACD-4D4D-BBD0-34210D9875FA}" srcOrd="0" destOrd="0" parTransId="{C4B74660-B729-41DA-BCE4-D64BCE81F167}" sibTransId="{AC7E5150-9CCC-45C8-9AA9-664DF4CF06BD}"/>
    <dgm:cxn modelId="{D36015F0-E8E4-4E7C-8713-BA59A660B642}" type="presParOf" srcId="{6AD75E67-1CED-46F4-8BE8-5CD1F2AEF27C}" destId="{C7DFF6B2-F3C1-4953-8025-B7521654957D}" srcOrd="0" destOrd="0" presId="urn:microsoft.com/office/officeart/2005/8/layout/vList6"/>
    <dgm:cxn modelId="{9D8E39F4-43BC-4460-B0F5-A00FAAD04B84}" type="presParOf" srcId="{C7DFF6B2-F3C1-4953-8025-B7521654957D}" destId="{5508E626-8DC8-4089-859E-E09A717399D8}" srcOrd="0" destOrd="0" presId="urn:microsoft.com/office/officeart/2005/8/layout/vList6"/>
    <dgm:cxn modelId="{7132449F-390E-4137-A6B1-3AF64EEA6C6B}" type="presParOf" srcId="{C7DFF6B2-F3C1-4953-8025-B7521654957D}" destId="{7BA9AFBE-55F8-437A-B072-C27CD9BCAE41}" srcOrd="1" destOrd="0" presId="urn:microsoft.com/office/officeart/2005/8/layout/vList6"/>
    <dgm:cxn modelId="{DCEF4BE8-5BA2-49D1-9184-5C06A522977C}" type="presParOf" srcId="{6AD75E67-1CED-46F4-8BE8-5CD1F2AEF27C}" destId="{9B74616E-718A-452D-AB0A-4683482EA6EE}" srcOrd="1" destOrd="0" presId="urn:microsoft.com/office/officeart/2005/8/layout/vList6"/>
    <dgm:cxn modelId="{91B638D7-1D11-4D35-B8AC-E7E88EA03024}" type="presParOf" srcId="{6AD75E67-1CED-46F4-8BE8-5CD1F2AEF27C}" destId="{87C079F6-F2B5-45FF-ABBE-532473979F1D}" srcOrd="2" destOrd="0" presId="urn:microsoft.com/office/officeart/2005/8/layout/vList6"/>
    <dgm:cxn modelId="{8E8B0B80-5BE6-4386-AB50-35ED5311ED81}" type="presParOf" srcId="{87C079F6-F2B5-45FF-ABBE-532473979F1D}" destId="{4A326A46-483B-44A8-AF64-31DA0831549D}" srcOrd="0" destOrd="0" presId="urn:microsoft.com/office/officeart/2005/8/layout/vList6"/>
    <dgm:cxn modelId="{E1C2E528-085D-4FE8-ACB2-2C69C60EDF2C}" type="presParOf" srcId="{87C079F6-F2B5-45FF-ABBE-532473979F1D}" destId="{5D93434B-335F-4956-B30B-13B3BB2FA9F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1600" dirty="0" smtClean="0">
              <a:solidFill>
                <a:schemeClr val="bg1"/>
              </a:solidFill>
            </a:rPr>
            <a:t>Soldier</a:t>
          </a:r>
        </a:p>
        <a:p>
          <a:pPr>
            <a:lnSpc>
              <a:spcPct val="100000"/>
            </a:lnSpc>
            <a:spcAft>
              <a:spcPts val="600"/>
            </a:spcAft>
          </a:pPr>
          <a:r>
            <a:rPr lang="en-CA" sz="1600" dirty="0" smtClean="0">
              <a:solidFill>
                <a:schemeClr val="bg1"/>
              </a:solidFill>
            </a:rPr>
            <a:t>(vs. 3 &amp; 4)</a:t>
          </a: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CA" sz="1400" dirty="0" smtClean="0"/>
            <a:t>Does not get caught up in the affairs of this life.  Seeks to please the one who enlisted him.</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r>
            <a:rPr lang="en-CA" sz="1600" dirty="0" smtClean="0">
              <a:solidFill>
                <a:schemeClr val="bg1"/>
              </a:solidFill>
            </a:rPr>
            <a:t>Evangelist</a:t>
          </a:r>
        </a:p>
        <a:p>
          <a:pPr>
            <a:lnSpc>
              <a:spcPct val="100000"/>
            </a:lnSpc>
            <a:spcAft>
              <a:spcPts val="600"/>
            </a:spcAft>
          </a:pPr>
          <a:r>
            <a:rPr lang="en-CA" sz="1600" dirty="0" smtClean="0">
              <a:solidFill>
                <a:schemeClr val="bg1"/>
              </a:solidFill>
            </a:rPr>
            <a:t>(vs. 15, 16 &amp; 21)</a:t>
          </a:r>
          <a:endParaRPr lang="en-CA" sz="16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9F62D6B9-A601-4A77-842F-B766B096215F}">
      <dgm:prSet custT="1"/>
      <dgm:spPr/>
      <dgm:t>
        <a:bodyPr anchor="ctr" anchorCtr="0"/>
        <a:lstStyle/>
        <a:p>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2" custScaleX="57215"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2" custScaleX="96519" custScaleY="94660" custLinFactNeighborX="1253"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2" custScaleX="57261"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2" custScaleX="97096" custScaleY="103431" custLinFactNeighborX="2303">
        <dgm:presLayoutVars>
          <dgm:bulletEnabled val="1"/>
        </dgm:presLayoutVars>
      </dgm:prSet>
      <dgm:spPr/>
      <dgm:t>
        <a:bodyPr/>
        <a:lstStyle/>
        <a:p>
          <a:endParaRPr lang="en-US"/>
        </a:p>
      </dgm:t>
    </dgm:pt>
  </dgm:ptLst>
  <dgm:cxnLst>
    <dgm:cxn modelId="{ABD0F8AC-E657-46C7-AB67-C83FD8EE6D10}" srcId="{DB741B31-3ACD-4D4D-BBD0-34210D9875FA}" destId="{F105F3E0-EC69-4FE5-81C0-785F8F1952E0}" srcOrd="0" destOrd="0" parTransId="{E973AF2F-A742-4AF5-A82A-D82B10C84FA5}" sibTransId="{6CD01D08-88D6-4BAE-97BD-072AB8175E20}"/>
    <dgm:cxn modelId="{6A2A0DC4-7FA9-44CA-8043-F875C374B49E}" type="presOf" srcId="{9F62D6B9-A601-4A77-842F-B766B096215F}" destId="{5D93434B-335F-4956-B30B-13B3BB2FA9FB}" srcOrd="0" destOrd="0" presId="urn:microsoft.com/office/officeart/2005/8/layout/vList6"/>
    <dgm:cxn modelId="{5863023E-199E-4DFB-B11E-15F9C6D3791C}" srcId="{26892084-75C1-4AD7-ADD4-538D607B8B8F}" destId="{9F62D6B9-A601-4A77-842F-B766B096215F}" srcOrd="0" destOrd="0" parTransId="{A3F533DA-C56A-4A29-B09B-C5A070609DDC}" sibTransId="{71E8F70B-082F-4B4A-8C07-740B2EFE9C73}"/>
    <dgm:cxn modelId="{16095AAD-0C74-4403-AF4A-509A3CF2979A}" type="presOf" srcId="{DB741B31-3ACD-4D4D-BBD0-34210D9875FA}" destId="{5508E626-8DC8-4089-859E-E09A717399D8}" srcOrd="0" destOrd="0" presId="urn:microsoft.com/office/officeart/2005/8/layout/vList6"/>
    <dgm:cxn modelId="{E3E0CBED-9062-4249-AF73-32B7A29FEAE5}" type="presOf" srcId="{26892084-75C1-4AD7-ADD4-538D607B8B8F}" destId="{4A326A46-483B-44A8-AF64-31DA0831549D}" srcOrd="0" destOrd="0" presId="urn:microsoft.com/office/officeart/2005/8/layout/vList6"/>
    <dgm:cxn modelId="{A6074992-78E1-4456-A386-830EE9008D88}" type="presOf" srcId="{DFF81A03-13B4-47D7-A4DC-6E466DA9E8F5}" destId="{6AD75E67-1CED-46F4-8BE8-5CD1F2AEF27C}" srcOrd="0" destOrd="0" presId="urn:microsoft.com/office/officeart/2005/8/layout/vList6"/>
    <dgm:cxn modelId="{22DC0702-2783-4B89-8865-1D7FD2B5E1E1}" srcId="{DFF81A03-13B4-47D7-A4DC-6E466DA9E8F5}" destId="{26892084-75C1-4AD7-ADD4-538D607B8B8F}" srcOrd="1" destOrd="0" parTransId="{C02B4CEA-D366-4EEA-9248-0314F9AA2EF2}" sibTransId="{73FCF38F-711C-4E2F-962C-F26923CD4F0F}"/>
    <dgm:cxn modelId="{F839E28A-966C-45F6-B580-7A774B70C071}" srcId="{DFF81A03-13B4-47D7-A4DC-6E466DA9E8F5}" destId="{DB741B31-3ACD-4D4D-BBD0-34210D9875FA}" srcOrd="0" destOrd="0" parTransId="{C4B74660-B729-41DA-BCE4-D64BCE81F167}" sibTransId="{AC7E5150-9CCC-45C8-9AA9-664DF4CF06BD}"/>
    <dgm:cxn modelId="{04530F1D-C409-481D-A44B-1ED2F41B4C80}" type="presOf" srcId="{F105F3E0-EC69-4FE5-81C0-785F8F1952E0}" destId="{7BA9AFBE-55F8-437A-B072-C27CD9BCAE41}" srcOrd="0" destOrd="0" presId="urn:microsoft.com/office/officeart/2005/8/layout/vList6"/>
    <dgm:cxn modelId="{F9334428-C50E-49D5-8CC4-C250E3781D33}" type="presParOf" srcId="{6AD75E67-1CED-46F4-8BE8-5CD1F2AEF27C}" destId="{C7DFF6B2-F3C1-4953-8025-B7521654957D}" srcOrd="0" destOrd="0" presId="urn:microsoft.com/office/officeart/2005/8/layout/vList6"/>
    <dgm:cxn modelId="{28BB9F28-4CA6-4D71-B26D-193D3DFF84BA}" type="presParOf" srcId="{C7DFF6B2-F3C1-4953-8025-B7521654957D}" destId="{5508E626-8DC8-4089-859E-E09A717399D8}" srcOrd="0" destOrd="0" presId="urn:microsoft.com/office/officeart/2005/8/layout/vList6"/>
    <dgm:cxn modelId="{739C1A18-47B9-407F-A761-EA2F8055CD14}" type="presParOf" srcId="{C7DFF6B2-F3C1-4953-8025-B7521654957D}" destId="{7BA9AFBE-55F8-437A-B072-C27CD9BCAE41}" srcOrd="1" destOrd="0" presId="urn:microsoft.com/office/officeart/2005/8/layout/vList6"/>
    <dgm:cxn modelId="{696724B9-4E8E-4A00-91A0-57E0CE84604C}" type="presParOf" srcId="{6AD75E67-1CED-46F4-8BE8-5CD1F2AEF27C}" destId="{9B74616E-718A-452D-AB0A-4683482EA6EE}" srcOrd="1" destOrd="0" presId="urn:microsoft.com/office/officeart/2005/8/layout/vList6"/>
    <dgm:cxn modelId="{39DF9651-12D5-4313-B5AF-29F971DEB0F6}" type="presParOf" srcId="{6AD75E67-1CED-46F4-8BE8-5CD1F2AEF27C}" destId="{87C079F6-F2B5-45FF-ABBE-532473979F1D}" srcOrd="2" destOrd="0" presId="urn:microsoft.com/office/officeart/2005/8/layout/vList6"/>
    <dgm:cxn modelId="{B9063C22-0433-45B2-A250-0EE8083B1882}" type="presParOf" srcId="{87C079F6-F2B5-45FF-ABBE-532473979F1D}" destId="{4A326A46-483B-44A8-AF64-31DA0831549D}" srcOrd="0" destOrd="0" presId="urn:microsoft.com/office/officeart/2005/8/layout/vList6"/>
    <dgm:cxn modelId="{B5EA40C1-D273-4B75-8439-ECE0E58CC06E}" type="presParOf" srcId="{87C079F6-F2B5-45FF-ABBE-532473979F1D}" destId="{5D93434B-335F-4956-B30B-13B3BB2FA9F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1600" dirty="0" smtClean="0">
              <a:solidFill>
                <a:schemeClr val="bg1"/>
              </a:solidFill>
            </a:rPr>
            <a:t>Soldier</a:t>
          </a:r>
        </a:p>
        <a:p>
          <a:pPr>
            <a:lnSpc>
              <a:spcPct val="100000"/>
            </a:lnSpc>
            <a:spcAft>
              <a:spcPts val="600"/>
            </a:spcAft>
          </a:pPr>
          <a:r>
            <a:rPr lang="en-CA" sz="1600" dirty="0" smtClean="0">
              <a:solidFill>
                <a:schemeClr val="bg1"/>
              </a:solidFill>
            </a:rPr>
            <a:t>(vs. 3 &amp; 4)</a:t>
          </a: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CA" sz="1400" dirty="0" smtClean="0"/>
            <a:t>Does not get caught up in the affairs of this life.  Seeks to please the one who enlisted him.</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r>
            <a:rPr lang="en-CA" sz="1600" dirty="0" smtClean="0">
              <a:solidFill>
                <a:schemeClr val="bg1"/>
              </a:solidFill>
            </a:rPr>
            <a:t>Evangelist</a:t>
          </a:r>
        </a:p>
        <a:p>
          <a:pPr>
            <a:lnSpc>
              <a:spcPct val="100000"/>
            </a:lnSpc>
            <a:spcAft>
              <a:spcPts val="600"/>
            </a:spcAft>
          </a:pPr>
          <a:r>
            <a:rPr lang="en-CA" sz="1600" dirty="0" smtClean="0">
              <a:solidFill>
                <a:schemeClr val="bg1"/>
              </a:solidFill>
            </a:rPr>
            <a:t>(vs. 15, 16 &amp; 21)</a:t>
          </a:r>
          <a:endParaRPr lang="en-CA" sz="16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9F62D6B9-A601-4A77-842F-B766B096215F}">
      <dgm:prSet custT="1"/>
      <dgm:spPr/>
      <dgm:t>
        <a:bodyPr anchor="ctr" anchorCtr="0"/>
        <a:lstStyle/>
        <a:p>
          <a:r>
            <a:rPr lang="en-US" sz="1400" dirty="0" smtClean="0"/>
            <a:t>Does not get caught up in worldly empty chatter.  Seeks to Present Himself approved to God. Desires to be used for good works.</a:t>
          </a:r>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2" custScaleX="57215"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2" custScaleX="96519" custScaleY="94660" custLinFactNeighborX="1253"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2" custScaleX="57261"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2" custScaleX="97096" custScaleY="103431" custLinFactNeighborX="2303">
        <dgm:presLayoutVars>
          <dgm:bulletEnabled val="1"/>
        </dgm:presLayoutVars>
      </dgm:prSet>
      <dgm:spPr/>
      <dgm:t>
        <a:bodyPr/>
        <a:lstStyle/>
        <a:p>
          <a:endParaRPr lang="en-US"/>
        </a:p>
      </dgm:t>
    </dgm:pt>
  </dgm:ptLst>
  <dgm:cxnLst>
    <dgm:cxn modelId="{22DC0702-2783-4B89-8865-1D7FD2B5E1E1}" srcId="{DFF81A03-13B4-47D7-A4DC-6E466DA9E8F5}" destId="{26892084-75C1-4AD7-ADD4-538D607B8B8F}" srcOrd="1" destOrd="0" parTransId="{C02B4CEA-D366-4EEA-9248-0314F9AA2EF2}" sibTransId="{73FCF38F-711C-4E2F-962C-F26923CD4F0F}"/>
    <dgm:cxn modelId="{5863023E-199E-4DFB-B11E-15F9C6D3791C}" srcId="{26892084-75C1-4AD7-ADD4-538D607B8B8F}" destId="{9F62D6B9-A601-4A77-842F-B766B096215F}" srcOrd="0" destOrd="0" parTransId="{A3F533DA-C56A-4A29-B09B-C5A070609DDC}" sibTransId="{71E8F70B-082F-4B4A-8C07-740B2EFE9C73}"/>
    <dgm:cxn modelId="{5FBBE4DD-99E5-4891-8D94-1D94F278D9EA}" type="presOf" srcId="{DB741B31-3ACD-4D4D-BBD0-34210D9875FA}" destId="{5508E626-8DC8-4089-859E-E09A717399D8}" srcOrd="0" destOrd="0" presId="urn:microsoft.com/office/officeart/2005/8/layout/vList6"/>
    <dgm:cxn modelId="{4FBFF4E4-6948-4109-8F9C-3D389B039D48}" type="presOf" srcId="{F105F3E0-EC69-4FE5-81C0-785F8F1952E0}" destId="{7BA9AFBE-55F8-437A-B072-C27CD9BCAE41}" srcOrd="0" destOrd="0" presId="urn:microsoft.com/office/officeart/2005/8/layout/vList6"/>
    <dgm:cxn modelId="{04A22130-CABB-4543-803B-04ACEB69843B}" type="presOf" srcId="{DFF81A03-13B4-47D7-A4DC-6E466DA9E8F5}" destId="{6AD75E67-1CED-46F4-8BE8-5CD1F2AEF27C}" srcOrd="0" destOrd="0" presId="urn:microsoft.com/office/officeart/2005/8/layout/vList6"/>
    <dgm:cxn modelId="{74100C85-6DE5-44E2-8159-7D4610D8AA25}" type="presOf" srcId="{26892084-75C1-4AD7-ADD4-538D607B8B8F}" destId="{4A326A46-483B-44A8-AF64-31DA0831549D}" srcOrd="0" destOrd="0" presId="urn:microsoft.com/office/officeart/2005/8/layout/vList6"/>
    <dgm:cxn modelId="{D2B7D168-9970-4D0F-89E9-D41C5B7BB431}" type="presOf" srcId="{9F62D6B9-A601-4A77-842F-B766B096215F}" destId="{5D93434B-335F-4956-B30B-13B3BB2FA9FB}" srcOrd="0" destOrd="0" presId="urn:microsoft.com/office/officeart/2005/8/layout/vList6"/>
    <dgm:cxn modelId="{F839E28A-966C-45F6-B580-7A774B70C071}" srcId="{DFF81A03-13B4-47D7-A4DC-6E466DA9E8F5}" destId="{DB741B31-3ACD-4D4D-BBD0-34210D9875FA}" srcOrd="0" destOrd="0" parTransId="{C4B74660-B729-41DA-BCE4-D64BCE81F167}" sibTransId="{AC7E5150-9CCC-45C8-9AA9-664DF4CF06BD}"/>
    <dgm:cxn modelId="{ABD0F8AC-E657-46C7-AB67-C83FD8EE6D10}" srcId="{DB741B31-3ACD-4D4D-BBD0-34210D9875FA}" destId="{F105F3E0-EC69-4FE5-81C0-785F8F1952E0}" srcOrd="0" destOrd="0" parTransId="{E973AF2F-A742-4AF5-A82A-D82B10C84FA5}" sibTransId="{6CD01D08-88D6-4BAE-97BD-072AB8175E20}"/>
    <dgm:cxn modelId="{76BAC6A0-E712-415A-8089-7E23B3A62B1D}" type="presParOf" srcId="{6AD75E67-1CED-46F4-8BE8-5CD1F2AEF27C}" destId="{C7DFF6B2-F3C1-4953-8025-B7521654957D}" srcOrd="0" destOrd="0" presId="urn:microsoft.com/office/officeart/2005/8/layout/vList6"/>
    <dgm:cxn modelId="{A1043DC3-28AB-42E5-BB8E-2AEEAEA49428}" type="presParOf" srcId="{C7DFF6B2-F3C1-4953-8025-B7521654957D}" destId="{5508E626-8DC8-4089-859E-E09A717399D8}" srcOrd="0" destOrd="0" presId="urn:microsoft.com/office/officeart/2005/8/layout/vList6"/>
    <dgm:cxn modelId="{107DBAE6-3C77-402E-948F-1922A6EAEECE}" type="presParOf" srcId="{C7DFF6B2-F3C1-4953-8025-B7521654957D}" destId="{7BA9AFBE-55F8-437A-B072-C27CD9BCAE41}" srcOrd="1" destOrd="0" presId="urn:microsoft.com/office/officeart/2005/8/layout/vList6"/>
    <dgm:cxn modelId="{0C9124EE-7E9A-4D3E-8923-C463AAE2DF74}" type="presParOf" srcId="{6AD75E67-1CED-46F4-8BE8-5CD1F2AEF27C}" destId="{9B74616E-718A-452D-AB0A-4683482EA6EE}" srcOrd="1" destOrd="0" presId="urn:microsoft.com/office/officeart/2005/8/layout/vList6"/>
    <dgm:cxn modelId="{E63FEAB6-57EF-4F39-AE1F-275403FFE5E9}" type="presParOf" srcId="{6AD75E67-1CED-46F4-8BE8-5CD1F2AEF27C}" destId="{87C079F6-F2B5-45FF-ABBE-532473979F1D}" srcOrd="2" destOrd="0" presId="urn:microsoft.com/office/officeart/2005/8/layout/vList6"/>
    <dgm:cxn modelId="{BE870AC6-952F-4AA0-A8AF-588C5FBB8C74}" type="presParOf" srcId="{87C079F6-F2B5-45FF-ABBE-532473979F1D}" destId="{4A326A46-483B-44A8-AF64-31DA0831549D}" srcOrd="0" destOrd="0" presId="urn:microsoft.com/office/officeart/2005/8/layout/vList6"/>
    <dgm:cxn modelId="{E2F35074-19CE-49FF-A3DE-FF6B8B61628D}" type="presParOf" srcId="{87C079F6-F2B5-45FF-ABBE-532473979F1D}" destId="{5D93434B-335F-4956-B30B-13B3BB2FA9F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1600" dirty="0" smtClean="0">
              <a:solidFill>
                <a:schemeClr val="bg1"/>
              </a:solidFill>
            </a:rPr>
            <a:t>Athlete</a:t>
          </a:r>
          <a:endParaRPr lang="en-CA" sz="1600" dirty="0" smtClean="0">
            <a:solidFill>
              <a:schemeClr val="bg1"/>
            </a:solidFill>
          </a:endParaRPr>
        </a:p>
        <a:p>
          <a:pPr>
            <a:lnSpc>
              <a:spcPct val="100000"/>
            </a:lnSpc>
            <a:spcAft>
              <a:spcPts val="600"/>
            </a:spcAft>
          </a:pPr>
          <a:r>
            <a:rPr lang="en-CA" sz="1600" dirty="0" smtClean="0">
              <a:solidFill>
                <a:schemeClr val="bg1"/>
              </a:solidFill>
            </a:rPr>
            <a:t>(vs. </a:t>
          </a:r>
          <a:r>
            <a:rPr lang="en-CA" sz="1600" dirty="0" smtClean="0">
              <a:solidFill>
                <a:schemeClr val="bg1"/>
              </a:solidFill>
            </a:rPr>
            <a:t>5)</a:t>
          </a:r>
          <a:endParaRPr lang="en-CA" sz="1600" dirty="0" smtClean="0">
            <a:solidFill>
              <a:schemeClr val="bg1"/>
            </a:solidFill>
          </a:endParaRP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US" sz="1400" dirty="0" smtClean="0"/>
            <a:t>Does not receive the prize unless he competes according to the rules.</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endParaRPr lang="en-CA" sz="16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9F62D6B9-A601-4A77-842F-B766B096215F}">
      <dgm:prSet custT="1"/>
      <dgm:spPr/>
      <dgm:t>
        <a:bodyPr anchor="ctr" anchorCtr="0"/>
        <a:lstStyle/>
        <a:p>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2" custScaleX="65602"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2" custScaleX="96519" custScaleY="94660" custLinFactNeighborX="1253"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2" custScaleX="65675"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2" custScaleX="97096" custScaleY="103431" custLinFactNeighborX="2303">
        <dgm:presLayoutVars>
          <dgm:bulletEnabled val="1"/>
        </dgm:presLayoutVars>
      </dgm:prSet>
      <dgm:spPr/>
      <dgm:t>
        <a:bodyPr/>
        <a:lstStyle/>
        <a:p>
          <a:endParaRPr lang="en-US"/>
        </a:p>
      </dgm:t>
    </dgm:pt>
  </dgm:ptLst>
  <dgm:cxnLst>
    <dgm:cxn modelId="{A7514E2B-3DDE-4B03-9909-5CDEB2351615}" type="presOf" srcId="{9F62D6B9-A601-4A77-842F-B766B096215F}" destId="{5D93434B-335F-4956-B30B-13B3BB2FA9FB}" srcOrd="0" destOrd="0" presId="urn:microsoft.com/office/officeart/2005/8/layout/vList6"/>
    <dgm:cxn modelId="{8955BED3-F3E0-4B06-8783-4487813A21BA}" type="presOf" srcId="{DFF81A03-13B4-47D7-A4DC-6E466DA9E8F5}" destId="{6AD75E67-1CED-46F4-8BE8-5CD1F2AEF27C}" srcOrd="0" destOrd="0" presId="urn:microsoft.com/office/officeart/2005/8/layout/vList6"/>
    <dgm:cxn modelId="{ABD0F8AC-E657-46C7-AB67-C83FD8EE6D10}" srcId="{DB741B31-3ACD-4D4D-BBD0-34210D9875FA}" destId="{F105F3E0-EC69-4FE5-81C0-785F8F1952E0}" srcOrd="0" destOrd="0" parTransId="{E973AF2F-A742-4AF5-A82A-D82B10C84FA5}" sibTransId="{6CD01D08-88D6-4BAE-97BD-072AB8175E20}"/>
    <dgm:cxn modelId="{5863023E-199E-4DFB-B11E-15F9C6D3791C}" srcId="{26892084-75C1-4AD7-ADD4-538D607B8B8F}" destId="{9F62D6B9-A601-4A77-842F-B766B096215F}" srcOrd="0" destOrd="0" parTransId="{A3F533DA-C56A-4A29-B09B-C5A070609DDC}" sibTransId="{71E8F70B-082F-4B4A-8C07-740B2EFE9C73}"/>
    <dgm:cxn modelId="{2FE7DC7D-3049-40F6-9933-90A1AAD9EB21}" type="presOf" srcId="{F105F3E0-EC69-4FE5-81C0-785F8F1952E0}" destId="{7BA9AFBE-55F8-437A-B072-C27CD9BCAE41}" srcOrd="0" destOrd="0" presId="urn:microsoft.com/office/officeart/2005/8/layout/vList6"/>
    <dgm:cxn modelId="{08DA8BBB-C0FD-4253-BCE7-DD30CF8CABBB}" type="presOf" srcId="{26892084-75C1-4AD7-ADD4-538D607B8B8F}" destId="{4A326A46-483B-44A8-AF64-31DA0831549D}" srcOrd="0" destOrd="0" presId="urn:microsoft.com/office/officeart/2005/8/layout/vList6"/>
    <dgm:cxn modelId="{0F646795-C134-4A2B-98A8-CB4756259FBF}" type="presOf" srcId="{DB741B31-3ACD-4D4D-BBD0-34210D9875FA}" destId="{5508E626-8DC8-4089-859E-E09A717399D8}" srcOrd="0" destOrd="0" presId="urn:microsoft.com/office/officeart/2005/8/layout/vList6"/>
    <dgm:cxn modelId="{22DC0702-2783-4B89-8865-1D7FD2B5E1E1}" srcId="{DFF81A03-13B4-47D7-A4DC-6E466DA9E8F5}" destId="{26892084-75C1-4AD7-ADD4-538D607B8B8F}" srcOrd="1" destOrd="0" parTransId="{C02B4CEA-D366-4EEA-9248-0314F9AA2EF2}" sibTransId="{73FCF38F-711C-4E2F-962C-F26923CD4F0F}"/>
    <dgm:cxn modelId="{F839E28A-966C-45F6-B580-7A774B70C071}" srcId="{DFF81A03-13B4-47D7-A4DC-6E466DA9E8F5}" destId="{DB741B31-3ACD-4D4D-BBD0-34210D9875FA}" srcOrd="0" destOrd="0" parTransId="{C4B74660-B729-41DA-BCE4-D64BCE81F167}" sibTransId="{AC7E5150-9CCC-45C8-9AA9-664DF4CF06BD}"/>
    <dgm:cxn modelId="{9240F93F-23B4-457B-94AA-EA1B98BCBF94}" type="presParOf" srcId="{6AD75E67-1CED-46F4-8BE8-5CD1F2AEF27C}" destId="{C7DFF6B2-F3C1-4953-8025-B7521654957D}" srcOrd="0" destOrd="0" presId="urn:microsoft.com/office/officeart/2005/8/layout/vList6"/>
    <dgm:cxn modelId="{5FAB0A94-FB7E-4188-AE30-08B1D0DB4CE9}" type="presParOf" srcId="{C7DFF6B2-F3C1-4953-8025-B7521654957D}" destId="{5508E626-8DC8-4089-859E-E09A717399D8}" srcOrd="0" destOrd="0" presId="urn:microsoft.com/office/officeart/2005/8/layout/vList6"/>
    <dgm:cxn modelId="{EF5D0DC0-9A3A-4EBE-928C-B0DF35885FFC}" type="presParOf" srcId="{C7DFF6B2-F3C1-4953-8025-B7521654957D}" destId="{7BA9AFBE-55F8-437A-B072-C27CD9BCAE41}" srcOrd="1" destOrd="0" presId="urn:microsoft.com/office/officeart/2005/8/layout/vList6"/>
    <dgm:cxn modelId="{47DB965F-42AC-4E9E-9ED0-CF7358670CA6}" type="presParOf" srcId="{6AD75E67-1CED-46F4-8BE8-5CD1F2AEF27C}" destId="{9B74616E-718A-452D-AB0A-4683482EA6EE}" srcOrd="1" destOrd="0" presId="urn:microsoft.com/office/officeart/2005/8/layout/vList6"/>
    <dgm:cxn modelId="{83766682-23AA-469F-8B1D-B0CDE5E0EC2F}" type="presParOf" srcId="{6AD75E67-1CED-46F4-8BE8-5CD1F2AEF27C}" destId="{87C079F6-F2B5-45FF-ABBE-532473979F1D}" srcOrd="2" destOrd="0" presId="urn:microsoft.com/office/officeart/2005/8/layout/vList6"/>
    <dgm:cxn modelId="{2055439B-9992-4053-8155-26508B6F3E0E}" type="presParOf" srcId="{87C079F6-F2B5-45FF-ABBE-532473979F1D}" destId="{4A326A46-483B-44A8-AF64-31DA0831549D}" srcOrd="0" destOrd="0" presId="urn:microsoft.com/office/officeart/2005/8/layout/vList6"/>
    <dgm:cxn modelId="{29A49900-DFBB-4191-92DA-C019945F8303}" type="presParOf" srcId="{87C079F6-F2B5-45FF-ABBE-532473979F1D}" destId="{5D93434B-335F-4956-B30B-13B3BB2FA9F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1600" dirty="0" smtClean="0">
              <a:solidFill>
                <a:schemeClr val="bg1"/>
              </a:solidFill>
            </a:rPr>
            <a:t>Athlete</a:t>
          </a:r>
          <a:endParaRPr lang="en-CA" sz="1600" dirty="0" smtClean="0">
            <a:solidFill>
              <a:schemeClr val="bg1"/>
            </a:solidFill>
          </a:endParaRPr>
        </a:p>
        <a:p>
          <a:pPr>
            <a:lnSpc>
              <a:spcPct val="100000"/>
            </a:lnSpc>
            <a:spcAft>
              <a:spcPts val="600"/>
            </a:spcAft>
          </a:pPr>
          <a:r>
            <a:rPr lang="en-CA" sz="1600" dirty="0" smtClean="0">
              <a:solidFill>
                <a:schemeClr val="bg1"/>
              </a:solidFill>
            </a:rPr>
            <a:t>(vs. </a:t>
          </a:r>
          <a:r>
            <a:rPr lang="en-CA" sz="1600" dirty="0" smtClean="0">
              <a:solidFill>
                <a:schemeClr val="bg1"/>
              </a:solidFill>
            </a:rPr>
            <a:t>5)</a:t>
          </a:r>
          <a:endParaRPr lang="en-CA" sz="1600" dirty="0" smtClean="0">
            <a:solidFill>
              <a:schemeClr val="bg1"/>
            </a:solidFill>
          </a:endParaRP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US" sz="1400" dirty="0" smtClean="0"/>
            <a:t>Does not receive the prize unless he competes according to the rules.</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r>
            <a:rPr lang="en-CA" sz="1600" dirty="0" smtClean="0">
              <a:solidFill>
                <a:schemeClr val="bg1"/>
              </a:solidFill>
            </a:rPr>
            <a:t>Evangelist</a:t>
          </a:r>
        </a:p>
        <a:p>
          <a:pPr>
            <a:lnSpc>
              <a:spcPct val="100000"/>
            </a:lnSpc>
            <a:spcAft>
              <a:spcPts val="600"/>
            </a:spcAft>
          </a:pPr>
          <a:r>
            <a:rPr lang="en-CA" sz="1600" dirty="0" smtClean="0">
              <a:solidFill>
                <a:schemeClr val="bg1"/>
              </a:solidFill>
            </a:rPr>
            <a:t>(vs. 15, 16, 22, &amp;23)</a:t>
          </a:r>
          <a:endParaRPr lang="en-CA" sz="16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9F62D6B9-A601-4A77-842F-B766B096215F}">
      <dgm:prSet custT="1"/>
      <dgm:spPr/>
      <dgm:t>
        <a:bodyPr anchor="ctr" anchorCtr="0"/>
        <a:lstStyle/>
        <a:p>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2" custScaleX="65602"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2" custScaleX="96519" custScaleY="94660" custLinFactNeighborX="1253"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2" custScaleX="65675"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2" custScaleX="97096" custScaleY="103431" custLinFactNeighborX="2303">
        <dgm:presLayoutVars>
          <dgm:bulletEnabled val="1"/>
        </dgm:presLayoutVars>
      </dgm:prSet>
      <dgm:spPr/>
      <dgm:t>
        <a:bodyPr/>
        <a:lstStyle/>
        <a:p>
          <a:endParaRPr lang="en-US"/>
        </a:p>
      </dgm:t>
    </dgm:pt>
  </dgm:ptLst>
  <dgm:cxnLst>
    <dgm:cxn modelId="{C200FE05-F772-4258-8CBE-EEC1BF16CBE4}" type="presOf" srcId="{DB741B31-3ACD-4D4D-BBD0-34210D9875FA}" destId="{5508E626-8DC8-4089-859E-E09A717399D8}" srcOrd="0" destOrd="0" presId="urn:microsoft.com/office/officeart/2005/8/layout/vList6"/>
    <dgm:cxn modelId="{DFAD2927-45CE-4B33-AEA2-B2A7CEF88D6C}" type="presOf" srcId="{F105F3E0-EC69-4FE5-81C0-785F8F1952E0}" destId="{7BA9AFBE-55F8-437A-B072-C27CD9BCAE41}" srcOrd="0" destOrd="0" presId="urn:microsoft.com/office/officeart/2005/8/layout/vList6"/>
    <dgm:cxn modelId="{FB5AB3BC-9BB8-4706-B904-C2744A4875C6}" type="presOf" srcId="{9F62D6B9-A601-4A77-842F-B766B096215F}" destId="{5D93434B-335F-4956-B30B-13B3BB2FA9FB}" srcOrd="0" destOrd="0" presId="urn:microsoft.com/office/officeart/2005/8/layout/vList6"/>
    <dgm:cxn modelId="{ABD0F8AC-E657-46C7-AB67-C83FD8EE6D10}" srcId="{DB741B31-3ACD-4D4D-BBD0-34210D9875FA}" destId="{F105F3E0-EC69-4FE5-81C0-785F8F1952E0}" srcOrd="0" destOrd="0" parTransId="{E973AF2F-A742-4AF5-A82A-D82B10C84FA5}" sibTransId="{6CD01D08-88D6-4BAE-97BD-072AB8175E20}"/>
    <dgm:cxn modelId="{FDDA946D-C637-4C61-83AF-A0128FBC6466}" type="presOf" srcId="{26892084-75C1-4AD7-ADD4-538D607B8B8F}" destId="{4A326A46-483B-44A8-AF64-31DA0831549D}" srcOrd="0" destOrd="0" presId="urn:microsoft.com/office/officeart/2005/8/layout/vList6"/>
    <dgm:cxn modelId="{5863023E-199E-4DFB-B11E-15F9C6D3791C}" srcId="{26892084-75C1-4AD7-ADD4-538D607B8B8F}" destId="{9F62D6B9-A601-4A77-842F-B766B096215F}" srcOrd="0" destOrd="0" parTransId="{A3F533DA-C56A-4A29-B09B-C5A070609DDC}" sibTransId="{71E8F70B-082F-4B4A-8C07-740B2EFE9C73}"/>
    <dgm:cxn modelId="{BF29EFCB-F1A4-4CCB-ACFE-B08411BFE811}" type="presOf" srcId="{DFF81A03-13B4-47D7-A4DC-6E466DA9E8F5}" destId="{6AD75E67-1CED-46F4-8BE8-5CD1F2AEF27C}" srcOrd="0" destOrd="0" presId="urn:microsoft.com/office/officeart/2005/8/layout/vList6"/>
    <dgm:cxn modelId="{22DC0702-2783-4B89-8865-1D7FD2B5E1E1}" srcId="{DFF81A03-13B4-47D7-A4DC-6E466DA9E8F5}" destId="{26892084-75C1-4AD7-ADD4-538D607B8B8F}" srcOrd="1" destOrd="0" parTransId="{C02B4CEA-D366-4EEA-9248-0314F9AA2EF2}" sibTransId="{73FCF38F-711C-4E2F-962C-F26923CD4F0F}"/>
    <dgm:cxn modelId="{F839E28A-966C-45F6-B580-7A774B70C071}" srcId="{DFF81A03-13B4-47D7-A4DC-6E466DA9E8F5}" destId="{DB741B31-3ACD-4D4D-BBD0-34210D9875FA}" srcOrd="0" destOrd="0" parTransId="{C4B74660-B729-41DA-BCE4-D64BCE81F167}" sibTransId="{AC7E5150-9CCC-45C8-9AA9-664DF4CF06BD}"/>
    <dgm:cxn modelId="{491A4934-0BC0-4AFF-B5C9-5CE2856BBA3C}" type="presParOf" srcId="{6AD75E67-1CED-46F4-8BE8-5CD1F2AEF27C}" destId="{C7DFF6B2-F3C1-4953-8025-B7521654957D}" srcOrd="0" destOrd="0" presId="urn:microsoft.com/office/officeart/2005/8/layout/vList6"/>
    <dgm:cxn modelId="{81166F91-BB6E-4085-92B9-D06A06BB90FD}" type="presParOf" srcId="{C7DFF6B2-F3C1-4953-8025-B7521654957D}" destId="{5508E626-8DC8-4089-859E-E09A717399D8}" srcOrd="0" destOrd="0" presId="urn:microsoft.com/office/officeart/2005/8/layout/vList6"/>
    <dgm:cxn modelId="{11524BD9-EB29-48E9-BC14-8E898D02DD5E}" type="presParOf" srcId="{C7DFF6B2-F3C1-4953-8025-B7521654957D}" destId="{7BA9AFBE-55F8-437A-B072-C27CD9BCAE41}" srcOrd="1" destOrd="0" presId="urn:microsoft.com/office/officeart/2005/8/layout/vList6"/>
    <dgm:cxn modelId="{A912B14A-F3E3-49D0-8D28-8C2AA55D6672}" type="presParOf" srcId="{6AD75E67-1CED-46F4-8BE8-5CD1F2AEF27C}" destId="{9B74616E-718A-452D-AB0A-4683482EA6EE}" srcOrd="1" destOrd="0" presId="urn:microsoft.com/office/officeart/2005/8/layout/vList6"/>
    <dgm:cxn modelId="{2E181A63-0F11-4208-BE6A-3319C536AD6E}" type="presParOf" srcId="{6AD75E67-1CED-46F4-8BE8-5CD1F2AEF27C}" destId="{87C079F6-F2B5-45FF-ABBE-532473979F1D}" srcOrd="2" destOrd="0" presId="urn:microsoft.com/office/officeart/2005/8/layout/vList6"/>
    <dgm:cxn modelId="{7D815D32-76E1-47A7-B8A9-3545E6AAEFC5}" type="presParOf" srcId="{87C079F6-F2B5-45FF-ABBE-532473979F1D}" destId="{4A326A46-483B-44A8-AF64-31DA0831549D}" srcOrd="0" destOrd="0" presId="urn:microsoft.com/office/officeart/2005/8/layout/vList6"/>
    <dgm:cxn modelId="{E7BC0362-F0BE-4E7E-9BD5-90B2F9F253E8}" type="presParOf" srcId="{87C079F6-F2B5-45FF-ABBE-532473979F1D}" destId="{5D93434B-335F-4956-B30B-13B3BB2FA9F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1600" dirty="0" smtClean="0">
              <a:solidFill>
                <a:schemeClr val="bg1"/>
              </a:solidFill>
            </a:rPr>
            <a:t>Athlete</a:t>
          </a:r>
          <a:endParaRPr lang="en-CA" sz="1600" dirty="0" smtClean="0">
            <a:solidFill>
              <a:schemeClr val="bg1"/>
            </a:solidFill>
          </a:endParaRPr>
        </a:p>
        <a:p>
          <a:pPr>
            <a:lnSpc>
              <a:spcPct val="100000"/>
            </a:lnSpc>
            <a:spcAft>
              <a:spcPts val="600"/>
            </a:spcAft>
          </a:pPr>
          <a:r>
            <a:rPr lang="en-CA" sz="1600" dirty="0" smtClean="0">
              <a:solidFill>
                <a:schemeClr val="bg1"/>
              </a:solidFill>
            </a:rPr>
            <a:t>(vs. </a:t>
          </a:r>
          <a:r>
            <a:rPr lang="en-CA" sz="1600" dirty="0" smtClean="0">
              <a:solidFill>
                <a:schemeClr val="bg1"/>
              </a:solidFill>
            </a:rPr>
            <a:t>5)</a:t>
          </a:r>
          <a:endParaRPr lang="en-CA" sz="1600" dirty="0" smtClean="0">
            <a:solidFill>
              <a:schemeClr val="bg1"/>
            </a:solidFill>
          </a:endParaRP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US" sz="1400" dirty="0" smtClean="0"/>
            <a:t>Does not receive the prize unless he competes according to the rules.</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r>
            <a:rPr lang="en-CA" sz="1600" dirty="0" smtClean="0">
              <a:solidFill>
                <a:schemeClr val="bg1"/>
              </a:solidFill>
            </a:rPr>
            <a:t>Evangelist</a:t>
          </a:r>
        </a:p>
        <a:p>
          <a:pPr>
            <a:lnSpc>
              <a:spcPct val="100000"/>
            </a:lnSpc>
            <a:spcAft>
              <a:spcPts val="600"/>
            </a:spcAft>
          </a:pPr>
          <a:r>
            <a:rPr lang="en-CA" sz="1600" dirty="0" smtClean="0">
              <a:solidFill>
                <a:schemeClr val="bg1"/>
              </a:solidFill>
            </a:rPr>
            <a:t>(vs. 15, 16, 22, &amp;23)</a:t>
          </a:r>
          <a:endParaRPr lang="en-CA" sz="16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9F62D6B9-A601-4A77-842F-B766B096215F}">
      <dgm:prSet custT="1"/>
      <dgm:spPr/>
      <dgm:t>
        <a:bodyPr anchor="ctr" anchorCtr="0"/>
        <a:lstStyle/>
        <a:p>
          <a:r>
            <a:rPr lang="en-US" sz="1400" dirty="0" smtClean="0"/>
            <a:t>Accurately handles God’s word. Avoids empty chatter. Is righteous, faithful, loving, peaceable, and pure in heart. No foolish speculations.</a:t>
          </a:r>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2" custScaleX="65602"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2" custScaleX="96519" custScaleY="94660" custLinFactNeighborX="1253"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2" custScaleX="65675"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2" custScaleX="97096" custScaleY="103431" custLinFactNeighborX="2303">
        <dgm:presLayoutVars>
          <dgm:bulletEnabled val="1"/>
        </dgm:presLayoutVars>
      </dgm:prSet>
      <dgm:spPr/>
      <dgm:t>
        <a:bodyPr/>
        <a:lstStyle/>
        <a:p>
          <a:endParaRPr lang="en-US"/>
        </a:p>
      </dgm:t>
    </dgm:pt>
  </dgm:ptLst>
  <dgm:cxnLst>
    <dgm:cxn modelId="{ABD0F8AC-E657-46C7-AB67-C83FD8EE6D10}" srcId="{DB741B31-3ACD-4D4D-BBD0-34210D9875FA}" destId="{F105F3E0-EC69-4FE5-81C0-785F8F1952E0}" srcOrd="0" destOrd="0" parTransId="{E973AF2F-A742-4AF5-A82A-D82B10C84FA5}" sibTransId="{6CD01D08-88D6-4BAE-97BD-072AB8175E20}"/>
    <dgm:cxn modelId="{5863023E-199E-4DFB-B11E-15F9C6D3791C}" srcId="{26892084-75C1-4AD7-ADD4-538D607B8B8F}" destId="{9F62D6B9-A601-4A77-842F-B766B096215F}" srcOrd="0" destOrd="0" parTransId="{A3F533DA-C56A-4A29-B09B-C5A070609DDC}" sibTransId="{71E8F70B-082F-4B4A-8C07-740B2EFE9C73}"/>
    <dgm:cxn modelId="{5430F171-3246-4EBC-861D-2115EDEE2C5E}" type="presOf" srcId="{DB741B31-3ACD-4D4D-BBD0-34210D9875FA}" destId="{5508E626-8DC8-4089-859E-E09A717399D8}" srcOrd="0" destOrd="0" presId="urn:microsoft.com/office/officeart/2005/8/layout/vList6"/>
    <dgm:cxn modelId="{D4DD3679-EB8A-49DC-9EBA-1000E168C87D}" type="presOf" srcId="{F105F3E0-EC69-4FE5-81C0-785F8F1952E0}" destId="{7BA9AFBE-55F8-437A-B072-C27CD9BCAE41}" srcOrd="0" destOrd="0" presId="urn:microsoft.com/office/officeart/2005/8/layout/vList6"/>
    <dgm:cxn modelId="{977622DE-1C54-4703-B460-B45487F922E1}" type="presOf" srcId="{26892084-75C1-4AD7-ADD4-538D607B8B8F}" destId="{4A326A46-483B-44A8-AF64-31DA0831549D}" srcOrd="0" destOrd="0" presId="urn:microsoft.com/office/officeart/2005/8/layout/vList6"/>
    <dgm:cxn modelId="{C54B25D2-4321-4829-8FE1-55191762026A}" type="presOf" srcId="{DFF81A03-13B4-47D7-A4DC-6E466DA9E8F5}" destId="{6AD75E67-1CED-46F4-8BE8-5CD1F2AEF27C}" srcOrd="0" destOrd="0" presId="urn:microsoft.com/office/officeart/2005/8/layout/vList6"/>
    <dgm:cxn modelId="{E6BFCD84-F5A6-41F0-89AE-ECC897742B04}" type="presOf" srcId="{9F62D6B9-A601-4A77-842F-B766B096215F}" destId="{5D93434B-335F-4956-B30B-13B3BB2FA9FB}" srcOrd="0" destOrd="0" presId="urn:microsoft.com/office/officeart/2005/8/layout/vList6"/>
    <dgm:cxn modelId="{F839E28A-966C-45F6-B580-7A774B70C071}" srcId="{DFF81A03-13B4-47D7-A4DC-6E466DA9E8F5}" destId="{DB741B31-3ACD-4D4D-BBD0-34210D9875FA}" srcOrd="0" destOrd="0" parTransId="{C4B74660-B729-41DA-BCE4-D64BCE81F167}" sibTransId="{AC7E5150-9CCC-45C8-9AA9-664DF4CF06BD}"/>
    <dgm:cxn modelId="{22DC0702-2783-4B89-8865-1D7FD2B5E1E1}" srcId="{DFF81A03-13B4-47D7-A4DC-6E466DA9E8F5}" destId="{26892084-75C1-4AD7-ADD4-538D607B8B8F}" srcOrd="1" destOrd="0" parTransId="{C02B4CEA-D366-4EEA-9248-0314F9AA2EF2}" sibTransId="{73FCF38F-711C-4E2F-962C-F26923CD4F0F}"/>
    <dgm:cxn modelId="{9D4DA07C-3796-4431-994E-0AC567988DC0}" type="presParOf" srcId="{6AD75E67-1CED-46F4-8BE8-5CD1F2AEF27C}" destId="{C7DFF6B2-F3C1-4953-8025-B7521654957D}" srcOrd="0" destOrd="0" presId="urn:microsoft.com/office/officeart/2005/8/layout/vList6"/>
    <dgm:cxn modelId="{91BC4518-3B2B-44FA-9137-20D0201DFDA3}" type="presParOf" srcId="{C7DFF6B2-F3C1-4953-8025-B7521654957D}" destId="{5508E626-8DC8-4089-859E-E09A717399D8}" srcOrd="0" destOrd="0" presId="urn:microsoft.com/office/officeart/2005/8/layout/vList6"/>
    <dgm:cxn modelId="{2F05B40E-B2F4-4E53-A507-4B4842C03C01}" type="presParOf" srcId="{C7DFF6B2-F3C1-4953-8025-B7521654957D}" destId="{7BA9AFBE-55F8-437A-B072-C27CD9BCAE41}" srcOrd="1" destOrd="0" presId="urn:microsoft.com/office/officeart/2005/8/layout/vList6"/>
    <dgm:cxn modelId="{2F199EE4-CF13-4A03-8D58-D71D6B8B1D5A}" type="presParOf" srcId="{6AD75E67-1CED-46F4-8BE8-5CD1F2AEF27C}" destId="{9B74616E-718A-452D-AB0A-4683482EA6EE}" srcOrd="1" destOrd="0" presId="urn:microsoft.com/office/officeart/2005/8/layout/vList6"/>
    <dgm:cxn modelId="{70065150-C4AE-4C5A-817C-93319710925C}" type="presParOf" srcId="{6AD75E67-1CED-46F4-8BE8-5CD1F2AEF27C}" destId="{87C079F6-F2B5-45FF-ABBE-532473979F1D}" srcOrd="2" destOrd="0" presId="urn:microsoft.com/office/officeart/2005/8/layout/vList6"/>
    <dgm:cxn modelId="{0ED15973-35AA-4022-A5F6-DA0919AAE50F}" type="presParOf" srcId="{87C079F6-F2B5-45FF-ABBE-532473979F1D}" destId="{4A326A46-483B-44A8-AF64-31DA0831549D}" srcOrd="0" destOrd="0" presId="urn:microsoft.com/office/officeart/2005/8/layout/vList6"/>
    <dgm:cxn modelId="{B1845FAD-563B-4B69-9A6A-59E19632BF4B}" type="presParOf" srcId="{87C079F6-F2B5-45FF-ABBE-532473979F1D}" destId="{5D93434B-335F-4956-B30B-13B3BB2FA9F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1600" dirty="0" smtClean="0">
              <a:solidFill>
                <a:schemeClr val="bg1"/>
              </a:solidFill>
            </a:rPr>
            <a:t>Farmer</a:t>
          </a:r>
          <a:endParaRPr lang="en-CA" sz="1600" dirty="0" smtClean="0">
            <a:solidFill>
              <a:schemeClr val="bg1"/>
            </a:solidFill>
          </a:endParaRPr>
        </a:p>
        <a:p>
          <a:pPr>
            <a:lnSpc>
              <a:spcPct val="100000"/>
            </a:lnSpc>
            <a:spcAft>
              <a:spcPts val="600"/>
            </a:spcAft>
          </a:pPr>
          <a:r>
            <a:rPr lang="en-CA" sz="1600" dirty="0" smtClean="0">
              <a:solidFill>
                <a:schemeClr val="bg1"/>
              </a:solidFill>
            </a:rPr>
            <a:t>(vs. </a:t>
          </a:r>
          <a:r>
            <a:rPr lang="en-CA" sz="1600" dirty="0" smtClean="0">
              <a:solidFill>
                <a:schemeClr val="bg1"/>
              </a:solidFill>
            </a:rPr>
            <a:t>6)</a:t>
          </a:r>
          <a:endParaRPr lang="en-CA" sz="1600" dirty="0" smtClean="0">
            <a:solidFill>
              <a:schemeClr val="bg1"/>
            </a:solidFill>
          </a:endParaRP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US" sz="1400" dirty="0" smtClean="0"/>
            <a:t>Is the first to receive his share of the crops for which he has labored. </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endParaRPr lang="en-CA" sz="16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9F62D6B9-A601-4A77-842F-B766B096215F}">
      <dgm:prSet custT="1"/>
      <dgm:spPr/>
      <dgm:t>
        <a:bodyPr anchor="ctr" anchorCtr="0"/>
        <a:lstStyle/>
        <a:p>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2" custScaleX="65602"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2" custScaleX="96519" custScaleY="94660" custLinFactNeighborX="1253"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2" custScaleX="65675"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2" custScaleX="97096" custScaleY="103431" custLinFactNeighborX="2303">
        <dgm:presLayoutVars>
          <dgm:bulletEnabled val="1"/>
        </dgm:presLayoutVars>
      </dgm:prSet>
      <dgm:spPr/>
      <dgm:t>
        <a:bodyPr/>
        <a:lstStyle/>
        <a:p>
          <a:endParaRPr lang="en-US"/>
        </a:p>
      </dgm:t>
    </dgm:pt>
  </dgm:ptLst>
  <dgm:cxnLst>
    <dgm:cxn modelId="{453E2DFD-233E-4F2B-B0B1-C0EB36A3BE0E}" type="presOf" srcId="{F105F3E0-EC69-4FE5-81C0-785F8F1952E0}" destId="{7BA9AFBE-55F8-437A-B072-C27CD9BCAE41}" srcOrd="0" destOrd="0" presId="urn:microsoft.com/office/officeart/2005/8/layout/vList6"/>
    <dgm:cxn modelId="{F3CEA426-26E4-4E57-B094-C551420BB667}" type="presOf" srcId="{DFF81A03-13B4-47D7-A4DC-6E466DA9E8F5}" destId="{6AD75E67-1CED-46F4-8BE8-5CD1F2AEF27C}" srcOrd="0" destOrd="0" presId="urn:microsoft.com/office/officeart/2005/8/layout/vList6"/>
    <dgm:cxn modelId="{950E9BD3-E2A5-48B0-8580-44FAE6875E33}" type="presOf" srcId="{9F62D6B9-A601-4A77-842F-B766B096215F}" destId="{5D93434B-335F-4956-B30B-13B3BB2FA9FB}" srcOrd="0" destOrd="0" presId="urn:microsoft.com/office/officeart/2005/8/layout/vList6"/>
    <dgm:cxn modelId="{ABD0F8AC-E657-46C7-AB67-C83FD8EE6D10}" srcId="{DB741B31-3ACD-4D4D-BBD0-34210D9875FA}" destId="{F105F3E0-EC69-4FE5-81C0-785F8F1952E0}" srcOrd="0" destOrd="0" parTransId="{E973AF2F-A742-4AF5-A82A-D82B10C84FA5}" sibTransId="{6CD01D08-88D6-4BAE-97BD-072AB8175E20}"/>
    <dgm:cxn modelId="{4979643D-DD92-4D80-B226-45C479828C87}" type="presOf" srcId="{26892084-75C1-4AD7-ADD4-538D607B8B8F}" destId="{4A326A46-483B-44A8-AF64-31DA0831549D}" srcOrd="0" destOrd="0" presId="urn:microsoft.com/office/officeart/2005/8/layout/vList6"/>
    <dgm:cxn modelId="{5863023E-199E-4DFB-B11E-15F9C6D3791C}" srcId="{26892084-75C1-4AD7-ADD4-538D607B8B8F}" destId="{9F62D6B9-A601-4A77-842F-B766B096215F}" srcOrd="0" destOrd="0" parTransId="{A3F533DA-C56A-4A29-B09B-C5A070609DDC}" sibTransId="{71E8F70B-082F-4B4A-8C07-740B2EFE9C73}"/>
    <dgm:cxn modelId="{567A1849-9885-4BF7-80FF-3BB2AA0F1F79}" type="presOf" srcId="{DB741B31-3ACD-4D4D-BBD0-34210D9875FA}" destId="{5508E626-8DC8-4089-859E-E09A717399D8}" srcOrd="0" destOrd="0" presId="urn:microsoft.com/office/officeart/2005/8/layout/vList6"/>
    <dgm:cxn modelId="{22DC0702-2783-4B89-8865-1D7FD2B5E1E1}" srcId="{DFF81A03-13B4-47D7-A4DC-6E466DA9E8F5}" destId="{26892084-75C1-4AD7-ADD4-538D607B8B8F}" srcOrd="1" destOrd="0" parTransId="{C02B4CEA-D366-4EEA-9248-0314F9AA2EF2}" sibTransId="{73FCF38F-711C-4E2F-962C-F26923CD4F0F}"/>
    <dgm:cxn modelId="{F839E28A-966C-45F6-B580-7A774B70C071}" srcId="{DFF81A03-13B4-47D7-A4DC-6E466DA9E8F5}" destId="{DB741B31-3ACD-4D4D-BBD0-34210D9875FA}" srcOrd="0" destOrd="0" parTransId="{C4B74660-B729-41DA-BCE4-D64BCE81F167}" sibTransId="{AC7E5150-9CCC-45C8-9AA9-664DF4CF06BD}"/>
    <dgm:cxn modelId="{DE53B7E4-04BF-4170-AE5F-7E207552788A}" type="presParOf" srcId="{6AD75E67-1CED-46F4-8BE8-5CD1F2AEF27C}" destId="{C7DFF6B2-F3C1-4953-8025-B7521654957D}" srcOrd="0" destOrd="0" presId="urn:microsoft.com/office/officeart/2005/8/layout/vList6"/>
    <dgm:cxn modelId="{AA144F7C-FEC5-4944-A307-7CA618FE0703}" type="presParOf" srcId="{C7DFF6B2-F3C1-4953-8025-B7521654957D}" destId="{5508E626-8DC8-4089-859E-E09A717399D8}" srcOrd="0" destOrd="0" presId="urn:microsoft.com/office/officeart/2005/8/layout/vList6"/>
    <dgm:cxn modelId="{FCA77E6B-F200-43A6-8C7C-220F8CE8521D}" type="presParOf" srcId="{C7DFF6B2-F3C1-4953-8025-B7521654957D}" destId="{7BA9AFBE-55F8-437A-B072-C27CD9BCAE41}" srcOrd="1" destOrd="0" presId="urn:microsoft.com/office/officeart/2005/8/layout/vList6"/>
    <dgm:cxn modelId="{784E6F2E-E46C-44C3-8F15-780D4F777323}" type="presParOf" srcId="{6AD75E67-1CED-46F4-8BE8-5CD1F2AEF27C}" destId="{9B74616E-718A-452D-AB0A-4683482EA6EE}" srcOrd="1" destOrd="0" presId="urn:microsoft.com/office/officeart/2005/8/layout/vList6"/>
    <dgm:cxn modelId="{2E2B1432-4D22-46B3-984B-E3820115ACAD}" type="presParOf" srcId="{6AD75E67-1CED-46F4-8BE8-5CD1F2AEF27C}" destId="{87C079F6-F2B5-45FF-ABBE-532473979F1D}" srcOrd="2" destOrd="0" presId="urn:microsoft.com/office/officeart/2005/8/layout/vList6"/>
    <dgm:cxn modelId="{1D04B513-BB77-47C1-9FC1-87C76EAAB235}" type="presParOf" srcId="{87C079F6-F2B5-45FF-ABBE-532473979F1D}" destId="{4A326A46-483B-44A8-AF64-31DA0831549D}" srcOrd="0" destOrd="0" presId="urn:microsoft.com/office/officeart/2005/8/layout/vList6"/>
    <dgm:cxn modelId="{714687E2-8ADF-46A2-856D-04229852C3FB}" type="presParOf" srcId="{87C079F6-F2B5-45FF-ABBE-532473979F1D}" destId="{5D93434B-335F-4956-B30B-13B3BB2FA9F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1600" dirty="0" smtClean="0">
              <a:solidFill>
                <a:schemeClr val="bg1"/>
              </a:solidFill>
            </a:rPr>
            <a:t>Farmer</a:t>
          </a:r>
          <a:endParaRPr lang="en-CA" sz="1600" dirty="0" smtClean="0">
            <a:solidFill>
              <a:schemeClr val="bg1"/>
            </a:solidFill>
          </a:endParaRPr>
        </a:p>
        <a:p>
          <a:pPr>
            <a:lnSpc>
              <a:spcPct val="100000"/>
            </a:lnSpc>
            <a:spcAft>
              <a:spcPts val="600"/>
            </a:spcAft>
          </a:pPr>
          <a:r>
            <a:rPr lang="en-CA" sz="1600" dirty="0" smtClean="0">
              <a:solidFill>
                <a:schemeClr val="bg1"/>
              </a:solidFill>
            </a:rPr>
            <a:t>(vs. </a:t>
          </a:r>
          <a:r>
            <a:rPr lang="en-CA" sz="1600" dirty="0" smtClean="0">
              <a:solidFill>
                <a:schemeClr val="bg1"/>
              </a:solidFill>
            </a:rPr>
            <a:t>6)</a:t>
          </a:r>
          <a:endParaRPr lang="en-CA" sz="1600" dirty="0" smtClean="0">
            <a:solidFill>
              <a:schemeClr val="bg1"/>
            </a:solidFill>
          </a:endParaRP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US" sz="1400" dirty="0" smtClean="0"/>
            <a:t>Is the first to receive his share of the crops for which he has labored. </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r>
            <a:rPr lang="en-CA" sz="1600" dirty="0" smtClean="0">
              <a:solidFill>
                <a:schemeClr val="bg1"/>
              </a:solidFill>
            </a:rPr>
            <a:t>Evangelist</a:t>
          </a:r>
        </a:p>
        <a:p>
          <a:pPr>
            <a:lnSpc>
              <a:spcPct val="100000"/>
            </a:lnSpc>
            <a:spcAft>
              <a:spcPts val="600"/>
            </a:spcAft>
          </a:pPr>
          <a:r>
            <a:rPr lang="en-CA" sz="1600" dirty="0" smtClean="0">
              <a:solidFill>
                <a:schemeClr val="bg1"/>
              </a:solidFill>
            </a:rPr>
            <a:t>(vs. 15, 25, &amp; 26)</a:t>
          </a:r>
          <a:endParaRPr lang="en-CA" sz="16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9F62D6B9-A601-4A77-842F-B766B096215F}">
      <dgm:prSet custT="1"/>
      <dgm:spPr/>
      <dgm:t>
        <a:bodyPr anchor="ctr" anchorCtr="0"/>
        <a:lstStyle/>
        <a:p>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2" custScaleX="65602"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2" custScaleX="96519" custScaleY="94660" custLinFactNeighborX="1253"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2" custScaleX="65675"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2" custScaleX="97096" custScaleY="103431" custLinFactNeighborX="2303">
        <dgm:presLayoutVars>
          <dgm:bulletEnabled val="1"/>
        </dgm:presLayoutVars>
      </dgm:prSet>
      <dgm:spPr/>
      <dgm:t>
        <a:bodyPr/>
        <a:lstStyle/>
        <a:p>
          <a:endParaRPr lang="en-US"/>
        </a:p>
      </dgm:t>
    </dgm:pt>
  </dgm:ptLst>
  <dgm:cxnLst>
    <dgm:cxn modelId="{C2940308-05BB-4817-9662-52B677E11463}" type="presOf" srcId="{F105F3E0-EC69-4FE5-81C0-785F8F1952E0}" destId="{7BA9AFBE-55F8-437A-B072-C27CD9BCAE41}" srcOrd="0" destOrd="0" presId="urn:microsoft.com/office/officeart/2005/8/layout/vList6"/>
    <dgm:cxn modelId="{4F83889D-73B8-496A-B6A6-A6DE2394FC9C}" type="presOf" srcId="{DB741B31-3ACD-4D4D-BBD0-34210D9875FA}" destId="{5508E626-8DC8-4089-859E-E09A717399D8}" srcOrd="0" destOrd="0" presId="urn:microsoft.com/office/officeart/2005/8/layout/vList6"/>
    <dgm:cxn modelId="{ABD0F8AC-E657-46C7-AB67-C83FD8EE6D10}" srcId="{DB741B31-3ACD-4D4D-BBD0-34210D9875FA}" destId="{F105F3E0-EC69-4FE5-81C0-785F8F1952E0}" srcOrd="0" destOrd="0" parTransId="{E973AF2F-A742-4AF5-A82A-D82B10C84FA5}" sibTransId="{6CD01D08-88D6-4BAE-97BD-072AB8175E20}"/>
    <dgm:cxn modelId="{CCC0810D-13ED-49B3-AC4C-B84FCFEF708A}" type="presOf" srcId="{9F62D6B9-A601-4A77-842F-B766B096215F}" destId="{5D93434B-335F-4956-B30B-13B3BB2FA9FB}" srcOrd="0" destOrd="0" presId="urn:microsoft.com/office/officeart/2005/8/layout/vList6"/>
    <dgm:cxn modelId="{CCA2A966-8179-48E1-BBAA-5BB3D3D8867F}" type="presOf" srcId="{DFF81A03-13B4-47D7-A4DC-6E466DA9E8F5}" destId="{6AD75E67-1CED-46F4-8BE8-5CD1F2AEF27C}" srcOrd="0" destOrd="0" presId="urn:microsoft.com/office/officeart/2005/8/layout/vList6"/>
    <dgm:cxn modelId="{5863023E-199E-4DFB-B11E-15F9C6D3791C}" srcId="{26892084-75C1-4AD7-ADD4-538D607B8B8F}" destId="{9F62D6B9-A601-4A77-842F-B766B096215F}" srcOrd="0" destOrd="0" parTransId="{A3F533DA-C56A-4A29-B09B-C5A070609DDC}" sibTransId="{71E8F70B-082F-4B4A-8C07-740B2EFE9C73}"/>
    <dgm:cxn modelId="{F3A4935F-EF51-407B-BBA9-6F019DEEE6D8}" type="presOf" srcId="{26892084-75C1-4AD7-ADD4-538D607B8B8F}" destId="{4A326A46-483B-44A8-AF64-31DA0831549D}" srcOrd="0" destOrd="0" presId="urn:microsoft.com/office/officeart/2005/8/layout/vList6"/>
    <dgm:cxn modelId="{22DC0702-2783-4B89-8865-1D7FD2B5E1E1}" srcId="{DFF81A03-13B4-47D7-A4DC-6E466DA9E8F5}" destId="{26892084-75C1-4AD7-ADD4-538D607B8B8F}" srcOrd="1" destOrd="0" parTransId="{C02B4CEA-D366-4EEA-9248-0314F9AA2EF2}" sibTransId="{73FCF38F-711C-4E2F-962C-F26923CD4F0F}"/>
    <dgm:cxn modelId="{F839E28A-966C-45F6-B580-7A774B70C071}" srcId="{DFF81A03-13B4-47D7-A4DC-6E466DA9E8F5}" destId="{DB741B31-3ACD-4D4D-BBD0-34210D9875FA}" srcOrd="0" destOrd="0" parTransId="{C4B74660-B729-41DA-BCE4-D64BCE81F167}" sibTransId="{AC7E5150-9CCC-45C8-9AA9-664DF4CF06BD}"/>
    <dgm:cxn modelId="{99455939-2B30-4D7B-B5BB-464FD2EF76C8}" type="presParOf" srcId="{6AD75E67-1CED-46F4-8BE8-5CD1F2AEF27C}" destId="{C7DFF6B2-F3C1-4953-8025-B7521654957D}" srcOrd="0" destOrd="0" presId="urn:microsoft.com/office/officeart/2005/8/layout/vList6"/>
    <dgm:cxn modelId="{BFE99584-861F-4148-AD8F-21988F99CF6B}" type="presParOf" srcId="{C7DFF6B2-F3C1-4953-8025-B7521654957D}" destId="{5508E626-8DC8-4089-859E-E09A717399D8}" srcOrd="0" destOrd="0" presId="urn:microsoft.com/office/officeart/2005/8/layout/vList6"/>
    <dgm:cxn modelId="{405DC6E9-8B3B-4A1D-882E-DF6AFCC47418}" type="presParOf" srcId="{C7DFF6B2-F3C1-4953-8025-B7521654957D}" destId="{7BA9AFBE-55F8-437A-B072-C27CD9BCAE41}" srcOrd="1" destOrd="0" presId="urn:microsoft.com/office/officeart/2005/8/layout/vList6"/>
    <dgm:cxn modelId="{28F23947-0F3D-4D1B-BA8E-4EBCA14C5C24}" type="presParOf" srcId="{6AD75E67-1CED-46F4-8BE8-5CD1F2AEF27C}" destId="{9B74616E-718A-452D-AB0A-4683482EA6EE}" srcOrd="1" destOrd="0" presId="urn:microsoft.com/office/officeart/2005/8/layout/vList6"/>
    <dgm:cxn modelId="{A195C49C-A2B6-41B3-92E3-94ECC6C4E9E9}" type="presParOf" srcId="{6AD75E67-1CED-46F4-8BE8-5CD1F2AEF27C}" destId="{87C079F6-F2B5-45FF-ABBE-532473979F1D}" srcOrd="2" destOrd="0" presId="urn:microsoft.com/office/officeart/2005/8/layout/vList6"/>
    <dgm:cxn modelId="{11F3F299-9F40-44F5-9327-70573D352B3E}" type="presParOf" srcId="{87C079F6-F2B5-45FF-ABBE-532473979F1D}" destId="{4A326A46-483B-44A8-AF64-31DA0831549D}" srcOrd="0" destOrd="0" presId="urn:microsoft.com/office/officeart/2005/8/layout/vList6"/>
    <dgm:cxn modelId="{2D811C8A-5E8F-4C45-BBF1-81AA23890596}" type="presParOf" srcId="{87C079F6-F2B5-45FF-ABBE-532473979F1D}" destId="{5D93434B-335F-4956-B30B-13B3BB2FA9F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509583" y="4683"/>
          <a:ext cx="3866887" cy="1022262"/>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CA" sz="1400" kern="1200" dirty="0" smtClean="0"/>
            <a:t>Does not get caught up in the affairs of this life.  Seeks to please the one who enlisted him.</a:t>
          </a:r>
          <a:endParaRPr lang="en-CA" sz="1400" kern="1200" dirty="0"/>
        </a:p>
      </dsp:txBody>
      <dsp:txXfrm>
        <a:off x="2509583" y="132466"/>
        <a:ext cx="3483539" cy="766696"/>
      </dsp:txXfrm>
    </dsp:sp>
    <dsp:sp modelId="{5508E626-8DC8-4089-859E-E09A717399D8}">
      <dsp:nvSpPr>
        <dsp:cNvPr id="0" name=""/>
        <dsp:cNvSpPr/>
      </dsp:nvSpPr>
      <dsp:spPr>
        <a:xfrm>
          <a:off x="103998" y="21114"/>
          <a:ext cx="2243955" cy="102518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Soldier</a:t>
          </a:r>
        </a:p>
        <a:p>
          <a:pPr lvl="0" algn="ctr" defTabSz="889000">
            <a:lnSpc>
              <a:spcPct val="100000"/>
            </a:lnSpc>
            <a:spcBef>
              <a:spcPct val="0"/>
            </a:spcBef>
            <a:spcAft>
              <a:spcPts val="600"/>
            </a:spcAft>
          </a:pPr>
          <a:r>
            <a:rPr lang="en-CA" sz="2000" kern="1200" dirty="0" smtClean="0">
              <a:solidFill>
                <a:schemeClr val="bg1"/>
              </a:solidFill>
            </a:rPr>
            <a:t>(vs. 3 &amp; 4)</a:t>
          </a:r>
        </a:p>
      </dsp:txBody>
      <dsp:txXfrm>
        <a:off x="154044" y="71160"/>
        <a:ext cx="2143863" cy="925097"/>
      </dsp:txXfrm>
    </dsp:sp>
    <dsp:sp modelId="{5D93434B-335F-4956-B30B-13B3BB2FA9FB}">
      <dsp:nvSpPr>
        <dsp:cNvPr id="0" name=""/>
        <dsp:cNvSpPr/>
      </dsp:nvSpPr>
      <dsp:spPr>
        <a:xfrm>
          <a:off x="2554653" y="1134750"/>
          <a:ext cx="3886205" cy="1116983"/>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Does not receive the prize unless he competes according to the rules.</a:t>
          </a:r>
          <a:endParaRPr lang="en-US" sz="1400" kern="1200" dirty="0"/>
        </a:p>
      </dsp:txBody>
      <dsp:txXfrm>
        <a:off x="2554653" y="1274373"/>
        <a:ext cx="3467336" cy="837737"/>
      </dsp:txXfrm>
    </dsp:sp>
    <dsp:sp modelId="{4A326A46-483B-44A8-AF64-31DA0831549D}">
      <dsp:nvSpPr>
        <dsp:cNvPr id="0" name=""/>
        <dsp:cNvSpPr/>
      </dsp:nvSpPr>
      <dsp:spPr>
        <a:xfrm>
          <a:off x="121132" y="1153822"/>
          <a:ext cx="2195362" cy="107028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Athlete </a:t>
          </a:r>
        </a:p>
        <a:p>
          <a:pPr lvl="0" algn="ctr" defTabSz="889000">
            <a:lnSpc>
              <a:spcPct val="100000"/>
            </a:lnSpc>
            <a:spcBef>
              <a:spcPct val="0"/>
            </a:spcBef>
            <a:spcAft>
              <a:spcPts val="600"/>
            </a:spcAft>
          </a:pPr>
          <a:r>
            <a:rPr lang="en-CA" sz="2000" kern="1200" dirty="0" smtClean="0">
              <a:solidFill>
                <a:schemeClr val="bg1"/>
              </a:solidFill>
            </a:rPr>
            <a:t>(vs. 5)</a:t>
          </a:r>
        </a:p>
      </dsp:txBody>
      <dsp:txXfrm>
        <a:off x="173379" y="1206069"/>
        <a:ext cx="2090868" cy="965793"/>
      </dsp:txXfrm>
    </dsp:sp>
    <dsp:sp modelId="{D4669E31-2FC7-467E-B294-24A544A3E9D6}">
      <dsp:nvSpPr>
        <dsp:cNvPr id="0" name=""/>
        <dsp:cNvSpPr/>
      </dsp:nvSpPr>
      <dsp:spPr>
        <a:xfrm>
          <a:off x="2531457" y="2359727"/>
          <a:ext cx="3886197" cy="1073019"/>
        </a:xfrm>
        <a:prstGeom prst="rightArrow">
          <a:avLst>
            <a:gd name="adj1" fmla="val 75000"/>
            <a:gd name="adj2" fmla="val 50000"/>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Is the first to receive his share of the </a:t>
          </a:r>
          <a:r>
            <a:rPr lang="en-US" sz="1400" kern="1200" dirty="0" smtClean="0"/>
            <a:t>crops for which he has labored. </a:t>
          </a:r>
          <a:endParaRPr lang="en-US" sz="1400" kern="1200" dirty="0"/>
        </a:p>
      </dsp:txBody>
      <dsp:txXfrm>
        <a:off x="2531457" y="2493854"/>
        <a:ext cx="3483815" cy="804765"/>
      </dsp:txXfrm>
    </dsp:sp>
    <dsp:sp modelId="{609ADB1D-2211-442F-84B0-8FA2B91BB50D}">
      <dsp:nvSpPr>
        <dsp:cNvPr id="0" name=""/>
        <dsp:cNvSpPr/>
      </dsp:nvSpPr>
      <dsp:spPr>
        <a:xfrm>
          <a:off x="127114" y="2373350"/>
          <a:ext cx="2201568" cy="998234"/>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Farmer </a:t>
          </a:r>
        </a:p>
        <a:p>
          <a:pPr lvl="0" algn="ctr" defTabSz="889000">
            <a:lnSpc>
              <a:spcPct val="100000"/>
            </a:lnSpc>
            <a:spcBef>
              <a:spcPct val="0"/>
            </a:spcBef>
            <a:spcAft>
              <a:spcPts val="600"/>
            </a:spcAft>
          </a:pPr>
          <a:r>
            <a:rPr lang="en-CA" sz="2000" kern="1200" dirty="0" smtClean="0">
              <a:solidFill>
                <a:schemeClr val="bg1"/>
              </a:solidFill>
            </a:rPr>
            <a:t>(vs. 6)</a:t>
          </a:r>
        </a:p>
      </dsp:txBody>
      <dsp:txXfrm>
        <a:off x="175844" y="2422080"/>
        <a:ext cx="2104108" cy="90077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791906" y="3207"/>
          <a:ext cx="4664041" cy="789695"/>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US" sz="1400" kern="1200" dirty="0" smtClean="0"/>
            <a:t>Is the first to receive his share of the crops for which he has labored. </a:t>
          </a:r>
          <a:endParaRPr lang="en-CA" sz="1400" kern="1200" dirty="0"/>
        </a:p>
      </dsp:txBody>
      <dsp:txXfrm>
        <a:off x="2791906" y="101919"/>
        <a:ext cx="4367905" cy="592271"/>
      </dsp:txXfrm>
    </dsp:sp>
    <dsp:sp modelId="{5508E626-8DC8-4089-859E-E09A717399D8}">
      <dsp:nvSpPr>
        <dsp:cNvPr id="0" name=""/>
        <dsp:cNvSpPr/>
      </dsp:nvSpPr>
      <dsp:spPr>
        <a:xfrm>
          <a:off x="422024" y="15900"/>
          <a:ext cx="2113369" cy="791956"/>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Farmer</a:t>
          </a:r>
          <a:endParaRPr lang="en-CA" sz="1600" kern="1200" dirty="0" smtClean="0">
            <a:solidFill>
              <a:schemeClr val="bg1"/>
            </a:solidFill>
          </a:endParaRPr>
        </a:p>
        <a:p>
          <a:pPr lvl="0" algn="ctr" defTabSz="711200">
            <a:lnSpc>
              <a:spcPct val="100000"/>
            </a:lnSpc>
            <a:spcBef>
              <a:spcPct val="0"/>
            </a:spcBef>
            <a:spcAft>
              <a:spcPts val="600"/>
            </a:spcAft>
          </a:pPr>
          <a:r>
            <a:rPr lang="en-CA" sz="1600" kern="1200" dirty="0" smtClean="0">
              <a:solidFill>
                <a:schemeClr val="bg1"/>
              </a:solidFill>
            </a:rPr>
            <a:t>(vs. </a:t>
          </a:r>
          <a:r>
            <a:rPr lang="en-CA" sz="1600" kern="1200" dirty="0" smtClean="0">
              <a:solidFill>
                <a:schemeClr val="bg1"/>
              </a:solidFill>
            </a:rPr>
            <a:t>6)</a:t>
          </a:r>
          <a:endParaRPr lang="en-CA" sz="1600" kern="1200" dirty="0" smtClean="0">
            <a:solidFill>
              <a:schemeClr val="bg1"/>
            </a:solidFill>
          </a:endParaRPr>
        </a:p>
      </dsp:txBody>
      <dsp:txXfrm>
        <a:off x="460684" y="54560"/>
        <a:ext cx="2036049" cy="714636"/>
      </dsp:txXfrm>
    </dsp:sp>
    <dsp:sp modelId="{5D93434B-335F-4956-B30B-13B3BB2FA9FB}">
      <dsp:nvSpPr>
        <dsp:cNvPr id="0" name=""/>
        <dsp:cNvSpPr/>
      </dsp:nvSpPr>
      <dsp:spPr>
        <a:xfrm>
          <a:off x="2814152" y="876181"/>
          <a:ext cx="4687341" cy="862866"/>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Is first not ashamed of his teaching.  May see the fruit of his work in the repentance of those formerly in opposition.</a:t>
          </a:r>
          <a:endParaRPr lang="en-US" sz="1400" kern="1200" dirty="0"/>
        </a:p>
      </dsp:txBody>
      <dsp:txXfrm>
        <a:off x="2814152" y="984039"/>
        <a:ext cx="4363766" cy="647150"/>
      </dsp:txXfrm>
    </dsp:sp>
    <dsp:sp modelId="{4A326A46-483B-44A8-AF64-31DA0831549D}">
      <dsp:nvSpPr>
        <dsp:cNvPr id="0" name=""/>
        <dsp:cNvSpPr/>
      </dsp:nvSpPr>
      <dsp:spPr>
        <a:xfrm>
          <a:off x="413242" y="890914"/>
          <a:ext cx="2113655" cy="826794"/>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Evangelist</a:t>
          </a:r>
        </a:p>
        <a:p>
          <a:pPr lvl="0" algn="ctr" defTabSz="711200">
            <a:lnSpc>
              <a:spcPct val="100000"/>
            </a:lnSpc>
            <a:spcBef>
              <a:spcPct val="0"/>
            </a:spcBef>
            <a:spcAft>
              <a:spcPts val="600"/>
            </a:spcAft>
          </a:pPr>
          <a:r>
            <a:rPr lang="en-CA" sz="1600" kern="1200" dirty="0" smtClean="0">
              <a:solidFill>
                <a:schemeClr val="bg1"/>
              </a:solidFill>
            </a:rPr>
            <a:t>(vs. 15, 25, &amp; 26)</a:t>
          </a:r>
          <a:endParaRPr lang="en-CA" sz="1600" kern="1200" dirty="0" smtClean="0">
            <a:solidFill>
              <a:schemeClr val="bg1"/>
            </a:solidFill>
          </a:endParaRPr>
        </a:p>
      </dsp:txBody>
      <dsp:txXfrm>
        <a:off x="453603" y="931275"/>
        <a:ext cx="2032933" cy="7460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656812" y="3207"/>
          <a:ext cx="4664041" cy="789695"/>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CA" sz="1400" kern="1200" dirty="0" smtClean="0"/>
            <a:t>Does not get caught up in the affairs of this life.  Seeks to please the one who enlisted him.</a:t>
          </a:r>
          <a:endParaRPr lang="en-CA" sz="1400" kern="1200" dirty="0"/>
        </a:p>
      </dsp:txBody>
      <dsp:txXfrm>
        <a:off x="2656812" y="101919"/>
        <a:ext cx="4367905" cy="592271"/>
      </dsp:txXfrm>
    </dsp:sp>
    <dsp:sp modelId="{5508E626-8DC8-4089-859E-E09A717399D8}">
      <dsp:nvSpPr>
        <dsp:cNvPr id="0" name=""/>
        <dsp:cNvSpPr/>
      </dsp:nvSpPr>
      <dsp:spPr>
        <a:xfrm>
          <a:off x="557118" y="15900"/>
          <a:ext cx="1843182" cy="791956"/>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Soldier</a:t>
          </a:r>
        </a:p>
        <a:p>
          <a:pPr lvl="0" algn="ctr" defTabSz="711200">
            <a:lnSpc>
              <a:spcPct val="100000"/>
            </a:lnSpc>
            <a:spcBef>
              <a:spcPct val="0"/>
            </a:spcBef>
            <a:spcAft>
              <a:spcPts val="600"/>
            </a:spcAft>
          </a:pPr>
          <a:r>
            <a:rPr lang="en-CA" sz="1600" kern="1200" dirty="0" smtClean="0">
              <a:solidFill>
                <a:schemeClr val="bg1"/>
              </a:solidFill>
            </a:rPr>
            <a:t>(vs. 3 &amp; 4)</a:t>
          </a:r>
        </a:p>
      </dsp:txBody>
      <dsp:txXfrm>
        <a:off x="595778" y="54560"/>
        <a:ext cx="1765862" cy="714636"/>
      </dsp:txXfrm>
    </dsp:sp>
    <dsp:sp modelId="{5D93434B-335F-4956-B30B-13B3BB2FA9FB}">
      <dsp:nvSpPr>
        <dsp:cNvPr id="0" name=""/>
        <dsp:cNvSpPr/>
      </dsp:nvSpPr>
      <dsp:spPr>
        <a:xfrm>
          <a:off x="2678756" y="876181"/>
          <a:ext cx="4687341" cy="862866"/>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678756" y="984039"/>
        <a:ext cx="4363766" cy="647150"/>
      </dsp:txXfrm>
    </dsp:sp>
    <dsp:sp modelId="{4A326A46-483B-44A8-AF64-31DA0831549D}">
      <dsp:nvSpPr>
        <dsp:cNvPr id="0" name=""/>
        <dsp:cNvSpPr/>
      </dsp:nvSpPr>
      <dsp:spPr>
        <a:xfrm>
          <a:off x="548639" y="890914"/>
          <a:ext cx="1842862" cy="826794"/>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endParaRPr lang="en-CA" sz="1600" kern="1200" dirty="0" smtClean="0">
            <a:solidFill>
              <a:schemeClr val="bg1"/>
            </a:solidFill>
          </a:endParaRPr>
        </a:p>
      </dsp:txBody>
      <dsp:txXfrm>
        <a:off x="589000" y="931275"/>
        <a:ext cx="1762140" cy="7460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656812" y="3207"/>
          <a:ext cx="4664041" cy="789695"/>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CA" sz="1400" kern="1200" dirty="0" smtClean="0"/>
            <a:t>Does not get caught up in the affairs of this life.  Seeks to please the one who enlisted him.</a:t>
          </a:r>
          <a:endParaRPr lang="en-CA" sz="1400" kern="1200" dirty="0"/>
        </a:p>
      </dsp:txBody>
      <dsp:txXfrm>
        <a:off x="2656812" y="101919"/>
        <a:ext cx="4367905" cy="592271"/>
      </dsp:txXfrm>
    </dsp:sp>
    <dsp:sp modelId="{5508E626-8DC8-4089-859E-E09A717399D8}">
      <dsp:nvSpPr>
        <dsp:cNvPr id="0" name=""/>
        <dsp:cNvSpPr/>
      </dsp:nvSpPr>
      <dsp:spPr>
        <a:xfrm>
          <a:off x="557118" y="15900"/>
          <a:ext cx="1843182" cy="791956"/>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Soldier</a:t>
          </a:r>
        </a:p>
        <a:p>
          <a:pPr lvl="0" algn="ctr" defTabSz="711200">
            <a:lnSpc>
              <a:spcPct val="100000"/>
            </a:lnSpc>
            <a:spcBef>
              <a:spcPct val="0"/>
            </a:spcBef>
            <a:spcAft>
              <a:spcPts val="600"/>
            </a:spcAft>
          </a:pPr>
          <a:r>
            <a:rPr lang="en-CA" sz="1600" kern="1200" dirty="0" smtClean="0">
              <a:solidFill>
                <a:schemeClr val="bg1"/>
              </a:solidFill>
            </a:rPr>
            <a:t>(vs. 3 &amp; 4)</a:t>
          </a:r>
        </a:p>
      </dsp:txBody>
      <dsp:txXfrm>
        <a:off x="595778" y="54560"/>
        <a:ext cx="1765862" cy="714636"/>
      </dsp:txXfrm>
    </dsp:sp>
    <dsp:sp modelId="{5D93434B-335F-4956-B30B-13B3BB2FA9FB}">
      <dsp:nvSpPr>
        <dsp:cNvPr id="0" name=""/>
        <dsp:cNvSpPr/>
      </dsp:nvSpPr>
      <dsp:spPr>
        <a:xfrm>
          <a:off x="2678756" y="876181"/>
          <a:ext cx="4687341" cy="862866"/>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678756" y="984039"/>
        <a:ext cx="4363766" cy="647150"/>
      </dsp:txXfrm>
    </dsp:sp>
    <dsp:sp modelId="{4A326A46-483B-44A8-AF64-31DA0831549D}">
      <dsp:nvSpPr>
        <dsp:cNvPr id="0" name=""/>
        <dsp:cNvSpPr/>
      </dsp:nvSpPr>
      <dsp:spPr>
        <a:xfrm>
          <a:off x="548639" y="890914"/>
          <a:ext cx="1842862" cy="826794"/>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Evangelist</a:t>
          </a:r>
        </a:p>
        <a:p>
          <a:pPr lvl="0" algn="ctr" defTabSz="711200">
            <a:lnSpc>
              <a:spcPct val="100000"/>
            </a:lnSpc>
            <a:spcBef>
              <a:spcPct val="0"/>
            </a:spcBef>
            <a:spcAft>
              <a:spcPts val="600"/>
            </a:spcAft>
          </a:pPr>
          <a:r>
            <a:rPr lang="en-CA" sz="1600" kern="1200" dirty="0" smtClean="0">
              <a:solidFill>
                <a:schemeClr val="bg1"/>
              </a:solidFill>
            </a:rPr>
            <a:t>(vs. 15, 16 &amp; 21)</a:t>
          </a:r>
          <a:endParaRPr lang="en-CA" sz="1600" kern="1200" dirty="0" smtClean="0">
            <a:solidFill>
              <a:schemeClr val="bg1"/>
            </a:solidFill>
          </a:endParaRPr>
        </a:p>
      </dsp:txBody>
      <dsp:txXfrm>
        <a:off x="589000" y="931275"/>
        <a:ext cx="1762140" cy="7460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656812" y="3207"/>
          <a:ext cx="4664041" cy="789695"/>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CA" sz="1400" kern="1200" dirty="0" smtClean="0"/>
            <a:t>Does not get caught up in the affairs of this life.  Seeks to please the one who enlisted him.</a:t>
          </a:r>
          <a:endParaRPr lang="en-CA" sz="1400" kern="1200" dirty="0"/>
        </a:p>
      </dsp:txBody>
      <dsp:txXfrm>
        <a:off x="2656812" y="101919"/>
        <a:ext cx="4367905" cy="592271"/>
      </dsp:txXfrm>
    </dsp:sp>
    <dsp:sp modelId="{5508E626-8DC8-4089-859E-E09A717399D8}">
      <dsp:nvSpPr>
        <dsp:cNvPr id="0" name=""/>
        <dsp:cNvSpPr/>
      </dsp:nvSpPr>
      <dsp:spPr>
        <a:xfrm>
          <a:off x="557118" y="15900"/>
          <a:ext cx="1843182" cy="791956"/>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Soldier</a:t>
          </a:r>
        </a:p>
        <a:p>
          <a:pPr lvl="0" algn="ctr" defTabSz="711200">
            <a:lnSpc>
              <a:spcPct val="100000"/>
            </a:lnSpc>
            <a:spcBef>
              <a:spcPct val="0"/>
            </a:spcBef>
            <a:spcAft>
              <a:spcPts val="600"/>
            </a:spcAft>
          </a:pPr>
          <a:r>
            <a:rPr lang="en-CA" sz="1600" kern="1200" dirty="0" smtClean="0">
              <a:solidFill>
                <a:schemeClr val="bg1"/>
              </a:solidFill>
            </a:rPr>
            <a:t>(vs. 3 &amp; 4)</a:t>
          </a:r>
        </a:p>
      </dsp:txBody>
      <dsp:txXfrm>
        <a:off x="595778" y="54560"/>
        <a:ext cx="1765862" cy="714636"/>
      </dsp:txXfrm>
    </dsp:sp>
    <dsp:sp modelId="{5D93434B-335F-4956-B30B-13B3BB2FA9FB}">
      <dsp:nvSpPr>
        <dsp:cNvPr id="0" name=""/>
        <dsp:cNvSpPr/>
      </dsp:nvSpPr>
      <dsp:spPr>
        <a:xfrm>
          <a:off x="2678756" y="876181"/>
          <a:ext cx="4687341" cy="862866"/>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Does not get caught up in worldly empty chatter.  Seeks to Present Himself approved to God. Desires to be used for good works.</a:t>
          </a:r>
          <a:endParaRPr lang="en-US" sz="1400" kern="1200" dirty="0"/>
        </a:p>
      </dsp:txBody>
      <dsp:txXfrm>
        <a:off x="2678756" y="984039"/>
        <a:ext cx="4363766" cy="647150"/>
      </dsp:txXfrm>
    </dsp:sp>
    <dsp:sp modelId="{4A326A46-483B-44A8-AF64-31DA0831549D}">
      <dsp:nvSpPr>
        <dsp:cNvPr id="0" name=""/>
        <dsp:cNvSpPr/>
      </dsp:nvSpPr>
      <dsp:spPr>
        <a:xfrm>
          <a:off x="548639" y="890914"/>
          <a:ext cx="1842862" cy="826794"/>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Evangelist</a:t>
          </a:r>
        </a:p>
        <a:p>
          <a:pPr lvl="0" algn="ctr" defTabSz="711200">
            <a:lnSpc>
              <a:spcPct val="100000"/>
            </a:lnSpc>
            <a:spcBef>
              <a:spcPct val="0"/>
            </a:spcBef>
            <a:spcAft>
              <a:spcPts val="600"/>
            </a:spcAft>
          </a:pPr>
          <a:r>
            <a:rPr lang="en-CA" sz="1600" kern="1200" dirty="0" smtClean="0">
              <a:solidFill>
                <a:schemeClr val="bg1"/>
              </a:solidFill>
            </a:rPr>
            <a:t>(vs. 15, 16 &amp; 21)</a:t>
          </a:r>
          <a:endParaRPr lang="en-CA" sz="1600" kern="1200" dirty="0" smtClean="0">
            <a:solidFill>
              <a:schemeClr val="bg1"/>
            </a:solidFill>
          </a:endParaRPr>
        </a:p>
      </dsp:txBody>
      <dsp:txXfrm>
        <a:off x="589000" y="931275"/>
        <a:ext cx="1762140" cy="7460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791906" y="3207"/>
          <a:ext cx="4664041" cy="789695"/>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US" sz="1400" kern="1200" dirty="0" smtClean="0"/>
            <a:t>Does not receive the prize unless he competes according to the rules.</a:t>
          </a:r>
          <a:endParaRPr lang="en-CA" sz="1400" kern="1200" dirty="0"/>
        </a:p>
      </dsp:txBody>
      <dsp:txXfrm>
        <a:off x="2791906" y="101919"/>
        <a:ext cx="4367905" cy="592271"/>
      </dsp:txXfrm>
    </dsp:sp>
    <dsp:sp modelId="{5508E626-8DC8-4089-859E-E09A717399D8}">
      <dsp:nvSpPr>
        <dsp:cNvPr id="0" name=""/>
        <dsp:cNvSpPr/>
      </dsp:nvSpPr>
      <dsp:spPr>
        <a:xfrm>
          <a:off x="422024" y="15900"/>
          <a:ext cx="2113369" cy="791956"/>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Athlete</a:t>
          </a:r>
          <a:endParaRPr lang="en-CA" sz="1600" kern="1200" dirty="0" smtClean="0">
            <a:solidFill>
              <a:schemeClr val="bg1"/>
            </a:solidFill>
          </a:endParaRPr>
        </a:p>
        <a:p>
          <a:pPr lvl="0" algn="ctr" defTabSz="711200">
            <a:lnSpc>
              <a:spcPct val="100000"/>
            </a:lnSpc>
            <a:spcBef>
              <a:spcPct val="0"/>
            </a:spcBef>
            <a:spcAft>
              <a:spcPts val="600"/>
            </a:spcAft>
          </a:pPr>
          <a:r>
            <a:rPr lang="en-CA" sz="1600" kern="1200" dirty="0" smtClean="0">
              <a:solidFill>
                <a:schemeClr val="bg1"/>
              </a:solidFill>
            </a:rPr>
            <a:t>(vs. </a:t>
          </a:r>
          <a:r>
            <a:rPr lang="en-CA" sz="1600" kern="1200" dirty="0" smtClean="0">
              <a:solidFill>
                <a:schemeClr val="bg1"/>
              </a:solidFill>
            </a:rPr>
            <a:t>5)</a:t>
          </a:r>
          <a:endParaRPr lang="en-CA" sz="1600" kern="1200" dirty="0" smtClean="0">
            <a:solidFill>
              <a:schemeClr val="bg1"/>
            </a:solidFill>
          </a:endParaRPr>
        </a:p>
      </dsp:txBody>
      <dsp:txXfrm>
        <a:off x="460684" y="54560"/>
        <a:ext cx="2036049" cy="714636"/>
      </dsp:txXfrm>
    </dsp:sp>
    <dsp:sp modelId="{5D93434B-335F-4956-B30B-13B3BB2FA9FB}">
      <dsp:nvSpPr>
        <dsp:cNvPr id="0" name=""/>
        <dsp:cNvSpPr/>
      </dsp:nvSpPr>
      <dsp:spPr>
        <a:xfrm>
          <a:off x="2814152" y="876181"/>
          <a:ext cx="4687341" cy="862866"/>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814152" y="984039"/>
        <a:ext cx="4363766" cy="647150"/>
      </dsp:txXfrm>
    </dsp:sp>
    <dsp:sp modelId="{4A326A46-483B-44A8-AF64-31DA0831549D}">
      <dsp:nvSpPr>
        <dsp:cNvPr id="0" name=""/>
        <dsp:cNvSpPr/>
      </dsp:nvSpPr>
      <dsp:spPr>
        <a:xfrm>
          <a:off x="413242" y="890914"/>
          <a:ext cx="2113655" cy="826794"/>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endParaRPr lang="en-CA" sz="1600" kern="1200" dirty="0" smtClean="0">
            <a:solidFill>
              <a:schemeClr val="bg1"/>
            </a:solidFill>
          </a:endParaRPr>
        </a:p>
      </dsp:txBody>
      <dsp:txXfrm>
        <a:off x="453603" y="931275"/>
        <a:ext cx="2032933" cy="7460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791906" y="3207"/>
          <a:ext cx="4664041" cy="789695"/>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US" sz="1400" kern="1200" dirty="0" smtClean="0"/>
            <a:t>Does not receive the prize unless he competes according to the rules.</a:t>
          </a:r>
          <a:endParaRPr lang="en-CA" sz="1400" kern="1200" dirty="0"/>
        </a:p>
      </dsp:txBody>
      <dsp:txXfrm>
        <a:off x="2791906" y="101919"/>
        <a:ext cx="4367905" cy="592271"/>
      </dsp:txXfrm>
    </dsp:sp>
    <dsp:sp modelId="{5508E626-8DC8-4089-859E-E09A717399D8}">
      <dsp:nvSpPr>
        <dsp:cNvPr id="0" name=""/>
        <dsp:cNvSpPr/>
      </dsp:nvSpPr>
      <dsp:spPr>
        <a:xfrm>
          <a:off x="422024" y="15900"/>
          <a:ext cx="2113369" cy="791956"/>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Athlete</a:t>
          </a:r>
          <a:endParaRPr lang="en-CA" sz="1600" kern="1200" dirty="0" smtClean="0">
            <a:solidFill>
              <a:schemeClr val="bg1"/>
            </a:solidFill>
          </a:endParaRPr>
        </a:p>
        <a:p>
          <a:pPr lvl="0" algn="ctr" defTabSz="711200">
            <a:lnSpc>
              <a:spcPct val="100000"/>
            </a:lnSpc>
            <a:spcBef>
              <a:spcPct val="0"/>
            </a:spcBef>
            <a:spcAft>
              <a:spcPts val="600"/>
            </a:spcAft>
          </a:pPr>
          <a:r>
            <a:rPr lang="en-CA" sz="1600" kern="1200" dirty="0" smtClean="0">
              <a:solidFill>
                <a:schemeClr val="bg1"/>
              </a:solidFill>
            </a:rPr>
            <a:t>(vs. </a:t>
          </a:r>
          <a:r>
            <a:rPr lang="en-CA" sz="1600" kern="1200" dirty="0" smtClean="0">
              <a:solidFill>
                <a:schemeClr val="bg1"/>
              </a:solidFill>
            </a:rPr>
            <a:t>5)</a:t>
          </a:r>
          <a:endParaRPr lang="en-CA" sz="1600" kern="1200" dirty="0" smtClean="0">
            <a:solidFill>
              <a:schemeClr val="bg1"/>
            </a:solidFill>
          </a:endParaRPr>
        </a:p>
      </dsp:txBody>
      <dsp:txXfrm>
        <a:off x="460684" y="54560"/>
        <a:ext cx="2036049" cy="714636"/>
      </dsp:txXfrm>
    </dsp:sp>
    <dsp:sp modelId="{5D93434B-335F-4956-B30B-13B3BB2FA9FB}">
      <dsp:nvSpPr>
        <dsp:cNvPr id="0" name=""/>
        <dsp:cNvSpPr/>
      </dsp:nvSpPr>
      <dsp:spPr>
        <a:xfrm>
          <a:off x="2814152" y="876181"/>
          <a:ext cx="4687341" cy="862866"/>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814152" y="984039"/>
        <a:ext cx="4363766" cy="647150"/>
      </dsp:txXfrm>
    </dsp:sp>
    <dsp:sp modelId="{4A326A46-483B-44A8-AF64-31DA0831549D}">
      <dsp:nvSpPr>
        <dsp:cNvPr id="0" name=""/>
        <dsp:cNvSpPr/>
      </dsp:nvSpPr>
      <dsp:spPr>
        <a:xfrm>
          <a:off x="413242" y="890914"/>
          <a:ext cx="2113655" cy="826794"/>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Evangelist</a:t>
          </a:r>
        </a:p>
        <a:p>
          <a:pPr lvl="0" algn="ctr" defTabSz="711200">
            <a:lnSpc>
              <a:spcPct val="100000"/>
            </a:lnSpc>
            <a:spcBef>
              <a:spcPct val="0"/>
            </a:spcBef>
            <a:spcAft>
              <a:spcPts val="600"/>
            </a:spcAft>
          </a:pPr>
          <a:r>
            <a:rPr lang="en-CA" sz="1600" kern="1200" dirty="0" smtClean="0">
              <a:solidFill>
                <a:schemeClr val="bg1"/>
              </a:solidFill>
            </a:rPr>
            <a:t>(vs. 15, 16, 22, &amp;23)</a:t>
          </a:r>
          <a:endParaRPr lang="en-CA" sz="1600" kern="1200" dirty="0" smtClean="0">
            <a:solidFill>
              <a:schemeClr val="bg1"/>
            </a:solidFill>
          </a:endParaRPr>
        </a:p>
      </dsp:txBody>
      <dsp:txXfrm>
        <a:off x="453603" y="931275"/>
        <a:ext cx="2032933" cy="7460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791906" y="3207"/>
          <a:ext cx="4664041" cy="789695"/>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US" sz="1400" kern="1200" dirty="0" smtClean="0"/>
            <a:t>Does not receive the prize unless he competes according to the rules.</a:t>
          </a:r>
          <a:endParaRPr lang="en-CA" sz="1400" kern="1200" dirty="0"/>
        </a:p>
      </dsp:txBody>
      <dsp:txXfrm>
        <a:off x="2791906" y="101919"/>
        <a:ext cx="4367905" cy="592271"/>
      </dsp:txXfrm>
    </dsp:sp>
    <dsp:sp modelId="{5508E626-8DC8-4089-859E-E09A717399D8}">
      <dsp:nvSpPr>
        <dsp:cNvPr id="0" name=""/>
        <dsp:cNvSpPr/>
      </dsp:nvSpPr>
      <dsp:spPr>
        <a:xfrm>
          <a:off x="422024" y="15900"/>
          <a:ext cx="2113369" cy="791956"/>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Athlete</a:t>
          </a:r>
          <a:endParaRPr lang="en-CA" sz="1600" kern="1200" dirty="0" smtClean="0">
            <a:solidFill>
              <a:schemeClr val="bg1"/>
            </a:solidFill>
          </a:endParaRPr>
        </a:p>
        <a:p>
          <a:pPr lvl="0" algn="ctr" defTabSz="711200">
            <a:lnSpc>
              <a:spcPct val="100000"/>
            </a:lnSpc>
            <a:spcBef>
              <a:spcPct val="0"/>
            </a:spcBef>
            <a:spcAft>
              <a:spcPts val="600"/>
            </a:spcAft>
          </a:pPr>
          <a:r>
            <a:rPr lang="en-CA" sz="1600" kern="1200" dirty="0" smtClean="0">
              <a:solidFill>
                <a:schemeClr val="bg1"/>
              </a:solidFill>
            </a:rPr>
            <a:t>(vs. </a:t>
          </a:r>
          <a:r>
            <a:rPr lang="en-CA" sz="1600" kern="1200" dirty="0" smtClean="0">
              <a:solidFill>
                <a:schemeClr val="bg1"/>
              </a:solidFill>
            </a:rPr>
            <a:t>5)</a:t>
          </a:r>
          <a:endParaRPr lang="en-CA" sz="1600" kern="1200" dirty="0" smtClean="0">
            <a:solidFill>
              <a:schemeClr val="bg1"/>
            </a:solidFill>
          </a:endParaRPr>
        </a:p>
      </dsp:txBody>
      <dsp:txXfrm>
        <a:off x="460684" y="54560"/>
        <a:ext cx="2036049" cy="714636"/>
      </dsp:txXfrm>
    </dsp:sp>
    <dsp:sp modelId="{5D93434B-335F-4956-B30B-13B3BB2FA9FB}">
      <dsp:nvSpPr>
        <dsp:cNvPr id="0" name=""/>
        <dsp:cNvSpPr/>
      </dsp:nvSpPr>
      <dsp:spPr>
        <a:xfrm>
          <a:off x="2814152" y="876181"/>
          <a:ext cx="4687341" cy="862866"/>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Accurately handles God’s word. Avoids empty chatter. Is righteous, faithful, loving, peaceable, and pure in heart. No foolish speculations.</a:t>
          </a:r>
          <a:endParaRPr lang="en-US" sz="1400" kern="1200" dirty="0"/>
        </a:p>
      </dsp:txBody>
      <dsp:txXfrm>
        <a:off x="2814152" y="984039"/>
        <a:ext cx="4363766" cy="647150"/>
      </dsp:txXfrm>
    </dsp:sp>
    <dsp:sp modelId="{4A326A46-483B-44A8-AF64-31DA0831549D}">
      <dsp:nvSpPr>
        <dsp:cNvPr id="0" name=""/>
        <dsp:cNvSpPr/>
      </dsp:nvSpPr>
      <dsp:spPr>
        <a:xfrm>
          <a:off x="413242" y="890914"/>
          <a:ext cx="2113655" cy="826794"/>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Evangelist</a:t>
          </a:r>
        </a:p>
        <a:p>
          <a:pPr lvl="0" algn="ctr" defTabSz="711200">
            <a:lnSpc>
              <a:spcPct val="100000"/>
            </a:lnSpc>
            <a:spcBef>
              <a:spcPct val="0"/>
            </a:spcBef>
            <a:spcAft>
              <a:spcPts val="600"/>
            </a:spcAft>
          </a:pPr>
          <a:r>
            <a:rPr lang="en-CA" sz="1600" kern="1200" dirty="0" smtClean="0">
              <a:solidFill>
                <a:schemeClr val="bg1"/>
              </a:solidFill>
            </a:rPr>
            <a:t>(vs. 15, 16, 22, &amp;23)</a:t>
          </a:r>
          <a:endParaRPr lang="en-CA" sz="1600" kern="1200" dirty="0" smtClean="0">
            <a:solidFill>
              <a:schemeClr val="bg1"/>
            </a:solidFill>
          </a:endParaRPr>
        </a:p>
      </dsp:txBody>
      <dsp:txXfrm>
        <a:off x="453603" y="931275"/>
        <a:ext cx="2032933" cy="7460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791906" y="3207"/>
          <a:ext cx="4664041" cy="789695"/>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US" sz="1400" kern="1200" dirty="0" smtClean="0"/>
            <a:t>Is the first to receive his share of the crops for which he has labored. </a:t>
          </a:r>
          <a:endParaRPr lang="en-CA" sz="1400" kern="1200" dirty="0"/>
        </a:p>
      </dsp:txBody>
      <dsp:txXfrm>
        <a:off x="2791906" y="101919"/>
        <a:ext cx="4367905" cy="592271"/>
      </dsp:txXfrm>
    </dsp:sp>
    <dsp:sp modelId="{5508E626-8DC8-4089-859E-E09A717399D8}">
      <dsp:nvSpPr>
        <dsp:cNvPr id="0" name=""/>
        <dsp:cNvSpPr/>
      </dsp:nvSpPr>
      <dsp:spPr>
        <a:xfrm>
          <a:off x="422024" y="15900"/>
          <a:ext cx="2113369" cy="791956"/>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Farmer</a:t>
          </a:r>
          <a:endParaRPr lang="en-CA" sz="1600" kern="1200" dirty="0" smtClean="0">
            <a:solidFill>
              <a:schemeClr val="bg1"/>
            </a:solidFill>
          </a:endParaRPr>
        </a:p>
        <a:p>
          <a:pPr lvl="0" algn="ctr" defTabSz="711200">
            <a:lnSpc>
              <a:spcPct val="100000"/>
            </a:lnSpc>
            <a:spcBef>
              <a:spcPct val="0"/>
            </a:spcBef>
            <a:spcAft>
              <a:spcPts val="600"/>
            </a:spcAft>
          </a:pPr>
          <a:r>
            <a:rPr lang="en-CA" sz="1600" kern="1200" dirty="0" smtClean="0">
              <a:solidFill>
                <a:schemeClr val="bg1"/>
              </a:solidFill>
            </a:rPr>
            <a:t>(vs. </a:t>
          </a:r>
          <a:r>
            <a:rPr lang="en-CA" sz="1600" kern="1200" dirty="0" smtClean="0">
              <a:solidFill>
                <a:schemeClr val="bg1"/>
              </a:solidFill>
            </a:rPr>
            <a:t>6)</a:t>
          </a:r>
          <a:endParaRPr lang="en-CA" sz="1600" kern="1200" dirty="0" smtClean="0">
            <a:solidFill>
              <a:schemeClr val="bg1"/>
            </a:solidFill>
          </a:endParaRPr>
        </a:p>
      </dsp:txBody>
      <dsp:txXfrm>
        <a:off x="460684" y="54560"/>
        <a:ext cx="2036049" cy="714636"/>
      </dsp:txXfrm>
    </dsp:sp>
    <dsp:sp modelId="{5D93434B-335F-4956-B30B-13B3BB2FA9FB}">
      <dsp:nvSpPr>
        <dsp:cNvPr id="0" name=""/>
        <dsp:cNvSpPr/>
      </dsp:nvSpPr>
      <dsp:spPr>
        <a:xfrm>
          <a:off x="2814152" y="876181"/>
          <a:ext cx="4687341" cy="862866"/>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814152" y="984039"/>
        <a:ext cx="4363766" cy="647150"/>
      </dsp:txXfrm>
    </dsp:sp>
    <dsp:sp modelId="{4A326A46-483B-44A8-AF64-31DA0831549D}">
      <dsp:nvSpPr>
        <dsp:cNvPr id="0" name=""/>
        <dsp:cNvSpPr/>
      </dsp:nvSpPr>
      <dsp:spPr>
        <a:xfrm>
          <a:off x="413242" y="890914"/>
          <a:ext cx="2113655" cy="826794"/>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endParaRPr lang="en-CA" sz="1600" kern="1200" dirty="0" smtClean="0">
            <a:solidFill>
              <a:schemeClr val="bg1"/>
            </a:solidFill>
          </a:endParaRPr>
        </a:p>
      </dsp:txBody>
      <dsp:txXfrm>
        <a:off x="453603" y="931275"/>
        <a:ext cx="2032933" cy="74607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791906" y="3207"/>
          <a:ext cx="4664041" cy="789695"/>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US" sz="1400" kern="1200" dirty="0" smtClean="0"/>
            <a:t>Is the first to receive his share of the crops for which he has labored. </a:t>
          </a:r>
          <a:endParaRPr lang="en-CA" sz="1400" kern="1200" dirty="0"/>
        </a:p>
      </dsp:txBody>
      <dsp:txXfrm>
        <a:off x="2791906" y="101919"/>
        <a:ext cx="4367905" cy="592271"/>
      </dsp:txXfrm>
    </dsp:sp>
    <dsp:sp modelId="{5508E626-8DC8-4089-859E-E09A717399D8}">
      <dsp:nvSpPr>
        <dsp:cNvPr id="0" name=""/>
        <dsp:cNvSpPr/>
      </dsp:nvSpPr>
      <dsp:spPr>
        <a:xfrm>
          <a:off x="422024" y="15900"/>
          <a:ext cx="2113369" cy="791956"/>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Farmer</a:t>
          </a:r>
          <a:endParaRPr lang="en-CA" sz="1600" kern="1200" dirty="0" smtClean="0">
            <a:solidFill>
              <a:schemeClr val="bg1"/>
            </a:solidFill>
          </a:endParaRPr>
        </a:p>
        <a:p>
          <a:pPr lvl="0" algn="ctr" defTabSz="711200">
            <a:lnSpc>
              <a:spcPct val="100000"/>
            </a:lnSpc>
            <a:spcBef>
              <a:spcPct val="0"/>
            </a:spcBef>
            <a:spcAft>
              <a:spcPts val="600"/>
            </a:spcAft>
          </a:pPr>
          <a:r>
            <a:rPr lang="en-CA" sz="1600" kern="1200" dirty="0" smtClean="0">
              <a:solidFill>
                <a:schemeClr val="bg1"/>
              </a:solidFill>
            </a:rPr>
            <a:t>(vs. </a:t>
          </a:r>
          <a:r>
            <a:rPr lang="en-CA" sz="1600" kern="1200" dirty="0" smtClean="0">
              <a:solidFill>
                <a:schemeClr val="bg1"/>
              </a:solidFill>
            </a:rPr>
            <a:t>6)</a:t>
          </a:r>
          <a:endParaRPr lang="en-CA" sz="1600" kern="1200" dirty="0" smtClean="0">
            <a:solidFill>
              <a:schemeClr val="bg1"/>
            </a:solidFill>
          </a:endParaRPr>
        </a:p>
      </dsp:txBody>
      <dsp:txXfrm>
        <a:off x="460684" y="54560"/>
        <a:ext cx="2036049" cy="714636"/>
      </dsp:txXfrm>
    </dsp:sp>
    <dsp:sp modelId="{5D93434B-335F-4956-B30B-13B3BB2FA9FB}">
      <dsp:nvSpPr>
        <dsp:cNvPr id="0" name=""/>
        <dsp:cNvSpPr/>
      </dsp:nvSpPr>
      <dsp:spPr>
        <a:xfrm>
          <a:off x="2814152" y="876181"/>
          <a:ext cx="4687341" cy="862866"/>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814152" y="984039"/>
        <a:ext cx="4363766" cy="647150"/>
      </dsp:txXfrm>
    </dsp:sp>
    <dsp:sp modelId="{4A326A46-483B-44A8-AF64-31DA0831549D}">
      <dsp:nvSpPr>
        <dsp:cNvPr id="0" name=""/>
        <dsp:cNvSpPr/>
      </dsp:nvSpPr>
      <dsp:spPr>
        <a:xfrm>
          <a:off x="413242" y="890914"/>
          <a:ext cx="2113655" cy="826794"/>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t" anchorCtr="0">
          <a:noAutofit/>
        </a:bodyPr>
        <a:lstStyle/>
        <a:p>
          <a:pPr lvl="0" algn="ctr" defTabSz="711200">
            <a:lnSpc>
              <a:spcPct val="100000"/>
            </a:lnSpc>
            <a:spcBef>
              <a:spcPct val="0"/>
            </a:spcBef>
            <a:spcAft>
              <a:spcPts val="600"/>
            </a:spcAft>
          </a:pPr>
          <a:r>
            <a:rPr lang="en-CA" sz="1600" kern="1200" dirty="0" smtClean="0">
              <a:solidFill>
                <a:schemeClr val="bg1"/>
              </a:solidFill>
            </a:rPr>
            <a:t>Evangelist</a:t>
          </a:r>
        </a:p>
        <a:p>
          <a:pPr lvl="0" algn="ctr" defTabSz="711200">
            <a:lnSpc>
              <a:spcPct val="100000"/>
            </a:lnSpc>
            <a:spcBef>
              <a:spcPct val="0"/>
            </a:spcBef>
            <a:spcAft>
              <a:spcPts val="600"/>
            </a:spcAft>
          </a:pPr>
          <a:r>
            <a:rPr lang="en-CA" sz="1600" kern="1200" dirty="0" smtClean="0">
              <a:solidFill>
                <a:schemeClr val="bg1"/>
              </a:solidFill>
            </a:rPr>
            <a:t>(vs. 15, 25, &amp; 26)</a:t>
          </a:r>
          <a:endParaRPr lang="en-CA" sz="1600" kern="1200" dirty="0" smtClean="0">
            <a:solidFill>
              <a:schemeClr val="bg1"/>
            </a:solidFill>
          </a:endParaRPr>
        </a:p>
      </dsp:txBody>
      <dsp:txXfrm>
        <a:off x="453603" y="931275"/>
        <a:ext cx="2032933" cy="74607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951CEA-17C0-4C7E-8468-2DB19A4AB5BF}" type="datetimeFigureOut">
              <a:rPr lang="en-US"/>
              <a:pPr/>
              <a:t>5/16/2015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05C3A2-0322-42B6-BC5D-7638A3A53ACC}" type="slidenum">
              <a:rPr lang="en-US"/>
              <a:pPr/>
              <a:t>‹#›</a:t>
            </a:fld>
            <a:endParaRPr lang="en-US"/>
          </a:p>
        </p:txBody>
      </p:sp>
    </p:spTree>
    <p:extLst>
      <p:ext uri="{BB962C8B-B14F-4D97-AF65-F5344CB8AC3E}">
        <p14:creationId xmlns:p14="http://schemas.microsoft.com/office/powerpoint/2010/main" val="259893077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05C3A2-0322-42B6-BC5D-7638A3A53ACC}" type="slidenum">
              <a:rPr lang="en-US"/>
              <a:pPr/>
              <a:t>1</a:t>
            </a:fld>
            <a:endParaRPr lang="en-US"/>
          </a:p>
        </p:txBody>
      </p:sp>
    </p:spTree>
    <p:extLst>
      <p:ext uri="{BB962C8B-B14F-4D97-AF65-F5344CB8AC3E}">
        <p14:creationId xmlns:p14="http://schemas.microsoft.com/office/powerpoint/2010/main" val="4230491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dirty="0"/>
              <a:t>Click to edit Master title style</a:t>
            </a:r>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28032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dirty="0"/>
              <a:t>Click to edit Master title style</a:t>
            </a:r>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5/16/2015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38478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dirty="0"/>
              <a:t>Click to edit Master title style</a:t>
            </a:r>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082213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085850"/>
            <a:ext cx="5999486" cy="1742531"/>
          </a:xfrm>
        </p:spPr>
        <p:txBody>
          <a:bodyPr/>
          <a:lstStyle>
            <a:lvl1pPr>
              <a:defRPr sz="3600"/>
            </a:lvl1pPr>
          </a:lstStyle>
          <a:p>
            <a:r>
              <a:rPr lang="en-US" dirty="0"/>
              <a:t>Click to edit Master title style</a:t>
            </a:r>
          </a:p>
        </p:txBody>
      </p:sp>
      <p:sp>
        <p:nvSpPr>
          <p:cNvPr id="14" name="Text Placeholder 3"/>
          <p:cNvSpPr>
            <a:spLocks noGrp="1"/>
          </p:cNvSpPr>
          <p:nvPr>
            <p:ph type="body" sz="half" idx="13"/>
          </p:nvPr>
        </p:nvSpPr>
        <p:spPr>
          <a:xfrm>
            <a:off x="1447800" y="2828380"/>
            <a:ext cx="5459737" cy="256631"/>
          </a:xfrm>
        </p:spPr>
        <p:txBody>
          <a:bodyPr anchor="t">
            <a:normAutofit/>
          </a:bodyPr>
          <a:lstStyle>
            <a:lvl1pPr marL="0" indent="0">
              <a:buNone/>
              <a:defRPr lang="en-US" sz="1100" b="0" i="0" kern="1200" cap="small" dirty="0">
                <a:solidFill>
                  <a:schemeClr val="accent1"/>
                </a:solidFill>
                <a:latin typeface="+mj-lt"/>
                <a:ea typeface="+mj-ea"/>
                <a:cs typeface="+mj-cs"/>
              </a:defRPr>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9" name="TextBox 8"/>
          <p:cNvSpPr txBox="1"/>
          <p:nvPr/>
        </p:nvSpPr>
        <p:spPr>
          <a:xfrm>
            <a:off x="673721" y="7284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6997868" y="19603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05120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5" cy="123988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946528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5/16/2015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589112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5/16/2015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60430396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824961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69465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74201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01946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27485" y="1545432"/>
            <a:ext cx="3297254" cy="3146822"/>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240870" y="1542069"/>
            <a:ext cx="3297256" cy="315018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pPr/>
              <a:t>5/16/2015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12611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pPr/>
              <a:t>5/16/2015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59360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pPr/>
              <a:t>5/16/2015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45434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5/16/2015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91699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2550798" cy="1085850"/>
          </a:xfrm>
        </p:spPr>
        <p:txBody>
          <a:bodyPr anchor="b"/>
          <a:lstStyle>
            <a:lvl1pPr algn="l">
              <a:defRPr sz="1800" b="0"/>
            </a:lvl1pPr>
          </a:lstStyle>
          <a:p>
            <a:r>
              <a:rPr lang="en-US" dirty="0"/>
              <a:t>Click to edit Master title style</a:t>
            </a:r>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66216" y="2346961"/>
            <a:ext cx="2550797" cy="2171699"/>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5/16/2015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98245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dirty="0"/>
              <a:t>Click to edit Master title style</a:t>
            </a:r>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5/16/2015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86202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002264"/>
            <a:ext cx="3027759" cy="3141236"/>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6759"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68580" tIns="34290" rIns="68580" bIns="34290" rtlCol="0" anchor="t">
            <a:noAutofit/>
          </a:bodyPr>
          <a:lstStyle/>
          <a:p>
            <a:r>
              <a:rPr lang="en-US" dirty="0"/>
              <a:t>Click to edit Master title style</a:t>
            </a:r>
          </a:p>
        </p:txBody>
      </p:sp>
      <p:sp>
        <p:nvSpPr>
          <p:cNvPr id="3" name="Text Placeholder 2"/>
          <p:cNvSpPr>
            <a:spLocks noGrp="1"/>
          </p:cNvSpPr>
          <p:nvPr>
            <p:ph type="body" idx="1"/>
          </p:nvPr>
        </p:nvSpPr>
        <p:spPr>
          <a:xfrm>
            <a:off x="827484" y="1539689"/>
            <a:ext cx="6709906" cy="3146611"/>
          </a:xfrm>
          <a:prstGeom prst="rect">
            <a:avLst/>
          </a:prstGeom>
        </p:spPr>
        <p:txBody>
          <a:bodyPr vert="horz" lIns="68580" tIns="34290" rIns="68580" bIns="3429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68580" tIns="34290" rIns="68580" bIns="34290" rtlCol="0" anchor="t"/>
          <a:lstStyle>
            <a:lvl1pPr algn="l">
              <a:defRPr sz="800" b="0" i="0">
                <a:solidFill>
                  <a:schemeClr val="tx1">
                    <a:tint val="75000"/>
                    <a:alpha val="60000"/>
                  </a:schemeClr>
                </a:solidFill>
              </a:defRPr>
            </a:lvl1pPr>
          </a:lstStyle>
          <a:p>
            <a:fld id="{4AAD347D-5ACD-4C99-B74B-A9C85AD731AF}" type="datetimeFigureOut">
              <a:rPr lang="en-US" dirty="0"/>
              <a:pPr/>
              <a:t>5/16/2015</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68580" tIns="34290" rIns="68580" bIns="34290" rtlCol="0" anchor="b"/>
          <a:lstStyle>
            <a:lvl1pPr algn="l">
              <a:defRPr sz="8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4406" y="221797"/>
            <a:ext cx="628649" cy="575765"/>
          </a:xfrm>
          <a:prstGeom prst="rect">
            <a:avLst/>
          </a:prstGeom>
        </p:spPr>
        <p:txBody>
          <a:bodyPr vert="horz" lIns="68580" tIns="34290" rIns="68580" bIns="34290" rtlCol="0" anchor="b"/>
          <a:lstStyle>
            <a:lvl1pPr algn="ctr">
              <a:defRPr sz="2100" b="0" i="0">
                <a:solidFill>
                  <a:schemeClr val="tx1">
                    <a:tint val="75000"/>
                  </a:schemeClr>
                </a:solidFill>
              </a:defRPr>
            </a:lvl1pPr>
          </a:lstStyle>
          <a:p>
            <a:fld id="{D57F1E4F-1CFF-5643-939E-02111984F565}" type="slidenum">
              <a:rPr lang="en-US" dirty="0"/>
              <a:pPr/>
              <a:t>‹#›</a:t>
            </a:fld>
            <a:endParaRPr lang="en-US" dirty="0"/>
          </a:p>
        </p:txBody>
      </p:sp>
    </p:spTree>
    <p:extLst>
      <p:ext uri="{BB962C8B-B14F-4D97-AF65-F5344CB8AC3E}">
        <p14:creationId xmlns:p14="http://schemas.microsoft.com/office/powerpoint/2010/main" val="2244149658"/>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hf sldNum="0" hdr="0" ftr="0" dt="0"/>
  <p:txStyles>
    <p:titleStyle>
      <a:lvl1pPr algn="l" defTabSz="342900" rtl="0" eaLnBrk="1" latinLnBrk="0" hangingPunct="1">
        <a:spcBef>
          <a:spcPct val="0"/>
        </a:spcBef>
        <a:buNone/>
        <a:defRPr sz="3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40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a:t>
            </a:r>
            <a:r>
              <a:rPr lang="en-US" dirty="0" smtClean="0"/>
              <a:t> Timothy </a:t>
            </a:r>
            <a:r>
              <a:rPr lang="en-US" dirty="0" smtClean="0"/>
              <a:t>2:14-26</a:t>
            </a:r>
            <a:endParaRPr lang="en-US" dirty="0"/>
          </a:p>
        </p:txBody>
      </p:sp>
      <p:sp>
        <p:nvSpPr>
          <p:cNvPr id="3" name="Subtitle 2"/>
          <p:cNvSpPr>
            <a:spLocks noGrp="1"/>
          </p:cNvSpPr>
          <p:nvPr>
            <p:ph type="subTitle" idx="1"/>
          </p:nvPr>
        </p:nvSpPr>
        <p:spPr>
          <a:xfrm>
            <a:off x="1060315" y="3583035"/>
            <a:ext cx="6425144" cy="646065"/>
          </a:xfrm>
        </p:spPr>
        <p:txBody>
          <a:bodyPr/>
          <a:lstStyle/>
          <a:p>
            <a:r>
              <a:rPr lang="en-US" dirty="0" smtClean="0"/>
              <a:t>A diligent workman</a:t>
            </a:r>
            <a:endParaRPr lang="en-US" dirty="0"/>
          </a:p>
        </p:txBody>
      </p:sp>
    </p:spTree>
    <p:extLst>
      <p:ext uri="{BB962C8B-B14F-4D97-AF65-F5344CB8AC3E}">
        <p14:creationId xmlns:p14="http://schemas.microsoft.com/office/powerpoint/2010/main" val="2299734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Timothy </a:t>
            </a:r>
            <a:r>
              <a:rPr lang="en-CA" dirty="0" smtClean="0"/>
              <a:t>2:13-26</a:t>
            </a:r>
            <a:endParaRPr lang="en-CA" dirty="0"/>
          </a:p>
        </p:txBody>
      </p:sp>
      <p:graphicFrame>
        <p:nvGraphicFramePr>
          <p:cNvPr id="4" name="Diagram 3"/>
          <p:cNvGraphicFramePr/>
          <p:nvPr>
            <p:extLst>
              <p:ext uri="{D42A27DB-BD31-4B8C-83A1-F6EECF244321}">
                <p14:modId xmlns:p14="http://schemas.microsoft.com/office/powerpoint/2010/main" val="1491877894"/>
              </p:ext>
            </p:extLst>
          </p:nvPr>
        </p:nvGraphicFramePr>
        <p:xfrm>
          <a:off x="553915" y="1135236"/>
          <a:ext cx="8053754" cy="173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27165" y="915100"/>
            <a:ext cx="369332" cy="1174958"/>
          </a:xfrm>
          <a:prstGeom prst="rect">
            <a:avLst/>
          </a:prstGeom>
          <a:noFill/>
        </p:spPr>
        <p:txBody>
          <a:bodyPr vert="vert270" wrap="square" rtlCol="0">
            <a:spAutoFit/>
          </a:bodyPr>
          <a:lstStyle/>
          <a:p>
            <a:pPr algn="ctr"/>
            <a:r>
              <a:rPr lang="en-CA" sz="1200" b="1" i="1" dirty="0" smtClean="0"/>
              <a:t>Parable</a:t>
            </a:r>
            <a:endParaRPr lang="en-CA" sz="1200" i="1" dirty="0" smtClean="0"/>
          </a:p>
        </p:txBody>
      </p:sp>
      <p:sp>
        <p:nvSpPr>
          <p:cNvPr id="7" name="TextBox 6"/>
          <p:cNvSpPr txBox="1"/>
          <p:nvPr/>
        </p:nvSpPr>
        <p:spPr>
          <a:xfrm>
            <a:off x="627166" y="1836757"/>
            <a:ext cx="369332" cy="1298328"/>
          </a:xfrm>
          <a:prstGeom prst="rect">
            <a:avLst/>
          </a:prstGeom>
          <a:noFill/>
        </p:spPr>
        <p:txBody>
          <a:bodyPr vert="vert270" wrap="square" rtlCol="0">
            <a:spAutoFit/>
          </a:bodyPr>
          <a:lstStyle/>
          <a:p>
            <a:pPr algn="ctr"/>
            <a:r>
              <a:rPr lang="en-CA" sz="1200" b="1" dirty="0" smtClean="0"/>
              <a:t>Realization</a:t>
            </a:r>
            <a:endParaRPr lang="en-CA" sz="1200" dirty="0" smtClean="0"/>
          </a:p>
        </p:txBody>
      </p:sp>
    </p:spTree>
    <p:extLst>
      <p:ext uri="{BB962C8B-B14F-4D97-AF65-F5344CB8AC3E}">
        <p14:creationId xmlns:p14="http://schemas.microsoft.com/office/powerpoint/2010/main" val="277371676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Timothy </a:t>
            </a:r>
            <a:r>
              <a:rPr lang="en-CA" dirty="0" smtClean="0"/>
              <a:t>2:13-26</a:t>
            </a:r>
            <a:endParaRPr lang="en-CA" dirty="0"/>
          </a:p>
        </p:txBody>
      </p:sp>
      <p:graphicFrame>
        <p:nvGraphicFramePr>
          <p:cNvPr id="4" name="Diagram 3"/>
          <p:cNvGraphicFramePr/>
          <p:nvPr>
            <p:extLst>
              <p:ext uri="{D42A27DB-BD31-4B8C-83A1-F6EECF244321}">
                <p14:modId xmlns:p14="http://schemas.microsoft.com/office/powerpoint/2010/main" val="3679366916"/>
              </p:ext>
            </p:extLst>
          </p:nvPr>
        </p:nvGraphicFramePr>
        <p:xfrm>
          <a:off x="553915" y="1135236"/>
          <a:ext cx="8053754" cy="173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27165" y="915100"/>
            <a:ext cx="369332" cy="1174958"/>
          </a:xfrm>
          <a:prstGeom prst="rect">
            <a:avLst/>
          </a:prstGeom>
          <a:noFill/>
        </p:spPr>
        <p:txBody>
          <a:bodyPr vert="vert270" wrap="square" rtlCol="0">
            <a:spAutoFit/>
          </a:bodyPr>
          <a:lstStyle/>
          <a:p>
            <a:pPr algn="ctr"/>
            <a:r>
              <a:rPr lang="en-CA" sz="1200" b="1" i="1" dirty="0" smtClean="0"/>
              <a:t>Parable</a:t>
            </a:r>
            <a:endParaRPr lang="en-CA" sz="1200" i="1" dirty="0" smtClean="0"/>
          </a:p>
        </p:txBody>
      </p:sp>
      <p:sp>
        <p:nvSpPr>
          <p:cNvPr id="7" name="TextBox 6"/>
          <p:cNvSpPr txBox="1"/>
          <p:nvPr/>
        </p:nvSpPr>
        <p:spPr>
          <a:xfrm>
            <a:off x="627166" y="1836757"/>
            <a:ext cx="369332" cy="1298328"/>
          </a:xfrm>
          <a:prstGeom prst="rect">
            <a:avLst/>
          </a:prstGeom>
          <a:noFill/>
        </p:spPr>
        <p:txBody>
          <a:bodyPr vert="vert270" wrap="square" rtlCol="0">
            <a:spAutoFit/>
          </a:bodyPr>
          <a:lstStyle/>
          <a:p>
            <a:pPr algn="ctr"/>
            <a:r>
              <a:rPr lang="en-CA" sz="1200" b="1" dirty="0" smtClean="0"/>
              <a:t>Realization</a:t>
            </a:r>
            <a:endParaRPr lang="en-CA" sz="1200" dirty="0" smtClean="0"/>
          </a:p>
        </p:txBody>
      </p:sp>
    </p:spTree>
    <p:extLst>
      <p:ext uri="{BB962C8B-B14F-4D97-AF65-F5344CB8AC3E}">
        <p14:creationId xmlns:p14="http://schemas.microsoft.com/office/powerpoint/2010/main" val="277371676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Timothy </a:t>
            </a:r>
            <a:r>
              <a:rPr lang="en-CA" dirty="0" smtClean="0"/>
              <a:t>2:13-26</a:t>
            </a:r>
            <a:endParaRPr lang="en-CA" dirty="0"/>
          </a:p>
        </p:txBody>
      </p:sp>
      <p:graphicFrame>
        <p:nvGraphicFramePr>
          <p:cNvPr id="4" name="Diagram 3"/>
          <p:cNvGraphicFramePr/>
          <p:nvPr>
            <p:extLst>
              <p:ext uri="{D42A27DB-BD31-4B8C-83A1-F6EECF244321}">
                <p14:modId xmlns:p14="http://schemas.microsoft.com/office/powerpoint/2010/main" val="3145127108"/>
              </p:ext>
            </p:extLst>
          </p:nvPr>
        </p:nvGraphicFramePr>
        <p:xfrm>
          <a:off x="553915" y="1135236"/>
          <a:ext cx="8053754" cy="173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879215" y="3130062"/>
            <a:ext cx="8044962" cy="584775"/>
          </a:xfrm>
          <a:prstGeom prst="rect">
            <a:avLst/>
          </a:prstGeom>
          <a:noFill/>
        </p:spPr>
        <p:txBody>
          <a:bodyPr wrap="square" rtlCol="0">
            <a:spAutoFit/>
          </a:bodyPr>
          <a:lstStyle/>
          <a:p>
            <a:pPr marL="257175" lvl="0" indent="-257175">
              <a:spcBef>
                <a:spcPts val="750"/>
              </a:spcBef>
              <a:buClr>
                <a:srgbClr val="ACD433"/>
              </a:buClr>
              <a:buSzPct val="80000"/>
            </a:pPr>
            <a:r>
              <a:rPr lang="en-CA" sz="1600" b="1" i="1" dirty="0" smtClean="0">
                <a:solidFill>
                  <a:prstClr val="white"/>
                </a:solidFill>
                <a:ea typeface="+mj-ea"/>
                <a:cs typeface="+mj-cs"/>
              </a:rPr>
              <a:t>What rules were Timothy to follow in his evangelism (competition from vs.5) if he is to receive the crown?</a:t>
            </a:r>
          </a:p>
        </p:txBody>
      </p:sp>
      <p:sp>
        <p:nvSpPr>
          <p:cNvPr id="6" name="TextBox 5"/>
          <p:cNvSpPr txBox="1"/>
          <p:nvPr/>
        </p:nvSpPr>
        <p:spPr>
          <a:xfrm>
            <a:off x="627165" y="915100"/>
            <a:ext cx="369332" cy="1174958"/>
          </a:xfrm>
          <a:prstGeom prst="rect">
            <a:avLst/>
          </a:prstGeom>
          <a:noFill/>
        </p:spPr>
        <p:txBody>
          <a:bodyPr vert="vert270" wrap="square" rtlCol="0">
            <a:spAutoFit/>
          </a:bodyPr>
          <a:lstStyle/>
          <a:p>
            <a:pPr algn="ctr"/>
            <a:r>
              <a:rPr lang="en-CA" sz="1200" b="1" i="1" dirty="0" smtClean="0"/>
              <a:t>Parable</a:t>
            </a:r>
            <a:endParaRPr lang="en-CA" sz="1200" i="1" dirty="0" smtClean="0"/>
          </a:p>
        </p:txBody>
      </p:sp>
      <p:sp>
        <p:nvSpPr>
          <p:cNvPr id="7" name="TextBox 6"/>
          <p:cNvSpPr txBox="1"/>
          <p:nvPr/>
        </p:nvSpPr>
        <p:spPr>
          <a:xfrm>
            <a:off x="627166" y="1836757"/>
            <a:ext cx="369332" cy="1298328"/>
          </a:xfrm>
          <a:prstGeom prst="rect">
            <a:avLst/>
          </a:prstGeom>
          <a:noFill/>
        </p:spPr>
        <p:txBody>
          <a:bodyPr vert="vert270" wrap="square" rtlCol="0">
            <a:spAutoFit/>
          </a:bodyPr>
          <a:lstStyle/>
          <a:p>
            <a:pPr algn="ctr"/>
            <a:r>
              <a:rPr lang="en-CA" sz="1200" b="1" dirty="0" smtClean="0"/>
              <a:t>Realization</a:t>
            </a:r>
            <a:endParaRPr lang="en-CA" sz="1200" dirty="0" smtClean="0"/>
          </a:p>
        </p:txBody>
      </p:sp>
    </p:spTree>
    <p:extLst>
      <p:ext uri="{BB962C8B-B14F-4D97-AF65-F5344CB8AC3E}">
        <p14:creationId xmlns:p14="http://schemas.microsoft.com/office/powerpoint/2010/main" val="18097093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 y="400861"/>
            <a:ext cx="7848600" cy="646889"/>
          </a:xfrm>
        </p:spPr>
        <p:txBody>
          <a:bodyPr>
            <a:noAutofit/>
          </a:bodyPr>
          <a:lstStyle/>
          <a:p>
            <a:pPr algn="ctr">
              <a:buNone/>
            </a:pPr>
            <a:r>
              <a:rPr lang="en-US" sz="2200" b="1" dirty="0" smtClean="0"/>
              <a:t>Paul’s Instructions Regarding Teaching Sound Doctrine:</a:t>
            </a:r>
            <a:endParaRPr lang="en-CA" sz="2200" b="1" dirty="0" smtClean="0"/>
          </a:p>
          <a:p>
            <a:pPr algn="ctr">
              <a:buNone/>
            </a:pPr>
            <a:endParaRPr lang="en-CA" sz="2200" b="1" i="1" dirty="0"/>
          </a:p>
          <a:p>
            <a:pPr algn="ctr">
              <a:buNone/>
            </a:pPr>
            <a:endParaRPr lang="en-CA" sz="2200" i="1" dirty="0"/>
          </a:p>
        </p:txBody>
      </p:sp>
      <p:sp>
        <p:nvSpPr>
          <p:cNvPr id="2" name="TextBox 1"/>
          <p:cNvSpPr txBox="1"/>
          <p:nvPr/>
        </p:nvSpPr>
        <p:spPr>
          <a:xfrm>
            <a:off x="438150" y="952500"/>
            <a:ext cx="2876549" cy="1569660"/>
          </a:xfrm>
          <a:prstGeom prst="rect">
            <a:avLst/>
          </a:prstGeom>
          <a:noFill/>
        </p:spPr>
        <p:txBody>
          <a:bodyPr wrap="square" rtlCol="0">
            <a:spAutoFit/>
          </a:bodyPr>
          <a:lstStyle/>
          <a:p>
            <a:r>
              <a:rPr lang="en-US" sz="1600" b="1" dirty="0" smtClean="0"/>
              <a:t>Things to be Involved In:</a:t>
            </a:r>
          </a:p>
          <a:p>
            <a:pPr marL="285750" indent="-285750">
              <a:buFontTx/>
              <a:buChar char="-"/>
            </a:pPr>
            <a:r>
              <a:rPr lang="en-US" sz="1600" b="1" dirty="0" smtClean="0"/>
              <a:t>Accurately handle (rightly divide) God’s Word (vs. 15)</a:t>
            </a:r>
          </a:p>
          <a:p>
            <a:pPr marL="285750" indent="-285750">
              <a:buFontTx/>
              <a:buChar char="-"/>
            </a:pPr>
            <a:r>
              <a:rPr lang="en-US" sz="1600" b="1" dirty="0" smtClean="0"/>
              <a:t>Correct those in opposition (vs. 23)</a:t>
            </a:r>
          </a:p>
        </p:txBody>
      </p:sp>
      <p:sp>
        <p:nvSpPr>
          <p:cNvPr id="8" name="TextBox 7"/>
          <p:cNvSpPr txBox="1"/>
          <p:nvPr/>
        </p:nvSpPr>
        <p:spPr>
          <a:xfrm>
            <a:off x="4819650" y="952500"/>
            <a:ext cx="3133725" cy="2308324"/>
          </a:xfrm>
          <a:prstGeom prst="rect">
            <a:avLst/>
          </a:prstGeom>
          <a:noFill/>
        </p:spPr>
        <p:txBody>
          <a:bodyPr wrap="square" rtlCol="0">
            <a:spAutoFit/>
          </a:bodyPr>
          <a:lstStyle/>
          <a:p>
            <a:r>
              <a:rPr lang="en-US" sz="1600" b="1" dirty="0" smtClean="0"/>
              <a:t>Things NOT to be Involved In:</a:t>
            </a:r>
          </a:p>
          <a:p>
            <a:pPr marL="285750" indent="-285750">
              <a:buFontTx/>
              <a:buChar char="-"/>
            </a:pPr>
            <a:r>
              <a:rPr lang="en-US" sz="1600" b="1" dirty="0" smtClean="0"/>
              <a:t>Wrangling about words (vs. 14)</a:t>
            </a:r>
          </a:p>
          <a:p>
            <a:pPr marL="285750" indent="-285750">
              <a:buFontTx/>
              <a:buChar char="-"/>
            </a:pPr>
            <a:r>
              <a:rPr lang="en-US" sz="1600" b="1" dirty="0" smtClean="0"/>
              <a:t>Worldly and Empty Chatter (vs. 16)</a:t>
            </a:r>
          </a:p>
          <a:p>
            <a:pPr marL="285750" indent="-285750">
              <a:buFontTx/>
              <a:buChar char="-"/>
            </a:pPr>
            <a:r>
              <a:rPr lang="en-US" sz="1600" b="1" dirty="0" smtClean="0"/>
              <a:t>Going astray from the truth (vs. 18)</a:t>
            </a:r>
          </a:p>
          <a:p>
            <a:pPr marL="285750" indent="-285750">
              <a:buFontTx/>
              <a:buChar char="-"/>
            </a:pPr>
            <a:r>
              <a:rPr lang="en-US" sz="1600" b="1" dirty="0" smtClean="0"/>
              <a:t>Foolish and Ignorant Speculations (vs. 23)</a:t>
            </a:r>
          </a:p>
        </p:txBody>
      </p:sp>
      <p:sp>
        <p:nvSpPr>
          <p:cNvPr id="10" name="TextBox 9"/>
          <p:cNvSpPr txBox="1"/>
          <p:nvPr/>
        </p:nvSpPr>
        <p:spPr>
          <a:xfrm>
            <a:off x="5067299" y="4308574"/>
            <a:ext cx="2667001" cy="338554"/>
          </a:xfrm>
          <a:prstGeom prst="rect">
            <a:avLst/>
          </a:prstGeom>
          <a:noFill/>
        </p:spPr>
        <p:txBody>
          <a:bodyPr wrap="square" rtlCol="0">
            <a:spAutoFit/>
          </a:bodyPr>
          <a:lstStyle/>
          <a:p>
            <a:r>
              <a:rPr lang="en-US" sz="1600" b="1" dirty="0" smtClean="0"/>
              <a:t>What are these things?</a:t>
            </a:r>
          </a:p>
        </p:txBody>
      </p:sp>
      <p:sp>
        <p:nvSpPr>
          <p:cNvPr id="5" name="Right Arrow 4"/>
          <p:cNvSpPr/>
          <p:nvPr/>
        </p:nvSpPr>
        <p:spPr>
          <a:xfrm rot="16200000">
            <a:off x="4746700" y="3531809"/>
            <a:ext cx="1051024" cy="4644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6200000">
            <a:off x="5727775" y="3541334"/>
            <a:ext cx="1051024" cy="4644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6200000">
            <a:off x="6680275" y="3541334"/>
            <a:ext cx="1051024" cy="4644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Timothy </a:t>
            </a:r>
            <a:r>
              <a:rPr lang="en-CA" dirty="0" smtClean="0"/>
              <a:t>2:13-26</a:t>
            </a:r>
            <a:endParaRPr lang="en-CA" dirty="0"/>
          </a:p>
        </p:txBody>
      </p:sp>
      <p:graphicFrame>
        <p:nvGraphicFramePr>
          <p:cNvPr id="4" name="Diagram 3"/>
          <p:cNvGraphicFramePr/>
          <p:nvPr>
            <p:extLst>
              <p:ext uri="{D42A27DB-BD31-4B8C-83A1-F6EECF244321}">
                <p14:modId xmlns:p14="http://schemas.microsoft.com/office/powerpoint/2010/main" val="1633874406"/>
              </p:ext>
            </p:extLst>
          </p:nvPr>
        </p:nvGraphicFramePr>
        <p:xfrm>
          <a:off x="553915" y="1135236"/>
          <a:ext cx="8053754" cy="173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27165" y="915100"/>
            <a:ext cx="369332" cy="1174958"/>
          </a:xfrm>
          <a:prstGeom prst="rect">
            <a:avLst/>
          </a:prstGeom>
          <a:noFill/>
        </p:spPr>
        <p:txBody>
          <a:bodyPr vert="vert270" wrap="square" rtlCol="0">
            <a:spAutoFit/>
          </a:bodyPr>
          <a:lstStyle/>
          <a:p>
            <a:pPr algn="ctr"/>
            <a:r>
              <a:rPr lang="en-CA" sz="1200" b="1" i="1" dirty="0" smtClean="0"/>
              <a:t>Parable</a:t>
            </a:r>
            <a:endParaRPr lang="en-CA" sz="1200" i="1" dirty="0" smtClean="0"/>
          </a:p>
        </p:txBody>
      </p:sp>
      <p:sp>
        <p:nvSpPr>
          <p:cNvPr id="7" name="TextBox 6"/>
          <p:cNvSpPr txBox="1"/>
          <p:nvPr/>
        </p:nvSpPr>
        <p:spPr>
          <a:xfrm>
            <a:off x="627166" y="1836757"/>
            <a:ext cx="369332" cy="1298328"/>
          </a:xfrm>
          <a:prstGeom prst="rect">
            <a:avLst/>
          </a:prstGeom>
          <a:noFill/>
        </p:spPr>
        <p:txBody>
          <a:bodyPr vert="vert270" wrap="square" rtlCol="0">
            <a:spAutoFit/>
          </a:bodyPr>
          <a:lstStyle/>
          <a:p>
            <a:pPr algn="ctr"/>
            <a:r>
              <a:rPr lang="en-CA" sz="1200" b="1" dirty="0" smtClean="0"/>
              <a:t>Realization</a:t>
            </a:r>
            <a:endParaRPr lang="en-CA" sz="1200" dirty="0" smtClean="0"/>
          </a:p>
        </p:txBody>
      </p:sp>
    </p:spTree>
    <p:extLst>
      <p:ext uri="{BB962C8B-B14F-4D97-AF65-F5344CB8AC3E}">
        <p14:creationId xmlns:p14="http://schemas.microsoft.com/office/powerpoint/2010/main" val="227005084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Timothy </a:t>
            </a:r>
            <a:r>
              <a:rPr lang="en-CA" dirty="0" smtClean="0"/>
              <a:t>2:13-26</a:t>
            </a:r>
            <a:endParaRPr lang="en-CA" dirty="0"/>
          </a:p>
        </p:txBody>
      </p:sp>
      <p:graphicFrame>
        <p:nvGraphicFramePr>
          <p:cNvPr id="4" name="Diagram 3"/>
          <p:cNvGraphicFramePr/>
          <p:nvPr>
            <p:extLst>
              <p:ext uri="{D42A27DB-BD31-4B8C-83A1-F6EECF244321}">
                <p14:modId xmlns:p14="http://schemas.microsoft.com/office/powerpoint/2010/main" val="3792187265"/>
              </p:ext>
            </p:extLst>
          </p:nvPr>
        </p:nvGraphicFramePr>
        <p:xfrm>
          <a:off x="553915" y="1135236"/>
          <a:ext cx="8053754" cy="173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27165" y="915100"/>
            <a:ext cx="369332" cy="1174958"/>
          </a:xfrm>
          <a:prstGeom prst="rect">
            <a:avLst/>
          </a:prstGeom>
          <a:noFill/>
        </p:spPr>
        <p:txBody>
          <a:bodyPr vert="vert270" wrap="square" rtlCol="0">
            <a:spAutoFit/>
          </a:bodyPr>
          <a:lstStyle/>
          <a:p>
            <a:pPr algn="ctr"/>
            <a:r>
              <a:rPr lang="en-CA" sz="1200" b="1" i="1" dirty="0" smtClean="0"/>
              <a:t>Parable</a:t>
            </a:r>
            <a:endParaRPr lang="en-CA" sz="1200" i="1" dirty="0" smtClean="0"/>
          </a:p>
        </p:txBody>
      </p:sp>
      <p:sp>
        <p:nvSpPr>
          <p:cNvPr id="7" name="TextBox 6"/>
          <p:cNvSpPr txBox="1"/>
          <p:nvPr/>
        </p:nvSpPr>
        <p:spPr>
          <a:xfrm>
            <a:off x="627166" y="1836757"/>
            <a:ext cx="369332" cy="1298328"/>
          </a:xfrm>
          <a:prstGeom prst="rect">
            <a:avLst/>
          </a:prstGeom>
          <a:noFill/>
        </p:spPr>
        <p:txBody>
          <a:bodyPr vert="vert270" wrap="square" rtlCol="0">
            <a:spAutoFit/>
          </a:bodyPr>
          <a:lstStyle/>
          <a:p>
            <a:pPr algn="ctr"/>
            <a:r>
              <a:rPr lang="en-CA" sz="1200" b="1" dirty="0" smtClean="0"/>
              <a:t>Realization</a:t>
            </a:r>
            <a:endParaRPr lang="en-CA" sz="1200" dirty="0" smtClean="0"/>
          </a:p>
        </p:txBody>
      </p:sp>
    </p:spTree>
    <p:extLst>
      <p:ext uri="{BB962C8B-B14F-4D97-AF65-F5344CB8AC3E}">
        <p14:creationId xmlns:p14="http://schemas.microsoft.com/office/powerpoint/2010/main" val="248810403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Timothy </a:t>
            </a:r>
            <a:r>
              <a:rPr lang="en-CA" dirty="0" smtClean="0"/>
              <a:t>2:13-26</a:t>
            </a:r>
            <a:endParaRPr lang="en-CA" dirty="0"/>
          </a:p>
        </p:txBody>
      </p:sp>
      <p:graphicFrame>
        <p:nvGraphicFramePr>
          <p:cNvPr id="4" name="Diagram 3"/>
          <p:cNvGraphicFramePr/>
          <p:nvPr>
            <p:extLst>
              <p:ext uri="{D42A27DB-BD31-4B8C-83A1-F6EECF244321}">
                <p14:modId xmlns:p14="http://schemas.microsoft.com/office/powerpoint/2010/main" val="3449173662"/>
              </p:ext>
            </p:extLst>
          </p:nvPr>
        </p:nvGraphicFramePr>
        <p:xfrm>
          <a:off x="553915" y="1135236"/>
          <a:ext cx="8053754" cy="173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879215" y="2920512"/>
            <a:ext cx="8044962" cy="2267287"/>
          </a:xfrm>
          <a:prstGeom prst="rect">
            <a:avLst/>
          </a:prstGeom>
          <a:noFill/>
        </p:spPr>
        <p:txBody>
          <a:bodyPr wrap="square" rtlCol="0">
            <a:spAutoFit/>
          </a:bodyPr>
          <a:lstStyle/>
          <a:p>
            <a:pPr marL="257175" lvl="0" indent="-257175">
              <a:spcBef>
                <a:spcPts val="750"/>
              </a:spcBef>
              <a:buClr>
                <a:srgbClr val="ACD433"/>
              </a:buClr>
              <a:buSzPct val="80000"/>
            </a:pPr>
            <a:r>
              <a:rPr lang="en-CA" sz="1600" b="1" dirty="0" smtClean="0">
                <a:solidFill>
                  <a:prstClr val="white"/>
                </a:solidFill>
                <a:ea typeface="+mj-ea"/>
                <a:cs typeface="+mj-cs"/>
              </a:rPr>
              <a:t>Timothy not only may see the fruit of his labor in the repentance and growth in knowledge of those whom he taught, but also in the fact that he would not be ashamed in his accuracy of the truth or attitude in which he taught the truth.</a:t>
            </a:r>
            <a:endParaRPr lang="en-CA" sz="1600" b="1" dirty="0">
              <a:solidFill>
                <a:prstClr val="white"/>
              </a:solidFill>
              <a:ea typeface="+mj-ea"/>
              <a:cs typeface="+mj-cs"/>
            </a:endParaRPr>
          </a:p>
          <a:p>
            <a:pPr marL="285750" lvl="0" indent="-285750">
              <a:spcBef>
                <a:spcPts val="750"/>
              </a:spcBef>
              <a:buClr>
                <a:srgbClr val="ACD433"/>
              </a:buClr>
              <a:buSzPct val="80000"/>
              <a:buFontTx/>
              <a:buChar char="-"/>
            </a:pPr>
            <a:r>
              <a:rPr lang="en-US" sz="1600" b="1" i="1" dirty="0" smtClean="0">
                <a:solidFill>
                  <a:prstClr val="white"/>
                </a:solidFill>
                <a:ea typeface="+mj-ea"/>
                <a:cs typeface="+mj-cs"/>
              </a:rPr>
              <a:t>“</a:t>
            </a:r>
            <a:r>
              <a:rPr lang="en-US" sz="1600" i="1" dirty="0" smtClean="0">
                <a:solidFill>
                  <a:prstClr val="white"/>
                </a:solidFill>
                <a:ea typeface="+mj-ea"/>
                <a:cs typeface="+mj-cs"/>
              </a:rPr>
              <a:t>24 </a:t>
            </a:r>
            <a:r>
              <a:rPr lang="en-US" sz="1600" i="1" dirty="0">
                <a:solidFill>
                  <a:prstClr val="white"/>
                </a:solidFill>
                <a:ea typeface="+mj-ea"/>
                <a:cs typeface="+mj-cs"/>
              </a:rPr>
              <a:t>The Lord’s bond-servant must not be quarrelsome, but be kind to all, able to teach, patient when wronged, 25 with gentleness correcting those who are in </a:t>
            </a:r>
            <a:r>
              <a:rPr lang="en-US" sz="1600" i="1" dirty="0" smtClean="0">
                <a:solidFill>
                  <a:prstClr val="white"/>
                </a:solidFill>
                <a:ea typeface="+mj-ea"/>
                <a:cs typeface="+mj-cs"/>
              </a:rPr>
              <a:t>opposition…”</a:t>
            </a:r>
          </a:p>
          <a:p>
            <a:pPr lvl="0">
              <a:spcBef>
                <a:spcPts val="750"/>
              </a:spcBef>
              <a:buClr>
                <a:srgbClr val="ACD433"/>
              </a:buClr>
              <a:buSzPct val="80000"/>
            </a:pPr>
            <a:endParaRPr lang="en-CA" sz="1600" i="1" dirty="0" smtClean="0">
              <a:solidFill>
                <a:prstClr val="white"/>
              </a:solidFill>
              <a:ea typeface="+mj-ea"/>
              <a:cs typeface="+mj-cs"/>
            </a:endParaRPr>
          </a:p>
        </p:txBody>
      </p:sp>
      <p:sp>
        <p:nvSpPr>
          <p:cNvPr id="6" name="TextBox 5"/>
          <p:cNvSpPr txBox="1"/>
          <p:nvPr/>
        </p:nvSpPr>
        <p:spPr>
          <a:xfrm>
            <a:off x="627165" y="915100"/>
            <a:ext cx="369332" cy="1174958"/>
          </a:xfrm>
          <a:prstGeom prst="rect">
            <a:avLst/>
          </a:prstGeom>
          <a:noFill/>
        </p:spPr>
        <p:txBody>
          <a:bodyPr vert="vert270" wrap="square" rtlCol="0">
            <a:spAutoFit/>
          </a:bodyPr>
          <a:lstStyle/>
          <a:p>
            <a:pPr algn="ctr"/>
            <a:r>
              <a:rPr lang="en-CA" sz="1200" b="1" i="1" dirty="0" smtClean="0"/>
              <a:t>Parable</a:t>
            </a:r>
            <a:endParaRPr lang="en-CA" sz="1200" i="1" dirty="0" smtClean="0"/>
          </a:p>
        </p:txBody>
      </p:sp>
      <p:sp>
        <p:nvSpPr>
          <p:cNvPr id="7" name="TextBox 6"/>
          <p:cNvSpPr txBox="1"/>
          <p:nvPr/>
        </p:nvSpPr>
        <p:spPr>
          <a:xfrm>
            <a:off x="627166" y="1836757"/>
            <a:ext cx="369332" cy="1298328"/>
          </a:xfrm>
          <a:prstGeom prst="rect">
            <a:avLst/>
          </a:prstGeom>
          <a:noFill/>
        </p:spPr>
        <p:txBody>
          <a:bodyPr vert="vert270" wrap="square" rtlCol="0">
            <a:spAutoFit/>
          </a:bodyPr>
          <a:lstStyle/>
          <a:p>
            <a:pPr algn="ctr"/>
            <a:r>
              <a:rPr lang="en-CA" sz="1200" b="1" dirty="0" smtClean="0"/>
              <a:t>Realization</a:t>
            </a:r>
            <a:endParaRPr lang="en-CA" sz="1200" dirty="0" smtClean="0"/>
          </a:p>
        </p:txBody>
      </p:sp>
    </p:spTree>
    <p:extLst>
      <p:ext uri="{BB962C8B-B14F-4D97-AF65-F5344CB8AC3E}">
        <p14:creationId xmlns:p14="http://schemas.microsoft.com/office/powerpoint/2010/main" val="39778540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574862"/>
          </a:xfrm>
        </p:spPr>
        <p:txBody>
          <a:bodyPr/>
          <a:lstStyle/>
          <a:p>
            <a:r>
              <a:rPr lang="en-CA" sz="3000" b="1" dirty="0" smtClean="0"/>
              <a:t>Review Quiz</a:t>
            </a:r>
            <a:r>
              <a:rPr lang="en-CA" b="1" dirty="0" smtClean="0"/>
              <a:t/>
            </a:r>
            <a:br>
              <a:rPr lang="en-CA" b="1" dirty="0" smtClean="0"/>
            </a:br>
            <a:endParaRPr lang="en-CA" dirty="0"/>
          </a:p>
        </p:txBody>
      </p:sp>
      <p:sp>
        <p:nvSpPr>
          <p:cNvPr id="3" name="Content Placeholder 2"/>
          <p:cNvSpPr>
            <a:spLocks noGrp="1"/>
          </p:cNvSpPr>
          <p:nvPr>
            <p:ph idx="1"/>
          </p:nvPr>
        </p:nvSpPr>
        <p:spPr>
          <a:xfrm>
            <a:off x="584791" y="1010093"/>
            <a:ext cx="7953153" cy="3721395"/>
          </a:xfrm>
        </p:spPr>
        <p:txBody>
          <a:bodyPr>
            <a:normAutofit/>
          </a:bodyPr>
          <a:lstStyle/>
          <a:p>
            <a:pPr marL="342900" indent="-342900">
              <a:spcBef>
                <a:spcPts val="0"/>
              </a:spcBef>
              <a:spcAft>
                <a:spcPts val="3000"/>
              </a:spcAft>
              <a:buFont typeface="+mj-lt"/>
              <a:buAutoNum type="arabicPeriod"/>
            </a:pPr>
            <a:r>
              <a:rPr lang="en-CA" sz="2400" dirty="0" smtClean="0"/>
              <a:t>What chapter in 1 Tim would I find information about Gender Roles?</a:t>
            </a:r>
          </a:p>
          <a:p>
            <a:pPr marL="342900" indent="-342900">
              <a:spcBef>
                <a:spcPts val="0"/>
              </a:spcBef>
              <a:spcAft>
                <a:spcPts val="3000"/>
              </a:spcAft>
              <a:buFont typeface="+mj-lt"/>
              <a:buAutoNum type="arabicPeriod"/>
            </a:pPr>
            <a:r>
              <a:rPr lang="en-CA" sz="2400" dirty="0"/>
              <a:t>What chapter in 1 Tim would I find information about </a:t>
            </a:r>
            <a:r>
              <a:rPr lang="en-CA" sz="2400" dirty="0" smtClean="0"/>
              <a:t>handling riches?</a:t>
            </a:r>
          </a:p>
          <a:p>
            <a:pPr marL="342900" indent="-342900">
              <a:spcBef>
                <a:spcPts val="0"/>
              </a:spcBef>
              <a:spcAft>
                <a:spcPts val="3000"/>
              </a:spcAft>
              <a:buFont typeface="+mj-lt"/>
              <a:buAutoNum type="arabicPeriod"/>
            </a:pPr>
            <a:r>
              <a:rPr lang="en-CA" sz="2400" dirty="0"/>
              <a:t>What chapter in 1 Tim would I find information about </a:t>
            </a:r>
            <a:r>
              <a:rPr lang="en-CA" sz="2400" dirty="0" smtClean="0"/>
              <a:t>true Widows?</a:t>
            </a:r>
            <a:endParaRPr lang="en-CA" sz="2400" dirty="0"/>
          </a:p>
          <a:p>
            <a:pPr marL="342900" indent="-342900">
              <a:spcBef>
                <a:spcPts val="0"/>
              </a:spcBef>
              <a:spcAft>
                <a:spcPts val="3000"/>
              </a:spcAft>
              <a:buFont typeface="+mj-lt"/>
              <a:buAutoNum type="arabicPeriod"/>
            </a:pPr>
            <a:endParaRPr lang="en-CA" sz="2400" dirty="0"/>
          </a:p>
          <a:p>
            <a:pPr marL="342900" indent="-342900">
              <a:spcBef>
                <a:spcPts val="0"/>
              </a:spcBef>
              <a:spcAft>
                <a:spcPts val="3000"/>
              </a:spcAft>
              <a:buFont typeface="+mj-lt"/>
              <a:buAutoNum type="arabicPeriod"/>
            </a:pPr>
            <a:endParaRPr lang="en-CA" sz="2400" dirty="0" smtClean="0"/>
          </a:p>
        </p:txBody>
      </p:sp>
      <p:sp>
        <p:nvSpPr>
          <p:cNvPr id="12" name="TextBox 11"/>
          <p:cNvSpPr txBox="1"/>
          <p:nvPr/>
        </p:nvSpPr>
        <p:spPr>
          <a:xfrm>
            <a:off x="4313100" y="1393694"/>
            <a:ext cx="1744800" cy="369332"/>
          </a:xfrm>
          <a:prstGeom prst="rect">
            <a:avLst/>
          </a:prstGeom>
          <a:noFill/>
        </p:spPr>
        <p:txBody>
          <a:bodyPr wrap="square" rtlCol="0">
            <a:spAutoFit/>
          </a:bodyPr>
          <a:lstStyle/>
          <a:p>
            <a:pPr algn="ctr"/>
            <a:r>
              <a:rPr lang="en-CA" sz="1800" b="1" dirty="0" smtClean="0">
                <a:solidFill>
                  <a:srgbClr val="FFFF00"/>
                </a:solidFill>
              </a:rPr>
              <a:t>Chapter 2</a:t>
            </a:r>
            <a:endParaRPr lang="en-CA" sz="1800" b="1" dirty="0">
              <a:solidFill>
                <a:srgbClr val="FFFF00"/>
              </a:solidFill>
            </a:endParaRPr>
          </a:p>
        </p:txBody>
      </p:sp>
      <p:sp>
        <p:nvSpPr>
          <p:cNvPr id="14" name="TextBox 13"/>
          <p:cNvSpPr txBox="1"/>
          <p:nvPr/>
        </p:nvSpPr>
        <p:spPr>
          <a:xfrm>
            <a:off x="4465500" y="2530832"/>
            <a:ext cx="1744800" cy="369332"/>
          </a:xfrm>
          <a:prstGeom prst="rect">
            <a:avLst/>
          </a:prstGeom>
          <a:noFill/>
        </p:spPr>
        <p:txBody>
          <a:bodyPr wrap="square" rtlCol="0">
            <a:spAutoFit/>
          </a:bodyPr>
          <a:lstStyle/>
          <a:p>
            <a:pPr algn="ctr"/>
            <a:r>
              <a:rPr lang="en-CA" sz="1800" b="1" dirty="0" smtClean="0">
                <a:solidFill>
                  <a:srgbClr val="FFFF00"/>
                </a:solidFill>
              </a:rPr>
              <a:t>Chapter 6</a:t>
            </a:r>
            <a:endParaRPr lang="en-CA" sz="1800" b="1" dirty="0">
              <a:solidFill>
                <a:srgbClr val="FFFF00"/>
              </a:solidFill>
            </a:endParaRPr>
          </a:p>
        </p:txBody>
      </p:sp>
      <p:sp>
        <p:nvSpPr>
          <p:cNvPr id="15" name="TextBox 14"/>
          <p:cNvSpPr txBox="1"/>
          <p:nvPr/>
        </p:nvSpPr>
        <p:spPr>
          <a:xfrm>
            <a:off x="4043469" y="3647456"/>
            <a:ext cx="1744800" cy="369332"/>
          </a:xfrm>
          <a:prstGeom prst="rect">
            <a:avLst/>
          </a:prstGeom>
          <a:noFill/>
        </p:spPr>
        <p:txBody>
          <a:bodyPr wrap="square" rtlCol="0">
            <a:spAutoFit/>
          </a:bodyPr>
          <a:lstStyle/>
          <a:p>
            <a:pPr algn="ctr"/>
            <a:r>
              <a:rPr lang="en-CA" sz="1800" b="1" dirty="0" smtClean="0">
                <a:solidFill>
                  <a:srgbClr val="FFFF00"/>
                </a:solidFill>
              </a:rPr>
              <a:t>Chapter 5</a:t>
            </a:r>
            <a:endParaRPr lang="en-CA" sz="1800" b="1" dirty="0">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574862"/>
          </a:xfrm>
        </p:spPr>
        <p:txBody>
          <a:bodyPr/>
          <a:lstStyle/>
          <a:p>
            <a:r>
              <a:rPr lang="en-CA" sz="3000" b="1" dirty="0" smtClean="0"/>
              <a:t>Review Quiz</a:t>
            </a:r>
            <a:r>
              <a:rPr lang="en-CA" b="1" dirty="0" smtClean="0"/>
              <a:t/>
            </a:r>
            <a:br>
              <a:rPr lang="en-CA" b="1" dirty="0" smtClean="0"/>
            </a:br>
            <a:endParaRPr lang="en-CA" dirty="0"/>
          </a:p>
        </p:txBody>
      </p:sp>
      <p:sp>
        <p:nvSpPr>
          <p:cNvPr id="3" name="Content Placeholder 2"/>
          <p:cNvSpPr>
            <a:spLocks noGrp="1"/>
          </p:cNvSpPr>
          <p:nvPr>
            <p:ph idx="1"/>
          </p:nvPr>
        </p:nvSpPr>
        <p:spPr>
          <a:xfrm>
            <a:off x="584791" y="1010093"/>
            <a:ext cx="7953153" cy="3721395"/>
          </a:xfrm>
        </p:spPr>
        <p:txBody>
          <a:bodyPr>
            <a:normAutofit/>
          </a:bodyPr>
          <a:lstStyle/>
          <a:p>
            <a:pPr marL="457200" indent="-457200">
              <a:spcBef>
                <a:spcPts val="0"/>
              </a:spcBef>
              <a:spcAft>
                <a:spcPts val="3000"/>
              </a:spcAft>
              <a:buFont typeface="+mj-lt"/>
              <a:buAutoNum type="arabicPeriod" startAt="4"/>
            </a:pPr>
            <a:r>
              <a:rPr lang="en-CA" sz="2400" dirty="0" smtClean="0"/>
              <a:t>What chapter in 1 Tim </a:t>
            </a:r>
            <a:r>
              <a:rPr lang="en-CA" sz="2400" dirty="0" smtClean="0"/>
              <a:t>contains </a:t>
            </a:r>
            <a:r>
              <a:rPr lang="en-CA" sz="2400" dirty="0" smtClean="0"/>
              <a:t>information about </a:t>
            </a:r>
            <a:r>
              <a:rPr lang="en-CA" sz="2400" dirty="0" smtClean="0"/>
              <a:t>why Timothy is staying in Ephesus</a:t>
            </a:r>
            <a:r>
              <a:rPr lang="en-CA" sz="2400" dirty="0" smtClean="0"/>
              <a:t>?</a:t>
            </a:r>
            <a:endParaRPr lang="en-CA" sz="2400" dirty="0" smtClean="0"/>
          </a:p>
          <a:p>
            <a:pPr marL="457200" indent="-457200">
              <a:spcBef>
                <a:spcPts val="0"/>
              </a:spcBef>
              <a:spcAft>
                <a:spcPts val="3000"/>
              </a:spcAft>
              <a:buFont typeface="+mj-lt"/>
              <a:buAutoNum type="arabicPeriod" startAt="4"/>
            </a:pPr>
            <a:r>
              <a:rPr lang="en-CA" sz="2400" dirty="0" smtClean="0"/>
              <a:t>Name </a:t>
            </a:r>
            <a:r>
              <a:rPr lang="en-CA" sz="2400" dirty="0" smtClean="0"/>
              <a:t>3 areas was Timothy struggling in that Paul encourages him in</a:t>
            </a:r>
            <a:r>
              <a:rPr lang="en-CA" sz="2400" dirty="0" smtClean="0"/>
              <a:t>?</a:t>
            </a:r>
          </a:p>
          <a:p>
            <a:pPr marL="457200" indent="-457200">
              <a:spcBef>
                <a:spcPts val="0"/>
              </a:spcBef>
              <a:spcAft>
                <a:spcPts val="3000"/>
              </a:spcAft>
              <a:buFont typeface="+mj-lt"/>
              <a:buAutoNum type="arabicPeriod" startAt="4"/>
            </a:pPr>
            <a:r>
              <a:rPr lang="en-CA" sz="2400" dirty="0" smtClean="0"/>
              <a:t>What were the three images of ministry and their focus? (2 Tim 2:3-6)</a:t>
            </a:r>
            <a:endParaRPr lang="en-CA" sz="2400" dirty="0"/>
          </a:p>
          <a:p>
            <a:pPr marL="342900" indent="-342900">
              <a:spcBef>
                <a:spcPts val="0"/>
              </a:spcBef>
              <a:spcAft>
                <a:spcPts val="3000"/>
              </a:spcAft>
              <a:buFont typeface="+mj-lt"/>
              <a:buAutoNum type="arabicPeriod"/>
            </a:pPr>
            <a:endParaRPr lang="en-CA" sz="2400" dirty="0" smtClean="0"/>
          </a:p>
        </p:txBody>
      </p:sp>
      <p:sp>
        <p:nvSpPr>
          <p:cNvPr id="12" name="TextBox 11"/>
          <p:cNvSpPr txBox="1"/>
          <p:nvPr/>
        </p:nvSpPr>
        <p:spPr>
          <a:xfrm>
            <a:off x="6115460" y="1393694"/>
            <a:ext cx="1744800" cy="369332"/>
          </a:xfrm>
          <a:prstGeom prst="rect">
            <a:avLst/>
          </a:prstGeom>
          <a:noFill/>
        </p:spPr>
        <p:txBody>
          <a:bodyPr wrap="square" rtlCol="0">
            <a:spAutoFit/>
          </a:bodyPr>
          <a:lstStyle/>
          <a:p>
            <a:pPr algn="ctr"/>
            <a:r>
              <a:rPr lang="en-CA" sz="1800" b="1" dirty="0" smtClean="0">
                <a:solidFill>
                  <a:srgbClr val="FFFF00"/>
                </a:solidFill>
              </a:rPr>
              <a:t>Chapter </a:t>
            </a:r>
            <a:r>
              <a:rPr lang="en-CA" sz="1800" b="1" dirty="0" smtClean="0">
                <a:solidFill>
                  <a:srgbClr val="FFFF00"/>
                </a:solidFill>
              </a:rPr>
              <a:t>1</a:t>
            </a:r>
            <a:endParaRPr lang="en-CA" sz="1800" b="1" dirty="0">
              <a:solidFill>
                <a:srgbClr val="FFFF00"/>
              </a:solidFill>
            </a:endParaRPr>
          </a:p>
        </p:txBody>
      </p:sp>
      <p:sp>
        <p:nvSpPr>
          <p:cNvPr id="14" name="TextBox 13"/>
          <p:cNvSpPr txBox="1"/>
          <p:nvPr/>
        </p:nvSpPr>
        <p:spPr>
          <a:xfrm>
            <a:off x="3868625" y="3612248"/>
            <a:ext cx="5064360" cy="1477328"/>
          </a:xfrm>
          <a:prstGeom prst="rect">
            <a:avLst/>
          </a:prstGeom>
          <a:noFill/>
        </p:spPr>
        <p:txBody>
          <a:bodyPr wrap="square" rtlCol="0">
            <a:spAutoFit/>
          </a:bodyPr>
          <a:lstStyle/>
          <a:p>
            <a:pPr algn="ctr"/>
            <a:r>
              <a:rPr lang="en-CA" sz="1800" b="1" dirty="0" smtClean="0">
                <a:solidFill>
                  <a:srgbClr val="FFFF00"/>
                </a:solidFill>
              </a:rPr>
              <a:t>Soldier – Not get caught up in affairs of the world (Please Enlister), Athlete – , Compete according to the rules (Receive Crown), Farmer – Work the Fields (First to Receive Crops) </a:t>
            </a:r>
            <a:endParaRPr lang="en-CA" sz="1800" b="1" dirty="0">
              <a:solidFill>
                <a:srgbClr val="FFFF00"/>
              </a:solidFill>
            </a:endParaRPr>
          </a:p>
        </p:txBody>
      </p:sp>
      <p:sp>
        <p:nvSpPr>
          <p:cNvPr id="15" name="TextBox 14"/>
          <p:cNvSpPr txBox="1"/>
          <p:nvPr/>
        </p:nvSpPr>
        <p:spPr>
          <a:xfrm>
            <a:off x="3868624" y="2495704"/>
            <a:ext cx="4378569" cy="646331"/>
          </a:xfrm>
          <a:prstGeom prst="rect">
            <a:avLst/>
          </a:prstGeom>
          <a:noFill/>
        </p:spPr>
        <p:txBody>
          <a:bodyPr wrap="square" rtlCol="0">
            <a:spAutoFit/>
          </a:bodyPr>
          <a:lstStyle/>
          <a:p>
            <a:pPr algn="ctr"/>
            <a:r>
              <a:rPr lang="en-CA" sz="1800" b="1" dirty="0" smtClean="0">
                <a:solidFill>
                  <a:srgbClr val="FFFF00"/>
                </a:solidFill>
              </a:rPr>
              <a:t>Kindling His Gift, Timidity in His Ministry, Being Ashamed</a:t>
            </a:r>
            <a:endParaRPr lang="en-CA" sz="1800" b="1" dirty="0">
              <a:solidFill>
                <a:srgbClr val="FFFF00"/>
              </a:solidFill>
            </a:endParaRPr>
          </a:p>
        </p:txBody>
      </p:sp>
    </p:spTree>
    <p:extLst>
      <p:ext uri="{BB962C8B-B14F-4D97-AF65-F5344CB8AC3E}">
        <p14:creationId xmlns:p14="http://schemas.microsoft.com/office/powerpoint/2010/main" val="31544057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736" y="896815"/>
            <a:ext cx="8586155" cy="4057957"/>
          </a:xfrm>
        </p:spPr>
        <p:txBody>
          <a:bodyPr>
            <a:normAutofit/>
          </a:bodyPr>
          <a:lstStyle/>
          <a:p>
            <a:pPr>
              <a:buNone/>
            </a:pPr>
            <a:r>
              <a:rPr lang="en-US" sz="2000" dirty="0"/>
              <a:t>14 Remind </a:t>
            </a:r>
            <a:r>
              <a:rPr lang="en-US" sz="2000" i="1" dirty="0"/>
              <a:t>them</a:t>
            </a:r>
            <a:r>
              <a:rPr lang="en-US" sz="2000" dirty="0"/>
              <a:t> of these things, and solemnly charge </a:t>
            </a:r>
            <a:r>
              <a:rPr lang="en-US" sz="2000" i="1" dirty="0"/>
              <a:t>them</a:t>
            </a:r>
            <a:r>
              <a:rPr lang="en-US" sz="2000" dirty="0"/>
              <a:t> in the presence of God not to wrangle about words, which is useless </a:t>
            </a:r>
            <a:r>
              <a:rPr lang="en-US" sz="2000" i="1" dirty="0"/>
              <a:t>and leads</a:t>
            </a:r>
            <a:r>
              <a:rPr lang="en-US" sz="2000" dirty="0"/>
              <a:t> to the ruin of the hearers. </a:t>
            </a:r>
            <a:r>
              <a:rPr lang="en-CA" sz="2000" dirty="0" smtClean="0"/>
              <a:t>	</a:t>
            </a:r>
            <a:r>
              <a:rPr lang="en-CA" sz="2000" b="1" dirty="0"/>
              <a:t>(2 Timothy 2:14)</a:t>
            </a:r>
          </a:p>
          <a:p>
            <a:pPr>
              <a:buNone/>
            </a:pPr>
            <a:endParaRPr lang="en-CA" sz="1600" i="1" dirty="0" smtClean="0"/>
          </a:p>
          <a:p>
            <a:pPr>
              <a:buNone/>
            </a:pPr>
            <a:r>
              <a:rPr lang="en-CA" sz="1600" b="1" i="1" dirty="0" smtClean="0"/>
              <a:t>Who is “them” that Timothy is to be reminding?</a:t>
            </a:r>
          </a:p>
          <a:p>
            <a:pPr>
              <a:buNone/>
            </a:pPr>
            <a:endParaRPr lang="en-CA" sz="1600" b="1" i="1" dirty="0"/>
          </a:p>
          <a:p>
            <a:pPr>
              <a:buNone/>
            </a:pPr>
            <a:endParaRPr lang="en-CA" sz="1600" b="1" i="1" dirty="0" smtClean="0"/>
          </a:p>
          <a:p>
            <a:pPr>
              <a:buNone/>
            </a:pPr>
            <a:r>
              <a:rPr lang="en-CA" sz="1600" b="1" i="1" dirty="0" smtClean="0"/>
              <a:t>What are these things that Timothy is supposed to be reminding them about?</a:t>
            </a:r>
          </a:p>
          <a:p>
            <a:pPr>
              <a:buNone/>
            </a:pPr>
            <a:endParaRPr lang="en-CA" sz="1600" i="1" dirty="0"/>
          </a:p>
          <a:p>
            <a:pPr>
              <a:buNone/>
            </a:pPr>
            <a:endParaRPr lang="en-CA" sz="1600" i="1" dirty="0"/>
          </a:p>
        </p:txBody>
      </p:sp>
      <p:sp>
        <p:nvSpPr>
          <p:cNvPr id="8" name="TextBox 7"/>
          <p:cNvSpPr txBox="1"/>
          <p:nvPr/>
        </p:nvSpPr>
        <p:spPr>
          <a:xfrm>
            <a:off x="492409" y="3527435"/>
            <a:ext cx="5776537" cy="738664"/>
          </a:xfrm>
          <a:prstGeom prst="rect">
            <a:avLst/>
          </a:prstGeom>
          <a:noFill/>
        </p:spPr>
        <p:txBody>
          <a:bodyPr wrap="square" rtlCol="0">
            <a:spAutoFit/>
          </a:bodyPr>
          <a:lstStyle/>
          <a:p>
            <a:pPr marL="285750" indent="-285750">
              <a:buFontTx/>
              <a:buChar char="-"/>
            </a:pPr>
            <a:r>
              <a:rPr lang="en-CA" b="1" dirty="0" err="1" smtClean="0">
                <a:solidFill>
                  <a:srgbClr val="FFFF00"/>
                </a:solidFill>
              </a:rPr>
              <a:t>Ch</a:t>
            </a:r>
            <a:r>
              <a:rPr lang="en-CA" b="1" dirty="0" smtClean="0">
                <a:solidFill>
                  <a:srgbClr val="FFFF00"/>
                </a:solidFill>
              </a:rPr>
              <a:t> 2 vs. </a:t>
            </a:r>
            <a:r>
              <a:rPr lang="en-CA" b="1" dirty="0" smtClean="0">
                <a:solidFill>
                  <a:srgbClr val="FFFF00"/>
                </a:solidFill>
              </a:rPr>
              <a:t>8 (&amp; vs 1) - </a:t>
            </a:r>
            <a:r>
              <a:rPr lang="en-US" b="1" dirty="0">
                <a:solidFill>
                  <a:srgbClr val="FFFF00"/>
                </a:solidFill>
              </a:rPr>
              <a:t>Remember Jesus Christ, risen from the dead, descendant of David, according to my </a:t>
            </a:r>
            <a:r>
              <a:rPr lang="en-US" b="1" dirty="0" smtClean="0">
                <a:solidFill>
                  <a:srgbClr val="FFFF00"/>
                </a:solidFill>
              </a:rPr>
              <a:t>gospel</a:t>
            </a:r>
          </a:p>
          <a:p>
            <a:pPr marL="285750" indent="-285750">
              <a:buFontTx/>
              <a:buChar char="-"/>
            </a:pPr>
            <a:r>
              <a:rPr lang="en-US" b="1" dirty="0" err="1" smtClean="0">
                <a:solidFill>
                  <a:srgbClr val="FFFF00"/>
                </a:solidFill>
              </a:rPr>
              <a:t>Ch</a:t>
            </a:r>
            <a:r>
              <a:rPr lang="en-US" b="1" dirty="0" smtClean="0">
                <a:solidFill>
                  <a:srgbClr val="FFFF00"/>
                </a:solidFill>
              </a:rPr>
              <a:t> 2 vs. 11-13 – The Trustworthy Statement</a:t>
            </a:r>
            <a:endParaRPr lang="en-CA" b="1" dirty="0">
              <a:solidFill>
                <a:srgbClr val="FFFF00"/>
              </a:solidFill>
            </a:endParaRPr>
          </a:p>
        </p:txBody>
      </p:sp>
      <p:sp>
        <p:nvSpPr>
          <p:cNvPr id="10" name="TextBox 9"/>
          <p:cNvSpPr txBox="1"/>
          <p:nvPr/>
        </p:nvSpPr>
        <p:spPr>
          <a:xfrm>
            <a:off x="486553" y="2492915"/>
            <a:ext cx="5776537" cy="738664"/>
          </a:xfrm>
          <a:prstGeom prst="rect">
            <a:avLst/>
          </a:prstGeom>
          <a:noFill/>
        </p:spPr>
        <p:txBody>
          <a:bodyPr wrap="square" rtlCol="0">
            <a:spAutoFit/>
          </a:bodyPr>
          <a:lstStyle/>
          <a:p>
            <a:pPr marL="285750" indent="-285750">
              <a:buFontTx/>
              <a:buChar char="-"/>
            </a:pPr>
            <a:r>
              <a:rPr lang="en-US" b="1" dirty="0" err="1" smtClean="0">
                <a:solidFill>
                  <a:srgbClr val="FFFF00"/>
                </a:solidFill>
              </a:rPr>
              <a:t>Ch</a:t>
            </a:r>
            <a:r>
              <a:rPr lang="en-US" b="1" dirty="0" smtClean="0">
                <a:solidFill>
                  <a:srgbClr val="FFFF00"/>
                </a:solidFill>
              </a:rPr>
              <a:t> 2. vs 1 – These things </a:t>
            </a:r>
            <a:r>
              <a:rPr lang="en-US" b="1" dirty="0">
                <a:solidFill>
                  <a:srgbClr val="FFFF00"/>
                </a:solidFill>
              </a:rPr>
              <a:t>which you have heard from me in the presence of many witnesses, entrust these to faithful men who will be able to teach others also.</a:t>
            </a:r>
            <a:endParaRPr lang="en-CA" b="1" dirty="0">
              <a:solidFill>
                <a:srgbClr val="FFFF00"/>
              </a:solidFill>
            </a:endParaRPr>
          </a:p>
        </p:txBody>
      </p:sp>
    </p:spTree>
    <p:extLst>
      <p:ext uri="{BB962C8B-B14F-4D97-AF65-F5344CB8AC3E}">
        <p14:creationId xmlns:p14="http://schemas.microsoft.com/office/powerpoint/2010/main" val="35048535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Timothy </a:t>
            </a:r>
            <a:r>
              <a:rPr lang="en-CA" dirty="0" smtClean="0"/>
              <a:t>2:13-26</a:t>
            </a:r>
            <a:endParaRPr lang="en-CA" dirty="0"/>
          </a:p>
        </p:txBody>
      </p:sp>
      <p:graphicFrame>
        <p:nvGraphicFramePr>
          <p:cNvPr id="4" name="Diagram 3"/>
          <p:cNvGraphicFramePr/>
          <p:nvPr>
            <p:extLst>
              <p:ext uri="{D42A27DB-BD31-4B8C-83A1-F6EECF244321}">
                <p14:modId xmlns:p14="http://schemas.microsoft.com/office/powerpoint/2010/main" val="4185984067"/>
              </p:ext>
            </p:extLst>
          </p:nvPr>
        </p:nvGraphicFramePr>
        <p:xfrm>
          <a:off x="1105785" y="1275907"/>
          <a:ext cx="6677247" cy="343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15518" y="1292471"/>
            <a:ext cx="461665" cy="3340359"/>
          </a:xfrm>
          <a:prstGeom prst="rect">
            <a:avLst/>
          </a:prstGeom>
          <a:noFill/>
        </p:spPr>
        <p:txBody>
          <a:bodyPr vert="vert270" wrap="square" rtlCol="0">
            <a:spAutoFit/>
          </a:bodyPr>
          <a:lstStyle/>
          <a:p>
            <a:pPr algn="ctr"/>
            <a:r>
              <a:rPr lang="en-CA" sz="1800" b="1" dirty="0" smtClean="0"/>
              <a:t>Images of Ministry</a:t>
            </a:r>
            <a:endParaRPr lang="en-CA" sz="1800" dirty="0" smtClean="0"/>
          </a:p>
        </p:txBody>
      </p:sp>
      <p:sp>
        <p:nvSpPr>
          <p:cNvPr id="7" name="TextBox 6"/>
          <p:cNvSpPr txBox="1"/>
          <p:nvPr/>
        </p:nvSpPr>
        <p:spPr>
          <a:xfrm rot="10800000">
            <a:off x="7585249" y="1292470"/>
            <a:ext cx="461665" cy="3340359"/>
          </a:xfrm>
          <a:prstGeom prst="rect">
            <a:avLst/>
          </a:prstGeom>
          <a:noFill/>
        </p:spPr>
        <p:txBody>
          <a:bodyPr vert="vert270" wrap="square" rtlCol="0">
            <a:spAutoFit/>
          </a:bodyPr>
          <a:lstStyle/>
          <a:p>
            <a:pPr algn="ctr"/>
            <a:r>
              <a:rPr lang="en-CA" sz="1800" b="1" dirty="0" smtClean="0"/>
              <a:t>Aspect of Focus</a:t>
            </a:r>
            <a:endParaRPr lang="en-CA" sz="1800" dirty="0" smtClean="0"/>
          </a:p>
        </p:txBody>
      </p:sp>
    </p:spTree>
    <p:extLst>
      <p:ext uri="{BB962C8B-B14F-4D97-AF65-F5344CB8AC3E}">
        <p14:creationId xmlns:p14="http://schemas.microsoft.com/office/powerpoint/2010/main" val="206813858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Timothy </a:t>
            </a:r>
            <a:r>
              <a:rPr lang="en-CA" dirty="0" smtClean="0"/>
              <a:t>2:13-26</a:t>
            </a:r>
            <a:endParaRPr lang="en-CA" dirty="0"/>
          </a:p>
        </p:txBody>
      </p:sp>
      <p:graphicFrame>
        <p:nvGraphicFramePr>
          <p:cNvPr id="4" name="Diagram 3"/>
          <p:cNvGraphicFramePr/>
          <p:nvPr>
            <p:extLst>
              <p:ext uri="{D42A27DB-BD31-4B8C-83A1-F6EECF244321}">
                <p14:modId xmlns:p14="http://schemas.microsoft.com/office/powerpoint/2010/main" val="1201321109"/>
              </p:ext>
            </p:extLst>
          </p:nvPr>
        </p:nvGraphicFramePr>
        <p:xfrm>
          <a:off x="553915" y="1135236"/>
          <a:ext cx="8053754" cy="173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27165" y="915100"/>
            <a:ext cx="369332" cy="1174958"/>
          </a:xfrm>
          <a:prstGeom prst="rect">
            <a:avLst/>
          </a:prstGeom>
          <a:noFill/>
        </p:spPr>
        <p:txBody>
          <a:bodyPr vert="vert270" wrap="square" rtlCol="0">
            <a:spAutoFit/>
          </a:bodyPr>
          <a:lstStyle/>
          <a:p>
            <a:pPr algn="ctr"/>
            <a:r>
              <a:rPr lang="en-CA" sz="1200" b="1" i="1" dirty="0" smtClean="0"/>
              <a:t>Parable</a:t>
            </a:r>
            <a:endParaRPr lang="en-CA" sz="1200" i="1" dirty="0" smtClean="0"/>
          </a:p>
        </p:txBody>
      </p:sp>
      <p:sp>
        <p:nvSpPr>
          <p:cNvPr id="7" name="TextBox 6"/>
          <p:cNvSpPr txBox="1"/>
          <p:nvPr/>
        </p:nvSpPr>
        <p:spPr>
          <a:xfrm>
            <a:off x="627166" y="1836757"/>
            <a:ext cx="369332" cy="1298328"/>
          </a:xfrm>
          <a:prstGeom prst="rect">
            <a:avLst/>
          </a:prstGeom>
          <a:noFill/>
        </p:spPr>
        <p:txBody>
          <a:bodyPr vert="vert270" wrap="square" rtlCol="0">
            <a:spAutoFit/>
          </a:bodyPr>
          <a:lstStyle/>
          <a:p>
            <a:pPr algn="ctr"/>
            <a:r>
              <a:rPr lang="en-CA" sz="1200" b="1" dirty="0" smtClean="0"/>
              <a:t>Realization</a:t>
            </a:r>
            <a:endParaRPr lang="en-CA" sz="1200" dirty="0" smtClean="0"/>
          </a:p>
        </p:txBody>
      </p:sp>
    </p:spTree>
    <p:extLst>
      <p:ext uri="{BB962C8B-B14F-4D97-AF65-F5344CB8AC3E}">
        <p14:creationId xmlns:p14="http://schemas.microsoft.com/office/powerpoint/2010/main" val="290538355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Timothy </a:t>
            </a:r>
            <a:r>
              <a:rPr lang="en-CA" dirty="0" smtClean="0"/>
              <a:t>2:13-26</a:t>
            </a:r>
            <a:endParaRPr lang="en-CA" dirty="0"/>
          </a:p>
        </p:txBody>
      </p:sp>
      <p:graphicFrame>
        <p:nvGraphicFramePr>
          <p:cNvPr id="4" name="Diagram 3"/>
          <p:cNvGraphicFramePr/>
          <p:nvPr>
            <p:extLst>
              <p:ext uri="{D42A27DB-BD31-4B8C-83A1-F6EECF244321}">
                <p14:modId xmlns:p14="http://schemas.microsoft.com/office/powerpoint/2010/main" val="3777540067"/>
              </p:ext>
            </p:extLst>
          </p:nvPr>
        </p:nvGraphicFramePr>
        <p:xfrm>
          <a:off x="553915" y="1135236"/>
          <a:ext cx="8053754" cy="173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27165" y="915100"/>
            <a:ext cx="369332" cy="1174958"/>
          </a:xfrm>
          <a:prstGeom prst="rect">
            <a:avLst/>
          </a:prstGeom>
          <a:noFill/>
        </p:spPr>
        <p:txBody>
          <a:bodyPr vert="vert270" wrap="square" rtlCol="0">
            <a:spAutoFit/>
          </a:bodyPr>
          <a:lstStyle/>
          <a:p>
            <a:pPr algn="ctr"/>
            <a:r>
              <a:rPr lang="en-CA" sz="1200" b="1" i="1" dirty="0" smtClean="0"/>
              <a:t>Parable</a:t>
            </a:r>
            <a:endParaRPr lang="en-CA" sz="1200" i="1" dirty="0" smtClean="0"/>
          </a:p>
        </p:txBody>
      </p:sp>
      <p:sp>
        <p:nvSpPr>
          <p:cNvPr id="7" name="TextBox 6"/>
          <p:cNvSpPr txBox="1"/>
          <p:nvPr/>
        </p:nvSpPr>
        <p:spPr>
          <a:xfrm>
            <a:off x="627166" y="1836757"/>
            <a:ext cx="369332" cy="1298328"/>
          </a:xfrm>
          <a:prstGeom prst="rect">
            <a:avLst/>
          </a:prstGeom>
          <a:noFill/>
        </p:spPr>
        <p:txBody>
          <a:bodyPr vert="vert270" wrap="square" rtlCol="0">
            <a:spAutoFit/>
          </a:bodyPr>
          <a:lstStyle/>
          <a:p>
            <a:pPr algn="ctr"/>
            <a:r>
              <a:rPr lang="en-CA" sz="1200" b="1" dirty="0" smtClean="0"/>
              <a:t>Realization</a:t>
            </a:r>
            <a:endParaRPr lang="en-CA" sz="1200" dirty="0" smtClean="0"/>
          </a:p>
        </p:txBody>
      </p:sp>
    </p:spTree>
    <p:extLst>
      <p:ext uri="{BB962C8B-B14F-4D97-AF65-F5344CB8AC3E}">
        <p14:creationId xmlns:p14="http://schemas.microsoft.com/office/powerpoint/2010/main" val="290538355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Timothy </a:t>
            </a:r>
            <a:r>
              <a:rPr lang="en-CA" dirty="0" smtClean="0"/>
              <a:t>2:13-26</a:t>
            </a:r>
            <a:endParaRPr lang="en-CA" dirty="0"/>
          </a:p>
        </p:txBody>
      </p:sp>
      <p:graphicFrame>
        <p:nvGraphicFramePr>
          <p:cNvPr id="4" name="Diagram 3"/>
          <p:cNvGraphicFramePr/>
          <p:nvPr>
            <p:extLst>
              <p:ext uri="{D42A27DB-BD31-4B8C-83A1-F6EECF244321}">
                <p14:modId xmlns:p14="http://schemas.microsoft.com/office/powerpoint/2010/main" val="3138040832"/>
              </p:ext>
            </p:extLst>
          </p:nvPr>
        </p:nvGraphicFramePr>
        <p:xfrm>
          <a:off x="553915" y="1135236"/>
          <a:ext cx="8053754" cy="173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879215" y="3130062"/>
            <a:ext cx="8044962" cy="584775"/>
          </a:xfrm>
          <a:prstGeom prst="rect">
            <a:avLst/>
          </a:prstGeom>
          <a:noFill/>
        </p:spPr>
        <p:txBody>
          <a:bodyPr wrap="square" rtlCol="0">
            <a:spAutoFit/>
          </a:bodyPr>
          <a:lstStyle/>
          <a:p>
            <a:pPr marL="257175" lvl="0" indent="-257175">
              <a:spcBef>
                <a:spcPts val="750"/>
              </a:spcBef>
              <a:buClr>
                <a:srgbClr val="ACD433"/>
              </a:buClr>
              <a:buSzPct val="80000"/>
            </a:pPr>
            <a:r>
              <a:rPr lang="en-CA" sz="1600" b="1" i="1" dirty="0">
                <a:solidFill>
                  <a:prstClr val="white"/>
                </a:solidFill>
                <a:ea typeface="+mj-ea"/>
                <a:cs typeface="+mj-cs"/>
              </a:rPr>
              <a:t>Who </a:t>
            </a:r>
            <a:r>
              <a:rPr lang="en-CA" sz="1600" b="1" i="1" dirty="0" smtClean="0">
                <a:solidFill>
                  <a:prstClr val="white"/>
                </a:solidFill>
                <a:ea typeface="+mj-ea"/>
                <a:cs typeface="+mj-cs"/>
              </a:rPr>
              <a:t>How was Timothy going to present himself approved to God as an unashamed workman?</a:t>
            </a:r>
          </a:p>
        </p:txBody>
      </p:sp>
      <p:sp>
        <p:nvSpPr>
          <p:cNvPr id="8" name="TextBox 7"/>
          <p:cNvSpPr txBox="1"/>
          <p:nvPr/>
        </p:nvSpPr>
        <p:spPr>
          <a:xfrm>
            <a:off x="1066830" y="3714837"/>
            <a:ext cx="5776537" cy="738664"/>
          </a:xfrm>
          <a:prstGeom prst="rect">
            <a:avLst/>
          </a:prstGeom>
          <a:noFill/>
        </p:spPr>
        <p:txBody>
          <a:bodyPr wrap="square" rtlCol="0">
            <a:spAutoFit/>
          </a:bodyPr>
          <a:lstStyle/>
          <a:p>
            <a:pPr marL="285750" indent="-285750">
              <a:buFontTx/>
              <a:buChar char="-"/>
            </a:pPr>
            <a:r>
              <a:rPr lang="en-US" b="1" dirty="0" smtClean="0">
                <a:solidFill>
                  <a:srgbClr val="FFFF00"/>
                </a:solidFill>
              </a:rPr>
              <a:t>By rightly dividing the word of Truth (vs 15)</a:t>
            </a:r>
          </a:p>
          <a:p>
            <a:pPr marL="285750" indent="-285750">
              <a:buFontTx/>
              <a:buChar char="-"/>
            </a:pPr>
            <a:r>
              <a:rPr lang="en-US" b="1" dirty="0" smtClean="0">
                <a:solidFill>
                  <a:srgbClr val="FFFF00"/>
                </a:solidFill>
              </a:rPr>
              <a:t>By abstaining from worldly and empty chatter (vs 16)</a:t>
            </a:r>
          </a:p>
          <a:p>
            <a:pPr marL="285750" indent="-285750">
              <a:buFontTx/>
              <a:buChar char="-"/>
            </a:pPr>
            <a:r>
              <a:rPr lang="en-US" b="1" dirty="0" smtClean="0">
                <a:solidFill>
                  <a:srgbClr val="FFFF00"/>
                </a:solidFill>
              </a:rPr>
              <a:t>By first preparing (cleansing) himself for the task (vs. 20-22)</a:t>
            </a:r>
            <a:endParaRPr lang="en-CA" b="1" dirty="0">
              <a:solidFill>
                <a:srgbClr val="FFFF00"/>
              </a:solidFill>
            </a:endParaRPr>
          </a:p>
        </p:txBody>
      </p:sp>
      <p:sp>
        <p:nvSpPr>
          <p:cNvPr id="9" name="TextBox 8"/>
          <p:cNvSpPr txBox="1"/>
          <p:nvPr/>
        </p:nvSpPr>
        <p:spPr>
          <a:xfrm>
            <a:off x="627166" y="1836757"/>
            <a:ext cx="369332" cy="1298328"/>
          </a:xfrm>
          <a:prstGeom prst="rect">
            <a:avLst/>
          </a:prstGeom>
          <a:noFill/>
        </p:spPr>
        <p:txBody>
          <a:bodyPr vert="vert270" wrap="square" rtlCol="0">
            <a:spAutoFit/>
          </a:bodyPr>
          <a:lstStyle/>
          <a:p>
            <a:pPr algn="ctr"/>
            <a:r>
              <a:rPr lang="en-CA" sz="1200" b="1" dirty="0" smtClean="0"/>
              <a:t>Realization</a:t>
            </a:r>
            <a:endParaRPr lang="en-CA" sz="1200" dirty="0" smtClean="0"/>
          </a:p>
        </p:txBody>
      </p:sp>
      <p:sp>
        <p:nvSpPr>
          <p:cNvPr id="10" name="TextBox 9"/>
          <p:cNvSpPr txBox="1"/>
          <p:nvPr/>
        </p:nvSpPr>
        <p:spPr>
          <a:xfrm>
            <a:off x="627165" y="915100"/>
            <a:ext cx="369332" cy="1174958"/>
          </a:xfrm>
          <a:prstGeom prst="rect">
            <a:avLst/>
          </a:prstGeom>
          <a:noFill/>
        </p:spPr>
        <p:txBody>
          <a:bodyPr vert="vert270" wrap="square" rtlCol="0">
            <a:spAutoFit/>
          </a:bodyPr>
          <a:lstStyle/>
          <a:p>
            <a:pPr algn="ctr"/>
            <a:r>
              <a:rPr lang="en-CA" sz="1200" b="1" i="1" dirty="0" smtClean="0"/>
              <a:t>Parable</a:t>
            </a:r>
            <a:endParaRPr lang="en-CA" sz="1200" i="1" dirty="0" smtClean="0"/>
          </a:p>
        </p:txBody>
      </p:sp>
    </p:spTree>
    <p:extLst>
      <p:ext uri="{BB962C8B-B14F-4D97-AF65-F5344CB8AC3E}">
        <p14:creationId xmlns:p14="http://schemas.microsoft.com/office/powerpoint/2010/main" val="139112398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737" y="496111"/>
            <a:ext cx="7441660" cy="4458661"/>
          </a:xfrm>
        </p:spPr>
        <p:txBody>
          <a:bodyPr>
            <a:normAutofit/>
          </a:bodyPr>
          <a:lstStyle/>
          <a:p>
            <a:pPr>
              <a:buNone/>
            </a:pPr>
            <a:r>
              <a:rPr lang="en-US" sz="1600" b="1" dirty="0" smtClean="0"/>
              <a:t>20</a:t>
            </a:r>
            <a:r>
              <a:rPr lang="en-US" sz="1600" b="1" dirty="0"/>
              <a:t> Now in a large house there are not only gold and silver vessels, but also vessels of wood and of earthenware, and some to honor and some to dishonor. 21 Therefore, if anyone cleanses himself from these </a:t>
            </a:r>
            <a:r>
              <a:rPr lang="en-US" sz="1600" b="1" i="1" dirty="0"/>
              <a:t>things,</a:t>
            </a:r>
            <a:r>
              <a:rPr lang="en-US" sz="1600" b="1" dirty="0"/>
              <a:t> he will be a vessel for honor, sanctified, useful to the Master, prepared for every good work</a:t>
            </a:r>
            <a:r>
              <a:rPr lang="en-US" sz="1600" b="1" dirty="0" smtClean="0"/>
              <a:t>. (2 Tim 2:20-21)</a:t>
            </a:r>
            <a:endParaRPr lang="en-CA" sz="1600" b="1" i="1" dirty="0"/>
          </a:p>
        </p:txBody>
      </p:sp>
      <p:sp>
        <p:nvSpPr>
          <p:cNvPr id="6" name="TextBox 5"/>
          <p:cNvSpPr txBox="1"/>
          <p:nvPr/>
        </p:nvSpPr>
        <p:spPr>
          <a:xfrm>
            <a:off x="492354" y="1872762"/>
            <a:ext cx="8044962" cy="1282402"/>
          </a:xfrm>
          <a:prstGeom prst="rect">
            <a:avLst/>
          </a:prstGeom>
          <a:noFill/>
        </p:spPr>
        <p:txBody>
          <a:bodyPr wrap="square" rtlCol="0">
            <a:spAutoFit/>
          </a:bodyPr>
          <a:lstStyle/>
          <a:p>
            <a:pPr marL="257175" lvl="0" indent="-257175">
              <a:spcBef>
                <a:spcPts val="750"/>
              </a:spcBef>
              <a:buClr>
                <a:srgbClr val="ACD433"/>
              </a:buClr>
              <a:buSzPct val="80000"/>
            </a:pPr>
            <a:r>
              <a:rPr lang="en-CA" sz="1600" b="1" i="1" dirty="0" smtClean="0">
                <a:solidFill>
                  <a:prstClr val="white"/>
                </a:solidFill>
                <a:ea typeface="+mj-ea"/>
                <a:cs typeface="+mj-cs"/>
              </a:rPr>
              <a:t>As vessels for the Lord, what is our Goal?</a:t>
            </a:r>
          </a:p>
          <a:p>
            <a:pPr marL="257175" lvl="0" indent="-257175">
              <a:spcBef>
                <a:spcPts val="750"/>
              </a:spcBef>
              <a:buClr>
                <a:srgbClr val="ACD433"/>
              </a:buClr>
              <a:buSzPct val="80000"/>
            </a:pPr>
            <a:endParaRPr lang="en-CA" sz="1600" b="1" i="1" dirty="0">
              <a:solidFill>
                <a:prstClr val="white"/>
              </a:solidFill>
              <a:ea typeface="+mj-ea"/>
              <a:cs typeface="+mj-cs"/>
            </a:endParaRPr>
          </a:p>
          <a:p>
            <a:pPr marL="257175" lvl="0" indent="-257175">
              <a:spcBef>
                <a:spcPts val="750"/>
              </a:spcBef>
              <a:buClr>
                <a:srgbClr val="ACD433"/>
              </a:buClr>
              <a:buSzPct val="80000"/>
            </a:pPr>
            <a:r>
              <a:rPr lang="en-CA" sz="1600" b="1" i="1" dirty="0" smtClean="0">
                <a:solidFill>
                  <a:prstClr val="white"/>
                </a:solidFill>
                <a:ea typeface="+mj-ea"/>
                <a:cs typeface="+mj-cs"/>
              </a:rPr>
              <a:t>What must each vessel do in order to prepare himself/herself for every good work?</a:t>
            </a:r>
          </a:p>
        </p:txBody>
      </p:sp>
      <p:sp>
        <p:nvSpPr>
          <p:cNvPr id="8" name="TextBox 7"/>
          <p:cNvSpPr txBox="1"/>
          <p:nvPr/>
        </p:nvSpPr>
        <p:spPr>
          <a:xfrm>
            <a:off x="679969" y="2123441"/>
            <a:ext cx="5776537" cy="307777"/>
          </a:xfrm>
          <a:prstGeom prst="rect">
            <a:avLst/>
          </a:prstGeom>
          <a:noFill/>
        </p:spPr>
        <p:txBody>
          <a:bodyPr wrap="square" rtlCol="0">
            <a:spAutoFit/>
          </a:bodyPr>
          <a:lstStyle/>
          <a:p>
            <a:pPr marL="285750" indent="-285750">
              <a:buFontTx/>
              <a:buChar char="-"/>
            </a:pPr>
            <a:r>
              <a:rPr lang="en-US" b="1" dirty="0" smtClean="0">
                <a:solidFill>
                  <a:srgbClr val="FFFF00"/>
                </a:solidFill>
              </a:rPr>
              <a:t>To be prepared for use.</a:t>
            </a:r>
            <a:endParaRPr lang="en-CA" b="1" dirty="0">
              <a:solidFill>
                <a:srgbClr val="FFFF00"/>
              </a:solidFill>
            </a:endParaRPr>
          </a:p>
        </p:txBody>
      </p:sp>
      <p:cxnSp>
        <p:nvCxnSpPr>
          <p:cNvPr id="5" name="Straight Connector 4"/>
          <p:cNvCxnSpPr/>
          <p:nvPr/>
        </p:nvCxnSpPr>
        <p:spPr>
          <a:xfrm>
            <a:off x="4514835" y="1494692"/>
            <a:ext cx="289708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61227" y="1752600"/>
            <a:ext cx="1953373"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82905" y="3058329"/>
            <a:ext cx="5776537" cy="738664"/>
          </a:xfrm>
          <a:prstGeom prst="rect">
            <a:avLst/>
          </a:prstGeom>
          <a:noFill/>
        </p:spPr>
        <p:txBody>
          <a:bodyPr wrap="square" rtlCol="0">
            <a:spAutoFit/>
          </a:bodyPr>
          <a:lstStyle/>
          <a:p>
            <a:pPr marL="285750" indent="-285750">
              <a:buFontTx/>
              <a:buChar char="-"/>
            </a:pPr>
            <a:r>
              <a:rPr lang="en-US" b="1" dirty="0" smtClean="0">
                <a:solidFill>
                  <a:srgbClr val="FFFF00"/>
                </a:solidFill>
              </a:rPr>
              <a:t>Cleanse himself from these things:</a:t>
            </a:r>
          </a:p>
          <a:p>
            <a:pPr marL="628650" lvl="1" indent="-285750">
              <a:buFontTx/>
              <a:buChar char="-"/>
            </a:pPr>
            <a:r>
              <a:rPr lang="en-US" b="1" dirty="0" smtClean="0">
                <a:solidFill>
                  <a:srgbClr val="FFFF00"/>
                </a:solidFill>
              </a:rPr>
              <a:t>Wickedness (vs 19)</a:t>
            </a:r>
          </a:p>
          <a:p>
            <a:pPr marL="628650" lvl="1" indent="-285750">
              <a:buFontTx/>
              <a:buChar char="-"/>
            </a:pPr>
            <a:r>
              <a:rPr lang="en-US" b="1" dirty="0" smtClean="0">
                <a:solidFill>
                  <a:srgbClr val="FFFF00"/>
                </a:solidFill>
              </a:rPr>
              <a:t>Youthful Lusts (vs. 22)</a:t>
            </a:r>
            <a:endParaRPr lang="en-CA" b="1" dirty="0">
              <a:solidFill>
                <a:srgbClr val="FFFF00"/>
              </a:solidFill>
            </a:endParaRPr>
          </a:p>
        </p:txBody>
      </p:sp>
      <p:cxnSp>
        <p:nvCxnSpPr>
          <p:cNvPr id="17" name="Straight Connector 16"/>
          <p:cNvCxnSpPr/>
          <p:nvPr/>
        </p:nvCxnSpPr>
        <p:spPr>
          <a:xfrm>
            <a:off x="4062936" y="1249527"/>
            <a:ext cx="3348979"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73279" y="3873012"/>
            <a:ext cx="8044962" cy="584775"/>
          </a:xfrm>
          <a:prstGeom prst="rect">
            <a:avLst/>
          </a:prstGeom>
          <a:noFill/>
        </p:spPr>
        <p:txBody>
          <a:bodyPr wrap="square" rtlCol="0">
            <a:spAutoFit/>
          </a:bodyPr>
          <a:lstStyle/>
          <a:p>
            <a:pPr marL="257175" lvl="0" indent="-257175">
              <a:spcBef>
                <a:spcPts val="750"/>
              </a:spcBef>
              <a:buClr>
                <a:srgbClr val="ACD433"/>
              </a:buClr>
              <a:buSzPct val="80000"/>
            </a:pPr>
            <a:r>
              <a:rPr lang="en-US" sz="1600" b="1" i="1" dirty="0">
                <a:solidFill>
                  <a:prstClr val="white"/>
                </a:solidFill>
                <a:ea typeface="+mj-ea"/>
                <a:cs typeface="+mj-cs"/>
              </a:rPr>
              <a:t> 22 Now flee from youthful lusts and pursue righteousness, faith, love and peace, with those who call on the Lord from a pure heart.</a:t>
            </a:r>
            <a:endParaRPr lang="en-CA" sz="1600" b="1" i="1" dirty="0" smtClean="0">
              <a:solidFill>
                <a:prstClr val="white"/>
              </a:solidFill>
              <a:ea typeface="+mj-ea"/>
              <a:cs typeface="+mj-cs"/>
            </a:endParaRPr>
          </a:p>
        </p:txBody>
      </p:sp>
      <p:cxnSp>
        <p:nvCxnSpPr>
          <p:cNvPr id="22" name="Straight Connector 21"/>
          <p:cNvCxnSpPr/>
          <p:nvPr/>
        </p:nvCxnSpPr>
        <p:spPr>
          <a:xfrm>
            <a:off x="671157" y="4165399"/>
            <a:ext cx="2653068"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09657" y="4168373"/>
            <a:ext cx="3502258"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89802" y="4416110"/>
            <a:ext cx="677023"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504203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par>
                                <p:cTn id="12" presetID="1" presetClass="entr" presetSubtype="0" fill="hold" nodeType="withEffect">
                                  <p:stCondLst>
                                    <p:cond delay="0"/>
                                  </p:stCondLst>
                                  <p:childTnLst>
                                    <p:set>
                                      <p:cBhvr>
                                        <p:cTn id="13" dur="1" fill="hold">
                                          <p:stCondLst>
                                            <p:cond delay="9"/>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par>
                                <p:cTn id="14" presetID="1"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9"/>
                                          </p:stCondLst>
                                        </p:cTn>
                                        <p:tgtEl>
                                          <p:spTgt spid="22"/>
                                        </p:tgtEl>
                                        <p:attrNameLst>
                                          <p:attrName>style.visibility</p:attrName>
                                        </p:attrNameLst>
                                      </p:cBhvr>
                                      <p:to>
                                        <p:strVal val="visible"/>
                                      </p:to>
                                    </p:set>
                                  </p:childTnLst>
                                  <p:subTnLst>
                                    <p:set>
                                      <p:cBhvr override="childStyle">
                                        <p:cTn dur="1" fill="hold" display="0" masterRel="nextClick" afterEffect="1"/>
                                        <p:tgtEl>
                                          <p:spTgt spid="22"/>
                                        </p:tgtEl>
                                        <p:attrNameLst>
                                          <p:attrName>style.visibility</p:attrName>
                                        </p:attrNameLst>
                                      </p:cBhvr>
                                      <p:to>
                                        <p:strVal val="hidden"/>
                                      </p:to>
                                    </p:set>
                                  </p:subTnLst>
                                </p:cTn>
                              </p:par>
                              <p:par>
                                <p:cTn id="33" presetID="1" presetClass="entr" presetSubtype="0" fill="hold" nodeType="withEffect">
                                  <p:stCondLst>
                                    <p:cond delay="0"/>
                                  </p:stCondLst>
                                  <p:childTnLst>
                                    <p:set>
                                      <p:cBhvr>
                                        <p:cTn id="34" dur="1" fill="hold">
                                          <p:stCondLst>
                                            <p:cond delay="9"/>
                                          </p:stCondLst>
                                        </p:cTn>
                                        <p:tgtEl>
                                          <p:spTgt spid="24"/>
                                        </p:tgtEl>
                                        <p:attrNameLst>
                                          <p:attrName>style.visibility</p:attrName>
                                        </p:attrNameLst>
                                      </p:cBhvr>
                                      <p:to>
                                        <p:strVal val="visible"/>
                                      </p:to>
                                    </p:set>
                                  </p:childTnLst>
                                  <p:subTnLst>
                                    <p:set>
                                      <p:cBhvr override="childStyle">
                                        <p:cTn dur="1" fill="hold" display="0" masterRel="nextClick" afterEffect="1"/>
                                        <p:tgtEl>
                                          <p:spTgt spid="24"/>
                                        </p:tgtEl>
                                        <p:attrNameLst>
                                          <p:attrName>style.visibility</p:attrName>
                                        </p:attrNameLst>
                                      </p:cBhvr>
                                      <p:to>
                                        <p:strVal val="hidden"/>
                                      </p:to>
                                    </p:set>
                                  </p:subTnLst>
                                </p:cTn>
                              </p:par>
                              <p:par>
                                <p:cTn id="35" presetID="1" presetClass="entr" presetSubtype="0" fill="hold" nodeType="withEffect">
                                  <p:stCondLst>
                                    <p:cond delay="0"/>
                                  </p:stCondLst>
                                  <p:childTnLst>
                                    <p:set>
                                      <p:cBhvr>
                                        <p:cTn id="36" dur="1" fill="hold">
                                          <p:stCondLst>
                                            <p:cond delay="9"/>
                                          </p:stCondLst>
                                        </p:cTn>
                                        <p:tgtEl>
                                          <p:spTgt spid="26"/>
                                        </p:tgtEl>
                                        <p:attrNameLst>
                                          <p:attrName>style.visibility</p:attrName>
                                        </p:attrNameLst>
                                      </p:cBhvr>
                                      <p:to>
                                        <p:strVal val="visible"/>
                                      </p:to>
                                    </p:set>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4643</TotalTime>
  <Words>1023</Words>
  <Application>Microsoft Office PowerPoint</Application>
  <PresentationFormat>On-screen Show (16:9)</PresentationFormat>
  <Paragraphs>133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Ion</vt:lpstr>
      <vt:lpstr>2 Timothy 2:14-26</vt:lpstr>
      <vt:lpstr>Review Quiz </vt:lpstr>
      <vt:lpstr>Review Quiz </vt:lpstr>
      <vt:lpstr>PowerPoint Presentation</vt:lpstr>
      <vt:lpstr>2 Timothy 2:13-26</vt:lpstr>
      <vt:lpstr>2 Timothy 2:13-26</vt:lpstr>
      <vt:lpstr>2 Timothy 2:13-26</vt:lpstr>
      <vt:lpstr>2 Timothy 2:13-26</vt:lpstr>
      <vt:lpstr>PowerPoint Presentation</vt:lpstr>
      <vt:lpstr>2 Timothy 2:13-26</vt:lpstr>
      <vt:lpstr>2 Timothy 2:13-26</vt:lpstr>
      <vt:lpstr>2 Timothy 2:13-26</vt:lpstr>
      <vt:lpstr>PowerPoint Presentation</vt:lpstr>
      <vt:lpstr>2 Timothy 2:13-26</vt:lpstr>
      <vt:lpstr>2 Timothy 2:13-26</vt:lpstr>
      <vt:lpstr>2 Timothy 2:13-26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Nicole</cp:lastModifiedBy>
  <cp:revision>90</cp:revision>
  <dcterms:created xsi:type="dcterms:W3CDTF">2014-09-12T17:24:29Z</dcterms:created>
  <dcterms:modified xsi:type="dcterms:W3CDTF">2015-05-17T06:40:47Z</dcterms:modified>
</cp:coreProperties>
</file>