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1" r:id="rId3"/>
    <p:sldId id="280" r:id="rId4"/>
    <p:sldId id="263" r:id="rId5"/>
    <p:sldId id="264" r:id="rId6"/>
    <p:sldId id="272" r:id="rId7"/>
    <p:sldId id="274" r:id="rId8"/>
    <p:sldId id="275" r:id="rId9"/>
    <p:sldId id="266" r:id="rId10"/>
    <p:sldId id="277" r:id="rId11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30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B4AA3-4A98-4B3A-A58B-AC244BB22D12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CDD7-1906-4150-81B1-0D3700C215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305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Covenant</a:t>
            </a:r>
            <a:r>
              <a:rPr lang="en-US" baseline="0" dirty="0" smtClean="0"/>
              <a:t> NOT Courtroom setting for “Confession”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FCDD7-1906-4150-81B1-0D3700C2150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0450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E006-C4B0-4C72-AE89-33BEF1C894FA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8264-AC1F-46FE-86CB-91FFFA9592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873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E006-C4B0-4C72-AE89-33BEF1C894FA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8264-AC1F-46FE-86CB-91FFFA9592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898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E006-C4B0-4C72-AE89-33BEF1C894FA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8264-AC1F-46FE-86CB-91FFFA9592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838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E006-C4B0-4C72-AE89-33BEF1C894FA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8264-AC1F-46FE-86CB-91FFFA9592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863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E006-C4B0-4C72-AE89-33BEF1C894FA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8264-AC1F-46FE-86CB-91FFFA9592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674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E006-C4B0-4C72-AE89-33BEF1C894FA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8264-AC1F-46FE-86CB-91FFFA9592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746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E006-C4B0-4C72-AE89-33BEF1C894FA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8264-AC1F-46FE-86CB-91FFFA9592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272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E006-C4B0-4C72-AE89-33BEF1C894FA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8264-AC1F-46FE-86CB-91FFFA9592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277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E006-C4B0-4C72-AE89-33BEF1C894FA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8264-AC1F-46FE-86CB-91FFFA9592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52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E006-C4B0-4C72-AE89-33BEF1C894FA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8264-AC1F-46FE-86CB-91FFFA9592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090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E006-C4B0-4C72-AE89-33BEF1C894FA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8264-AC1F-46FE-86CB-91FFFA9592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32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AE006-C4B0-4C72-AE89-33BEF1C894FA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28264-AC1F-46FE-86CB-91FFFA9592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20379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Gospel of the Judgment of God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0766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God’s Judgment is “Good News”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8064"/>
            <a:ext cx="8153400" cy="37716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Gives Clarity and Direction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Promises Defeat of Evil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Results in Glory for the Righteous</a:t>
            </a:r>
          </a:p>
        </p:txBody>
      </p:sp>
    </p:spTree>
    <p:extLst>
      <p:ext uri="{BB962C8B-B14F-4D97-AF65-F5344CB8AC3E}">
        <p14:creationId xmlns:p14="http://schemas.microsoft.com/office/powerpoint/2010/main" xmlns="" val="2057235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Understanding the Judgment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God has standards for his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Violation of those standards is sin.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Sin is incompatible with the life of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All those living in sin cannot live in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final </a:t>
            </a:r>
            <a:r>
              <a:rPr lang="en-US" b="1" dirty="0" smtClean="0"/>
              <a:t>judgment is </a:t>
            </a:r>
            <a:r>
              <a:rPr lang="en-US" b="1" dirty="0" smtClean="0"/>
              <a:t>God’s revelation of the </a:t>
            </a:r>
            <a:r>
              <a:rPr lang="en-US" b="1" dirty="0" smtClean="0"/>
              <a:t>necessary conclusion of each person’s </a:t>
            </a:r>
            <a:r>
              <a:rPr lang="en-US" b="1" dirty="0" smtClean="0"/>
              <a:t>life.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649861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Understanding the Judgment of God</a:t>
            </a:r>
            <a:endParaRPr lang="en-US" b="1" dirty="0"/>
          </a:p>
        </p:txBody>
      </p:sp>
      <p:sp>
        <p:nvSpPr>
          <p:cNvPr id="5" name="Freeform 4"/>
          <p:cNvSpPr/>
          <p:nvPr/>
        </p:nvSpPr>
        <p:spPr>
          <a:xfrm>
            <a:off x="3733801" y="1485914"/>
            <a:ext cx="5105396" cy="3657604"/>
          </a:xfrm>
          <a:custGeom>
            <a:avLst/>
            <a:gdLst>
              <a:gd name="connsiteX0" fmla="*/ 0 w 5105396"/>
              <a:gd name="connsiteY0" fmla="*/ 1828802 h 3657604"/>
              <a:gd name="connsiteX1" fmla="*/ 2552698 w 5105396"/>
              <a:gd name="connsiteY1" fmla="*/ 0 h 3657604"/>
              <a:gd name="connsiteX2" fmla="*/ 5105396 w 5105396"/>
              <a:gd name="connsiteY2" fmla="*/ 1828802 h 3657604"/>
              <a:gd name="connsiteX3" fmla="*/ 2552698 w 5105396"/>
              <a:gd name="connsiteY3" fmla="*/ 3657604 h 3657604"/>
              <a:gd name="connsiteX4" fmla="*/ 0 w 5105396"/>
              <a:gd name="connsiteY4" fmla="*/ 1828802 h 3657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5396" h="3657604">
                <a:moveTo>
                  <a:pt x="0" y="1828802"/>
                </a:moveTo>
                <a:cubicBezTo>
                  <a:pt x="0" y="818783"/>
                  <a:pt x="1142882" y="0"/>
                  <a:pt x="2552698" y="0"/>
                </a:cubicBezTo>
                <a:cubicBezTo>
                  <a:pt x="3962514" y="0"/>
                  <a:pt x="5105396" y="818783"/>
                  <a:pt x="5105396" y="1828802"/>
                </a:cubicBezTo>
                <a:cubicBezTo>
                  <a:pt x="5105396" y="2838821"/>
                  <a:pt x="3962514" y="3657604"/>
                  <a:pt x="2552698" y="3657604"/>
                </a:cubicBezTo>
                <a:cubicBezTo>
                  <a:pt x="1142882" y="3657604"/>
                  <a:pt x="0" y="2838821"/>
                  <a:pt x="0" y="1828802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52554" tIns="374904" rIns="1852554" bIns="3118108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b="1" kern="1200" dirty="0" smtClean="0"/>
              <a:t>Judgment</a:t>
            </a:r>
            <a:endParaRPr lang="en-US" sz="2700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4191007" y="2438397"/>
            <a:ext cx="4190985" cy="2705090"/>
          </a:xfrm>
          <a:custGeom>
            <a:avLst/>
            <a:gdLst>
              <a:gd name="connsiteX0" fmla="*/ 0 w 4190985"/>
              <a:gd name="connsiteY0" fmla="*/ 1352545 h 2705090"/>
              <a:gd name="connsiteX1" fmla="*/ 2095493 w 4190985"/>
              <a:gd name="connsiteY1" fmla="*/ 0 h 2705090"/>
              <a:gd name="connsiteX2" fmla="*/ 4190986 w 4190985"/>
              <a:gd name="connsiteY2" fmla="*/ 1352545 h 2705090"/>
              <a:gd name="connsiteX3" fmla="*/ 2095493 w 4190985"/>
              <a:gd name="connsiteY3" fmla="*/ 2705090 h 2705090"/>
              <a:gd name="connsiteX4" fmla="*/ 0 w 4190985"/>
              <a:gd name="connsiteY4" fmla="*/ 1352545 h 270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0985" h="2705090">
                <a:moveTo>
                  <a:pt x="0" y="1352545"/>
                </a:moveTo>
                <a:cubicBezTo>
                  <a:pt x="0" y="605555"/>
                  <a:pt x="938184" y="0"/>
                  <a:pt x="2095493" y="0"/>
                </a:cubicBezTo>
                <a:cubicBezTo>
                  <a:pt x="3252802" y="0"/>
                  <a:pt x="4190986" y="605555"/>
                  <a:pt x="4190986" y="1352545"/>
                </a:cubicBezTo>
                <a:cubicBezTo>
                  <a:pt x="4190986" y="2099535"/>
                  <a:pt x="3252802" y="2705090"/>
                  <a:pt x="2095493" y="2705090"/>
                </a:cubicBezTo>
                <a:cubicBezTo>
                  <a:pt x="938184" y="2705090"/>
                  <a:pt x="0" y="2099535"/>
                  <a:pt x="0" y="135254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46577" tIns="396652" rIns="1346577" bIns="2256402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 smtClean="0"/>
              <a:t>Wrath</a:t>
            </a:r>
            <a:endParaRPr lang="en-US" sz="3200" b="1" kern="1200" dirty="0"/>
          </a:p>
        </p:txBody>
      </p:sp>
      <p:sp>
        <p:nvSpPr>
          <p:cNvPr id="9" name="Freeform 8"/>
          <p:cNvSpPr/>
          <p:nvPr/>
        </p:nvSpPr>
        <p:spPr>
          <a:xfrm>
            <a:off x="4724398" y="3086098"/>
            <a:ext cx="3124203" cy="2057400"/>
          </a:xfrm>
          <a:custGeom>
            <a:avLst/>
            <a:gdLst>
              <a:gd name="connsiteX0" fmla="*/ 0 w 3124203"/>
              <a:gd name="connsiteY0" fmla="*/ 1028700 h 2057400"/>
              <a:gd name="connsiteX1" fmla="*/ 1562102 w 3124203"/>
              <a:gd name="connsiteY1" fmla="*/ 0 h 2057400"/>
              <a:gd name="connsiteX2" fmla="*/ 3124204 w 3124203"/>
              <a:gd name="connsiteY2" fmla="*/ 1028700 h 2057400"/>
              <a:gd name="connsiteX3" fmla="*/ 1562102 w 3124203"/>
              <a:gd name="connsiteY3" fmla="*/ 2057400 h 2057400"/>
              <a:gd name="connsiteX4" fmla="*/ 0 w 3124203"/>
              <a:gd name="connsiteY4" fmla="*/ 10287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4203" h="2057400">
                <a:moveTo>
                  <a:pt x="0" y="1028700"/>
                </a:moveTo>
                <a:cubicBezTo>
                  <a:pt x="0" y="460565"/>
                  <a:pt x="699377" y="0"/>
                  <a:pt x="1562102" y="0"/>
                </a:cubicBezTo>
                <a:cubicBezTo>
                  <a:pt x="2424827" y="0"/>
                  <a:pt x="3124204" y="460565"/>
                  <a:pt x="3124204" y="1028700"/>
                </a:cubicBezTo>
                <a:cubicBezTo>
                  <a:pt x="3124204" y="1596835"/>
                  <a:pt x="2424827" y="2057400"/>
                  <a:pt x="1562102" y="2057400"/>
                </a:cubicBezTo>
                <a:cubicBezTo>
                  <a:pt x="699377" y="2057400"/>
                  <a:pt x="0" y="1596835"/>
                  <a:pt x="0" y="102870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2225" tIns="749046" rIns="692225" bIns="749046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300" b="1" kern="1200" dirty="0" smtClean="0"/>
              <a:t>Justice &amp; Jealousy</a:t>
            </a:r>
            <a:endParaRPr lang="en-US" sz="3300" b="1" kern="12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3352800" cy="40386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500" b="1" dirty="0" smtClean="0"/>
              <a:t>God has Standards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500" b="1" dirty="0" smtClean="0"/>
              <a:t>Violation = Sin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500" b="1" dirty="0" smtClean="0"/>
              <a:t>No Sin w/ God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500" b="1" dirty="0" smtClean="0"/>
              <a:t>Live in Sin OR God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500" b="1" dirty="0" smtClean="0"/>
              <a:t>Conclusion of Life</a:t>
            </a:r>
          </a:p>
        </p:txBody>
      </p:sp>
    </p:spTree>
    <p:extLst>
      <p:ext uri="{BB962C8B-B14F-4D97-AF65-F5344CB8AC3E}">
        <p14:creationId xmlns:p14="http://schemas.microsoft.com/office/powerpoint/2010/main" xmlns="" val="2156871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e 7"/>
          <p:cNvSpPr/>
          <p:nvPr/>
        </p:nvSpPr>
        <p:spPr>
          <a:xfrm>
            <a:off x="457200" y="1333500"/>
            <a:ext cx="3771900" cy="37719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reeform 8"/>
          <p:cNvSpPr/>
          <p:nvPr/>
        </p:nvSpPr>
        <p:spPr>
          <a:xfrm>
            <a:off x="2343150" y="1333500"/>
            <a:ext cx="6343649" cy="3771900"/>
          </a:xfrm>
          <a:custGeom>
            <a:avLst/>
            <a:gdLst>
              <a:gd name="connsiteX0" fmla="*/ 0 w 6343649"/>
              <a:gd name="connsiteY0" fmla="*/ 0 h 3771900"/>
              <a:gd name="connsiteX1" fmla="*/ 6343649 w 6343649"/>
              <a:gd name="connsiteY1" fmla="*/ 0 h 3771900"/>
              <a:gd name="connsiteX2" fmla="*/ 6343649 w 6343649"/>
              <a:gd name="connsiteY2" fmla="*/ 3771900 h 3771900"/>
              <a:gd name="connsiteX3" fmla="*/ 0 w 6343649"/>
              <a:gd name="connsiteY3" fmla="*/ 3771900 h 3771900"/>
              <a:gd name="connsiteX4" fmla="*/ 0 w 6343649"/>
              <a:gd name="connsiteY4" fmla="*/ 0 h 377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43649" h="3771900">
                <a:moveTo>
                  <a:pt x="0" y="0"/>
                </a:moveTo>
                <a:lnTo>
                  <a:pt x="6343649" y="0"/>
                </a:lnTo>
                <a:lnTo>
                  <a:pt x="6343649" y="3771900"/>
                </a:lnTo>
                <a:lnTo>
                  <a:pt x="0" y="37719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  <a:alpha val="9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8110" tIns="118110" rIns="3289935" bIns="2758438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b="1" kern="1200" dirty="0" smtClean="0"/>
              <a:t>Judgment</a:t>
            </a:r>
            <a:endParaRPr lang="en-US" sz="4000" b="1" kern="1200" dirty="0"/>
          </a:p>
        </p:txBody>
      </p:sp>
      <p:sp>
        <p:nvSpPr>
          <p:cNvPr id="10" name="Pie 9"/>
          <p:cNvSpPr/>
          <p:nvPr/>
        </p:nvSpPr>
        <p:spPr>
          <a:xfrm>
            <a:off x="1117283" y="2465072"/>
            <a:ext cx="2451732" cy="2451732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2343150" y="2465072"/>
            <a:ext cx="6343649" cy="2451732"/>
          </a:xfrm>
          <a:custGeom>
            <a:avLst/>
            <a:gdLst>
              <a:gd name="connsiteX0" fmla="*/ 0 w 6343649"/>
              <a:gd name="connsiteY0" fmla="*/ 0 h 2451732"/>
              <a:gd name="connsiteX1" fmla="*/ 6343649 w 6343649"/>
              <a:gd name="connsiteY1" fmla="*/ 0 h 2451732"/>
              <a:gd name="connsiteX2" fmla="*/ 6343649 w 6343649"/>
              <a:gd name="connsiteY2" fmla="*/ 2451732 h 2451732"/>
              <a:gd name="connsiteX3" fmla="*/ 0 w 6343649"/>
              <a:gd name="connsiteY3" fmla="*/ 2451732 h 2451732"/>
              <a:gd name="connsiteX4" fmla="*/ 0 w 6343649"/>
              <a:gd name="connsiteY4" fmla="*/ 0 h 245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43649" h="2451732">
                <a:moveTo>
                  <a:pt x="0" y="0"/>
                </a:moveTo>
                <a:lnTo>
                  <a:pt x="6343649" y="0"/>
                </a:lnTo>
                <a:lnTo>
                  <a:pt x="6343649" y="2451732"/>
                </a:lnTo>
                <a:lnTo>
                  <a:pt x="0" y="24517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  <a:alpha val="9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8110" tIns="118110" rIns="3289935" bIns="1438274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500" b="1" kern="1200" dirty="0" smtClean="0"/>
              <a:t>Wrath</a:t>
            </a:r>
            <a:endParaRPr lang="en-US" sz="4500" b="1" kern="1200" dirty="0"/>
          </a:p>
        </p:txBody>
      </p:sp>
      <p:sp>
        <p:nvSpPr>
          <p:cNvPr id="12" name="Pie 11"/>
          <p:cNvSpPr/>
          <p:nvPr/>
        </p:nvSpPr>
        <p:spPr>
          <a:xfrm>
            <a:off x="1777365" y="3596641"/>
            <a:ext cx="1131568" cy="1131568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2343150" y="3596641"/>
            <a:ext cx="6343649" cy="1131568"/>
          </a:xfrm>
          <a:custGeom>
            <a:avLst/>
            <a:gdLst>
              <a:gd name="connsiteX0" fmla="*/ 0 w 6343649"/>
              <a:gd name="connsiteY0" fmla="*/ 0 h 1131568"/>
              <a:gd name="connsiteX1" fmla="*/ 6343649 w 6343649"/>
              <a:gd name="connsiteY1" fmla="*/ 0 h 1131568"/>
              <a:gd name="connsiteX2" fmla="*/ 6343649 w 6343649"/>
              <a:gd name="connsiteY2" fmla="*/ 1131568 h 1131568"/>
              <a:gd name="connsiteX3" fmla="*/ 0 w 6343649"/>
              <a:gd name="connsiteY3" fmla="*/ 1131568 h 1131568"/>
              <a:gd name="connsiteX4" fmla="*/ 0 w 6343649"/>
              <a:gd name="connsiteY4" fmla="*/ 0 h 113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43649" h="1131568">
                <a:moveTo>
                  <a:pt x="0" y="0"/>
                </a:moveTo>
                <a:lnTo>
                  <a:pt x="6343649" y="0"/>
                </a:lnTo>
                <a:lnTo>
                  <a:pt x="6343649" y="1131568"/>
                </a:lnTo>
                <a:lnTo>
                  <a:pt x="0" y="11315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  <a:alpha val="9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8110" tIns="118110" rIns="3289935" bIns="118110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800" b="1" kern="1200" dirty="0" smtClean="0"/>
              <a:t>Justice &amp; Jealousy</a:t>
            </a:r>
            <a:endParaRPr lang="en-US" sz="3800" b="1" kern="1200" dirty="0"/>
          </a:p>
        </p:txBody>
      </p:sp>
      <p:sp>
        <p:nvSpPr>
          <p:cNvPr id="14" name="Freeform 13"/>
          <p:cNvSpPr/>
          <p:nvPr/>
        </p:nvSpPr>
        <p:spPr>
          <a:xfrm>
            <a:off x="5410200" y="1333500"/>
            <a:ext cx="3276598" cy="1131572"/>
          </a:xfrm>
          <a:custGeom>
            <a:avLst/>
            <a:gdLst>
              <a:gd name="connsiteX0" fmla="*/ 0 w 3171824"/>
              <a:gd name="connsiteY0" fmla="*/ 0 h 1131572"/>
              <a:gd name="connsiteX1" fmla="*/ 3171824 w 3171824"/>
              <a:gd name="connsiteY1" fmla="*/ 0 h 1131572"/>
              <a:gd name="connsiteX2" fmla="*/ 3171824 w 3171824"/>
              <a:gd name="connsiteY2" fmla="*/ 1131572 h 1131572"/>
              <a:gd name="connsiteX3" fmla="*/ 0 w 3171824"/>
              <a:gd name="connsiteY3" fmla="*/ 1131572 h 1131572"/>
              <a:gd name="connsiteX4" fmla="*/ 0 w 3171824"/>
              <a:gd name="connsiteY4" fmla="*/ 0 h 113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1824" h="1131572">
                <a:moveTo>
                  <a:pt x="0" y="0"/>
                </a:moveTo>
                <a:lnTo>
                  <a:pt x="3171824" y="0"/>
                </a:lnTo>
                <a:lnTo>
                  <a:pt x="3171824" y="1131572"/>
                </a:lnTo>
                <a:lnTo>
                  <a:pt x="0" y="1131572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400" b="1" kern="1200" dirty="0" smtClean="0"/>
              <a:t>God’s Decided Action</a:t>
            </a:r>
            <a:endParaRPr lang="en-US" sz="2400" b="1" kern="1200" dirty="0"/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400" b="1" kern="1200" dirty="0" smtClean="0"/>
              <a:t>Positive or Negative</a:t>
            </a:r>
            <a:endParaRPr lang="en-US" sz="2400" b="1" kern="1200" dirty="0"/>
          </a:p>
        </p:txBody>
      </p:sp>
      <p:sp>
        <p:nvSpPr>
          <p:cNvPr id="15" name="Freeform 14"/>
          <p:cNvSpPr/>
          <p:nvPr/>
        </p:nvSpPr>
        <p:spPr>
          <a:xfrm>
            <a:off x="5410200" y="2465072"/>
            <a:ext cx="3276598" cy="1131568"/>
          </a:xfrm>
          <a:custGeom>
            <a:avLst/>
            <a:gdLst>
              <a:gd name="connsiteX0" fmla="*/ 0 w 3171824"/>
              <a:gd name="connsiteY0" fmla="*/ 0 h 1131568"/>
              <a:gd name="connsiteX1" fmla="*/ 3171824 w 3171824"/>
              <a:gd name="connsiteY1" fmla="*/ 0 h 1131568"/>
              <a:gd name="connsiteX2" fmla="*/ 3171824 w 3171824"/>
              <a:gd name="connsiteY2" fmla="*/ 1131568 h 1131568"/>
              <a:gd name="connsiteX3" fmla="*/ 0 w 3171824"/>
              <a:gd name="connsiteY3" fmla="*/ 1131568 h 1131568"/>
              <a:gd name="connsiteX4" fmla="*/ 0 w 3171824"/>
              <a:gd name="connsiteY4" fmla="*/ 0 h 113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1824" h="1131568">
                <a:moveTo>
                  <a:pt x="0" y="0"/>
                </a:moveTo>
                <a:lnTo>
                  <a:pt x="3171824" y="0"/>
                </a:lnTo>
                <a:lnTo>
                  <a:pt x="3171824" y="1131568"/>
                </a:lnTo>
                <a:lnTo>
                  <a:pt x="0" y="113156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300" b="1" kern="1200" dirty="0" smtClean="0"/>
              <a:t>Present  (Rom. 1:18)</a:t>
            </a:r>
            <a:endParaRPr lang="en-US" sz="2300" b="1" kern="1200" dirty="0"/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300" b="1" kern="1200" dirty="0" smtClean="0"/>
              <a:t>Promised (Rom. 2:5-9)</a:t>
            </a:r>
            <a:endParaRPr lang="en-US" sz="2300" b="1" kern="1200" dirty="0"/>
          </a:p>
        </p:txBody>
      </p:sp>
      <p:sp>
        <p:nvSpPr>
          <p:cNvPr id="16" name="Freeform 15"/>
          <p:cNvSpPr/>
          <p:nvPr/>
        </p:nvSpPr>
        <p:spPr>
          <a:xfrm>
            <a:off x="5410200" y="3596641"/>
            <a:ext cx="3276598" cy="1131568"/>
          </a:xfrm>
          <a:custGeom>
            <a:avLst/>
            <a:gdLst>
              <a:gd name="connsiteX0" fmla="*/ 0 w 3171824"/>
              <a:gd name="connsiteY0" fmla="*/ 0 h 1131568"/>
              <a:gd name="connsiteX1" fmla="*/ 3171824 w 3171824"/>
              <a:gd name="connsiteY1" fmla="*/ 0 h 1131568"/>
              <a:gd name="connsiteX2" fmla="*/ 3171824 w 3171824"/>
              <a:gd name="connsiteY2" fmla="*/ 1131568 h 1131568"/>
              <a:gd name="connsiteX3" fmla="*/ 0 w 3171824"/>
              <a:gd name="connsiteY3" fmla="*/ 1131568 h 1131568"/>
              <a:gd name="connsiteX4" fmla="*/ 0 w 3171824"/>
              <a:gd name="connsiteY4" fmla="*/ 0 h 113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1824" h="1131568">
                <a:moveTo>
                  <a:pt x="0" y="0"/>
                </a:moveTo>
                <a:lnTo>
                  <a:pt x="3171824" y="0"/>
                </a:lnTo>
                <a:lnTo>
                  <a:pt x="3171824" y="1131568"/>
                </a:lnTo>
                <a:lnTo>
                  <a:pt x="0" y="113156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200" b="1" kern="1200" dirty="0" smtClean="0"/>
              <a:t>No tolerance for sin</a:t>
            </a:r>
            <a:endParaRPr lang="en-US" sz="2200" b="1" kern="1200" dirty="0"/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200" b="1" dirty="0" smtClean="0"/>
              <a:t>Passionate</a:t>
            </a:r>
            <a:r>
              <a:rPr lang="en-US" sz="2200" b="1" kern="1200" dirty="0" smtClean="0"/>
              <a:t> desire for us</a:t>
            </a:r>
            <a:endParaRPr lang="en-US" sz="2200" b="1" kern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Understanding the Judgment of God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600288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My </a:t>
            </a:r>
            <a:r>
              <a:rPr lang="en-US" sz="4000" b="1" dirty="0"/>
              <a:t>Life and the Judgment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48064"/>
            <a:ext cx="6019800" cy="377163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700" b="1" dirty="0" smtClean="0"/>
              <a:t>Remember the Covenant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700" b="1" dirty="0"/>
              <a:t>Return in Obedience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108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864"/>
            <a:ext cx="8229600" cy="3847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baseline="30000" dirty="0"/>
              <a:t>8 </a:t>
            </a:r>
            <a:r>
              <a:rPr lang="en-US" b="1" dirty="0"/>
              <a:t>But what does it say? “</a:t>
            </a:r>
            <a:r>
              <a:rPr lang="en-US" b="1" cap="small" dirty="0"/>
              <a:t>The word is near you, in your mouth and in your heart</a:t>
            </a:r>
            <a:r>
              <a:rPr lang="en-US" b="1" dirty="0"/>
              <a:t>”—that is, </a:t>
            </a:r>
            <a:r>
              <a:rPr lang="en-US" b="1" dirty="0">
                <a:solidFill>
                  <a:srgbClr val="FFFF00"/>
                </a:solidFill>
              </a:rPr>
              <a:t>the word of faith</a:t>
            </a:r>
            <a:r>
              <a:rPr lang="en-US" b="1" dirty="0"/>
              <a:t> which we are </a:t>
            </a:r>
            <a:r>
              <a:rPr lang="en-US" b="1" dirty="0" smtClean="0"/>
              <a:t>preaching</a:t>
            </a:r>
            <a:r>
              <a:rPr lang="en-US" b="1" dirty="0"/>
              <a:t> </a:t>
            </a:r>
            <a:r>
              <a:rPr lang="en-US" b="1" dirty="0" smtClean="0"/>
              <a:t>… </a:t>
            </a:r>
            <a:r>
              <a:rPr lang="en-US" b="1" dirty="0" smtClean="0">
                <a:solidFill>
                  <a:srgbClr val="FFFF00"/>
                </a:solidFill>
              </a:rPr>
              <a:t>Jesus</a:t>
            </a:r>
            <a:r>
              <a:rPr lang="en-US" b="1" dirty="0">
                <a:solidFill>
                  <a:srgbClr val="FFFF00"/>
                </a:solidFill>
              </a:rPr>
              <a:t> as </a:t>
            </a:r>
            <a:r>
              <a:rPr lang="en-US" b="1" dirty="0" smtClean="0">
                <a:solidFill>
                  <a:srgbClr val="FFFF00"/>
                </a:solidFill>
              </a:rPr>
              <a:t>Lord </a:t>
            </a:r>
            <a:r>
              <a:rPr lang="en-US" b="1" dirty="0" smtClean="0"/>
              <a:t>…</a:t>
            </a:r>
            <a:r>
              <a:rPr lang="en-US" b="1" dirty="0"/>
              <a:t> </a:t>
            </a:r>
            <a:r>
              <a:rPr lang="en-US" b="1" dirty="0">
                <a:solidFill>
                  <a:srgbClr val="FFFF00"/>
                </a:solidFill>
              </a:rPr>
              <a:t>God raised Him from the </a:t>
            </a:r>
            <a:r>
              <a:rPr lang="en-US" b="1" dirty="0" smtClean="0">
                <a:solidFill>
                  <a:srgbClr val="FFFF00"/>
                </a:solidFill>
              </a:rPr>
              <a:t>dead</a:t>
            </a:r>
          </a:p>
          <a:p>
            <a:pPr marL="0" indent="0" algn="r">
              <a:buNone/>
            </a:pPr>
            <a:r>
              <a:rPr lang="en-US" dirty="0" smtClean="0"/>
              <a:t>Romans 10:8-13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6127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700"/>
            <a:ext cx="8229600" cy="3771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Therefore I urge you, brethren, </a:t>
            </a:r>
            <a:r>
              <a:rPr lang="en-US" b="1" dirty="0">
                <a:solidFill>
                  <a:srgbClr val="FFFF00"/>
                </a:solidFill>
              </a:rPr>
              <a:t>by the mercies of God</a:t>
            </a:r>
            <a:r>
              <a:rPr lang="en-US" b="1" dirty="0"/>
              <a:t>, to present your bodies a living and holy sacrifice, acceptable to God, which is </a:t>
            </a:r>
            <a:r>
              <a:rPr lang="en-US" b="1" dirty="0">
                <a:solidFill>
                  <a:srgbClr val="FFFF00"/>
                </a:solidFill>
              </a:rPr>
              <a:t>your</a:t>
            </a:r>
            <a:r>
              <a:rPr lang="en-US" b="1" baseline="30000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spiritual service of worship</a:t>
            </a:r>
            <a:r>
              <a:rPr lang="en-US" b="1" dirty="0"/>
              <a:t>. </a:t>
            </a:r>
            <a:endParaRPr lang="en-US" b="1" dirty="0" smtClean="0"/>
          </a:p>
          <a:p>
            <a:pPr marL="0" indent="0" algn="r">
              <a:buNone/>
            </a:pPr>
            <a:r>
              <a:rPr lang="en-US" dirty="0" smtClean="0"/>
              <a:t>Romans 12:1-2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9906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864"/>
            <a:ext cx="8229600" cy="4228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Do</a:t>
            </a:r>
            <a:r>
              <a:rPr lang="en-US" b="1" dirty="0"/>
              <a:t> this, knowing the time, that it is already the hour for you to awaken from sleep; for now </a:t>
            </a:r>
            <a:r>
              <a:rPr lang="en-US" b="1" dirty="0" smtClean="0">
                <a:solidFill>
                  <a:srgbClr val="FFFF00"/>
                </a:solidFill>
              </a:rPr>
              <a:t>salvation</a:t>
            </a:r>
            <a:r>
              <a:rPr lang="en-US" b="1" dirty="0" smtClean="0"/>
              <a:t> </a:t>
            </a:r>
            <a:r>
              <a:rPr lang="en-US" b="1" dirty="0"/>
              <a:t>is nearer to us than when we </a:t>
            </a:r>
            <a:r>
              <a:rPr lang="en-US" b="1" dirty="0" smtClean="0"/>
              <a:t>first believed. … </a:t>
            </a:r>
            <a:r>
              <a:rPr lang="en-US" b="1" dirty="0" smtClean="0">
                <a:solidFill>
                  <a:srgbClr val="FFFF00"/>
                </a:solidFill>
              </a:rPr>
              <a:t>But</a:t>
            </a:r>
            <a:r>
              <a:rPr lang="en-US" b="1" dirty="0"/>
              <a:t> </a:t>
            </a:r>
            <a:r>
              <a:rPr lang="en-US" b="1" dirty="0">
                <a:solidFill>
                  <a:srgbClr val="FFFF00"/>
                </a:solidFill>
              </a:rPr>
              <a:t>put on the Lord Jesus Christ, and make no provision for the flesh</a:t>
            </a:r>
            <a:r>
              <a:rPr lang="en-US" b="1" dirty="0"/>
              <a:t> in regard to its lusts.</a:t>
            </a:r>
            <a:r>
              <a:rPr lang="en-US" dirty="0"/>
              <a:t> 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Romans 13:11-14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0234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66900"/>
            <a:ext cx="7848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“</a:t>
            </a:r>
            <a:r>
              <a:rPr lang="en-US" sz="4000" b="1" dirty="0" smtClean="0">
                <a:solidFill>
                  <a:srgbClr val="FFFF00"/>
                </a:solidFill>
              </a:rPr>
              <a:t>Obey the gospel </a:t>
            </a:r>
            <a:r>
              <a:rPr lang="en-US" sz="4000" b="1" dirty="0" smtClean="0"/>
              <a:t>of our Lord Jesus.” </a:t>
            </a:r>
          </a:p>
          <a:p>
            <a:pPr marL="0" indent="0" algn="r">
              <a:buNone/>
            </a:pPr>
            <a:r>
              <a:rPr lang="en-US" dirty="0" smtClean="0"/>
              <a:t>2 Thessalonians 1:8b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9470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184</Words>
  <Application>Microsoft Office PowerPoint</Application>
  <PresentationFormat>On-screen Show (16:10)</PresentationFormat>
  <Paragraphs>43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Gospel of the Judgment of God</vt:lpstr>
      <vt:lpstr>Understanding the Judgment of God</vt:lpstr>
      <vt:lpstr>Understanding the Judgment of God</vt:lpstr>
      <vt:lpstr>Understanding the Judgment of God</vt:lpstr>
      <vt:lpstr>My Life and the Judgment of God</vt:lpstr>
      <vt:lpstr>Slide 6</vt:lpstr>
      <vt:lpstr>Slide 7</vt:lpstr>
      <vt:lpstr>Slide 8</vt:lpstr>
      <vt:lpstr>Slide 9</vt:lpstr>
      <vt:lpstr>Why God’s Judgment is “Good News”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the Judgment of God</dc:title>
  <dc:creator>BenHall</dc:creator>
  <cp:lastModifiedBy>Brad Beutjer</cp:lastModifiedBy>
  <cp:revision>36</cp:revision>
  <dcterms:created xsi:type="dcterms:W3CDTF">2015-05-07T13:42:42Z</dcterms:created>
  <dcterms:modified xsi:type="dcterms:W3CDTF">2015-05-10T21:45:15Z</dcterms:modified>
</cp:coreProperties>
</file>