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9" r:id="rId4"/>
    <p:sldId id="264" r:id="rId5"/>
    <p:sldId id="265" r:id="rId6"/>
    <p:sldId id="266" r:id="rId7"/>
    <p:sldId id="267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36D1"/>
    <a:srgbClr val="927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2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B1E2-38B4-4F1B-80B2-64A42908D387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ED7FF-43A5-4106-8C9C-0C70B7BEF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53217-EEA1-447D-8B4C-C80742FFFFF5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C6447-BC39-48D7-A491-9D98C314C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CD56-8C12-4725-A910-53590F73AAA5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631B-F449-4933-9173-7349E0A18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8D635-14E0-4E4C-BE51-5048D39259C6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DB4E-1A33-413B-B3D0-BA228A40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798A-9BA6-4EFD-8766-9E13BAB2224A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B518-BAD4-49D5-8B66-368E36703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8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1753-B625-4A1D-B722-ED21685D69DE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0B85-95C9-4D94-83CD-05547723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AB03-547B-4E62-AF34-5F155BFB7CEF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8117-0CA5-4B68-B5DA-6E461204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8D46-6A0B-4916-8521-A03B7591557B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DF9-C637-4274-BE47-51ED14C37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E77C-63B1-4C43-AAEC-E3E1276A2EB1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D7FBF-1ADC-4CF6-87A0-B4DC0579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8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EF09-C88A-40BA-BA96-D69C6120C416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4211-BE81-4FAE-929D-585D8F0A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3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A1BC-BE8D-4744-AB7C-6221A64127DF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A970-FA65-4FE1-9D08-F2AEA7B76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9306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1"/>
            <a:ext cx="8229600" cy="37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03AC14-041A-4EDE-9B60-7F0D0D7B1F16}" type="datetimeFigureOut">
              <a:rPr lang="en-US"/>
              <a:pPr>
                <a:defRPr/>
              </a:pPr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5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A144C6-2169-45CC-A721-612C58599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71533" y="1638300"/>
            <a:ext cx="74006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54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Making Moral Decisions – A Vital Example</a:t>
            </a:r>
            <a:endParaRPr lang="en-US" sz="5400" b="1" i="1" kern="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4" name="Group 98"/>
          <p:cNvGrpSpPr>
            <a:grpSpLocks noChangeAspect="1"/>
          </p:cNvGrpSpPr>
          <p:nvPr/>
        </p:nvGrpSpPr>
        <p:grpSpPr bwMode="auto">
          <a:xfrm flipV="1">
            <a:off x="8105776" y="4561417"/>
            <a:ext cx="919163" cy="1014237"/>
            <a:chOff x="2029" y="777"/>
            <a:chExt cx="1702" cy="1691"/>
          </a:xfrm>
        </p:grpSpPr>
        <p:sp>
          <p:nvSpPr>
            <p:cNvPr id="5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2756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6700"/>
            <a:ext cx="73914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8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A Point of Persuasion</a:t>
            </a:r>
            <a:endParaRPr lang="en-US" sz="4800" b="0" dirty="0" smtClean="0">
              <a:solidFill>
                <a:srgbClr val="FFFF66"/>
              </a:solidFill>
              <a:effectLst/>
              <a:latin typeface="Calibri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371600" y="1485900"/>
            <a:ext cx="72104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l"/>
            <a:r>
              <a:rPr lang="en-US" sz="4400" i="1" dirty="0" smtClean="0">
                <a:solidFill>
                  <a:schemeClr val="bg1"/>
                </a:solidFill>
                <a:latin typeface="+mn-lt"/>
              </a:rPr>
              <a:t>It is sinful for a </a:t>
            </a:r>
            <a:r>
              <a:rPr lang="en-US" sz="4400" i="1" dirty="0" smtClean="0">
                <a:solidFill>
                  <a:schemeClr val="bg1"/>
                </a:solidFill>
                <a:latin typeface="+mn-lt"/>
              </a:rPr>
              <a:t>Christian to knowingly consume alcoholic beverages in any quantity</a:t>
            </a:r>
            <a:endParaRPr lang="en-US" sz="4400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4" name="Group 98"/>
          <p:cNvGrpSpPr>
            <a:grpSpLocks noChangeAspect="1"/>
          </p:cNvGrpSpPr>
          <p:nvPr/>
        </p:nvGrpSpPr>
        <p:grpSpPr bwMode="auto">
          <a:xfrm flipV="1">
            <a:off x="8105776" y="4561417"/>
            <a:ext cx="919163" cy="1014237"/>
            <a:chOff x="2029" y="777"/>
            <a:chExt cx="1702" cy="1691"/>
          </a:xfrm>
        </p:grpSpPr>
        <p:sp>
          <p:nvSpPr>
            <p:cNvPr id="5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3285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6700"/>
            <a:ext cx="7391400" cy="1219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Determining good and evil without clear instructions</a:t>
            </a:r>
            <a:endParaRPr lang="en-US" b="0" dirty="0" smtClean="0">
              <a:solidFill>
                <a:srgbClr val="FFFF66"/>
              </a:solidFill>
              <a:effectLst/>
              <a:latin typeface="Calibri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5800" y="1714500"/>
            <a:ext cx="7848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45720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13 for everyone who lives on milk is unskilled in the word of righteousness, since he is a child. 14 But solid food is for the mature, for those who have their </a:t>
            </a:r>
            <a:r>
              <a:rPr lang="en-US" sz="3200" i="1" dirty="0">
                <a:solidFill>
                  <a:srgbClr val="FFFF00"/>
                </a:solidFill>
                <a:latin typeface="Calibri"/>
                <a:ea typeface="Times New Roman"/>
                <a:cs typeface="Times New Roman"/>
              </a:rPr>
              <a:t>powers of discernment </a:t>
            </a:r>
            <a:r>
              <a:rPr lang="en-US" sz="3200" i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trained by constant practice </a:t>
            </a:r>
            <a:r>
              <a:rPr lang="en-US" sz="3200" i="1" dirty="0">
                <a:solidFill>
                  <a:srgbClr val="FFFF00"/>
                </a:solidFill>
                <a:latin typeface="Calibri"/>
                <a:ea typeface="Times New Roman"/>
                <a:cs typeface="Times New Roman"/>
              </a:rPr>
              <a:t>to distinguish good from evil</a:t>
            </a:r>
            <a:r>
              <a:rPr lang="en-US" sz="3200" i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en-US" sz="3200" i="1" dirty="0" smtClean="0">
                <a:solidFill>
                  <a:srgbClr val="00B050"/>
                </a:solidFill>
                <a:latin typeface="Calibri"/>
                <a:ea typeface="Times New Roman"/>
                <a:cs typeface="Times New Roman"/>
              </a:rPr>
              <a:t>– Hebrews 5:13-14</a:t>
            </a:r>
            <a:endParaRPr lang="en-US" sz="2800" dirty="0">
              <a:solidFill>
                <a:srgbClr val="00B05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7442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9525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66"/>
                </a:solidFill>
                <a:latin typeface="Calibri" pitchFamily="34" charset="0"/>
              </a:rPr>
              <a:t>In Defense of the Occasional Drink</a:t>
            </a:r>
            <a:endParaRPr lang="en-US" sz="44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1100"/>
            <a:ext cx="8077200" cy="228600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Use of wine in the New Testament – John 2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Reference to alcohol in I Corinthians 11:21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Qualifications for deacons – I Timothy 3:8 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Statement to Timothy – I Timothy 5:23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848100"/>
            <a:ext cx="7391400" cy="1569660"/>
          </a:xfrm>
          <a:prstGeom prst="rect">
            <a:avLst/>
          </a:prstGeom>
          <a:solidFill>
            <a:srgbClr val="5336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What  is demonstrated by this?</a:t>
            </a:r>
          </a:p>
          <a:p>
            <a:r>
              <a:rPr lang="en-US" sz="2400" dirty="0" smtClean="0"/>
              <a:t>At most that the physical act of taking one drink is not a sin “in and of itself”, but more information and thought is needed to determine whether it is right or wrong.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170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9525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66"/>
                </a:solidFill>
                <a:latin typeface="Calibri" pitchFamily="34" charset="0"/>
              </a:rPr>
              <a:t>A Parallel Biblical Example</a:t>
            </a:r>
            <a:endParaRPr lang="en-US" sz="44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4500"/>
            <a:ext cx="8229600" cy="342900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Consumption of such meats was not a sin “in and of itself” – I Corinthians 8:4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Principles were given for determining whether a Christian should ever eat such meat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Paul’s conclusion – to eat such meats is a sin against Christ and fellow Christians – I Corinthians 8:12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104900"/>
            <a:ext cx="4800600" cy="584775"/>
          </a:xfrm>
          <a:prstGeom prst="rect">
            <a:avLst/>
          </a:prstGeom>
          <a:solidFill>
            <a:srgbClr val="5336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Meats Sacrificed to Idols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3969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66"/>
                </a:solidFill>
                <a:latin typeface="Calibri" pitchFamily="34" charset="0"/>
              </a:rPr>
              <a:t>Principles for Making Moral Decisions</a:t>
            </a:r>
            <a:endParaRPr lang="en-US" sz="44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342900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Knowledge puffs up, but love builds up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I Corinthians 8:1-2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 practice that is right “in and of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itself” can cause a brother to stumble and must be avoided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I Corinthians 8:9-10</a:t>
            </a:r>
            <a:endParaRPr lang="en-US" sz="2400" dirty="0" smtClean="0">
              <a:solidFill>
                <a:srgbClr val="FFFF00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 must put a brother’s interest before my own in exercising my “rights”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Romans 14:19, I Corinthians 10:24</a:t>
            </a:r>
          </a:p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 should make any sacrifice for others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I Corinthians 8:13</a:t>
            </a:r>
          </a:p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Paul’s example in sacrificing his rights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I Corinthians 9:19-23</a:t>
            </a:r>
          </a:p>
          <a:p>
            <a:pPr>
              <a:buClr>
                <a:srgbClr val="FFC000"/>
              </a:buClr>
              <a:buSzPct val="109000"/>
            </a:pPr>
            <a:r>
              <a:rPr lang="en-US" sz="2400" dirty="0">
                <a:solidFill>
                  <a:schemeClr val="bg1"/>
                </a:solidFill>
              </a:rPr>
              <a:t>A practice </a:t>
            </a:r>
            <a:r>
              <a:rPr lang="en-US" sz="2400" dirty="0" smtClean="0">
                <a:solidFill>
                  <a:schemeClr val="bg1"/>
                </a:solidFill>
              </a:rPr>
              <a:t>right </a:t>
            </a:r>
            <a:r>
              <a:rPr lang="en-US" sz="2400" dirty="0">
                <a:solidFill>
                  <a:schemeClr val="bg1"/>
                </a:solidFill>
              </a:rPr>
              <a:t>“in and of itself</a:t>
            </a:r>
            <a:r>
              <a:rPr lang="en-US" sz="2400" dirty="0" smtClean="0">
                <a:solidFill>
                  <a:schemeClr val="bg1"/>
                </a:solidFill>
              </a:rPr>
              <a:t>” can be associated with the devil – </a:t>
            </a:r>
            <a:r>
              <a:rPr lang="en-US" sz="2400" dirty="0" smtClean="0">
                <a:solidFill>
                  <a:srgbClr val="FFFF00"/>
                </a:solidFill>
              </a:rPr>
              <a:t>I Corinthians 10:14, 19-22</a:t>
            </a:r>
          </a:p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Some things are lawful, but do not edify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I Corinthians 10:23</a:t>
            </a:r>
          </a:p>
          <a:p>
            <a:pPr>
              <a:buClr>
                <a:srgbClr val="FFC000"/>
              </a:buClr>
              <a:buSzPct val="109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God’s glory must come above all – </a:t>
            </a:r>
            <a:r>
              <a:rPr lang="en-US" sz="2400" dirty="0" smtClean="0">
                <a:solidFill>
                  <a:srgbClr val="FFFF00"/>
                </a:solidFill>
                <a:latin typeface="+mj-lt"/>
              </a:rPr>
              <a:t>I Corinthians 10:31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0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FF66"/>
                </a:solidFill>
                <a:latin typeface="Calibri" pitchFamily="34" charset="0"/>
              </a:rPr>
              <a:t>Practical Considerations – applying the principles for moral decisions</a:t>
            </a:r>
            <a:endParaRPr lang="en-US" sz="40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7300"/>
            <a:ext cx="8229600" cy="3429000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SzPct val="109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 knowledge that you consume alcoholic beverages would be discouraging to your brothers and sisters</a:t>
            </a:r>
            <a:endParaRPr lang="en-US" sz="2800" dirty="0">
              <a:solidFill>
                <a:srgbClr val="FFFF00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It is difficult to conceive of a good achieved by occasional, moderate drinking</a:t>
            </a:r>
          </a:p>
          <a:p>
            <a:pPr>
              <a:buClr>
                <a:srgbClr val="FFC000"/>
              </a:buClr>
              <a:buSzPct val="109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Would you be embarrassed for others to know your practice?</a:t>
            </a:r>
            <a:endParaRPr lang="en-US" sz="2800" dirty="0" smtClean="0">
              <a:solidFill>
                <a:srgbClr val="FFFF00"/>
              </a:solidFill>
              <a:latin typeface="+mj-lt"/>
            </a:endParaRPr>
          </a:p>
          <a:p>
            <a:pPr>
              <a:buClr>
                <a:srgbClr val="FFC000"/>
              </a:buClr>
              <a:buSzPct val="109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In our country, and at this time, drinking alcoholic beverages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more closely associates us with the devil than with God</a:t>
            </a:r>
            <a:endParaRPr lang="en-US" sz="2800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0">
  <a:themeElements>
    <a:clrScheme name="Custom 6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9279FF"/>
      </a:accent1>
      <a:accent2>
        <a:srgbClr val="5336D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79FF"/>
      </a:hlink>
      <a:folHlink>
        <a:srgbClr val="FEB2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6">
    <a:dk1>
      <a:srgbClr val="FFFFFF"/>
    </a:dk1>
    <a:lt1>
      <a:sysClr val="window" lastClr="FFFFFF"/>
    </a:lt1>
    <a:dk2>
      <a:srgbClr val="1F497D"/>
    </a:dk2>
    <a:lt2>
      <a:srgbClr val="EEECE1"/>
    </a:lt2>
    <a:accent1>
      <a:srgbClr val="9279FF"/>
    </a:accent1>
    <a:accent2>
      <a:srgbClr val="5336D1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9279FF"/>
    </a:hlink>
    <a:folHlink>
      <a:srgbClr val="FEB2FF"/>
    </a:folHlink>
  </a:clrScheme>
</a:themeOverride>
</file>

<file path=ppt/theme/themeOverride2.xml><?xml version="1.0" encoding="utf-8"?>
<a:themeOverride xmlns:a="http://schemas.openxmlformats.org/drawingml/2006/main">
  <a:clrScheme name="Custom 6">
    <a:dk1>
      <a:srgbClr val="FFFFFF"/>
    </a:dk1>
    <a:lt1>
      <a:sysClr val="window" lastClr="FFFFFF"/>
    </a:lt1>
    <a:dk2>
      <a:srgbClr val="1F497D"/>
    </a:dk2>
    <a:lt2>
      <a:srgbClr val="EEECE1"/>
    </a:lt2>
    <a:accent1>
      <a:srgbClr val="9279FF"/>
    </a:accent1>
    <a:accent2>
      <a:srgbClr val="5336D1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9279FF"/>
    </a:hlink>
    <a:folHlink>
      <a:srgbClr val="FEB2FF"/>
    </a:folHlink>
  </a:clrScheme>
</a:themeOverride>
</file>

<file path=ppt/theme/themeOverride3.xml><?xml version="1.0" encoding="utf-8"?>
<a:themeOverride xmlns:a="http://schemas.openxmlformats.org/drawingml/2006/main">
  <a:clrScheme name="Custom 6">
    <a:dk1>
      <a:srgbClr val="FFFFFF"/>
    </a:dk1>
    <a:lt1>
      <a:sysClr val="window" lastClr="FFFFFF"/>
    </a:lt1>
    <a:dk2>
      <a:srgbClr val="1F497D"/>
    </a:dk2>
    <a:lt2>
      <a:srgbClr val="EEECE1"/>
    </a:lt2>
    <a:accent1>
      <a:srgbClr val="9279FF"/>
    </a:accent1>
    <a:accent2>
      <a:srgbClr val="5336D1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9279FF"/>
    </a:hlink>
    <a:folHlink>
      <a:srgbClr val="FEB2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424</Words>
  <Application>Microsoft Office PowerPoint</Application>
  <PresentationFormat>On-screen Show (16:10)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</vt:lpstr>
      <vt:lpstr>PowerPoint Presentation</vt:lpstr>
      <vt:lpstr>A Point of Persuasion</vt:lpstr>
      <vt:lpstr>Determining good and evil without clear instructions</vt:lpstr>
      <vt:lpstr>In Defense of the Occasional Drink</vt:lpstr>
      <vt:lpstr>A Parallel Biblical Example</vt:lpstr>
      <vt:lpstr>Principles for Making Moral Decisions</vt:lpstr>
      <vt:lpstr>Practical Considerations – applying the principles for moral decisions</vt:lpstr>
    </vt:vector>
  </TitlesOfParts>
  <Company>Health Care REIT,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russell lagrone</dc:creator>
  <cp:lastModifiedBy>russell lagrone</cp:lastModifiedBy>
  <cp:revision>9</cp:revision>
  <dcterms:created xsi:type="dcterms:W3CDTF">2015-05-10T01:21:15Z</dcterms:created>
  <dcterms:modified xsi:type="dcterms:W3CDTF">2015-05-10T02:35:12Z</dcterms:modified>
</cp:coreProperties>
</file>