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78" r:id="rId2"/>
    <p:sldId id="373" r:id="rId3"/>
    <p:sldId id="380" r:id="rId4"/>
    <p:sldId id="379" r:id="rId5"/>
    <p:sldId id="381" r:id="rId6"/>
    <p:sldId id="382" r:id="rId7"/>
    <p:sldId id="387" r:id="rId8"/>
    <p:sldId id="388" r:id="rId9"/>
    <p:sldId id="389" r:id="rId10"/>
    <p:sldId id="390" r:id="rId11"/>
    <p:sldId id="391" r:id="rId12"/>
    <p:sldId id="393" r:id="rId13"/>
    <p:sldId id="392" r:id="rId14"/>
    <p:sldId id="394" r:id="rId15"/>
    <p:sldId id="383" r:id="rId16"/>
    <p:sldId id="384" r:id="rId17"/>
    <p:sldId id="385" r:id="rId18"/>
    <p:sldId id="386" r:id="rId19"/>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FFFF00"/>
    <a:srgbClr val="FF0000"/>
    <a:srgbClr val="00FF00"/>
    <a:srgbClr val="C0C0C0"/>
    <a:srgbClr val="CC9900"/>
    <a:srgbClr val="DDDDDD"/>
    <a:srgbClr val="99FF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261" autoAdjust="0"/>
    <p:restoredTop sz="92540" autoAdjust="0"/>
  </p:normalViewPr>
  <p:slideViewPr>
    <p:cSldViewPr>
      <p:cViewPr varScale="1">
        <p:scale>
          <a:sx n="118" d="100"/>
          <a:sy n="118" d="100"/>
        </p:scale>
        <p:origin x="-90" y="-192"/>
      </p:cViewPr>
      <p:guideLst>
        <p:guide orient="horz" pos="720"/>
        <p:guide pos="14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9</a:t>
            </a:fld>
            <a:endParaRPr lang="en-US"/>
          </a:p>
        </p:txBody>
      </p:sp>
    </p:spTree>
    <p:extLst>
      <p:ext uri="{BB962C8B-B14F-4D97-AF65-F5344CB8AC3E}">
        <p14:creationId xmlns:p14="http://schemas.microsoft.com/office/powerpoint/2010/main" val="1055342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15</a:t>
            </a:fld>
            <a:endParaRPr lang="en-US"/>
          </a:p>
        </p:txBody>
      </p:sp>
    </p:spTree>
    <p:extLst>
      <p:ext uri="{BB962C8B-B14F-4D97-AF65-F5344CB8AC3E}">
        <p14:creationId xmlns:p14="http://schemas.microsoft.com/office/powerpoint/2010/main" val="2403507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smtClean="0"/>
          </a:p>
        </p:txBody>
      </p:sp>
    </p:spTree>
    <p:extLst>
      <p:ext uri="{BB962C8B-B14F-4D97-AF65-F5344CB8AC3E}">
        <p14:creationId xmlns:p14="http://schemas.microsoft.com/office/powerpoint/2010/main" val="253265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304800" y="571500"/>
            <a:ext cx="8763000" cy="4876800"/>
          </a:xfrm>
        </p:spPr>
        <p:txBody>
          <a:bodyPr/>
          <a:lstStyle/>
          <a:p>
            <a:r>
              <a:rPr lang="en-US" dirty="0" smtClean="0">
                <a:solidFill>
                  <a:schemeClr val="bg1">
                    <a:lumMod val="65000"/>
                  </a:schemeClr>
                </a:solidFill>
              </a:rPr>
              <a:t>The Church</a:t>
            </a:r>
          </a:p>
          <a:p>
            <a:r>
              <a:rPr lang="en-US" dirty="0" smtClean="0">
                <a:solidFill>
                  <a:schemeClr val="bg1">
                    <a:lumMod val="65000"/>
                  </a:schemeClr>
                </a:solidFill>
              </a:rPr>
              <a:t>The Man and the Sin</a:t>
            </a:r>
          </a:p>
          <a:p>
            <a:r>
              <a:rPr lang="en-US" dirty="0" smtClean="0"/>
              <a:t>The Action</a:t>
            </a:r>
          </a:p>
          <a:p>
            <a:pPr lvl="1"/>
            <a:r>
              <a:rPr lang="en-US" dirty="0" smtClean="0"/>
              <a:t>Public, Collective, Visible, Unpleasant (2, 4)</a:t>
            </a:r>
          </a:p>
          <a:p>
            <a:pPr lvl="1"/>
            <a:r>
              <a:rPr lang="en-US" dirty="0" smtClean="0"/>
              <a:t>Judge (12), Put away (13, &amp; see Dt 17:7)</a:t>
            </a:r>
          </a:p>
          <a:p>
            <a:pPr lvl="1"/>
            <a:r>
              <a:rPr lang="en-US" dirty="0" smtClean="0"/>
              <a:t>Keep no company</a:t>
            </a:r>
          </a:p>
          <a:p>
            <a:pPr lvl="1"/>
            <a:r>
              <a:rPr lang="en-US" dirty="0" smtClean="0"/>
              <a:t>Do not eat with (9, 11)</a:t>
            </a:r>
          </a:p>
          <a:p>
            <a:pPr lvl="1"/>
            <a:r>
              <a:rPr lang="en-US" dirty="0" smtClean="0"/>
              <a:t>Deliver to Satan (5)</a:t>
            </a:r>
          </a:p>
          <a:p>
            <a:pPr lvl="1"/>
            <a:r>
              <a:rPr lang="en-US" dirty="0" smtClean="0"/>
              <a:t>Admonish as a brother, not an enemy (II </a:t>
            </a:r>
            <a:r>
              <a:rPr lang="en-US" dirty="0" err="1" smtClean="0"/>
              <a:t>Thess</a:t>
            </a:r>
            <a:r>
              <a:rPr lang="en-US" dirty="0" smtClean="0"/>
              <a:t> 3:15)</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10</a:t>
            </a:fld>
            <a:endParaRPr lang="en-US"/>
          </a:p>
        </p:txBody>
      </p:sp>
    </p:spTree>
    <p:extLst>
      <p:ext uri="{BB962C8B-B14F-4D97-AF65-F5344CB8AC3E}">
        <p14:creationId xmlns:p14="http://schemas.microsoft.com/office/powerpoint/2010/main" val="339987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304800" y="571500"/>
            <a:ext cx="8610600" cy="4876800"/>
          </a:xfrm>
        </p:spPr>
        <p:txBody>
          <a:bodyPr/>
          <a:lstStyle/>
          <a:p>
            <a:r>
              <a:rPr lang="en-US" dirty="0" smtClean="0">
                <a:solidFill>
                  <a:schemeClr val="bg1">
                    <a:lumMod val="65000"/>
                  </a:schemeClr>
                </a:solidFill>
              </a:rPr>
              <a:t>The Church</a:t>
            </a:r>
          </a:p>
          <a:p>
            <a:r>
              <a:rPr lang="en-US" dirty="0" smtClean="0">
                <a:solidFill>
                  <a:schemeClr val="bg1">
                    <a:lumMod val="65000"/>
                  </a:schemeClr>
                </a:solidFill>
              </a:rPr>
              <a:t>The Man and the Sin</a:t>
            </a:r>
          </a:p>
          <a:p>
            <a:r>
              <a:rPr lang="en-US" dirty="0" smtClean="0">
                <a:solidFill>
                  <a:schemeClr val="bg1">
                    <a:lumMod val="65000"/>
                  </a:schemeClr>
                </a:solidFill>
              </a:rPr>
              <a:t>The Action</a:t>
            </a:r>
          </a:p>
          <a:p>
            <a:r>
              <a:rPr lang="en-US" dirty="0" smtClean="0"/>
              <a:t>The Purpose</a:t>
            </a:r>
          </a:p>
          <a:p>
            <a:pPr lvl="1"/>
            <a:r>
              <a:rPr lang="en-US" dirty="0" smtClean="0"/>
              <a:t>Save the man (5)</a:t>
            </a:r>
          </a:p>
          <a:p>
            <a:pPr lvl="1"/>
            <a:r>
              <a:rPr lang="en-US" dirty="0" smtClean="0"/>
              <a:t>Purify the church (6-8)</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Tree>
    <p:extLst>
      <p:ext uri="{BB962C8B-B14F-4D97-AF65-F5344CB8AC3E}">
        <p14:creationId xmlns:p14="http://schemas.microsoft.com/office/powerpoint/2010/main" val="320461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yes…</a:t>
            </a:r>
            <a:endParaRPr lang="en-US" dirty="0"/>
          </a:p>
        </p:txBody>
      </p:sp>
      <p:sp>
        <p:nvSpPr>
          <p:cNvPr id="3" name="Content Placeholder 2"/>
          <p:cNvSpPr>
            <a:spLocks noGrp="1"/>
          </p:cNvSpPr>
          <p:nvPr>
            <p:ph idx="1"/>
          </p:nvPr>
        </p:nvSpPr>
        <p:spPr/>
        <p:txBody>
          <a:bodyPr/>
          <a:lstStyle/>
          <a:p>
            <a:r>
              <a:rPr lang="en-US" dirty="0" smtClean="0"/>
              <a:t>What it’s clearly not:</a:t>
            </a:r>
          </a:p>
          <a:p>
            <a:pPr lvl="1"/>
            <a:r>
              <a:rPr lang="en-US" dirty="0" smtClean="0"/>
              <a:t>Express tolerance and excuse the sin</a:t>
            </a:r>
          </a:p>
          <a:p>
            <a:pPr lvl="1"/>
            <a:r>
              <a:rPr lang="en-US" dirty="0" smtClean="0"/>
              <a:t>Enable the sin, by financial or other assistance</a:t>
            </a:r>
          </a:p>
          <a:p>
            <a:pPr lvl="1"/>
            <a:r>
              <a:rPr lang="en-US" dirty="0" smtClean="0"/>
              <a:t>Be critical of the church’s action</a:t>
            </a:r>
          </a:p>
          <a:p>
            <a:pPr lvl="1"/>
            <a:r>
              <a:rPr lang="en-US" dirty="0" smtClean="0"/>
              <a:t>Fail to cooperate with the group</a:t>
            </a:r>
          </a:p>
          <a:p>
            <a:r>
              <a:rPr lang="en-US" dirty="0" smtClean="0"/>
              <a:t>What about…  ?</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Tree>
    <p:extLst>
      <p:ext uri="{BB962C8B-B14F-4D97-AF65-F5344CB8AC3E}">
        <p14:creationId xmlns:p14="http://schemas.microsoft.com/office/powerpoint/2010/main" val="412391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304800" y="571500"/>
            <a:ext cx="8763000" cy="5143500"/>
          </a:xfrm>
        </p:spPr>
        <p:txBody>
          <a:bodyPr>
            <a:normAutofit/>
          </a:bodyPr>
          <a:lstStyle/>
          <a:p>
            <a:r>
              <a:rPr lang="en-US" dirty="0" smtClean="0">
                <a:solidFill>
                  <a:schemeClr val="bg1">
                    <a:lumMod val="65000"/>
                  </a:schemeClr>
                </a:solidFill>
              </a:rPr>
              <a:t>The Church</a:t>
            </a:r>
          </a:p>
          <a:p>
            <a:r>
              <a:rPr lang="en-US" dirty="0" smtClean="0">
                <a:solidFill>
                  <a:schemeClr val="bg1">
                    <a:lumMod val="65000"/>
                  </a:schemeClr>
                </a:solidFill>
              </a:rPr>
              <a:t>The Man and the Sin</a:t>
            </a:r>
          </a:p>
          <a:p>
            <a:r>
              <a:rPr lang="en-US" dirty="0" smtClean="0">
                <a:solidFill>
                  <a:schemeClr val="bg1">
                    <a:lumMod val="65000"/>
                  </a:schemeClr>
                </a:solidFill>
              </a:rPr>
              <a:t>The Action</a:t>
            </a:r>
          </a:p>
          <a:p>
            <a:r>
              <a:rPr lang="en-US" dirty="0" smtClean="0">
                <a:solidFill>
                  <a:schemeClr val="bg1">
                    <a:lumMod val="65000"/>
                  </a:schemeClr>
                </a:solidFill>
              </a:rPr>
              <a:t>The Purpose</a:t>
            </a:r>
          </a:p>
          <a:p>
            <a:r>
              <a:rPr lang="en-US" dirty="0" smtClean="0"/>
              <a:t>Applications</a:t>
            </a:r>
          </a:p>
          <a:p>
            <a:pPr lvl="1"/>
            <a:r>
              <a:rPr lang="en-US" dirty="0" smtClean="0"/>
              <a:t>Would you want to be disciplined?</a:t>
            </a:r>
          </a:p>
          <a:p>
            <a:pPr lvl="1"/>
            <a:r>
              <a:rPr lang="en-US" dirty="0" smtClean="0"/>
              <a:t>What would be your response?</a:t>
            </a:r>
          </a:p>
          <a:p>
            <a:pPr lvl="1"/>
            <a:r>
              <a:rPr lang="en-US" dirty="0" smtClean="0"/>
              <a:t>Would you notice if you were ‘put away’?</a:t>
            </a:r>
          </a:p>
          <a:p>
            <a:pPr lvl="1"/>
            <a:r>
              <a:rPr lang="en-US" dirty="0" smtClean="0"/>
              <a:t>Do you have the love &amp; faith to discipline a brother?</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Tree>
    <p:extLst>
      <p:ext uri="{BB962C8B-B14F-4D97-AF65-F5344CB8AC3E}">
        <p14:creationId xmlns:p14="http://schemas.microsoft.com/office/powerpoint/2010/main" val="28204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Tree>
    <p:extLst>
      <p:ext uri="{BB962C8B-B14F-4D97-AF65-F5344CB8AC3E}">
        <p14:creationId xmlns:p14="http://schemas.microsoft.com/office/powerpoint/2010/main" val="260952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228600" y="749300"/>
            <a:ext cx="8839200" cy="4965700"/>
          </a:xfrm>
        </p:spPr>
        <p:txBody>
          <a:bodyPr>
            <a:normAutofit fontScale="92500" lnSpcReduction="20000"/>
          </a:bodyPr>
          <a:lstStyle/>
          <a:p>
            <a:pPr marL="0" indent="0">
              <a:buNone/>
            </a:pPr>
            <a:r>
              <a:rPr lang="en-US" b="0" dirty="0" smtClean="0"/>
              <a:t>It </a:t>
            </a:r>
            <a:r>
              <a:rPr lang="en-US" b="0" dirty="0"/>
              <a:t>is actually reported that there is sexual immorality among you, and such sexual immorality as is not even named among the Gentiles—that a man has his father’s wife! </a:t>
            </a:r>
            <a:r>
              <a:rPr lang="en-US" b="0" baseline="30000" dirty="0"/>
              <a:t>2 </a:t>
            </a:r>
            <a:r>
              <a:rPr lang="en-US" b="0" dirty="0"/>
              <a:t>And you are puffed up, and have not rather mourned, that he who has done this deed might be taken away from among you. </a:t>
            </a:r>
            <a:r>
              <a:rPr lang="en-US" b="0" baseline="30000" dirty="0"/>
              <a:t>3 </a:t>
            </a:r>
            <a:r>
              <a:rPr lang="en-US" b="0" dirty="0"/>
              <a:t>For I indeed, as absent in body but present in spirit, have already judged (as though I were present) him who has so done this deed. </a:t>
            </a:r>
            <a:r>
              <a:rPr lang="en-US" b="0" baseline="30000" dirty="0"/>
              <a:t>4 </a:t>
            </a:r>
            <a:r>
              <a:rPr lang="en-US" b="0" dirty="0"/>
              <a:t>In the name of our Lord Jesus Christ, when you are gathered together, along with my spirit, with the power of our Lord Jesus Christ, </a:t>
            </a:r>
            <a:r>
              <a:rPr lang="en-US" b="0" baseline="30000" dirty="0"/>
              <a:t>5 </a:t>
            </a:r>
            <a:r>
              <a:rPr lang="en-US" b="0" dirty="0"/>
              <a:t>deliver such a one to Satan for the destruction of the flesh, that his spirit may be saved in the day of the Lord Jesus.</a:t>
            </a:r>
          </a:p>
          <a:p>
            <a:pPr marL="0" indent="0">
              <a:buNone/>
            </a:pPr>
            <a:endParaRPr lang="en-US" b="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15</a:t>
            </a:fld>
            <a:endParaRPr lang="en-US"/>
          </a:p>
        </p:txBody>
      </p:sp>
    </p:spTree>
    <p:extLst>
      <p:ext uri="{BB962C8B-B14F-4D97-AF65-F5344CB8AC3E}">
        <p14:creationId xmlns:p14="http://schemas.microsoft.com/office/powerpoint/2010/main" val="2739318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228600" y="749300"/>
            <a:ext cx="8839200" cy="4965700"/>
          </a:xfrm>
        </p:spPr>
        <p:txBody>
          <a:bodyPr>
            <a:normAutofit/>
          </a:bodyPr>
          <a:lstStyle/>
          <a:p>
            <a:pPr marL="0" indent="0">
              <a:buNone/>
            </a:pPr>
            <a:r>
              <a:rPr lang="en-US" b="0" dirty="0"/>
              <a:t>Your glorying is not good. Do you not know that a little leaven leavens the whole lump? </a:t>
            </a:r>
            <a:r>
              <a:rPr lang="en-US" b="0" baseline="30000" dirty="0"/>
              <a:t>7 </a:t>
            </a:r>
            <a:r>
              <a:rPr lang="en-US" b="0" dirty="0"/>
              <a:t>Therefore purge out the old leaven, that you may be a new lump, since you truly are unleavened. For indeed Christ, our Passover, was sacrificed for us. </a:t>
            </a:r>
            <a:r>
              <a:rPr lang="en-US" b="0" baseline="30000" dirty="0"/>
              <a:t>8 </a:t>
            </a:r>
            <a:r>
              <a:rPr lang="en-US" b="0" dirty="0"/>
              <a:t>Therefore let us keep the feast, not with old leaven, nor with the leaven of malice and wickedness, but with the unleavened bread of sincerity and truth.</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spTree>
    <p:extLst>
      <p:ext uri="{BB962C8B-B14F-4D97-AF65-F5344CB8AC3E}">
        <p14:creationId xmlns:p14="http://schemas.microsoft.com/office/powerpoint/2010/main" val="2947941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228600" y="749300"/>
            <a:ext cx="8839200" cy="4965700"/>
          </a:xfrm>
        </p:spPr>
        <p:txBody>
          <a:bodyPr>
            <a:normAutofit lnSpcReduction="10000"/>
          </a:bodyPr>
          <a:lstStyle/>
          <a:p>
            <a:pPr marL="0" indent="0">
              <a:buNone/>
            </a:pPr>
            <a:r>
              <a:rPr lang="en-US" b="0" dirty="0"/>
              <a:t>I wrote to you in my epistle not to keep company with sexually immoral people. </a:t>
            </a:r>
            <a:r>
              <a:rPr lang="en-US" b="0" baseline="30000" dirty="0"/>
              <a:t>10 </a:t>
            </a:r>
            <a:r>
              <a:rPr lang="en-US" b="0" dirty="0"/>
              <a:t>Yet I certainly did not mean with the sexually immoral people of this world, or with the covetous, or extortioners, or idolaters, since then you would need to go out of the world. </a:t>
            </a:r>
            <a:r>
              <a:rPr lang="en-US" b="0" baseline="30000" dirty="0"/>
              <a:t>11 </a:t>
            </a:r>
            <a:r>
              <a:rPr lang="en-US" b="0" dirty="0"/>
              <a:t>But now I have written to you not to keep company with anyone named a brother, who is sexually immoral, or covetous, or an idolater, or a reviler, or a drunkard, or an extortioner—not even to eat with such a person.</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val="74894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228600" y="749300"/>
            <a:ext cx="8839200" cy="4318000"/>
          </a:xfrm>
        </p:spPr>
        <p:txBody>
          <a:bodyPr>
            <a:normAutofit/>
          </a:bodyPr>
          <a:lstStyle/>
          <a:p>
            <a:pPr marL="0" indent="0">
              <a:buNone/>
            </a:pPr>
            <a:r>
              <a:rPr lang="en-US" b="0" dirty="0"/>
              <a:t>For what have I to do with judging those also who are outside? Do you not judge those who are inside? </a:t>
            </a:r>
            <a:r>
              <a:rPr lang="en-US" b="0" baseline="30000" dirty="0"/>
              <a:t>13 </a:t>
            </a:r>
            <a:r>
              <a:rPr lang="en-US" b="0" dirty="0"/>
              <a:t>But those who are outside God judges. Therefore “put away from yourselves the evil person.”</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Tree>
    <p:extLst>
      <p:ext uri="{BB962C8B-B14F-4D97-AF65-F5344CB8AC3E}">
        <p14:creationId xmlns:p14="http://schemas.microsoft.com/office/powerpoint/2010/main" val="11919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70679"/>
            <a:ext cx="9144000" cy="1225021"/>
          </a:xfrm>
        </p:spPr>
        <p:txBody>
          <a:bodyPr/>
          <a:lstStyle/>
          <a:p>
            <a:r>
              <a:rPr lang="en-US" sz="7200" dirty="0" smtClean="0"/>
              <a:t>Church Family Discipline</a:t>
            </a:r>
            <a:endParaRPr lang="en-US" sz="4400" b="0" dirty="0"/>
          </a:p>
        </p:txBody>
      </p:sp>
      <p:sp>
        <p:nvSpPr>
          <p:cNvPr id="3" name="Subtitle 2"/>
          <p:cNvSpPr>
            <a:spLocks noGrp="1"/>
          </p:cNvSpPr>
          <p:nvPr>
            <p:ph type="subTitle" idx="1"/>
          </p:nvPr>
        </p:nvSpPr>
        <p:spPr>
          <a:xfrm>
            <a:off x="1338943" y="5372100"/>
            <a:ext cx="6400800" cy="342900"/>
          </a:xfrm>
        </p:spPr>
        <p:txBody>
          <a:bodyPr>
            <a:noAutofit/>
          </a:bodyPr>
          <a:lstStyle/>
          <a:p>
            <a:r>
              <a:rPr lang="en-US" sz="1200" dirty="0" smtClean="0"/>
              <a:t>Embry Hills – </a:t>
            </a:r>
            <a:r>
              <a:rPr lang="en-US" sz="1200" dirty="0" smtClean="0"/>
              <a:t>May 2014</a:t>
            </a:r>
            <a:endParaRPr lang="en-US" sz="12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a:t>
            </a:fld>
            <a:endParaRPr lang="en-US"/>
          </a:p>
        </p:txBody>
      </p:sp>
    </p:spTree>
    <p:extLst>
      <p:ext uri="{BB962C8B-B14F-4D97-AF65-F5344CB8AC3E}">
        <p14:creationId xmlns:p14="http://schemas.microsoft.com/office/powerpoint/2010/main" val="3307843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4:14-16</a:t>
            </a:r>
            <a:endParaRPr lang="en-US" dirty="0"/>
          </a:p>
        </p:txBody>
      </p:sp>
      <p:sp>
        <p:nvSpPr>
          <p:cNvPr id="3" name="Content Placeholder 2"/>
          <p:cNvSpPr>
            <a:spLocks noGrp="1"/>
          </p:cNvSpPr>
          <p:nvPr>
            <p:ph idx="1"/>
          </p:nvPr>
        </p:nvSpPr>
        <p:spPr>
          <a:xfrm>
            <a:off x="228600" y="800100"/>
            <a:ext cx="8839200" cy="4546600"/>
          </a:xfrm>
        </p:spPr>
        <p:txBody>
          <a:bodyPr>
            <a:normAutofit lnSpcReduction="10000"/>
          </a:bodyPr>
          <a:lstStyle/>
          <a:p>
            <a:pPr marL="0" indent="0">
              <a:buNone/>
            </a:pPr>
            <a:r>
              <a:rPr lang="en-US" b="0" dirty="0"/>
              <a:t>that we should </a:t>
            </a:r>
            <a:r>
              <a:rPr lang="en-US" dirty="0">
                <a:solidFill>
                  <a:srgbClr val="FFFF00"/>
                </a:solidFill>
              </a:rPr>
              <a:t>no longer be children</a:t>
            </a:r>
            <a:r>
              <a:rPr lang="en-US" b="0" dirty="0"/>
              <a:t>, tossed to and fro and carried about with every wind of doctrine, by the trickery of men, in the cunning craftiness of deceitful plotting, </a:t>
            </a:r>
            <a:r>
              <a:rPr lang="en-US" b="0" baseline="30000" dirty="0"/>
              <a:t>15 </a:t>
            </a:r>
            <a:r>
              <a:rPr lang="en-US" b="0" dirty="0"/>
              <a:t>but, speaking the truth in love, may </a:t>
            </a:r>
            <a:r>
              <a:rPr lang="en-US" dirty="0">
                <a:solidFill>
                  <a:srgbClr val="FFFF00"/>
                </a:solidFill>
              </a:rPr>
              <a:t>grow up </a:t>
            </a:r>
            <a:r>
              <a:rPr lang="en-US" b="0" dirty="0"/>
              <a:t>in all things into Him who is the head—Christ— </a:t>
            </a:r>
            <a:r>
              <a:rPr lang="en-US" b="0" baseline="30000" dirty="0"/>
              <a:t>16 </a:t>
            </a:r>
            <a:r>
              <a:rPr lang="en-US" b="0" dirty="0"/>
              <a:t>from whom the whole body, joined and knit together by what every joint supplies, according to the effective working by which every part does its share, causes </a:t>
            </a:r>
            <a:r>
              <a:rPr lang="en-US" dirty="0">
                <a:solidFill>
                  <a:srgbClr val="FFFF00"/>
                </a:solidFill>
              </a:rPr>
              <a:t>growth of the body for the edifying of itself in love</a:t>
            </a:r>
            <a:r>
              <a:rPr lang="en-US" b="0" dirty="0"/>
              <a:t>.</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Tree>
    <p:extLst>
      <p:ext uri="{BB962C8B-B14F-4D97-AF65-F5344CB8AC3E}">
        <p14:creationId xmlns:p14="http://schemas.microsoft.com/office/powerpoint/2010/main" val="2083744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12: 7-11</a:t>
            </a:r>
            <a:endParaRPr lang="en-US" dirty="0"/>
          </a:p>
        </p:txBody>
      </p:sp>
      <p:sp>
        <p:nvSpPr>
          <p:cNvPr id="3" name="Content Placeholder 2"/>
          <p:cNvSpPr>
            <a:spLocks noGrp="1"/>
          </p:cNvSpPr>
          <p:nvPr>
            <p:ph idx="1"/>
          </p:nvPr>
        </p:nvSpPr>
        <p:spPr>
          <a:xfrm>
            <a:off x="76200" y="723900"/>
            <a:ext cx="8991600" cy="5029200"/>
          </a:xfrm>
        </p:spPr>
        <p:txBody>
          <a:bodyPr>
            <a:normAutofit fontScale="85000" lnSpcReduction="10000"/>
          </a:bodyPr>
          <a:lstStyle/>
          <a:p>
            <a:pPr marL="0" indent="0">
              <a:buNone/>
            </a:pPr>
            <a:r>
              <a:rPr lang="en-US" b="0" dirty="0" smtClean="0"/>
              <a:t>If </a:t>
            </a:r>
            <a:r>
              <a:rPr lang="en-US" b="0" dirty="0"/>
              <a:t>you endure chastening, God deals with you </a:t>
            </a:r>
            <a:r>
              <a:rPr lang="en-US" dirty="0">
                <a:solidFill>
                  <a:srgbClr val="FFFF00"/>
                </a:solidFill>
              </a:rPr>
              <a:t>as with sons</a:t>
            </a:r>
            <a:r>
              <a:rPr lang="en-US" b="0" dirty="0"/>
              <a:t>; for what son is there whom a </a:t>
            </a:r>
            <a:r>
              <a:rPr lang="en-US" dirty="0">
                <a:solidFill>
                  <a:srgbClr val="FFFF00"/>
                </a:solidFill>
              </a:rPr>
              <a:t>father does not chasten</a:t>
            </a:r>
            <a:r>
              <a:rPr lang="en-US" b="0" dirty="0" smtClean="0"/>
              <a:t>? </a:t>
            </a:r>
            <a:r>
              <a:rPr lang="en-US" b="0" baseline="30000" dirty="0" smtClean="0"/>
              <a:t>8</a:t>
            </a:r>
            <a:r>
              <a:rPr lang="en-US" b="0" dirty="0" smtClean="0"/>
              <a:t>But </a:t>
            </a:r>
            <a:r>
              <a:rPr lang="en-US" b="0" dirty="0"/>
              <a:t>if you are without chastening, of which all have become partakers, then you are illegitimate and not sons. </a:t>
            </a:r>
            <a:r>
              <a:rPr lang="en-US" b="0" dirty="0" smtClean="0"/>
              <a:t> </a:t>
            </a:r>
            <a:r>
              <a:rPr lang="en-US" b="0" baseline="30000" dirty="0" smtClean="0"/>
              <a:t>9</a:t>
            </a:r>
            <a:r>
              <a:rPr lang="en-US" b="0" dirty="0" smtClean="0"/>
              <a:t>Furthermore</a:t>
            </a:r>
            <a:r>
              <a:rPr lang="en-US" b="0" dirty="0"/>
              <a:t>, we have had </a:t>
            </a:r>
            <a:r>
              <a:rPr lang="en-US" dirty="0">
                <a:solidFill>
                  <a:srgbClr val="FFFF00"/>
                </a:solidFill>
              </a:rPr>
              <a:t>human fathers who corrected us</a:t>
            </a:r>
            <a:r>
              <a:rPr lang="en-US" b="0" dirty="0"/>
              <a:t>, and we paid them respect. </a:t>
            </a:r>
            <a:r>
              <a:rPr lang="en-US" b="0" dirty="0" smtClean="0"/>
              <a:t> Shall </a:t>
            </a:r>
            <a:r>
              <a:rPr lang="en-US" b="0" dirty="0"/>
              <a:t>we not much more readily be in subjection to the Father of spirits and live? </a:t>
            </a:r>
            <a:r>
              <a:rPr lang="en-US" b="0" baseline="30000" dirty="0"/>
              <a:t>10 </a:t>
            </a:r>
            <a:r>
              <a:rPr lang="en-US" b="0" dirty="0"/>
              <a:t>For they indeed for a few days chastened us as seemed best to them, but He for our profit, that we may be partakers of His holiness. </a:t>
            </a:r>
            <a:r>
              <a:rPr lang="en-US" b="0" baseline="30000" dirty="0"/>
              <a:t>11 </a:t>
            </a:r>
            <a:r>
              <a:rPr lang="en-US" b="0" dirty="0"/>
              <a:t>Now </a:t>
            </a:r>
            <a:r>
              <a:rPr lang="en-US" dirty="0">
                <a:solidFill>
                  <a:srgbClr val="FFFF00"/>
                </a:solidFill>
              </a:rPr>
              <a:t>no chastening seems to be joyful for the present, but painful</a:t>
            </a:r>
            <a:r>
              <a:rPr lang="en-US" b="0" dirty="0"/>
              <a:t>; nevertheless, afterward it </a:t>
            </a:r>
            <a:r>
              <a:rPr lang="en-US" dirty="0">
                <a:solidFill>
                  <a:srgbClr val="FFFF00"/>
                </a:solidFill>
              </a:rPr>
              <a:t>yields the peaceable fruit of righteousness to those who have been trained by it</a:t>
            </a:r>
            <a:r>
              <a:rPr lang="en-US" b="0" dirty="0"/>
              <a:t>.</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Tree>
    <p:extLst>
      <p:ext uri="{BB962C8B-B14F-4D97-AF65-F5344CB8AC3E}">
        <p14:creationId xmlns:p14="http://schemas.microsoft.com/office/powerpoint/2010/main" val="3029658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Timothy 3:2-5</a:t>
            </a:r>
            <a:endParaRPr lang="en-US" dirty="0"/>
          </a:p>
        </p:txBody>
      </p:sp>
      <p:sp>
        <p:nvSpPr>
          <p:cNvPr id="3" name="Content Placeholder 2"/>
          <p:cNvSpPr>
            <a:spLocks noGrp="1"/>
          </p:cNvSpPr>
          <p:nvPr>
            <p:ph idx="1"/>
          </p:nvPr>
        </p:nvSpPr>
        <p:spPr>
          <a:xfrm>
            <a:off x="152400" y="749300"/>
            <a:ext cx="8839200" cy="4318000"/>
          </a:xfrm>
        </p:spPr>
        <p:txBody>
          <a:bodyPr>
            <a:normAutofit/>
          </a:bodyPr>
          <a:lstStyle/>
          <a:p>
            <a:pPr marL="0" indent="0">
              <a:buNone/>
            </a:pPr>
            <a:r>
              <a:rPr lang="en-US" b="0" dirty="0" smtClean="0"/>
              <a:t>For </a:t>
            </a:r>
            <a:r>
              <a:rPr lang="en-US" b="0" dirty="0"/>
              <a:t>men will be lovers of themselves, lovers of money, boasters, proud, blasphemers, disobedient to parents, unthankful, unholy, </a:t>
            </a:r>
            <a:r>
              <a:rPr lang="en-US" b="0" baseline="30000" dirty="0"/>
              <a:t>3 </a:t>
            </a:r>
            <a:r>
              <a:rPr lang="en-US" b="0" dirty="0"/>
              <a:t>unloving, unforgiving, slanderers, without self-control, brutal, despisers of good, </a:t>
            </a:r>
            <a:r>
              <a:rPr lang="en-US" b="0" baseline="30000" dirty="0"/>
              <a:t>4 </a:t>
            </a:r>
            <a:r>
              <a:rPr lang="en-US" b="0" dirty="0"/>
              <a:t>traitors, headstrong, haughty, lovers of pleasure rather than lovers of God, </a:t>
            </a:r>
            <a:r>
              <a:rPr lang="en-US" b="0" baseline="30000" dirty="0"/>
              <a:t>5 </a:t>
            </a:r>
            <a:r>
              <a:rPr lang="en-US" b="0" dirty="0"/>
              <a:t>having a form of godliness but denying its power. </a:t>
            </a:r>
            <a:r>
              <a:rPr lang="en-US" b="0" dirty="0" smtClean="0"/>
              <a:t> And </a:t>
            </a:r>
            <a:r>
              <a:rPr lang="en-US" dirty="0">
                <a:solidFill>
                  <a:srgbClr val="FFFF00"/>
                </a:solidFill>
              </a:rPr>
              <a:t>from such people turn away</a:t>
            </a:r>
            <a:r>
              <a:rPr lang="en-US" b="0" dirty="0"/>
              <a:t>!</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spTree>
    <p:extLst>
      <p:ext uri="{BB962C8B-B14F-4D97-AF65-F5344CB8AC3E}">
        <p14:creationId xmlns:p14="http://schemas.microsoft.com/office/powerpoint/2010/main" val="1409014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Thessalonians 3</a:t>
            </a:r>
            <a:endParaRPr lang="en-US" dirty="0"/>
          </a:p>
        </p:txBody>
      </p:sp>
      <p:sp>
        <p:nvSpPr>
          <p:cNvPr id="3" name="Content Placeholder 2"/>
          <p:cNvSpPr>
            <a:spLocks noGrp="1"/>
          </p:cNvSpPr>
          <p:nvPr>
            <p:ph idx="1"/>
          </p:nvPr>
        </p:nvSpPr>
        <p:spPr>
          <a:xfrm>
            <a:off x="76200" y="749300"/>
            <a:ext cx="8915400" cy="4851400"/>
          </a:xfrm>
        </p:spPr>
        <p:txBody>
          <a:bodyPr>
            <a:normAutofit fontScale="92500"/>
          </a:bodyPr>
          <a:lstStyle/>
          <a:p>
            <a:pPr marL="0" indent="0">
              <a:buNone/>
            </a:pPr>
            <a:r>
              <a:rPr lang="en-US" b="0" baseline="30000" dirty="0" smtClean="0"/>
              <a:t>6 </a:t>
            </a:r>
            <a:r>
              <a:rPr lang="en-US" b="0" dirty="0" smtClean="0"/>
              <a:t>But </a:t>
            </a:r>
            <a:r>
              <a:rPr lang="en-US" b="0" dirty="0"/>
              <a:t>we command you, brethren, in the name of our Lord Jesus Christ, that you withdraw from every brother who </a:t>
            </a:r>
            <a:r>
              <a:rPr lang="en-US" dirty="0">
                <a:solidFill>
                  <a:srgbClr val="FFFF00"/>
                </a:solidFill>
              </a:rPr>
              <a:t>walks disorderly</a:t>
            </a:r>
            <a:r>
              <a:rPr lang="en-US" b="0" dirty="0"/>
              <a:t> and </a:t>
            </a:r>
            <a:r>
              <a:rPr lang="en-US" dirty="0">
                <a:solidFill>
                  <a:srgbClr val="FFFF00"/>
                </a:solidFill>
              </a:rPr>
              <a:t>not according to the tradition which he received from </a:t>
            </a:r>
            <a:r>
              <a:rPr lang="en-US" dirty="0" smtClean="0">
                <a:solidFill>
                  <a:srgbClr val="FFFF00"/>
                </a:solidFill>
              </a:rPr>
              <a:t>us</a:t>
            </a:r>
            <a:r>
              <a:rPr lang="en-US" b="0" dirty="0" smtClean="0"/>
              <a:t>…</a:t>
            </a:r>
            <a:br>
              <a:rPr lang="en-US" b="0" dirty="0" smtClean="0"/>
            </a:br>
            <a:endParaRPr lang="en-US" b="0" dirty="0" smtClean="0"/>
          </a:p>
          <a:p>
            <a:pPr marL="0" indent="0">
              <a:buNone/>
            </a:pPr>
            <a:r>
              <a:rPr lang="en-US" b="0" baseline="30000" dirty="0"/>
              <a:t>13 </a:t>
            </a:r>
            <a:r>
              <a:rPr lang="en-US" b="0" dirty="0"/>
              <a:t>But as for you, brethren, do not grow weary in doing good. </a:t>
            </a:r>
            <a:r>
              <a:rPr lang="en-US" b="0" baseline="30000" dirty="0"/>
              <a:t>14 </a:t>
            </a:r>
            <a:r>
              <a:rPr lang="en-US" b="0" dirty="0"/>
              <a:t>And if anyone </a:t>
            </a:r>
            <a:r>
              <a:rPr lang="en-US" dirty="0">
                <a:solidFill>
                  <a:srgbClr val="FFFF00"/>
                </a:solidFill>
              </a:rPr>
              <a:t>does not obey our word</a:t>
            </a:r>
            <a:r>
              <a:rPr lang="en-US" b="0" dirty="0"/>
              <a:t> in this epistle, note that person and do not keep company with him, that he may be ashamed. </a:t>
            </a:r>
            <a:r>
              <a:rPr lang="en-US" b="0" baseline="30000" dirty="0"/>
              <a:t>15 </a:t>
            </a:r>
            <a:r>
              <a:rPr lang="en-US" b="0" dirty="0"/>
              <a:t>Yet do not count him as an enemy, but </a:t>
            </a:r>
            <a:r>
              <a:rPr lang="en-US" dirty="0">
                <a:solidFill>
                  <a:srgbClr val="FFFF00"/>
                </a:solidFill>
              </a:rPr>
              <a:t>admonish him as a brother</a:t>
            </a:r>
            <a:r>
              <a:rPr lang="en-US" b="0" dirty="0"/>
              <a:t>.</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Tree>
    <p:extLst>
      <p:ext uri="{BB962C8B-B14F-4D97-AF65-F5344CB8AC3E}">
        <p14:creationId xmlns:p14="http://schemas.microsoft.com/office/powerpoint/2010/main" val="3584990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304800" y="571500"/>
            <a:ext cx="8610600" cy="4318000"/>
          </a:xfrm>
        </p:spPr>
        <p:txBody>
          <a:bodyPr/>
          <a:lstStyle/>
          <a:p>
            <a:r>
              <a:rPr lang="en-US" dirty="0" smtClean="0"/>
              <a:t>The Church</a:t>
            </a:r>
          </a:p>
          <a:p>
            <a:r>
              <a:rPr lang="en-US" dirty="0" smtClean="0"/>
              <a:t>The Man and the Sin</a:t>
            </a:r>
          </a:p>
          <a:p>
            <a:r>
              <a:rPr lang="en-US" dirty="0" smtClean="0"/>
              <a:t>The Action</a:t>
            </a:r>
          </a:p>
          <a:p>
            <a:r>
              <a:rPr lang="en-US" dirty="0" smtClean="0"/>
              <a:t>The Purpose</a:t>
            </a:r>
          </a:p>
          <a:p>
            <a:r>
              <a:rPr lang="en-US" dirty="0" smtClean="0"/>
              <a:t>Applications</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7</a:t>
            </a:fld>
            <a:endParaRPr lang="en-US"/>
          </a:p>
        </p:txBody>
      </p:sp>
    </p:spTree>
    <p:extLst>
      <p:ext uri="{BB962C8B-B14F-4D97-AF65-F5344CB8AC3E}">
        <p14:creationId xmlns:p14="http://schemas.microsoft.com/office/powerpoint/2010/main" val="642304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304800" y="571500"/>
            <a:ext cx="8610600" cy="4965700"/>
          </a:xfrm>
        </p:spPr>
        <p:txBody>
          <a:bodyPr>
            <a:normAutofit/>
          </a:bodyPr>
          <a:lstStyle/>
          <a:p>
            <a:r>
              <a:rPr lang="en-US" dirty="0" smtClean="0"/>
              <a:t>The Church</a:t>
            </a:r>
          </a:p>
          <a:p>
            <a:pPr lvl="1"/>
            <a:r>
              <a:rPr lang="en-US" dirty="0" smtClean="0"/>
              <a:t>Negligent w.r.t. Paul’s letter (9)</a:t>
            </a:r>
          </a:p>
          <a:p>
            <a:pPr lvl="1"/>
            <a:r>
              <a:rPr lang="en-US" dirty="0"/>
              <a:t>Immature (3:1)</a:t>
            </a:r>
          </a:p>
          <a:p>
            <a:pPr lvl="1"/>
            <a:r>
              <a:rPr lang="en-US" dirty="0" smtClean="0"/>
              <a:t>Puffed up (4:18,19; 5:2)</a:t>
            </a:r>
          </a:p>
          <a:p>
            <a:pPr lvl="1"/>
            <a:r>
              <a:rPr lang="en-US" dirty="0" smtClean="0"/>
              <a:t>About to be disciplined themselves (4:14-15; 21)</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val="203862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Corinthians 5</a:t>
            </a:r>
            <a:endParaRPr lang="en-US" dirty="0"/>
          </a:p>
        </p:txBody>
      </p:sp>
      <p:sp>
        <p:nvSpPr>
          <p:cNvPr id="3" name="Content Placeholder 2"/>
          <p:cNvSpPr>
            <a:spLocks noGrp="1"/>
          </p:cNvSpPr>
          <p:nvPr>
            <p:ph idx="1"/>
          </p:nvPr>
        </p:nvSpPr>
        <p:spPr>
          <a:xfrm>
            <a:off x="304800" y="571500"/>
            <a:ext cx="8839200" cy="5143500"/>
          </a:xfrm>
        </p:spPr>
        <p:txBody>
          <a:bodyPr>
            <a:normAutofit/>
          </a:bodyPr>
          <a:lstStyle/>
          <a:p>
            <a:r>
              <a:rPr lang="en-US" dirty="0" smtClean="0">
                <a:solidFill>
                  <a:schemeClr val="bg1">
                    <a:lumMod val="65000"/>
                  </a:schemeClr>
                </a:solidFill>
              </a:rPr>
              <a:t>The Church</a:t>
            </a:r>
          </a:p>
          <a:p>
            <a:r>
              <a:rPr lang="en-US" dirty="0" smtClean="0"/>
              <a:t>The Man and the Sin</a:t>
            </a:r>
          </a:p>
          <a:p>
            <a:pPr lvl="1"/>
            <a:r>
              <a:rPr lang="en-US" dirty="0" smtClean="0"/>
              <a:t>“Incest”:  wrong, known, </a:t>
            </a:r>
            <a:r>
              <a:rPr lang="en-US" i="1" dirty="0" smtClean="0"/>
              <a:t>continuous, unrepentant</a:t>
            </a:r>
          </a:p>
          <a:p>
            <a:pPr lvl="1"/>
            <a:r>
              <a:rPr lang="en-US" dirty="0" smtClean="0"/>
              <a:t>Similar groups</a:t>
            </a:r>
          </a:p>
          <a:p>
            <a:pPr lvl="2">
              <a:spcBef>
                <a:spcPts val="300"/>
              </a:spcBef>
            </a:pPr>
            <a:r>
              <a:rPr lang="en-US" dirty="0" smtClean="0"/>
              <a:t>5:11 – sexually immoral, covetous, idolater, reviler, drunkard, extortioner</a:t>
            </a:r>
          </a:p>
          <a:p>
            <a:pPr lvl="2">
              <a:spcBef>
                <a:spcPts val="300"/>
              </a:spcBef>
            </a:pPr>
            <a:r>
              <a:rPr lang="en-US" dirty="0" smtClean="0"/>
              <a:t>6:9 – fornicators, idolaters, adulterers, homosexuals, sodomites, thieves, covetous, drunkards, revilers, extortioners</a:t>
            </a:r>
          </a:p>
          <a:p>
            <a:pPr lvl="2">
              <a:spcBef>
                <a:spcPts val="300"/>
              </a:spcBef>
            </a:pPr>
            <a:r>
              <a:rPr lang="en-US" dirty="0" smtClean="0"/>
              <a:t>II Tim 3:2-5 – (long list, including ‘a form of godliness’)</a:t>
            </a:r>
          </a:p>
          <a:p>
            <a:pPr lvl="2">
              <a:spcBef>
                <a:spcPts val="300"/>
              </a:spcBef>
            </a:pPr>
            <a:r>
              <a:rPr lang="en-US" dirty="0" smtClean="0"/>
              <a:t>II </a:t>
            </a:r>
            <a:r>
              <a:rPr lang="en-US" dirty="0" err="1" smtClean="0"/>
              <a:t>Thes</a:t>
            </a:r>
            <a:r>
              <a:rPr lang="en-US" dirty="0" smtClean="0"/>
              <a:t> 3:6,14 – disorderly, not working, not obey Word</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Tree>
    <p:extLst>
      <p:ext uri="{BB962C8B-B14F-4D97-AF65-F5344CB8AC3E}">
        <p14:creationId xmlns:p14="http://schemas.microsoft.com/office/powerpoint/2010/main" val="65427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64794</TotalTime>
  <Words>646</Words>
  <Application>Microsoft Office PowerPoint</Application>
  <PresentationFormat>On-screen Show (16:10)</PresentationFormat>
  <Paragraphs>94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Church Family Discipline</vt:lpstr>
      <vt:lpstr>Ephesians 4:14-16</vt:lpstr>
      <vt:lpstr>Hebrews 12: 7-11</vt:lpstr>
      <vt:lpstr>II Timothy 3:2-5</vt:lpstr>
      <vt:lpstr>II Thessalonians 3</vt:lpstr>
      <vt:lpstr>I Corinthians 5</vt:lpstr>
      <vt:lpstr>I Corinthians 5</vt:lpstr>
      <vt:lpstr>I Corinthians 5</vt:lpstr>
      <vt:lpstr>I Corinthians 5</vt:lpstr>
      <vt:lpstr>I Corinthians 5</vt:lpstr>
      <vt:lpstr>Questions, yes…</vt:lpstr>
      <vt:lpstr>I Corinthians 5</vt:lpstr>
      <vt:lpstr>PowerPoint Presentation</vt:lpstr>
      <vt:lpstr>I Corinthians 5</vt:lpstr>
      <vt:lpstr>I Corinthians 5</vt:lpstr>
      <vt:lpstr>I Corinthians 5</vt:lpstr>
      <vt:lpstr>I Corinthians 5</vt:lpstr>
    </vt:vector>
  </TitlesOfParts>
  <Company>EMS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Marty:</cp:lastModifiedBy>
  <cp:revision>635</cp:revision>
  <cp:lastPrinted>2015-05-03T02:38:58Z</cp:lastPrinted>
  <dcterms:created xsi:type="dcterms:W3CDTF">2002-06-13T20:47:56Z</dcterms:created>
  <dcterms:modified xsi:type="dcterms:W3CDTF">2015-05-03T02:41:57Z</dcterms:modified>
</cp:coreProperties>
</file>