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78" r:id="rId2"/>
    <p:sldId id="373" r:id="rId3"/>
    <p:sldId id="379" r:id="rId4"/>
    <p:sldId id="380" r:id="rId5"/>
    <p:sldId id="390" r:id="rId6"/>
    <p:sldId id="384" r:id="rId7"/>
    <p:sldId id="399" r:id="rId8"/>
    <p:sldId id="400" r:id="rId9"/>
    <p:sldId id="387" r:id="rId10"/>
    <p:sldId id="385" r:id="rId11"/>
    <p:sldId id="388" r:id="rId12"/>
    <p:sldId id="382" r:id="rId13"/>
    <p:sldId id="397" r:id="rId14"/>
    <p:sldId id="398" r:id="rId15"/>
    <p:sldId id="392" r:id="rId16"/>
    <p:sldId id="393" r:id="rId17"/>
    <p:sldId id="394" r:id="rId18"/>
    <p:sldId id="389" r:id="rId19"/>
    <p:sldId id="395" r:id="rId20"/>
    <p:sldId id="396" r:id="rId21"/>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00FF"/>
    <a:srgbClr val="66FFFF"/>
    <a:srgbClr val="FFFF00"/>
    <a:srgbClr val="FF0000"/>
    <a:srgbClr val="00FF00"/>
    <a:srgbClr val="C0C0C0"/>
    <a:srgbClr val="CC9900"/>
    <a:srgbClr val="DDDDDD"/>
    <a:srgbClr val="99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657" autoAdjust="0"/>
    <p:restoredTop sz="92540" autoAdjust="0"/>
  </p:normalViewPr>
  <p:slideViewPr>
    <p:cSldViewPr>
      <p:cViewPr varScale="1">
        <p:scale>
          <a:sx n="82" d="100"/>
          <a:sy n="82" d="100"/>
        </p:scale>
        <p:origin x="-270" y="-168"/>
      </p:cViewPr>
      <p:guideLst>
        <p:guide orient="horz" pos="720"/>
        <p:guide pos="14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xmlns=""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xmlns=""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xmlns=""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xmlns=""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xmlns=""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xmlns=""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xmlns=""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xmlns=""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xmlns=""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xmlns=""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xmlns=""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xmlns=""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xmlns=""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smtClean="0"/>
          </a:p>
        </p:txBody>
      </p:sp>
    </p:spTree>
    <p:extLst>
      <p:ext uri="{BB962C8B-B14F-4D97-AF65-F5344CB8AC3E}">
        <p14:creationId xmlns:p14="http://schemas.microsoft.com/office/powerpoint/2010/main" xmlns="" val="253265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 &amp; Beyond</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10</a:t>
            </a:fld>
            <a:endParaRPr lang="en-US"/>
          </a:p>
        </p:txBody>
      </p:sp>
      <p:sp>
        <p:nvSpPr>
          <p:cNvPr id="5" name="Content Placeholder 2"/>
          <p:cNvSpPr>
            <a:spLocks noGrp="1"/>
          </p:cNvSpPr>
          <p:nvPr>
            <p:ph idx="1"/>
          </p:nvPr>
        </p:nvSpPr>
        <p:spPr>
          <a:xfrm>
            <a:off x="304800" y="749300"/>
            <a:ext cx="8610600" cy="4775200"/>
          </a:xfrm>
        </p:spPr>
        <p:txBody>
          <a:bodyPr/>
          <a:lstStyle/>
          <a:p>
            <a:pPr marL="514350" indent="-514350">
              <a:buFont typeface="+mj-lt"/>
              <a:buAutoNum type="arabicPeriod"/>
            </a:pPr>
            <a:r>
              <a:rPr lang="en-US" dirty="0" smtClean="0"/>
              <a:t>Ambition &amp; Argument</a:t>
            </a:r>
          </a:p>
          <a:p>
            <a:pPr marL="514350" indent="-514350">
              <a:buFont typeface="+mj-lt"/>
              <a:buAutoNum type="arabicPeriod"/>
            </a:pPr>
            <a:r>
              <a:rPr lang="en-US" dirty="0" smtClean="0"/>
              <a:t>Pride &amp; Overconfidence</a:t>
            </a:r>
          </a:p>
          <a:p>
            <a:pPr marL="514350" indent="-514350">
              <a:buFont typeface="+mj-lt"/>
              <a:buAutoNum type="arabicPeriod"/>
            </a:pPr>
            <a:r>
              <a:rPr lang="en-US" dirty="0" smtClean="0"/>
              <a:t>Deceit &amp; Greed</a:t>
            </a:r>
          </a:p>
          <a:p>
            <a:pPr marL="514350" indent="-514350">
              <a:buFont typeface="+mj-lt"/>
              <a:buAutoNum type="arabicPeriod"/>
            </a:pPr>
            <a:r>
              <a:rPr lang="en-US" dirty="0" smtClean="0"/>
              <a:t>Confusion &amp; Misunderstanding</a:t>
            </a:r>
          </a:p>
          <a:p>
            <a:pPr marL="514350" indent="-514350">
              <a:buFont typeface="+mj-lt"/>
              <a:buAutoNum type="arabicPeriod"/>
            </a:pPr>
            <a:r>
              <a:rPr lang="en-US" dirty="0" smtClean="0"/>
              <a:t>Defeated by Temptation</a:t>
            </a:r>
          </a:p>
          <a:p>
            <a:pPr marL="514350" indent="-514350">
              <a:buFont typeface="+mj-lt"/>
              <a:buAutoNum type="arabicPeriod"/>
            </a:pPr>
            <a:r>
              <a:rPr lang="en-US" dirty="0"/>
              <a:t>Betrayals &amp; Denials</a:t>
            </a:r>
          </a:p>
          <a:p>
            <a:pPr marL="514350" indent="-514350">
              <a:buFont typeface="+mj-lt"/>
              <a:buAutoNum type="arabicPeriod"/>
            </a:pPr>
            <a:r>
              <a:rPr lang="en-US" dirty="0" smtClean="0"/>
              <a:t>Fear &amp; Desertion</a:t>
            </a:r>
          </a:p>
        </p:txBody>
      </p:sp>
      <p:sp>
        <p:nvSpPr>
          <p:cNvPr id="6" name="Rounded Rectangle 5"/>
          <p:cNvSpPr/>
          <p:nvPr/>
        </p:nvSpPr>
        <p:spPr>
          <a:xfrm>
            <a:off x="4724400" y="723900"/>
            <a:ext cx="3048000"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Unity &amp; Service</a:t>
            </a:r>
            <a:endParaRPr lang="en-US" sz="2800" b="1" dirty="0">
              <a:solidFill>
                <a:schemeClr val="bg1"/>
              </a:solidFill>
            </a:endParaRPr>
          </a:p>
        </p:txBody>
      </p:sp>
      <p:sp>
        <p:nvSpPr>
          <p:cNvPr id="7" name="Rounded Rectangle 6"/>
          <p:cNvSpPr/>
          <p:nvPr/>
        </p:nvSpPr>
        <p:spPr>
          <a:xfrm>
            <a:off x="5105400" y="1333500"/>
            <a:ext cx="2743200"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Focus on God</a:t>
            </a:r>
            <a:endParaRPr lang="en-US" sz="2800" b="1" dirty="0">
              <a:solidFill>
                <a:schemeClr val="bg1"/>
              </a:solidFill>
            </a:endParaRPr>
          </a:p>
        </p:txBody>
      </p:sp>
      <p:sp>
        <p:nvSpPr>
          <p:cNvPr id="8" name="Rounded Rectangle 7"/>
          <p:cNvSpPr/>
          <p:nvPr/>
        </p:nvSpPr>
        <p:spPr>
          <a:xfrm>
            <a:off x="3657600" y="1905000"/>
            <a:ext cx="4114800"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Generosity &amp; Sacrifice</a:t>
            </a:r>
            <a:endParaRPr lang="en-US" sz="2800" b="1" dirty="0">
              <a:solidFill>
                <a:schemeClr val="bg1"/>
              </a:solidFill>
            </a:endParaRPr>
          </a:p>
        </p:txBody>
      </p:sp>
      <p:sp>
        <p:nvSpPr>
          <p:cNvPr id="9" name="Rounded Rectangle 8"/>
          <p:cNvSpPr/>
          <p:nvPr/>
        </p:nvSpPr>
        <p:spPr>
          <a:xfrm>
            <a:off x="6248400" y="2533651"/>
            <a:ext cx="2819400" cy="6096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Clear Message</a:t>
            </a:r>
            <a:endParaRPr lang="en-US" sz="2800" b="1" dirty="0">
              <a:solidFill>
                <a:schemeClr val="bg1"/>
              </a:solidFill>
            </a:endParaRPr>
          </a:p>
        </p:txBody>
      </p:sp>
      <p:sp>
        <p:nvSpPr>
          <p:cNvPr id="12" name="Rounded Rectangle 11"/>
          <p:cNvSpPr/>
          <p:nvPr/>
        </p:nvSpPr>
        <p:spPr>
          <a:xfrm>
            <a:off x="5105400" y="3086100"/>
            <a:ext cx="3886200" cy="704849"/>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Strong in Temptation</a:t>
            </a:r>
            <a:endParaRPr lang="en-US" sz="2800" b="1" dirty="0">
              <a:solidFill>
                <a:schemeClr val="bg1"/>
              </a:solidFill>
            </a:endParaRPr>
          </a:p>
        </p:txBody>
      </p:sp>
      <p:sp>
        <p:nvSpPr>
          <p:cNvPr id="11" name="Rounded Rectangle 10"/>
          <p:cNvSpPr/>
          <p:nvPr/>
        </p:nvSpPr>
        <p:spPr>
          <a:xfrm>
            <a:off x="4381500" y="3714751"/>
            <a:ext cx="4191000"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Declared  Convictions</a:t>
            </a:r>
            <a:endParaRPr lang="en-US" sz="2800" b="1" dirty="0">
              <a:solidFill>
                <a:schemeClr val="bg1"/>
              </a:solidFill>
            </a:endParaRPr>
          </a:p>
        </p:txBody>
      </p:sp>
      <p:sp>
        <p:nvSpPr>
          <p:cNvPr id="10" name="Rounded Rectangle 9"/>
          <p:cNvSpPr/>
          <p:nvPr/>
        </p:nvSpPr>
        <p:spPr>
          <a:xfrm>
            <a:off x="3924300" y="4305300"/>
            <a:ext cx="4914900"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Boldness in Persecution</a:t>
            </a:r>
            <a:endParaRPr lang="en-US" sz="2800" b="1" dirty="0">
              <a:solidFill>
                <a:schemeClr val="bg1"/>
              </a:solidFill>
            </a:endParaRPr>
          </a:p>
        </p:txBody>
      </p:sp>
    </p:spTree>
    <p:extLst>
      <p:ext uri="{BB962C8B-B14F-4D97-AF65-F5344CB8AC3E}">
        <p14:creationId xmlns:p14="http://schemas.microsoft.com/office/powerpoint/2010/main" xmlns="" val="4139991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a:xfrm>
            <a:off x="304800" y="749300"/>
            <a:ext cx="8610600" cy="4622800"/>
          </a:xfrm>
        </p:spPr>
        <p:txBody>
          <a:bodyPr>
            <a:normAutofit/>
          </a:bodyPr>
          <a:lstStyle/>
          <a:p>
            <a:pPr marL="0" indent="0">
              <a:buNone/>
            </a:pPr>
            <a:r>
              <a:rPr lang="en-US" b="0" dirty="0" smtClean="0"/>
              <a:t>The </a:t>
            </a:r>
            <a:r>
              <a:rPr lang="en-US" b="0" dirty="0"/>
              <a:t>former account I made, O </a:t>
            </a:r>
            <a:r>
              <a:rPr lang="en-US" b="0" dirty="0" err="1"/>
              <a:t>Theophilus</a:t>
            </a:r>
            <a:r>
              <a:rPr lang="en-US" b="0" dirty="0"/>
              <a:t>, of all that Jesus began both to do and teach, </a:t>
            </a:r>
            <a:r>
              <a:rPr lang="en-US" b="0" baseline="30000" dirty="0"/>
              <a:t>2 </a:t>
            </a:r>
            <a:r>
              <a:rPr lang="en-US" b="0" dirty="0"/>
              <a:t>until the day in which He was taken up, after He through the Holy Spirit had given commandments to the apostles whom He had chosen, </a:t>
            </a:r>
            <a:r>
              <a:rPr lang="en-US" b="0" baseline="30000" dirty="0"/>
              <a:t>3 </a:t>
            </a:r>
            <a:r>
              <a:rPr lang="en-US" b="0" dirty="0"/>
              <a:t>to whom He also </a:t>
            </a:r>
            <a:r>
              <a:rPr lang="en-US" dirty="0">
                <a:solidFill>
                  <a:srgbClr val="FFFF00"/>
                </a:solidFill>
              </a:rPr>
              <a:t>presented Himself alive </a:t>
            </a:r>
            <a:r>
              <a:rPr lang="en-US" b="0" dirty="0"/>
              <a:t>after His suffering by many infallible proofs, being seen by them during </a:t>
            </a:r>
            <a:r>
              <a:rPr lang="en-US" b="0" u="sng" dirty="0"/>
              <a:t>forty days</a:t>
            </a:r>
            <a:r>
              <a:rPr lang="en-US" b="0" dirty="0"/>
              <a:t> and speaking of the things pertaining to the kingdom of God</a:t>
            </a:r>
            <a:r>
              <a:rPr lang="en-US" b="0" dirty="0" smtClean="0"/>
              <a:t>.  (Acts 1:1-3)</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xmlns="" val="38316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Points to Make</a:t>
            </a:r>
            <a:endParaRPr lang="en-US" dirty="0"/>
          </a:p>
        </p:txBody>
      </p:sp>
      <p:sp>
        <p:nvSpPr>
          <p:cNvPr id="3" name="Content Placeholder 2"/>
          <p:cNvSpPr>
            <a:spLocks noGrp="1"/>
          </p:cNvSpPr>
          <p:nvPr>
            <p:ph idx="1"/>
          </p:nvPr>
        </p:nvSpPr>
        <p:spPr>
          <a:xfrm>
            <a:off x="76200" y="749300"/>
            <a:ext cx="8839200" cy="4318000"/>
          </a:xfrm>
        </p:spPr>
        <p:txBody>
          <a:bodyPr/>
          <a:lstStyle/>
          <a:p>
            <a:r>
              <a:rPr lang="en-US" dirty="0" smtClean="0">
                <a:solidFill>
                  <a:schemeClr val="bg2">
                    <a:lumMod val="60000"/>
                    <a:lumOff val="40000"/>
                  </a:schemeClr>
                </a:solidFill>
              </a:rPr>
              <a:t>The disciples were flawed people, like us, and Jesus used them to accomplish His mission.</a:t>
            </a:r>
          </a:p>
          <a:p>
            <a:r>
              <a:rPr lang="en-US" dirty="0" smtClean="0">
                <a:solidFill>
                  <a:schemeClr val="bg2">
                    <a:lumMod val="60000"/>
                    <a:lumOff val="40000"/>
                  </a:schemeClr>
                </a:solidFill>
              </a:rPr>
              <a:t>The portrayal of the flaws of the disciples is an evidence for the historicity of the text.</a:t>
            </a:r>
          </a:p>
          <a:p>
            <a:r>
              <a:rPr lang="en-US" dirty="0" smtClean="0"/>
              <a:t>The change in the disciples and their willingness to die for the message is evidence for the Resurrection.</a:t>
            </a:r>
          </a:p>
          <a:p>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xmlns="" val="1185804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a:xfrm>
            <a:off x="304800" y="1562100"/>
            <a:ext cx="8610600" cy="2971800"/>
          </a:xfrm>
        </p:spPr>
        <p:txBody>
          <a:bodyPr/>
          <a:lstStyle/>
          <a:p>
            <a:pPr marL="0" indent="0">
              <a:buNone/>
            </a:pPr>
            <a:r>
              <a:rPr lang="en-US" b="0" dirty="0"/>
              <a:t>Blessed be the God and Father of our Lord Jesus Christ, who according to His abundant mercy has </a:t>
            </a:r>
            <a:r>
              <a:rPr lang="en-US" b="0" u="sng" dirty="0"/>
              <a:t>begotten us again to a living hope</a:t>
            </a:r>
            <a:r>
              <a:rPr lang="en-US" b="0" dirty="0"/>
              <a:t> through the </a:t>
            </a:r>
            <a:r>
              <a:rPr lang="en-US" dirty="0">
                <a:solidFill>
                  <a:srgbClr val="FFFF00"/>
                </a:solidFill>
              </a:rPr>
              <a:t>resurrection of Jesus Christ </a:t>
            </a:r>
            <a:r>
              <a:rPr lang="en-US" b="0" dirty="0"/>
              <a:t>from the </a:t>
            </a:r>
            <a:r>
              <a:rPr lang="en-US" b="0" dirty="0" smtClean="0"/>
              <a:t>dead… </a:t>
            </a:r>
            <a:br>
              <a:rPr lang="en-US" b="0" dirty="0" smtClean="0"/>
            </a:br>
            <a:r>
              <a:rPr lang="en-US" b="0" dirty="0" smtClean="0"/>
              <a:t>(I Pet 1:3)</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xmlns="" val="1725016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a:xfrm>
            <a:off x="304800" y="1409700"/>
            <a:ext cx="8610600" cy="3810000"/>
          </a:xfrm>
        </p:spPr>
        <p:txBody>
          <a:bodyPr>
            <a:normAutofit/>
          </a:bodyPr>
          <a:lstStyle/>
          <a:p>
            <a:pPr marL="0" indent="0">
              <a:spcBef>
                <a:spcPts val="0"/>
              </a:spcBef>
              <a:spcAft>
                <a:spcPts val="1200"/>
              </a:spcAft>
              <a:buNone/>
            </a:pPr>
            <a:r>
              <a:rPr lang="en-US" b="0" dirty="0"/>
              <a:t>For I delivered to </a:t>
            </a:r>
            <a:r>
              <a:rPr lang="en-US" b="0" u="sng" dirty="0"/>
              <a:t>you first of all </a:t>
            </a:r>
            <a:r>
              <a:rPr lang="en-US" b="0" dirty="0"/>
              <a:t>that which I also received: that Christ died for our sins according to the Scriptures, </a:t>
            </a:r>
            <a:r>
              <a:rPr lang="en-US" b="0" baseline="30000" dirty="0"/>
              <a:t>4 </a:t>
            </a:r>
            <a:r>
              <a:rPr lang="en-US" b="0" dirty="0"/>
              <a:t>and that He was buried, and that </a:t>
            </a:r>
            <a:r>
              <a:rPr lang="en-US" dirty="0">
                <a:solidFill>
                  <a:srgbClr val="FFFF00"/>
                </a:solidFill>
              </a:rPr>
              <a:t>He rose again the third day </a:t>
            </a:r>
            <a:r>
              <a:rPr lang="en-US" b="0" dirty="0"/>
              <a:t>according to the Scriptures</a:t>
            </a:r>
            <a:r>
              <a:rPr lang="en-US" b="0" dirty="0" smtClean="0"/>
              <a:t>.</a:t>
            </a:r>
            <a:r>
              <a:rPr lang="en-US" b="0" dirty="0"/>
              <a:t> </a:t>
            </a:r>
            <a:r>
              <a:rPr lang="en-US" b="0" dirty="0" smtClean="0"/>
              <a:t>  (I </a:t>
            </a:r>
            <a:r>
              <a:rPr lang="en-US" b="0" dirty="0" err="1" smtClean="0"/>
              <a:t>Cor</a:t>
            </a:r>
            <a:r>
              <a:rPr lang="en-US" b="0" dirty="0" smtClean="0"/>
              <a:t> 15:3)</a:t>
            </a:r>
          </a:p>
          <a:p>
            <a:pPr marL="0" indent="0">
              <a:spcBef>
                <a:spcPts val="0"/>
              </a:spcBef>
              <a:spcAft>
                <a:spcPts val="1200"/>
              </a:spcAft>
              <a:buNone/>
            </a:pP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Tree>
    <p:extLst>
      <p:ext uri="{BB962C8B-B14F-4D97-AF65-F5344CB8AC3E}">
        <p14:creationId xmlns:p14="http://schemas.microsoft.com/office/powerpoint/2010/main" xmlns="" val="1868421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Centerpiece of Preaching</a:t>
            </a:r>
            <a:endParaRPr lang="en-US" dirty="0"/>
          </a:p>
        </p:txBody>
      </p:sp>
      <p:sp>
        <p:nvSpPr>
          <p:cNvPr id="3" name="Content Placeholder 2"/>
          <p:cNvSpPr>
            <a:spLocks noGrp="1"/>
          </p:cNvSpPr>
          <p:nvPr>
            <p:ph idx="1"/>
          </p:nvPr>
        </p:nvSpPr>
        <p:spPr>
          <a:xfrm>
            <a:off x="152400" y="749300"/>
            <a:ext cx="8839200" cy="4622800"/>
          </a:xfrm>
        </p:spPr>
        <p:txBody>
          <a:bodyPr>
            <a:normAutofit fontScale="92500" lnSpcReduction="20000"/>
          </a:bodyPr>
          <a:lstStyle/>
          <a:p>
            <a:pPr marL="0" indent="0">
              <a:spcBef>
                <a:spcPts val="0"/>
              </a:spcBef>
              <a:spcAft>
                <a:spcPts val="1200"/>
              </a:spcAft>
              <a:buNone/>
            </a:pPr>
            <a:r>
              <a:rPr lang="en-US" b="0" dirty="0" smtClean="0"/>
              <a:t>…He</a:t>
            </a:r>
            <a:r>
              <a:rPr lang="en-US" b="0" dirty="0"/>
              <a:t>, foreseeing this, spoke concerning </a:t>
            </a:r>
            <a:r>
              <a:rPr lang="en-US" dirty="0">
                <a:solidFill>
                  <a:srgbClr val="FFFF00"/>
                </a:solidFill>
              </a:rPr>
              <a:t>the resurrection of the Christ</a:t>
            </a:r>
            <a:r>
              <a:rPr lang="en-US" b="0" dirty="0"/>
              <a:t>, that His soul was not left in Hades, nor did His flesh see corruption. </a:t>
            </a:r>
            <a:r>
              <a:rPr lang="en-US" b="0" dirty="0" smtClean="0"/>
              <a:t>  (Acts 2:31)</a:t>
            </a:r>
          </a:p>
          <a:p>
            <a:pPr marL="0" indent="0">
              <a:spcBef>
                <a:spcPts val="0"/>
              </a:spcBef>
              <a:spcAft>
                <a:spcPts val="1200"/>
              </a:spcAft>
              <a:buNone/>
            </a:pPr>
            <a:r>
              <a:rPr lang="en-US" b="0" dirty="0"/>
              <a:t>Now as they spoke to the people, the priests, the captain of the temple, and the Sadducees came upon them, </a:t>
            </a:r>
            <a:r>
              <a:rPr lang="en-US" b="0" baseline="30000" dirty="0"/>
              <a:t>2 </a:t>
            </a:r>
            <a:r>
              <a:rPr lang="en-US" b="0" dirty="0"/>
              <a:t>being greatly disturbed that they taught the people and </a:t>
            </a:r>
            <a:r>
              <a:rPr lang="en-US" dirty="0">
                <a:solidFill>
                  <a:srgbClr val="FFFF00"/>
                </a:solidFill>
              </a:rPr>
              <a:t>preached in Jesus the resurrection </a:t>
            </a:r>
            <a:r>
              <a:rPr lang="en-US" b="0" dirty="0"/>
              <a:t>from the dead</a:t>
            </a:r>
            <a:r>
              <a:rPr lang="en-US" b="0" dirty="0" smtClean="0"/>
              <a:t>.  (Acts 4:1-2)</a:t>
            </a:r>
          </a:p>
          <a:p>
            <a:pPr marL="0" indent="0">
              <a:spcBef>
                <a:spcPts val="0"/>
              </a:spcBef>
              <a:spcAft>
                <a:spcPts val="1200"/>
              </a:spcAft>
              <a:buNone/>
            </a:pPr>
            <a:r>
              <a:rPr lang="en-US" b="0" dirty="0"/>
              <a:t>And with great power the apostles </a:t>
            </a:r>
            <a:r>
              <a:rPr lang="en-US" dirty="0">
                <a:solidFill>
                  <a:srgbClr val="FFFF00"/>
                </a:solidFill>
              </a:rPr>
              <a:t>gave witness to the resurrection</a:t>
            </a:r>
            <a:r>
              <a:rPr lang="en-US" b="0" dirty="0"/>
              <a:t> of the Lord Jesus. And great grace was upon them all. </a:t>
            </a:r>
            <a:r>
              <a:rPr lang="en-US" b="0" dirty="0" smtClean="0"/>
              <a:t> (Acts 4:32)</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Tree>
    <p:extLst>
      <p:ext uri="{BB962C8B-B14F-4D97-AF65-F5344CB8AC3E}">
        <p14:creationId xmlns:p14="http://schemas.microsoft.com/office/powerpoint/2010/main" xmlns="" val="24652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Centerpiece of Preaching</a:t>
            </a:r>
          </a:p>
        </p:txBody>
      </p:sp>
      <p:sp>
        <p:nvSpPr>
          <p:cNvPr id="3" name="Content Placeholder 2"/>
          <p:cNvSpPr>
            <a:spLocks noGrp="1"/>
          </p:cNvSpPr>
          <p:nvPr>
            <p:ph idx="1"/>
          </p:nvPr>
        </p:nvSpPr>
        <p:spPr>
          <a:xfrm>
            <a:off x="152400" y="749300"/>
            <a:ext cx="8839200" cy="4699000"/>
          </a:xfrm>
        </p:spPr>
        <p:txBody>
          <a:bodyPr>
            <a:normAutofit fontScale="92500" lnSpcReduction="10000"/>
          </a:bodyPr>
          <a:lstStyle/>
          <a:p>
            <a:r>
              <a:rPr lang="en-US" b="0" dirty="0"/>
              <a:t>To you first, God, having </a:t>
            </a:r>
            <a:r>
              <a:rPr lang="en-US" dirty="0">
                <a:solidFill>
                  <a:srgbClr val="FFFF00"/>
                </a:solidFill>
              </a:rPr>
              <a:t>raised up His Servant Jesus</a:t>
            </a:r>
            <a:r>
              <a:rPr lang="en-US" b="0" dirty="0"/>
              <a:t>, sent Him to bless you, in turning away every one of you from your iniquities</a:t>
            </a:r>
            <a:r>
              <a:rPr lang="en-US" b="0" dirty="0" smtClean="0"/>
              <a:t>. (3:26)</a:t>
            </a:r>
          </a:p>
          <a:p>
            <a:r>
              <a:rPr lang="en-US" b="0" dirty="0"/>
              <a:t>The God of our fathers </a:t>
            </a:r>
            <a:r>
              <a:rPr lang="en-US" dirty="0">
                <a:solidFill>
                  <a:srgbClr val="FFFF00"/>
                </a:solidFill>
              </a:rPr>
              <a:t>raised up Jesus </a:t>
            </a:r>
            <a:r>
              <a:rPr lang="en-US" b="0" dirty="0"/>
              <a:t>whom you murdered by hanging on a tree</a:t>
            </a:r>
            <a:r>
              <a:rPr lang="en-US" b="0" dirty="0" smtClean="0"/>
              <a:t>.  (4:10)</a:t>
            </a:r>
          </a:p>
          <a:p>
            <a:r>
              <a:rPr lang="en-US" b="0" dirty="0"/>
              <a:t>Him God </a:t>
            </a:r>
            <a:r>
              <a:rPr lang="en-US" dirty="0">
                <a:solidFill>
                  <a:srgbClr val="FFFF00"/>
                </a:solidFill>
              </a:rPr>
              <a:t>raised up on the third day</a:t>
            </a:r>
            <a:r>
              <a:rPr lang="en-US" b="0" dirty="0"/>
              <a:t>, and showed Him </a:t>
            </a:r>
            <a:r>
              <a:rPr lang="en-US" b="0" dirty="0" smtClean="0"/>
              <a:t>openly…  (10:40)</a:t>
            </a:r>
          </a:p>
          <a:p>
            <a:r>
              <a:rPr lang="en-US" b="0" dirty="0"/>
              <a:t>But God </a:t>
            </a:r>
            <a:r>
              <a:rPr lang="en-US" dirty="0">
                <a:solidFill>
                  <a:srgbClr val="FFFF00"/>
                </a:solidFill>
              </a:rPr>
              <a:t>raised Him from the dead</a:t>
            </a:r>
            <a:r>
              <a:rPr lang="en-US" b="0" dirty="0" smtClean="0"/>
              <a:t>.  (Acts 13:30)</a:t>
            </a:r>
          </a:p>
          <a:p>
            <a:r>
              <a:rPr lang="en-US" b="0" dirty="0"/>
              <a:t>He has given assurance of this to all by </a:t>
            </a:r>
            <a:r>
              <a:rPr lang="en-US" dirty="0">
                <a:solidFill>
                  <a:srgbClr val="FFFF00"/>
                </a:solidFill>
              </a:rPr>
              <a:t>raising Him from the dead</a:t>
            </a:r>
            <a:r>
              <a:rPr lang="en-US" b="0" dirty="0" smtClean="0"/>
              <a:t>.  (Acts 17:31b)</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Tree>
    <p:extLst>
      <p:ext uri="{BB962C8B-B14F-4D97-AF65-F5344CB8AC3E}">
        <p14:creationId xmlns:p14="http://schemas.microsoft.com/office/powerpoint/2010/main" xmlns="" val="1748581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Centerpiece of Preaching</a:t>
            </a:r>
          </a:p>
        </p:txBody>
      </p:sp>
      <p:sp>
        <p:nvSpPr>
          <p:cNvPr id="3" name="Content Placeholder 2"/>
          <p:cNvSpPr>
            <a:spLocks noGrp="1"/>
          </p:cNvSpPr>
          <p:nvPr>
            <p:ph idx="1"/>
          </p:nvPr>
        </p:nvSpPr>
        <p:spPr>
          <a:xfrm>
            <a:off x="304800" y="1638300"/>
            <a:ext cx="8610600" cy="3505200"/>
          </a:xfrm>
        </p:spPr>
        <p:txBody>
          <a:bodyPr>
            <a:normAutofit/>
          </a:bodyPr>
          <a:lstStyle/>
          <a:p>
            <a:pPr marL="0" indent="0">
              <a:spcBef>
                <a:spcPts val="0"/>
              </a:spcBef>
              <a:spcAft>
                <a:spcPts val="1200"/>
              </a:spcAft>
              <a:buNone/>
            </a:pPr>
            <a:r>
              <a:rPr lang="en-US" b="0" dirty="0" smtClean="0"/>
              <a:t>But </a:t>
            </a:r>
            <a:r>
              <a:rPr lang="en-US" b="0" dirty="0"/>
              <a:t>if there is no resurrection of the dead, then Christ is not risen</a:t>
            </a:r>
            <a:r>
              <a:rPr lang="en-US" b="0" dirty="0" smtClean="0"/>
              <a:t>.  </a:t>
            </a:r>
            <a:r>
              <a:rPr lang="en-US" b="0" baseline="30000" dirty="0"/>
              <a:t>14 </a:t>
            </a:r>
            <a:r>
              <a:rPr lang="en-US" b="0" dirty="0"/>
              <a:t>And </a:t>
            </a:r>
            <a:r>
              <a:rPr lang="en-US" dirty="0">
                <a:solidFill>
                  <a:srgbClr val="FFFF00"/>
                </a:solidFill>
              </a:rPr>
              <a:t>if Christ is not risen</a:t>
            </a:r>
            <a:r>
              <a:rPr lang="en-US" b="0" dirty="0"/>
              <a:t>, then </a:t>
            </a:r>
            <a:r>
              <a:rPr lang="en-US" b="0" u="sng" dirty="0"/>
              <a:t>our preaching is empty</a:t>
            </a:r>
            <a:r>
              <a:rPr lang="en-US" b="0" dirty="0"/>
              <a:t> and your faith is also </a:t>
            </a:r>
            <a:r>
              <a:rPr lang="en-US" b="0" dirty="0" smtClean="0"/>
              <a:t>empty.  (I </a:t>
            </a:r>
            <a:r>
              <a:rPr lang="en-US" b="0" dirty="0" err="1" smtClean="0"/>
              <a:t>Cor</a:t>
            </a:r>
            <a:r>
              <a:rPr lang="en-US" b="0" dirty="0" smtClean="0"/>
              <a:t> 15:13)</a:t>
            </a:r>
          </a:p>
          <a:p>
            <a:pPr marL="0" indent="0">
              <a:spcBef>
                <a:spcPts val="0"/>
              </a:spcBef>
              <a:spcAft>
                <a:spcPts val="1200"/>
              </a:spcAft>
              <a:buNone/>
            </a:pP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xmlns="" val="4088430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a:t>
            </a:r>
            <a:endParaRPr lang="en-US" dirty="0"/>
          </a:p>
        </p:txBody>
      </p:sp>
      <p:sp>
        <p:nvSpPr>
          <p:cNvPr id="3" name="Content Placeholder 2"/>
          <p:cNvSpPr>
            <a:spLocks noGrp="1"/>
          </p:cNvSpPr>
          <p:nvPr>
            <p:ph idx="1"/>
          </p:nvPr>
        </p:nvSpPr>
        <p:spPr>
          <a:xfrm>
            <a:off x="304800" y="1866900"/>
            <a:ext cx="8610600" cy="1600200"/>
          </a:xfrm>
        </p:spPr>
        <p:txBody>
          <a:bodyPr>
            <a:normAutofit/>
          </a:bodyPr>
          <a:lstStyle/>
          <a:p>
            <a:pPr marL="0" indent="0" algn="ctr">
              <a:buNone/>
            </a:pPr>
            <a:r>
              <a:rPr lang="en-US" sz="4400" dirty="0" smtClean="0"/>
              <a:t>The Power of Jesus’ teaching is in the Crucifixion and Resurrection.</a:t>
            </a:r>
            <a:endParaRPr lang="en-US" sz="44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xmlns="" val="803638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152400" y="749300"/>
            <a:ext cx="8839200" cy="4775200"/>
          </a:xfrm>
        </p:spPr>
        <p:txBody>
          <a:bodyPr>
            <a:normAutofit/>
          </a:bodyPr>
          <a:lstStyle/>
          <a:p>
            <a:r>
              <a:rPr lang="en-US" b="0" dirty="0"/>
              <a:t>Therefore we were buried with Him through baptism into death, that just as </a:t>
            </a:r>
            <a:r>
              <a:rPr lang="en-US" dirty="0">
                <a:solidFill>
                  <a:srgbClr val="FFFF00"/>
                </a:solidFill>
              </a:rPr>
              <a:t>Christ was raised from the dead </a:t>
            </a:r>
            <a:r>
              <a:rPr lang="en-US" b="0" dirty="0"/>
              <a:t>by the glory of the Father, even so we also should </a:t>
            </a:r>
            <a:r>
              <a:rPr lang="en-US" b="0" u="sng" dirty="0"/>
              <a:t>walk in newness of life</a:t>
            </a:r>
            <a:r>
              <a:rPr lang="en-US" b="0" dirty="0" smtClean="0"/>
              <a:t>.  (Rom 6:4)</a:t>
            </a:r>
          </a:p>
          <a:p>
            <a:r>
              <a:rPr lang="en-US" b="0" dirty="0"/>
              <a:t>Therefore, my brethren, you also have become dead to the law through the body of Christ, that you may be married to another—</a:t>
            </a:r>
            <a:r>
              <a:rPr lang="en-US" dirty="0">
                <a:solidFill>
                  <a:srgbClr val="FFFF00"/>
                </a:solidFill>
              </a:rPr>
              <a:t>to Him who was raised from the dead</a:t>
            </a:r>
            <a:r>
              <a:rPr lang="en-US" b="0" dirty="0"/>
              <a:t>, that </a:t>
            </a:r>
            <a:r>
              <a:rPr lang="en-US" b="0" u="sng" dirty="0"/>
              <a:t>we should bear fruit</a:t>
            </a:r>
            <a:r>
              <a:rPr lang="en-US" b="0" dirty="0"/>
              <a:t> to God</a:t>
            </a:r>
            <a:r>
              <a:rPr lang="en-US" b="0" dirty="0" smtClean="0"/>
              <a:t>.  (Rom 7:3-5)</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Tree>
    <p:extLst>
      <p:ext uri="{BB962C8B-B14F-4D97-AF65-F5344CB8AC3E}">
        <p14:creationId xmlns:p14="http://schemas.microsoft.com/office/powerpoint/2010/main" xmlns="" val="381102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90700"/>
            <a:ext cx="9144000" cy="1225021"/>
          </a:xfrm>
        </p:spPr>
        <p:txBody>
          <a:bodyPr/>
          <a:lstStyle/>
          <a:p>
            <a:r>
              <a:rPr lang="en-US" sz="7200" dirty="0" smtClean="0"/>
              <a:t>Passover to Pentecost</a:t>
            </a:r>
            <a:endParaRPr lang="en-US" sz="4400" b="0" dirty="0"/>
          </a:p>
        </p:txBody>
      </p:sp>
      <p:sp>
        <p:nvSpPr>
          <p:cNvPr id="3" name="Subtitle 2"/>
          <p:cNvSpPr>
            <a:spLocks noGrp="1"/>
          </p:cNvSpPr>
          <p:nvPr>
            <p:ph type="subTitle" idx="1"/>
          </p:nvPr>
        </p:nvSpPr>
        <p:spPr>
          <a:xfrm>
            <a:off x="1338943" y="5372100"/>
            <a:ext cx="6400800" cy="342900"/>
          </a:xfrm>
        </p:spPr>
        <p:txBody>
          <a:bodyPr>
            <a:noAutofit/>
          </a:bodyPr>
          <a:lstStyle/>
          <a:p>
            <a:r>
              <a:rPr lang="en-US" sz="1200" dirty="0" smtClean="0"/>
              <a:t>Embry Hills – May 2015</a:t>
            </a:r>
            <a:endParaRPr lang="en-US" sz="12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a:t>
            </a:fld>
            <a:endParaRPr lang="en-US"/>
          </a:p>
        </p:txBody>
      </p:sp>
    </p:spTree>
    <p:extLst>
      <p:ext uri="{BB962C8B-B14F-4D97-AF65-F5344CB8AC3E}">
        <p14:creationId xmlns:p14="http://schemas.microsoft.com/office/powerpoint/2010/main" xmlns="" val="3307843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152400" y="749300"/>
            <a:ext cx="8839200" cy="4775200"/>
          </a:xfrm>
        </p:spPr>
        <p:txBody>
          <a:bodyPr>
            <a:normAutofit/>
          </a:bodyPr>
          <a:lstStyle/>
          <a:p>
            <a:r>
              <a:rPr lang="en-US" b="0" dirty="0" smtClean="0"/>
              <a:t>..That </a:t>
            </a:r>
            <a:r>
              <a:rPr lang="en-US" b="0" dirty="0"/>
              <a:t>is, the word of faith which we </a:t>
            </a:r>
            <a:r>
              <a:rPr lang="en-US" b="0" dirty="0" smtClean="0"/>
              <a:t>preach:  </a:t>
            </a:r>
            <a:r>
              <a:rPr lang="en-US" b="0" baseline="30000" dirty="0" smtClean="0"/>
              <a:t>9</a:t>
            </a:r>
            <a:r>
              <a:rPr lang="en-US" b="0" dirty="0" smtClean="0"/>
              <a:t>that </a:t>
            </a:r>
            <a:r>
              <a:rPr lang="en-US" b="0" dirty="0"/>
              <a:t>if you confess with your mouth the Lord Jesus and </a:t>
            </a:r>
            <a:r>
              <a:rPr lang="en-US" dirty="0">
                <a:solidFill>
                  <a:srgbClr val="FFFF00"/>
                </a:solidFill>
              </a:rPr>
              <a:t>believe in your heart that God has raised Him from the dead</a:t>
            </a:r>
            <a:r>
              <a:rPr lang="en-US" b="0" dirty="0"/>
              <a:t>, you will be saved</a:t>
            </a:r>
            <a:r>
              <a:rPr lang="en-US" b="0" dirty="0" smtClean="0"/>
              <a:t>.  (Rom 10:9-10)</a:t>
            </a:r>
          </a:p>
          <a:p>
            <a:r>
              <a:rPr lang="en-US" b="0" dirty="0" smtClean="0"/>
              <a:t>There </a:t>
            </a:r>
            <a:r>
              <a:rPr lang="en-US" b="0" dirty="0"/>
              <a:t>is also an antitype </a:t>
            </a:r>
            <a:r>
              <a:rPr lang="en-US" b="0" u="sng" dirty="0"/>
              <a:t>which now saves us—baptism</a:t>
            </a:r>
            <a:r>
              <a:rPr lang="en-US" b="0" dirty="0"/>
              <a:t> (not the removal of the filth of the flesh, but the answer of a good conscience toward God), </a:t>
            </a:r>
            <a:r>
              <a:rPr lang="en-US" dirty="0">
                <a:solidFill>
                  <a:srgbClr val="FFFF00"/>
                </a:solidFill>
              </a:rPr>
              <a:t>through the resurrection of Jesus </a:t>
            </a:r>
            <a:r>
              <a:rPr lang="en-US" dirty="0" smtClean="0">
                <a:solidFill>
                  <a:srgbClr val="FFFF00"/>
                </a:solidFill>
              </a:rPr>
              <a:t>Christ</a:t>
            </a:r>
            <a:r>
              <a:rPr lang="en-US" b="0" dirty="0" smtClean="0"/>
              <a:t>…  </a:t>
            </a:r>
            <a:br>
              <a:rPr lang="en-US" b="0" dirty="0" smtClean="0"/>
            </a:br>
            <a:r>
              <a:rPr lang="en-US" b="0" dirty="0" smtClean="0"/>
              <a:t>(I Pet 3:21)</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spTree>
    <p:extLst>
      <p:ext uri="{BB962C8B-B14F-4D97-AF65-F5344CB8AC3E}">
        <p14:creationId xmlns:p14="http://schemas.microsoft.com/office/powerpoint/2010/main" xmlns="" val="263581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Events of Jesus’ Last Passover</a:t>
            </a:r>
            <a:endParaRPr lang="en-US" dirty="0"/>
          </a:p>
        </p:txBody>
      </p:sp>
      <p:sp>
        <p:nvSpPr>
          <p:cNvPr id="6" name="Content Placeholder 5"/>
          <p:cNvSpPr>
            <a:spLocks noGrp="1"/>
          </p:cNvSpPr>
          <p:nvPr>
            <p:ph idx="1"/>
          </p:nvPr>
        </p:nvSpPr>
        <p:spPr>
          <a:xfrm>
            <a:off x="76200" y="647700"/>
            <a:ext cx="8991600" cy="4991100"/>
          </a:xfrm>
        </p:spPr>
        <p:txBody>
          <a:bodyPr>
            <a:normAutofit fontScale="77500" lnSpcReduction="20000"/>
          </a:bodyPr>
          <a:lstStyle/>
          <a:p>
            <a:pPr>
              <a:tabLst>
                <a:tab pos="5435600" algn="l"/>
              </a:tabLst>
            </a:pPr>
            <a:r>
              <a:rPr lang="en-US" dirty="0" smtClean="0"/>
              <a:t>Plot of Judas	Mt 26:14-16</a:t>
            </a:r>
          </a:p>
          <a:p>
            <a:pPr>
              <a:tabLst>
                <a:tab pos="5435600" algn="l"/>
              </a:tabLst>
            </a:pPr>
            <a:r>
              <a:rPr lang="en-US" dirty="0" smtClean="0"/>
              <a:t>The Passover Meal	</a:t>
            </a:r>
            <a:r>
              <a:rPr lang="en-US" dirty="0" err="1" smtClean="0"/>
              <a:t>Lk</a:t>
            </a:r>
            <a:r>
              <a:rPr lang="en-US" dirty="0" smtClean="0"/>
              <a:t> 22:14-16</a:t>
            </a:r>
          </a:p>
          <a:p>
            <a:pPr>
              <a:tabLst>
                <a:tab pos="5435600" algn="l"/>
              </a:tabLst>
            </a:pPr>
            <a:r>
              <a:rPr lang="en-US" dirty="0" smtClean="0"/>
              <a:t>Disciples argue over greatness	</a:t>
            </a:r>
            <a:r>
              <a:rPr lang="en-US" dirty="0" err="1" smtClean="0"/>
              <a:t>Lk</a:t>
            </a:r>
            <a:r>
              <a:rPr lang="en-US" dirty="0" smtClean="0"/>
              <a:t> 22:24-30</a:t>
            </a:r>
          </a:p>
          <a:p>
            <a:pPr>
              <a:tabLst>
                <a:tab pos="5435600" algn="l"/>
              </a:tabLst>
            </a:pPr>
            <a:r>
              <a:rPr lang="en-US" dirty="0" smtClean="0"/>
              <a:t>Jesus washes disciple’s feet	</a:t>
            </a:r>
            <a:r>
              <a:rPr lang="en-US" dirty="0" err="1" smtClean="0"/>
              <a:t>Jn</a:t>
            </a:r>
            <a:r>
              <a:rPr lang="en-US" dirty="0" smtClean="0"/>
              <a:t> 13:1-20</a:t>
            </a:r>
          </a:p>
          <a:p>
            <a:pPr>
              <a:tabLst>
                <a:tab pos="5435600" algn="l"/>
              </a:tabLst>
            </a:pPr>
            <a:r>
              <a:rPr lang="en-US" dirty="0"/>
              <a:t>Lord’s supper instituted	</a:t>
            </a:r>
            <a:r>
              <a:rPr lang="en-US" dirty="0" err="1"/>
              <a:t>Lk</a:t>
            </a:r>
            <a:r>
              <a:rPr lang="en-US" dirty="0"/>
              <a:t> 22:17-20</a:t>
            </a:r>
          </a:p>
          <a:p>
            <a:pPr>
              <a:tabLst>
                <a:tab pos="5435600" algn="l"/>
              </a:tabLst>
            </a:pPr>
            <a:r>
              <a:rPr lang="en-US" dirty="0" smtClean="0"/>
              <a:t>Judas identified as traitor	</a:t>
            </a:r>
            <a:r>
              <a:rPr lang="en-US" dirty="0" err="1" smtClean="0"/>
              <a:t>Jn</a:t>
            </a:r>
            <a:r>
              <a:rPr lang="en-US" dirty="0" smtClean="0"/>
              <a:t> 13:21-30</a:t>
            </a:r>
          </a:p>
          <a:p>
            <a:pPr>
              <a:tabLst>
                <a:tab pos="5435600" algn="l"/>
              </a:tabLst>
            </a:pPr>
            <a:r>
              <a:rPr lang="en-US" dirty="0" smtClean="0"/>
              <a:t>Disciples warned:  all will stumble	Mt 26:31</a:t>
            </a:r>
          </a:p>
          <a:p>
            <a:pPr>
              <a:tabLst>
                <a:tab pos="5435600" algn="l"/>
              </a:tabLst>
            </a:pPr>
            <a:r>
              <a:rPr lang="en-US" dirty="0" smtClean="0"/>
              <a:t>Peter’s denials prophesied	</a:t>
            </a:r>
            <a:r>
              <a:rPr lang="en-US" dirty="0" err="1" smtClean="0"/>
              <a:t>Lk</a:t>
            </a:r>
            <a:r>
              <a:rPr lang="en-US" dirty="0" smtClean="0"/>
              <a:t> 22:31-34; </a:t>
            </a:r>
            <a:r>
              <a:rPr lang="en-US" dirty="0" err="1" smtClean="0"/>
              <a:t>Jn</a:t>
            </a:r>
            <a:r>
              <a:rPr lang="en-US" dirty="0" smtClean="0"/>
              <a:t> 13:36-38</a:t>
            </a:r>
          </a:p>
          <a:p>
            <a:pPr>
              <a:tabLst>
                <a:tab pos="5435600" algn="l"/>
              </a:tabLst>
            </a:pPr>
            <a:r>
              <a:rPr lang="en-US" dirty="0" smtClean="0"/>
              <a:t>Discourse (with questions)	</a:t>
            </a:r>
            <a:r>
              <a:rPr lang="en-US" dirty="0" err="1" smtClean="0"/>
              <a:t>Jn</a:t>
            </a:r>
            <a:r>
              <a:rPr lang="en-US" dirty="0" smtClean="0"/>
              <a:t> 14-17</a:t>
            </a:r>
          </a:p>
          <a:p>
            <a:pPr>
              <a:tabLst>
                <a:tab pos="5435600" algn="l"/>
              </a:tabLst>
            </a:pPr>
            <a:r>
              <a:rPr lang="en-US" dirty="0" smtClean="0"/>
              <a:t>In the garden (disciples ‘tempted’)	</a:t>
            </a:r>
            <a:r>
              <a:rPr lang="en-US" dirty="0" err="1" smtClean="0"/>
              <a:t>Lk</a:t>
            </a:r>
            <a:r>
              <a:rPr lang="en-US" dirty="0" smtClean="0"/>
              <a:t> 22:39-46</a:t>
            </a:r>
          </a:p>
          <a:p>
            <a:pPr>
              <a:tabLst>
                <a:tab pos="5435600" algn="l"/>
              </a:tabLst>
            </a:pPr>
            <a:r>
              <a:rPr lang="en-US" dirty="0" smtClean="0"/>
              <a:t>Arrest (Peter attacks </a:t>
            </a:r>
            <a:r>
              <a:rPr lang="en-US" dirty="0" err="1" smtClean="0"/>
              <a:t>Malchus</a:t>
            </a:r>
            <a:r>
              <a:rPr lang="en-US" dirty="0" smtClean="0"/>
              <a:t>)	</a:t>
            </a:r>
            <a:r>
              <a:rPr lang="en-US" dirty="0" err="1" smtClean="0"/>
              <a:t>Jn</a:t>
            </a:r>
            <a:r>
              <a:rPr lang="en-US" dirty="0" smtClean="0"/>
              <a:t> 18:12-14; 19-23</a:t>
            </a:r>
          </a:p>
          <a:p>
            <a:pPr>
              <a:tabLst>
                <a:tab pos="5435600" algn="l"/>
              </a:tabLst>
            </a:pPr>
            <a:r>
              <a:rPr lang="en-US" dirty="0" smtClean="0"/>
              <a:t>All the disciples fled	Mk 5:50</a:t>
            </a:r>
          </a:p>
          <a:p>
            <a:pPr>
              <a:tabLst>
                <a:tab pos="5435600" algn="l"/>
              </a:tabLst>
            </a:pPr>
            <a:r>
              <a:rPr lang="en-US" dirty="0" smtClean="0"/>
              <a:t>Peter denies that he knows Jesus	</a:t>
            </a:r>
            <a:r>
              <a:rPr lang="en-US" dirty="0" err="1" smtClean="0"/>
              <a:t>Jn</a:t>
            </a:r>
            <a:r>
              <a:rPr lang="en-US" dirty="0" smtClean="0"/>
              <a:t> 18:15-18; 25-27</a:t>
            </a:r>
          </a:p>
          <a:p>
            <a:pPr>
              <a:tabLst>
                <a:tab pos="3657600" algn="l"/>
              </a:tabLst>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xmlns="" val="45966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 of the Disciples</a:t>
            </a:r>
          </a:p>
        </p:txBody>
      </p:sp>
      <p:sp>
        <p:nvSpPr>
          <p:cNvPr id="3" name="Content Placeholder 2"/>
          <p:cNvSpPr>
            <a:spLocks noGrp="1"/>
          </p:cNvSpPr>
          <p:nvPr>
            <p:ph idx="1"/>
          </p:nvPr>
        </p:nvSpPr>
        <p:spPr>
          <a:xfrm>
            <a:off x="304800" y="749300"/>
            <a:ext cx="8610600" cy="4851400"/>
          </a:xfrm>
        </p:spPr>
        <p:txBody>
          <a:bodyPr/>
          <a:lstStyle/>
          <a:p>
            <a:pPr marL="514350" indent="-514350">
              <a:buFont typeface="+mj-lt"/>
              <a:buAutoNum type="arabicPeriod"/>
            </a:pPr>
            <a:r>
              <a:rPr lang="en-US" dirty="0"/>
              <a:t>Ambition </a:t>
            </a:r>
            <a:r>
              <a:rPr lang="en-US" dirty="0" smtClean="0"/>
              <a:t>&amp; Argument</a:t>
            </a:r>
            <a:endParaRPr lang="en-US" dirty="0"/>
          </a:p>
          <a:p>
            <a:pPr marL="514350" indent="-514350">
              <a:buFont typeface="+mj-lt"/>
              <a:buAutoNum type="arabicPeriod"/>
            </a:pPr>
            <a:r>
              <a:rPr lang="en-US" dirty="0" smtClean="0"/>
              <a:t>Pride &amp; Overconfidence</a:t>
            </a:r>
          </a:p>
          <a:p>
            <a:pPr marL="514350" indent="-514350">
              <a:buFont typeface="+mj-lt"/>
              <a:buAutoNum type="arabicPeriod"/>
            </a:pPr>
            <a:r>
              <a:rPr lang="en-US" dirty="0" smtClean="0"/>
              <a:t>Deceit &amp; Greed</a:t>
            </a:r>
          </a:p>
          <a:p>
            <a:pPr marL="514350" indent="-514350">
              <a:buFont typeface="+mj-lt"/>
              <a:buAutoNum type="arabicPeriod"/>
            </a:pPr>
            <a:r>
              <a:rPr lang="en-US" dirty="0" smtClean="0"/>
              <a:t>Confusion &amp; Misunderstanding</a:t>
            </a:r>
          </a:p>
          <a:p>
            <a:pPr marL="514350" indent="-514350">
              <a:buFont typeface="+mj-lt"/>
              <a:buAutoNum type="arabicPeriod"/>
            </a:pPr>
            <a:r>
              <a:rPr lang="en-US" dirty="0" smtClean="0"/>
              <a:t>Defeated by Temptation</a:t>
            </a:r>
          </a:p>
          <a:p>
            <a:pPr marL="514350" indent="-514350">
              <a:buFont typeface="+mj-lt"/>
              <a:buAutoNum type="arabicPeriod"/>
            </a:pPr>
            <a:r>
              <a:rPr lang="en-US" dirty="0"/>
              <a:t>Betrayals &amp; Denials</a:t>
            </a:r>
          </a:p>
          <a:p>
            <a:pPr marL="514350" indent="-514350">
              <a:buFont typeface="+mj-lt"/>
              <a:buAutoNum type="arabicPeriod"/>
            </a:pPr>
            <a:r>
              <a:rPr lang="en-US" dirty="0" smtClean="0"/>
              <a:t>Fear &amp; Desertion</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xmlns="" val="181383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a:xfrm>
            <a:off x="304800" y="749300"/>
            <a:ext cx="8610600" cy="4775200"/>
          </a:xfrm>
        </p:spPr>
        <p:txBody>
          <a:bodyPr/>
          <a:lstStyle/>
          <a:p>
            <a:r>
              <a:rPr lang="en-US" dirty="0"/>
              <a:t>Had they forgotten Jesus’ teaching</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Tree>
    <p:extLst>
      <p:ext uri="{BB962C8B-B14F-4D97-AF65-F5344CB8AC3E}">
        <p14:creationId xmlns:p14="http://schemas.microsoft.com/office/powerpoint/2010/main" xmlns="" val="122425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 of the Disciples</a:t>
            </a:r>
            <a:endParaRPr lang="en-US" dirty="0"/>
          </a:p>
        </p:txBody>
      </p:sp>
      <p:sp>
        <p:nvSpPr>
          <p:cNvPr id="3" name="Content Placeholder 2"/>
          <p:cNvSpPr>
            <a:spLocks noGrp="1"/>
          </p:cNvSpPr>
          <p:nvPr>
            <p:ph idx="1"/>
          </p:nvPr>
        </p:nvSpPr>
        <p:spPr>
          <a:xfrm>
            <a:off x="304800" y="749300"/>
            <a:ext cx="8610600" cy="4851400"/>
          </a:xfrm>
        </p:spPr>
        <p:txBody>
          <a:bodyPr/>
          <a:lstStyle/>
          <a:p>
            <a:pPr marL="514350" indent="-514350">
              <a:buFont typeface="+mj-lt"/>
              <a:buAutoNum type="arabicPeriod"/>
            </a:pPr>
            <a:r>
              <a:rPr lang="en-US" dirty="0"/>
              <a:t>Ambition &amp; Argument</a:t>
            </a:r>
          </a:p>
          <a:p>
            <a:pPr marL="514350" indent="-514350">
              <a:buFont typeface="+mj-lt"/>
              <a:buAutoNum type="arabicPeriod"/>
            </a:pPr>
            <a:r>
              <a:rPr lang="en-US" dirty="0"/>
              <a:t>Pride &amp; Overconfidence</a:t>
            </a:r>
          </a:p>
          <a:p>
            <a:pPr marL="514350" indent="-514350">
              <a:buFont typeface="+mj-lt"/>
              <a:buAutoNum type="arabicPeriod"/>
            </a:pPr>
            <a:r>
              <a:rPr lang="en-US" dirty="0"/>
              <a:t>Deceit &amp; Greed</a:t>
            </a:r>
          </a:p>
          <a:p>
            <a:pPr marL="514350" indent="-514350">
              <a:buFont typeface="+mj-lt"/>
              <a:buAutoNum type="arabicPeriod"/>
            </a:pPr>
            <a:r>
              <a:rPr lang="en-US" dirty="0"/>
              <a:t>Confusion &amp; Misunderstanding</a:t>
            </a:r>
          </a:p>
          <a:p>
            <a:pPr marL="514350" indent="-514350">
              <a:buFont typeface="+mj-lt"/>
              <a:buAutoNum type="arabicPeriod"/>
            </a:pPr>
            <a:r>
              <a:rPr lang="en-US" dirty="0"/>
              <a:t>Defeated by Temptation</a:t>
            </a:r>
          </a:p>
          <a:p>
            <a:pPr marL="514350" indent="-514350">
              <a:buFont typeface="+mj-lt"/>
              <a:buAutoNum type="arabicPeriod"/>
            </a:pPr>
            <a:r>
              <a:rPr lang="en-US" dirty="0"/>
              <a:t>Betrayals &amp; Denials</a:t>
            </a:r>
          </a:p>
          <a:p>
            <a:pPr marL="514350" indent="-514350">
              <a:buFont typeface="+mj-lt"/>
              <a:buAutoNum type="arabicPeriod"/>
            </a:pPr>
            <a:r>
              <a:rPr lang="en-US" dirty="0"/>
              <a:t>Fear </a:t>
            </a:r>
            <a:r>
              <a:rPr lang="en-US" dirty="0" smtClean="0"/>
              <a:t>&amp; Desertion</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
        <p:nvSpPr>
          <p:cNvPr id="5" name="TextBox 4"/>
          <p:cNvSpPr txBox="1"/>
          <p:nvPr/>
        </p:nvSpPr>
        <p:spPr>
          <a:xfrm>
            <a:off x="4838700" y="637036"/>
            <a:ext cx="4055962" cy="2677656"/>
          </a:xfrm>
          <a:prstGeom prst="rect">
            <a:avLst/>
          </a:prstGeom>
          <a:solidFill>
            <a:srgbClr val="0000CC"/>
          </a:solidFill>
          <a:ln>
            <a:solidFill>
              <a:srgbClr val="FFFF00"/>
            </a:solidFill>
          </a:ln>
        </p:spPr>
        <p:txBody>
          <a:bodyPr wrap="square" rtlCol="0">
            <a:spAutoFit/>
          </a:bodyPr>
          <a:lstStyle/>
          <a:p>
            <a:r>
              <a:rPr lang="en-US" dirty="0" smtClean="0">
                <a:solidFill>
                  <a:schemeClr val="bg1">
                    <a:lumMod val="95000"/>
                  </a:schemeClr>
                </a:solidFill>
              </a:rPr>
              <a:t>“And </a:t>
            </a:r>
            <a:r>
              <a:rPr lang="en-US" dirty="0">
                <a:solidFill>
                  <a:schemeClr val="bg1">
                    <a:lumMod val="95000"/>
                  </a:schemeClr>
                </a:solidFill>
              </a:rPr>
              <a:t>whoever of you desires to be first shall be slave of all. </a:t>
            </a:r>
            <a:r>
              <a:rPr lang="en-US" baseline="30000" dirty="0">
                <a:solidFill>
                  <a:schemeClr val="bg1">
                    <a:lumMod val="95000"/>
                  </a:schemeClr>
                </a:solidFill>
              </a:rPr>
              <a:t>45 </a:t>
            </a:r>
            <a:r>
              <a:rPr lang="en-US" dirty="0">
                <a:solidFill>
                  <a:schemeClr val="bg1">
                    <a:lumMod val="95000"/>
                  </a:schemeClr>
                </a:solidFill>
              </a:rPr>
              <a:t>For even the Son of Man did not come to be served, but to serve, and to give His life a ransom for many</a:t>
            </a:r>
            <a:r>
              <a:rPr lang="en-US" dirty="0" smtClean="0">
                <a:solidFill>
                  <a:schemeClr val="bg1">
                    <a:lumMod val="95000"/>
                  </a:schemeClr>
                </a:solidFill>
              </a:rPr>
              <a:t>.” </a:t>
            </a:r>
            <a:r>
              <a:rPr lang="en-US" dirty="0">
                <a:solidFill>
                  <a:schemeClr val="bg1">
                    <a:lumMod val="95000"/>
                  </a:schemeClr>
                </a:solidFill>
              </a:rPr>
              <a:t>(Mk 10:44-45)</a:t>
            </a:r>
          </a:p>
        </p:txBody>
      </p:sp>
      <p:sp>
        <p:nvSpPr>
          <p:cNvPr id="6" name="TextBox 5"/>
          <p:cNvSpPr txBox="1"/>
          <p:nvPr/>
        </p:nvSpPr>
        <p:spPr>
          <a:xfrm>
            <a:off x="3200400" y="1866900"/>
            <a:ext cx="5486400" cy="2677656"/>
          </a:xfrm>
          <a:prstGeom prst="rect">
            <a:avLst/>
          </a:prstGeom>
          <a:solidFill>
            <a:srgbClr val="0000CC"/>
          </a:solidFill>
          <a:ln>
            <a:solidFill>
              <a:srgbClr val="FFFF00"/>
            </a:solidFill>
          </a:ln>
        </p:spPr>
        <p:txBody>
          <a:bodyPr wrap="square" rtlCol="0">
            <a:spAutoFit/>
          </a:bodyPr>
          <a:lstStyle>
            <a:defPPr>
              <a:defRPr lang="en-US"/>
            </a:defPPr>
            <a:lvl1pPr>
              <a:defRPr>
                <a:solidFill>
                  <a:schemeClr val="bg1">
                    <a:lumMod val="95000"/>
                  </a:schemeClr>
                </a:solidFill>
              </a:defRPr>
            </a:lvl1pPr>
          </a:lstStyle>
          <a:p>
            <a:r>
              <a:rPr lang="en-US" dirty="0" smtClean="0"/>
              <a:t>“Blessed </a:t>
            </a:r>
            <a:r>
              <a:rPr lang="en-US" dirty="0"/>
              <a:t>are the poor in spirit,</a:t>
            </a:r>
            <a:br>
              <a:rPr lang="en-US" dirty="0"/>
            </a:br>
            <a:r>
              <a:rPr lang="en-US" dirty="0"/>
              <a:t>    For theirs is the kingdom of heaven.</a:t>
            </a:r>
            <a:br>
              <a:rPr lang="en-US" dirty="0"/>
            </a:br>
            <a:r>
              <a:rPr lang="en-US" baseline="30000" dirty="0"/>
              <a:t>4 </a:t>
            </a:r>
            <a:r>
              <a:rPr lang="en-US" dirty="0"/>
              <a:t>Blessed are those who mourn,</a:t>
            </a:r>
            <a:br>
              <a:rPr lang="en-US" dirty="0"/>
            </a:br>
            <a:r>
              <a:rPr lang="en-US" dirty="0"/>
              <a:t>    For they shall be comforted.</a:t>
            </a:r>
            <a:br>
              <a:rPr lang="en-US" dirty="0"/>
            </a:br>
            <a:r>
              <a:rPr lang="en-US" baseline="30000" dirty="0"/>
              <a:t>5 </a:t>
            </a:r>
            <a:r>
              <a:rPr lang="en-US" dirty="0"/>
              <a:t>Blessed are the meek,</a:t>
            </a:r>
            <a:br>
              <a:rPr lang="en-US" dirty="0"/>
            </a:br>
            <a:r>
              <a:rPr lang="en-US" dirty="0"/>
              <a:t>    For they shall inherit the earth…”  (Mt 5:3-5)</a:t>
            </a:r>
          </a:p>
        </p:txBody>
      </p:sp>
      <p:sp>
        <p:nvSpPr>
          <p:cNvPr id="7" name="TextBox 6"/>
          <p:cNvSpPr txBox="1"/>
          <p:nvPr/>
        </p:nvSpPr>
        <p:spPr>
          <a:xfrm>
            <a:off x="5105400" y="887968"/>
            <a:ext cx="3962400" cy="2677656"/>
          </a:xfrm>
          <a:prstGeom prst="rect">
            <a:avLst/>
          </a:prstGeom>
          <a:solidFill>
            <a:srgbClr val="0000CC"/>
          </a:solidFill>
          <a:ln>
            <a:solidFill>
              <a:srgbClr val="FFFF00"/>
            </a:solidFill>
          </a:ln>
        </p:spPr>
        <p:txBody>
          <a:bodyPr wrap="square" rtlCol="0">
            <a:spAutoFit/>
          </a:bodyPr>
          <a:lstStyle>
            <a:defPPr>
              <a:defRPr lang="en-US"/>
            </a:defPPr>
            <a:lvl1pPr>
              <a:defRPr>
                <a:solidFill>
                  <a:schemeClr val="bg1">
                    <a:lumMod val="95000"/>
                  </a:schemeClr>
                </a:solidFill>
              </a:defRPr>
            </a:lvl1pPr>
          </a:lstStyle>
          <a:p>
            <a:r>
              <a:rPr lang="en-US" dirty="0" smtClean="0"/>
              <a:t>“ ‘You </a:t>
            </a:r>
            <a:r>
              <a:rPr lang="en-US" dirty="0"/>
              <a:t>shall love the L</a:t>
            </a:r>
            <a:r>
              <a:rPr lang="en-US" cap="small" dirty="0"/>
              <a:t>ord</a:t>
            </a:r>
            <a:r>
              <a:rPr lang="en-US" dirty="0"/>
              <a:t> your God with all your heart, with all your soul, with all your strength, and with all your mind,’</a:t>
            </a:r>
            <a:r>
              <a:rPr lang="en-US" baseline="30000" dirty="0"/>
              <a:t> </a:t>
            </a:r>
            <a:r>
              <a:rPr lang="en-US" dirty="0"/>
              <a:t>and ‘your neighbor as yourself</a:t>
            </a:r>
            <a:r>
              <a:rPr lang="en-US" dirty="0" smtClean="0"/>
              <a:t>.’” </a:t>
            </a:r>
            <a:r>
              <a:rPr lang="en-US" dirty="0"/>
              <a:t>(</a:t>
            </a:r>
            <a:r>
              <a:rPr lang="en-US" dirty="0" err="1"/>
              <a:t>Lk</a:t>
            </a:r>
            <a:r>
              <a:rPr lang="en-US" dirty="0"/>
              <a:t> 10:27)</a:t>
            </a:r>
          </a:p>
        </p:txBody>
      </p:sp>
      <p:sp>
        <p:nvSpPr>
          <p:cNvPr id="8" name="TextBox 7"/>
          <p:cNvSpPr txBox="1"/>
          <p:nvPr/>
        </p:nvSpPr>
        <p:spPr>
          <a:xfrm>
            <a:off x="2438400" y="3205728"/>
            <a:ext cx="6113362" cy="1723549"/>
          </a:xfrm>
          <a:prstGeom prst="rect">
            <a:avLst/>
          </a:prstGeom>
          <a:solidFill>
            <a:srgbClr val="0000CC"/>
          </a:solidFill>
          <a:ln>
            <a:solidFill>
              <a:srgbClr val="FFFF00"/>
            </a:solidFill>
          </a:ln>
        </p:spPr>
        <p:txBody>
          <a:bodyPr wrap="square" rtlCol="0">
            <a:spAutoFit/>
          </a:bodyPr>
          <a:lstStyle>
            <a:defPPr>
              <a:defRPr lang="en-US"/>
            </a:defPPr>
            <a:lvl1pPr>
              <a:defRPr>
                <a:solidFill>
                  <a:schemeClr val="bg1">
                    <a:lumMod val="95000"/>
                  </a:schemeClr>
                </a:solidFill>
              </a:defRPr>
            </a:lvl1pPr>
          </a:lstStyle>
          <a:p>
            <a:pPr>
              <a:spcAft>
                <a:spcPts val="1200"/>
              </a:spcAft>
            </a:pPr>
            <a:r>
              <a:rPr lang="en-US" dirty="0"/>
              <a:t>“Let these words sink down into your ears, for the Son of Man is about to be betrayed into the hands of men</a:t>
            </a:r>
            <a:r>
              <a:rPr lang="en-US" dirty="0" smtClean="0"/>
              <a:t>.”  (</a:t>
            </a:r>
            <a:r>
              <a:rPr lang="en-US" dirty="0" err="1"/>
              <a:t>Lk</a:t>
            </a:r>
            <a:r>
              <a:rPr lang="en-US" dirty="0"/>
              <a:t> 9:44</a:t>
            </a:r>
            <a:r>
              <a:rPr lang="en-US" dirty="0" smtClean="0"/>
              <a:t>)</a:t>
            </a:r>
          </a:p>
          <a:p>
            <a:pPr>
              <a:spcAft>
                <a:spcPts val="1200"/>
              </a:spcAft>
            </a:pPr>
            <a:r>
              <a:rPr lang="en-US" dirty="0" smtClean="0"/>
              <a:t>“</a:t>
            </a:r>
            <a:r>
              <a:rPr lang="en-US" dirty="0"/>
              <a:t>I and My Father are one.” </a:t>
            </a:r>
            <a:r>
              <a:rPr lang="en-US" dirty="0" smtClean="0"/>
              <a:t>  </a:t>
            </a:r>
            <a:r>
              <a:rPr lang="en-US" dirty="0"/>
              <a:t>(</a:t>
            </a:r>
            <a:r>
              <a:rPr lang="en-US" dirty="0" err="1"/>
              <a:t>Jn</a:t>
            </a:r>
            <a:r>
              <a:rPr lang="en-US" dirty="0"/>
              <a:t> 10:30)</a:t>
            </a:r>
          </a:p>
        </p:txBody>
      </p:sp>
      <p:sp>
        <p:nvSpPr>
          <p:cNvPr id="9" name="TextBox 8"/>
          <p:cNvSpPr txBox="1"/>
          <p:nvPr/>
        </p:nvSpPr>
        <p:spPr>
          <a:xfrm>
            <a:off x="245962" y="637036"/>
            <a:ext cx="8686800" cy="2462213"/>
          </a:xfrm>
          <a:prstGeom prst="rect">
            <a:avLst/>
          </a:prstGeom>
          <a:solidFill>
            <a:srgbClr val="0000CC"/>
          </a:solidFill>
          <a:ln>
            <a:solidFill>
              <a:srgbClr val="FFFF00"/>
            </a:solidFill>
          </a:ln>
        </p:spPr>
        <p:txBody>
          <a:bodyPr wrap="square" rtlCol="0">
            <a:spAutoFit/>
          </a:bodyPr>
          <a:lstStyle>
            <a:defPPr>
              <a:defRPr lang="en-US"/>
            </a:defPPr>
            <a:lvl1pPr>
              <a:defRPr>
                <a:solidFill>
                  <a:schemeClr val="bg1">
                    <a:lumMod val="95000"/>
                  </a:schemeClr>
                </a:solidFill>
              </a:defRPr>
            </a:lvl1pPr>
          </a:lstStyle>
          <a:p>
            <a:pPr>
              <a:spcAft>
                <a:spcPts val="1200"/>
              </a:spcAft>
              <a:buNone/>
            </a:pPr>
            <a:r>
              <a:rPr lang="en-US" dirty="0" smtClean="0"/>
              <a:t>“But </a:t>
            </a:r>
            <a:r>
              <a:rPr lang="en-US" dirty="0"/>
              <a:t>the ones on the rock are those who, when they hear, receive the word with joy; and these have no root, who believe for a while and in time of temptation fall away</a:t>
            </a:r>
            <a:r>
              <a:rPr lang="en-US" dirty="0" smtClean="0"/>
              <a:t>.”  (</a:t>
            </a:r>
            <a:r>
              <a:rPr lang="en-US" dirty="0" err="1"/>
              <a:t>Lk</a:t>
            </a:r>
            <a:r>
              <a:rPr lang="en-US" dirty="0"/>
              <a:t> 8:13</a:t>
            </a:r>
            <a:r>
              <a:rPr lang="en-US" dirty="0" smtClean="0"/>
              <a:t>)</a:t>
            </a:r>
          </a:p>
          <a:p>
            <a:pPr>
              <a:spcAft>
                <a:spcPts val="1200"/>
              </a:spcAft>
              <a:buNone/>
            </a:pPr>
            <a:r>
              <a:rPr lang="en-US" dirty="0" smtClean="0"/>
              <a:t>“</a:t>
            </a:r>
            <a:r>
              <a:rPr lang="en-US" dirty="0"/>
              <a:t>Therefore do not worry about tomorrow, for tomorrow will worry about its own things. </a:t>
            </a:r>
            <a:r>
              <a:rPr lang="en-US" dirty="0" smtClean="0"/>
              <a:t> Sufficient </a:t>
            </a:r>
            <a:r>
              <a:rPr lang="en-US" dirty="0"/>
              <a:t>for the day is its own trouble</a:t>
            </a:r>
            <a:r>
              <a:rPr lang="en-US" dirty="0" smtClean="0"/>
              <a:t>.”  </a:t>
            </a:r>
            <a:r>
              <a:rPr lang="en-US" dirty="0"/>
              <a:t>(Mt 6:34)</a:t>
            </a:r>
          </a:p>
        </p:txBody>
      </p:sp>
      <p:sp>
        <p:nvSpPr>
          <p:cNvPr id="10" name="TextBox 9"/>
          <p:cNvSpPr txBox="1"/>
          <p:nvPr/>
        </p:nvSpPr>
        <p:spPr>
          <a:xfrm>
            <a:off x="4415589" y="3924300"/>
            <a:ext cx="3966411" cy="1569660"/>
          </a:xfrm>
          <a:prstGeom prst="rect">
            <a:avLst/>
          </a:prstGeom>
          <a:solidFill>
            <a:srgbClr val="0000CC"/>
          </a:solidFill>
          <a:ln>
            <a:solidFill>
              <a:srgbClr val="FFFF00"/>
            </a:solidFill>
          </a:ln>
        </p:spPr>
        <p:txBody>
          <a:bodyPr wrap="square" rtlCol="0">
            <a:spAutoFit/>
          </a:bodyPr>
          <a:lstStyle>
            <a:defPPr>
              <a:defRPr lang="en-US"/>
            </a:defPPr>
            <a:lvl1pPr>
              <a:defRPr>
                <a:solidFill>
                  <a:schemeClr val="bg1">
                    <a:lumMod val="95000"/>
                  </a:schemeClr>
                </a:solidFill>
              </a:defRPr>
            </a:lvl1pPr>
          </a:lstStyle>
          <a:p>
            <a:pPr>
              <a:spcAft>
                <a:spcPts val="1200"/>
              </a:spcAft>
              <a:buNone/>
            </a:pPr>
            <a:r>
              <a:rPr lang="en-US" dirty="0" smtClean="0"/>
              <a:t>“But </a:t>
            </a:r>
            <a:r>
              <a:rPr lang="en-US" dirty="0"/>
              <a:t>whoever denies Me before men, him I will also deny before My Father who is in heaven</a:t>
            </a:r>
            <a:r>
              <a:rPr lang="en-US" dirty="0" smtClean="0"/>
              <a:t>.”  </a:t>
            </a:r>
            <a:r>
              <a:rPr lang="en-US" dirty="0"/>
              <a:t>(Mt 10:33)</a:t>
            </a:r>
          </a:p>
        </p:txBody>
      </p:sp>
      <p:sp>
        <p:nvSpPr>
          <p:cNvPr id="11" name="TextBox 10"/>
          <p:cNvSpPr txBox="1"/>
          <p:nvPr/>
        </p:nvSpPr>
        <p:spPr>
          <a:xfrm>
            <a:off x="4495800" y="1801892"/>
            <a:ext cx="4491789" cy="3570208"/>
          </a:xfrm>
          <a:prstGeom prst="rect">
            <a:avLst/>
          </a:prstGeom>
          <a:solidFill>
            <a:srgbClr val="0000CC"/>
          </a:solidFill>
          <a:ln>
            <a:solidFill>
              <a:srgbClr val="FFFF00"/>
            </a:solidFill>
          </a:ln>
        </p:spPr>
        <p:txBody>
          <a:bodyPr wrap="square" rtlCol="0">
            <a:spAutoFit/>
          </a:bodyPr>
          <a:lstStyle>
            <a:defPPr>
              <a:defRPr lang="en-US"/>
            </a:defPPr>
            <a:lvl1pPr>
              <a:defRPr>
                <a:solidFill>
                  <a:schemeClr val="bg1">
                    <a:lumMod val="95000"/>
                  </a:schemeClr>
                </a:solidFill>
              </a:defRPr>
            </a:lvl1pPr>
          </a:lstStyle>
          <a:p>
            <a:pPr>
              <a:spcAft>
                <a:spcPts val="1200"/>
              </a:spcAft>
            </a:pPr>
            <a:r>
              <a:rPr lang="en-US" dirty="0"/>
              <a:t>“Blessed are you when they revile and persecute you, and say all kinds of evil against you falsely for My sake.”  (Mt 5:11</a:t>
            </a:r>
            <a:r>
              <a:rPr lang="en-US" dirty="0" smtClean="0"/>
              <a:t>)</a:t>
            </a:r>
            <a:endParaRPr lang="en-US" dirty="0"/>
          </a:p>
          <a:p>
            <a:pPr marL="0" indent="0">
              <a:spcAft>
                <a:spcPts val="1200"/>
              </a:spcAft>
              <a:buNone/>
            </a:pPr>
            <a:r>
              <a:rPr lang="en-US" dirty="0"/>
              <a:t>“And do not fear those who kill the body but cannot kill the soul. But rather fear Him who is able to destroy both soul and body in hell.”  (Mt 10:28</a:t>
            </a:r>
            <a:r>
              <a:rPr lang="en-US" dirty="0" smtClean="0"/>
              <a:t>)</a:t>
            </a:r>
            <a:endParaRPr lang="en-US" dirty="0"/>
          </a:p>
        </p:txBody>
      </p:sp>
    </p:spTree>
    <p:extLst>
      <p:ext uri="{BB962C8B-B14F-4D97-AF65-F5344CB8AC3E}">
        <p14:creationId xmlns:p14="http://schemas.microsoft.com/office/powerpoint/2010/main" xmlns="" val="38112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a:xfrm>
            <a:off x="304800" y="749300"/>
            <a:ext cx="8610600" cy="4775200"/>
          </a:xfrm>
        </p:spPr>
        <p:txBody>
          <a:bodyPr/>
          <a:lstStyle/>
          <a:p>
            <a:r>
              <a:rPr lang="en-US" dirty="0"/>
              <a:t>Had they forgotten Jesus’ teaching?</a:t>
            </a:r>
          </a:p>
          <a:p>
            <a:r>
              <a:rPr lang="en-US" dirty="0" smtClean="0"/>
              <a:t>(It happens to us…)</a:t>
            </a:r>
          </a:p>
          <a:p>
            <a:r>
              <a:rPr lang="en-US" dirty="0" smtClean="0"/>
              <a:t>Hints:</a:t>
            </a:r>
          </a:p>
          <a:p>
            <a:pPr lvl="1"/>
            <a:r>
              <a:rPr lang="en-US" dirty="0" smtClean="0"/>
              <a:t>Focus on themselves</a:t>
            </a:r>
          </a:p>
          <a:p>
            <a:pPr lvl="1"/>
            <a:r>
              <a:rPr lang="en-US" dirty="0"/>
              <a:t>Peter’s objection to Jesus washing his feet</a:t>
            </a:r>
          </a:p>
          <a:p>
            <a:pPr lvl="1"/>
            <a:r>
              <a:rPr lang="en-US" dirty="0" smtClean="0"/>
              <a:t>Peter’s ‘advice’ to Jesus (see Matt 16:22-23)</a:t>
            </a:r>
          </a:p>
          <a:p>
            <a:pPr lvl="1"/>
            <a:r>
              <a:rPr lang="en-US" dirty="0" smtClean="0"/>
              <a:t>Peter’s </a:t>
            </a:r>
            <a:r>
              <a:rPr lang="en-US" dirty="0"/>
              <a:t>plan to die </a:t>
            </a:r>
            <a:r>
              <a:rPr lang="en-US" dirty="0" smtClean="0"/>
              <a:t>… in </a:t>
            </a:r>
            <a:r>
              <a:rPr lang="en-US" dirty="0"/>
              <a:t>battle (on his terms</a:t>
            </a:r>
            <a:r>
              <a:rPr lang="en-US" dirty="0" smtClean="0"/>
              <a:t>)</a:t>
            </a:r>
            <a:endParaRPr lang="en-US" dirty="0"/>
          </a:p>
          <a:p>
            <a:pPr lvl="1"/>
            <a:r>
              <a:rPr lang="en-US" dirty="0" smtClean="0"/>
              <a:t>Questions:  “show us the Father,” “where are you going”… (wanted rational, justifiable answers)</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7</a:t>
            </a:fld>
            <a:endParaRPr lang="en-US"/>
          </a:p>
        </p:txBody>
      </p:sp>
    </p:spTree>
    <p:extLst>
      <p:ext uri="{BB962C8B-B14F-4D97-AF65-F5344CB8AC3E}">
        <p14:creationId xmlns:p14="http://schemas.microsoft.com/office/powerpoint/2010/main" xmlns="" val="307820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Points to Make</a:t>
            </a:r>
            <a:endParaRPr lang="en-US" dirty="0"/>
          </a:p>
        </p:txBody>
      </p:sp>
      <p:sp>
        <p:nvSpPr>
          <p:cNvPr id="3" name="Content Placeholder 2"/>
          <p:cNvSpPr>
            <a:spLocks noGrp="1"/>
          </p:cNvSpPr>
          <p:nvPr>
            <p:ph idx="1"/>
          </p:nvPr>
        </p:nvSpPr>
        <p:spPr>
          <a:xfrm>
            <a:off x="76200" y="749300"/>
            <a:ext cx="8839200" cy="4318000"/>
          </a:xfrm>
        </p:spPr>
        <p:txBody>
          <a:bodyPr/>
          <a:lstStyle/>
          <a:p>
            <a:r>
              <a:rPr lang="en-US" dirty="0" smtClean="0"/>
              <a:t>The disciples were flawed people, like us, and Jesus used them to accomplish His mission.</a:t>
            </a:r>
          </a:p>
          <a:p>
            <a:r>
              <a:rPr lang="en-US" dirty="0" smtClean="0"/>
              <a:t>The account of the flaws of the disciples is an evidence for the historical accuracy of the text.</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xmlns="" val="319389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 &amp; Beyond</a:t>
            </a:r>
            <a:endParaRPr lang="en-US" dirty="0"/>
          </a:p>
        </p:txBody>
      </p:sp>
      <p:sp>
        <p:nvSpPr>
          <p:cNvPr id="3" name="Content Placeholder 2"/>
          <p:cNvSpPr>
            <a:spLocks noGrp="1"/>
          </p:cNvSpPr>
          <p:nvPr>
            <p:ph idx="1"/>
          </p:nvPr>
        </p:nvSpPr>
        <p:spPr>
          <a:xfrm>
            <a:off x="76200" y="749300"/>
            <a:ext cx="8610600" cy="4775200"/>
          </a:xfrm>
        </p:spPr>
        <p:txBody>
          <a:bodyPr>
            <a:normAutofit/>
          </a:bodyPr>
          <a:lstStyle/>
          <a:p>
            <a:r>
              <a:rPr lang="en-US" dirty="0" smtClean="0"/>
              <a:t>One accord; Singleness (Acts 2:44, 46)</a:t>
            </a:r>
          </a:p>
          <a:p>
            <a:r>
              <a:rPr lang="en-US" dirty="0" smtClean="0"/>
              <a:t>All feared; daily worship (Act 2:43-46-47)</a:t>
            </a:r>
          </a:p>
          <a:p>
            <a:r>
              <a:rPr lang="en-US" dirty="0" smtClean="0"/>
              <a:t>Sacrificed &amp; shared (Acts 2:44-45; 4:32)</a:t>
            </a:r>
          </a:p>
          <a:p>
            <a:r>
              <a:rPr lang="en-US" dirty="0" smtClean="0"/>
              <a:t>“Jesus delivered by God’s plan” (Acts 2:23)</a:t>
            </a:r>
          </a:p>
          <a:p>
            <a:r>
              <a:rPr lang="en-US" dirty="0" smtClean="0"/>
              <a:t>Refused not to teach (Acts 4:17-21)</a:t>
            </a:r>
          </a:p>
          <a:p>
            <a:r>
              <a:rPr lang="en-US" dirty="0" smtClean="0"/>
              <a:t>“Let all the house of Israel know…” (Acts 2:36)</a:t>
            </a:r>
          </a:p>
          <a:p>
            <a:r>
              <a:rPr lang="en-US" dirty="0" smtClean="0"/>
              <a:t>“Saw the </a:t>
            </a:r>
            <a:r>
              <a:rPr lang="en-US" dirty="0"/>
              <a:t>Boldness;” </a:t>
            </a:r>
            <a:r>
              <a:rPr lang="en-US" dirty="0" smtClean="0"/>
              <a:t>Rejoicing in</a:t>
            </a:r>
            <a:br>
              <a:rPr lang="en-US" dirty="0" smtClean="0"/>
            </a:br>
            <a:r>
              <a:rPr lang="en-US" dirty="0" smtClean="0"/>
              <a:t>Persecution (Acts 4:13; 5:40-41)</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dirty="0"/>
          </a:p>
        </p:txBody>
      </p:sp>
      <p:sp>
        <p:nvSpPr>
          <p:cNvPr id="5" name="Rounded Rectangle 4"/>
          <p:cNvSpPr/>
          <p:nvPr/>
        </p:nvSpPr>
        <p:spPr>
          <a:xfrm>
            <a:off x="7925753" y="723900"/>
            <a:ext cx="1142047"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800" b="1" dirty="0">
                <a:solidFill>
                  <a:schemeClr val="bg1"/>
                </a:solidFill>
              </a:rPr>
              <a:t>Unity &amp; Service</a:t>
            </a:r>
          </a:p>
        </p:txBody>
      </p:sp>
      <p:sp>
        <p:nvSpPr>
          <p:cNvPr id="6" name="Rounded Rectangle 5"/>
          <p:cNvSpPr/>
          <p:nvPr/>
        </p:nvSpPr>
        <p:spPr>
          <a:xfrm>
            <a:off x="7924800" y="1333500"/>
            <a:ext cx="1143000"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800" b="1" dirty="0" smtClean="0">
                <a:solidFill>
                  <a:schemeClr val="bg1"/>
                </a:solidFill>
              </a:rPr>
              <a:t>Focus on God</a:t>
            </a:r>
            <a:endParaRPr lang="en-US" sz="1800" b="1" dirty="0">
              <a:solidFill>
                <a:schemeClr val="bg1"/>
              </a:solidFill>
            </a:endParaRPr>
          </a:p>
        </p:txBody>
      </p:sp>
      <p:sp>
        <p:nvSpPr>
          <p:cNvPr id="7" name="Rounded Rectangle 6"/>
          <p:cNvSpPr/>
          <p:nvPr/>
        </p:nvSpPr>
        <p:spPr>
          <a:xfrm>
            <a:off x="7543799" y="1905000"/>
            <a:ext cx="1524001"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bg1"/>
                </a:solidFill>
              </a:rPr>
              <a:t>Generosity &amp; Sacrifice</a:t>
            </a:r>
            <a:endParaRPr lang="en-US" sz="1800" b="1" dirty="0">
              <a:solidFill>
                <a:schemeClr val="bg1"/>
              </a:solidFill>
            </a:endParaRPr>
          </a:p>
        </p:txBody>
      </p:sp>
      <p:sp>
        <p:nvSpPr>
          <p:cNvPr id="8" name="Rounded Rectangle 7"/>
          <p:cNvSpPr/>
          <p:nvPr/>
        </p:nvSpPr>
        <p:spPr>
          <a:xfrm>
            <a:off x="7772399" y="2533651"/>
            <a:ext cx="1295399" cy="6096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800" b="1" dirty="0">
                <a:solidFill>
                  <a:schemeClr val="bg1"/>
                </a:solidFill>
              </a:rPr>
              <a:t>Clear Message</a:t>
            </a:r>
          </a:p>
        </p:txBody>
      </p:sp>
      <p:sp>
        <p:nvSpPr>
          <p:cNvPr id="11" name="Rounded Rectangle 10"/>
          <p:cNvSpPr/>
          <p:nvPr/>
        </p:nvSpPr>
        <p:spPr>
          <a:xfrm>
            <a:off x="7477125" y="3086100"/>
            <a:ext cx="1590676" cy="704849"/>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bg1"/>
                </a:solidFill>
              </a:rPr>
              <a:t>Strong in Temptation</a:t>
            </a:r>
            <a:endParaRPr lang="en-US" sz="1800" b="1" dirty="0">
              <a:solidFill>
                <a:schemeClr val="bg1"/>
              </a:solidFill>
            </a:endParaRPr>
          </a:p>
        </p:txBody>
      </p:sp>
      <p:sp>
        <p:nvSpPr>
          <p:cNvPr id="10" name="Rounded Rectangle 9"/>
          <p:cNvSpPr/>
          <p:nvPr/>
        </p:nvSpPr>
        <p:spPr>
          <a:xfrm>
            <a:off x="7477125" y="3714751"/>
            <a:ext cx="1590675"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800" b="1" dirty="0">
                <a:solidFill>
                  <a:schemeClr val="bg1"/>
                </a:solidFill>
              </a:rPr>
              <a:t>Declared  Convictions</a:t>
            </a:r>
          </a:p>
        </p:txBody>
      </p:sp>
      <p:sp>
        <p:nvSpPr>
          <p:cNvPr id="9" name="Rounded Rectangle 8"/>
          <p:cNvSpPr/>
          <p:nvPr/>
        </p:nvSpPr>
        <p:spPr>
          <a:xfrm>
            <a:off x="7400924" y="4305300"/>
            <a:ext cx="1666876" cy="685800"/>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bg1"/>
                </a:solidFill>
              </a:rPr>
              <a:t>Boldness in Persecution</a:t>
            </a:r>
            <a:endParaRPr lang="en-US" sz="1800" b="1" dirty="0">
              <a:solidFill>
                <a:schemeClr val="bg1"/>
              </a:solidFill>
            </a:endParaRPr>
          </a:p>
        </p:txBody>
      </p:sp>
    </p:spTree>
    <p:extLst>
      <p:ext uri="{BB962C8B-B14F-4D97-AF65-F5344CB8AC3E}">
        <p14:creationId xmlns:p14="http://schemas.microsoft.com/office/powerpoint/2010/main" xmlns="" val="126892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0" grpId="0" animBg="1"/>
      <p:bldP spid="9"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66245</TotalTime>
  <Words>1147</Words>
  <Application>Microsoft Office PowerPoint</Application>
  <PresentationFormat>On-screen Show (16:10)</PresentationFormat>
  <Paragraphs>136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Slide 1</vt:lpstr>
      <vt:lpstr>Passover to Pentecost</vt:lpstr>
      <vt:lpstr>Events of Jesus’ Last Passover</vt:lpstr>
      <vt:lpstr>The State of the Disciples</vt:lpstr>
      <vt:lpstr>What Happened?</vt:lpstr>
      <vt:lpstr>The State of the Disciples</vt:lpstr>
      <vt:lpstr>What Happened?</vt:lpstr>
      <vt:lpstr>Other Points to Make</vt:lpstr>
      <vt:lpstr>Pentecost &amp; Beyond</vt:lpstr>
      <vt:lpstr>Pentecost &amp; Beyond</vt:lpstr>
      <vt:lpstr>What Happened?</vt:lpstr>
      <vt:lpstr>Other Points to Make</vt:lpstr>
      <vt:lpstr>What Happened?</vt:lpstr>
      <vt:lpstr>What Happened?</vt:lpstr>
      <vt:lpstr>The Centerpiece of Preaching</vt:lpstr>
      <vt:lpstr>The Centerpiece of Preaching</vt:lpstr>
      <vt:lpstr>The Centerpiece of Preaching</vt:lpstr>
      <vt:lpstr>The Point</vt:lpstr>
      <vt:lpstr>What about us?</vt:lpstr>
      <vt:lpstr>What about us?</vt:lpstr>
    </vt:vector>
  </TitlesOfParts>
  <Company>EMS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Brad Beutjer</cp:lastModifiedBy>
  <cp:revision>663</cp:revision>
  <cp:lastPrinted>2015-05-24T03:24:35Z</cp:lastPrinted>
  <dcterms:created xsi:type="dcterms:W3CDTF">2002-06-13T20:47:56Z</dcterms:created>
  <dcterms:modified xsi:type="dcterms:W3CDTF">2015-05-24T13:04:10Z</dcterms:modified>
</cp:coreProperties>
</file>