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11"/>
  </p:handoutMasterIdLst>
  <p:sldIdLst>
    <p:sldId id="449" r:id="rId2"/>
    <p:sldId id="461" r:id="rId3"/>
    <p:sldId id="460" r:id="rId4"/>
    <p:sldId id="448" r:id="rId5"/>
    <p:sldId id="444" r:id="rId6"/>
    <p:sldId id="462" r:id="rId7"/>
    <p:sldId id="463" r:id="rId8"/>
    <p:sldId id="464" r:id="rId9"/>
    <p:sldId id="465" r:id="rId10"/>
  </p:sldIdLst>
  <p:sldSz cx="9144000" cy="5715000" type="screen16x10"/>
  <p:notesSz cx="6858000" cy="92075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8" autoAdjust="0"/>
  </p:normalViewPr>
  <p:slideViewPr>
    <p:cSldViewPr>
      <p:cViewPr varScale="1">
        <p:scale>
          <a:sx n="100" d="100"/>
          <a:sy n="100" d="100"/>
        </p:scale>
        <p:origin x="-474" y="-9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886200" y="87471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4" y="2159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Sermon on the Plains</a:t>
            </a:r>
          </a:p>
        </p:txBody>
      </p:sp>
    </p:spTree>
    <p:extLst>
      <p:ext uri="{BB962C8B-B14F-4D97-AF65-F5344CB8AC3E}">
        <p14:creationId xmlns:p14="http://schemas.microsoft.com/office/powerpoint/2010/main" val="364840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Text Box 6"/>
          <p:cNvSpPr txBox="1">
            <a:spLocks noChangeArrowheads="1"/>
          </p:cNvSpPr>
          <p:nvPr/>
        </p:nvSpPr>
        <p:spPr bwMode="auto">
          <a:xfrm>
            <a:off x="2041526" y="1240896"/>
            <a:ext cx="43592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0" name="Text Box 8"/>
          <p:cNvSpPr txBox="1">
            <a:spLocks noChangeArrowheads="1"/>
          </p:cNvSpPr>
          <p:nvPr/>
        </p:nvSpPr>
        <p:spPr bwMode="auto">
          <a:xfrm>
            <a:off x="304800" y="127000"/>
            <a:ext cx="8305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b="1" dirty="0" smtClean="0">
                <a:solidFill>
                  <a:schemeClr val="tx2"/>
                </a:solidFill>
                <a:latin typeface="+mn-lt"/>
              </a:rPr>
              <a:t>Sermon on the Mount in Luke</a:t>
            </a:r>
            <a:endParaRPr lang="en-US" sz="4400" b="1" dirty="0">
              <a:solidFill>
                <a:schemeClr val="tx2"/>
              </a:solidFill>
              <a:latin typeface="+mn-lt"/>
            </a:endParaRPr>
          </a:p>
        </p:txBody>
      </p:sp>
      <p:sp>
        <p:nvSpPr>
          <p:cNvPr id="7" name="Rectangle 2"/>
          <p:cNvSpPr txBox="1">
            <a:spLocks noChangeArrowheads="1"/>
          </p:cNvSpPr>
          <p:nvPr/>
        </p:nvSpPr>
        <p:spPr>
          <a:xfrm>
            <a:off x="575628" y="596966"/>
            <a:ext cx="6621462" cy="635000"/>
          </a:xfrm>
          <a:prstGeom prst="rect">
            <a:avLst/>
          </a:prstGeom>
        </p:spPr>
        <p:txBody>
          <a:bodyPr vert="horz" rtlCol="0" anchor="ctr">
            <a:normAutofit fontScale="9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US" sz="3600" u="sng" dirty="0" smtClean="0">
                <a:solidFill>
                  <a:schemeClr val="accent1">
                    <a:lumMod val="75000"/>
                  </a:schemeClr>
                </a:solidFill>
                <a:effectLst/>
              </a:rPr>
              <a:t>Sermon on the Plains – Luke 6:20-49 </a:t>
            </a:r>
            <a:endParaRPr lang="en-US" sz="3600" u="sng" dirty="0">
              <a:solidFill>
                <a:schemeClr val="accent1">
                  <a:lumMod val="75000"/>
                </a:schemeClr>
              </a:solidFill>
              <a:effectLst/>
            </a:endParaRPr>
          </a:p>
        </p:txBody>
      </p:sp>
      <p:sp>
        <p:nvSpPr>
          <p:cNvPr id="8" name="Rectangle 3"/>
          <p:cNvSpPr txBox="1">
            <a:spLocks noChangeArrowheads="1"/>
          </p:cNvSpPr>
          <p:nvPr/>
        </p:nvSpPr>
        <p:spPr>
          <a:xfrm>
            <a:off x="541338" y="1126067"/>
            <a:ext cx="4487862" cy="1616604"/>
          </a:xfrm>
          <a:prstGeom prst="rect">
            <a:avLst/>
          </a:prstGeom>
        </p:spPr>
        <p:txBody>
          <a:bodyPr vert="horz">
            <a:normAutofit fontScale="8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90000"/>
              </a:lnSpc>
            </a:pPr>
            <a:r>
              <a:rPr lang="en-US" sz="2800" dirty="0" smtClean="0"/>
              <a:t>Beatitudes</a:t>
            </a:r>
          </a:p>
          <a:p>
            <a:pPr fontAlgn="auto">
              <a:lnSpc>
                <a:spcPct val="90000"/>
              </a:lnSpc>
            </a:pPr>
            <a:r>
              <a:rPr lang="en-US" sz="2800" dirty="0" smtClean="0"/>
              <a:t>Love your enemies</a:t>
            </a:r>
          </a:p>
          <a:p>
            <a:pPr fontAlgn="auto">
              <a:lnSpc>
                <a:spcPct val="90000"/>
              </a:lnSpc>
            </a:pPr>
            <a:r>
              <a:rPr lang="en-US" sz="2800" dirty="0" smtClean="0"/>
              <a:t>Judge not</a:t>
            </a:r>
          </a:p>
          <a:p>
            <a:pPr fontAlgn="auto">
              <a:lnSpc>
                <a:spcPct val="90000"/>
              </a:lnSpc>
            </a:pPr>
            <a:r>
              <a:rPr lang="en-US" sz="2800" dirty="0" smtClean="0"/>
              <a:t>Good tree and good fruit</a:t>
            </a:r>
          </a:p>
          <a:p>
            <a:pPr fontAlgn="auto">
              <a:lnSpc>
                <a:spcPct val="90000"/>
              </a:lnSpc>
            </a:pPr>
            <a:r>
              <a:rPr lang="en-US" sz="2800" dirty="0" smtClean="0"/>
              <a:t>House on the rock </a:t>
            </a:r>
          </a:p>
          <a:p>
            <a:pPr fontAlgn="auto">
              <a:lnSpc>
                <a:spcPct val="90000"/>
              </a:lnSpc>
            </a:pPr>
            <a:endParaRPr lang="en-US" sz="2800" dirty="0"/>
          </a:p>
        </p:txBody>
      </p:sp>
      <p:sp>
        <p:nvSpPr>
          <p:cNvPr id="10" name="Rectangle 2"/>
          <p:cNvSpPr txBox="1">
            <a:spLocks noChangeArrowheads="1"/>
          </p:cNvSpPr>
          <p:nvPr/>
        </p:nvSpPr>
        <p:spPr>
          <a:xfrm>
            <a:off x="545148" y="2641599"/>
            <a:ext cx="6621462" cy="6350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pPr>
            <a:r>
              <a:rPr lang="en-US" sz="3200" u="sng" dirty="0" smtClean="0">
                <a:solidFill>
                  <a:schemeClr val="accent1">
                    <a:lumMod val="75000"/>
                  </a:schemeClr>
                </a:solidFill>
                <a:effectLst/>
              </a:rPr>
              <a:t>Other Places in Luke</a:t>
            </a:r>
            <a:endParaRPr lang="en-US" sz="3200" u="sng" dirty="0">
              <a:solidFill>
                <a:schemeClr val="accent1">
                  <a:lumMod val="75000"/>
                </a:schemeClr>
              </a:solidFill>
              <a:effectLst/>
            </a:endParaRPr>
          </a:p>
        </p:txBody>
      </p:sp>
      <p:sp>
        <p:nvSpPr>
          <p:cNvPr id="11" name="Rectangle 3"/>
          <p:cNvSpPr txBox="1">
            <a:spLocks noChangeArrowheads="1"/>
          </p:cNvSpPr>
          <p:nvPr/>
        </p:nvSpPr>
        <p:spPr>
          <a:xfrm>
            <a:off x="575628" y="3175000"/>
            <a:ext cx="6815772" cy="1930401"/>
          </a:xfrm>
          <a:prstGeom prst="rect">
            <a:avLst/>
          </a:prstGeom>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90000"/>
              </a:lnSpc>
            </a:pPr>
            <a:r>
              <a:rPr lang="en-US" sz="2600" dirty="0" smtClean="0"/>
              <a:t>Lord’s Prayer – Luke 11:1-4</a:t>
            </a:r>
          </a:p>
          <a:p>
            <a:pPr fontAlgn="auto">
              <a:lnSpc>
                <a:spcPct val="90000"/>
              </a:lnSpc>
            </a:pPr>
            <a:r>
              <a:rPr lang="en-US" sz="2600" dirty="0" smtClean="0"/>
              <a:t>Ask, seek, knock – Luke 11:5-13</a:t>
            </a:r>
          </a:p>
          <a:p>
            <a:pPr fontAlgn="auto">
              <a:lnSpc>
                <a:spcPct val="90000"/>
              </a:lnSpc>
            </a:pPr>
            <a:r>
              <a:rPr lang="en-US" sz="2600" dirty="0" smtClean="0"/>
              <a:t>Eye as the lamp of the body – Luke 11:33-36</a:t>
            </a:r>
          </a:p>
          <a:p>
            <a:pPr fontAlgn="auto">
              <a:lnSpc>
                <a:spcPct val="90000"/>
              </a:lnSpc>
            </a:pPr>
            <a:r>
              <a:rPr lang="en-US" sz="2600" dirty="0" smtClean="0"/>
              <a:t>Anxiety and earthly treasure – Luke 12:22-34</a:t>
            </a:r>
          </a:p>
          <a:p>
            <a:pPr fontAlgn="auto">
              <a:lnSpc>
                <a:spcPct val="90000"/>
              </a:lnSpc>
            </a:pPr>
            <a:r>
              <a:rPr lang="en-US" sz="2600" dirty="0" smtClean="0"/>
              <a:t>Agree with your accuser – Luke 12:57-59</a:t>
            </a:r>
          </a:p>
          <a:p>
            <a:pPr fontAlgn="auto">
              <a:lnSpc>
                <a:spcPct val="90000"/>
              </a:lnSpc>
            </a:pPr>
            <a:r>
              <a:rPr lang="en-US" sz="2600" dirty="0" smtClean="0"/>
              <a:t>Narrow door, few saved – Luke 13:23-24  </a:t>
            </a:r>
          </a:p>
          <a:p>
            <a:pPr fontAlgn="auto">
              <a:lnSpc>
                <a:spcPct val="90000"/>
              </a:lnSpc>
            </a:pPr>
            <a:endParaRPr lang="en-US" sz="2800" dirty="0"/>
          </a:p>
        </p:txBody>
      </p:sp>
    </p:spTree>
    <p:extLst>
      <p:ext uri="{BB962C8B-B14F-4D97-AF65-F5344CB8AC3E}">
        <p14:creationId xmlns:p14="http://schemas.microsoft.com/office/powerpoint/2010/main" val="395024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par>
                                <p:cTn id="12" presetID="1" presetClass="entr" presetSubtype="0" fill="hold" grpId="0" nodeType="with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par>
                                <p:cTn id="14" presetID="1" presetClass="entr" presetSubtype="0"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par>
                                <p:cTn id="16" presetID="1"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par>
                                <p:cTn id="18" presetID="1" presetClass="entr" presetSubtype="0" fill="hold" grpId="0" nodeType="with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4" end="4"/>
                                            </p:txEl>
                                          </p:spTgt>
                                        </p:tgtEl>
                                        <p:attrNameLst>
                                          <p:attrName>ppt_c</p:attrName>
                                        </p:attrNameLst>
                                      </p:cBhvr>
                                      <p:to>
                                        <a:schemeClr val="tx2"/>
                                      </p:to>
                                    </p:animClr>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chemeClr val="tx2"/>
                                      </p:to>
                                    </p:animClr>
                                  </p:subTnLst>
                                </p:cTn>
                              </p:par>
                              <p:par>
                                <p:cTn id="29" presetID="1" presetClass="entr" presetSubtype="0" fill="hold" grpId="0" nodeType="with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1" end="1"/>
                                            </p:txEl>
                                          </p:spTgt>
                                        </p:tgtEl>
                                        <p:attrNameLst>
                                          <p:attrName>ppt_c</p:attrName>
                                        </p:attrNameLst>
                                      </p:cBhvr>
                                      <p:to>
                                        <a:schemeClr val="tx2"/>
                                      </p:to>
                                    </p:animClr>
                                  </p:subTnLst>
                                </p:cTn>
                              </p:par>
                              <p:par>
                                <p:cTn id="31" presetID="1" presetClass="entr" presetSubtype="0" fill="hold" grpId="0" nodeType="with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2" end="2"/>
                                            </p:txEl>
                                          </p:spTgt>
                                        </p:tgtEl>
                                        <p:attrNameLst>
                                          <p:attrName>ppt_c</p:attrName>
                                        </p:attrNameLst>
                                      </p:cBhvr>
                                      <p:to>
                                        <a:schemeClr val="tx2"/>
                                      </p:to>
                                    </p:animClr>
                                  </p:subTnLst>
                                </p:cTn>
                              </p:par>
                              <p:par>
                                <p:cTn id="33" presetID="1" presetClass="entr" presetSubtype="0" fill="hold" grpId="0" nodeType="with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3" end="3"/>
                                            </p:txEl>
                                          </p:spTgt>
                                        </p:tgtEl>
                                        <p:attrNameLst>
                                          <p:attrName>ppt_c</p:attrName>
                                        </p:attrNameLst>
                                      </p:cBhvr>
                                      <p:to>
                                        <a:schemeClr val="tx2"/>
                                      </p:to>
                                    </p:animClr>
                                  </p:subTnLst>
                                </p:cTn>
                              </p:par>
                              <p:par>
                                <p:cTn id="35" presetID="1" presetClass="entr" presetSubtype="0" fill="hold" grpId="0" nodeType="with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4" end="4"/>
                                            </p:txEl>
                                          </p:spTgt>
                                        </p:tgtEl>
                                        <p:attrNameLst>
                                          <p:attrName>ppt_c</p:attrName>
                                        </p:attrNameLst>
                                      </p:cBhvr>
                                      <p:to>
                                        <a:schemeClr val="tx2"/>
                                      </p:to>
                                    </p:animClr>
                                  </p:subTnLst>
                                </p:cTn>
                              </p:par>
                              <p:par>
                                <p:cTn id="37" presetID="1" presetClass="entr" presetSubtype="0" fill="hold" grpId="0" nodeType="with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autoUpdateAnimBg="0"/>
      <p:bldP spid="10" grpId="0"/>
      <p:bldP spid="11" grpId="0" build="allAtOnce"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2238" y="716905"/>
            <a:ext cx="3916362" cy="635000"/>
          </a:xfrm>
        </p:spPr>
        <p:txBody>
          <a:bodyPr>
            <a:normAutofit fontScale="90000"/>
          </a:bodyPr>
          <a:lstStyle/>
          <a:p>
            <a:pPr algn="ctr"/>
            <a:r>
              <a:rPr lang="en-US" sz="3600" u="sng" dirty="0">
                <a:solidFill>
                  <a:schemeClr val="accent1">
                    <a:lumMod val="75000"/>
                  </a:schemeClr>
                </a:solidFill>
                <a:effectLst/>
              </a:rPr>
              <a:t>Sermon on the Mount</a:t>
            </a:r>
          </a:p>
        </p:txBody>
      </p:sp>
      <p:sp>
        <p:nvSpPr>
          <p:cNvPr id="8195" name="Rectangle 3"/>
          <p:cNvSpPr>
            <a:spLocks noGrp="1" noChangeArrowheads="1"/>
          </p:cNvSpPr>
          <p:nvPr>
            <p:ph type="body" idx="1"/>
          </p:nvPr>
        </p:nvSpPr>
        <p:spPr>
          <a:xfrm>
            <a:off x="334962" y="1240896"/>
            <a:ext cx="3886200" cy="4000500"/>
          </a:xfrm>
        </p:spPr>
        <p:txBody>
          <a:bodyPr>
            <a:normAutofit lnSpcReduction="10000"/>
          </a:bodyPr>
          <a:lstStyle/>
          <a:p>
            <a:pPr>
              <a:lnSpc>
                <a:spcPct val="90000"/>
              </a:lnSpc>
            </a:pPr>
            <a:r>
              <a:rPr lang="en-US" sz="2800" dirty="0"/>
              <a:t>Poor in Spirit</a:t>
            </a:r>
          </a:p>
          <a:p>
            <a:pPr>
              <a:lnSpc>
                <a:spcPct val="90000"/>
              </a:lnSpc>
            </a:pPr>
            <a:r>
              <a:rPr lang="en-US" sz="2800" dirty="0"/>
              <a:t>Mourn</a:t>
            </a:r>
          </a:p>
          <a:p>
            <a:pPr>
              <a:lnSpc>
                <a:spcPct val="90000"/>
              </a:lnSpc>
            </a:pPr>
            <a:r>
              <a:rPr lang="en-US" sz="2800" dirty="0"/>
              <a:t>Meek</a:t>
            </a:r>
          </a:p>
          <a:p>
            <a:pPr>
              <a:lnSpc>
                <a:spcPct val="90000"/>
              </a:lnSpc>
            </a:pPr>
            <a:r>
              <a:rPr lang="en-US" sz="2800" dirty="0"/>
              <a:t>Hunger </a:t>
            </a:r>
            <a:r>
              <a:rPr lang="en-US" sz="2800" dirty="0" smtClean="0"/>
              <a:t>and </a:t>
            </a:r>
            <a:r>
              <a:rPr lang="en-US" sz="2800" dirty="0"/>
              <a:t>Thirst for Righteousness</a:t>
            </a:r>
          </a:p>
          <a:p>
            <a:pPr>
              <a:lnSpc>
                <a:spcPct val="90000"/>
              </a:lnSpc>
            </a:pPr>
            <a:r>
              <a:rPr lang="en-US" sz="2800" dirty="0"/>
              <a:t>Merciful</a:t>
            </a:r>
          </a:p>
          <a:p>
            <a:pPr>
              <a:lnSpc>
                <a:spcPct val="90000"/>
              </a:lnSpc>
            </a:pPr>
            <a:r>
              <a:rPr lang="en-US" sz="2800" dirty="0"/>
              <a:t>Pure in Heart</a:t>
            </a:r>
          </a:p>
          <a:p>
            <a:pPr>
              <a:lnSpc>
                <a:spcPct val="90000"/>
              </a:lnSpc>
            </a:pPr>
            <a:r>
              <a:rPr lang="en-US" sz="2800" dirty="0"/>
              <a:t>Peacemakers</a:t>
            </a:r>
          </a:p>
          <a:p>
            <a:pPr>
              <a:lnSpc>
                <a:spcPct val="90000"/>
              </a:lnSpc>
            </a:pPr>
            <a:r>
              <a:rPr lang="en-US" sz="2800" dirty="0"/>
              <a:t>Persecuted for Righteousness </a:t>
            </a:r>
          </a:p>
          <a:p>
            <a:pPr>
              <a:lnSpc>
                <a:spcPct val="90000"/>
              </a:lnSpc>
            </a:pPr>
            <a:endParaRPr lang="en-US" sz="2800" dirty="0"/>
          </a:p>
        </p:txBody>
      </p:sp>
      <p:sp>
        <p:nvSpPr>
          <p:cNvPr id="8198" name="Text Box 6"/>
          <p:cNvSpPr txBox="1">
            <a:spLocks noChangeArrowheads="1"/>
          </p:cNvSpPr>
          <p:nvPr/>
        </p:nvSpPr>
        <p:spPr bwMode="auto">
          <a:xfrm>
            <a:off x="2041526" y="1240896"/>
            <a:ext cx="43592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00" name="Text Box 8"/>
          <p:cNvSpPr txBox="1">
            <a:spLocks noChangeArrowheads="1"/>
          </p:cNvSpPr>
          <p:nvPr/>
        </p:nvSpPr>
        <p:spPr bwMode="auto">
          <a:xfrm>
            <a:off x="304800" y="127000"/>
            <a:ext cx="8305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b="1" dirty="0">
                <a:solidFill>
                  <a:schemeClr val="tx2"/>
                </a:solidFill>
                <a:latin typeface="+mn-lt"/>
              </a:rPr>
              <a:t>Beatitudes</a:t>
            </a:r>
          </a:p>
        </p:txBody>
      </p:sp>
      <p:sp>
        <p:nvSpPr>
          <p:cNvPr id="7" name="Rectangle 2"/>
          <p:cNvSpPr txBox="1">
            <a:spLocks noChangeArrowheads="1"/>
          </p:cNvSpPr>
          <p:nvPr/>
        </p:nvSpPr>
        <p:spPr>
          <a:xfrm>
            <a:off x="4808220" y="716905"/>
            <a:ext cx="3916362" cy="635000"/>
          </a:xfrm>
          <a:prstGeom prst="rect">
            <a:avLst/>
          </a:prstGeom>
        </p:spPr>
        <p:txBody>
          <a:bodyPr vert="horz" rtlCol="0" anchor="ctr">
            <a:normAutofit fontScale="9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fontAlgn="auto">
              <a:spcAft>
                <a:spcPts val="0"/>
              </a:spcAft>
            </a:pPr>
            <a:r>
              <a:rPr lang="en-US" sz="3600" u="sng" dirty="0" smtClean="0">
                <a:solidFill>
                  <a:schemeClr val="accent1">
                    <a:lumMod val="75000"/>
                  </a:schemeClr>
                </a:solidFill>
                <a:effectLst/>
              </a:rPr>
              <a:t>Sermon on the Plains</a:t>
            </a:r>
            <a:endParaRPr lang="en-US" sz="3600" u="sng" dirty="0">
              <a:solidFill>
                <a:schemeClr val="accent1">
                  <a:lumMod val="75000"/>
                </a:schemeClr>
              </a:solidFill>
              <a:effectLst/>
            </a:endParaRPr>
          </a:p>
        </p:txBody>
      </p:sp>
      <p:sp>
        <p:nvSpPr>
          <p:cNvPr id="8" name="Rectangle 3"/>
          <p:cNvSpPr txBox="1">
            <a:spLocks noChangeArrowheads="1"/>
          </p:cNvSpPr>
          <p:nvPr/>
        </p:nvSpPr>
        <p:spPr>
          <a:xfrm>
            <a:off x="4953000" y="1240896"/>
            <a:ext cx="3886200" cy="1616604"/>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90000"/>
              </a:lnSpc>
            </a:pPr>
            <a:r>
              <a:rPr lang="en-US" sz="2800" dirty="0" smtClean="0"/>
              <a:t>You who are poor </a:t>
            </a:r>
          </a:p>
          <a:p>
            <a:pPr fontAlgn="auto">
              <a:lnSpc>
                <a:spcPct val="90000"/>
              </a:lnSpc>
            </a:pPr>
            <a:r>
              <a:rPr lang="en-US" sz="2800" dirty="0" smtClean="0"/>
              <a:t>You who are hungry</a:t>
            </a:r>
          </a:p>
          <a:p>
            <a:pPr fontAlgn="auto">
              <a:lnSpc>
                <a:spcPct val="90000"/>
              </a:lnSpc>
            </a:pPr>
            <a:r>
              <a:rPr lang="en-US" sz="2800" dirty="0" smtClean="0"/>
              <a:t>You who Weep</a:t>
            </a:r>
          </a:p>
          <a:p>
            <a:pPr fontAlgn="auto">
              <a:lnSpc>
                <a:spcPct val="90000"/>
              </a:lnSpc>
            </a:pPr>
            <a:r>
              <a:rPr lang="en-US" sz="2800" dirty="0" smtClean="0"/>
              <a:t>Hated and reviled</a:t>
            </a:r>
          </a:p>
          <a:p>
            <a:pPr fontAlgn="auto">
              <a:lnSpc>
                <a:spcPct val="90000"/>
              </a:lnSpc>
            </a:pPr>
            <a:endParaRPr lang="en-US" sz="2800" dirty="0"/>
          </a:p>
        </p:txBody>
      </p:sp>
      <p:sp>
        <p:nvSpPr>
          <p:cNvPr id="9" name="Text Box 8"/>
          <p:cNvSpPr txBox="1">
            <a:spLocks noChangeArrowheads="1"/>
          </p:cNvSpPr>
          <p:nvPr/>
        </p:nvSpPr>
        <p:spPr bwMode="auto">
          <a:xfrm>
            <a:off x="5181600" y="2730500"/>
            <a:ext cx="2743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3200" b="1" dirty="0" smtClean="0">
                <a:solidFill>
                  <a:schemeClr val="tx2"/>
                </a:solidFill>
                <a:latin typeface="+mn-lt"/>
              </a:rPr>
              <a:t>Woes</a:t>
            </a:r>
            <a:endParaRPr lang="en-US" sz="3200" b="1" dirty="0">
              <a:solidFill>
                <a:schemeClr val="tx2"/>
              </a:solidFill>
              <a:latin typeface="+mn-lt"/>
            </a:endParaRPr>
          </a:p>
        </p:txBody>
      </p:sp>
      <p:sp>
        <p:nvSpPr>
          <p:cNvPr id="10" name="Rectangle 3"/>
          <p:cNvSpPr txBox="1">
            <a:spLocks noChangeArrowheads="1"/>
          </p:cNvSpPr>
          <p:nvPr/>
        </p:nvSpPr>
        <p:spPr>
          <a:xfrm>
            <a:off x="5029200" y="3111500"/>
            <a:ext cx="3886200" cy="1616604"/>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90000"/>
              </a:lnSpc>
            </a:pPr>
            <a:r>
              <a:rPr lang="en-US" sz="2800" dirty="0" smtClean="0"/>
              <a:t>You who are rich </a:t>
            </a:r>
          </a:p>
          <a:p>
            <a:pPr fontAlgn="auto">
              <a:lnSpc>
                <a:spcPct val="90000"/>
              </a:lnSpc>
            </a:pPr>
            <a:r>
              <a:rPr lang="en-US" sz="2800" dirty="0" smtClean="0"/>
              <a:t>You who are full</a:t>
            </a:r>
          </a:p>
          <a:p>
            <a:pPr fontAlgn="auto">
              <a:lnSpc>
                <a:spcPct val="90000"/>
              </a:lnSpc>
            </a:pPr>
            <a:r>
              <a:rPr lang="en-US" sz="2800" dirty="0" smtClean="0"/>
              <a:t>You who laugh</a:t>
            </a:r>
          </a:p>
          <a:p>
            <a:pPr fontAlgn="auto">
              <a:lnSpc>
                <a:spcPct val="90000"/>
              </a:lnSpc>
            </a:pPr>
            <a:r>
              <a:rPr lang="en-US" sz="2800" dirty="0" smtClean="0"/>
              <a:t>Well-spoken of</a:t>
            </a:r>
          </a:p>
          <a:p>
            <a:pPr fontAlgn="auto">
              <a:lnSpc>
                <a:spcPct val="90000"/>
              </a:lnSpc>
            </a:pPr>
            <a:endParaRPr lang="en-US" sz="2800" dirty="0"/>
          </a:p>
        </p:txBody>
      </p:sp>
    </p:spTree>
    <p:extLst>
      <p:ext uri="{BB962C8B-B14F-4D97-AF65-F5344CB8AC3E}">
        <p14:creationId xmlns:p14="http://schemas.microsoft.com/office/powerpoint/2010/main" val="2758778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chemeClr val="tx2"/>
                                      </p:to>
                                    </p:animClr>
                                  </p:subTnLst>
                                </p:cTn>
                              </p:par>
                              <p:par>
                                <p:cTn id="12" presetID="1" presetClass="entr" presetSubtype="0" fill="hold" grpId="0" nodeType="with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chemeClr val="tx2"/>
                                      </p:to>
                                    </p:animClr>
                                  </p:subTnLst>
                                </p:cTn>
                              </p:par>
                              <p:par>
                                <p:cTn id="14" presetID="1" presetClass="entr" presetSubtype="0" fill="hold" grpId="0" nodeType="withEffect">
                                  <p:stCondLst>
                                    <p:cond delay="0"/>
                                  </p:stCondLst>
                                  <p:childTnLst>
                                    <p:set>
                                      <p:cBhvr>
                                        <p:cTn id="15"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chemeClr val="tx2"/>
                                      </p:to>
                                    </p:animClr>
                                  </p:subTnLst>
                                </p:cTn>
                              </p:par>
                              <p:par>
                                <p:cTn id="16" presetID="1" presetClass="entr" presetSubtype="0" fill="hold" grpId="0" nodeType="with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3" end="3"/>
                                            </p:txEl>
                                          </p:spTgt>
                                        </p:tgtEl>
                                        <p:attrNameLst>
                                          <p:attrName>ppt_c</p:attrName>
                                        </p:attrNameLst>
                                      </p:cBhvr>
                                      <p:to>
                                        <a:schemeClr val="tx2"/>
                                      </p:to>
                                    </p:animClr>
                                  </p:subTnLst>
                                </p:cTn>
                              </p:par>
                              <p:par>
                                <p:cTn id="18" presetID="1" presetClass="entr" presetSubtype="0" fill="hold" grpId="0" nodeType="withEffect">
                                  <p:stCondLst>
                                    <p:cond delay="0"/>
                                  </p:stCondLst>
                                  <p:childTnLst>
                                    <p:set>
                                      <p:cBhvr>
                                        <p:cTn id="19" dur="1" fill="hold">
                                          <p:stCondLst>
                                            <p:cond delay="0"/>
                                          </p:stCondLst>
                                        </p:cTn>
                                        <p:tgtEl>
                                          <p:spTgt spid="819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4" end="4"/>
                                            </p:txEl>
                                          </p:spTgt>
                                        </p:tgtEl>
                                        <p:attrNameLst>
                                          <p:attrName>ppt_c</p:attrName>
                                        </p:attrNameLst>
                                      </p:cBhvr>
                                      <p:to>
                                        <a:schemeClr val="tx2"/>
                                      </p:to>
                                    </p:animClr>
                                  </p:subTnLst>
                                </p:cTn>
                              </p:par>
                              <p:par>
                                <p:cTn id="20" presetID="1" presetClass="entr" presetSubtype="0" fill="hold" grpId="0" nodeType="with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5" end="5"/>
                                            </p:txEl>
                                          </p:spTgt>
                                        </p:tgtEl>
                                        <p:attrNameLst>
                                          <p:attrName>ppt_c</p:attrName>
                                        </p:attrNameLst>
                                      </p:cBhvr>
                                      <p:to>
                                        <a:schemeClr val="tx2"/>
                                      </p:to>
                                    </p:animClr>
                                  </p:subTnLst>
                                </p:cTn>
                              </p:par>
                              <p:par>
                                <p:cTn id="22" presetID="1" presetClass="entr" presetSubtype="0" fill="hold" grpId="0" nodeType="withEffect">
                                  <p:stCondLst>
                                    <p:cond delay="0"/>
                                  </p:stCondLst>
                                  <p:childTnLst>
                                    <p:set>
                                      <p:cBhvr>
                                        <p:cTn id="23" dur="1" fill="hold">
                                          <p:stCondLst>
                                            <p:cond delay="0"/>
                                          </p:stCondLst>
                                        </p:cTn>
                                        <p:tgtEl>
                                          <p:spTgt spid="819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6" end="6"/>
                                            </p:txEl>
                                          </p:spTgt>
                                        </p:tgtEl>
                                        <p:attrNameLst>
                                          <p:attrName>ppt_c</p:attrName>
                                        </p:attrNameLst>
                                      </p:cBhvr>
                                      <p:to>
                                        <a:schemeClr val="tx2"/>
                                      </p:to>
                                    </p:animClr>
                                  </p:subTnLst>
                                </p:cTn>
                              </p:par>
                              <p:par>
                                <p:cTn id="24" presetID="1" presetClass="entr" presetSubtype="0" fill="hold" grpId="0" nodeType="withEffect">
                                  <p:stCondLst>
                                    <p:cond delay="0"/>
                                  </p:stCondLst>
                                  <p:childTnLst>
                                    <p:set>
                                      <p:cBhvr>
                                        <p:cTn id="25" dur="1" fill="hold">
                                          <p:stCondLst>
                                            <p:cond delay="0"/>
                                          </p:stCondLst>
                                        </p:cTn>
                                        <p:tgtEl>
                                          <p:spTgt spid="819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7" end="7"/>
                                            </p:txEl>
                                          </p:spTgt>
                                        </p:tgtEl>
                                        <p:attrNameLst>
                                          <p:attrName>ppt_c</p:attrName>
                                        </p:attrNameLst>
                                      </p:cBhvr>
                                      <p:to>
                                        <a:schemeClr val="tx2"/>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tx2"/>
                                      </p:to>
                                    </p:animClr>
                                  </p:subTnLst>
                                </p:cTn>
                              </p:par>
                              <p:par>
                                <p:cTn id="35" presetID="1" presetClass="entr" presetSubtype="0" fill="hold" grpId="0" nodeType="with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chemeClr val="tx2"/>
                                      </p:to>
                                    </p:animClr>
                                  </p:subTnLst>
                                </p:cTn>
                              </p:par>
                              <p:par>
                                <p:cTn id="37" presetID="1" presetClass="entr" presetSubtype="0" fill="hold" grpId="0" nodeType="with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chemeClr val="tx2"/>
                                      </p:to>
                                    </p:animClr>
                                  </p:subTnLst>
                                </p:cTn>
                              </p:par>
                              <p:par>
                                <p:cTn id="39" presetID="1" presetClass="entr" presetSubtype="0" fill="hold" grpId="0" nodeType="with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chemeClr val="tx2"/>
                                      </p:to>
                                    </p:animClr>
                                  </p:sub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dissolv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0" end="0"/>
                                            </p:txEl>
                                          </p:spTgt>
                                        </p:tgtEl>
                                        <p:attrNameLst>
                                          <p:attrName>ppt_c</p:attrName>
                                        </p:attrNameLst>
                                      </p:cBhvr>
                                      <p:to>
                                        <a:schemeClr val="tx2"/>
                                      </p:to>
                                    </p:animClr>
                                  </p:subTnLst>
                                </p:cTn>
                              </p:par>
                              <p:par>
                                <p:cTn id="50" presetID="1" presetClass="entr" presetSubtype="0" fill="hold" grpId="0" nodeType="withEffect">
                                  <p:stCondLst>
                                    <p:cond delay="0"/>
                                  </p:stCondLst>
                                  <p:childTnLst>
                                    <p:set>
                                      <p:cBhvr>
                                        <p:cTn id="51" dur="1" fill="hold">
                                          <p:stCondLst>
                                            <p:cond delay="0"/>
                                          </p:stCondLst>
                                        </p:cTn>
                                        <p:tgtEl>
                                          <p:spTgt spid="1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1" end="1"/>
                                            </p:txEl>
                                          </p:spTgt>
                                        </p:tgtEl>
                                        <p:attrNameLst>
                                          <p:attrName>ppt_c</p:attrName>
                                        </p:attrNameLst>
                                      </p:cBhvr>
                                      <p:to>
                                        <a:schemeClr val="tx2"/>
                                      </p:to>
                                    </p:animClr>
                                  </p:subTnLst>
                                </p:cTn>
                              </p:par>
                              <p:par>
                                <p:cTn id="52" presetID="1" presetClass="entr" presetSubtype="0" fill="hold" grpId="0" nodeType="withEffect">
                                  <p:stCondLst>
                                    <p:cond delay="0"/>
                                  </p:stCondLst>
                                  <p:childTnLst>
                                    <p:set>
                                      <p:cBhvr>
                                        <p:cTn id="53" dur="1" fill="hold">
                                          <p:stCondLst>
                                            <p:cond delay="0"/>
                                          </p:stCondLst>
                                        </p:cTn>
                                        <p:tgtEl>
                                          <p:spTgt spid="1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2" end="2"/>
                                            </p:txEl>
                                          </p:spTgt>
                                        </p:tgtEl>
                                        <p:attrNameLst>
                                          <p:attrName>ppt_c</p:attrName>
                                        </p:attrNameLst>
                                      </p:cBhvr>
                                      <p:to>
                                        <a:schemeClr val="tx2"/>
                                      </p:to>
                                    </p:animClr>
                                  </p:subTnLst>
                                </p:cTn>
                              </p:par>
                              <p:par>
                                <p:cTn id="54" presetID="1" presetClass="entr" presetSubtype="0" fill="hold" grpId="0" nodeType="withEffect">
                                  <p:stCondLst>
                                    <p:cond delay="0"/>
                                  </p:stCondLst>
                                  <p:childTnLst>
                                    <p:set>
                                      <p:cBhvr>
                                        <p:cTn id="55" dur="1" fill="hold">
                                          <p:stCondLst>
                                            <p:cond delay="0"/>
                                          </p:stCondLst>
                                        </p:cTn>
                                        <p:tgtEl>
                                          <p:spTgt spid="1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allAtOnce" autoUpdateAnimBg="0"/>
      <p:bldP spid="7" grpId="0"/>
      <p:bldP spid="8" grpId="0" build="allAtOnce" autoUpdateAnimBg="0"/>
      <p:bldP spid="9" grpId="0"/>
      <p:bldP spid="10" grpId="0" build="allAtOnce"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15106" y="2540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Three Lessons from the Beatitudes of the Sermon on the Plains</a:t>
            </a:r>
          </a:p>
        </p:txBody>
      </p:sp>
      <p:sp>
        <p:nvSpPr>
          <p:cNvPr id="2" name="TextBox 1"/>
          <p:cNvSpPr txBox="1"/>
          <p:nvPr/>
        </p:nvSpPr>
        <p:spPr>
          <a:xfrm>
            <a:off x="381000" y="1524000"/>
            <a:ext cx="8610600" cy="1938992"/>
          </a:xfrm>
          <a:prstGeom prst="rect">
            <a:avLst/>
          </a:prstGeom>
          <a:noFill/>
        </p:spPr>
        <p:txBody>
          <a:bodyPr wrap="square" rtlCol="0">
            <a:spAutoFit/>
          </a:bodyPr>
          <a:lstStyle/>
          <a:p>
            <a:pPr marL="514350" indent="-514350" algn="l">
              <a:buClr>
                <a:schemeClr val="accent1">
                  <a:lumMod val="50000"/>
                </a:schemeClr>
              </a:buClr>
              <a:buFont typeface="+mj-lt"/>
              <a:buAutoNum type="arabicPeriod"/>
            </a:pPr>
            <a:r>
              <a:rPr lang="en-US" sz="4000" dirty="0" smtClean="0">
                <a:latin typeface="Calibri" panose="020F0502020204030204" pitchFamily="34" charset="0"/>
              </a:rPr>
              <a:t>A warning</a:t>
            </a:r>
          </a:p>
          <a:p>
            <a:pPr marL="514350" indent="-514350" algn="l">
              <a:buClr>
                <a:schemeClr val="accent1">
                  <a:lumMod val="50000"/>
                </a:schemeClr>
              </a:buClr>
              <a:buFont typeface="+mj-lt"/>
              <a:buAutoNum type="arabicPeriod"/>
            </a:pPr>
            <a:r>
              <a:rPr lang="en-US" sz="4000" dirty="0" smtClean="0">
                <a:latin typeface="Calibri" panose="020F0502020204030204" pitchFamily="34" charset="0"/>
              </a:rPr>
              <a:t>A chance for sincere self-examination</a:t>
            </a:r>
          </a:p>
          <a:p>
            <a:pPr marL="514350" indent="-514350" algn="l">
              <a:buClr>
                <a:schemeClr val="accent1">
                  <a:lumMod val="50000"/>
                </a:schemeClr>
              </a:buClr>
              <a:buFont typeface="+mj-lt"/>
              <a:buAutoNum type="arabicPeriod"/>
            </a:pPr>
            <a:r>
              <a:rPr lang="en-US" sz="4000" dirty="0" smtClean="0">
                <a:latin typeface="Calibri" panose="020F0502020204030204" pitchFamily="34" charset="0"/>
              </a:rPr>
              <a:t>A surprising blessing</a:t>
            </a:r>
            <a:endParaRPr lang="en-US" sz="4000" dirty="0">
              <a:latin typeface="Calibri" panose="020F0502020204030204" pitchFamily="34" charset="0"/>
            </a:endParaRPr>
          </a:p>
        </p:txBody>
      </p:sp>
    </p:spTree>
    <p:extLst>
      <p:ext uri="{BB962C8B-B14F-4D97-AF65-F5344CB8AC3E}">
        <p14:creationId xmlns:p14="http://schemas.microsoft.com/office/powerpoint/2010/main" val="12563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Luke 6:20-26</a:t>
            </a:r>
          </a:p>
        </p:txBody>
      </p:sp>
      <p:sp>
        <p:nvSpPr>
          <p:cNvPr id="2" name="TextBox 1"/>
          <p:cNvSpPr txBox="1"/>
          <p:nvPr/>
        </p:nvSpPr>
        <p:spPr>
          <a:xfrm>
            <a:off x="381000" y="723900"/>
            <a:ext cx="8686800" cy="4339650"/>
          </a:xfrm>
          <a:prstGeom prst="rect">
            <a:avLst/>
          </a:prstGeom>
          <a:noFill/>
        </p:spPr>
        <p:txBody>
          <a:bodyPr wrap="square" rtlCol="0">
            <a:spAutoFit/>
          </a:bodyPr>
          <a:lstStyle/>
          <a:p>
            <a:pPr algn="l"/>
            <a:r>
              <a:rPr lang="en-US" sz="2300" i="1" dirty="0" smtClean="0">
                <a:latin typeface="+mn-lt"/>
              </a:rPr>
              <a:t>“</a:t>
            </a:r>
            <a:r>
              <a:rPr lang="en-US" sz="2300" i="1" dirty="0">
                <a:latin typeface="+mn-lt"/>
              </a:rPr>
              <a:t>Blessed are you who are poor, for yours is the kingdom of God.</a:t>
            </a:r>
          </a:p>
          <a:p>
            <a:pPr algn="l"/>
            <a:r>
              <a:rPr lang="en-US" sz="2300" i="1" baseline="30000" dirty="0">
                <a:latin typeface="+mn-lt"/>
              </a:rPr>
              <a:t>21 </a:t>
            </a:r>
            <a:r>
              <a:rPr lang="en-US" sz="2300" i="1" dirty="0">
                <a:latin typeface="+mn-lt"/>
              </a:rPr>
              <a:t>“Blessed are you who are hungry now, for you shall be satisfied.</a:t>
            </a:r>
          </a:p>
          <a:p>
            <a:pPr algn="l"/>
            <a:r>
              <a:rPr lang="en-US" sz="2300" i="1" dirty="0">
                <a:latin typeface="+mn-lt"/>
              </a:rPr>
              <a:t>“Blessed are you who weep now, for you shall laugh.</a:t>
            </a:r>
          </a:p>
          <a:p>
            <a:pPr algn="l"/>
            <a:r>
              <a:rPr lang="en-US" sz="2300" i="1" baseline="30000" dirty="0">
                <a:latin typeface="+mn-lt"/>
              </a:rPr>
              <a:t>22 </a:t>
            </a:r>
            <a:r>
              <a:rPr lang="en-US" sz="2300" i="1" dirty="0">
                <a:latin typeface="+mn-lt"/>
              </a:rPr>
              <a:t>“Blessed are you when people hate you and when they exclude you and revile you and spurn your name as evil, on account of the Son of Man! </a:t>
            </a:r>
            <a:r>
              <a:rPr lang="en-US" sz="2300" i="1" baseline="30000" dirty="0">
                <a:latin typeface="+mn-lt"/>
              </a:rPr>
              <a:t>23 </a:t>
            </a:r>
            <a:r>
              <a:rPr lang="en-US" sz="2300" i="1" dirty="0">
                <a:latin typeface="+mn-lt"/>
              </a:rPr>
              <a:t>Rejoice in that day, and leap for joy, for behold, your reward is great in heaven; for so their fathers did to the prophets.</a:t>
            </a:r>
          </a:p>
          <a:p>
            <a:pPr algn="l"/>
            <a:r>
              <a:rPr lang="en-US" sz="2300" i="1" baseline="30000" dirty="0" smtClean="0">
                <a:latin typeface="+mn-lt"/>
              </a:rPr>
              <a:t>24</a:t>
            </a:r>
            <a:r>
              <a:rPr lang="en-US" sz="2300" i="1" baseline="30000" dirty="0">
                <a:latin typeface="+mn-lt"/>
              </a:rPr>
              <a:t> </a:t>
            </a:r>
            <a:r>
              <a:rPr lang="en-US" sz="2300" i="1" dirty="0">
                <a:latin typeface="+mn-lt"/>
              </a:rPr>
              <a:t>“But woe to you who are rich, for you have received your consolation.</a:t>
            </a:r>
          </a:p>
          <a:p>
            <a:pPr algn="l"/>
            <a:r>
              <a:rPr lang="en-US" sz="2300" i="1" baseline="30000" dirty="0">
                <a:latin typeface="+mn-lt"/>
              </a:rPr>
              <a:t>25 </a:t>
            </a:r>
            <a:r>
              <a:rPr lang="en-US" sz="2300" i="1" dirty="0">
                <a:latin typeface="+mn-lt"/>
              </a:rPr>
              <a:t>“Woe to you who are full now, for you shall be hungry.</a:t>
            </a:r>
          </a:p>
          <a:p>
            <a:pPr algn="l"/>
            <a:r>
              <a:rPr lang="en-US" sz="2300" i="1" dirty="0">
                <a:latin typeface="+mn-lt"/>
              </a:rPr>
              <a:t>“Woe to you who laugh now, for you shall mourn and weep.</a:t>
            </a:r>
          </a:p>
          <a:p>
            <a:pPr algn="l"/>
            <a:r>
              <a:rPr lang="en-US" sz="2300" i="1" baseline="30000" dirty="0">
                <a:latin typeface="+mn-lt"/>
              </a:rPr>
              <a:t>26 </a:t>
            </a:r>
            <a:r>
              <a:rPr lang="en-US" sz="2300" i="1" dirty="0">
                <a:latin typeface="+mn-lt"/>
              </a:rPr>
              <a:t>“Woe to you, when all people speak well of you, for so their fathers did to the false prophets.</a:t>
            </a:r>
          </a:p>
        </p:txBody>
      </p:sp>
    </p:spTree>
    <p:extLst>
      <p:ext uri="{BB962C8B-B14F-4D97-AF65-F5344CB8AC3E}">
        <p14:creationId xmlns:p14="http://schemas.microsoft.com/office/powerpoint/2010/main" val="145861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6670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Luke 6:45</a:t>
            </a:r>
          </a:p>
        </p:txBody>
      </p:sp>
      <p:sp>
        <p:nvSpPr>
          <p:cNvPr id="2" name="TextBox 1"/>
          <p:cNvSpPr txBox="1"/>
          <p:nvPr/>
        </p:nvSpPr>
        <p:spPr>
          <a:xfrm>
            <a:off x="381000" y="1409700"/>
            <a:ext cx="8686800" cy="2062103"/>
          </a:xfrm>
          <a:prstGeom prst="rect">
            <a:avLst/>
          </a:prstGeom>
          <a:noFill/>
        </p:spPr>
        <p:txBody>
          <a:bodyPr wrap="square" rtlCol="0">
            <a:spAutoFit/>
          </a:bodyPr>
          <a:lstStyle/>
          <a:p>
            <a:pPr algn="l"/>
            <a:r>
              <a:rPr lang="en-US" sz="3200" i="1" baseline="30000" dirty="0">
                <a:latin typeface="+mn-lt"/>
              </a:rPr>
              <a:t>45 </a:t>
            </a:r>
            <a:r>
              <a:rPr lang="en-US" sz="3200" i="1" dirty="0">
                <a:latin typeface="+mn-lt"/>
              </a:rPr>
              <a:t>The good person out of the good treasure of his heart produces good, and the evil person out of his evil treasure produces evil, for out of the abundance of the heart his mouth speaks.</a:t>
            </a:r>
            <a:endParaRPr lang="en-US" sz="2800" i="1" dirty="0">
              <a:latin typeface="+mn-lt"/>
            </a:endParaRPr>
          </a:p>
        </p:txBody>
      </p:sp>
    </p:spTree>
    <p:extLst>
      <p:ext uri="{BB962C8B-B14F-4D97-AF65-F5344CB8AC3E}">
        <p14:creationId xmlns:p14="http://schemas.microsoft.com/office/powerpoint/2010/main" val="3904936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6670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Luke 6:47-49</a:t>
            </a:r>
          </a:p>
        </p:txBody>
      </p:sp>
      <p:sp>
        <p:nvSpPr>
          <p:cNvPr id="2" name="TextBox 1"/>
          <p:cNvSpPr txBox="1"/>
          <p:nvPr/>
        </p:nvSpPr>
        <p:spPr>
          <a:xfrm>
            <a:off x="304800" y="876300"/>
            <a:ext cx="8839200" cy="3970318"/>
          </a:xfrm>
          <a:prstGeom prst="rect">
            <a:avLst/>
          </a:prstGeom>
          <a:noFill/>
        </p:spPr>
        <p:txBody>
          <a:bodyPr wrap="square" rtlCol="0">
            <a:spAutoFit/>
          </a:bodyPr>
          <a:lstStyle/>
          <a:p>
            <a:pPr algn="l"/>
            <a:r>
              <a:rPr lang="en-US" sz="2800" i="1" baseline="30000" dirty="0">
                <a:latin typeface="+mn-lt"/>
              </a:rPr>
              <a:t>47 </a:t>
            </a:r>
            <a:r>
              <a:rPr lang="en-US" sz="2800" i="1" dirty="0">
                <a:latin typeface="+mn-lt"/>
              </a:rPr>
              <a:t>Everyone who comes to me and hears my words and does them, I will show you what he is like: </a:t>
            </a:r>
            <a:r>
              <a:rPr lang="en-US" sz="2800" i="1" baseline="30000" dirty="0">
                <a:latin typeface="+mn-lt"/>
              </a:rPr>
              <a:t>48 </a:t>
            </a:r>
            <a:r>
              <a:rPr lang="en-US" sz="2800" i="1" dirty="0">
                <a:latin typeface="+mn-lt"/>
              </a:rPr>
              <a:t>he is like a man building a house, who dug deep and laid the foundation on the rock. And when a flood arose, the stream broke against that house and could not shake it, because it had been well built. </a:t>
            </a:r>
            <a:r>
              <a:rPr lang="en-US" sz="2800" i="1" baseline="30000" dirty="0">
                <a:latin typeface="+mn-lt"/>
              </a:rPr>
              <a:t>49 </a:t>
            </a:r>
            <a:r>
              <a:rPr lang="en-US" sz="2800" i="1" dirty="0">
                <a:latin typeface="+mn-lt"/>
              </a:rPr>
              <a:t>But the one who hears and does not do them is like a man who built a house on the ground without a foundation. When the stream broke against it, immediately it fell, and the ruin of that house was great.”</a:t>
            </a:r>
            <a:endParaRPr lang="en-US" sz="2400" i="1" dirty="0">
              <a:latin typeface="+mn-lt"/>
            </a:endParaRPr>
          </a:p>
        </p:txBody>
      </p:sp>
    </p:spTree>
    <p:extLst>
      <p:ext uri="{BB962C8B-B14F-4D97-AF65-F5344CB8AC3E}">
        <p14:creationId xmlns:p14="http://schemas.microsoft.com/office/powerpoint/2010/main" val="390827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15106" y="2540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Sincere Self-Examination</a:t>
            </a:r>
          </a:p>
        </p:txBody>
      </p:sp>
      <p:sp>
        <p:nvSpPr>
          <p:cNvPr id="2" name="TextBox 1"/>
          <p:cNvSpPr txBox="1"/>
          <p:nvPr/>
        </p:nvSpPr>
        <p:spPr>
          <a:xfrm>
            <a:off x="381000" y="1524000"/>
            <a:ext cx="8610600" cy="2554545"/>
          </a:xfrm>
          <a:prstGeom prst="rect">
            <a:avLst/>
          </a:prstGeom>
          <a:noFill/>
        </p:spPr>
        <p:txBody>
          <a:bodyPr wrap="square" rtlCol="0">
            <a:spAutoFit/>
          </a:bodyPr>
          <a:lstStyle/>
          <a:p>
            <a:pPr marL="571500" indent="-571500" algn="l">
              <a:buClr>
                <a:schemeClr val="accent1">
                  <a:lumMod val="50000"/>
                </a:schemeClr>
              </a:buClr>
              <a:buFont typeface="Wingdings" panose="05000000000000000000" pitchFamily="2" charset="2"/>
              <a:buChar char="§"/>
            </a:pPr>
            <a:r>
              <a:rPr lang="en-US" sz="4000" dirty="0" smtClean="0">
                <a:latin typeface="Calibri" panose="020F0502020204030204" pitchFamily="34" charset="0"/>
              </a:rPr>
              <a:t>Possessions</a:t>
            </a:r>
          </a:p>
          <a:p>
            <a:pPr marL="571500" indent="-571500" algn="l">
              <a:buClr>
                <a:schemeClr val="accent1">
                  <a:lumMod val="50000"/>
                </a:schemeClr>
              </a:buClr>
              <a:buFont typeface="Wingdings" panose="05000000000000000000" pitchFamily="2" charset="2"/>
              <a:buChar char="§"/>
            </a:pPr>
            <a:r>
              <a:rPr lang="en-US" sz="4000" dirty="0" smtClean="0">
                <a:latin typeface="Calibri" panose="020F0502020204030204" pitchFamily="34" charset="0"/>
              </a:rPr>
              <a:t>Physical Desires</a:t>
            </a:r>
          </a:p>
          <a:p>
            <a:pPr marL="571500" indent="-571500" algn="l">
              <a:buClr>
                <a:schemeClr val="accent1">
                  <a:lumMod val="50000"/>
                </a:schemeClr>
              </a:buClr>
              <a:buFont typeface="Wingdings" panose="05000000000000000000" pitchFamily="2" charset="2"/>
              <a:buChar char="§"/>
            </a:pPr>
            <a:r>
              <a:rPr lang="en-US" sz="4000" dirty="0" smtClean="0">
                <a:latin typeface="Calibri" panose="020F0502020204030204" pitchFamily="34" charset="0"/>
              </a:rPr>
              <a:t>Happiness</a:t>
            </a:r>
          </a:p>
          <a:p>
            <a:pPr marL="571500" indent="-571500" algn="l">
              <a:buClr>
                <a:schemeClr val="accent1">
                  <a:lumMod val="50000"/>
                </a:schemeClr>
              </a:buClr>
              <a:buFont typeface="Wingdings" panose="05000000000000000000" pitchFamily="2" charset="2"/>
              <a:buChar char="§"/>
            </a:pPr>
            <a:r>
              <a:rPr lang="en-US" sz="4000" dirty="0" smtClean="0">
                <a:latin typeface="Calibri" panose="020F0502020204030204" pitchFamily="34" charset="0"/>
              </a:rPr>
              <a:t>Social Acceptance</a:t>
            </a:r>
            <a:endParaRPr lang="en-US" sz="4000" dirty="0">
              <a:latin typeface="Calibri" panose="020F0502020204030204" pitchFamily="34" charset="0"/>
            </a:endParaRPr>
          </a:p>
        </p:txBody>
      </p:sp>
    </p:spTree>
    <p:extLst>
      <p:ext uri="{BB962C8B-B14F-4D97-AF65-F5344CB8AC3E}">
        <p14:creationId xmlns:p14="http://schemas.microsoft.com/office/powerpoint/2010/main" val="98435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4" y="2159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Sermon on the Plains</a:t>
            </a:r>
          </a:p>
        </p:txBody>
      </p:sp>
    </p:spTree>
    <p:extLst>
      <p:ext uri="{BB962C8B-B14F-4D97-AF65-F5344CB8AC3E}">
        <p14:creationId xmlns:p14="http://schemas.microsoft.com/office/powerpoint/2010/main" val="195007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10603</TotalTime>
  <Words>194</Words>
  <Application>Microsoft Office PowerPoint</Application>
  <PresentationFormat>On-screen Show (16:10)</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Sermon on the Plains</vt:lpstr>
      <vt:lpstr>PowerPoint Presentation</vt:lpstr>
      <vt:lpstr>Sermon on the Mount</vt:lpstr>
      <vt:lpstr>Three Lessons from the Beatitudes of the Sermon on the Plains</vt:lpstr>
      <vt:lpstr>Luke 6:20-26</vt:lpstr>
      <vt:lpstr>Luke 6:45</vt:lpstr>
      <vt:lpstr>Luke 6:47-49</vt:lpstr>
      <vt:lpstr>Sincere Self-Examination</vt:lpstr>
      <vt:lpstr>Sermon on the Plains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russell lagrone</cp:lastModifiedBy>
  <cp:revision>169</cp:revision>
  <dcterms:created xsi:type="dcterms:W3CDTF">2002-05-07T01:10:22Z</dcterms:created>
  <dcterms:modified xsi:type="dcterms:W3CDTF">2015-06-07T11:54:15Z</dcterms:modified>
</cp:coreProperties>
</file>