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68" y="-78"/>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4279525"/>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796540"/>
            <a:ext cx="8077200" cy="1394460"/>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524000"/>
            <a:ext cx="8077200" cy="1249680"/>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70C0DB-1625-447B-B5BF-A086BCD9FCA0}" type="slidenum">
              <a:rPr lang="en-CA" smtClean="0"/>
              <a:pPr/>
              <a:t>‹#›</a:t>
            </a:fld>
            <a:endParaRPr lang="en-CA"/>
          </a:p>
        </p:txBody>
      </p:sp>
      <p:sp>
        <p:nvSpPr>
          <p:cNvPr id="10" name="Rectangle 9"/>
          <p:cNvSpPr/>
          <p:nvPr/>
        </p:nvSpPr>
        <p:spPr bwMode="invGray">
          <a:xfrm>
            <a:off x="0" y="4273612"/>
            <a:ext cx="9144000" cy="3810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715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715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28867"/>
            <a:ext cx="1905000" cy="48762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54000"/>
            <a:ext cx="6019800" cy="48762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5" name="Footer Placeholder 4"/>
          <p:cNvSpPr>
            <a:spLocks noGrp="1"/>
          </p:cNvSpPr>
          <p:nvPr>
            <p:ph type="ftr" sz="quarter" idx="11"/>
          </p:nvPr>
        </p:nvSpPr>
        <p:spPr>
          <a:xfrm>
            <a:off x="2640597" y="5314550"/>
            <a:ext cx="3836404" cy="304271"/>
          </a:xfrm>
        </p:spPr>
        <p:txBody>
          <a:bodyPr/>
          <a:lstStyle/>
          <a:p>
            <a:endParaRPr lang="en-CA"/>
          </a:p>
        </p:txBody>
      </p:sp>
      <p:sp>
        <p:nvSpPr>
          <p:cNvPr id="6" name="Slide Number Placeholder 5"/>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
            <a:ext cx="8229600" cy="104394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168767"/>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168767"/>
            <a:ext cx="9144000" cy="3810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9060"/>
            <a:ext cx="8013192" cy="1363980"/>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524000"/>
            <a:ext cx="8022336" cy="5715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70C0DB-1625-447B-B5BF-A086BCD9FCA0}"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78280"/>
            <a:ext cx="4038600" cy="3853180"/>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78280"/>
            <a:ext cx="4038600" cy="38531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415823"/>
            <a:ext cx="4040188" cy="596129"/>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41260"/>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415823"/>
            <a:ext cx="4041775" cy="596129"/>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041260"/>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870C0DB-1625-447B-B5BF-A086BCD9FCA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27000"/>
            <a:ext cx="2523744" cy="815340"/>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452611"/>
            <a:ext cx="5920641" cy="37990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441682"/>
            <a:ext cx="2468880"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B9DE4E-5CA0-4A3D-9018-D581EEE0D651}" type="datetimeFigureOut">
              <a:rPr lang="en-CA" smtClean="0"/>
              <a:pPr/>
              <a:t>19/07/2015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70C0DB-1625-447B-B5BF-A086BCD9FCA0}" type="slidenum">
              <a:rPr lang="en-CA" smtClean="0"/>
              <a:pPr/>
              <a:t>‹#›</a:t>
            </a:fld>
            <a:endParaRPr lang="en-CA"/>
          </a:p>
        </p:txBody>
      </p:sp>
      <p:sp>
        <p:nvSpPr>
          <p:cNvPr id="12" name="Rectangle 11"/>
          <p:cNvSpPr/>
          <p:nvPr/>
        </p:nvSpPr>
        <p:spPr bwMode="invGray">
          <a:xfrm>
            <a:off x="2855737" y="0"/>
            <a:ext cx="45720" cy="121158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21158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29540"/>
            <a:ext cx="2525150" cy="815340"/>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237340"/>
            <a:ext cx="6247397" cy="4477660"/>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440180"/>
            <a:ext cx="2468880"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975360"/>
            <a:ext cx="2523744" cy="167640"/>
          </a:xfrm>
        </p:spPr>
        <p:txBody>
          <a:bodyPr/>
          <a:lstStyle/>
          <a:p>
            <a:fld id="{DFB9DE4E-5CA0-4A3D-9018-D581EEE0D651}" type="datetimeFigureOut">
              <a:rPr lang="en-CA" smtClean="0"/>
              <a:pPr/>
              <a:t>19/07/2015</a:t>
            </a:fld>
            <a:endParaRPr lang="en-CA"/>
          </a:p>
        </p:txBody>
      </p:sp>
      <p:sp>
        <p:nvSpPr>
          <p:cNvPr id="11" name="Rectangle 10"/>
          <p:cNvSpPr/>
          <p:nvPr/>
        </p:nvSpPr>
        <p:spPr>
          <a:xfrm>
            <a:off x="2855737" y="0"/>
            <a:ext cx="45720" cy="5715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715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975360"/>
            <a:ext cx="5193792" cy="167640"/>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975360"/>
            <a:ext cx="733864" cy="167640"/>
          </a:xfrm>
        </p:spPr>
        <p:txBody>
          <a:bodyPr/>
          <a:lstStyle/>
          <a:p>
            <a:fld id="{1870C0DB-1625-447B-B5BF-A086BCD9FCA0}"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196579"/>
            <a:ext cx="9144000" cy="3810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194778"/>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27000"/>
            <a:ext cx="8229600" cy="104255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479326"/>
            <a:ext cx="8229600" cy="3854674"/>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5397499"/>
            <a:ext cx="2133600" cy="22860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FB9DE4E-5CA0-4A3D-9018-D581EEE0D651}" type="datetimeFigureOut">
              <a:rPr lang="en-CA" smtClean="0"/>
              <a:pPr/>
              <a:t>19/07/2015</a:t>
            </a:fld>
            <a:endParaRPr lang="en-CA"/>
          </a:p>
        </p:txBody>
      </p:sp>
      <p:sp>
        <p:nvSpPr>
          <p:cNvPr id="5" name="Footer Placeholder 4"/>
          <p:cNvSpPr>
            <a:spLocks noGrp="1"/>
          </p:cNvSpPr>
          <p:nvPr>
            <p:ph type="ftr" sz="quarter" idx="3"/>
          </p:nvPr>
        </p:nvSpPr>
        <p:spPr>
          <a:xfrm>
            <a:off x="2640597" y="5397499"/>
            <a:ext cx="5507719" cy="22860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5397499"/>
            <a:ext cx="733864" cy="22860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870C0DB-1625-447B-B5BF-A086BCD9FCA0}"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Hebrews 12:1-2</a:t>
            </a:r>
            <a:endParaRPr lang="en-CA" dirty="0"/>
          </a:p>
        </p:txBody>
      </p:sp>
      <p:sp>
        <p:nvSpPr>
          <p:cNvPr id="5" name="Content Placeholder 4"/>
          <p:cNvSpPr>
            <a:spLocks noGrp="1"/>
          </p:cNvSpPr>
          <p:nvPr>
            <p:ph idx="1"/>
          </p:nvPr>
        </p:nvSpPr>
        <p:spPr/>
        <p:txBody>
          <a:bodyPr>
            <a:normAutofit fontScale="92500" lnSpcReduction="20000"/>
          </a:bodyPr>
          <a:lstStyle/>
          <a:p>
            <a:pPr>
              <a:buNone/>
            </a:pPr>
            <a:r>
              <a:rPr lang="en-CA" i="1" dirty="0" smtClean="0"/>
              <a:t>“Therefore we also, since we are surrounded by so great a cloud of witnesses, let us lay aside every weight, and the sin that so easily ensnares us, and let us run with endurance the race that is set before us,</a:t>
            </a:r>
          </a:p>
          <a:p>
            <a:pPr>
              <a:buNone/>
            </a:pPr>
            <a:endParaRPr lang="en-CA" i="1" dirty="0" smtClean="0"/>
          </a:p>
          <a:p>
            <a:pPr>
              <a:buNone/>
            </a:pPr>
            <a:r>
              <a:rPr lang="en-CA" i="1" dirty="0" smtClean="0"/>
              <a:t>  looking unto Jesus, the author and finisher of our faith, who for the joy that was set before Him endured the cross, despising the shame, and has sat down at the right hand of the throne of God.”</a:t>
            </a:r>
            <a:endParaRPr lang="en-CA" i="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Ephesians 4:31-32</a:t>
            </a:r>
            <a:endParaRPr lang="en-CA" dirty="0"/>
          </a:p>
        </p:txBody>
      </p:sp>
      <p:sp>
        <p:nvSpPr>
          <p:cNvPr id="3" name="Content Placeholder 2"/>
          <p:cNvSpPr>
            <a:spLocks noGrp="1"/>
          </p:cNvSpPr>
          <p:nvPr>
            <p:ph idx="1"/>
          </p:nvPr>
        </p:nvSpPr>
        <p:spPr/>
        <p:txBody>
          <a:bodyPr>
            <a:normAutofit fontScale="92500" lnSpcReduction="10000"/>
          </a:bodyPr>
          <a:lstStyle/>
          <a:p>
            <a:pPr marL="633222" indent="-514350">
              <a:buFont typeface="+mj-lt"/>
              <a:buAutoNum type="arabicPeriod"/>
            </a:pPr>
            <a:r>
              <a:rPr lang="en-CA" i="1" dirty="0" smtClean="0"/>
              <a:t>Bitterness is a sin.</a:t>
            </a:r>
            <a:endParaRPr lang="en-CA" dirty="0" smtClean="0"/>
          </a:p>
          <a:p>
            <a:pPr marL="633222" indent="-514350">
              <a:buFont typeface="+mj-lt"/>
              <a:buAutoNum type="arabicPeriod"/>
            </a:pPr>
            <a:endParaRPr lang="en-CA" i="1" dirty="0" smtClean="0"/>
          </a:p>
          <a:p>
            <a:pPr marL="633222" indent="-514350">
              <a:buFont typeface="+mj-lt"/>
              <a:buAutoNum type="arabicPeriod"/>
            </a:pPr>
            <a:r>
              <a:rPr lang="en-CA" i="1" dirty="0" smtClean="0"/>
              <a:t>You do not have a right to be bitter.</a:t>
            </a:r>
          </a:p>
          <a:p>
            <a:pPr marL="633222" indent="-514350">
              <a:buFont typeface="+mj-lt"/>
              <a:buAutoNum type="arabicPeriod"/>
            </a:pPr>
            <a:endParaRPr lang="en-CA" i="1" dirty="0" smtClean="0"/>
          </a:p>
          <a:p>
            <a:pPr marL="633222" indent="-514350">
              <a:buFont typeface="+mj-lt"/>
              <a:buAutoNum type="arabicPeriod"/>
            </a:pPr>
            <a:r>
              <a:rPr lang="en-CA" i="1" dirty="0" smtClean="0"/>
              <a:t>The responsibility to put away bitterness is </a:t>
            </a:r>
            <a:r>
              <a:rPr lang="en-CA" b="1" i="1" dirty="0" smtClean="0"/>
              <a:t>yours</a:t>
            </a:r>
            <a:r>
              <a:rPr lang="en-CA" i="1" dirty="0" smtClean="0"/>
              <a:t>, and is not dependent on what anyone else does.</a:t>
            </a:r>
            <a:endParaRPr lang="en-CA" dirty="0" smtClean="0"/>
          </a:p>
          <a:p>
            <a:pPr marL="633222" indent="-514350">
              <a:buFont typeface="+mj-lt"/>
              <a:buAutoNum type="arabicPeriod"/>
            </a:pPr>
            <a:endParaRPr lang="en-CA" i="1" dirty="0" smtClean="0"/>
          </a:p>
          <a:p>
            <a:pPr marL="633222" indent="-514350">
              <a:buFont typeface="+mj-lt"/>
              <a:buAutoNum type="arabicPeriod"/>
            </a:pPr>
            <a:r>
              <a:rPr lang="en-CA" i="1" dirty="0" smtClean="0"/>
              <a:t>“Put away” bitterness, not “share” it.</a:t>
            </a:r>
            <a:endParaRPr lang="en-CA"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Ephesians 4:31-32</a:t>
            </a:r>
            <a:endParaRPr lang="en-CA" dirty="0"/>
          </a:p>
        </p:txBody>
      </p:sp>
      <p:sp>
        <p:nvSpPr>
          <p:cNvPr id="3" name="Content Placeholder 2"/>
          <p:cNvSpPr>
            <a:spLocks noGrp="1"/>
          </p:cNvSpPr>
          <p:nvPr>
            <p:ph idx="1"/>
          </p:nvPr>
        </p:nvSpPr>
        <p:spPr/>
        <p:txBody>
          <a:bodyPr>
            <a:normAutofit/>
          </a:bodyPr>
          <a:lstStyle/>
          <a:p>
            <a:pPr marL="633222" indent="-514350">
              <a:buFont typeface="+mj-lt"/>
              <a:buAutoNum type="arabicPeriod" startAt="5"/>
            </a:pPr>
            <a:r>
              <a:rPr lang="en-CA" i="1" dirty="0" smtClean="0"/>
              <a:t>You must replace bitterness with a kind, </a:t>
            </a:r>
            <a:r>
              <a:rPr lang="en-CA" i="1" dirty="0" err="1" smtClean="0"/>
              <a:t>tenderhearted</a:t>
            </a:r>
            <a:r>
              <a:rPr lang="en-CA" i="1" dirty="0" smtClean="0"/>
              <a:t>, and forgiving spirit.</a:t>
            </a:r>
          </a:p>
          <a:p>
            <a:pPr marL="633222" indent="-514350">
              <a:buFont typeface="+mj-lt"/>
              <a:buAutoNum type="arabicPeriod" startAt="5"/>
            </a:pPr>
            <a:endParaRPr lang="en-CA" i="1" dirty="0" smtClean="0"/>
          </a:p>
          <a:p>
            <a:pPr marL="633222" indent="-514350">
              <a:buFont typeface="+mj-lt"/>
              <a:buAutoNum type="arabicPeriod" startAt="5"/>
            </a:pPr>
            <a:r>
              <a:rPr lang="en-CA" i="1" dirty="0" smtClean="0"/>
              <a:t>The power to put away bitterness (and be filled with love) is just like the power to eliminate any other sin – </a:t>
            </a:r>
            <a:r>
              <a:rPr lang="en-CA" b="1" i="1" dirty="0" smtClean="0"/>
              <a:t>it comes from looking to Christ.</a:t>
            </a:r>
            <a:r>
              <a:rPr lang="en-CA" i="1" dirty="0" smtClean="0"/>
              <a:t>  </a:t>
            </a:r>
            <a:r>
              <a:rPr lang="en-CA" dirty="0" smtClean="0"/>
              <a:t>(</a:t>
            </a:r>
            <a:r>
              <a:rPr lang="en-CA" b="1" dirty="0" smtClean="0"/>
              <a:t>Eph. 4:32, Heb. 12:2</a:t>
            </a:r>
            <a:r>
              <a:rPr lang="en-CA" dirty="0" smtClean="0"/>
              <a:t>)</a:t>
            </a:r>
          </a:p>
          <a:p>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1537353"/>
            <a:ext cx="8077200" cy="1394460"/>
          </a:xfrm>
        </p:spPr>
        <p:txBody>
          <a:bodyPr>
            <a:normAutofit fontScale="90000"/>
          </a:bodyPr>
          <a:lstStyle/>
          <a:p>
            <a:pPr algn="ctr"/>
            <a:r>
              <a:rPr lang="en-CA" dirty="0" smtClean="0">
                <a:solidFill>
                  <a:schemeClr val="accent1">
                    <a:lumMod val="40000"/>
                    <a:lumOff val="60000"/>
                  </a:schemeClr>
                </a:solidFill>
              </a:rPr>
              <a:t>Ask The Lord To Cast A Tree Into Your Bitter Water</a:t>
            </a:r>
            <a:br>
              <a:rPr lang="en-CA" dirty="0" smtClean="0">
                <a:solidFill>
                  <a:schemeClr val="accent1">
                    <a:lumMod val="40000"/>
                    <a:lumOff val="60000"/>
                  </a:schemeClr>
                </a:solidFill>
              </a:rPr>
            </a:br>
            <a:r>
              <a:rPr lang="en-CA" dirty="0" smtClean="0">
                <a:solidFill>
                  <a:schemeClr val="accent1">
                    <a:lumMod val="40000"/>
                    <a:lumOff val="60000"/>
                  </a:schemeClr>
                </a:solidFill>
              </a:rPr>
              <a:t>(Ex. 15:23-25)</a:t>
            </a:r>
            <a:endParaRPr lang="en-CA" dirty="0">
              <a:solidFill>
                <a:schemeClr val="accent1">
                  <a:lumMod val="40000"/>
                  <a:lumOff val="6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strVal val="#ppt_w*0.70"/>
                                          </p:val>
                                        </p:tav>
                                        <p:tav tm="100000">
                                          <p:val>
                                            <p:strVal val="#ppt_w"/>
                                          </p:val>
                                        </p:tav>
                                      </p:tavLst>
                                    </p:anim>
                                    <p:anim calcmode="lin" valueType="num">
                                      <p:cBhvr>
                                        <p:cTn id="8" dur="3000" fill="hold"/>
                                        <p:tgtEl>
                                          <p:spTgt spid="4"/>
                                        </p:tgtEl>
                                        <p:attrNameLst>
                                          <p:attrName>ppt_h</p:attrName>
                                        </p:attrNameLst>
                                      </p:cBhvr>
                                      <p:tavLst>
                                        <p:tav tm="0">
                                          <p:val>
                                            <p:strVal val="#ppt_h"/>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Hebrews 12:14-15</a:t>
            </a:r>
            <a:endParaRPr lang="en-CA" dirty="0"/>
          </a:p>
        </p:txBody>
      </p:sp>
      <p:sp>
        <p:nvSpPr>
          <p:cNvPr id="5" name="Content Placeholder 4"/>
          <p:cNvSpPr>
            <a:spLocks noGrp="1"/>
          </p:cNvSpPr>
          <p:nvPr>
            <p:ph idx="1"/>
          </p:nvPr>
        </p:nvSpPr>
        <p:spPr/>
        <p:txBody>
          <a:bodyPr>
            <a:normAutofit lnSpcReduction="10000"/>
          </a:bodyPr>
          <a:lstStyle/>
          <a:p>
            <a:pPr>
              <a:buNone/>
            </a:pPr>
            <a:r>
              <a:rPr lang="en-CA" i="1" dirty="0" smtClean="0"/>
              <a:t>“Pursue peace with all people, and holiness, without which no one will see the Lord:</a:t>
            </a:r>
          </a:p>
          <a:p>
            <a:pPr>
              <a:buNone/>
            </a:pPr>
            <a:endParaRPr lang="en-CA" i="1" dirty="0" smtClean="0"/>
          </a:p>
          <a:p>
            <a:pPr>
              <a:buNone/>
            </a:pPr>
            <a:r>
              <a:rPr lang="en-CA" i="1" dirty="0" smtClean="0"/>
              <a:t>  looking carefully lest anyone fall short of the grace of God;</a:t>
            </a:r>
          </a:p>
          <a:p>
            <a:pPr>
              <a:buNone/>
            </a:pPr>
            <a:endParaRPr lang="en-CA" i="1" dirty="0" smtClean="0"/>
          </a:p>
          <a:p>
            <a:pPr>
              <a:buNone/>
            </a:pPr>
            <a:r>
              <a:rPr lang="en-CA" i="1" dirty="0" smtClean="0"/>
              <a:t>  lest any </a:t>
            </a:r>
            <a:r>
              <a:rPr lang="en-CA" b="1" i="1" u="sng" dirty="0" smtClean="0"/>
              <a:t>root of bitterness</a:t>
            </a:r>
            <a:r>
              <a:rPr lang="en-CA" i="1" dirty="0" smtClean="0"/>
              <a:t> springing up cause trouble, and by this many become defiled;”</a:t>
            </a:r>
          </a:p>
        </p:txBody>
      </p:sp>
      <p:sp>
        <p:nvSpPr>
          <p:cNvPr id="6" name="Oval 5"/>
          <p:cNvSpPr/>
          <p:nvPr/>
        </p:nvSpPr>
        <p:spPr>
          <a:xfrm>
            <a:off x="395536" y="457233"/>
            <a:ext cx="8352928" cy="4860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000" i="1" dirty="0" smtClean="0"/>
              <a:t>“For the grace of God that brings salvation has appeared to all men, teaching us that, denying ungodliness and worldly lusts, we should live soberly, righteously, and godly in the present age ...”</a:t>
            </a:r>
            <a:endParaRPr lang="en-CA" sz="3000" dirty="0" smtClean="0"/>
          </a:p>
          <a:p>
            <a:pPr algn="ctr"/>
            <a:endParaRPr lang="en-CA" sz="3000" i="1" dirty="0"/>
          </a:p>
          <a:p>
            <a:pPr algn="ctr"/>
            <a:r>
              <a:rPr lang="en-CA" sz="3000" b="1" dirty="0" smtClean="0"/>
              <a:t>Titus 2:11-12</a:t>
            </a:r>
            <a:endParaRPr lang="en-CA" sz="3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6"/>
                                        </p:tgtEl>
                                        <p:attrNameLst>
                                          <p:attrName>ppt_w</p:attrName>
                                        </p:attrNameLst>
                                      </p:cBhvr>
                                      <p:tavLst>
                                        <p:tav tm="0">
                                          <p:val>
                                            <p:strVal val="ppt_w"/>
                                          </p:val>
                                        </p:tav>
                                        <p:tav tm="100000">
                                          <p:val>
                                            <p:fltVal val="0"/>
                                          </p:val>
                                        </p:tav>
                                      </p:tavLst>
                                    </p:anim>
                                    <p:anim calcmode="lin" valueType="num">
                                      <p:cBhvr>
                                        <p:cTn id="13" dur="500"/>
                                        <p:tgtEl>
                                          <p:spTgt spid="6"/>
                                        </p:tgtEl>
                                        <p:attrNameLst>
                                          <p:attrName>ppt_h</p:attrName>
                                        </p:attrNameLst>
                                      </p:cBhvr>
                                      <p:tavLst>
                                        <p:tav tm="0">
                                          <p:val>
                                            <p:strVal val="ppt_h"/>
                                          </p:val>
                                        </p:tav>
                                        <p:tav tm="100000">
                                          <p:val>
                                            <p:fltVal val="0"/>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 Root of Bitterness</a:t>
            </a:r>
            <a:endParaRPr lang="en-CA" dirty="0"/>
          </a:p>
        </p:txBody>
      </p:sp>
      <p:sp>
        <p:nvSpPr>
          <p:cNvPr id="3" name="Subtitle 2"/>
          <p:cNvSpPr>
            <a:spLocks noGrp="1"/>
          </p:cNvSpPr>
          <p:nvPr>
            <p:ph type="subTitle" idx="1"/>
          </p:nvPr>
        </p:nvSpPr>
        <p:spPr/>
        <p:txBody>
          <a:bodyPr/>
          <a:lstStyle/>
          <a:p>
            <a:r>
              <a:rPr lang="en-CA" dirty="0" smtClean="0"/>
              <a:t>Hebrews 12:15</a:t>
            </a:r>
            <a:endParaRPr lang="en-CA"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“Bitterness”?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Translated from the Greek word </a:t>
            </a:r>
            <a:r>
              <a:rPr lang="en-CA" i="1" dirty="0" err="1" smtClean="0"/>
              <a:t>pikria</a:t>
            </a:r>
            <a:endParaRPr lang="en-CA" dirty="0" smtClean="0"/>
          </a:p>
          <a:p>
            <a:pPr lvl="1"/>
            <a:r>
              <a:rPr lang="en-CA" dirty="0" smtClean="0"/>
              <a:t>Root word </a:t>
            </a:r>
            <a:r>
              <a:rPr lang="en-CA" i="1" dirty="0" err="1" smtClean="0"/>
              <a:t>pik</a:t>
            </a:r>
            <a:r>
              <a:rPr lang="en-CA" dirty="0" smtClean="0"/>
              <a:t>, meaning “to cut, to prick”</a:t>
            </a:r>
          </a:p>
          <a:p>
            <a:pPr lvl="1"/>
            <a:r>
              <a:rPr lang="en-CA" dirty="0" smtClean="0"/>
              <a:t>Associated word </a:t>
            </a:r>
            <a:r>
              <a:rPr lang="en-CA" i="1" dirty="0" err="1" smtClean="0"/>
              <a:t>pikros</a:t>
            </a:r>
            <a:r>
              <a:rPr lang="en-CA" dirty="0" smtClean="0"/>
              <a:t>, meaning “pointed, sharp, keen, pungent to the sense of taste, smell, etc.”</a:t>
            </a:r>
          </a:p>
          <a:p>
            <a:pPr lvl="1"/>
            <a:r>
              <a:rPr lang="en-CA" dirty="0" smtClean="0"/>
              <a:t>English word “bitter” came from idea of “biting”</a:t>
            </a:r>
          </a:p>
          <a:p>
            <a:pPr>
              <a:spcBef>
                <a:spcPts val="1200"/>
              </a:spcBef>
            </a:pPr>
            <a:r>
              <a:rPr lang="en-CA" dirty="0" smtClean="0"/>
              <a:t>Some ways we use the word “bitter”</a:t>
            </a:r>
          </a:p>
          <a:p>
            <a:pPr lvl="1"/>
            <a:r>
              <a:rPr lang="en-CA" dirty="0" smtClean="0"/>
              <a:t>Bitter tastes (</a:t>
            </a:r>
            <a:r>
              <a:rPr lang="en-CA" b="1" dirty="0" smtClean="0"/>
              <a:t>Exodus 15:23-25)</a:t>
            </a:r>
            <a:endParaRPr lang="en-CA" dirty="0" smtClean="0"/>
          </a:p>
          <a:p>
            <a:pPr lvl="1"/>
            <a:r>
              <a:rPr lang="en-CA" dirty="0" smtClean="0"/>
              <a:t>Bitter grief (</a:t>
            </a:r>
            <a:r>
              <a:rPr lang="en-CA" b="1" dirty="0" smtClean="0"/>
              <a:t>Luke 22:62</a:t>
            </a:r>
            <a:r>
              <a:rPr lang="en-CA" dirty="0" smtClean="0"/>
              <a:t>)</a:t>
            </a:r>
          </a:p>
          <a:p>
            <a:pPr lvl="1"/>
            <a:r>
              <a:rPr lang="en-CA" dirty="0" smtClean="0"/>
              <a:t>The idea is of deep unpleasantness that remains.  </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This “Root of Bitterness”?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 Perhaps refers to </a:t>
            </a:r>
            <a:r>
              <a:rPr lang="en-CA" b="1" dirty="0" smtClean="0"/>
              <a:t>Deuteronomy 29:18-19 </a:t>
            </a:r>
            <a:r>
              <a:rPr lang="en-CA" dirty="0" smtClean="0"/>
              <a:t>...</a:t>
            </a:r>
          </a:p>
          <a:p>
            <a:pPr lvl="1"/>
            <a:r>
              <a:rPr lang="en-CA" dirty="0" smtClean="0"/>
              <a:t>The “root of bitterness” refers to a person or attitude that influences God’s people to turn away from Him and fall under His bitter judgment.</a:t>
            </a:r>
          </a:p>
          <a:p>
            <a:pPr lvl="1"/>
            <a:endParaRPr lang="en-CA" dirty="0" smtClean="0"/>
          </a:p>
          <a:p>
            <a:r>
              <a:rPr lang="en-CA" dirty="0" smtClean="0"/>
              <a:t>Or, to the </a:t>
            </a:r>
            <a:r>
              <a:rPr lang="en-CA" b="1" dirty="0" smtClean="0"/>
              <a:t>bitterness of a bitter person</a:t>
            </a:r>
            <a:r>
              <a:rPr lang="en-CA" dirty="0" smtClean="0"/>
              <a:t>.</a:t>
            </a:r>
          </a:p>
          <a:p>
            <a:pPr lvl="1"/>
            <a:r>
              <a:rPr lang="en-CA" dirty="0" smtClean="0"/>
              <a:t> Guilt is how we feel when we realize we have wronged others; </a:t>
            </a:r>
            <a:r>
              <a:rPr lang="en-CA" b="1" dirty="0" smtClean="0"/>
              <a:t>bitterness</a:t>
            </a:r>
            <a:r>
              <a:rPr lang="en-CA" dirty="0" smtClean="0"/>
              <a:t> is how we feel when we believed others have wronged us.</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Examples</a:t>
            </a:r>
            <a:endParaRPr lang="en-CA" dirty="0"/>
          </a:p>
        </p:txBody>
      </p:sp>
      <p:sp>
        <p:nvSpPr>
          <p:cNvPr id="7" name="Content Placeholder 6"/>
          <p:cNvSpPr>
            <a:spLocks noGrp="1"/>
          </p:cNvSpPr>
          <p:nvPr>
            <p:ph idx="1"/>
          </p:nvPr>
        </p:nvSpPr>
        <p:spPr>
          <a:xfrm>
            <a:off x="457200" y="1294126"/>
            <a:ext cx="8229600" cy="3854674"/>
          </a:xfrm>
        </p:spPr>
        <p:txBody>
          <a:bodyPr>
            <a:normAutofit/>
          </a:bodyPr>
          <a:lstStyle/>
          <a:p>
            <a:pPr>
              <a:spcBef>
                <a:spcPts val="600"/>
              </a:spcBef>
            </a:pPr>
            <a:r>
              <a:rPr lang="en-CA" sz="2800" dirty="0" smtClean="0"/>
              <a:t>Bitterness Towards Family Members</a:t>
            </a:r>
          </a:p>
          <a:p>
            <a:pPr lvl="1">
              <a:spcBef>
                <a:spcPts val="600"/>
              </a:spcBef>
            </a:pPr>
            <a:r>
              <a:rPr lang="en-CA" sz="2400" dirty="0" smtClean="0"/>
              <a:t>Children/Parents (</a:t>
            </a:r>
            <a:r>
              <a:rPr lang="en-CA" sz="2400" b="1" dirty="0" smtClean="0"/>
              <a:t>2 Sam. 14:32</a:t>
            </a:r>
            <a:r>
              <a:rPr lang="en-CA" sz="2400" dirty="0" smtClean="0"/>
              <a:t>)</a:t>
            </a:r>
          </a:p>
          <a:p>
            <a:pPr lvl="1">
              <a:spcBef>
                <a:spcPts val="600"/>
              </a:spcBef>
            </a:pPr>
            <a:r>
              <a:rPr lang="en-CA" sz="2400" dirty="0" smtClean="0"/>
              <a:t>Wives/Husbands (</a:t>
            </a:r>
            <a:r>
              <a:rPr lang="en-CA" sz="2400" b="1" dirty="0" smtClean="0"/>
              <a:t>Col. 3:19</a:t>
            </a:r>
            <a:r>
              <a:rPr lang="en-CA" sz="2400" dirty="0" smtClean="0"/>
              <a:t>)</a:t>
            </a:r>
          </a:p>
          <a:p>
            <a:pPr>
              <a:spcBef>
                <a:spcPts val="600"/>
              </a:spcBef>
            </a:pPr>
            <a:r>
              <a:rPr lang="en-CA" sz="2800" dirty="0" smtClean="0"/>
              <a:t>Bitterness Towards Employees</a:t>
            </a:r>
          </a:p>
          <a:p>
            <a:pPr>
              <a:spcBef>
                <a:spcPts val="600"/>
              </a:spcBef>
            </a:pPr>
            <a:r>
              <a:rPr lang="en-CA" sz="2800" dirty="0" smtClean="0"/>
              <a:t>Bitterness </a:t>
            </a:r>
            <a:r>
              <a:rPr lang="en-CA" sz="2800" dirty="0" smtClean="0"/>
              <a:t>Towards Fellow Christians</a:t>
            </a:r>
          </a:p>
          <a:p>
            <a:pPr>
              <a:spcBef>
                <a:spcPts val="600"/>
              </a:spcBef>
            </a:pPr>
            <a:r>
              <a:rPr lang="en-CA" sz="2800" dirty="0" smtClean="0"/>
              <a:t>Bitterness Towards God </a:t>
            </a:r>
            <a:r>
              <a:rPr lang="en-CA" sz="2400" dirty="0" smtClean="0"/>
              <a:t>(</a:t>
            </a:r>
            <a:r>
              <a:rPr lang="en-CA" sz="2400" b="1" dirty="0" smtClean="0"/>
              <a:t>Job 9:17-18; </a:t>
            </a:r>
            <a:r>
              <a:rPr lang="en-CA" sz="2400" b="1" dirty="0" err="1" smtClean="0"/>
              <a:t>Exo</a:t>
            </a:r>
            <a:r>
              <a:rPr lang="en-CA" sz="2400" b="1" dirty="0" smtClean="0"/>
              <a:t>. 16:3</a:t>
            </a:r>
            <a:r>
              <a:rPr lang="en-CA" sz="2400" dirty="0" smtClean="0"/>
              <a:t>)</a:t>
            </a:r>
          </a:p>
          <a:p>
            <a:pPr>
              <a:spcBef>
                <a:spcPts val="600"/>
              </a:spcBef>
            </a:pPr>
            <a:r>
              <a:rPr lang="en-CA" sz="2800" dirty="0" smtClean="0"/>
              <a:t>Bitterness Towards ???? </a:t>
            </a:r>
            <a:r>
              <a:rPr lang="en-CA" sz="2400" dirty="0" smtClean="0"/>
              <a:t>(</a:t>
            </a:r>
            <a:r>
              <a:rPr lang="en-CA" sz="2400" b="1" dirty="0" smtClean="0"/>
              <a:t>Acts 8:24</a:t>
            </a:r>
            <a:r>
              <a:rPr lang="en-CA" sz="2400" dirty="0" smtClean="0"/>
              <a:t>)</a:t>
            </a:r>
          </a:p>
          <a:p>
            <a:pPr>
              <a:buNone/>
            </a:pPr>
            <a:endParaRPr lang="en-CA" sz="2400" dirty="0" smtClean="0"/>
          </a:p>
          <a:p>
            <a:endParaRPr lang="en-CA" sz="2800" dirty="0"/>
          </a:p>
        </p:txBody>
      </p:sp>
      <p:sp>
        <p:nvSpPr>
          <p:cNvPr id="6" name="Rectangle 5"/>
          <p:cNvSpPr/>
          <p:nvPr/>
        </p:nvSpPr>
        <p:spPr>
          <a:xfrm>
            <a:off x="467544" y="4897727"/>
            <a:ext cx="8208912" cy="660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t>Do You Have Bitterness?  It is </a:t>
            </a:r>
            <a:r>
              <a:rPr lang="en-CA" sz="3600" b="1" u="sng" dirty="0" smtClean="0"/>
              <a:t>POISON</a:t>
            </a:r>
            <a:r>
              <a:rPr lang="en-CA" sz="2800" b="1" dirty="0" smtClean="0"/>
              <a:t>!</a:t>
            </a:r>
            <a:endParaRPr lang="en-CA"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“Root of Bitterness” </a:t>
            </a:r>
            <a:r>
              <a:rPr lang="en-CA" sz="3600" dirty="0" smtClean="0"/>
              <a:t>(Heb. 12:15)</a:t>
            </a:r>
            <a:endParaRPr lang="en-CA" sz="3600" dirty="0"/>
          </a:p>
        </p:txBody>
      </p:sp>
      <p:sp>
        <p:nvSpPr>
          <p:cNvPr id="3" name="Content Placeholder 2"/>
          <p:cNvSpPr>
            <a:spLocks noGrp="1"/>
          </p:cNvSpPr>
          <p:nvPr>
            <p:ph sz="half" idx="1"/>
          </p:nvPr>
        </p:nvSpPr>
        <p:spPr/>
        <p:txBody>
          <a:bodyPr>
            <a:normAutofit lnSpcReduction="10000"/>
          </a:bodyPr>
          <a:lstStyle/>
          <a:p>
            <a:r>
              <a:rPr lang="en-CA" dirty="0" smtClean="0"/>
              <a:t> Bitterness is the </a:t>
            </a:r>
            <a:r>
              <a:rPr lang="en-CA" b="1" dirty="0" smtClean="0"/>
              <a:t>source</a:t>
            </a:r>
            <a:r>
              <a:rPr lang="en-CA" dirty="0" smtClean="0"/>
              <a:t> of a wide range of other sins.</a:t>
            </a:r>
          </a:p>
          <a:p>
            <a:pPr lvl="1"/>
            <a:r>
              <a:rPr lang="en-CA" dirty="0" smtClean="0"/>
              <a:t>A root is the source of a plant; it is underground, hidden while it produces the fruits that are seen.  </a:t>
            </a:r>
          </a:p>
          <a:p>
            <a:pPr lvl="1"/>
            <a:r>
              <a:rPr lang="en-CA" dirty="0" smtClean="0"/>
              <a:t>What happens when a limb is cut but the root is not removed?</a:t>
            </a:r>
            <a:endParaRPr lang="en-CA" dirty="0"/>
          </a:p>
        </p:txBody>
      </p:sp>
      <p:pic>
        <p:nvPicPr>
          <p:cNvPr id="5" name="Content Placeholder 4" descr="MC900359755[1].WMF"/>
          <p:cNvPicPr>
            <a:picLocks noGrp="1" noChangeAspect="1"/>
          </p:cNvPicPr>
          <p:nvPr>
            <p:ph sz="half" idx="2"/>
          </p:nvPr>
        </p:nvPicPr>
        <p:blipFill>
          <a:blip r:embed="rId2" cstate="print"/>
          <a:stretch>
            <a:fillRect/>
          </a:stretch>
        </p:blipFill>
        <p:spPr>
          <a:xfrm>
            <a:off x="4965180" y="1897393"/>
            <a:ext cx="3528392" cy="2880320"/>
          </a:xfr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Fruits of Bitterness</a:t>
            </a:r>
            <a:endParaRPr lang="en-CA" dirty="0"/>
          </a:p>
        </p:txBody>
      </p:sp>
      <p:sp>
        <p:nvSpPr>
          <p:cNvPr id="3" name="Content Placeholder 2"/>
          <p:cNvSpPr>
            <a:spLocks noGrp="1"/>
          </p:cNvSpPr>
          <p:nvPr>
            <p:ph sz="half" idx="1"/>
          </p:nvPr>
        </p:nvSpPr>
        <p:spPr/>
        <p:txBody>
          <a:bodyPr>
            <a:normAutofit fontScale="92500" lnSpcReduction="10000"/>
          </a:bodyPr>
          <a:lstStyle/>
          <a:p>
            <a:pPr algn="ctr">
              <a:buNone/>
            </a:pPr>
            <a:r>
              <a:rPr lang="en-CA" dirty="0" smtClean="0"/>
              <a:t>Anger</a:t>
            </a:r>
          </a:p>
          <a:p>
            <a:pPr algn="ctr">
              <a:buNone/>
            </a:pPr>
            <a:r>
              <a:rPr lang="en-CA" dirty="0" smtClean="0"/>
              <a:t>Hatred</a:t>
            </a:r>
          </a:p>
          <a:p>
            <a:pPr algn="ctr">
              <a:buNone/>
            </a:pPr>
            <a:r>
              <a:rPr lang="en-CA" dirty="0" smtClean="0"/>
              <a:t>Malice</a:t>
            </a:r>
          </a:p>
          <a:p>
            <a:pPr algn="ctr">
              <a:buNone/>
            </a:pPr>
            <a:r>
              <a:rPr lang="en-CA" dirty="0" smtClean="0"/>
              <a:t>Revenge</a:t>
            </a:r>
          </a:p>
          <a:p>
            <a:pPr algn="ctr">
              <a:buNone/>
            </a:pPr>
            <a:r>
              <a:rPr lang="en-CA" dirty="0" smtClean="0"/>
              <a:t>Arrogance</a:t>
            </a:r>
          </a:p>
          <a:p>
            <a:pPr algn="ctr">
              <a:buNone/>
            </a:pPr>
            <a:r>
              <a:rPr lang="en-CA" dirty="0" smtClean="0"/>
              <a:t>Pride</a:t>
            </a:r>
          </a:p>
          <a:p>
            <a:pPr algn="ctr">
              <a:buNone/>
            </a:pPr>
            <a:r>
              <a:rPr lang="en-CA" dirty="0" smtClean="0"/>
              <a:t>Rebellion</a:t>
            </a:r>
          </a:p>
          <a:p>
            <a:pPr algn="ctr">
              <a:buNone/>
            </a:pPr>
            <a:r>
              <a:rPr lang="en-CA" dirty="0" smtClean="0"/>
              <a:t>Closed Ears</a:t>
            </a:r>
          </a:p>
          <a:p>
            <a:pPr algn="ctr">
              <a:buNone/>
            </a:pPr>
            <a:r>
              <a:rPr lang="en-CA" dirty="0" smtClean="0"/>
              <a:t>Division</a:t>
            </a:r>
          </a:p>
          <a:p>
            <a:pPr algn="ctr">
              <a:buNone/>
            </a:pPr>
            <a:r>
              <a:rPr lang="en-CA" dirty="0" smtClean="0"/>
              <a:t>Antisocial </a:t>
            </a:r>
            <a:r>
              <a:rPr lang="en-CA" dirty="0" err="1" smtClean="0"/>
              <a:t>Behavior</a:t>
            </a:r>
            <a:endParaRPr lang="en-CA" dirty="0" smtClean="0"/>
          </a:p>
          <a:p>
            <a:pPr algn="ctr">
              <a:buNone/>
            </a:pPr>
            <a:endParaRPr lang="en-CA" dirty="0"/>
          </a:p>
        </p:txBody>
      </p:sp>
      <p:sp>
        <p:nvSpPr>
          <p:cNvPr id="4" name="Content Placeholder 3"/>
          <p:cNvSpPr>
            <a:spLocks noGrp="1"/>
          </p:cNvSpPr>
          <p:nvPr>
            <p:ph sz="half" idx="2"/>
          </p:nvPr>
        </p:nvSpPr>
        <p:spPr/>
        <p:txBody>
          <a:bodyPr>
            <a:normAutofit fontScale="92500" lnSpcReduction="10000"/>
          </a:bodyPr>
          <a:lstStyle/>
          <a:p>
            <a:pPr algn="ctr">
              <a:buNone/>
            </a:pPr>
            <a:r>
              <a:rPr lang="en-CA" dirty="0" smtClean="0"/>
              <a:t>Complaining (</a:t>
            </a:r>
            <a:r>
              <a:rPr lang="en-CA" b="1" dirty="0" smtClean="0"/>
              <a:t>Job 7:11</a:t>
            </a:r>
            <a:r>
              <a:rPr lang="en-CA" dirty="0" smtClean="0"/>
              <a:t>)</a:t>
            </a:r>
          </a:p>
          <a:p>
            <a:pPr algn="ctr">
              <a:buNone/>
            </a:pPr>
            <a:r>
              <a:rPr lang="en-CA" dirty="0" smtClean="0"/>
              <a:t>Gossip</a:t>
            </a:r>
          </a:p>
          <a:p>
            <a:pPr algn="ctr">
              <a:buNone/>
            </a:pPr>
            <a:r>
              <a:rPr lang="en-CA" dirty="0" smtClean="0"/>
              <a:t>Destroying Others’ Lives</a:t>
            </a:r>
          </a:p>
          <a:p>
            <a:pPr algn="ctr">
              <a:buNone/>
            </a:pPr>
            <a:r>
              <a:rPr lang="en-CA" dirty="0" smtClean="0"/>
              <a:t>Depression</a:t>
            </a:r>
          </a:p>
          <a:p>
            <a:pPr algn="ctr">
              <a:buNone/>
            </a:pPr>
            <a:r>
              <a:rPr lang="en-CA" dirty="0" smtClean="0"/>
              <a:t>...</a:t>
            </a:r>
          </a:p>
          <a:p>
            <a:pPr algn="ctr">
              <a:buNone/>
            </a:pPr>
            <a:r>
              <a:rPr lang="en-CA" dirty="0" smtClean="0"/>
              <a:t>...</a:t>
            </a:r>
          </a:p>
          <a:p>
            <a:pPr algn="ctr">
              <a:buNone/>
            </a:pPr>
            <a:r>
              <a:rPr lang="en-CA" dirty="0" smtClean="0"/>
              <a:t>...</a:t>
            </a:r>
          </a:p>
          <a:p>
            <a:pPr algn="ctr">
              <a:buNone/>
            </a:pPr>
            <a:r>
              <a:rPr lang="en-CA" b="1" i="1" dirty="0" smtClean="0"/>
              <a:t>Do You </a:t>
            </a:r>
            <a:r>
              <a:rPr lang="en-CA" b="1" i="1" dirty="0" smtClean="0"/>
              <a:t>Dwell On </a:t>
            </a:r>
            <a:r>
              <a:rPr lang="en-CA" b="1" i="1" dirty="0" smtClean="0"/>
              <a:t>Things </a:t>
            </a:r>
            <a:r>
              <a:rPr lang="en-CA" b="1" i="1" dirty="0" smtClean="0"/>
              <a:t>Done Against You?</a:t>
            </a:r>
            <a:endParaRPr lang="en-CA" b="1" i="1" dirty="0"/>
          </a:p>
        </p:txBody>
      </p:sp>
      <p:sp>
        <p:nvSpPr>
          <p:cNvPr id="5" name="Oval 4"/>
          <p:cNvSpPr/>
          <p:nvPr/>
        </p:nvSpPr>
        <p:spPr>
          <a:xfrm>
            <a:off x="475218" y="472219"/>
            <a:ext cx="8136904" cy="4860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i="1" dirty="0" smtClean="0"/>
              <a:t>“Lest any root of bitterness springing up cause trouble, and by this </a:t>
            </a:r>
            <a:r>
              <a:rPr lang="en-CA" sz="3600" i="1" u="sng" dirty="0" smtClean="0"/>
              <a:t>many become defiled</a:t>
            </a:r>
            <a:r>
              <a:rPr lang="en-CA" sz="3600" i="1" dirty="0" smtClean="0"/>
              <a:t>.”</a:t>
            </a:r>
            <a:endParaRPr lang="en-CA" sz="3600" dirty="0" smtClean="0"/>
          </a:p>
          <a:p>
            <a:pPr algn="ctr"/>
            <a:endParaRPr lang="en-CA" sz="3600" i="1" dirty="0" smtClean="0"/>
          </a:p>
          <a:p>
            <a:pPr algn="ctr"/>
            <a:r>
              <a:rPr lang="en-CA" sz="3600" b="1" dirty="0" smtClean="0"/>
              <a:t>Hebrews 12:15</a:t>
            </a:r>
            <a:endParaRPr lang="en-CA" sz="36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6" fill="hold">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53" fill="hold">
                            <p:stCondLst>
                              <p:cond delay="7000"/>
                            </p:stCondLst>
                            <p:childTnLst>
                              <p:par>
                                <p:cTn id="54" presetID="37" presetClass="entr" presetSubtype="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par>
                          <p:cTn id="60" fill="hold">
                            <p:stCondLst>
                              <p:cond delay="8000"/>
                            </p:stCondLst>
                            <p:childTnLst>
                              <p:par>
                                <p:cTn id="61" presetID="37" presetClass="entr" presetSubtype="0" fill="hold" grpId="0" nodeType="after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par>
                          <p:cTn id="67" fill="hold">
                            <p:stCondLst>
                              <p:cond delay="9000"/>
                            </p:stCondLst>
                            <p:childTnLst>
                              <p:par>
                                <p:cTn id="68" presetID="37" presetClass="entr" presetSubtype="0" fill="hold" grpId="0" nodeType="after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par>
                          <p:cTn id="74" fill="hold">
                            <p:stCondLst>
                              <p:cond delay="10000"/>
                            </p:stCondLst>
                            <p:childTnLst>
                              <p:par>
                                <p:cTn id="75" presetID="37" presetClass="entr" presetSubtype="0" fill="hold" grpId="0" nodeType="after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fade">
                                      <p:cBhvr>
                                        <p:cTn id="77" dur="1000"/>
                                        <p:tgtEl>
                                          <p:spTgt spid="4">
                                            <p:txEl>
                                              <p:pRg st="0" end="0"/>
                                            </p:txEl>
                                          </p:spTgt>
                                        </p:tgtEl>
                                      </p:cBhvr>
                                    </p:animEffect>
                                    <p:anim calcmode="lin" valueType="num">
                                      <p:cBhvr>
                                        <p:cTn id="7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81" fill="hold">
                            <p:stCondLst>
                              <p:cond delay="11000"/>
                            </p:stCondLst>
                            <p:childTnLst>
                              <p:par>
                                <p:cTn id="82" presetID="37" presetClass="entr" presetSubtype="0" fill="hold" grpId="0" nodeType="afterEffect">
                                  <p:stCondLst>
                                    <p:cond delay="0"/>
                                  </p:stCondLst>
                                  <p:childTnLst>
                                    <p:set>
                                      <p:cBhvr>
                                        <p:cTn id="83" dur="1" fill="hold">
                                          <p:stCondLst>
                                            <p:cond delay="0"/>
                                          </p:stCondLst>
                                        </p:cTn>
                                        <p:tgtEl>
                                          <p:spTgt spid="4">
                                            <p:txEl>
                                              <p:pRg st="1" end="1"/>
                                            </p:txEl>
                                          </p:spTgt>
                                        </p:tgtEl>
                                        <p:attrNameLst>
                                          <p:attrName>style.visibility</p:attrName>
                                        </p:attrNameLst>
                                      </p:cBhvr>
                                      <p:to>
                                        <p:strVal val="visible"/>
                                      </p:to>
                                    </p:set>
                                    <p:animEffect transition="in" filter="fade">
                                      <p:cBhvr>
                                        <p:cTn id="84" dur="1000"/>
                                        <p:tgtEl>
                                          <p:spTgt spid="4">
                                            <p:txEl>
                                              <p:pRg st="1" end="1"/>
                                            </p:txEl>
                                          </p:spTgt>
                                        </p:tgtEl>
                                      </p:cBhvr>
                                    </p:animEffect>
                                    <p:anim calcmode="lin" valueType="num">
                                      <p:cBhvr>
                                        <p:cTn id="8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par>
                          <p:cTn id="88" fill="hold">
                            <p:stCondLst>
                              <p:cond delay="12000"/>
                            </p:stCondLst>
                            <p:childTnLst>
                              <p:par>
                                <p:cTn id="89" presetID="37" presetClass="entr" presetSubtype="0" fill="hold" grpId="0" nodeType="after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Effect transition="in" filter="fade">
                                      <p:cBhvr>
                                        <p:cTn id="91" dur="1000"/>
                                        <p:tgtEl>
                                          <p:spTgt spid="4">
                                            <p:txEl>
                                              <p:pRg st="2" end="2"/>
                                            </p:txEl>
                                          </p:spTgt>
                                        </p:tgtEl>
                                      </p:cBhvr>
                                    </p:animEffect>
                                    <p:anim calcmode="lin" valueType="num">
                                      <p:cBhvr>
                                        <p:cTn id="9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par>
                          <p:cTn id="95" fill="hold">
                            <p:stCondLst>
                              <p:cond delay="13000"/>
                            </p:stCondLst>
                            <p:childTnLst>
                              <p:par>
                                <p:cTn id="96" presetID="37" presetClass="entr" presetSubtype="0" fill="hold" grpId="0" nodeType="afterEffect">
                                  <p:stCondLst>
                                    <p:cond delay="0"/>
                                  </p:stCondLst>
                                  <p:childTnLst>
                                    <p:set>
                                      <p:cBhvr>
                                        <p:cTn id="97" dur="1" fill="hold">
                                          <p:stCondLst>
                                            <p:cond delay="0"/>
                                          </p:stCondLst>
                                        </p:cTn>
                                        <p:tgtEl>
                                          <p:spTgt spid="4">
                                            <p:txEl>
                                              <p:pRg st="3" end="3"/>
                                            </p:txEl>
                                          </p:spTgt>
                                        </p:tgtEl>
                                        <p:attrNameLst>
                                          <p:attrName>style.visibility</p:attrName>
                                        </p:attrNameLst>
                                      </p:cBhvr>
                                      <p:to>
                                        <p:strVal val="visible"/>
                                      </p:to>
                                    </p:set>
                                    <p:animEffect transition="in" filter="fade">
                                      <p:cBhvr>
                                        <p:cTn id="98" dur="1000"/>
                                        <p:tgtEl>
                                          <p:spTgt spid="4">
                                            <p:txEl>
                                              <p:pRg st="3" end="3"/>
                                            </p:txEl>
                                          </p:spTgt>
                                        </p:tgtEl>
                                      </p:cBhvr>
                                    </p:animEffect>
                                    <p:anim calcmode="lin" valueType="num">
                                      <p:cBhvr>
                                        <p:cTn id="9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0"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par>
                          <p:cTn id="102" fill="hold">
                            <p:stCondLst>
                              <p:cond delay="14000"/>
                            </p:stCondLst>
                            <p:childTnLst>
                              <p:par>
                                <p:cTn id="103" presetID="37" presetClass="entr" presetSubtype="0" fill="hold" grpId="0" nodeType="afterEffect">
                                  <p:stCondLst>
                                    <p:cond delay="0"/>
                                  </p:stCondLst>
                                  <p:childTnLst>
                                    <p:set>
                                      <p:cBhvr>
                                        <p:cTn id="104" dur="1" fill="hold">
                                          <p:stCondLst>
                                            <p:cond delay="0"/>
                                          </p:stCondLst>
                                        </p:cTn>
                                        <p:tgtEl>
                                          <p:spTgt spid="4">
                                            <p:txEl>
                                              <p:pRg st="4" end="4"/>
                                            </p:txEl>
                                          </p:spTgt>
                                        </p:tgtEl>
                                        <p:attrNameLst>
                                          <p:attrName>style.visibility</p:attrName>
                                        </p:attrNameLst>
                                      </p:cBhvr>
                                      <p:to>
                                        <p:strVal val="visible"/>
                                      </p:to>
                                    </p:set>
                                    <p:animEffect transition="in" filter="fade">
                                      <p:cBhvr>
                                        <p:cTn id="105" dur="1000"/>
                                        <p:tgtEl>
                                          <p:spTgt spid="4">
                                            <p:txEl>
                                              <p:pRg st="4" end="4"/>
                                            </p:txEl>
                                          </p:spTgt>
                                        </p:tgtEl>
                                      </p:cBhvr>
                                    </p:animEffect>
                                    <p:anim calcmode="lin" valueType="num">
                                      <p:cBhvr>
                                        <p:cTn id="10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par>
                          <p:cTn id="109" fill="hold">
                            <p:stCondLst>
                              <p:cond delay="15000"/>
                            </p:stCondLst>
                            <p:childTnLst>
                              <p:par>
                                <p:cTn id="110" presetID="37" presetClass="entr" presetSubtype="0" fill="hold" grpId="0" nodeType="afterEffect">
                                  <p:stCondLst>
                                    <p:cond delay="0"/>
                                  </p:stCondLst>
                                  <p:childTnLst>
                                    <p:set>
                                      <p:cBhvr>
                                        <p:cTn id="111" dur="1" fill="hold">
                                          <p:stCondLst>
                                            <p:cond delay="0"/>
                                          </p:stCondLst>
                                        </p:cTn>
                                        <p:tgtEl>
                                          <p:spTgt spid="4">
                                            <p:txEl>
                                              <p:pRg st="5" end="5"/>
                                            </p:txEl>
                                          </p:spTgt>
                                        </p:tgtEl>
                                        <p:attrNameLst>
                                          <p:attrName>style.visibility</p:attrName>
                                        </p:attrNameLst>
                                      </p:cBhvr>
                                      <p:to>
                                        <p:strVal val="visible"/>
                                      </p:to>
                                    </p:set>
                                    <p:animEffect transition="in" filter="fade">
                                      <p:cBhvr>
                                        <p:cTn id="112" dur="1000"/>
                                        <p:tgtEl>
                                          <p:spTgt spid="4">
                                            <p:txEl>
                                              <p:pRg st="5" end="5"/>
                                            </p:txEl>
                                          </p:spTgt>
                                        </p:tgtEl>
                                      </p:cBhvr>
                                    </p:animEffect>
                                    <p:anim calcmode="lin" valueType="num">
                                      <p:cBhvr>
                                        <p:cTn id="1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14"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115"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par>
                          <p:cTn id="116" fill="hold">
                            <p:stCondLst>
                              <p:cond delay="16000"/>
                            </p:stCondLst>
                            <p:childTnLst>
                              <p:par>
                                <p:cTn id="117" presetID="37" presetClass="entr" presetSubtype="0" fill="hold" grpId="0" nodeType="afterEffect">
                                  <p:stCondLst>
                                    <p:cond delay="0"/>
                                  </p:stCondLst>
                                  <p:childTnLst>
                                    <p:set>
                                      <p:cBhvr>
                                        <p:cTn id="118" dur="1" fill="hold">
                                          <p:stCondLst>
                                            <p:cond delay="0"/>
                                          </p:stCondLst>
                                        </p:cTn>
                                        <p:tgtEl>
                                          <p:spTgt spid="4">
                                            <p:txEl>
                                              <p:pRg st="6" end="6"/>
                                            </p:txEl>
                                          </p:spTgt>
                                        </p:tgtEl>
                                        <p:attrNameLst>
                                          <p:attrName>style.visibility</p:attrName>
                                        </p:attrNameLst>
                                      </p:cBhvr>
                                      <p:to>
                                        <p:strVal val="visible"/>
                                      </p:to>
                                    </p:set>
                                    <p:animEffect transition="in" filter="fade">
                                      <p:cBhvr>
                                        <p:cTn id="119" dur="1000"/>
                                        <p:tgtEl>
                                          <p:spTgt spid="4">
                                            <p:txEl>
                                              <p:pRg st="6" end="6"/>
                                            </p:txEl>
                                          </p:spTgt>
                                        </p:tgtEl>
                                      </p:cBhvr>
                                    </p:animEffect>
                                    <p:anim calcmode="lin" valueType="num">
                                      <p:cBhvr>
                                        <p:cTn id="12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par>
                          <p:cTn id="123" fill="hold">
                            <p:stCondLst>
                              <p:cond delay="17000"/>
                            </p:stCondLst>
                            <p:childTnLst>
                              <p:par>
                                <p:cTn id="124" presetID="37" presetClass="entr" presetSubtype="0" fill="hold" grpId="0" nodeType="afterEffect">
                                  <p:stCondLst>
                                    <p:cond delay="0"/>
                                  </p:stCondLst>
                                  <p:childTnLst>
                                    <p:set>
                                      <p:cBhvr>
                                        <p:cTn id="125" dur="1" fill="hold">
                                          <p:stCondLst>
                                            <p:cond delay="0"/>
                                          </p:stCondLst>
                                        </p:cTn>
                                        <p:tgtEl>
                                          <p:spTgt spid="4">
                                            <p:txEl>
                                              <p:pRg st="7" end="7"/>
                                            </p:txEl>
                                          </p:spTgt>
                                        </p:tgtEl>
                                        <p:attrNameLst>
                                          <p:attrName>style.visibility</p:attrName>
                                        </p:attrNameLst>
                                      </p:cBhvr>
                                      <p:to>
                                        <p:strVal val="visible"/>
                                      </p:to>
                                    </p:set>
                                    <p:animEffect transition="in" filter="fade">
                                      <p:cBhvr>
                                        <p:cTn id="126" dur="1000"/>
                                        <p:tgtEl>
                                          <p:spTgt spid="4">
                                            <p:txEl>
                                              <p:pRg st="7" end="7"/>
                                            </p:txEl>
                                          </p:spTgt>
                                        </p:tgtEl>
                                      </p:cBhvr>
                                    </p:animEffect>
                                    <p:anim calcmode="lin" valueType="num">
                                      <p:cBhvr>
                                        <p:cTn id="12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8"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3" presetClass="entr" presetSubtype="16" fill="hold" grpId="0" nodeType="clickEffect">
                                  <p:stCondLst>
                                    <p:cond delay="0"/>
                                  </p:stCondLst>
                                  <p:childTnLst>
                                    <p:set>
                                      <p:cBhvr>
                                        <p:cTn id="133" dur="1" fill="hold">
                                          <p:stCondLst>
                                            <p:cond delay="0"/>
                                          </p:stCondLst>
                                        </p:cTn>
                                        <p:tgtEl>
                                          <p:spTgt spid="5"/>
                                        </p:tgtEl>
                                        <p:attrNameLst>
                                          <p:attrName>style.visibility</p:attrName>
                                        </p:attrNameLst>
                                      </p:cBhvr>
                                      <p:to>
                                        <p:strVal val="visible"/>
                                      </p:to>
                                    </p:set>
                                    <p:anim calcmode="lin" valueType="num">
                                      <p:cBhvr>
                                        <p:cTn id="134" dur="2000" fill="hold"/>
                                        <p:tgtEl>
                                          <p:spTgt spid="5"/>
                                        </p:tgtEl>
                                        <p:attrNameLst>
                                          <p:attrName>ppt_w</p:attrName>
                                        </p:attrNameLst>
                                      </p:cBhvr>
                                      <p:tavLst>
                                        <p:tav tm="0">
                                          <p:val>
                                            <p:fltVal val="0"/>
                                          </p:val>
                                        </p:tav>
                                        <p:tav tm="100000">
                                          <p:val>
                                            <p:strVal val="#ppt_w"/>
                                          </p:val>
                                        </p:tav>
                                      </p:tavLst>
                                    </p:anim>
                                    <p:anim calcmode="lin" valueType="num">
                                      <p:cBhvr>
                                        <p:cTn id="135"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Solution to Bitterness</a:t>
            </a:r>
            <a:endParaRPr lang="en-CA" dirty="0"/>
          </a:p>
        </p:txBody>
      </p:sp>
      <p:sp>
        <p:nvSpPr>
          <p:cNvPr id="3" name="Text Placeholder 2"/>
          <p:cNvSpPr>
            <a:spLocks noGrp="1"/>
          </p:cNvSpPr>
          <p:nvPr>
            <p:ph type="body" idx="1"/>
          </p:nvPr>
        </p:nvSpPr>
        <p:spPr/>
        <p:txBody>
          <a:bodyPr>
            <a:normAutofit/>
          </a:bodyPr>
          <a:lstStyle/>
          <a:p>
            <a:r>
              <a:rPr lang="en-CA" sz="2400" b="1" dirty="0" smtClean="0"/>
              <a:t>Ephesians 4:31-32</a:t>
            </a:r>
            <a:endParaRPr lang="en-CA" sz="2400" b="1" dirty="0"/>
          </a:p>
        </p:txBody>
      </p:sp>
      <p:sp>
        <p:nvSpPr>
          <p:cNvPr id="5" name="TextBox 4"/>
          <p:cNvSpPr txBox="1"/>
          <p:nvPr/>
        </p:nvSpPr>
        <p:spPr>
          <a:xfrm>
            <a:off x="971600" y="2438843"/>
            <a:ext cx="7200800" cy="3108543"/>
          </a:xfrm>
          <a:prstGeom prst="rect">
            <a:avLst/>
          </a:prstGeom>
          <a:noFill/>
        </p:spPr>
        <p:txBody>
          <a:bodyPr wrap="square" rtlCol="0">
            <a:spAutoFit/>
          </a:bodyPr>
          <a:lstStyle/>
          <a:p>
            <a:r>
              <a:rPr lang="en-CA" sz="2800" i="1" dirty="0" smtClean="0"/>
              <a:t>Let all </a:t>
            </a:r>
            <a:r>
              <a:rPr lang="en-CA" sz="2800" b="1" i="1" dirty="0" smtClean="0"/>
              <a:t>bitterness</a:t>
            </a:r>
            <a:r>
              <a:rPr lang="en-CA" sz="2800" i="1" dirty="0" smtClean="0"/>
              <a:t>, wrath, anger, </a:t>
            </a:r>
            <a:r>
              <a:rPr lang="en-CA" sz="2800" i="1" dirty="0" err="1" smtClean="0"/>
              <a:t>clamor</a:t>
            </a:r>
            <a:r>
              <a:rPr lang="en-CA" sz="2800" i="1" dirty="0" smtClean="0"/>
              <a:t>, and evil speaking be put away from among you, with all malice,</a:t>
            </a:r>
          </a:p>
          <a:p>
            <a:endParaRPr lang="en-CA" sz="2800" i="1" dirty="0" smtClean="0"/>
          </a:p>
          <a:p>
            <a:r>
              <a:rPr lang="en-CA" sz="2800" i="1" dirty="0" smtClean="0"/>
              <a:t> and be kind to one another, </a:t>
            </a:r>
            <a:r>
              <a:rPr lang="en-CA" sz="2800" i="1" dirty="0" err="1" smtClean="0"/>
              <a:t>tenderhearted</a:t>
            </a:r>
            <a:r>
              <a:rPr lang="en-CA" sz="2800" i="1" dirty="0" smtClean="0"/>
              <a:t>, forgiving one another, even as God in Christ forgave you.”</a:t>
            </a:r>
            <a:endParaRPr lang="en-CA" sz="28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122</TotalTime>
  <Words>697</Words>
  <Application>Microsoft Office PowerPoint</Application>
  <PresentationFormat>On-screen Show (16:10)</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Hebrews 12:1-2</vt:lpstr>
      <vt:lpstr>Hebrews 12:14-15</vt:lpstr>
      <vt:lpstr>A Root of Bitterness</vt:lpstr>
      <vt:lpstr>What Is “Bitterness”?</vt:lpstr>
      <vt:lpstr>What Is This “Root of Bitterness”?</vt:lpstr>
      <vt:lpstr>Examples</vt:lpstr>
      <vt:lpstr>“Root of Bitterness” (Heb. 12:15)</vt:lpstr>
      <vt:lpstr>Fruits of Bitterness</vt:lpstr>
      <vt:lpstr>The Solution to Bitterness</vt:lpstr>
      <vt:lpstr>Ephesians 4:31-32</vt:lpstr>
      <vt:lpstr>Ephesians 4:31-32</vt:lpstr>
      <vt:lpstr>Ask The Lord To Cast A Tree Into Your Bitter Water (Ex. 15:23-25)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12:1-2</dc:title>
  <dc:creator>Dave</dc:creator>
  <cp:lastModifiedBy>Dave</cp:lastModifiedBy>
  <cp:revision>15</cp:revision>
  <dcterms:created xsi:type="dcterms:W3CDTF">2010-08-22T01:51:14Z</dcterms:created>
  <dcterms:modified xsi:type="dcterms:W3CDTF">2015-07-19T12:26:18Z</dcterms:modified>
</cp:coreProperties>
</file>