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78" r:id="rId2"/>
    <p:sldId id="394" r:id="rId3"/>
    <p:sldId id="393" r:id="rId4"/>
    <p:sldId id="395" r:id="rId5"/>
    <p:sldId id="396" r:id="rId6"/>
    <p:sldId id="403" r:id="rId7"/>
    <p:sldId id="397" r:id="rId8"/>
    <p:sldId id="399" r:id="rId9"/>
    <p:sldId id="400" r:id="rId10"/>
    <p:sldId id="405" r:id="rId11"/>
    <p:sldId id="401" r:id="rId12"/>
    <p:sldId id="402" r:id="rId13"/>
    <p:sldId id="404" r:id="rId14"/>
    <p:sldId id="406" r:id="rId15"/>
    <p:sldId id="407" r:id="rId16"/>
  </p:sldIdLst>
  <p:sldSz cx="9144000" cy="5715000" type="screen16x1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CC"/>
    <a:srgbClr val="66FFFF"/>
    <a:srgbClr val="0000FF"/>
    <a:srgbClr val="FF0000"/>
    <a:srgbClr val="00FF00"/>
    <a:srgbClr val="C0C0C0"/>
    <a:srgbClr val="CC9900"/>
    <a:srgbClr val="DDDDDD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77" autoAdjust="0"/>
    <p:restoredTop sz="79117" autoAdjust="0"/>
  </p:normalViewPr>
  <p:slideViewPr>
    <p:cSldViewPr>
      <p:cViewPr varScale="1">
        <p:scale>
          <a:sx n="40" d="100"/>
          <a:sy n="40" d="100"/>
        </p:scale>
        <p:origin x="-96" y="-600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23900"/>
            <a:ext cx="5775325" cy="360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73588"/>
            <a:ext cx="5365750" cy="433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7175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47175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Implied Opposition and Potential Harm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… of good people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We hold the Truth (Righteousness sake)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 response to challenges (“defense to everyone”)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60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Implied Opposition and Potential Harm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… of good people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We hold the Truth (Righteousness sake)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 response to challenges (“defense to everyone”)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60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93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 8:19 – Then the magicians said to Pharaoh, “This </a:t>
            </a:r>
            <a:r>
              <a:rPr lang="en-US" i="1" dirty="0" smtClean="0"/>
              <a:t>is</a:t>
            </a:r>
            <a:r>
              <a:rPr lang="en-US" dirty="0" smtClean="0"/>
              <a:t> the finger of God.” But Pharaoh’s heart grew hard, and he did not heed them, just as the </a:t>
            </a:r>
            <a:r>
              <a:rPr lang="en-US" cap="small" dirty="0" smtClean="0">
                <a:effectLst/>
              </a:rPr>
              <a:t>Lord</a:t>
            </a:r>
            <a:r>
              <a:rPr lang="en-US" dirty="0" smtClean="0"/>
              <a:t> had said.</a:t>
            </a:r>
          </a:p>
          <a:p>
            <a:r>
              <a:rPr lang="en-US" dirty="0" smtClean="0"/>
              <a:t>I Tim</a:t>
            </a:r>
            <a:r>
              <a:rPr lang="en-US" baseline="0" dirty="0" smtClean="0"/>
              <a:t> 4:2 – speaking </a:t>
            </a:r>
            <a:r>
              <a:rPr lang="en-US" dirty="0" smtClean="0"/>
              <a:t>lies in hypocrisy, having their own conscience seared with a hot iron</a:t>
            </a:r>
            <a:endParaRPr lang="en-US" baseline="0" dirty="0" smtClean="0"/>
          </a:p>
          <a:p>
            <a:r>
              <a:rPr lang="en-US" baseline="0" dirty="0" err="1" smtClean="0"/>
              <a:t>Prov</a:t>
            </a:r>
            <a:r>
              <a:rPr lang="en-US" baseline="0" dirty="0" smtClean="0"/>
              <a:t> 28:14 - </a:t>
            </a:r>
            <a:r>
              <a:rPr lang="en-US" dirty="0" smtClean="0"/>
              <a:t>Happy </a:t>
            </a:r>
            <a:r>
              <a:rPr lang="en-US" i="1" dirty="0" smtClean="0"/>
              <a:t>is</a:t>
            </a:r>
            <a:r>
              <a:rPr lang="en-US" dirty="0" smtClean="0"/>
              <a:t> the man who is always reverent, But he who </a:t>
            </a:r>
            <a:r>
              <a:rPr lang="en-US" b="1" dirty="0" smtClean="0"/>
              <a:t>hard</a:t>
            </a:r>
            <a:r>
              <a:rPr lang="en-US" dirty="0" smtClean="0"/>
              <a:t>ens his </a:t>
            </a:r>
            <a:r>
              <a:rPr lang="en-US" b="1" dirty="0" smtClean="0"/>
              <a:t>heart</a:t>
            </a:r>
            <a:r>
              <a:rPr lang="en-US" dirty="0" smtClean="0"/>
              <a:t> will fall into calamity.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37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 7:4-5 – </a:t>
            </a:r>
            <a:r>
              <a:rPr lang="en-US" i="0" dirty="0" smtClean="0"/>
              <a:t>But Pharaoh will not heed you, so that I may lay My hand on Egypt and bring My armies and My people, the children of Israel, out of the land of Egypt by great judgments. </a:t>
            </a:r>
            <a:r>
              <a:rPr lang="en-US" i="0" baseline="30000" dirty="0" smtClean="0"/>
              <a:t>5 </a:t>
            </a:r>
            <a:r>
              <a:rPr lang="en-US" i="0" dirty="0" smtClean="0"/>
              <a:t>And the Egyptians shall know that I am the </a:t>
            </a:r>
            <a:r>
              <a:rPr lang="en-US" i="0" cap="small" dirty="0" smtClean="0">
                <a:effectLst/>
              </a:rPr>
              <a:t>Lord</a:t>
            </a:r>
            <a:r>
              <a:rPr lang="en-US" i="0" dirty="0" smtClean="0"/>
              <a:t>, when I stretch out My hand on Egypt and bring out the children of Israel from among them.”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86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59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 8:19 – Then the magicians said to Pharaoh, “This </a:t>
            </a:r>
            <a:r>
              <a:rPr lang="en-US" i="1" dirty="0" smtClean="0"/>
              <a:t>is</a:t>
            </a:r>
            <a:r>
              <a:rPr lang="en-US" dirty="0" smtClean="0"/>
              <a:t> the finger of God.” But Pharaoh’s heart grew hard, and he did not heed them, just as the </a:t>
            </a:r>
            <a:r>
              <a:rPr lang="en-US" cap="small" dirty="0" smtClean="0">
                <a:effectLst/>
              </a:rPr>
              <a:t>Lord</a:t>
            </a:r>
            <a:r>
              <a:rPr lang="en-US" dirty="0" smtClean="0"/>
              <a:t> had said.</a:t>
            </a:r>
          </a:p>
          <a:p>
            <a:r>
              <a:rPr lang="en-US" dirty="0" smtClean="0"/>
              <a:t>I Tim</a:t>
            </a:r>
            <a:r>
              <a:rPr lang="en-US" baseline="0" dirty="0" smtClean="0"/>
              <a:t> 4:2 – speaking </a:t>
            </a:r>
            <a:r>
              <a:rPr lang="en-US" dirty="0" smtClean="0"/>
              <a:t>lies in hypocrisy, having their own conscience seared with a hot iron</a:t>
            </a:r>
            <a:endParaRPr lang="en-US" baseline="0" dirty="0" smtClean="0"/>
          </a:p>
          <a:p>
            <a:r>
              <a:rPr lang="en-US" baseline="0" dirty="0" err="1" smtClean="0"/>
              <a:t>Prov</a:t>
            </a:r>
            <a:r>
              <a:rPr lang="en-US" baseline="0" dirty="0" smtClean="0"/>
              <a:t> 28:14 - </a:t>
            </a:r>
            <a:r>
              <a:rPr lang="en-US" dirty="0" smtClean="0"/>
              <a:t>Happy </a:t>
            </a:r>
            <a:r>
              <a:rPr lang="en-US" i="1" dirty="0" smtClean="0"/>
              <a:t>is</a:t>
            </a:r>
            <a:r>
              <a:rPr lang="en-US" dirty="0" smtClean="0"/>
              <a:t> the man who is always reverent, But he who </a:t>
            </a:r>
            <a:r>
              <a:rPr lang="en-US" b="1" dirty="0" smtClean="0"/>
              <a:t>hard</a:t>
            </a:r>
            <a:r>
              <a:rPr lang="en-US" dirty="0" smtClean="0"/>
              <a:t>ens his </a:t>
            </a:r>
            <a:r>
              <a:rPr lang="en-US" b="1" dirty="0" smtClean="0"/>
              <a:t>heart</a:t>
            </a:r>
            <a:r>
              <a:rPr lang="en-US" dirty="0" smtClean="0"/>
              <a:t> will fall into calamity.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3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1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75355"/>
            <a:ext cx="9144000" cy="1225021"/>
          </a:xfrm>
        </p:spPr>
        <p:txBody>
          <a:bodyPr/>
          <a:lstStyle/>
          <a:p>
            <a:r>
              <a:rPr lang="en-US" sz="6600" dirty="0" smtClean="0"/>
              <a:t>God </a:t>
            </a:r>
            <a:br>
              <a:rPr lang="en-US" sz="6600" dirty="0" smtClean="0"/>
            </a:br>
            <a:r>
              <a:rPr lang="en-US" sz="6600" dirty="0" smtClean="0"/>
              <a:t>and Pharaoh’s Heart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313680"/>
            <a:ext cx="6400800" cy="393700"/>
          </a:xfrm>
        </p:spPr>
        <p:txBody>
          <a:bodyPr>
            <a:noAutofit/>
          </a:bodyPr>
          <a:lstStyle/>
          <a:p>
            <a:r>
              <a:rPr lang="en-US" sz="1800" dirty="0" smtClean="0"/>
              <a:t>July, </a:t>
            </a:r>
            <a:r>
              <a:rPr lang="en-US" sz="1800" dirty="0" smtClean="0"/>
              <a:t>2015</a:t>
            </a:r>
            <a:endParaRPr lang="en-US" sz="18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3B408B-7A52-439F-A942-49859F450FFC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265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u="sng" dirty="0"/>
              <a:t>Who Else’s</a:t>
            </a:r>
            <a:r>
              <a:rPr lang="en-US" dirty="0"/>
              <a:t> Heart has God Harden?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9657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And He said, “Go, and tell this people:</a:t>
            </a:r>
          </a:p>
          <a:p>
            <a:pPr marL="400050" lvl="1" indent="0">
              <a:buNone/>
            </a:pPr>
            <a:r>
              <a:rPr lang="en-US" sz="3200" dirty="0"/>
              <a:t>‘Keep on hearing, but do not understand;</a:t>
            </a:r>
            <a:br>
              <a:rPr lang="en-US" sz="3200" dirty="0"/>
            </a:br>
            <a:r>
              <a:rPr lang="en-US" sz="3200" dirty="0"/>
              <a:t>Keep on seeing, but do not perceive.’</a:t>
            </a:r>
          </a:p>
          <a:p>
            <a:pPr marL="400050" lvl="1" indent="0">
              <a:buNone/>
            </a:pPr>
            <a:r>
              <a:rPr lang="en-US" sz="3200" baseline="30000" dirty="0"/>
              <a:t>10 </a:t>
            </a:r>
            <a:r>
              <a:rPr lang="en-US" sz="3200" dirty="0"/>
              <a:t>“Make the </a:t>
            </a:r>
            <a:r>
              <a:rPr lang="en-US" sz="3200" dirty="0">
                <a:solidFill>
                  <a:srgbClr val="FFFF00"/>
                </a:solidFill>
              </a:rPr>
              <a:t>heart of this people dull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/>
              <a:t>And their ears heavy,</a:t>
            </a:r>
            <a:br>
              <a:rPr lang="en-US" sz="3200" dirty="0"/>
            </a:br>
            <a:r>
              <a:rPr lang="en-US" sz="3200" dirty="0"/>
              <a:t>And shut their eyes;</a:t>
            </a:r>
            <a:br>
              <a:rPr lang="en-US" sz="3200" dirty="0"/>
            </a:br>
            <a:r>
              <a:rPr lang="en-US" sz="3200" dirty="0"/>
              <a:t>Lest they see with their eyes,</a:t>
            </a:r>
            <a:br>
              <a:rPr lang="en-US" sz="3200" dirty="0"/>
            </a:br>
            <a:r>
              <a:rPr lang="en-US" sz="3200" dirty="0"/>
              <a:t>And hear with their ears,</a:t>
            </a:r>
            <a:br>
              <a:rPr lang="en-US" sz="3200" dirty="0"/>
            </a:br>
            <a:r>
              <a:rPr lang="en-US" sz="3200" dirty="0"/>
              <a:t>And understand with their heart,</a:t>
            </a:r>
            <a:br>
              <a:rPr lang="en-US" sz="3200" dirty="0"/>
            </a:br>
            <a:r>
              <a:rPr lang="en-US" sz="3200" dirty="0"/>
              <a:t>And return and be healed</a:t>
            </a:r>
            <a:r>
              <a:rPr lang="en-US" sz="3200" dirty="0" smtClean="0"/>
              <a:t>.”</a:t>
            </a:r>
          </a:p>
          <a:p>
            <a:pPr marL="0" indent="0">
              <a:buNone/>
            </a:pPr>
            <a:r>
              <a:rPr lang="en-US" dirty="0" smtClean="0"/>
              <a:t>(Isaiah 6:9-10)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u="sng" dirty="0" smtClean="0"/>
              <a:t>Who Else’s</a:t>
            </a:r>
            <a:r>
              <a:rPr lang="en-US" dirty="0" smtClean="0"/>
              <a:t> Heart has God Harden?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52500"/>
            <a:ext cx="8763000" cy="45720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0" dirty="0"/>
              <a:t>But the house of Israel will not listen to you, because they will not listen to Me; for </a:t>
            </a:r>
            <a:r>
              <a:rPr lang="en-US" dirty="0">
                <a:solidFill>
                  <a:srgbClr val="FFFF00"/>
                </a:solidFill>
              </a:rPr>
              <a:t>all the house of Israel are impudent and hard-hearted</a:t>
            </a:r>
            <a:r>
              <a:rPr lang="en-US" b="0" dirty="0" smtClean="0"/>
              <a:t>.  (</a:t>
            </a:r>
            <a:r>
              <a:rPr lang="en-US" b="0" dirty="0" err="1" smtClean="0"/>
              <a:t>Ez</a:t>
            </a:r>
            <a:r>
              <a:rPr lang="en-US" b="0" dirty="0" smtClean="0"/>
              <a:t> 3:7)</a:t>
            </a:r>
          </a:p>
          <a:p>
            <a:pPr marL="0" indent="0">
              <a:spcBef>
                <a:spcPts val="0"/>
              </a:spcBef>
              <a:buNone/>
            </a:pPr>
            <a:endParaRPr lang="en-US" b="0" dirty="0"/>
          </a:p>
          <a:p>
            <a:pPr marL="0" indent="0">
              <a:spcBef>
                <a:spcPts val="0"/>
              </a:spcBef>
              <a:buNone/>
            </a:pPr>
            <a:r>
              <a:rPr lang="en-US" b="0" dirty="0" smtClean="0"/>
              <a:t>Then </a:t>
            </a:r>
            <a:r>
              <a:rPr lang="en-US" b="0" dirty="0"/>
              <a:t>I will give them one heart, and I will put a new spirit within them, and take the </a:t>
            </a:r>
            <a:r>
              <a:rPr lang="en-US" dirty="0">
                <a:solidFill>
                  <a:srgbClr val="FFFF00"/>
                </a:solidFill>
              </a:rPr>
              <a:t>stony heart </a:t>
            </a:r>
            <a:r>
              <a:rPr lang="en-US" b="0" dirty="0"/>
              <a:t>out of their flesh, and give them a </a:t>
            </a:r>
            <a:r>
              <a:rPr lang="en-US" dirty="0">
                <a:solidFill>
                  <a:srgbClr val="FFFF00"/>
                </a:solidFill>
              </a:rPr>
              <a:t>heart of flesh</a:t>
            </a:r>
            <a:r>
              <a:rPr lang="en-US" b="0" dirty="0"/>
              <a:t>, </a:t>
            </a:r>
            <a:r>
              <a:rPr lang="en-US" b="0" baseline="30000" dirty="0"/>
              <a:t>20 </a:t>
            </a:r>
            <a:r>
              <a:rPr lang="en-US" b="0" dirty="0"/>
              <a:t>that they may walk in My statutes and keep My judgments and do them; and they shall be My people, and I will be their God</a:t>
            </a:r>
            <a:r>
              <a:rPr lang="en-US" b="0" dirty="0" smtClean="0"/>
              <a:t>.   (Ezekiel 11:19-20)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6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u="sng" dirty="0"/>
              <a:t>Who Else’s</a:t>
            </a:r>
            <a:r>
              <a:rPr lang="en-US" dirty="0"/>
              <a:t> Heart has God Harden?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33500"/>
            <a:ext cx="8610600" cy="3733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“He has blinded their eyes and hardened their hearts, Lest they should see with their eyes, Lest they should understand with their hearts and turn, So that I should heal them</a:t>
            </a:r>
            <a:r>
              <a:rPr lang="en-US" dirty="0" smtClean="0"/>
              <a:t>.”  (John 12:40)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4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u="sng" dirty="0"/>
              <a:t>Who Else’s</a:t>
            </a:r>
            <a:r>
              <a:rPr lang="en-US" dirty="0"/>
              <a:t> Heart has God Harden?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28700"/>
            <a:ext cx="8839200" cy="46863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Jewish teachers who twisted the law (Mk 10:5)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Pharisees watching Jesus (Mk 3:5)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Gentiles with darkened understanding (</a:t>
            </a:r>
            <a:r>
              <a:rPr lang="en-US" dirty="0" err="1" smtClean="0"/>
              <a:t>Eph</a:t>
            </a:r>
            <a:r>
              <a:rPr lang="en-US" dirty="0" smtClean="0"/>
              <a:t> 4:17)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Disciples who could not understand (Mk 6:52)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Disciples who did not believe (Mk 16:14)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5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9657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Beware, brethren, lest there be </a:t>
            </a:r>
            <a:r>
              <a:rPr lang="en-US" dirty="0">
                <a:solidFill>
                  <a:srgbClr val="FFFF00"/>
                </a:solidFill>
              </a:rPr>
              <a:t>in any of you </a:t>
            </a:r>
            <a:r>
              <a:rPr lang="en-US" dirty="0"/>
              <a:t>an evil heart of unbelief in departing from the living God; </a:t>
            </a:r>
            <a:r>
              <a:rPr lang="en-US" baseline="30000" dirty="0"/>
              <a:t>13 </a:t>
            </a:r>
            <a:r>
              <a:rPr lang="en-US" dirty="0"/>
              <a:t>but exhort one another daily, while it is called “Today,” lest any of you be hardened through the deceitfulness of sin. </a:t>
            </a:r>
            <a:r>
              <a:rPr lang="en-US" baseline="30000" dirty="0"/>
              <a:t>14 </a:t>
            </a:r>
            <a:r>
              <a:rPr lang="en-US" dirty="0"/>
              <a:t>For we have become partakers of Christ if we hold the beginning of our confidence steadfast to the end, </a:t>
            </a:r>
            <a:r>
              <a:rPr lang="en-US" baseline="30000" dirty="0"/>
              <a:t>15 </a:t>
            </a:r>
            <a:r>
              <a:rPr lang="en-US" dirty="0"/>
              <a:t>while it is said:</a:t>
            </a:r>
          </a:p>
          <a:p>
            <a:pPr marL="400050" lvl="1" indent="0">
              <a:buNone/>
            </a:pPr>
            <a:r>
              <a:rPr lang="en-US" sz="3200" dirty="0"/>
              <a:t>“Today, if you will hear His voice,</a:t>
            </a:r>
            <a:br>
              <a:rPr lang="en-US" sz="3200" dirty="0"/>
            </a:br>
            <a:r>
              <a:rPr lang="en-US" sz="3200" dirty="0"/>
              <a:t>Do not </a:t>
            </a:r>
            <a:r>
              <a:rPr lang="en-US" sz="3200" dirty="0">
                <a:solidFill>
                  <a:srgbClr val="FFFF00"/>
                </a:solidFill>
              </a:rPr>
              <a:t>harden your hearts </a:t>
            </a:r>
            <a:r>
              <a:rPr lang="en-US" sz="3200" dirty="0"/>
              <a:t>as in the rebellion</a:t>
            </a:r>
            <a:r>
              <a:rPr lang="en-US" sz="3200" dirty="0" smtClean="0"/>
              <a:t>.”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Heb</a:t>
            </a:r>
            <a:r>
              <a:rPr lang="en-US" dirty="0" smtClean="0"/>
              <a:t> 3:12-16)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8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sz="4000" dirty="0" smtClean="0"/>
              <a:t>What does a Hard Heart Look Like?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23900"/>
            <a:ext cx="7848600" cy="2514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Objects to and Disobeys </a:t>
            </a:r>
            <a:r>
              <a:rPr lang="en-US" dirty="0"/>
              <a:t>God’s </a:t>
            </a:r>
            <a:r>
              <a:rPr lang="en-US" dirty="0" smtClean="0"/>
              <a:t>Commands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Resentful for </a:t>
            </a:r>
            <a:r>
              <a:rPr lang="en-US" dirty="0" smtClean="0"/>
              <a:t>Consequences </a:t>
            </a:r>
            <a:r>
              <a:rPr lang="en-US" dirty="0"/>
              <a:t>of </a:t>
            </a:r>
            <a:r>
              <a:rPr lang="en-US" dirty="0" smtClean="0"/>
              <a:t>Sins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Progressively Worse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3200" dirty="0" smtClean="0"/>
              <a:t>Worse Behavior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3200" dirty="0" smtClean="0"/>
              <a:t>Less Sensitive to Sin  (I Tim 4:2)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Finally, Unresponsive to God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238500"/>
            <a:ext cx="8839200" cy="2308324"/>
          </a:xfrm>
          <a:prstGeom prst="rect">
            <a:avLst/>
          </a:prstGeom>
          <a:solidFill>
            <a:srgbClr val="0000CC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 it is impossible for those who were once enlightened, and have tasted the heavenly gift, and have become partakers of the Holy Spirit, </a:t>
            </a:r>
            <a:r>
              <a:rPr lang="en-US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and have tasted the good word of God and the powers of the age to come, </a:t>
            </a:r>
            <a:r>
              <a:rPr lang="en-US" baseline="30000" dirty="0">
                <a:solidFill>
                  <a:schemeClr val="bg1"/>
                </a:solidFill>
              </a:rPr>
              <a:t>6 </a:t>
            </a:r>
            <a:r>
              <a:rPr lang="en-US" dirty="0">
                <a:solidFill>
                  <a:schemeClr val="bg1"/>
                </a:solidFill>
              </a:rPr>
              <a:t>if they fall away, to renew them again to repentance, since they crucify again for themselves the Son of God, and put Him to an open shame</a:t>
            </a:r>
            <a:r>
              <a:rPr lang="en-US" dirty="0" smtClean="0">
                <a:solidFill>
                  <a:schemeClr val="bg1"/>
                </a:solidFill>
              </a:rPr>
              <a:t>.  (</a:t>
            </a:r>
            <a:r>
              <a:rPr lang="en-US" dirty="0" err="1" smtClean="0">
                <a:solidFill>
                  <a:schemeClr val="bg1"/>
                </a:solidFill>
              </a:rPr>
              <a:t>Heb</a:t>
            </a:r>
            <a:r>
              <a:rPr lang="en-US" dirty="0" smtClean="0">
                <a:solidFill>
                  <a:schemeClr val="bg1"/>
                </a:solidFill>
              </a:rPr>
              <a:t> 6:4-6)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4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Exodus 4:21-23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0999" y="876300"/>
            <a:ext cx="8534401" cy="4724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0" baseline="30000" dirty="0"/>
              <a:t>21 </a:t>
            </a:r>
            <a:r>
              <a:rPr lang="en-US" b="0" dirty="0"/>
              <a:t>And the </a:t>
            </a:r>
            <a:r>
              <a:rPr lang="en-US" b="0" cap="small" dirty="0"/>
              <a:t>Lord</a:t>
            </a:r>
            <a:r>
              <a:rPr lang="en-US" b="0" dirty="0"/>
              <a:t> said to Moses, “When you go back to Egypt, see that you do all those wonders before Pharaoh which I have put in your hand. </a:t>
            </a:r>
            <a:r>
              <a:rPr lang="en-US" b="0" dirty="0" smtClean="0"/>
              <a:t> But </a:t>
            </a:r>
            <a:r>
              <a:rPr lang="en-US" dirty="0">
                <a:solidFill>
                  <a:srgbClr val="FFFF00"/>
                </a:solidFill>
              </a:rPr>
              <a:t>I will harden his heart</a:t>
            </a:r>
            <a:r>
              <a:rPr lang="en-US" b="0" dirty="0"/>
              <a:t>, so that he will not let the people go</a:t>
            </a:r>
            <a:r>
              <a:rPr lang="en-US" b="0" dirty="0" smtClean="0"/>
              <a:t>.  </a:t>
            </a:r>
            <a:r>
              <a:rPr lang="en-US" b="0" baseline="30000" dirty="0"/>
              <a:t>22 </a:t>
            </a:r>
            <a:r>
              <a:rPr lang="en-US" b="0" dirty="0"/>
              <a:t>Then you shall say to Pharaoh, ‘Thus says the </a:t>
            </a:r>
            <a:r>
              <a:rPr lang="en-US" b="0" cap="small" dirty="0"/>
              <a:t>Lord</a:t>
            </a:r>
            <a:r>
              <a:rPr lang="en-US" b="0" dirty="0"/>
              <a:t>: “Israel is My son, My firstborn. </a:t>
            </a:r>
            <a:r>
              <a:rPr lang="en-US" b="0" baseline="30000" dirty="0"/>
              <a:t>23 </a:t>
            </a:r>
            <a:r>
              <a:rPr lang="en-US" b="0" dirty="0"/>
              <a:t>So I say to you, let My son go that he may serve Me. </a:t>
            </a:r>
            <a:r>
              <a:rPr lang="en-US" b="0" dirty="0" smtClean="0"/>
              <a:t> But </a:t>
            </a:r>
            <a:r>
              <a:rPr lang="en-US" b="0" dirty="0"/>
              <a:t>if you refuse to let him go, indeed I will kill your son, your firstborn.”’”</a:t>
            </a: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BB770-531F-49C4-83F7-842E0B8C678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8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Exodus 7:1-5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800100"/>
            <a:ext cx="89154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0" dirty="0"/>
              <a:t>So the </a:t>
            </a:r>
            <a:r>
              <a:rPr lang="en-US" b="0" cap="small" dirty="0"/>
              <a:t>Lord</a:t>
            </a:r>
            <a:r>
              <a:rPr lang="en-US" b="0" dirty="0"/>
              <a:t> said to Moses: “See, I have made you as God to Pharaoh, and Aaron your brother shall be your prophet. </a:t>
            </a:r>
            <a:r>
              <a:rPr lang="en-US" b="0" baseline="30000" dirty="0"/>
              <a:t>2 </a:t>
            </a:r>
            <a:r>
              <a:rPr lang="en-US" b="0" dirty="0"/>
              <a:t>You shall speak all that I command you. And Aaron your brother shall tell Pharaoh to send the children of Israel out of his land. </a:t>
            </a:r>
            <a:r>
              <a:rPr lang="en-US" b="0" baseline="30000" dirty="0"/>
              <a:t>3 </a:t>
            </a:r>
            <a:r>
              <a:rPr lang="en-US" b="0" dirty="0"/>
              <a:t>And </a:t>
            </a:r>
            <a:r>
              <a:rPr lang="en-US" dirty="0">
                <a:solidFill>
                  <a:srgbClr val="FFFF00"/>
                </a:solidFill>
              </a:rPr>
              <a:t>I will harden Pharaoh’s heart</a:t>
            </a:r>
            <a:r>
              <a:rPr lang="en-US" b="0" dirty="0"/>
              <a:t>, and multiply My signs and My wonders in the land of Egypt. </a:t>
            </a:r>
            <a:r>
              <a:rPr lang="en-US" b="0" baseline="30000" dirty="0"/>
              <a:t>4 </a:t>
            </a:r>
            <a:r>
              <a:rPr lang="en-US" b="0" dirty="0"/>
              <a:t>But Pharaoh will not heed you, so that I may lay My hand on Egypt and bring My armies and My people, the children of Israel, out of the land of Egypt by great judgments. </a:t>
            </a:r>
            <a:r>
              <a:rPr lang="en-US" b="0" baseline="30000" dirty="0"/>
              <a:t>5 </a:t>
            </a:r>
            <a:r>
              <a:rPr lang="en-US" b="0" dirty="0"/>
              <a:t>And the Egyptians shall know that I am the </a:t>
            </a:r>
            <a:r>
              <a:rPr lang="en-US" b="0" cap="small" dirty="0"/>
              <a:t>Lord</a:t>
            </a:r>
            <a:r>
              <a:rPr lang="en-US" b="0" dirty="0"/>
              <a:t>, when I stretch out My hand on Egypt and bring out the children of Israel from among them.”</a:t>
            </a: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BB770-531F-49C4-83F7-842E0B8C678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/>
          <a:lstStyle/>
          <a:p>
            <a:r>
              <a:rPr lang="en-US" u="sng" dirty="0" smtClean="0"/>
              <a:t>Who</a:t>
            </a:r>
            <a:r>
              <a:rPr lang="en-US" dirty="0" smtClean="0"/>
              <a:t> Hardened Pharaoh's Heart?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576310"/>
            <a:ext cx="4495800" cy="5100590"/>
          </a:xfrm>
        </p:spPr>
        <p:txBody>
          <a:bodyPr>
            <a:normAutofit fontScale="77500" lnSpcReduction="20000"/>
          </a:bodyPr>
          <a:lstStyle/>
          <a:p>
            <a:pPr marL="914400" indent="-914400">
              <a:spcBef>
                <a:spcPts val="400"/>
              </a:spcBef>
              <a:buNone/>
            </a:pPr>
            <a:r>
              <a:rPr lang="en-US" dirty="0"/>
              <a:t>4:21 </a:t>
            </a:r>
            <a:r>
              <a:rPr lang="en-US" dirty="0" smtClean="0"/>
              <a:t>– 	“</a:t>
            </a:r>
            <a:r>
              <a:rPr lang="en-US" dirty="0" smtClean="0">
                <a:solidFill>
                  <a:srgbClr val="FFFF00"/>
                </a:solidFill>
              </a:rPr>
              <a:t>I </a:t>
            </a:r>
            <a:r>
              <a:rPr lang="en-US" dirty="0">
                <a:solidFill>
                  <a:srgbClr val="FFFF00"/>
                </a:solidFill>
              </a:rPr>
              <a:t>will </a:t>
            </a:r>
            <a:r>
              <a:rPr lang="en-US" dirty="0"/>
              <a:t>harden his </a:t>
            </a:r>
            <a:r>
              <a:rPr lang="en-US" dirty="0" smtClean="0"/>
              <a:t>heart”</a:t>
            </a:r>
          </a:p>
          <a:p>
            <a:pPr marL="914400" indent="-914400">
              <a:spcBef>
                <a:spcPts val="400"/>
              </a:spcBef>
              <a:buNone/>
            </a:pPr>
            <a:r>
              <a:rPr lang="en-US" dirty="0" smtClean="0"/>
              <a:t>  7:3 </a:t>
            </a:r>
            <a:r>
              <a:rPr lang="en-US" dirty="0"/>
              <a:t>– </a:t>
            </a:r>
            <a:r>
              <a:rPr lang="en-US" dirty="0" smtClean="0"/>
              <a:t>	“</a:t>
            </a:r>
            <a:r>
              <a:rPr lang="en-US" dirty="0" smtClean="0">
                <a:solidFill>
                  <a:srgbClr val="FFFF00"/>
                </a:solidFill>
              </a:rPr>
              <a:t>I </a:t>
            </a:r>
            <a:r>
              <a:rPr lang="en-US" dirty="0">
                <a:solidFill>
                  <a:srgbClr val="FFFF00"/>
                </a:solidFill>
              </a:rPr>
              <a:t>will </a:t>
            </a:r>
            <a:r>
              <a:rPr lang="en-US" dirty="0"/>
              <a:t>harden his </a:t>
            </a:r>
            <a:r>
              <a:rPr lang="en-US" dirty="0" smtClean="0"/>
              <a:t>heart”</a:t>
            </a:r>
          </a:p>
          <a:p>
            <a:pPr marL="914400" indent="-914400">
              <a:spcBef>
                <a:spcPts val="400"/>
              </a:spcBef>
              <a:buNone/>
            </a:pPr>
            <a:r>
              <a:rPr lang="en-US" dirty="0" smtClean="0"/>
              <a:t>9:12 </a:t>
            </a:r>
            <a:r>
              <a:rPr lang="en-US" dirty="0"/>
              <a:t>– </a:t>
            </a:r>
            <a:r>
              <a:rPr lang="en-US" dirty="0" smtClean="0"/>
              <a:t>	…</a:t>
            </a: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>
                <a:solidFill>
                  <a:srgbClr val="FFFF00"/>
                </a:solidFill>
              </a:rPr>
              <a:t>Lord</a:t>
            </a:r>
            <a:r>
              <a:rPr lang="en-US" dirty="0"/>
              <a:t> hardened the heart of </a:t>
            </a:r>
            <a:r>
              <a:rPr lang="en-US" dirty="0" smtClean="0"/>
              <a:t>Pharaoh</a:t>
            </a:r>
          </a:p>
          <a:p>
            <a:pPr marL="914400" indent="-914400">
              <a:spcBef>
                <a:spcPts val="400"/>
              </a:spcBef>
              <a:buNone/>
            </a:pPr>
            <a:r>
              <a:rPr lang="en-US" dirty="0" smtClean="0"/>
              <a:t> 10:1 </a:t>
            </a:r>
            <a:r>
              <a:rPr lang="en-US" dirty="0"/>
              <a:t>– </a:t>
            </a:r>
            <a:r>
              <a:rPr lang="en-US" dirty="0" smtClean="0"/>
              <a:t>	“Go </a:t>
            </a:r>
            <a:r>
              <a:rPr lang="en-US" dirty="0"/>
              <a:t>in to Pharaoh; </a:t>
            </a:r>
            <a:r>
              <a:rPr lang="en-US" dirty="0" smtClean="0"/>
              <a:t> for </a:t>
            </a:r>
            <a:r>
              <a:rPr lang="en-US" dirty="0">
                <a:solidFill>
                  <a:srgbClr val="FFFF00"/>
                </a:solidFill>
              </a:rPr>
              <a:t>I have</a:t>
            </a:r>
            <a:r>
              <a:rPr lang="en-US" dirty="0"/>
              <a:t> hardened his heart and the hearts of his </a:t>
            </a:r>
            <a:r>
              <a:rPr lang="en-US" dirty="0" smtClean="0"/>
              <a:t>servants”</a:t>
            </a:r>
          </a:p>
          <a:p>
            <a:pPr marL="914400" indent="-914400">
              <a:spcBef>
                <a:spcPts val="400"/>
              </a:spcBef>
              <a:buNone/>
            </a:pPr>
            <a:r>
              <a:rPr lang="en-US" dirty="0"/>
              <a:t>10:27 – </a:t>
            </a:r>
            <a:r>
              <a:rPr lang="en-US" dirty="0">
                <a:solidFill>
                  <a:srgbClr val="FFFF00"/>
                </a:solidFill>
              </a:rPr>
              <a:t>the Lord </a:t>
            </a:r>
            <a:r>
              <a:rPr lang="en-US" dirty="0"/>
              <a:t>hardened Pharaoh’s </a:t>
            </a:r>
            <a:r>
              <a:rPr lang="en-US" dirty="0" smtClean="0"/>
              <a:t>heart</a:t>
            </a:r>
          </a:p>
          <a:p>
            <a:pPr marL="914400" indent="-914400">
              <a:spcBef>
                <a:spcPts val="400"/>
              </a:spcBef>
              <a:buNone/>
            </a:pPr>
            <a:r>
              <a:rPr lang="en-US" dirty="0"/>
              <a:t>11:10 – </a:t>
            </a:r>
            <a:r>
              <a:rPr lang="en-US" dirty="0">
                <a:solidFill>
                  <a:srgbClr val="FFFF00"/>
                </a:solidFill>
              </a:rPr>
              <a:t>the Lord </a:t>
            </a:r>
            <a:r>
              <a:rPr lang="en-US" dirty="0"/>
              <a:t>hardened Pharaoh’s </a:t>
            </a:r>
            <a:r>
              <a:rPr lang="en-US" dirty="0" smtClean="0"/>
              <a:t>heart</a:t>
            </a:r>
            <a:endParaRPr lang="en-US" dirty="0"/>
          </a:p>
          <a:p>
            <a:pPr marL="914400" indent="-914400">
              <a:spcBef>
                <a:spcPts val="400"/>
              </a:spcBef>
              <a:buNone/>
            </a:pPr>
            <a:r>
              <a:rPr lang="en-US" dirty="0" smtClean="0"/>
              <a:t> 14:4 </a:t>
            </a:r>
            <a:r>
              <a:rPr lang="en-US" dirty="0"/>
              <a:t>– </a:t>
            </a:r>
            <a:r>
              <a:rPr lang="en-US" dirty="0" smtClean="0"/>
              <a:t>	“</a:t>
            </a:r>
            <a:r>
              <a:rPr lang="en-US" dirty="0" smtClean="0">
                <a:solidFill>
                  <a:srgbClr val="FFFF00"/>
                </a:solidFill>
              </a:rPr>
              <a:t>I will </a:t>
            </a:r>
            <a:r>
              <a:rPr lang="en-US" dirty="0"/>
              <a:t>harden Pharaoh’s </a:t>
            </a:r>
            <a:r>
              <a:rPr lang="en-US" dirty="0" smtClean="0"/>
              <a:t>heart…”</a:t>
            </a:r>
          </a:p>
          <a:p>
            <a:pPr marL="914400" indent="-914400">
              <a:spcBef>
                <a:spcPts val="400"/>
              </a:spcBef>
              <a:buNone/>
            </a:pPr>
            <a:r>
              <a:rPr lang="en-US" dirty="0" smtClean="0"/>
              <a:t> 14:8 </a:t>
            </a:r>
            <a:r>
              <a:rPr lang="en-US" dirty="0"/>
              <a:t>– </a:t>
            </a:r>
            <a:r>
              <a:rPr lang="en-US" dirty="0" smtClean="0"/>
              <a:t>	the </a:t>
            </a:r>
            <a:r>
              <a:rPr lang="en-US" dirty="0"/>
              <a:t>Lord hardened the heart of Pharaoh </a:t>
            </a:r>
            <a:endParaRPr lang="en-US" dirty="0" smtClean="0"/>
          </a:p>
          <a:p>
            <a:pPr marL="914400" indent="-914400">
              <a:spcBef>
                <a:spcPts val="400"/>
              </a:spcBef>
              <a:buNone/>
            </a:pPr>
            <a:r>
              <a:rPr lang="en-US" dirty="0"/>
              <a:t>14:17 –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FF00"/>
                </a:solidFill>
              </a:rPr>
              <a:t>I </a:t>
            </a:r>
            <a:r>
              <a:rPr lang="en-US" dirty="0">
                <a:solidFill>
                  <a:srgbClr val="FFFF00"/>
                </a:solidFill>
              </a:rPr>
              <a:t>indeed will</a:t>
            </a:r>
            <a:r>
              <a:rPr lang="en-US" dirty="0"/>
              <a:t> harden the hearts of the </a:t>
            </a:r>
            <a:r>
              <a:rPr lang="en-US" dirty="0" smtClean="0"/>
              <a:t>Egyptians…”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62500" y="571500"/>
            <a:ext cx="4229100" cy="2214610"/>
          </a:xfrm>
        </p:spPr>
        <p:txBody>
          <a:bodyPr>
            <a:normAutofit fontScale="77500" lnSpcReduction="20000"/>
          </a:bodyPr>
          <a:lstStyle/>
          <a:p>
            <a:pPr marL="800100" indent="-800100">
              <a:spcBef>
                <a:spcPts val="400"/>
              </a:spcBef>
              <a:buNone/>
            </a:pPr>
            <a:r>
              <a:rPr lang="en-US" dirty="0"/>
              <a:t>8:15 – When </a:t>
            </a:r>
            <a:r>
              <a:rPr lang="en-US" dirty="0">
                <a:solidFill>
                  <a:srgbClr val="FFFF00"/>
                </a:solidFill>
              </a:rPr>
              <a:t>Pharaoh</a:t>
            </a:r>
            <a:r>
              <a:rPr lang="en-US" dirty="0"/>
              <a:t> saw that there was relief, </a:t>
            </a:r>
            <a:r>
              <a:rPr lang="en-US" dirty="0">
                <a:solidFill>
                  <a:srgbClr val="FFFF00"/>
                </a:solidFill>
              </a:rPr>
              <a:t>he </a:t>
            </a:r>
            <a:r>
              <a:rPr lang="en-US" dirty="0"/>
              <a:t>hardened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his heart</a:t>
            </a:r>
          </a:p>
          <a:p>
            <a:pPr marL="800100" indent="-800100">
              <a:spcBef>
                <a:spcPts val="400"/>
              </a:spcBef>
              <a:buNone/>
            </a:pPr>
            <a:r>
              <a:rPr lang="en-US" dirty="0"/>
              <a:t>8:32 – </a:t>
            </a:r>
            <a:r>
              <a:rPr lang="en-US" dirty="0">
                <a:solidFill>
                  <a:srgbClr val="FFFF00"/>
                </a:solidFill>
              </a:rPr>
              <a:t>Pharaoh </a:t>
            </a:r>
            <a:r>
              <a:rPr lang="en-US" dirty="0"/>
              <a:t>hardened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his heart </a:t>
            </a:r>
          </a:p>
          <a:p>
            <a:pPr marL="800100" indent="-800100">
              <a:spcBef>
                <a:spcPts val="400"/>
              </a:spcBef>
              <a:buNone/>
            </a:pPr>
            <a:r>
              <a:rPr lang="en-US" dirty="0"/>
              <a:t>9:34 – when Pharaoh saw </a:t>
            </a:r>
            <a:r>
              <a:rPr lang="en-US" dirty="0" smtClean="0"/>
              <a:t>… he </a:t>
            </a:r>
            <a:r>
              <a:rPr lang="en-US" dirty="0"/>
              <a:t>sinned yet more; and </a:t>
            </a:r>
            <a:r>
              <a:rPr lang="en-US" dirty="0">
                <a:solidFill>
                  <a:srgbClr val="FFFF00"/>
                </a:solidFill>
              </a:rPr>
              <a:t>he</a:t>
            </a:r>
            <a:r>
              <a:rPr lang="en-US" dirty="0"/>
              <a:t> hardened his </a:t>
            </a:r>
            <a:r>
              <a:rPr lang="en-US" dirty="0" smtClean="0"/>
              <a:t>heart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5461000"/>
            <a:ext cx="457200" cy="254000"/>
          </a:xfrm>
        </p:spPr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648200" y="2628900"/>
            <a:ext cx="407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8200" y="647700"/>
            <a:ext cx="0" cy="487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4"/>
          <p:cNvSpPr txBox="1">
            <a:spLocks/>
          </p:cNvSpPr>
          <p:nvPr/>
        </p:nvSpPr>
        <p:spPr bwMode="auto">
          <a:xfrm>
            <a:off x="4762500" y="2781300"/>
            <a:ext cx="42291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+mn-lt"/>
              </a:defRPr>
            </a:lvl9pPr>
          </a:lstStyle>
          <a:p>
            <a:pPr marL="800100" indent="-800100">
              <a:spcBef>
                <a:spcPts val="400"/>
              </a:spcBef>
              <a:buFontTx/>
              <a:buNone/>
            </a:pPr>
            <a:r>
              <a:rPr lang="en-US" kern="0" dirty="0" smtClean="0"/>
              <a:t>7:12 – Pharaoh’s heart grew hard</a:t>
            </a:r>
          </a:p>
          <a:p>
            <a:pPr marL="800100" indent="-800100">
              <a:spcBef>
                <a:spcPts val="400"/>
              </a:spcBef>
              <a:buFontTx/>
              <a:buNone/>
            </a:pPr>
            <a:r>
              <a:rPr lang="en-US" kern="0" dirty="0" smtClean="0"/>
              <a:t>7:14 – “Pharaoh’s heart is hard…”</a:t>
            </a:r>
          </a:p>
          <a:p>
            <a:pPr marL="800100" indent="-800100">
              <a:spcBef>
                <a:spcPts val="400"/>
              </a:spcBef>
              <a:buFontTx/>
              <a:buNone/>
            </a:pPr>
            <a:r>
              <a:rPr lang="en-US" kern="0" dirty="0" smtClean="0"/>
              <a:t>7:22 – Pharaoh’s heart grew hard</a:t>
            </a:r>
          </a:p>
          <a:p>
            <a:pPr marL="800100" indent="-800100">
              <a:spcBef>
                <a:spcPts val="400"/>
              </a:spcBef>
              <a:buFontTx/>
              <a:buNone/>
            </a:pPr>
            <a:r>
              <a:rPr lang="en-US" kern="0" dirty="0" smtClean="0"/>
              <a:t>8:19 – Pharaoh’s heart grew hard</a:t>
            </a:r>
          </a:p>
          <a:p>
            <a:pPr marL="800100" indent="-800100">
              <a:spcBef>
                <a:spcPts val="400"/>
              </a:spcBef>
              <a:buFontTx/>
              <a:buNone/>
            </a:pPr>
            <a:r>
              <a:rPr lang="en-US" kern="0" dirty="0" smtClean="0"/>
              <a:t>  9:7 – 	the heart of Pharaoh became hard</a:t>
            </a:r>
          </a:p>
          <a:p>
            <a:pPr marL="800100" indent="-800100">
              <a:spcBef>
                <a:spcPts val="400"/>
              </a:spcBef>
              <a:buFontTx/>
              <a:buNone/>
            </a:pPr>
            <a:r>
              <a:rPr lang="en-US" kern="0" dirty="0" smtClean="0"/>
              <a:t>9:35 – the heart of Pharaoh was hard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7934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is</a:t>
            </a:r>
            <a:r>
              <a:rPr lang="en-US" dirty="0" smtClean="0"/>
              <a:t> a Hardening Heart?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52500"/>
            <a:ext cx="8610600" cy="4762500"/>
          </a:xfrm>
        </p:spPr>
        <p:txBody>
          <a:bodyPr>
            <a:normAutofit/>
          </a:bodyPr>
          <a:lstStyle/>
          <a:p>
            <a:r>
              <a:rPr lang="en-US" dirty="0" smtClean="0"/>
              <a:t>13:15 – “Stubbornness”</a:t>
            </a:r>
          </a:p>
          <a:p>
            <a:r>
              <a:rPr lang="en-US" dirty="0" smtClean="0"/>
              <a:t>7:13, 22, 8:15, 19 – “Did not heed Moses…”</a:t>
            </a:r>
          </a:p>
          <a:p>
            <a:r>
              <a:rPr lang="en-US" dirty="0" smtClean="0"/>
              <a:t>4:21; 7:14 – Refused to obey, despite:</a:t>
            </a:r>
          </a:p>
          <a:p>
            <a:pPr lvl="1"/>
            <a:r>
              <a:rPr lang="en-US" dirty="0" smtClean="0"/>
              <a:t>Clear evidence  (9:11-12)</a:t>
            </a:r>
          </a:p>
          <a:p>
            <a:pPr lvl="1"/>
            <a:r>
              <a:rPr lang="en-US" dirty="0" smtClean="0"/>
              <a:t>Warning and advice  (8:19; 10:7)</a:t>
            </a:r>
          </a:p>
          <a:p>
            <a:pPr lvl="1"/>
            <a:r>
              <a:rPr lang="en-US" dirty="0" smtClean="0"/>
              <a:t>Severe consequences  </a:t>
            </a:r>
          </a:p>
          <a:p>
            <a:r>
              <a:rPr lang="en-US" dirty="0" smtClean="0"/>
              <a:t>14:3-8 – Finally, rebellion at any opportunity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6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9700"/>
            <a:ext cx="9144000" cy="508000"/>
          </a:xfrm>
        </p:spPr>
        <p:txBody>
          <a:bodyPr/>
          <a:lstStyle/>
          <a:p>
            <a:r>
              <a:rPr lang="en-US" dirty="0" smtClean="0"/>
              <a:t>What does a Hard Heart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04900"/>
            <a:ext cx="8839200" cy="4191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Objects to / Disobeys </a:t>
            </a:r>
            <a:r>
              <a:rPr lang="en-US" sz="3600" dirty="0"/>
              <a:t>God’s </a:t>
            </a:r>
            <a:r>
              <a:rPr lang="en-US" sz="3600" dirty="0" smtClean="0"/>
              <a:t>Commands</a:t>
            </a:r>
            <a:endParaRPr lang="en-US" sz="3600" dirty="0"/>
          </a:p>
          <a:p>
            <a:pPr>
              <a:lnSpc>
                <a:spcPct val="150000"/>
              </a:lnSpc>
            </a:pPr>
            <a:r>
              <a:rPr lang="en-US" sz="3600" dirty="0"/>
              <a:t>Resentful for </a:t>
            </a:r>
            <a:r>
              <a:rPr lang="en-US" sz="3600" dirty="0" smtClean="0"/>
              <a:t>Consequences </a:t>
            </a:r>
            <a:r>
              <a:rPr lang="en-US" sz="3600" dirty="0"/>
              <a:t>of </a:t>
            </a:r>
            <a:r>
              <a:rPr lang="en-US" sz="3600" dirty="0" smtClean="0"/>
              <a:t>Sins 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Progressively Worse  (8:19; 14:3-4)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Finally, Unresponsive to God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5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sz="4000" u="sng" dirty="0" smtClean="0"/>
              <a:t>How</a:t>
            </a:r>
            <a:r>
              <a:rPr lang="en-US" sz="4000" dirty="0" smtClean="0"/>
              <a:t> Did God Harden Pharaoh’s Heart?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77900"/>
            <a:ext cx="8610600" cy="4394200"/>
          </a:xfrm>
        </p:spPr>
        <p:txBody>
          <a:bodyPr/>
          <a:lstStyle/>
          <a:p>
            <a:r>
              <a:rPr lang="en-US" dirty="0" smtClean="0"/>
              <a:t>Gave him an </a:t>
            </a:r>
            <a:r>
              <a:rPr lang="en-US" dirty="0" err="1" smtClean="0"/>
              <a:t>undesireable</a:t>
            </a:r>
            <a:r>
              <a:rPr lang="en-US" dirty="0" smtClean="0"/>
              <a:t> command </a:t>
            </a:r>
            <a:br>
              <a:rPr lang="en-US" dirty="0" smtClean="0"/>
            </a:br>
            <a:r>
              <a:rPr lang="en-US" dirty="0" smtClean="0"/>
              <a:t>(7:2)</a:t>
            </a:r>
          </a:p>
          <a:p>
            <a:r>
              <a:rPr lang="en-US" dirty="0" smtClean="0"/>
              <a:t>Caused him to suffer for disobedience 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7:20-23; 8:19; </a:t>
            </a:r>
            <a:r>
              <a:rPr lang="en-US" dirty="0" smtClean="0"/>
              <a:t>9:7,11-12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Gave him </a:t>
            </a:r>
            <a:r>
              <a:rPr lang="en-US" i="1" u="sng" dirty="0" smtClean="0"/>
              <a:t>relief</a:t>
            </a:r>
            <a:r>
              <a:rPr lang="en-US" dirty="0" smtClean="0"/>
              <a:t> from suffering 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8:15, 32; 9:34; </a:t>
            </a:r>
            <a:r>
              <a:rPr lang="en-US" dirty="0" smtClean="0"/>
              <a:t>10:20)</a:t>
            </a:r>
          </a:p>
          <a:p>
            <a:r>
              <a:rPr lang="en-US" dirty="0" smtClean="0"/>
              <a:t>Gave him the opportunity to sin </a:t>
            </a:r>
            <a:br>
              <a:rPr lang="en-US" dirty="0" smtClean="0"/>
            </a:br>
            <a:r>
              <a:rPr lang="en-US" dirty="0" smtClean="0"/>
              <a:t>(14:3-5, 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1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sz="4000" u="sng" dirty="0" smtClean="0"/>
              <a:t>Why</a:t>
            </a:r>
            <a:r>
              <a:rPr lang="en-US" sz="4000" dirty="0" smtClean="0"/>
              <a:t> Did God Harden Pharaoh’s Heart?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1100"/>
            <a:ext cx="8610600" cy="3505200"/>
          </a:xfrm>
        </p:spPr>
        <p:txBody>
          <a:bodyPr>
            <a:normAutofit/>
          </a:bodyPr>
          <a:lstStyle/>
          <a:p>
            <a:pPr marL="636588" indent="-636588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Reveal the Character of Pharaoh</a:t>
            </a:r>
          </a:p>
          <a:p>
            <a:pPr marL="636588" indent="-636588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Show the Justice of God’s Judgment</a:t>
            </a:r>
          </a:p>
          <a:p>
            <a:pPr marL="636588" indent="-636588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Work a Larger Plan (Ex 7:4-5)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3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u="sng" dirty="0" smtClean="0"/>
              <a:t>Who Else’s</a:t>
            </a:r>
            <a:r>
              <a:rPr lang="en-US" dirty="0" smtClean="0"/>
              <a:t> Heart has God Harden?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73100"/>
            <a:ext cx="8839200" cy="5041900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0" dirty="0"/>
              <a:t>Today, if you will hear His voice:</a:t>
            </a:r>
            <a:br>
              <a:rPr lang="en-US" sz="2800" b="0" dirty="0"/>
            </a:br>
            <a:r>
              <a:rPr lang="en-US" sz="2800" b="0" baseline="30000" dirty="0"/>
              <a:t>8 </a:t>
            </a:r>
            <a:r>
              <a:rPr lang="en-US" sz="2800" b="0" dirty="0"/>
              <a:t>“Do not </a:t>
            </a:r>
            <a:r>
              <a:rPr lang="en-US" sz="2800" dirty="0">
                <a:solidFill>
                  <a:srgbClr val="FFFF00"/>
                </a:solidFill>
              </a:rPr>
              <a:t>harden your hearts</a:t>
            </a:r>
            <a:r>
              <a:rPr lang="en-US" sz="2800" b="0" dirty="0"/>
              <a:t>, as in the </a:t>
            </a:r>
            <a:r>
              <a:rPr lang="en-US" sz="2800" b="0" dirty="0" smtClean="0"/>
              <a:t>rebellion [</a:t>
            </a:r>
            <a:r>
              <a:rPr lang="en-US" sz="2800" b="0" dirty="0" err="1" smtClean="0">
                <a:solidFill>
                  <a:srgbClr val="00B0F0"/>
                </a:solidFill>
              </a:rPr>
              <a:t>Meribah</a:t>
            </a:r>
            <a:r>
              <a:rPr lang="en-US" sz="2800" b="0" dirty="0" smtClean="0"/>
              <a:t>],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/>
              <a:t>As in the day of trial </a:t>
            </a:r>
            <a:r>
              <a:rPr lang="en-US" sz="2800" b="0" dirty="0" smtClean="0"/>
              <a:t>[</a:t>
            </a:r>
            <a:r>
              <a:rPr lang="en-US" sz="2800" b="0" dirty="0" err="1" smtClean="0">
                <a:solidFill>
                  <a:srgbClr val="00B0F0"/>
                </a:solidFill>
              </a:rPr>
              <a:t>Massah</a:t>
            </a:r>
            <a:r>
              <a:rPr lang="en-US" sz="2800" b="0" dirty="0" smtClean="0"/>
              <a:t>] in </a:t>
            </a:r>
            <a:r>
              <a:rPr lang="en-US" sz="2800" b="0" dirty="0"/>
              <a:t>the wilderness,</a:t>
            </a:r>
            <a:br>
              <a:rPr lang="en-US" sz="2800" b="0" dirty="0"/>
            </a:br>
            <a:r>
              <a:rPr lang="en-US" sz="2800" b="0" baseline="30000" dirty="0"/>
              <a:t>9 </a:t>
            </a:r>
            <a:r>
              <a:rPr lang="en-US" sz="2800" b="0" dirty="0"/>
              <a:t>When your fathers tested Me;</a:t>
            </a:r>
            <a:br>
              <a:rPr lang="en-US" sz="2800" b="0" dirty="0"/>
            </a:br>
            <a:r>
              <a:rPr lang="en-US" sz="2800" b="0" dirty="0"/>
              <a:t>They tried Me, though they saw My work.</a:t>
            </a:r>
            <a:br>
              <a:rPr lang="en-US" sz="2800" b="0" dirty="0"/>
            </a:br>
            <a:r>
              <a:rPr lang="en-US" sz="2800" b="0" baseline="30000" dirty="0"/>
              <a:t>10 </a:t>
            </a:r>
            <a:r>
              <a:rPr lang="en-US" sz="2800" b="0" dirty="0"/>
              <a:t>For forty years I was grieved with that generation,</a:t>
            </a:r>
            <a:br>
              <a:rPr lang="en-US" sz="2800" b="0" dirty="0"/>
            </a:br>
            <a:r>
              <a:rPr lang="en-US" sz="2800" b="0" dirty="0"/>
              <a:t>And said, ‘It is a people who go astray in their hearts,</a:t>
            </a:r>
            <a:br>
              <a:rPr lang="en-US" sz="2800" b="0" dirty="0"/>
            </a:br>
            <a:r>
              <a:rPr lang="en-US" sz="2800" b="0" dirty="0"/>
              <a:t>And they do not know My ways.’</a:t>
            </a:r>
            <a:br>
              <a:rPr lang="en-US" sz="2800" b="0" dirty="0"/>
            </a:br>
            <a:r>
              <a:rPr lang="en-US" sz="2800" b="0" baseline="30000" dirty="0"/>
              <a:t>11 </a:t>
            </a:r>
            <a:r>
              <a:rPr lang="en-US" sz="2800" b="0" dirty="0"/>
              <a:t>So I swore in My wrath,</a:t>
            </a:r>
            <a:br>
              <a:rPr lang="en-US" sz="2800" b="0" dirty="0"/>
            </a:br>
            <a:r>
              <a:rPr lang="en-US" sz="2800" b="0" dirty="0"/>
              <a:t>‘They shall not enter My rest</a:t>
            </a:r>
            <a:r>
              <a:rPr lang="en-US" sz="2800" b="0" dirty="0" smtClean="0"/>
              <a:t>.’”</a:t>
            </a:r>
            <a:br>
              <a:rPr lang="en-US" sz="2800" b="0" dirty="0" smtClean="0"/>
            </a:br>
            <a:r>
              <a:rPr lang="en-US" sz="2800" b="0" dirty="0" smtClean="0"/>
              <a:t>(Psalm 95: 7-11)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b="0" dirty="0" smtClean="0"/>
              <a:t>So </a:t>
            </a:r>
            <a:r>
              <a:rPr lang="en-US" sz="2800" b="0" dirty="0"/>
              <a:t>he called the name of the place </a:t>
            </a:r>
            <a:r>
              <a:rPr lang="en-US" sz="2800" b="0" dirty="0" err="1">
                <a:solidFill>
                  <a:srgbClr val="00B0F0"/>
                </a:solidFill>
              </a:rPr>
              <a:t>Massah</a:t>
            </a:r>
            <a:r>
              <a:rPr lang="en-US" sz="2800" b="0" dirty="0">
                <a:solidFill>
                  <a:srgbClr val="00B0F0"/>
                </a:solidFill>
              </a:rPr>
              <a:t> </a:t>
            </a:r>
            <a:r>
              <a:rPr lang="en-US" sz="2800" b="0" dirty="0"/>
              <a:t>and </a:t>
            </a:r>
            <a:r>
              <a:rPr lang="en-US" sz="2800" b="0" dirty="0" err="1">
                <a:solidFill>
                  <a:srgbClr val="00B0F0"/>
                </a:solidFill>
              </a:rPr>
              <a:t>Meribah</a:t>
            </a:r>
            <a:r>
              <a:rPr lang="en-US" sz="2800" b="0" dirty="0"/>
              <a:t>, because of the contention of the children of Israel, and because they tempted the </a:t>
            </a:r>
            <a:r>
              <a:rPr lang="en-US" sz="2800" b="0" cap="small" dirty="0"/>
              <a:t>Lord</a:t>
            </a:r>
            <a:r>
              <a:rPr lang="en-US" sz="2800" b="0" dirty="0"/>
              <a:t>, saying, “Is the </a:t>
            </a:r>
            <a:r>
              <a:rPr lang="en-US" sz="2800" b="0" cap="small" dirty="0"/>
              <a:t>Lord</a:t>
            </a:r>
            <a:r>
              <a:rPr lang="en-US" sz="2800" b="0" dirty="0"/>
              <a:t> among us or not</a:t>
            </a:r>
            <a:r>
              <a:rPr lang="en-US" sz="2800" b="0" dirty="0" smtClean="0"/>
              <a:t>?” (Ex 17:7)</a:t>
            </a: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3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65522</TotalTime>
  <Words>830</Words>
  <Application>Microsoft Office PowerPoint</Application>
  <PresentationFormat>On-screen Show (16:10)</PresentationFormat>
  <Paragraphs>119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God  and Pharaoh’s Heart</vt:lpstr>
      <vt:lpstr>Exodus 4:21-23</vt:lpstr>
      <vt:lpstr>Exodus 7:1-5</vt:lpstr>
      <vt:lpstr>Who Hardened Pharaoh's Heart?</vt:lpstr>
      <vt:lpstr>What is a Hardening Heart?</vt:lpstr>
      <vt:lpstr>What does a Hard Heart Look Like?</vt:lpstr>
      <vt:lpstr>How Did God Harden Pharaoh’s Heart?</vt:lpstr>
      <vt:lpstr>Why Did God Harden Pharaoh’s Heart?</vt:lpstr>
      <vt:lpstr>Who Else’s Heart has God Harden?</vt:lpstr>
      <vt:lpstr>Who Else’s Heart has God Harden?</vt:lpstr>
      <vt:lpstr>Who Else’s Heart has God Harden?</vt:lpstr>
      <vt:lpstr>Who Else’s Heart has God Harden?</vt:lpstr>
      <vt:lpstr>Who Else’s Heart has God Harden?</vt:lpstr>
      <vt:lpstr>Who Else?</vt:lpstr>
      <vt:lpstr>What does a Hard Heart Look Like?</vt:lpstr>
    </vt:vector>
  </TitlesOfParts>
  <Company>EMS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Marty:</cp:lastModifiedBy>
  <cp:revision>647</cp:revision>
  <cp:lastPrinted>2014-09-07T05:18:02Z</cp:lastPrinted>
  <dcterms:created xsi:type="dcterms:W3CDTF">2002-06-13T20:47:56Z</dcterms:created>
  <dcterms:modified xsi:type="dcterms:W3CDTF">2015-07-26T04:28:39Z</dcterms:modified>
</cp:coreProperties>
</file>