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5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7589" autoAdjust="0"/>
  </p:normalViewPr>
  <p:slideViewPr>
    <p:cSldViewPr showGuides="1">
      <p:cViewPr varScale="1">
        <p:scale>
          <a:sx n="78" d="100"/>
          <a:sy n="78" d="100"/>
        </p:scale>
        <p:origin x="-8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747" y="-5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3902F-03B8-4CB6-B37E-9919CB02FA5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25BF4-5141-4634-9CA1-905983B612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0941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7A8F7-243F-4B8F-9979-EC4B513B74D1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623E2-143C-47CF-ACFE-2D7CFB3760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926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spcBef>
        <a:spcPts val="1200"/>
      </a:spcBef>
      <a:buFont typeface="Arial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964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450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6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952"/>
            <a:ext cx="4038600" cy="4270248"/>
          </a:xfrm>
        </p:spPr>
        <p:txBody>
          <a:bodyPr anchor="ctr" anchorCtr="0">
            <a:normAutofit/>
          </a:bodyPr>
          <a:lstStyle>
            <a:lvl1pPr marL="114300" indent="0" algn="ctr">
              <a:buFontTx/>
              <a:buNone/>
              <a:defRPr sz="3400">
                <a:solidFill>
                  <a:schemeClr val="tx1"/>
                </a:solidFill>
              </a:defRPr>
            </a:lvl1pPr>
            <a:lvl2pPr marL="411480" indent="0">
              <a:buFontTx/>
              <a:buNone/>
              <a:defRPr sz="3600">
                <a:solidFill>
                  <a:schemeClr val="tx1"/>
                </a:solidFill>
              </a:defRPr>
            </a:lvl2pPr>
            <a:lvl3pPr marL="777240" indent="0">
              <a:buFontTx/>
              <a:buNone/>
              <a:defRPr sz="3600">
                <a:solidFill>
                  <a:schemeClr val="tx1"/>
                </a:solidFill>
              </a:defRPr>
            </a:lvl3pPr>
            <a:lvl4pPr marL="1051560" indent="0">
              <a:buFontTx/>
              <a:buNone/>
              <a:defRPr sz="3600">
                <a:solidFill>
                  <a:schemeClr val="tx1"/>
                </a:solidFill>
              </a:defRPr>
            </a:lvl4pPr>
            <a:lvl5pPr marL="1325880" indent="0">
              <a:buFontTx/>
              <a:buNone/>
              <a:defRPr sz="3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7620000" cy="381000"/>
          </a:xfrm>
        </p:spPr>
        <p:txBody>
          <a:bodyPr>
            <a:noAutofit/>
          </a:bodyPr>
          <a:lstStyle>
            <a:lvl1pPr marL="741363" indent="-1588">
              <a:spcBef>
                <a:spcPts val="0"/>
              </a:spcBef>
              <a:buFontTx/>
              <a:buNone/>
              <a:defRPr sz="2000" b="1">
                <a:solidFill>
                  <a:schemeClr val="tx2"/>
                </a:solidFill>
              </a:defRPr>
            </a:lvl1pPr>
            <a:lvl2pPr marL="411480" indent="0">
              <a:buFontTx/>
              <a:buNone/>
              <a:defRPr sz="2000" b="1"/>
            </a:lvl2pPr>
            <a:lvl3pPr marL="777240" indent="0">
              <a:buFontTx/>
              <a:buNone/>
              <a:defRPr sz="2000" b="1"/>
            </a:lvl3pPr>
            <a:lvl4pPr marL="1051560" indent="0">
              <a:buFontTx/>
              <a:buNone/>
              <a:defRPr sz="2000" b="1"/>
            </a:lvl4pPr>
            <a:lvl5pPr marL="1325880" indent="0">
              <a:buFontTx/>
              <a:buNone/>
              <a:defRPr sz="20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 rot="600000">
            <a:off x="4807311" y="2004284"/>
            <a:ext cx="3114715" cy="421314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38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543800" cy="990727"/>
          </a:xfrm>
        </p:spPr>
        <p:txBody>
          <a:bodyPr bIns="0"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61760" cy="762000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Room for two lines of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85801" y="2133600"/>
            <a:ext cx="7543800" cy="990600"/>
          </a:xfrm>
        </p:spPr>
        <p:txBody>
          <a:bodyPr tIns="0">
            <a:noAutofit/>
          </a:bodyPr>
          <a:lstStyle>
            <a:lvl1pPr marL="0" indent="0" algn="l">
              <a:buNone/>
              <a:defRPr sz="3600" spc="-100" baseline="0">
                <a:solidFill>
                  <a:schemeClr val="tx2"/>
                </a:solidFill>
                <a:latin typeface="+mj-lt"/>
              </a:defRPr>
            </a:lvl1pPr>
            <a:lvl2pPr marL="411480" indent="0">
              <a:buNone/>
              <a:defRPr/>
            </a:lvl2pPr>
            <a:lvl3pPr marL="777240" indent="0">
              <a:buNone/>
              <a:defRPr/>
            </a:lvl3pPr>
            <a:lvl4pPr marL="1051560" indent="0">
              <a:buNone/>
              <a:defRPr/>
            </a:lvl4pPr>
            <a:lvl5pPr marL="132588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371600" y="5715000"/>
            <a:ext cx="64770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8E8D8C"/>
                </a:solidFill>
              </a:defRPr>
            </a:lvl1pPr>
            <a:lvl2pPr marL="411480" indent="0">
              <a:buNone/>
              <a:defRPr>
                <a:solidFill>
                  <a:srgbClr val="8E8D8C"/>
                </a:solidFill>
              </a:defRPr>
            </a:lvl2pPr>
            <a:lvl3pPr marL="777240" indent="0">
              <a:buNone/>
              <a:defRPr>
                <a:solidFill>
                  <a:srgbClr val="8E8D8C"/>
                </a:solidFill>
              </a:defRPr>
            </a:lvl3pPr>
            <a:lvl4pPr marL="1051560" indent="0">
              <a:buNone/>
              <a:defRPr>
                <a:solidFill>
                  <a:srgbClr val="8E8D8C"/>
                </a:solidFill>
              </a:defRPr>
            </a:lvl4pPr>
            <a:lvl5pPr marL="1325880" indent="0">
              <a:buNone/>
              <a:defRPr>
                <a:solidFill>
                  <a:srgbClr val="8E8D8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Room for two lines of text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3311525" y="4721225"/>
            <a:ext cx="2530475" cy="87630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ctr">
              <a:defRPr lang="en-US" sz="1600" baseline="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>
              <a:spcBef>
                <a:spcPts val="0"/>
              </a:spcBef>
            </a:pPr>
            <a:r>
              <a:rPr lang="en-US" dirty="0" smtClean="0"/>
              <a:t>Insert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956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1600200"/>
            <a:ext cx="5257800" cy="4800600"/>
          </a:xfrm>
        </p:spPr>
        <p:txBody>
          <a:bodyPr/>
          <a:lstStyle>
            <a:lvl1pPr algn="ctr">
              <a:lnSpc>
                <a:spcPct val="17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9418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68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7620000" cy="381000"/>
          </a:xfrm>
        </p:spPr>
        <p:txBody>
          <a:bodyPr>
            <a:noAutofit/>
          </a:bodyPr>
          <a:lstStyle>
            <a:lvl1pPr marL="740664" indent="0">
              <a:spcBef>
                <a:spcPts val="0"/>
              </a:spcBef>
              <a:buFontTx/>
              <a:buNone/>
              <a:defRPr sz="2000" b="1">
                <a:solidFill>
                  <a:schemeClr val="tx2"/>
                </a:solidFill>
              </a:defRPr>
            </a:lvl1pPr>
            <a:lvl2pPr marL="411480" indent="0">
              <a:buFontTx/>
              <a:buNone/>
              <a:defRPr sz="2000" b="1">
                <a:solidFill>
                  <a:schemeClr val="tx2"/>
                </a:solidFill>
              </a:defRPr>
            </a:lvl2pPr>
            <a:lvl3pPr marL="777240" indent="0">
              <a:buFontTx/>
              <a:buNone/>
              <a:defRPr sz="2000" b="1">
                <a:solidFill>
                  <a:schemeClr val="tx2"/>
                </a:solidFill>
              </a:defRPr>
            </a:lvl3pPr>
            <a:lvl4pPr marL="1051560" indent="0">
              <a:buFontTx/>
              <a:buNone/>
              <a:defRPr sz="2000" b="1">
                <a:solidFill>
                  <a:schemeClr val="tx2"/>
                </a:solidFill>
              </a:defRPr>
            </a:lvl4pPr>
            <a:lvl5pPr marL="1325880" indent="0">
              <a:buFontTx/>
              <a:buNone/>
              <a:defRPr sz="20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1351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11E8957-5754-4C19-A51A-9C104D1A0E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8B4FEF1-1C18-40D8-8A9A-AA7FFF43FE2E}" type="datetimeFigureOut">
              <a:rPr lang="en-US" smtClean="0"/>
              <a:pPr/>
              <a:t>8/2/2015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6" r:id="rId4"/>
    <p:sldLayoutId id="2147483675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4" r:id="rId13"/>
    <p:sldLayoutId id="2147483670" r:id="rId14"/>
    <p:sldLayoutId id="2147483671" r:id="rId15"/>
  </p:sldLayoutIdLst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588" indent="0" algn="l" defTabSz="914400" rtl="0" eaLnBrk="1" latinLnBrk="0" hangingPunct="1">
        <a:spcBef>
          <a:spcPts val="1200"/>
        </a:spcBef>
        <a:buClr>
          <a:schemeClr val="accent1"/>
        </a:buClr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182563" algn="l" defTabSz="914400" rtl="0" eaLnBrk="1" latinLnBrk="0" hangingPunct="1">
        <a:spcBef>
          <a:spcPts val="12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2300" indent="-182563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93750" indent="-182563" algn="l" defTabSz="914400" rtl="0" eaLnBrk="1" latinLnBrk="0" hangingPunct="1">
        <a:spcBef>
          <a:spcPts val="6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92188" indent="-182563" algn="l" defTabSz="914400" rtl="0" eaLnBrk="1" latinLnBrk="0" hangingPunct="1">
        <a:spcBef>
          <a:spcPts val="6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173163" indent="-182563" algn="l" defTabSz="914400" rtl="0" eaLnBrk="1" latinLnBrk="0" hangingPunct="1">
        <a:spcBef>
          <a:spcPts val="6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54138" indent="-1825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44638" indent="-182563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7675" indent="-182563" algn="l" defTabSz="914400" rtl="0" eaLnBrk="1" latinLnBrk="0" hangingPunct="1">
        <a:spcBef>
          <a:spcPts val="600"/>
        </a:spcBef>
        <a:buClr>
          <a:schemeClr val="accent3"/>
        </a:buClr>
        <a:buFont typeface="Arial" pitchFamily="34" charset="0"/>
        <a:buChar char="•"/>
        <a:tabLst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543800" cy="2362200"/>
          </a:xfrm>
        </p:spPr>
        <p:txBody>
          <a:bodyPr/>
          <a:lstStyle/>
          <a:p>
            <a:r>
              <a:rPr lang="en-US" sz="8000" dirty="0" smtClean="0"/>
              <a:t>Hosea </a:t>
            </a:r>
            <a:endParaRPr lang="en-US" sz="8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5801" y="3429000"/>
            <a:ext cx="7543800" cy="2667000"/>
          </a:xfrm>
        </p:spPr>
        <p:txBody>
          <a:bodyPr/>
          <a:lstStyle/>
          <a:p>
            <a:r>
              <a:rPr lang="en-US" dirty="0" smtClean="0"/>
              <a:t>God: The </a:t>
            </a:r>
            <a:r>
              <a:rPr lang="en-US" dirty="0" smtClean="0"/>
              <a:t>Inexplicably Loving </a:t>
            </a:r>
            <a:r>
              <a:rPr lang="en-US" dirty="0" smtClean="0"/>
              <a:t>Husband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712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Tm="86000">
        <p:cut/>
      </p:transition>
    </mc:Choice>
    <mc:Fallback>
      <p:transition advTm="86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What’s wrong with us?</a:t>
            </a:r>
            <a:endParaRPr lang="en-US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5800" y="2438400"/>
            <a:ext cx="7543801" cy="685800"/>
          </a:xfrm>
        </p:spPr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>
                <a:solidFill>
                  <a:srgbClr val="D2533C"/>
                </a:solidFill>
              </a:rPr>
              <a:t>Lack of Knowledge</a:t>
            </a:r>
          </a:p>
          <a:p>
            <a:pPr marL="571500" indent="-571500">
              <a:buFont typeface="Arial"/>
              <a:buChar char="•"/>
            </a:pPr>
            <a:r>
              <a:rPr lang="en-US" dirty="0">
                <a:solidFill>
                  <a:srgbClr val="D2533C"/>
                </a:solidFill>
              </a:rPr>
              <a:t>Lack of Love</a:t>
            </a:r>
          </a:p>
          <a:p>
            <a:pPr marL="571500" indent="-571500">
              <a:buFont typeface="Arial"/>
              <a:buChar char="•"/>
            </a:pPr>
            <a:r>
              <a:rPr lang="en-US" dirty="0">
                <a:solidFill>
                  <a:srgbClr val="D2533C"/>
                </a:solidFill>
              </a:rPr>
              <a:t>Infidelity </a:t>
            </a:r>
          </a:p>
          <a:p>
            <a:pPr marL="571500" indent="-571500">
              <a:buFont typeface="Arial"/>
              <a:buChar char="•"/>
            </a:pPr>
            <a:endParaRPr lang="en-US" dirty="0" smtClean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89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543800" cy="1066800"/>
          </a:xfrm>
        </p:spPr>
        <p:txBody>
          <a:bodyPr/>
          <a:lstStyle/>
          <a:p>
            <a:r>
              <a:rPr lang="en-US" dirty="0" smtClean="0"/>
              <a:t>Lack of Knowledge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5801" y="1828800"/>
            <a:ext cx="7543800" cy="1295400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4C5A6A"/>
                </a:solidFill>
              </a:rPr>
              <a:t>Rejection of knowledge</a:t>
            </a:r>
            <a:r>
              <a:rPr lang="en-US" sz="3200" dirty="0" smtClean="0"/>
              <a:t> ruins relationship (4.6)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4"/>
                </a:solidFill>
              </a:rPr>
              <a:t>Pride</a:t>
            </a:r>
            <a:r>
              <a:rPr lang="en-US" sz="3200" dirty="0" smtClean="0"/>
              <a:t> won’t allow us to know God (4.7)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Causes us to seek for answers in </a:t>
            </a:r>
            <a:r>
              <a:rPr lang="en-US" sz="3200" dirty="0" smtClean="0">
                <a:solidFill>
                  <a:srgbClr val="4C5A6A"/>
                </a:solidFill>
              </a:rPr>
              <a:t>foolish places</a:t>
            </a:r>
            <a:r>
              <a:rPr lang="en-US" sz="3200" dirty="0" smtClean="0"/>
              <a:t> (4.12.13)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4C5A6A"/>
                </a:solidFill>
              </a:rPr>
              <a:t>Hardens</a:t>
            </a:r>
            <a:r>
              <a:rPr lang="en-US" sz="3200" dirty="0" smtClean="0"/>
              <a:t> our hearts (5.3.4)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54460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Lack of Knowledge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Come, </a:t>
            </a:r>
            <a:r>
              <a:rPr lang="en-US" sz="2800" dirty="0">
                <a:solidFill>
                  <a:schemeClr val="accent4"/>
                </a:solidFill>
              </a:rPr>
              <a:t>let us return to the Lord</a:t>
            </a:r>
            <a:r>
              <a:rPr lang="en-US" sz="2800" dirty="0" smtClean="0"/>
              <a:t>;  </a:t>
            </a:r>
            <a:r>
              <a:rPr lang="en-US" sz="2800" dirty="0"/>
              <a:t>for he has torn us, that he may heal us</a:t>
            </a:r>
            <a:r>
              <a:rPr lang="en-US" sz="2800" dirty="0" smtClean="0"/>
              <a:t>; </a:t>
            </a:r>
            <a:r>
              <a:rPr lang="en-US" sz="2800" dirty="0"/>
              <a:t>he has struck us down, and he will bind us </a:t>
            </a:r>
            <a:r>
              <a:rPr lang="en-US" sz="2800" dirty="0" smtClean="0"/>
              <a:t>up. After </a:t>
            </a:r>
            <a:r>
              <a:rPr lang="en-US" sz="2800" dirty="0"/>
              <a:t>two days he will revive us</a:t>
            </a:r>
            <a:r>
              <a:rPr lang="en-US" sz="2800" dirty="0" smtClean="0"/>
              <a:t>; on </a:t>
            </a:r>
            <a:r>
              <a:rPr lang="en-US" sz="2800" dirty="0"/>
              <a:t>the third day he will raise us up</a:t>
            </a:r>
            <a:r>
              <a:rPr lang="en-US" sz="2800" dirty="0" smtClean="0"/>
              <a:t>, that </a:t>
            </a:r>
            <a:r>
              <a:rPr lang="en-US" sz="2800" dirty="0"/>
              <a:t>we may live before him</a:t>
            </a:r>
            <a:r>
              <a:rPr lang="en-US" sz="2800" dirty="0" smtClean="0"/>
              <a:t>. </a:t>
            </a:r>
            <a:r>
              <a:rPr lang="en-US" sz="2800" dirty="0">
                <a:solidFill>
                  <a:srgbClr val="4C5A6A"/>
                </a:solidFill>
              </a:rPr>
              <a:t>Let us know; let us press on to know the Lord</a:t>
            </a:r>
            <a:r>
              <a:rPr lang="en-US" sz="2800" dirty="0" smtClean="0"/>
              <a:t>; his </a:t>
            </a:r>
            <a:r>
              <a:rPr lang="en-US" sz="2800" dirty="0"/>
              <a:t>going out is sure as the dawn</a:t>
            </a:r>
            <a:r>
              <a:rPr lang="en-US" sz="2800" dirty="0" smtClean="0"/>
              <a:t>; he </a:t>
            </a:r>
            <a:r>
              <a:rPr lang="en-US" sz="2800" dirty="0"/>
              <a:t>will come to us as the showers</a:t>
            </a:r>
            <a:r>
              <a:rPr lang="en-US" sz="2800" dirty="0" smtClean="0"/>
              <a:t>, as </a:t>
            </a:r>
            <a:r>
              <a:rPr lang="en-US" sz="2800" dirty="0"/>
              <a:t>the spring rains that water the </a:t>
            </a:r>
            <a:r>
              <a:rPr lang="en-US" sz="2800" dirty="0" smtClean="0"/>
              <a:t>earth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6.1.3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2743200"/>
            <a:ext cx="33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488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543800" cy="990600"/>
          </a:xfrm>
        </p:spPr>
        <p:txBody>
          <a:bodyPr/>
          <a:lstStyle/>
          <a:p>
            <a:r>
              <a:rPr lang="en-US" dirty="0" smtClean="0"/>
              <a:t>Lack of Love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5801" y="1371600"/>
            <a:ext cx="7543800" cy="1752600"/>
          </a:xfrm>
        </p:spPr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sz="3200" dirty="0" smtClean="0">
                <a:solidFill>
                  <a:srgbClr val="4C5A6A"/>
                </a:solidFill>
              </a:rPr>
              <a:t>Lusting</a:t>
            </a:r>
            <a:r>
              <a:rPr lang="en-US" sz="3200" dirty="0" smtClean="0"/>
              <a:t> after God instead of </a:t>
            </a:r>
            <a:r>
              <a:rPr lang="en-US" sz="3200" dirty="0" smtClean="0">
                <a:solidFill>
                  <a:srgbClr val="4C5A6A"/>
                </a:solidFill>
              </a:rPr>
              <a:t>Loving</a:t>
            </a:r>
            <a:r>
              <a:rPr lang="en-US" sz="3200" dirty="0" smtClean="0"/>
              <a:t> Him (6.4.6)</a:t>
            </a:r>
          </a:p>
          <a:p>
            <a:pPr marL="571500" indent="-571500">
              <a:buFont typeface="Arial"/>
              <a:buChar char="•"/>
            </a:pPr>
            <a:r>
              <a:rPr lang="en-US" sz="3200" dirty="0" smtClean="0"/>
              <a:t>“We know you God, we just </a:t>
            </a:r>
            <a:r>
              <a:rPr lang="en-US" sz="3200" dirty="0" smtClean="0">
                <a:solidFill>
                  <a:srgbClr val="4C5A6A"/>
                </a:solidFill>
              </a:rPr>
              <a:t>won’t obey</a:t>
            </a:r>
            <a:r>
              <a:rPr lang="en-US" sz="3200" dirty="0" smtClean="0"/>
              <a:t>” (8.1.2)</a:t>
            </a:r>
          </a:p>
          <a:p>
            <a:pPr marL="571500" indent="-571500">
              <a:buFont typeface="Arial"/>
              <a:buChar char="•"/>
            </a:pPr>
            <a:r>
              <a:rPr lang="en-US" sz="3200" dirty="0" smtClean="0"/>
              <a:t>Loving has become God is a </a:t>
            </a:r>
            <a:r>
              <a:rPr lang="en-US" sz="3200" dirty="0" smtClean="0">
                <a:solidFill>
                  <a:srgbClr val="4C5A6A"/>
                </a:solidFill>
              </a:rPr>
              <a:t>strange thing</a:t>
            </a:r>
            <a:r>
              <a:rPr lang="en-US" sz="3200" dirty="0" smtClean="0"/>
              <a:t>. (8.12)</a:t>
            </a:r>
          </a:p>
          <a:p>
            <a:pPr marL="571500" indent="-571500">
              <a:buFont typeface="Arial"/>
              <a:buChar char="•"/>
            </a:pPr>
            <a:r>
              <a:rPr lang="en-US" sz="3200" dirty="0" smtClean="0"/>
              <a:t>You </a:t>
            </a:r>
            <a:r>
              <a:rPr lang="en-US" sz="3200" dirty="0" smtClean="0">
                <a:solidFill>
                  <a:srgbClr val="4C5A6A"/>
                </a:solidFill>
              </a:rPr>
              <a:t>become</a:t>
            </a:r>
            <a:r>
              <a:rPr lang="en-US" sz="3200" dirty="0" smtClean="0"/>
              <a:t> what you love (9.10)</a:t>
            </a:r>
          </a:p>
          <a:p>
            <a:pPr marL="571500" indent="-571500">
              <a:buFont typeface="Arial"/>
              <a:buChar char="•"/>
            </a:pPr>
            <a:r>
              <a:rPr lang="en-US" sz="3200" dirty="0" smtClean="0">
                <a:solidFill>
                  <a:srgbClr val="4C5A6A"/>
                </a:solidFill>
              </a:rPr>
              <a:t>When we love ourselves </a:t>
            </a:r>
            <a:r>
              <a:rPr lang="en-US" sz="3200" dirty="0" smtClean="0"/>
              <a:t>and what we’ve accomplished, </a:t>
            </a:r>
            <a:r>
              <a:rPr lang="en-US" sz="3200" dirty="0" smtClean="0">
                <a:solidFill>
                  <a:srgbClr val="4C5A6A"/>
                </a:solidFill>
              </a:rPr>
              <a:t>we won’t love God</a:t>
            </a:r>
            <a:r>
              <a:rPr lang="en-US" sz="3200" dirty="0" smtClean="0"/>
              <a:t>. (10.1.3)</a:t>
            </a:r>
            <a:endParaRPr lang="en-US" dirty="0" smtClean="0"/>
          </a:p>
          <a:p>
            <a:pPr marL="571500" indent="-571500">
              <a:buFont typeface="Arial"/>
              <a:buChar char="•"/>
            </a:pPr>
            <a:endParaRPr lang="en-US" dirty="0" smtClean="0"/>
          </a:p>
          <a:p>
            <a:pPr marL="571500" indent="-5715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1401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Lack of Love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4488" indent="-342900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By the </a:t>
            </a:r>
            <a:r>
              <a:rPr lang="en-US" sz="3200" dirty="0" smtClean="0">
                <a:solidFill>
                  <a:schemeClr val="accent4"/>
                </a:solidFill>
              </a:rPr>
              <a:t>help of God</a:t>
            </a:r>
            <a:r>
              <a:rPr lang="en-US" sz="3200" dirty="0" smtClean="0">
                <a:solidFill>
                  <a:schemeClr val="tx2"/>
                </a:solidFill>
              </a:rPr>
              <a:t>, return and wait on Him. 12.6</a:t>
            </a:r>
          </a:p>
          <a:p>
            <a:pPr marL="344488" indent="-342900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Recognize that </a:t>
            </a:r>
            <a:r>
              <a:rPr lang="en-US" sz="3200" dirty="0" smtClean="0">
                <a:solidFill>
                  <a:srgbClr val="4C5A6A"/>
                </a:solidFill>
              </a:rPr>
              <a:t>God does not want to give us up</a:t>
            </a:r>
            <a:r>
              <a:rPr lang="en-US" sz="3200" dirty="0" smtClean="0">
                <a:solidFill>
                  <a:schemeClr val="tx2"/>
                </a:solidFill>
              </a:rPr>
              <a:t>. He desperately wants us. 11.8.9</a:t>
            </a:r>
          </a:p>
          <a:p>
            <a:pPr marL="344488" indent="-342900">
              <a:buFont typeface="Arial"/>
              <a:buChar char="•"/>
            </a:pPr>
            <a:r>
              <a:rPr lang="en-US" sz="3200" dirty="0" smtClean="0">
                <a:solidFill>
                  <a:srgbClr val="4C5A6A"/>
                </a:solidFill>
              </a:rPr>
              <a:t>Break up </a:t>
            </a:r>
            <a:r>
              <a:rPr lang="en-US" sz="3200" dirty="0" smtClean="0">
                <a:solidFill>
                  <a:schemeClr val="tx2"/>
                </a:solidFill>
              </a:rPr>
              <a:t>the hardness of your heart and </a:t>
            </a:r>
            <a:r>
              <a:rPr lang="en-US" sz="3200" dirty="0" smtClean="0">
                <a:solidFill>
                  <a:srgbClr val="4C5A6A"/>
                </a:solidFill>
              </a:rPr>
              <a:t>seek Me.</a:t>
            </a:r>
            <a:r>
              <a:rPr lang="en-US" sz="3200" dirty="0" smtClean="0">
                <a:solidFill>
                  <a:schemeClr val="tx2"/>
                </a:solidFill>
              </a:rPr>
              <a:t> 10.12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528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Unfaithful Wife/Her Faithful Husband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indent="-457200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In slavery, I was your </a:t>
            </a:r>
            <a:r>
              <a:rPr lang="en-US" sz="3200" dirty="0" smtClean="0">
                <a:solidFill>
                  <a:schemeClr val="accent4"/>
                </a:solidFill>
              </a:rPr>
              <a:t>God and Savior </a:t>
            </a:r>
            <a:r>
              <a:rPr lang="en-US" sz="3200" dirty="0" smtClean="0">
                <a:solidFill>
                  <a:schemeClr val="tx2"/>
                </a:solidFill>
              </a:rPr>
              <a:t>(v.4)</a:t>
            </a:r>
          </a:p>
          <a:p>
            <a:pPr marL="458788" indent="-457200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In the wilderness, </a:t>
            </a:r>
            <a:r>
              <a:rPr lang="en-US" sz="3200" dirty="0" smtClean="0">
                <a:solidFill>
                  <a:srgbClr val="4C5A6A"/>
                </a:solidFill>
              </a:rPr>
              <a:t>I provided </a:t>
            </a:r>
            <a:r>
              <a:rPr lang="en-US" sz="3200" dirty="0" smtClean="0">
                <a:solidFill>
                  <a:schemeClr val="tx2"/>
                </a:solidFill>
              </a:rPr>
              <a:t>for you (v.5)</a:t>
            </a:r>
          </a:p>
          <a:p>
            <a:pPr marL="458788" indent="-457200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When you asked for a king, you were rejecting </a:t>
            </a:r>
            <a:r>
              <a:rPr lang="en-US" sz="3200" dirty="0" smtClean="0">
                <a:solidFill>
                  <a:srgbClr val="4C5A6A"/>
                </a:solidFill>
              </a:rPr>
              <a:t>Me as your king</a:t>
            </a:r>
            <a:r>
              <a:rPr lang="en-US" sz="3200" dirty="0" smtClean="0">
                <a:solidFill>
                  <a:schemeClr val="tx2"/>
                </a:solidFill>
              </a:rPr>
              <a:t>. (v.10)</a:t>
            </a:r>
          </a:p>
          <a:p>
            <a:pPr marL="458788" indent="-457200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And when you started to prosper, </a:t>
            </a:r>
            <a:r>
              <a:rPr lang="en-US" sz="3200" dirty="0" smtClean="0">
                <a:solidFill>
                  <a:srgbClr val="4C5A6A"/>
                </a:solidFill>
              </a:rPr>
              <a:t>you forgot Me. </a:t>
            </a:r>
            <a:r>
              <a:rPr lang="en-US" sz="3200" dirty="0" smtClean="0">
                <a:solidFill>
                  <a:schemeClr val="tx2"/>
                </a:solidFill>
              </a:rPr>
              <a:t>(v.6)</a:t>
            </a:r>
          </a:p>
          <a:p>
            <a:pPr marL="458788" indent="-457200">
              <a:buFont typeface="Arial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042410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066800"/>
          </a:xfrm>
        </p:spPr>
        <p:txBody>
          <a:bodyPr/>
          <a:lstStyle/>
          <a:p>
            <a:r>
              <a:rPr lang="en-US" sz="3600" dirty="0"/>
              <a:t>Unfaithful Wife/Her Faithful Husband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Return</a:t>
            </a:r>
            <a:r>
              <a:rPr lang="en-US" sz="2400" dirty="0">
                <a:solidFill>
                  <a:schemeClr val="tx2"/>
                </a:solidFill>
              </a:rPr>
              <a:t>, O Israel, to the Lord your God</a:t>
            </a:r>
            <a:r>
              <a:rPr lang="en-US" sz="2400" dirty="0" smtClean="0">
                <a:solidFill>
                  <a:schemeClr val="tx2"/>
                </a:solidFill>
              </a:rPr>
              <a:t>, for </a:t>
            </a:r>
            <a:r>
              <a:rPr lang="en-US" sz="2400" dirty="0">
                <a:solidFill>
                  <a:schemeClr val="tx2"/>
                </a:solidFill>
              </a:rPr>
              <a:t>you have stumbled because of your </a:t>
            </a:r>
            <a:r>
              <a:rPr lang="en-US" sz="2400" dirty="0" smtClean="0">
                <a:solidFill>
                  <a:schemeClr val="tx2"/>
                </a:solidFill>
              </a:rPr>
              <a:t>iniquity. Take </a:t>
            </a:r>
            <a:r>
              <a:rPr lang="en-US" sz="2400" dirty="0">
                <a:solidFill>
                  <a:schemeClr val="tx2"/>
                </a:solidFill>
              </a:rPr>
              <a:t>with you </a:t>
            </a:r>
            <a:r>
              <a:rPr lang="en-US" sz="2400" dirty="0" smtClean="0">
                <a:solidFill>
                  <a:schemeClr val="tx2"/>
                </a:solidFill>
              </a:rPr>
              <a:t>words </a:t>
            </a:r>
            <a:r>
              <a:rPr lang="en-US" sz="2400" dirty="0">
                <a:solidFill>
                  <a:schemeClr val="tx2"/>
                </a:solidFill>
              </a:rPr>
              <a:t>and </a:t>
            </a:r>
            <a:r>
              <a:rPr lang="en-US" sz="2400" dirty="0">
                <a:solidFill>
                  <a:srgbClr val="4C5A6A"/>
                </a:solidFill>
              </a:rPr>
              <a:t>return to the Lord</a:t>
            </a:r>
            <a:r>
              <a:rPr lang="en-US" sz="2400" dirty="0" smtClean="0">
                <a:solidFill>
                  <a:schemeClr val="tx2"/>
                </a:solidFill>
              </a:rPr>
              <a:t>; say </a:t>
            </a:r>
            <a:r>
              <a:rPr lang="en-US" sz="2400" dirty="0">
                <a:solidFill>
                  <a:schemeClr val="tx2"/>
                </a:solidFill>
              </a:rPr>
              <a:t>to him</a:t>
            </a:r>
            <a:r>
              <a:rPr lang="en-US" sz="2400" dirty="0" smtClean="0">
                <a:solidFill>
                  <a:schemeClr val="tx2"/>
                </a:solidFill>
              </a:rPr>
              <a:t>, “</a:t>
            </a:r>
            <a:r>
              <a:rPr lang="en-US" sz="2400" dirty="0">
                <a:solidFill>
                  <a:srgbClr val="4C5A6A"/>
                </a:solidFill>
              </a:rPr>
              <a:t>Take away all iniquity</a:t>
            </a:r>
            <a:r>
              <a:rPr lang="en-US" sz="2400" dirty="0" smtClean="0">
                <a:solidFill>
                  <a:schemeClr val="tx2"/>
                </a:solidFill>
              </a:rPr>
              <a:t>; accept </a:t>
            </a:r>
            <a:r>
              <a:rPr lang="en-US" sz="2400" dirty="0">
                <a:solidFill>
                  <a:schemeClr val="tx2"/>
                </a:solidFill>
              </a:rPr>
              <a:t>what is good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>
                <a:solidFill>
                  <a:schemeClr val="tx2"/>
                </a:solidFill>
              </a:rPr>
              <a:t>and we will pay with </a:t>
            </a:r>
            <a:r>
              <a:rPr lang="en-US" sz="2400" dirty="0" smtClean="0">
                <a:solidFill>
                  <a:schemeClr val="tx2"/>
                </a:solidFill>
              </a:rPr>
              <a:t>bulls the vows </a:t>
            </a:r>
            <a:r>
              <a:rPr lang="en-US" sz="2400" dirty="0">
                <a:solidFill>
                  <a:schemeClr val="tx2"/>
                </a:solidFill>
              </a:rPr>
              <a:t>of our </a:t>
            </a:r>
            <a:r>
              <a:rPr lang="en-US" sz="2400" dirty="0" smtClean="0">
                <a:solidFill>
                  <a:schemeClr val="tx2"/>
                </a:solidFill>
              </a:rPr>
              <a:t>lips. </a:t>
            </a:r>
            <a:r>
              <a:rPr lang="en-US" sz="2400" dirty="0" smtClean="0">
                <a:solidFill>
                  <a:srgbClr val="4C5A6A"/>
                </a:solidFill>
              </a:rPr>
              <a:t>Assyria </a:t>
            </a:r>
            <a:r>
              <a:rPr lang="en-US" sz="2400" dirty="0">
                <a:solidFill>
                  <a:srgbClr val="4C5A6A"/>
                </a:solidFill>
              </a:rPr>
              <a:t>shall not </a:t>
            </a:r>
            <a:r>
              <a:rPr lang="en-US" sz="2400" dirty="0">
                <a:solidFill>
                  <a:schemeClr val="tx2"/>
                </a:solidFill>
              </a:rPr>
              <a:t>save us</a:t>
            </a:r>
            <a:r>
              <a:rPr lang="en-US" sz="2400" dirty="0" smtClean="0">
                <a:solidFill>
                  <a:schemeClr val="tx2"/>
                </a:solidFill>
              </a:rPr>
              <a:t>; </a:t>
            </a:r>
            <a:r>
              <a:rPr lang="en-US" sz="2400" dirty="0" smtClean="0">
                <a:solidFill>
                  <a:srgbClr val="4C5A6A"/>
                </a:solidFill>
              </a:rPr>
              <a:t>we </a:t>
            </a:r>
            <a:r>
              <a:rPr lang="en-US" sz="2400" dirty="0">
                <a:solidFill>
                  <a:srgbClr val="4C5A6A"/>
                </a:solidFill>
              </a:rPr>
              <a:t>will not ride </a:t>
            </a:r>
            <a:r>
              <a:rPr lang="en-US" sz="2400" dirty="0">
                <a:solidFill>
                  <a:schemeClr val="tx2"/>
                </a:solidFill>
              </a:rPr>
              <a:t>on horses</a:t>
            </a:r>
            <a:r>
              <a:rPr lang="en-US" sz="2400" dirty="0" smtClean="0">
                <a:solidFill>
                  <a:schemeClr val="tx2"/>
                </a:solidFill>
              </a:rPr>
              <a:t>; and </a:t>
            </a:r>
            <a:r>
              <a:rPr lang="en-US" sz="2400" dirty="0">
                <a:solidFill>
                  <a:srgbClr val="4C5A6A"/>
                </a:solidFill>
              </a:rPr>
              <a:t>we will say no more, ‘Our God,</a:t>
            </a:r>
            <a:r>
              <a:rPr lang="en-US" sz="2400" dirty="0" smtClean="0">
                <a:solidFill>
                  <a:srgbClr val="4C5A6A"/>
                </a:solidFill>
              </a:rPr>
              <a:t>’ to </a:t>
            </a:r>
            <a:r>
              <a:rPr lang="en-US" sz="2400" dirty="0">
                <a:solidFill>
                  <a:srgbClr val="4C5A6A"/>
                </a:solidFill>
              </a:rPr>
              <a:t>the work of our </a:t>
            </a:r>
            <a:r>
              <a:rPr lang="en-US" sz="2400" dirty="0" smtClean="0">
                <a:solidFill>
                  <a:srgbClr val="4C5A6A"/>
                </a:solidFill>
              </a:rPr>
              <a:t>hands</a:t>
            </a:r>
            <a:r>
              <a:rPr lang="en-US" sz="2400" dirty="0" smtClean="0">
                <a:solidFill>
                  <a:schemeClr val="tx2"/>
                </a:solidFill>
              </a:rPr>
              <a:t>. In </a:t>
            </a:r>
            <a:r>
              <a:rPr lang="en-US" sz="2400" dirty="0">
                <a:solidFill>
                  <a:schemeClr val="tx2"/>
                </a:solidFill>
              </a:rPr>
              <a:t>you the orphan finds mercy.”</a:t>
            </a:r>
          </a:p>
          <a:p>
            <a:r>
              <a:rPr lang="en-US" sz="2400" dirty="0" smtClean="0">
                <a:solidFill>
                  <a:srgbClr val="4C5A6A"/>
                </a:solidFill>
              </a:rPr>
              <a:t>I </a:t>
            </a:r>
            <a:r>
              <a:rPr lang="en-US" sz="2400" dirty="0">
                <a:solidFill>
                  <a:srgbClr val="4C5A6A"/>
                </a:solidFill>
              </a:rPr>
              <a:t>will heal</a:t>
            </a:r>
            <a:r>
              <a:rPr lang="en-US" sz="2400" dirty="0">
                <a:solidFill>
                  <a:schemeClr val="tx2"/>
                </a:solidFill>
              </a:rPr>
              <a:t> their apostasy</a:t>
            </a:r>
            <a:r>
              <a:rPr lang="en-US" sz="2400" dirty="0" smtClean="0">
                <a:solidFill>
                  <a:schemeClr val="tx2"/>
                </a:solidFill>
              </a:rPr>
              <a:t>; </a:t>
            </a:r>
            <a:r>
              <a:rPr lang="en-US" sz="2400" dirty="0" smtClean="0">
                <a:solidFill>
                  <a:srgbClr val="4C5A6A"/>
                </a:solidFill>
              </a:rPr>
              <a:t>I </a:t>
            </a:r>
            <a:r>
              <a:rPr lang="en-US" sz="2400" dirty="0">
                <a:solidFill>
                  <a:srgbClr val="4C5A6A"/>
                </a:solidFill>
              </a:rPr>
              <a:t>will love them freely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>
                <a:solidFill>
                  <a:schemeClr val="tx2"/>
                </a:solidFill>
              </a:rPr>
              <a:t>for my anger has turned from </a:t>
            </a:r>
            <a:r>
              <a:rPr lang="en-US" sz="2400" dirty="0" smtClean="0">
                <a:solidFill>
                  <a:schemeClr val="tx2"/>
                </a:solidFill>
              </a:rPr>
              <a:t>them. </a:t>
            </a:r>
            <a:r>
              <a:rPr lang="en-US" sz="2400" dirty="0" smtClean="0">
                <a:solidFill>
                  <a:srgbClr val="4C5A6A"/>
                </a:solidFill>
              </a:rPr>
              <a:t>I </a:t>
            </a:r>
            <a:r>
              <a:rPr lang="en-US" sz="2400" dirty="0">
                <a:solidFill>
                  <a:srgbClr val="4C5A6A"/>
                </a:solidFill>
              </a:rPr>
              <a:t>will be like the dew </a:t>
            </a:r>
            <a:r>
              <a:rPr lang="en-US" sz="2400" dirty="0">
                <a:solidFill>
                  <a:schemeClr val="tx2"/>
                </a:solidFill>
              </a:rPr>
              <a:t>to Israel</a:t>
            </a:r>
            <a:r>
              <a:rPr lang="en-US" sz="2400" dirty="0" smtClean="0">
                <a:solidFill>
                  <a:schemeClr val="tx2"/>
                </a:solidFill>
              </a:rPr>
              <a:t>; he </a:t>
            </a:r>
            <a:r>
              <a:rPr lang="en-US" sz="2400" dirty="0">
                <a:solidFill>
                  <a:schemeClr val="tx2"/>
                </a:solidFill>
              </a:rPr>
              <a:t>shall blossom like the lily</a:t>
            </a:r>
            <a:r>
              <a:rPr lang="en-US" sz="2400" dirty="0" smtClean="0">
                <a:solidFill>
                  <a:schemeClr val="tx2"/>
                </a:solidFill>
              </a:rPr>
              <a:t>; he </a:t>
            </a:r>
            <a:r>
              <a:rPr lang="en-US" sz="2400" dirty="0">
                <a:solidFill>
                  <a:schemeClr val="tx2"/>
                </a:solidFill>
              </a:rPr>
              <a:t>shall take root like the trees of Lebanon</a:t>
            </a:r>
            <a:r>
              <a:rPr lang="en-US" sz="2400" dirty="0" smtClean="0">
                <a:solidFill>
                  <a:schemeClr val="tx2"/>
                </a:solidFill>
              </a:rPr>
              <a:t>; his </a:t>
            </a:r>
            <a:r>
              <a:rPr lang="en-US" sz="2400" dirty="0">
                <a:solidFill>
                  <a:schemeClr val="tx2"/>
                </a:solidFill>
              </a:rPr>
              <a:t>shoots shall spread out</a:t>
            </a:r>
            <a:r>
              <a:rPr lang="en-US" sz="2400" dirty="0" smtClean="0">
                <a:solidFill>
                  <a:schemeClr val="tx2"/>
                </a:solidFill>
              </a:rPr>
              <a:t>; his </a:t>
            </a:r>
            <a:r>
              <a:rPr lang="en-US" sz="2400" dirty="0">
                <a:solidFill>
                  <a:schemeClr val="tx2"/>
                </a:solidFill>
              </a:rPr>
              <a:t>beauty shall be like the olive</a:t>
            </a:r>
            <a:r>
              <a:rPr lang="en-US" sz="2400" dirty="0" smtClean="0">
                <a:solidFill>
                  <a:schemeClr val="tx2"/>
                </a:solidFill>
              </a:rPr>
              <a:t>, and </a:t>
            </a:r>
            <a:r>
              <a:rPr lang="en-US" sz="2400" dirty="0">
                <a:solidFill>
                  <a:schemeClr val="tx2"/>
                </a:solidFill>
              </a:rPr>
              <a:t>his fragrance like </a:t>
            </a:r>
            <a:r>
              <a:rPr lang="en-US" sz="2400" dirty="0" smtClean="0">
                <a:solidFill>
                  <a:schemeClr val="tx2"/>
                </a:solidFill>
              </a:rPr>
              <a:t>Lebanon. </a:t>
            </a:r>
            <a:r>
              <a:rPr lang="en-US" sz="2400" dirty="0" smtClean="0">
                <a:solidFill>
                  <a:srgbClr val="4C5A6A"/>
                </a:solidFill>
              </a:rPr>
              <a:t>They </a:t>
            </a:r>
            <a:r>
              <a:rPr lang="en-US" sz="2400" dirty="0">
                <a:solidFill>
                  <a:srgbClr val="4C5A6A"/>
                </a:solidFill>
              </a:rPr>
              <a:t>shall return and dwell beneath </a:t>
            </a:r>
            <a:r>
              <a:rPr lang="en-US" sz="2400" dirty="0" smtClean="0">
                <a:solidFill>
                  <a:srgbClr val="4C5A6A"/>
                </a:solidFill>
              </a:rPr>
              <a:t>my shadow </a:t>
            </a:r>
            <a:r>
              <a:rPr lang="en-US" sz="2400" dirty="0" smtClean="0">
                <a:solidFill>
                  <a:schemeClr val="tx2"/>
                </a:solidFill>
              </a:rPr>
              <a:t>; they shall flourish like the grain; they </a:t>
            </a:r>
            <a:r>
              <a:rPr lang="en-US" sz="2400" dirty="0">
                <a:solidFill>
                  <a:schemeClr val="tx2"/>
                </a:solidFill>
              </a:rPr>
              <a:t>shall blossom like the vine</a:t>
            </a:r>
            <a:r>
              <a:rPr lang="en-US" sz="2400" dirty="0" smtClean="0">
                <a:solidFill>
                  <a:schemeClr val="tx2"/>
                </a:solidFill>
              </a:rPr>
              <a:t>; their </a:t>
            </a:r>
            <a:r>
              <a:rPr lang="en-US" sz="2400" dirty="0">
                <a:solidFill>
                  <a:schemeClr val="tx2"/>
                </a:solidFill>
              </a:rPr>
              <a:t>fame shall be like the wine of Lebanon</a:t>
            </a:r>
            <a:r>
              <a:rPr lang="en-US" sz="2400" dirty="0" smtClean="0">
                <a:solidFill>
                  <a:schemeClr val="tx2"/>
                </a:solidFill>
              </a:rPr>
              <a:t>.               14.1.7</a:t>
            </a:r>
          </a:p>
        </p:txBody>
      </p:sp>
    </p:spTree>
    <p:extLst>
      <p:ext uri="{BB962C8B-B14F-4D97-AF65-F5344CB8AC3E}">
        <p14:creationId xmlns:p14="http://schemas.microsoft.com/office/powerpoint/2010/main" xmlns="" val="3457050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God Longs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“And in that day, declares the Lord, </a:t>
            </a:r>
            <a:r>
              <a:rPr lang="en-US" sz="2400" dirty="0">
                <a:solidFill>
                  <a:schemeClr val="accent4"/>
                </a:solidFill>
              </a:rPr>
              <a:t>you will call me ‘My Husband,’</a:t>
            </a:r>
            <a:r>
              <a:rPr lang="en-US" sz="2400" dirty="0">
                <a:solidFill>
                  <a:schemeClr val="tx2"/>
                </a:solidFill>
              </a:rPr>
              <a:t> and no longer will you call me ‘My Baal.</a:t>
            </a:r>
            <a:r>
              <a:rPr lang="en-US" sz="2400" dirty="0" smtClean="0">
                <a:solidFill>
                  <a:schemeClr val="tx2"/>
                </a:solidFill>
              </a:rPr>
              <a:t>’ </a:t>
            </a:r>
            <a:r>
              <a:rPr lang="en-US" sz="2400" dirty="0">
                <a:solidFill>
                  <a:schemeClr val="tx2"/>
                </a:solidFill>
              </a:rPr>
              <a:t>For I will remove the names of the </a:t>
            </a:r>
            <a:r>
              <a:rPr lang="en-US" sz="2400" dirty="0" err="1">
                <a:solidFill>
                  <a:schemeClr val="tx2"/>
                </a:solidFill>
              </a:rPr>
              <a:t>Baals</a:t>
            </a:r>
            <a:r>
              <a:rPr lang="en-US" sz="2400" dirty="0">
                <a:solidFill>
                  <a:schemeClr val="tx2"/>
                </a:solidFill>
              </a:rPr>
              <a:t> from her mouth, and </a:t>
            </a:r>
            <a:r>
              <a:rPr lang="en-US" sz="2400" dirty="0">
                <a:solidFill>
                  <a:srgbClr val="4C5A6A"/>
                </a:solidFill>
              </a:rPr>
              <a:t>they shall be remembered by name no more</a:t>
            </a:r>
            <a:r>
              <a:rPr lang="en-US" sz="2400" dirty="0" smtClean="0">
                <a:solidFill>
                  <a:srgbClr val="4C5A6A"/>
                </a:solidFill>
              </a:rPr>
              <a:t>. </a:t>
            </a:r>
            <a:r>
              <a:rPr lang="en-US" sz="2400" dirty="0">
                <a:solidFill>
                  <a:schemeClr val="tx2"/>
                </a:solidFill>
              </a:rPr>
              <a:t>And I will make for them a covenant on that day with the beasts of the field, the birds of the heavens, and the creeping things of the ground. And I will </a:t>
            </a:r>
            <a:r>
              <a:rPr lang="en-US" sz="2400" dirty="0" smtClean="0">
                <a:solidFill>
                  <a:schemeClr val="tx2"/>
                </a:solidFill>
              </a:rPr>
              <a:t>abolish </a:t>
            </a:r>
            <a:r>
              <a:rPr lang="en-US" sz="2400" dirty="0">
                <a:solidFill>
                  <a:schemeClr val="tx2"/>
                </a:solidFill>
              </a:rPr>
              <a:t>the bow, the sword, and war from the land, and I will make you lie down in safety. </a:t>
            </a:r>
            <a:r>
              <a:rPr lang="en-US" sz="2400" dirty="0" smtClean="0">
                <a:solidFill>
                  <a:schemeClr val="tx2"/>
                </a:solidFill>
              </a:rPr>
              <a:t>And </a:t>
            </a:r>
            <a:r>
              <a:rPr lang="en-US" sz="2400" dirty="0">
                <a:solidFill>
                  <a:srgbClr val="4C5A6A"/>
                </a:solidFill>
              </a:rPr>
              <a:t>I will betroth you</a:t>
            </a:r>
            <a:r>
              <a:rPr lang="en-US" sz="2400" dirty="0">
                <a:solidFill>
                  <a:schemeClr val="tx2"/>
                </a:solidFill>
              </a:rPr>
              <a:t> to me forever. </a:t>
            </a:r>
            <a:r>
              <a:rPr lang="en-US" sz="2400" dirty="0">
                <a:solidFill>
                  <a:srgbClr val="4C5A6A"/>
                </a:solidFill>
              </a:rPr>
              <a:t>I will betroth you </a:t>
            </a:r>
            <a:r>
              <a:rPr lang="en-US" sz="2400" dirty="0">
                <a:solidFill>
                  <a:schemeClr val="tx2"/>
                </a:solidFill>
              </a:rPr>
              <a:t>to me in righteousness and in justice, in steadfast love and in mercy. </a:t>
            </a:r>
            <a:r>
              <a:rPr lang="en-US" sz="2400" dirty="0" smtClean="0">
                <a:solidFill>
                  <a:srgbClr val="4C5A6A"/>
                </a:solidFill>
              </a:rPr>
              <a:t>I </a:t>
            </a:r>
            <a:r>
              <a:rPr lang="en-US" sz="2400" dirty="0">
                <a:solidFill>
                  <a:srgbClr val="4C5A6A"/>
                </a:solidFill>
              </a:rPr>
              <a:t>will betroth you </a:t>
            </a:r>
            <a:r>
              <a:rPr lang="en-US" sz="2400" dirty="0">
                <a:solidFill>
                  <a:schemeClr val="tx2"/>
                </a:solidFill>
              </a:rPr>
              <a:t>to me in faithfulness. And you shall know the Lord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					        2.16.20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902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t's All Too Much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 Is All Too Much by Peter Walsh.potx</Template>
  <TotalTime>480</TotalTime>
  <Words>690</Words>
  <Application>Microsoft Office PowerPoint</Application>
  <PresentationFormat>On-screen Show (4:3)</PresentationFormat>
  <Paragraphs>39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It's All Too Much</vt:lpstr>
      <vt:lpstr>Hosea </vt:lpstr>
      <vt:lpstr>What’s wrong with us?</vt:lpstr>
      <vt:lpstr>Lack of Knowledge </vt:lpstr>
      <vt:lpstr>Lack of Knowledge </vt:lpstr>
      <vt:lpstr>Lack of Love </vt:lpstr>
      <vt:lpstr>Lack of Love </vt:lpstr>
      <vt:lpstr>Unfaithful Wife/Her Faithful Husband</vt:lpstr>
      <vt:lpstr>Unfaithful Wife/Her Faithful Husband</vt:lpstr>
      <vt:lpstr>What Does God Longs For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All Too Much</dc:title>
  <dc:subject/>
  <dc:creator/>
  <cp:keywords/>
  <dc:description/>
  <cp:lastModifiedBy>Brad Beutjer</cp:lastModifiedBy>
  <cp:revision>75</cp:revision>
  <dcterms:created xsi:type="dcterms:W3CDTF">2010-05-18T20:31:16Z</dcterms:created>
  <dcterms:modified xsi:type="dcterms:W3CDTF">2015-08-02T21:47:17Z</dcterms:modified>
  <cp:category/>
</cp:coreProperties>
</file>