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9" r:id="rId1"/>
  </p:sldMasterIdLst>
  <p:handoutMasterIdLst>
    <p:handoutMasterId r:id="rId12"/>
  </p:handoutMasterIdLst>
  <p:sldIdLst>
    <p:sldId id="449" r:id="rId2"/>
    <p:sldId id="444" r:id="rId3"/>
    <p:sldId id="466" r:id="rId4"/>
    <p:sldId id="448" r:id="rId5"/>
    <p:sldId id="467" r:id="rId6"/>
    <p:sldId id="468" r:id="rId7"/>
    <p:sldId id="469" r:id="rId8"/>
    <p:sldId id="464" r:id="rId9"/>
    <p:sldId id="470" r:id="rId10"/>
    <p:sldId id="471" r:id="rId11"/>
  </p:sldIdLst>
  <p:sldSz cx="9144000" cy="5715000" type="screen16x10"/>
  <p:notesSz cx="6858000" cy="92075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CCFF66"/>
    <a:srgbClr val="FFFFCC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85" autoAdjust="0"/>
    <p:restoredTop sz="94668" autoAdjust="0"/>
  </p:normalViewPr>
  <p:slideViewPr>
    <p:cSldViewPr>
      <p:cViewPr varScale="1">
        <p:scale>
          <a:sx n="100" d="100"/>
          <a:sy n="100" d="100"/>
        </p:scale>
        <p:origin x="-474" y="-90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47125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747125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23755D90-8BC8-4561-8684-09563889AF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2722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3886789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460501"/>
            <a:ext cx="7772400" cy="152480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009673"/>
            <a:ext cx="7772400" cy="999753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127500"/>
            <a:ext cx="9147765" cy="1593407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338BC733-4BE4-4D2C-9EE9-5036C22003E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34441"/>
            <a:ext cx="8229600" cy="3655059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D44894F-2D26-4B9A-BC3C-8A693663E45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28867"/>
            <a:ext cx="1777470" cy="4660634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8"/>
            <a:ext cx="6324600" cy="4660633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F99B101-B360-43A2-97F4-DA728955273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9AE14CE-D5E2-40F3-8DE4-98CE5C6635A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883093"/>
            <a:ext cx="7772400" cy="15240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443093"/>
            <a:ext cx="4572000" cy="1212407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8012A19-7DEC-4DAC-B2F4-770A6FD2E02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2504560"/>
            <a:ext cx="182880" cy="1905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2504560"/>
            <a:ext cx="182880" cy="1905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3444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3444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57753DA-34C7-4255-A447-2D5D9837B93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7542"/>
            <a:ext cx="8229600" cy="9525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508500"/>
            <a:ext cx="4040188" cy="635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7" y="4508500"/>
            <a:ext cx="4041775" cy="635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203579"/>
            <a:ext cx="4040188" cy="328480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203579"/>
            <a:ext cx="4041775" cy="328480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DCAEEC9-F976-455D-A485-0D1DD58C8B0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6FA768E-A441-42E0-834D-836592E75A1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73F0C89-C58A-477C-A1AF-F042D4D23DD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064000"/>
            <a:ext cx="7481776" cy="3810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4462585"/>
            <a:ext cx="3974592" cy="7620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28600"/>
            <a:ext cx="7479792" cy="3810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5339953"/>
            <a:ext cx="1920240" cy="304800"/>
          </a:xfrm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279533F-2B57-40DA-92FA-A060A1E4803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4536169"/>
            <a:ext cx="7162800" cy="540193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58307"/>
            <a:ext cx="8686800" cy="365760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3" y="5339954"/>
            <a:ext cx="2350681" cy="304271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67022845-4FCE-43A7-B27F-B31797BC083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054269"/>
            <a:ext cx="8075432" cy="468893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4954114"/>
            <a:ext cx="4940624" cy="76756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4949176"/>
            <a:ext cx="3690451" cy="7778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4826044"/>
            <a:ext cx="3402314" cy="900723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4823115"/>
            <a:ext cx="3405509" cy="90365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157033"/>
            <a:ext cx="182880" cy="1905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157033"/>
            <a:ext cx="182880" cy="1905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4954114"/>
            <a:ext cx="4940624" cy="76756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4949176"/>
            <a:ext cx="3690451" cy="7778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4826044"/>
            <a:ext cx="3402314" cy="900723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4823115"/>
            <a:ext cx="3405509" cy="90365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234440"/>
            <a:ext cx="8229600" cy="3771636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5339953"/>
            <a:ext cx="1920240" cy="30480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3" y="5339954"/>
            <a:ext cx="2350681" cy="30427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5339954"/>
            <a:ext cx="365760" cy="30427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04067F7-FDF9-4CE7-9E44-6F52B00E6BE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1" r:id="rId2"/>
    <p:sldLayoutId id="2147483772" r:id="rId3"/>
    <p:sldLayoutId id="2147483773" r:id="rId4"/>
    <p:sldLayoutId id="2147483774" r:id="rId5"/>
    <p:sldLayoutId id="2147483775" r:id="rId6"/>
    <p:sldLayoutId id="2147483776" r:id="rId7"/>
    <p:sldLayoutId id="2147483777" r:id="rId8"/>
    <p:sldLayoutId id="2147483778" r:id="rId9"/>
    <p:sldLayoutId id="2147483779" r:id="rId10"/>
    <p:sldLayoutId id="2147483780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29406" y="1638300"/>
            <a:ext cx="8637587" cy="76200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US" sz="6000" i="1" dirty="0" smtClean="0">
                <a:solidFill>
                  <a:schemeClr val="tx1"/>
                </a:solidFill>
                <a:latin typeface="Calibri" pitchFamily="34" charset="0"/>
              </a:rPr>
              <a:t>How to Listen to God</a:t>
            </a:r>
            <a:endParaRPr lang="en-US" sz="6000" i="1" dirty="0" smtClean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242592" y="2660362"/>
            <a:ext cx="91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i="1" dirty="0" smtClean="0">
                <a:latin typeface="+mn-lt"/>
              </a:rPr>
              <a:t>or</a:t>
            </a:r>
            <a:endParaRPr lang="en-US" sz="4000" b="1" i="1" dirty="0">
              <a:latin typeface="+mn-lt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380999" y="3467100"/>
            <a:ext cx="8637587" cy="762000"/>
          </a:xfrm>
          <a:prstGeom prst="rect">
            <a:avLst/>
          </a:prstGeom>
        </p:spPr>
        <p:txBody>
          <a:bodyPr vert="horz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 fontAlgn="auto">
              <a:spcAft>
                <a:spcPts val="0"/>
              </a:spcAft>
              <a:defRPr/>
            </a:pPr>
            <a:r>
              <a:rPr lang="en-US" sz="6000" i="1" dirty="0" smtClean="0">
                <a:solidFill>
                  <a:schemeClr val="tx1"/>
                </a:solidFill>
                <a:latin typeface="Calibri" pitchFamily="34" charset="0"/>
              </a:rPr>
              <a:t>How to Read the Bible</a:t>
            </a:r>
            <a:endParaRPr lang="en-US" sz="6000" i="1" dirty="0" smtClean="0">
              <a:solidFill>
                <a:schemeClr val="tx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8403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5106" y="254000"/>
            <a:ext cx="8637588" cy="762000"/>
          </a:xfrm>
          <a:noFill/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sz="4800" dirty="0" smtClean="0">
                <a:solidFill>
                  <a:schemeClr val="tx1"/>
                </a:solidFill>
                <a:effectLst/>
                <a:latin typeface="Calibri" pitchFamily="34" charset="0"/>
              </a:rPr>
              <a:t>Cultural Issues of Today</a:t>
            </a:r>
            <a:endParaRPr lang="en-US" sz="4800" dirty="0" smtClean="0"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7200" y="1638300"/>
            <a:ext cx="8610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l">
              <a:buClr>
                <a:schemeClr val="accent1">
                  <a:lumMod val="50000"/>
                </a:schemeClr>
              </a:buClr>
              <a:buFont typeface="+mj-lt"/>
              <a:buAutoNum type="arabicPeriod"/>
            </a:pPr>
            <a:r>
              <a:rPr lang="en-US" sz="4000" dirty="0" smtClean="0">
                <a:latin typeface="Calibri" panose="020F0502020204030204" pitchFamily="34" charset="0"/>
              </a:rPr>
              <a:t>Roles of women in the church</a:t>
            </a:r>
          </a:p>
          <a:p>
            <a:pPr marL="514350" indent="-514350" algn="l">
              <a:buClr>
                <a:schemeClr val="accent1">
                  <a:lumMod val="50000"/>
                </a:schemeClr>
              </a:buClr>
              <a:buFont typeface="+mj-lt"/>
              <a:buAutoNum type="arabicPeriod"/>
            </a:pPr>
            <a:endParaRPr lang="en-US" sz="4000" dirty="0" smtClean="0">
              <a:latin typeface="Calibri" panose="020F0502020204030204" pitchFamily="34" charset="0"/>
            </a:endParaRPr>
          </a:p>
          <a:p>
            <a:pPr marL="514350" indent="-514350" algn="l">
              <a:buClr>
                <a:schemeClr val="accent1">
                  <a:lumMod val="50000"/>
                </a:schemeClr>
              </a:buClr>
              <a:buFont typeface="+mj-lt"/>
              <a:buAutoNum type="arabicPeriod"/>
            </a:pPr>
            <a:r>
              <a:rPr lang="en-US" sz="4000" dirty="0" smtClean="0">
                <a:latin typeface="Calibri" panose="020F0502020204030204" pitchFamily="34" charset="0"/>
              </a:rPr>
              <a:t>Acceptability of homosexual conduct</a:t>
            </a:r>
            <a:endParaRPr lang="en-US" sz="40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3700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8637588" cy="762000"/>
          </a:xfrm>
          <a:noFill/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sz="5400" dirty="0" smtClean="0">
                <a:solidFill>
                  <a:schemeClr val="tx1"/>
                </a:solidFill>
                <a:effectLst/>
                <a:latin typeface="Calibri" pitchFamily="34" charset="0"/>
              </a:rPr>
              <a:t>I Corinthians 2:11-13</a:t>
            </a:r>
            <a:endParaRPr lang="en-US" sz="5400" dirty="0" smtClean="0"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81000" y="800100"/>
            <a:ext cx="86868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i="1" baseline="30000" dirty="0">
                <a:latin typeface="+mn-lt"/>
              </a:rPr>
              <a:t>11 </a:t>
            </a:r>
            <a:r>
              <a:rPr lang="en-US" sz="3200" i="1" dirty="0">
                <a:latin typeface="+mn-lt"/>
              </a:rPr>
              <a:t>For who knows a person's thoughts except the spirit of that person, which is in him? So also no one comprehends the thoughts of God except the Spirit of God. </a:t>
            </a:r>
            <a:r>
              <a:rPr lang="en-US" sz="3200" i="1" baseline="30000" dirty="0">
                <a:latin typeface="+mn-lt"/>
              </a:rPr>
              <a:t>12 </a:t>
            </a:r>
            <a:r>
              <a:rPr lang="en-US" sz="3200" i="1" dirty="0">
                <a:latin typeface="+mn-lt"/>
              </a:rPr>
              <a:t>Now we have received not the spirit of the world, but the Spirit who is from God, that we might understand the things freely given us by God. </a:t>
            </a:r>
            <a:r>
              <a:rPr lang="en-US" sz="3200" i="1" baseline="30000" dirty="0">
                <a:latin typeface="+mn-lt"/>
              </a:rPr>
              <a:t>13 </a:t>
            </a:r>
            <a:r>
              <a:rPr lang="en-US" sz="3200" i="1" dirty="0">
                <a:latin typeface="+mn-lt"/>
              </a:rPr>
              <a:t>And we impart this in words not taught by human wisdom but taught by the Spirit</a:t>
            </a:r>
            <a:endParaRPr lang="en-US" sz="2800" i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58619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2095500"/>
            <a:ext cx="8637587" cy="76200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US" sz="6000" i="1" dirty="0" smtClean="0">
                <a:solidFill>
                  <a:schemeClr val="tx1"/>
                </a:solidFill>
                <a:latin typeface="Calibri" pitchFamily="34" charset="0"/>
              </a:rPr>
              <a:t>How to Listen to God</a:t>
            </a:r>
            <a:endParaRPr lang="en-US" sz="6000" i="1" dirty="0" smtClean="0">
              <a:solidFill>
                <a:schemeClr val="tx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3200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5106" y="254000"/>
            <a:ext cx="8637588" cy="762000"/>
          </a:xfrm>
          <a:noFill/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sz="4800" dirty="0" smtClean="0">
                <a:solidFill>
                  <a:schemeClr val="tx1"/>
                </a:solidFill>
                <a:effectLst/>
                <a:latin typeface="Calibri" pitchFamily="34" charset="0"/>
              </a:rPr>
              <a:t>Two Points of Criticism</a:t>
            </a:r>
            <a:endParaRPr lang="en-US" sz="4800" dirty="0" smtClean="0"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81000" y="1181100"/>
            <a:ext cx="86106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l">
              <a:buClr>
                <a:schemeClr val="accent1">
                  <a:lumMod val="50000"/>
                </a:schemeClr>
              </a:buClr>
              <a:buFont typeface="+mj-lt"/>
              <a:buAutoNum type="arabicPeriod"/>
            </a:pPr>
            <a:r>
              <a:rPr lang="en-US" sz="4000" dirty="0" smtClean="0">
                <a:latin typeface="Calibri" panose="020F0502020204030204" pitchFamily="34" charset="0"/>
              </a:rPr>
              <a:t>Bible is read as a rule book instead of as a Narrative</a:t>
            </a:r>
            <a:endParaRPr lang="en-US" sz="4000" dirty="0" smtClean="0">
              <a:latin typeface="Calibri" panose="020F0502020204030204" pitchFamily="34" charset="0"/>
            </a:endParaRPr>
          </a:p>
          <a:p>
            <a:pPr marL="514350" indent="-514350" algn="l">
              <a:buClr>
                <a:schemeClr val="accent1">
                  <a:lumMod val="50000"/>
                </a:schemeClr>
              </a:buClr>
              <a:buFont typeface="+mj-lt"/>
              <a:buAutoNum type="arabicPeriod"/>
            </a:pPr>
            <a:r>
              <a:rPr lang="en-US" sz="4000" dirty="0" smtClean="0">
                <a:latin typeface="Calibri" panose="020F0502020204030204" pitchFamily="34" charset="0"/>
              </a:rPr>
              <a:t>Major in the minors and minor in the majors</a:t>
            </a:r>
            <a:endParaRPr lang="en-US" sz="4000" dirty="0" smtClean="0">
              <a:latin typeface="Calibri" panose="020F0502020204030204" pitchFamily="34" charset="0"/>
            </a:endParaRPr>
          </a:p>
          <a:p>
            <a:pPr marL="1200150" lvl="1" indent="-742950" algn="l">
              <a:buClr>
                <a:schemeClr val="accent1">
                  <a:lumMod val="50000"/>
                </a:schemeClr>
              </a:buClr>
              <a:buFont typeface="+mj-lt"/>
              <a:buAutoNum type="alphaLcPeriod"/>
            </a:pPr>
            <a:r>
              <a:rPr lang="en-US" sz="4000" dirty="0" smtClean="0">
                <a:latin typeface="Calibri" panose="020F0502020204030204" pitchFamily="34" charset="0"/>
              </a:rPr>
              <a:t>Results in our following our society’s culture</a:t>
            </a:r>
            <a:endParaRPr lang="en-US" sz="40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6369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5106" y="254000"/>
            <a:ext cx="8637588" cy="762000"/>
          </a:xfrm>
          <a:noFill/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sz="4800" dirty="0" smtClean="0">
                <a:solidFill>
                  <a:schemeClr val="tx1"/>
                </a:solidFill>
                <a:effectLst/>
                <a:latin typeface="Calibri" pitchFamily="34" charset="0"/>
              </a:rPr>
              <a:t>Two Points of Criticism</a:t>
            </a:r>
            <a:endParaRPr lang="en-US" sz="4800" dirty="0" smtClean="0"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81000" y="1181100"/>
            <a:ext cx="8610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l">
              <a:buClr>
                <a:schemeClr val="accent1">
                  <a:lumMod val="50000"/>
                </a:schemeClr>
              </a:buClr>
              <a:buFont typeface="+mj-lt"/>
              <a:buAutoNum type="arabicPeriod"/>
            </a:pPr>
            <a:r>
              <a:rPr lang="en-US" sz="4000" dirty="0" smtClean="0">
                <a:latin typeface="Calibri" panose="020F0502020204030204" pitchFamily="34" charset="0"/>
              </a:rPr>
              <a:t>Bible is read as a rule book instead of as a Narrative</a:t>
            </a:r>
            <a:endParaRPr lang="en-US" sz="4000" dirty="0" smtClean="0">
              <a:latin typeface="Calibri" panose="020F0502020204030204" pitchFamily="34" charset="0"/>
            </a:endParaRPr>
          </a:p>
        </p:txBody>
      </p:sp>
      <p:sp>
        <p:nvSpPr>
          <p:cNvPr id="4" name="Oval Callout 3"/>
          <p:cNvSpPr/>
          <p:nvPr/>
        </p:nvSpPr>
        <p:spPr>
          <a:xfrm>
            <a:off x="4495800" y="1821180"/>
            <a:ext cx="3352800" cy="2026920"/>
          </a:xfrm>
          <a:prstGeom prst="wedgeEllipseCallout">
            <a:avLst>
              <a:gd name="adj1" fmla="val -69169"/>
              <a:gd name="adj2" fmla="val -3032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How do we listen to God?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65211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5106" y="254000"/>
            <a:ext cx="8637588" cy="762000"/>
          </a:xfrm>
          <a:noFill/>
        </p:spPr>
        <p:txBody>
          <a:bodyPr>
            <a:normAutofit/>
          </a:bodyPr>
          <a:lstStyle/>
          <a:p>
            <a:pPr algn="ctr" eaLnBrk="1" hangingPunct="1"/>
            <a:r>
              <a:rPr lang="en-US" sz="4000" dirty="0" smtClean="0">
                <a:solidFill>
                  <a:schemeClr val="tx1"/>
                </a:solidFill>
                <a:effectLst/>
                <a:latin typeface="Calibri" pitchFamily="34" charset="0"/>
              </a:rPr>
              <a:t>How do we convey our will to children?</a:t>
            </a:r>
            <a:endParaRPr lang="en-US" sz="4000" dirty="0" smtClean="0"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81000" y="1150174"/>
            <a:ext cx="86106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l">
              <a:buClr>
                <a:schemeClr val="accent1">
                  <a:lumMod val="50000"/>
                </a:schemeClr>
              </a:buClr>
              <a:buFont typeface="+mj-lt"/>
              <a:buAutoNum type="arabicPeriod"/>
            </a:pPr>
            <a:r>
              <a:rPr lang="en-US" sz="4000" dirty="0" smtClean="0">
                <a:latin typeface="Calibri" panose="020F0502020204030204" pitchFamily="34" charset="0"/>
              </a:rPr>
              <a:t>We directly instruct them</a:t>
            </a:r>
            <a:endParaRPr lang="en-US" sz="4000" dirty="0" smtClean="0">
              <a:latin typeface="Calibri" panose="020F0502020204030204" pitchFamily="34" charset="0"/>
            </a:endParaRPr>
          </a:p>
          <a:p>
            <a:pPr marL="514350" indent="-514350" algn="l">
              <a:buClr>
                <a:schemeClr val="accent1">
                  <a:lumMod val="50000"/>
                </a:schemeClr>
              </a:buClr>
              <a:buFont typeface="+mj-lt"/>
              <a:buAutoNum type="arabicPeriod"/>
            </a:pPr>
            <a:r>
              <a:rPr lang="en-US" sz="4000" dirty="0" smtClean="0">
                <a:latin typeface="Calibri" panose="020F0502020204030204" pitchFamily="34" charset="0"/>
              </a:rPr>
              <a:t>We set and provide examples</a:t>
            </a:r>
            <a:endParaRPr lang="en-US" sz="4000" dirty="0" smtClean="0">
              <a:latin typeface="Calibri" panose="020F0502020204030204" pitchFamily="34" charset="0"/>
            </a:endParaRPr>
          </a:p>
          <a:p>
            <a:pPr marL="514350" indent="-514350" algn="l">
              <a:buClr>
                <a:schemeClr val="accent1">
                  <a:lumMod val="50000"/>
                </a:schemeClr>
              </a:buClr>
              <a:buFont typeface="+mj-lt"/>
              <a:buAutoNum type="arabicPeriod"/>
            </a:pPr>
            <a:r>
              <a:rPr lang="en-US" sz="4000" dirty="0" smtClean="0">
                <a:latin typeface="Calibri" panose="020F0502020204030204" pitchFamily="34" charset="0"/>
              </a:rPr>
              <a:t>We imply things we expect to be understood</a:t>
            </a:r>
          </a:p>
          <a:p>
            <a:pPr marL="514350" indent="-514350" algn="l">
              <a:buClr>
                <a:schemeClr val="accent1">
                  <a:lumMod val="50000"/>
                </a:schemeClr>
              </a:buClr>
              <a:buFont typeface="+mj-lt"/>
              <a:buAutoNum type="arabicPeriod"/>
            </a:pPr>
            <a:endParaRPr lang="en-US" sz="1600" dirty="0" smtClean="0">
              <a:latin typeface="Calibri" panose="020F0502020204030204" pitchFamily="34" charset="0"/>
            </a:endParaRPr>
          </a:p>
          <a:p>
            <a:pPr marL="514350" indent="-514350" algn="l">
              <a:buClr>
                <a:schemeClr val="accent1">
                  <a:lumMod val="50000"/>
                </a:schemeClr>
              </a:buClr>
              <a:buFont typeface="+mj-lt"/>
              <a:buAutoNum type="arabicPeriod"/>
            </a:pPr>
            <a:r>
              <a:rPr lang="en-US" sz="4000" dirty="0" smtClean="0">
                <a:latin typeface="Calibri" panose="020F0502020204030204" pitchFamily="34" charset="0"/>
              </a:rPr>
              <a:t>We tell stories to illustrate and reinforce guiding principles</a:t>
            </a:r>
            <a:endParaRPr lang="en-US" sz="4000" dirty="0">
              <a:latin typeface="Calibri" panose="020F0502020204030204" pitchFamily="34" charset="0"/>
            </a:endParaRPr>
          </a:p>
        </p:txBody>
      </p:sp>
      <p:sp>
        <p:nvSpPr>
          <p:cNvPr id="4" name="Oval Callout 3"/>
          <p:cNvSpPr/>
          <p:nvPr/>
        </p:nvSpPr>
        <p:spPr>
          <a:xfrm>
            <a:off x="4419600" y="2857500"/>
            <a:ext cx="4191000" cy="1169224"/>
          </a:xfrm>
          <a:prstGeom prst="wedgeEllipseCallout">
            <a:avLst>
              <a:gd name="adj1" fmla="val -74396"/>
              <a:gd name="adj2" fmla="val 1203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Rulebook or scientific approach</a:t>
            </a:r>
            <a:endParaRPr lang="en-US" sz="2800" dirty="0"/>
          </a:p>
        </p:txBody>
      </p:sp>
      <p:sp>
        <p:nvSpPr>
          <p:cNvPr id="5" name="Oval Callout 4"/>
          <p:cNvSpPr/>
          <p:nvPr/>
        </p:nvSpPr>
        <p:spPr>
          <a:xfrm>
            <a:off x="6734175" y="4564998"/>
            <a:ext cx="2286000" cy="1076548"/>
          </a:xfrm>
          <a:prstGeom prst="wedgeEllipseCallout">
            <a:avLst>
              <a:gd name="adj1" fmla="val -56669"/>
              <a:gd name="adj2" fmla="val -2944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Narrative approach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23736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5106" y="254000"/>
            <a:ext cx="8637588" cy="762000"/>
          </a:xfrm>
          <a:noFill/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sz="4800" dirty="0" smtClean="0">
                <a:solidFill>
                  <a:schemeClr val="tx1"/>
                </a:solidFill>
                <a:effectLst/>
                <a:latin typeface="Calibri" pitchFamily="34" charset="0"/>
              </a:rPr>
              <a:t>Two Points of Criticism</a:t>
            </a:r>
            <a:endParaRPr lang="en-US" sz="4800" dirty="0" smtClean="0"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81000" y="1181100"/>
            <a:ext cx="8610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l">
              <a:buClr>
                <a:schemeClr val="accent1">
                  <a:lumMod val="50000"/>
                </a:schemeClr>
              </a:buClr>
              <a:buFont typeface="+mj-lt"/>
              <a:buAutoNum type="arabicPeriod"/>
            </a:pPr>
            <a:r>
              <a:rPr lang="en-US" sz="4000" dirty="0" smtClean="0">
                <a:latin typeface="Calibri" panose="020F0502020204030204" pitchFamily="34" charset="0"/>
              </a:rPr>
              <a:t>Bible is read as a rule book instead of as a Narrative</a:t>
            </a:r>
            <a:endParaRPr lang="en-US" sz="4000" dirty="0" smtClean="0">
              <a:latin typeface="Calibri" panose="020F0502020204030204" pitchFamily="34" charset="0"/>
            </a:endParaRPr>
          </a:p>
          <a:p>
            <a:pPr marL="514350" indent="-514350" algn="l">
              <a:buClr>
                <a:schemeClr val="accent1">
                  <a:lumMod val="50000"/>
                </a:schemeClr>
              </a:buClr>
              <a:buFont typeface="+mj-lt"/>
              <a:buAutoNum type="arabicPeriod"/>
            </a:pPr>
            <a:r>
              <a:rPr lang="en-US" sz="4000" dirty="0" smtClean="0">
                <a:latin typeface="Calibri" panose="020F0502020204030204" pitchFamily="34" charset="0"/>
              </a:rPr>
              <a:t>Major in the minors and minor in the majors</a:t>
            </a:r>
            <a:endParaRPr lang="en-US" sz="4000" dirty="0" smtClean="0">
              <a:latin typeface="Calibri" panose="020F0502020204030204" pitchFamily="34" charset="0"/>
            </a:endParaRPr>
          </a:p>
        </p:txBody>
      </p:sp>
      <p:sp>
        <p:nvSpPr>
          <p:cNvPr id="4" name="Oval Callout 3"/>
          <p:cNvSpPr/>
          <p:nvPr/>
        </p:nvSpPr>
        <p:spPr>
          <a:xfrm>
            <a:off x="3581400" y="3009900"/>
            <a:ext cx="3352800" cy="2026920"/>
          </a:xfrm>
          <a:prstGeom prst="wedgeEllipseCallout">
            <a:avLst>
              <a:gd name="adj1" fmla="val -79112"/>
              <a:gd name="adj2" fmla="val -3361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Are there majors and minors?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67648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80975" y="114300"/>
            <a:ext cx="8810625" cy="762000"/>
          </a:xfrm>
          <a:noFill/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sz="4800" dirty="0" smtClean="0">
                <a:solidFill>
                  <a:schemeClr val="tx1"/>
                </a:solidFill>
                <a:effectLst/>
                <a:latin typeface="Calibri" pitchFamily="34" charset="0"/>
              </a:rPr>
              <a:t>Are there Biblical majors and minors?</a:t>
            </a:r>
            <a:endParaRPr lang="en-US" sz="4800" dirty="0" smtClean="0"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28600" y="1409700"/>
            <a:ext cx="8610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l"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3600" dirty="0" smtClean="0">
                <a:latin typeface="Calibri" panose="020F0502020204030204" pitchFamily="34" charset="0"/>
              </a:rPr>
              <a:t>Greatest Commandment – Matt. 22:36-40 </a:t>
            </a:r>
            <a:endParaRPr lang="en-US" sz="3600" dirty="0" smtClean="0">
              <a:latin typeface="Calibri" panose="020F0502020204030204" pitchFamily="34" charset="0"/>
            </a:endParaRPr>
          </a:p>
          <a:p>
            <a:pPr marL="571500" indent="-571500" algn="l"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3600" dirty="0" smtClean="0">
                <a:latin typeface="Calibri" panose="020F0502020204030204" pitchFamily="34" charset="0"/>
              </a:rPr>
              <a:t>Things of First Importance – I Cor. 15:3</a:t>
            </a:r>
            <a:endParaRPr lang="en-US" sz="3600" dirty="0" smtClean="0">
              <a:latin typeface="Calibri" panose="020F0502020204030204" pitchFamily="34" charset="0"/>
            </a:endParaRPr>
          </a:p>
          <a:p>
            <a:pPr marL="571500" indent="-571500" algn="l"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3600" dirty="0" smtClean="0">
                <a:latin typeface="Calibri" panose="020F0502020204030204" pitchFamily="34" charset="0"/>
              </a:rPr>
              <a:t>Weightier Matters – Matthew 23:23</a:t>
            </a:r>
            <a:endParaRPr lang="en-US" sz="3600" dirty="0">
              <a:latin typeface="Calibri" panose="020F0502020204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28800" y="2019300"/>
            <a:ext cx="6705600" cy="3046988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2400" i="1" baseline="30000" dirty="0">
                <a:solidFill>
                  <a:schemeClr val="bg2"/>
                </a:solidFill>
                <a:latin typeface="+mn-lt"/>
              </a:rPr>
              <a:t>36 </a:t>
            </a:r>
            <a:r>
              <a:rPr lang="en-US" sz="2400" i="1" dirty="0">
                <a:solidFill>
                  <a:schemeClr val="bg2"/>
                </a:solidFill>
                <a:latin typeface="+mn-lt"/>
              </a:rPr>
              <a:t>“Teacher, which is the great commandment in the Law?” </a:t>
            </a:r>
            <a:r>
              <a:rPr lang="en-US" sz="2400" i="1" baseline="30000" dirty="0">
                <a:solidFill>
                  <a:schemeClr val="bg2"/>
                </a:solidFill>
                <a:latin typeface="+mn-lt"/>
              </a:rPr>
              <a:t>37 </a:t>
            </a:r>
            <a:r>
              <a:rPr lang="en-US" sz="2400" i="1" dirty="0">
                <a:solidFill>
                  <a:schemeClr val="bg2"/>
                </a:solidFill>
                <a:latin typeface="+mn-lt"/>
              </a:rPr>
              <a:t>And he said to him, “You shall love the Lord your God with all your heart and with all your soul and with all your mind. </a:t>
            </a:r>
            <a:r>
              <a:rPr lang="en-US" sz="2400" i="1" baseline="30000" dirty="0">
                <a:solidFill>
                  <a:schemeClr val="bg2"/>
                </a:solidFill>
                <a:latin typeface="+mn-lt"/>
              </a:rPr>
              <a:t>38 </a:t>
            </a:r>
            <a:r>
              <a:rPr lang="en-US" sz="2400" i="1" dirty="0">
                <a:solidFill>
                  <a:schemeClr val="bg2"/>
                </a:solidFill>
                <a:latin typeface="+mn-lt"/>
              </a:rPr>
              <a:t>This is the great and first commandment. </a:t>
            </a:r>
            <a:r>
              <a:rPr lang="en-US" sz="2400" i="1" baseline="30000" dirty="0">
                <a:solidFill>
                  <a:schemeClr val="bg2"/>
                </a:solidFill>
                <a:latin typeface="+mn-lt"/>
              </a:rPr>
              <a:t>39 </a:t>
            </a:r>
            <a:r>
              <a:rPr lang="en-US" sz="2400" i="1" dirty="0">
                <a:solidFill>
                  <a:schemeClr val="bg2"/>
                </a:solidFill>
                <a:latin typeface="+mn-lt"/>
              </a:rPr>
              <a:t>And a second is like it: You shall love your neighbor as yourself. </a:t>
            </a:r>
            <a:r>
              <a:rPr lang="en-US" sz="2400" i="1" baseline="30000" dirty="0">
                <a:solidFill>
                  <a:schemeClr val="bg2"/>
                </a:solidFill>
                <a:latin typeface="+mn-lt"/>
              </a:rPr>
              <a:t>40 </a:t>
            </a:r>
            <a:r>
              <a:rPr lang="en-US" sz="2400" i="1" dirty="0">
                <a:solidFill>
                  <a:schemeClr val="bg2"/>
                </a:solidFill>
                <a:latin typeface="+mn-lt"/>
              </a:rPr>
              <a:t>On these two commandments depend all the Law and the Prophets</a:t>
            </a:r>
            <a:r>
              <a:rPr lang="en-US" sz="2400" i="1" dirty="0" smtClean="0">
                <a:solidFill>
                  <a:schemeClr val="bg2"/>
                </a:solidFill>
                <a:latin typeface="+mn-lt"/>
              </a:rPr>
              <a:t>.”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981200" y="2563861"/>
            <a:ext cx="6705600" cy="1200329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2400" i="1" baseline="30000" dirty="0">
                <a:solidFill>
                  <a:schemeClr val="bg2"/>
                </a:solidFill>
                <a:latin typeface="+mn-lt"/>
              </a:rPr>
              <a:t>3 </a:t>
            </a:r>
            <a:r>
              <a:rPr lang="en-US" sz="2400" i="1" dirty="0">
                <a:solidFill>
                  <a:schemeClr val="bg2"/>
                </a:solidFill>
                <a:latin typeface="+mn-lt"/>
              </a:rPr>
              <a:t>For I delivered to you as of first importance what I also received: that Christ died for our sins in accordance with the Scriptures</a:t>
            </a:r>
            <a:endParaRPr lang="en-US" dirty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28800" y="3188672"/>
            <a:ext cx="6705600" cy="193899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i="1" dirty="0">
                <a:solidFill>
                  <a:schemeClr val="bg2"/>
                </a:solidFill>
                <a:latin typeface="+mn-lt"/>
              </a:rPr>
              <a:t>“Woe to you, scribes and Pharisees, hypocrites! For you tithe mint and dill and cumin, and have neglected the weightier matters of the law: justice and mercy and faithfulness. These you ought to have done, without neglecting the others.</a:t>
            </a:r>
            <a:endParaRPr lang="en-US" sz="2400" dirty="0">
              <a:solidFill>
                <a:schemeClr val="bg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84355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3" grpId="0" animBg="1"/>
      <p:bldP spid="5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5106" y="254000"/>
            <a:ext cx="8637588" cy="762000"/>
          </a:xfrm>
          <a:noFill/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sz="4800" dirty="0" smtClean="0">
                <a:solidFill>
                  <a:schemeClr val="tx1"/>
                </a:solidFill>
                <a:effectLst/>
                <a:latin typeface="Calibri" pitchFamily="34" charset="0"/>
              </a:rPr>
              <a:t>Two Points of Criticism</a:t>
            </a:r>
            <a:endParaRPr lang="en-US" sz="4800" dirty="0" smtClean="0"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81000" y="1028700"/>
            <a:ext cx="86106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l">
              <a:buClr>
                <a:schemeClr val="accent1">
                  <a:lumMod val="50000"/>
                </a:schemeClr>
              </a:buClr>
              <a:buFont typeface="+mj-lt"/>
              <a:buAutoNum type="arabicPeriod"/>
            </a:pPr>
            <a:r>
              <a:rPr lang="en-US" sz="4000" dirty="0" smtClean="0">
                <a:latin typeface="Calibri" panose="020F0502020204030204" pitchFamily="34" charset="0"/>
              </a:rPr>
              <a:t>Bible is read as a rule book instead of as a Narrative</a:t>
            </a:r>
            <a:endParaRPr lang="en-US" sz="4000" dirty="0" smtClean="0">
              <a:latin typeface="Calibri" panose="020F0502020204030204" pitchFamily="34" charset="0"/>
            </a:endParaRPr>
          </a:p>
          <a:p>
            <a:pPr marL="514350" indent="-514350" algn="l">
              <a:buClr>
                <a:schemeClr val="accent1">
                  <a:lumMod val="50000"/>
                </a:schemeClr>
              </a:buClr>
              <a:buFont typeface="+mj-lt"/>
              <a:buAutoNum type="arabicPeriod"/>
            </a:pPr>
            <a:r>
              <a:rPr lang="en-US" sz="4000" dirty="0" smtClean="0">
                <a:latin typeface="Calibri" panose="020F0502020204030204" pitchFamily="34" charset="0"/>
              </a:rPr>
              <a:t>Major in the minors and minor in the majors</a:t>
            </a:r>
            <a:endParaRPr lang="en-US" sz="4000" dirty="0" smtClean="0">
              <a:latin typeface="Calibri" panose="020F0502020204030204" pitchFamily="34" charset="0"/>
            </a:endParaRPr>
          </a:p>
          <a:p>
            <a:pPr marL="1200150" lvl="1" indent="-742950" algn="l">
              <a:buClr>
                <a:schemeClr val="accent1">
                  <a:lumMod val="50000"/>
                </a:schemeClr>
              </a:buClr>
              <a:buFont typeface="+mj-lt"/>
              <a:buAutoNum type="alphaLcPeriod"/>
            </a:pPr>
            <a:r>
              <a:rPr lang="en-US" sz="4000" dirty="0" smtClean="0">
                <a:latin typeface="Calibri" panose="020F0502020204030204" pitchFamily="34" charset="0"/>
              </a:rPr>
              <a:t>Results in our following our society’s culture</a:t>
            </a:r>
            <a:endParaRPr lang="en-US" sz="4000" dirty="0">
              <a:latin typeface="Calibri" panose="020F0502020204030204" pitchFamily="34" charset="0"/>
            </a:endParaRPr>
          </a:p>
        </p:txBody>
      </p:sp>
      <p:sp>
        <p:nvSpPr>
          <p:cNvPr id="4" name="Oval Callout 3"/>
          <p:cNvSpPr/>
          <p:nvPr/>
        </p:nvSpPr>
        <p:spPr>
          <a:xfrm>
            <a:off x="4876800" y="4152900"/>
            <a:ext cx="4191000" cy="1447800"/>
          </a:xfrm>
          <a:prstGeom prst="wedgeEllipseCallout">
            <a:avLst>
              <a:gd name="adj1" fmla="val -46612"/>
              <a:gd name="adj2" fmla="val -3164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Will a narrative approach prevent this?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39183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10991</TotalTime>
  <Words>277</Words>
  <Application>Microsoft Office PowerPoint</Application>
  <PresentationFormat>On-screen Show (16:10)</PresentationFormat>
  <Paragraphs>41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Concourse</vt:lpstr>
      <vt:lpstr>How to Listen to God</vt:lpstr>
      <vt:lpstr>I Corinthians 2:11-13</vt:lpstr>
      <vt:lpstr>How to Listen to God</vt:lpstr>
      <vt:lpstr>Two Points of Criticism</vt:lpstr>
      <vt:lpstr>Two Points of Criticism</vt:lpstr>
      <vt:lpstr>How do we convey our will to children?</vt:lpstr>
      <vt:lpstr>Two Points of Criticism</vt:lpstr>
      <vt:lpstr>Are there Biblical majors and minors?</vt:lpstr>
      <vt:lpstr>Two Points of Criticism</vt:lpstr>
      <vt:lpstr>Cultural Issues of Today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Russ LaGrone</dc:creator>
  <cp:lastModifiedBy>russell lagrone</cp:lastModifiedBy>
  <cp:revision>178</cp:revision>
  <dcterms:created xsi:type="dcterms:W3CDTF">2002-05-07T01:10:22Z</dcterms:created>
  <dcterms:modified xsi:type="dcterms:W3CDTF">2015-08-23T01:43:07Z</dcterms:modified>
</cp:coreProperties>
</file>