
<file path=[Content_Types].xml><?xml version="1.0" encoding="utf-8"?>
<Types xmlns="http://schemas.openxmlformats.org/package/2006/content-types">
  <Default Extension="xml" ContentType="application/xml"/>
  <Default Extension="bin" ContentType="application/vnd.openxmlformats-officedocument.oleObject"/>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310" r:id="rId2"/>
    <p:sldId id="289" r:id="rId3"/>
    <p:sldId id="317" r:id="rId4"/>
    <p:sldId id="312" r:id="rId5"/>
    <p:sldId id="313" r:id="rId6"/>
    <p:sldId id="314" r:id="rId7"/>
    <p:sldId id="315" r:id="rId8"/>
    <p:sldId id="316" r:id="rId9"/>
    <p:sldId id="304" r:id="rId10"/>
    <p:sldId id="305" r:id="rId11"/>
    <p:sldId id="306" r:id="rId12"/>
    <p:sldId id="276" r:id="rId13"/>
    <p:sldId id="307" r:id="rId14"/>
    <p:sldId id="274" r:id="rId15"/>
    <p:sldId id="308" r:id="rId16"/>
    <p:sldId id="309" r:id="rId17"/>
    <p:sldId id="290" r:id="rId18"/>
    <p:sldId id="295" r:id="rId19"/>
    <p:sldId id="296" r:id="rId20"/>
    <p:sldId id="297" r:id="rId21"/>
    <p:sldId id="291" r:id="rId22"/>
    <p:sldId id="298" r:id="rId23"/>
    <p:sldId id="299" r:id="rId24"/>
    <p:sldId id="300" r:id="rId25"/>
    <p:sldId id="301" r:id="rId26"/>
    <p:sldId id="293" r:id="rId27"/>
    <p:sldId id="303" r:id="rId28"/>
    <p:sldId id="292" r:id="rId29"/>
    <p:sldId id="288" r:id="rId30"/>
    <p:sldId id="294" r:id="rId31"/>
    <p:sldId id="282" r:id="rId32"/>
    <p:sldId id="284" r:id="rId33"/>
    <p:sldId id="281" r:id="rId34"/>
    <p:sldId id="283" r:id="rId35"/>
    <p:sldId id="285" r:id="rId36"/>
    <p:sldId id="286" r:id="rId37"/>
    <p:sldId id="287" r:id="rId38"/>
  </p:sldIdLst>
  <p:sldSz cx="9144000" cy="5715000" type="screen16x10"/>
  <p:notesSz cx="6858000" cy="9144000"/>
  <p:defaultTextStyle>
    <a:defPPr>
      <a:defRPr lang="en-US"/>
    </a:defPPr>
    <a:lvl1pPr algn="l" rtl="0" eaLnBrk="0" fontAlgn="base" hangingPunct="0">
      <a:spcBef>
        <a:spcPct val="0"/>
      </a:spcBef>
      <a:spcAft>
        <a:spcPct val="0"/>
      </a:spcAft>
      <a:defRPr sz="2808" b="1" kern="1200">
        <a:solidFill>
          <a:schemeClr val="tx2"/>
        </a:solidFill>
        <a:latin typeface="Arial" charset="0"/>
        <a:ea typeface="+mn-ea"/>
        <a:cs typeface="+mn-cs"/>
      </a:defRPr>
    </a:lvl1pPr>
    <a:lvl2pPr marL="356616" algn="l" rtl="0" eaLnBrk="0" fontAlgn="base" hangingPunct="0">
      <a:spcBef>
        <a:spcPct val="0"/>
      </a:spcBef>
      <a:spcAft>
        <a:spcPct val="0"/>
      </a:spcAft>
      <a:defRPr sz="2808" b="1" kern="1200">
        <a:solidFill>
          <a:schemeClr val="tx2"/>
        </a:solidFill>
        <a:latin typeface="Arial" charset="0"/>
        <a:ea typeface="+mn-ea"/>
        <a:cs typeface="+mn-cs"/>
      </a:defRPr>
    </a:lvl2pPr>
    <a:lvl3pPr marL="713232" algn="l" rtl="0" eaLnBrk="0" fontAlgn="base" hangingPunct="0">
      <a:spcBef>
        <a:spcPct val="0"/>
      </a:spcBef>
      <a:spcAft>
        <a:spcPct val="0"/>
      </a:spcAft>
      <a:defRPr sz="2808" b="1" kern="1200">
        <a:solidFill>
          <a:schemeClr val="tx2"/>
        </a:solidFill>
        <a:latin typeface="Arial" charset="0"/>
        <a:ea typeface="+mn-ea"/>
        <a:cs typeface="+mn-cs"/>
      </a:defRPr>
    </a:lvl3pPr>
    <a:lvl4pPr marL="1069848" algn="l" rtl="0" eaLnBrk="0" fontAlgn="base" hangingPunct="0">
      <a:spcBef>
        <a:spcPct val="0"/>
      </a:spcBef>
      <a:spcAft>
        <a:spcPct val="0"/>
      </a:spcAft>
      <a:defRPr sz="2808" b="1" kern="1200">
        <a:solidFill>
          <a:schemeClr val="tx2"/>
        </a:solidFill>
        <a:latin typeface="Arial" charset="0"/>
        <a:ea typeface="+mn-ea"/>
        <a:cs typeface="+mn-cs"/>
      </a:defRPr>
    </a:lvl4pPr>
    <a:lvl5pPr marL="1426464" algn="l" rtl="0" eaLnBrk="0" fontAlgn="base" hangingPunct="0">
      <a:spcBef>
        <a:spcPct val="0"/>
      </a:spcBef>
      <a:spcAft>
        <a:spcPct val="0"/>
      </a:spcAft>
      <a:defRPr sz="2808" b="1" kern="1200">
        <a:solidFill>
          <a:schemeClr val="tx2"/>
        </a:solidFill>
        <a:latin typeface="Arial" charset="0"/>
        <a:ea typeface="+mn-ea"/>
        <a:cs typeface="+mn-cs"/>
      </a:defRPr>
    </a:lvl5pPr>
    <a:lvl6pPr marL="1783080" algn="l" defTabSz="713232" rtl="0" eaLnBrk="1" latinLnBrk="0" hangingPunct="1">
      <a:defRPr sz="2808" b="1" kern="1200">
        <a:solidFill>
          <a:schemeClr val="tx2"/>
        </a:solidFill>
        <a:latin typeface="Arial" charset="0"/>
        <a:ea typeface="+mn-ea"/>
        <a:cs typeface="+mn-cs"/>
      </a:defRPr>
    </a:lvl6pPr>
    <a:lvl7pPr marL="2139696" algn="l" defTabSz="713232" rtl="0" eaLnBrk="1" latinLnBrk="0" hangingPunct="1">
      <a:defRPr sz="2808" b="1" kern="1200">
        <a:solidFill>
          <a:schemeClr val="tx2"/>
        </a:solidFill>
        <a:latin typeface="Arial" charset="0"/>
        <a:ea typeface="+mn-ea"/>
        <a:cs typeface="+mn-cs"/>
      </a:defRPr>
    </a:lvl7pPr>
    <a:lvl8pPr marL="2496312" algn="l" defTabSz="713232" rtl="0" eaLnBrk="1" latinLnBrk="0" hangingPunct="1">
      <a:defRPr sz="2808" b="1" kern="1200">
        <a:solidFill>
          <a:schemeClr val="tx2"/>
        </a:solidFill>
        <a:latin typeface="Arial" charset="0"/>
        <a:ea typeface="+mn-ea"/>
        <a:cs typeface="+mn-cs"/>
      </a:defRPr>
    </a:lvl8pPr>
    <a:lvl9pPr marL="2852928" algn="l" defTabSz="713232" rtl="0" eaLnBrk="1" latinLnBrk="0" hangingPunct="1">
      <a:defRPr sz="2808"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00FF00"/>
    <a:srgbClr val="008000"/>
    <a:srgbClr val="FFFF00"/>
    <a:srgbClr val="0033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7" autoAdjust="0"/>
    <p:restoredTop sz="94632" autoAdjust="0"/>
  </p:normalViewPr>
  <p:slideViewPr>
    <p:cSldViewPr>
      <p:cViewPr varScale="1">
        <p:scale>
          <a:sx n="105" d="100"/>
          <a:sy n="105" d="100"/>
        </p:scale>
        <p:origin x="200" y="59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4" d="100"/>
        <a:sy n="164" d="100"/>
      </p:scale>
      <p:origin x="0" y="1008"/>
    </p:cViewPr>
  </p:sorterViewPr>
  <p:notesViewPr>
    <p:cSldViewPr>
      <p:cViewPr>
        <p:scale>
          <a:sx n="100" d="100"/>
          <a:sy n="100" d="100"/>
        </p:scale>
        <p:origin x="-864" y="5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E20872B-1E13-EB40-92EC-9C835DB969F3}" type="slidenum">
              <a:rPr lang="en-US" altLang="en-US"/>
              <a:pPr>
                <a:defRPr/>
              </a:pPr>
              <a:t>‹#›</a:t>
            </a:fld>
            <a:endParaRPr lang="en-US" altLang="en-US"/>
          </a:p>
        </p:txBody>
      </p:sp>
    </p:spTree>
    <p:extLst>
      <p:ext uri="{BB962C8B-B14F-4D97-AF65-F5344CB8AC3E}">
        <p14:creationId xmlns:p14="http://schemas.microsoft.com/office/powerpoint/2010/main" val="5726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7FC383-DF2B-B547-B442-7BED88801B36}" type="slidenum">
              <a:rPr lang="en-US" altLang="en-US"/>
              <a:pPr>
                <a:defRPr/>
              </a:pPr>
              <a:t>‹#›</a:t>
            </a:fld>
            <a:endParaRPr lang="en-US" alt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36" kern="1200">
        <a:solidFill>
          <a:schemeClr val="tx1"/>
        </a:solidFill>
        <a:latin typeface="Times New Roman" pitchFamily="18" charset="0"/>
        <a:ea typeface="+mn-ea"/>
        <a:cs typeface="+mn-cs"/>
      </a:defRPr>
    </a:lvl1pPr>
    <a:lvl2pPr marL="356616" algn="l" rtl="0" eaLnBrk="0" fontAlgn="base" hangingPunct="0">
      <a:spcBef>
        <a:spcPct val="30000"/>
      </a:spcBef>
      <a:spcAft>
        <a:spcPct val="0"/>
      </a:spcAft>
      <a:defRPr sz="936" kern="1200">
        <a:solidFill>
          <a:schemeClr val="tx1"/>
        </a:solidFill>
        <a:latin typeface="Times New Roman" pitchFamily="18" charset="0"/>
        <a:ea typeface="+mn-ea"/>
        <a:cs typeface="+mn-cs"/>
      </a:defRPr>
    </a:lvl2pPr>
    <a:lvl3pPr marL="713232" algn="l" rtl="0" eaLnBrk="0" fontAlgn="base" hangingPunct="0">
      <a:spcBef>
        <a:spcPct val="30000"/>
      </a:spcBef>
      <a:spcAft>
        <a:spcPct val="0"/>
      </a:spcAft>
      <a:defRPr sz="936" kern="1200">
        <a:solidFill>
          <a:schemeClr val="tx1"/>
        </a:solidFill>
        <a:latin typeface="Times New Roman" pitchFamily="18" charset="0"/>
        <a:ea typeface="+mn-ea"/>
        <a:cs typeface="+mn-cs"/>
      </a:defRPr>
    </a:lvl3pPr>
    <a:lvl4pPr marL="1069848" algn="l" rtl="0" eaLnBrk="0" fontAlgn="base" hangingPunct="0">
      <a:spcBef>
        <a:spcPct val="30000"/>
      </a:spcBef>
      <a:spcAft>
        <a:spcPct val="0"/>
      </a:spcAft>
      <a:defRPr sz="936" kern="1200">
        <a:solidFill>
          <a:schemeClr val="tx1"/>
        </a:solidFill>
        <a:latin typeface="Times New Roman" pitchFamily="18" charset="0"/>
        <a:ea typeface="+mn-ea"/>
        <a:cs typeface="+mn-cs"/>
      </a:defRPr>
    </a:lvl4pPr>
    <a:lvl5pPr marL="1426464" algn="l" rtl="0" eaLnBrk="0" fontAlgn="base" hangingPunct="0">
      <a:spcBef>
        <a:spcPct val="30000"/>
      </a:spcBef>
      <a:spcAft>
        <a:spcPct val="0"/>
      </a:spcAft>
      <a:defRPr sz="936" kern="1200">
        <a:solidFill>
          <a:schemeClr val="tx1"/>
        </a:solidFill>
        <a:latin typeface="Times New Roman" pitchFamily="18" charset="0"/>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AA6F0CAF-CB56-C74A-9021-D8463F9AE5BC}" type="slidenum">
              <a:rPr lang="en-US" altLang="en-US" sz="1200"/>
              <a:pPr/>
              <a:t>1</a:t>
            </a:fld>
            <a:endParaRPr lang="en-US" altLang="en-US" sz="1200"/>
          </a:p>
        </p:txBody>
      </p:sp>
      <p:sp>
        <p:nvSpPr>
          <p:cNvPr id="16386" name="Rectangle 2"/>
          <p:cNvSpPr>
            <a:spLocks noGrp="1" noRot="1" noChangeAspect="1" noChangeArrowheads="1" noTextEdit="1"/>
          </p:cNvSpPr>
          <p:nvPr>
            <p:ph type="sldImg"/>
          </p:nvPr>
        </p:nvSpPr>
        <p:spPr>
          <a:xfrm>
            <a:off x="1511300" y="531813"/>
            <a:ext cx="3403600" cy="2127250"/>
          </a:xfrm>
          <a:ln/>
        </p:spPr>
      </p:sp>
      <p:sp>
        <p:nvSpPr>
          <p:cNvPr id="16387" name="Rectangle 3"/>
          <p:cNvSpPr>
            <a:spLocks noGrp="1" noChangeArrowheads="1"/>
          </p:cNvSpPr>
          <p:nvPr>
            <p:ph type="body" idx="1"/>
          </p:nvPr>
        </p:nvSpPr>
        <p:spPr>
          <a:xfrm>
            <a:off x="457200" y="2811463"/>
            <a:ext cx="6172200" cy="5621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latin typeface="Times New Roman" charset="0"/>
              </a:rPr>
              <a:t>Story of “You Really Gave it to them this time preacher”</a:t>
            </a:r>
          </a:p>
          <a:p>
            <a:pPr marL="685800" lvl="1" indent="-228600">
              <a:buFontTx/>
              <a:buChar char="•"/>
            </a:pPr>
            <a:r>
              <a:rPr lang="en-US" altLang="en-US">
                <a:latin typeface="Times New Roman" charset="0"/>
              </a:rPr>
              <a:t>James is full of practical and personal appllications</a:t>
            </a:r>
          </a:p>
          <a:p>
            <a:pPr marL="685800" lvl="1" indent="-228600">
              <a:buFontTx/>
              <a:buChar char="•"/>
            </a:pPr>
            <a:r>
              <a:rPr lang="en-US" altLang="en-US">
                <a:latin typeface="Times New Roman" charset="0"/>
              </a:rPr>
              <a:t>James is trying to help his readers live a more joyous, happier, and better Christian life. Spiritual Maturity</a:t>
            </a:r>
          </a:p>
          <a:p>
            <a:pPr marL="685800" lvl="1" indent="-228600">
              <a:buFontTx/>
              <a:buChar char="•"/>
            </a:pPr>
            <a:r>
              <a:rPr lang="en-US" altLang="en-US">
                <a:latin typeface="Times New Roman" charset="0"/>
              </a:rPr>
              <a:t>But is is easy for us to make applications to everyone else but ourselves’</a:t>
            </a:r>
          </a:p>
          <a:p>
            <a:pPr marL="1143000" lvl="2" indent="-228600">
              <a:buFontTx/>
              <a:buChar char="•"/>
            </a:pPr>
            <a:r>
              <a:rPr lang="en-US" altLang="en-US" i="1">
                <a:latin typeface="Times New Roman" charset="0"/>
              </a:rPr>
              <a:t>“I wish more people were patient”</a:t>
            </a:r>
          </a:p>
          <a:p>
            <a:pPr marL="1143000" lvl="2" indent="-228600">
              <a:buFontTx/>
              <a:buChar char="•"/>
            </a:pPr>
            <a:r>
              <a:rPr lang="en-US" altLang="en-US" i="1">
                <a:latin typeface="Times New Roman" charset="0"/>
              </a:rPr>
              <a:t>“More people should watch their tongue”</a:t>
            </a:r>
          </a:p>
          <a:p>
            <a:pPr marL="1143000" lvl="2" indent="-228600">
              <a:buFontTx/>
              <a:buChar char="•"/>
            </a:pPr>
            <a:r>
              <a:rPr lang="en-US" altLang="en-US" i="1">
                <a:latin typeface="Times New Roman" charset="0"/>
              </a:rPr>
              <a:t>“I do all the work around here”</a:t>
            </a:r>
          </a:p>
          <a:p>
            <a:pPr marL="1143000" lvl="2" indent="-228600">
              <a:buFontTx/>
              <a:buChar char="•"/>
            </a:pPr>
            <a:r>
              <a:rPr lang="en-US" altLang="en-US" i="1">
                <a:latin typeface="Times New Roman" charset="0"/>
              </a:rPr>
              <a:t>“Everyone else should not be so judging”</a:t>
            </a:r>
          </a:p>
          <a:p>
            <a:pPr marL="228600" indent="-228600"/>
            <a:r>
              <a:rPr lang="en-US" altLang="en-US" b="1">
                <a:latin typeface="Times New Roman" charset="0"/>
              </a:rPr>
              <a:t>But I think a lot of this comes natural because we hear it all the time;</a:t>
            </a:r>
          </a:p>
          <a:p>
            <a:pPr marL="228600" indent="-228600">
              <a:buFontTx/>
              <a:buAutoNum type="arabicPeriod" startAt="2"/>
            </a:pPr>
            <a:r>
              <a:rPr lang="en-US" altLang="en-US">
                <a:latin typeface="Times New Roman" charset="0"/>
              </a:rPr>
              <a:t>This will “burn fat right off you”</a:t>
            </a:r>
          </a:p>
          <a:p>
            <a:pPr marL="228600" indent="-228600">
              <a:buFontTx/>
              <a:buAutoNum type="arabicPeriod" startAt="2"/>
            </a:pPr>
            <a:r>
              <a:rPr lang="en-US" altLang="en-US">
                <a:latin typeface="Times New Roman" charset="0"/>
              </a:rPr>
              <a:t>“This will correct your slice”; Miraculous, Revolutionary, Greatest Ever”</a:t>
            </a:r>
          </a:p>
          <a:p>
            <a:pPr marL="228600" indent="-228600">
              <a:buFontTx/>
              <a:buAutoNum type="arabicPeriod" startAt="2"/>
            </a:pPr>
            <a:r>
              <a:rPr lang="en-US" altLang="en-US">
                <a:latin typeface="Times New Roman" charset="0"/>
              </a:rPr>
              <a:t>Do these things live up to our expectations? - NO</a:t>
            </a:r>
          </a:p>
          <a:p>
            <a:pPr marL="228600" indent="-228600">
              <a:buFontTx/>
              <a:buAutoNum type="arabicPeriod" startAt="2"/>
            </a:pPr>
            <a:r>
              <a:rPr lang="en-US" altLang="en-US">
                <a:latin typeface="Times New Roman" charset="0"/>
              </a:rPr>
              <a:t>The fine print always says YOU HAVE TO PRACTICE</a:t>
            </a:r>
          </a:p>
          <a:p>
            <a:pPr marL="228600" indent="-228600">
              <a:buFontTx/>
              <a:buAutoNum type="arabicPeriod" startAt="2"/>
            </a:pPr>
            <a:r>
              <a:rPr lang="en-US" altLang="en-US">
                <a:latin typeface="Times New Roman" charset="0"/>
              </a:rPr>
              <a:t>Talk is cheap, and too often we soon realize that boasts are hollow, quite far from the truth.</a:t>
            </a:r>
          </a:p>
          <a:p>
            <a:pPr marL="228600" indent="-228600">
              <a:buFontTx/>
              <a:buAutoNum type="arabicPeriod" startAt="2"/>
            </a:pPr>
            <a:r>
              <a:rPr lang="en-US" altLang="en-US" b="1" i="1">
                <a:latin typeface="Times New Roman" charset="0"/>
              </a:rPr>
              <a:t>Christians say “Jesus is the answer” “Believe in God” “Follow me to church”</a:t>
            </a:r>
          </a:p>
          <a:p>
            <a:pPr marL="685800" lvl="1" indent="-228600">
              <a:buFontTx/>
              <a:buChar char="•"/>
            </a:pPr>
            <a:r>
              <a:rPr lang="en-US" altLang="en-US">
                <a:latin typeface="Times New Roman" charset="0"/>
              </a:rPr>
              <a:t>Christians make great claims but we are often guilty of belying them with our actions</a:t>
            </a:r>
          </a:p>
          <a:p>
            <a:pPr marL="685800" lvl="1" indent="-228600">
              <a:buFontTx/>
              <a:buChar char="•"/>
            </a:pPr>
            <a:r>
              <a:rPr lang="en-US" altLang="en-US">
                <a:latin typeface="Times New Roman" charset="0"/>
              </a:rPr>
              <a:t>Professing to trust in God and to be His people, they cling tightly to worldly values</a:t>
            </a:r>
          </a:p>
          <a:p>
            <a:pPr marL="685800" lvl="1" indent="-228600">
              <a:buFontTx/>
              <a:buChar char="•"/>
            </a:pPr>
            <a:r>
              <a:rPr lang="en-US" altLang="en-US">
                <a:latin typeface="Times New Roman" charset="0"/>
              </a:rPr>
              <a:t>Possessing all the right answers, they contradict the gospel with their lives.</a:t>
            </a:r>
          </a:p>
          <a:p>
            <a:pPr marL="228600" indent="-228600">
              <a:buFontTx/>
              <a:buAutoNum type="arabicPeriod" startAt="2"/>
            </a:pPr>
            <a:r>
              <a:rPr lang="en-US" altLang="en-US" b="1" i="1">
                <a:latin typeface="Times New Roman" charset="0"/>
              </a:rPr>
              <a:t>James let’s us know very clearly, THAT WE MUST LIVE THE FAITH WE PROFESS!</a:t>
            </a:r>
          </a:p>
          <a:p>
            <a:pPr marL="685800" lvl="1" indent="-228600">
              <a:buFontTx/>
              <a:buChar char="•"/>
            </a:pPr>
            <a:r>
              <a:rPr lang="en-US" altLang="en-US">
                <a:latin typeface="Times New Roman" charset="0"/>
              </a:rPr>
              <a:t>The proof of our faith and how genuine it is – is a changed life.</a:t>
            </a:r>
          </a:p>
          <a:p>
            <a:pPr marL="228600" indent="-228600">
              <a:buFontTx/>
              <a:buAutoNum type="arabicPeriod" startAt="2"/>
            </a:pPr>
            <a:endParaRPr lang="en-US" altLang="en-US">
              <a:latin typeface="Times New Roman" charset="0"/>
            </a:endParaRPr>
          </a:p>
          <a:p>
            <a:pPr marL="228600" indent="-228600">
              <a:buFontTx/>
              <a:buAutoNum type="arabicPeriod" startAt="2"/>
            </a:pPr>
            <a:endParaRPr lang="en-US" altLang="en-US">
              <a:latin typeface="Times New Roman" charset="0"/>
            </a:endParaRPr>
          </a:p>
          <a:p>
            <a:pPr marL="228600" indent="-228600">
              <a:buFontTx/>
              <a:buAutoNum type="arabicPeriod" startAt="2"/>
            </a:pPr>
            <a:endParaRPr lang="en-US" altLang="en-US">
              <a:latin typeface="Times New Roman" charset="0"/>
            </a:endParaRPr>
          </a:p>
          <a:p>
            <a:pPr marL="228600" indent="-228600">
              <a:buFontTx/>
              <a:buAutoNum type="arabicPeriod" startAt="2"/>
            </a:pPr>
            <a:endParaRPr lang="en-US" altLang="en-US">
              <a:latin typeface="Times New Roman" charset="0"/>
            </a:endParaRPr>
          </a:p>
          <a:p>
            <a:pPr marL="228600" indent="-228600"/>
            <a:endParaRPr lang="en-US" altLang="en-US">
              <a:latin typeface="Times New Roman" charset="0"/>
            </a:endParaRPr>
          </a:p>
        </p:txBody>
      </p:sp>
    </p:spTree>
    <p:extLst>
      <p:ext uri="{BB962C8B-B14F-4D97-AF65-F5344CB8AC3E}">
        <p14:creationId xmlns:p14="http://schemas.microsoft.com/office/powerpoint/2010/main" val="115912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21AF719-90D6-CA40-A493-4361183E93F9}" type="slidenum">
              <a:rPr lang="en-US" altLang="en-US" sz="1200"/>
              <a:pPr/>
              <a:t>10</a:t>
            </a:fld>
            <a:endParaRPr lang="en-US" altLang="en-US" sz="1200"/>
          </a:p>
        </p:txBody>
      </p:sp>
      <p:sp>
        <p:nvSpPr>
          <p:cNvPr id="22530" name="Rectangle 2"/>
          <p:cNvSpPr>
            <a:spLocks noGrp="1" noRot="1" noChangeAspect="1" noChangeArrowheads="1" noTextEdit="1"/>
          </p:cNvSpPr>
          <p:nvPr>
            <p:ph type="sldImg"/>
          </p:nvPr>
        </p:nvSpPr>
        <p:spPr>
          <a:xfrm>
            <a:off x="382588" y="228600"/>
            <a:ext cx="3657600" cy="2286000"/>
          </a:xfrm>
          <a:ln/>
        </p:spPr>
      </p:sp>
      <p:sp>
        <p:nvSpPr>
          <p:cNvPr id="22531" name="Rectangle 3"/>
          <p:cNvSpPr>
            <a:spLocks noGrp="1" noChangeArrowheads="1"/>
          </p:cNvSpPr>
          <p:nvPr>
            <p:ph type="body" idx="1"/>
          </p:nvPr>
        </p:nvSpPr>
        <p:spPr>
          <a:xfrm>
            <a:off x="533400" y="2667000"/>
            <a:ext cx="58674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Times New Roman" charset="0"/>
              </a:rPr>
              <a:t>James is about to show us that God is the source of only good</a:t>
            </a:r>
          </a:p>
          <a:p>
            <a:pPr marL="228600" indent="-228600">
              <a:buFontTx/>
              <a:buAutoNum type="arabicPeriod"/>
            </a:pPr>
            <a:r>
              <a:rPr lang="en-US" altLang="en-US">
                <a:latin typeface="Times New Roman" charset="0"/>
              </a:rPr>
              <a:t>So far James has dealt with the negative facts concerning God – He is not to be blamed for the desire to do evil – for Temptations.</a:t>
            </a:r>
          </a:p>
          <a:p>
            <a:pPr marL="228600" indent="-228600">
              <a:buFontTx/>
              <a:buAutoNum type="arabicPeriod"/>
            </a:pPr>
            <a:r>
              <a:rPr lang="en-US" altLang="en-US">
                <a:latin typeface="Times New Roman" charset="0"/>
              </a:rPr>
              <a:t>Now James switches to the positive.</a:t>
            </a:r>
          </a:p>
          <a:p>
            <a:pPr marL="685800" lvl="1" indent="-228600">
              <a:buFontTx/>
              <a:buChar char="•"/>
            </a:pPr>
            <a:r>
              <a:rPr lang="en-US" altLang="en-US">
                <a:latin typeface="Times New Roman" charset="0"/>
              </a:rPr>
              <a:t>Not only should we resist sin because of the consequences – DEATH</a:t>
            </a:r>
          </a:p>
          <a:p>
            <a:pPr marL="685800" lvl="1" indent="-228600">
              <a:buFontTx/>
              <a:buChar char="•"/>
            </a:pPr>
            <a:r>
              <a:rPr lang="en-US" altLang="en-US">
                <a:latin typeface="Times New Roman" charset="0"/>
              </a:rPr>
              <a:t>We should resist sin because of the Goodness of God – John 3:16</a:t>
            </a:r>
          </a:p>
          <a:p>
            <a:pPr marL="228600" indent="-228600">
              <a:buFontTx/>
              <a:buAutoNum type="arabicPeriod"/>
            </a:pPr>
            <a:r>
              <a:rPr lang="en-US" altLang="en-US">
                <a:latin typeface="Times New Roman" charset="0"/>
              </a:rPr>
              <a:t>James is trying to help us endure all the trials and temptations we will face.  Since God is not the source of these temptations, what is He the source of?</a:t>
            </a:r>
          </a:p>
        </p:txBody>
      </p:sp>
      <p:sp>
        <p:nvSpPr>
          <p:cNvPr id="22532" name="Text Box 4"/>
          <p:cNvSpPr txBox="1">
            <a:spLocks noChangeArrowheads="1"/>
          </p:cNvSpPr>
          <p:nvPr/>
        </p:nvSpPr>
        <p:spPr bwMode="auto">
          <a:xfrm>
            <a:off x="3717925" y="1252538"/>
            <a:ext cx="1190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Father of lights</a:t>
            </a:r>
          </a:p>
        </p:txBody>
      </p:sp>
      <p:sp>
        <p:nvSpPr>
          <p:cNvPr id="22533" name="Line 5"/>
          <p:cNvSpPr>
            <a:spLocks noChangeShapeType="1"/>
          </p:cNvSpPr>
          <p:nvPr/>
        </p:nvSpPr>
        <p:spPr bwMode="auto">
          <a:xfrm flipH="1">
            <a:off x="2743200" y="13716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Text Box 6"/>
          <p:cNvSpPr txBox="1">
            <a:spLocks noChangeArrowheads="1"/>
          </p:cNvSpPr>
          <p:nvPr/>
        </p:nvSpPr>
        <p:spPr bwMode="auto">
          <a:xfrm>
            <a:off x="3717925" y="1709738"/>
            <a:ext cx="1019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No Variation</a:t>
            </a:r>
          </a:p>
        </p:txBody>
      </p:sp>
      <p:sp>
        <p:nvSpPr>
          <p:cNvPr id="22535" name="Line 7"/>
          <p:cNvSpPr>
            <a:spLocks noChangeShapeType="1"/>
          </p:cNvSpPr>
          <p:nvPr/>
        </p:nvSpPr>
        <p:spPr bwMode="auto">
          <a:xfrm flipH="1">
            <a:off x="3048000" y="1828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Text Box 8"/>
          <p:cNvSpPr txBox="1">
            <a:spLocks noChangeArrowheads="1"/>
          </p:cNvSpPr>
          <p:nvPr/>
        </p:nvSpPr>
        <p:spPr bwMode="auto">
          <a:xfrm>
            <a:off x="3717925" y="719138"/>
            <a:ext cx="912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Good Gifts</a:t>
            </a:r>
          </a:p>
        </p:txBody>
      </p:sp>
      <p:sp>
        <p:nvSpPr>
          <p:cNvPr id="22537" name="Line 9"/>
          <p:cNvSpPr>
            <a:spLocks noChangeShapeType="1"/>
          </p:cNvSpPr>
          <p:nvPr/>
        </p:nvSpPr>
        <p:spPr bwMode="auto">
          <a:xfrm flipH="1">
            <a:off x="2971800" y="838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73761BE-F34F-8D46-97CC-CD8A377BF1FA}" type="slidenum">
              <a:rPr lang="en-US" altLang="en-US" sz="1200"/>
              <a:pPr/>
              <a:t>11</a:t>
            </a:fld>
            <a:endParaRPr lang="en-US" altLang="en-US" sz="1200"/>
          </a:p>
        </p:txBody>
      </p:sp>
      <p:sp>
        <p:nvSpPr>
          <p:cNvPr id="24578" name="Rectangle 2"/>
          <p:cNvSpPr>
            <a:spLocks noGrp="1" noRot="1" noChangeAspect="1" noChangeArrowheads="1" noTextEdit="1"/>
          </p:cNvSpPr>
          <p:nvPr>
            <p:ph type="sldImg"/>
          </p:nvPr>
        </p:nvSpPr>
        <p:spPr>
          <a:xfrm>
            <a:off x="687388" y="685800"/>
            <a:ext cx="5486400" cy="3429000"/>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43392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D984CAB1-24A5-F945-BA07-CB51D4AC877D}" type="slidenum">
              <a:rPr lang="en-US" altLang="en-US" sz="1200"/>
              <a:pPr/>
              <a:t>12</a:t>
            </a:fld>
            <a:endParaRPr lang="en-US" altLang="en-US" sz="1200"/>
          </a:p>
        </p:txBody>
      </p:sp>
      <p:sp>
        <p:nvSpPr>
          <p:cNvPr id="26626" name="Rectangle 2"/>
          <p:cNvSpPr>
            <a:spLocks noGrp="1" noRot="1" noChangeAspect="1" noChangeArrowheads="1" noTextEdit="1"/>
          </p:cNvSpPr>
          <p:nvPr>
            <p:ph type="sldImg"/>
          </p:nvPr>
        </p:nvSpPr>
        <p:spPr>
          <a:xfrm>
            <a:off x="685800" y="685800"/>
            <a:ext cx="5486400" cy="3429000"/>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161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561C6C6-4E5F-094F-8110-6602CACA6F46}" type="slidenum">
              <a:rPr lang="en-US" altLang="en-US" sz="1200"/>
              <a:pPr/>
              <a:t>13</a:t>
            </a:fld>
            <a:endParaRPr lang="en-US" altLang="en-US" sz="1200"/>
          </a:p>
        </p:txBody>
      </p:sp>
      <p:sp>
        <p:nvSpPr>
          <p:cNvPr id="28674" name="Rectangle 2"/>
          <p:cNvSpPr>
            <a:spLocks noGrp="1" noRot="1" noChangeAspect="1" noChangeArrowheads="1" noTextEdit="1"/>
          </p:cNvSpPr>
          <p:nvPr>
            <p:ph type="sldImg"/>
          </p:nvPr>
        </p:nvSpPr>
        <p:spPr>
          <a:xfrm>
            <a:off x="687388" y="685800"/>
            <a:ext cx="5486400" cy="3429000"/>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435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D05A790-174E-EA4E-AB0C-7B1411681A3B}" type="slidenum">
              <a:rPr lang="en-US" altLang="en-US" sz="1200"/>
              <a:pPr/>
              <a:t>14</a:t>
            </a:fld>
            <a:endParaRPr lang="en-US" altLang="en-US" sz="1200"/>
          </a:p>
        </p:txBody>
      </p:sp>
      <p:sp>
        <p:nvSpPr>
          <p:cNvPr id="30722" name="Rectangle 2"/>
          <p:cNvSpPr>
            <a:spLocks noGrp="1" noRot="1" noChangeAspect="1" noChangeArrowheads="1" noTextEdit="1"/>
          </p:cNvSpPr>
          <p:nvPr>
            <p:ph type="sldImg"/>
          </p:nvPr>
        </p:nvSpPr>
        <p:spPr>
          <a:xfrm>
            <a:off x="434975" y="304800"/>
            <a:ext cx="3778250" cy="2362200"/>
          </a:xfrm>
          <a:ln/>
        </p:spPr>
      </p:sp>
      <p:sp>
        <p:nvSpPr>
          <p:cNvPr id="30723" name="Rectangle 3"/>
          <p:cNvSpPr>
            <a:spLocks noGrp="1" noChangeArrowheads="1"/>
          </p:cNvSpPr>
          <p:nvPr>
            <p:ph type="body" idx="1"/>
          </p:nvPr>
        </p:nvSpPr>
        <p:spPr>
          <a:xfrm>
            <a:off x="533400" y="2819400"/>
            <a:ext cx="60198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30724" name="Rectangle 5"/>
          <p:cNvSpPr>
            <a:spLocks noChangeArrowheads="1"/>
          </p:cNvSpPr>
          <p:nvPr/>
        </p:nvSpPr>
        <p:spPr bwMode="auto">
          <a:xfrm>
            <a:off x="4267200" y="501650"/>
            <a:ext cx="2200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endParaRPr lang="en-US" altLang="en-US" sz="1200"/>
          </a:p>
        </p:txBody>
      </p:sp>
    </p:spTree>
    <p:extLst>
      <p:ext uri="{BB962C8B-B14F-4D97-AF65-F5344CB8AC3E}">
        <p14:creationId xmlns:p14="http://schemas.microsoft.com/office/powerpoint/2010/main" val="93981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4719350-C343-9F4C-B5BD-F5BAF98D817C}" type="slidenum">
              <a:rPr lang="en-US" altLang="en-US" sz="1200"/>
              <a:pPr/>
              <a:t>17</a:t>
            </a:fld>
            <a:endParaRPr lang="en-US" altLang="en-US" sz="1200"/>
          </a:p>
        </p:txBody>
      </p:sp>
      <p:sp>
        <p:nvSpPr>
          <p:cNvPr id="34818" name="Rectangle 2"/>
          <p:cNvSpPr>
            <a:spLocks noGrp="1" noRot="1" noChangeAspect="1" noChangeArrowheads="1" noTextEdit="1"/>
          </p:cNvSpPr>
          <p:nvPr>
            <p:ph type="sldImg"/>
          </p:nvPr>
        </p:nvSpPr>
        <p:spPr>
          <a:xfrm>
            <a:off x="334963" y="228600"/>
            <a:ext cx="3902075" cy="2438400"/>
          </a:xfrm>
          <a:ln/>
        </p:spPr>
      </p:sp>
      <p:sp>
        <p:nvSpPr>
          <p:cNvPr id="34819" name="Rectangle 3"/>
          <p:cNvSpPr>
            <a:spLocks noGrp="1" noChangeArrowheads="1"/>
          </p:cNvSpPr>
          <p:nvPr>
            <p:ph type="body" idx="1"/>
          </p:nvPr>
        </p:nvSpPr>
        <p:spPr>
          <a:xfrm>
            <a:off x="685800" y="2667000"/>
            <a:ext cx="57912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a:solidFill>
                  <a:srgbClr val="0000FF"/>
                </a:solidFill>
                <a:latin typeface="Times New Roman" charset="0"/>
              </a:rPr>
              <a:t>Therefore (this you know)…</a:t>
            </a:r>
            <a:r>
              <a:rPr lang="en-US" altLang="en-US">
                <a:latin typeface="Times New Roman" charset="0"/>
              </a:rPr>
              <a:t>  Here is the connection to the previous verses – God is only the source of good and he tempts no man and since by his goodness, without any claim on our part or external forces, we have the honor of becoming his “First Fruits”, we should always be ready to hear His voice, subdue our passions, and bring our souls to obedience.</a:t>
            </a:r>
          </a:p>
          <a:p>
            <a:pPr marL="685800" lvl="1" indent="-228600">
              <a:lnSpc>
                <a:spcPct val="90000"/>
              </a:lnSpc>
              <a:buFontTx/>
              <a:buChar char="•"/>
            </a:pPr>
            <a:r>
              <a:rPr lang="en-US" altLang="en-US">
                <a:latin typeface="Times New Roman" charset="0"/>
              </a:rPr>
              <a:t>We are not to be irritable toward his word – it may not always say what we want.</a:t>
            </a:r>
          </a:p>
          <a:p>
            <a:pPr marL="228600" indent="-228600">
              <a:lnSpc>
                <a:spcPct val="90000"/>
              </a:lnSpc>
              <a:buFontTx/>
              <a:buAutoNum type="arabicPeriod" startAt="2"/>
            </a:pPr>
            <a:r>
              <a:rPr lang="en-US" altLang="en-US" b="1">
                <a:solidFill>
                  <a:srgbClr val="0000FF"/>
                </a:solidFill>
                <a:latin typeface="Times New Roman" charset="0"/>
              </a:rPr>
              <a:t>SWIFT TO HEAR</a:t>
            </a:r>
            <a:r>
              <a:rPr lang="en-US" altLang="en-US">
                <a:latin typeface="Times New Roman" charset="0"/>
              </a:rPr>
              <a:t> – from the context we know this “hearing” applies to the word of God.</a:t>
            </a:r>
          </a:p>
          <a:p>
            <a:pPr marL="685800" lvl="1" indent="-228600">
              <a:lnSpc>
                <a:spcPct val="90000"/>
              </a:lnSpc>
              <a:buFontTx/>
              <a:buChar char="•"/>
            </a:pPr>
            <a:r>
              <a:rPr lang="en-US" altLang="en-US">
                <a:latin typeface="Times New Roman" charset="0"/>
              </a:rPr>
              <a:t>It means “quickness, fleet of foot, as an animal listening for a rustle in the bushes.</a:t>
            </a:r>
          </a:p>
          <a:p>
            <a:pPr marL="685800" lvl="1" indent="-228600">
              <a:lnSpc>
                <a:spcPct val="90000"/>
              </a:lnSpc>
              <a:buFontTx/>
              <a:buChar char="•"/>
            </a:pPr>
            <a:r>
              <a:rPr lang="en-US" altLang="en-US">
                <a:latin typeface="Times New Roman" charset="0"/>
              </a:rPr>
              <a:t>As a mothers hears her baby’s cry.</a:t>
            </a:r>
          </a:p>
          <a:p>
            <a:pPr marL="685800" lvl="1" indent="-228600">
              <a:lnSpc>
                <a:spcPct val="90000"/>
              </a:lnSpc>
              <a:buFontTx/>
              <a:buChar char="•"/>
            </a:pPr>
            <a:r>
              <a:rPr lang="en-US" altLang="en-US">
                <a:latin typeface="Times New Roman" charset="0"/>
              </a:rPr>
              <a:t>What are we to hear? We must be quick to hear what God has to say</a:t>
            </a:r>
          </a:p>
          <a:p>
            <a:pPr marL="1143000" lvl="2" indent="-228600">
              <a:lnSpc>
                <a:spcPct val="90000"/>
              </a:lnSpc>
              <a:buFontTx/>
              <a:buChar char="•"/>
            </a:pPr>
            <a:r>
              <a:rPr lang="en-US" altLang="en-US" i="1">
                <a:latin typeface="Times New Roman" charset="0"/>
              </a:rPr>
              <a:t>Mark 4:24 – you who hear, more will be given</a:t>
            </a:r>
          </a:p>
          <a:p>
            <a:pPr marL="1143000" lvl="2" indent="-228600">
              <a:lnSpc>
                <a:spcPct val="90000"/>
              </a:lnSpc>
              <a:buFontTx/>
              <a:buChar char="•"/>
            </a:pPr>
            <a:r>
              <a:rPr lang="en-US" altLang="en-US" i="1">
                <a:latin typeface="Times New Roman" charset="0"/>
              </a:rPr>
              <a:t>Eph 5:17 – understand what the will of the Lord is</a:t>
            </a:r>
          </a:p>
          <a:p>
            <a:pPr marL="1143000" lvl="2" indent="-228600">
              <a:lnSpc>
                <a:spcPct val="90000"/>
              </a:lnSpc>
              <a:buFontTx/>
              <a:buChar char="•"/>
            </a:pPr>
            <a:r>
              <a:rPr lang="en-US" altLang="en-US" i="1">
                <a:latin typeface="Times New Roman" charset="0"/>
              </a:rPr>
              <a:t>Mark 8:18 – Ears but not hearing and do not remember</a:t>
            </a:r>
          </a:p>
          <a:p>
            <a:pPr marL="1143000" lvl="2" indent="-228600">
              <a:lnSpc>
                <a:spcPct val="90000"/>
              </a:lnSpc>
              <a:buFontTx/>
              <a:buChar char="•"/>
            </a:pPr>
            <a:r>
              <a:rPr lang="en-US" altLang="en-US" i="1">
                <a:latin typeface="Times New Roman" charset="0"/>
              </a:rPr>
              <a:t>Heb 5:11-14 – Dull of hearing – Jewish Christians were especially in need of this exhortation because they failed to grow in knowledge.</a:t>
            </a:r>
          </a:p>
          <a:p>
            <a:pPr marL="1143000" lvl="2" indent="-228600">
              <a:lnSpc>
                <a:spcPct val="90000"/>
              </a:lnSpc>
              <a:buFontTx/>
              <a:buChar char="•"/>
            </a:pPr>
            <a:r>
              <a:rPr lang="en-US" altLang="en-US" i="1">
                <a:latin typeface="Times New Roman" charset="0"/>
              </a:rPr>
              <a:t>2 Peter 3:18 – but grow in grace and knowledge.</a:t>
            </a:r>
          </a:p>
          <a:p>
            <a:pPr marL="685800" lvl="1" indent="-228600">
              <a:lnSpc>
                <a:spcPct val="90000"/>
              </a:lnSpc>
              <a:buFontTx/>
              <a:buChar char="•"/>
            </a:pPr>
            <a:r>
              <a:rPr lang="en-US" altLang="en-US">
                <a:latin typeface="Times New Roman" charset="0"/>
              </a:rPr>
              <a:t>Many times we are misunderstood simply because people are not listening.</a:t>
            </a:r>
          </a:p>
          <a:p>
            <a:pPr marL="685800" lvl="1" indent="-228600">
              <a:lnSpc>
                <a:spcPct val="90000"/>
              </a:lnSpc>
              <a:buFontTx/>
              <a:buChar char="•"/>
            </a:pPr>
            <a:r>
              <a:rPr lang="en-US" altLang="en-US">
                <a:latin typeface="Times New Roman" charset="0"/>
              </a:rPr>
              <a:t>Two Ears, One Mouth = Speak Less, Hear More</a:t>
            </a:r>
          </a:p>
          <a:p>
            <a:pPr marL="685800" lvl="1" indent="-228600">
              <a:lnSpc>
                <a:spcPct val="90000"/>
              </a:lnSpc>
              <a:buFontTx/>
              <a:buChar char="•"/>
            </a:pPr>
            <a:r>
              <a:rPr lang="en-US" altLang="en-US">
                <a:latin typeface="Times New Roman" charset="0"/>
              </a:rPr>
              <a:t>Two Ears that are always open, but the tongue is surrounded by teeth</a:t>
            </a:r>
          </a:p>
          <a:p>
            <a:pPr marL="228600" indent="-228600">
              <a:lnSpc>
                <a:spcPct val="90000"/>
              </a:lnSpc>
              <a:buFontTx/>
              <a:buAutoNum type="arabicPeriod" startAt="3"/>
            </a:pPr>
            <a:r>
              <a:rPr lang="en-US" altLang="en-US" b="1">
                <a:solidFill>
                  <a:srgbClr val="0000FF"/>
                </a:solidFill>
                <a:latin typeface="Times New Roman" charset="0"/>
              </a:rPr>
              <a:t>SLOW TO SPEAK</a:t>
            </a:r>
            <a:r>
              <a:rPr lang="en-US" altLang="en-US">
                <a:latin typeface="Times New Roman" charset="0"/>
              </a:rPr>
              <a:t> – in context it means don’t be hasty in blaming God for your sins</a:t>
            </a:r>
          </a:p>
          <a:p>
            <a:pPr marL="685800" lvl="1" indent="-228600">
              <a:lnSpc>
                <a:spcPct val="90000"/>
              </a:lnSpc>
              <a:buFontTx/>
              <a:buChar char="•"/>
            </a:pPr>
            <a:r>
              <a:rPr lang="en-US" altLang="en-US">
                <a:latin typeface="Times New Roman" charset="0"/>
              </a:rPr>
              <a:t>Anyone who is quick to speak will be slow to hear, and will be a slow learner of God’s word (or anything else) This individual will show his ignorance</a:t>
            </a:r>
          </a:p>
          <a:p>
            <a:pPr marL="685800" lvl="1" indent="-228600">
              <a:lnSpc>
                <a:spcPct val="90000"/>
              </a:lnSpc>
              <a:buFontTx/>
              <a:buChar char="•"/>
            </a:pPr>
            <a:r>
              <a:rPr lang="en-US" altLang="en-US">
                <a:latin typeface="Times New Roman" charset="0"/>
              </a:rPr>
              <a:t>Many miss-communicate God’s word (due to a lack of understanding</a:t>
            </a:r>
          </a:p>
          <a:p>
            <a:pPr marL="685800" lvl="1" indent="-228600">
              <a:lnSpc>
                <a:spcPct val="90000"/>
              </a:lnSpc>
              <a:buFontTx/>
              <a:buChar char="•"/>
            </a:pPr>
            <a:r>
              <a:rPr lang="en-US" altLang="en-US" i="1">
                <a:latin typeface="Times New Roman" charset="0"/>
              </a:rPr>
              <a:t>Prov 13:3 – he who opens wide his lips shall have destruction</a:t>
            </a:r>
          </a:p>
          <a:p>
            <a:pPr marL="685800" lvl="1" indent="-228600">
              <a:lnSpc>
                <a:spcPct val="90000"/>
              </a:lnSpc>
              <a:buFontTx/>
              <a:buChar char="•"/>
            </a:pPr>
            <a:r>
              <a:rPr lang="en-US" altLang="en-US" i="1">
                <a:latin typeface="Times New Roman" charset="0"/>
              </a:rPr>
              <a:t>Prov 10:19 – multitude of words sin is not lacking</a:t>
            </a:r>
          </a:p>
          <a:p>
            <a:pPr marL="685800" lvl="1" indent="-228600">
              <a:lnSpc>
                <a:spcPct val="90000"/>
              </a:lnSpc>
              <a:buFontTx/>
              <a:buChar char="•"/>
            </a:pPr>
            <a:r>
              <a:rPr lang="en-US" altLang="en-US" i="1">
                <a:latin typeface="Times New Roman" charset="0"/>
              </a:rPr>
              <a:t>Prov 17:27-28 – He who has knowledge spares his words</a:t>
            </a:r>
          </a:p>
          <a:p>
            <a:pPr marL="685800" lvl="1" indent="-228600">
              <a:lnSpc>
                <a:spcPct val="90000"/>
              </a:lnSpc>
              <a:buFontTx/>
              <a:buChar char="•"/>
            </a:pPr>
            <a:r>
              <a:rPr lang="en-US" altLang="en-US" i="1">
                <a:latin typeface="Times New Roman" charset="0"/>
              </a:rPr>
              <a:t>Eccl 5:2 – Do not be rash with you mouth</a:t>
            </a:r>
          </a:p>
          <a:p>
            <a:pPr marL="228600" indent="-228600">
              <a:lnSpc>
                <a:spcPct val="90000"/>
              </a:lnSpc>
            </a:pPr>
            <a:endParaRPr lang="en-US" altLang="en-US" i="1">
              <a:latin typeface="Times New Roman" charset="0"/>
            </a:endParaRPr>
          </a:p>
          <a:p>
            <a:pPr marL="228600" indent="-228600">
              <a:lnSpc>
                <a:spcPct val="90000"/>
              </a:lnSpc>
            </a:pPr>
            <a:endParaRPr lang="en-US" altLang="en-US">
              <a:latin typeface="Times New Roman" charset="0"/>
            </a:endParaRPr>
          </a:p>
        </p:txBody>
      </p:sp>
      <p:sp>
        <p:nvSpPr>
          <p:cNvPr id="34820" name="Rectangle 4"/>
          <p:cNvSpPr>
            <a:spLocks noChangeArrowheads="1"/>
          </p:cNvSpPr>
          <p:nvPr/>
        </p:nvSpPr>
        <p:spPr bwMode="auto">
          <a:xfrm>
            <a:off x="3962400" y="444500"/>
            <a:ext cx="243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a:t>19</a:t>
            </a:r>
            <a:r>
              <a:rPr lang="en-US" altLang="en-US" sz="1200" b="0"/>
              <a:t> </a:t>
            </a:r>
            <a:r>
              <a:rPr lang="en-US" altLang="en-US" sz="1200" b="0" i="1"/>
              <a:t>So then, my beloved brethren, let every man be swift to hear, slow to speak, slow to wrath;</a:t>
            </a:r>
            <a:r>
              <a:rPr lang="en-US" altLang="en-US" sz="1200" i="1"/>
              <a:t> </a:t>
            </a:r>
          </a:p>
          <a:p>
            <a:r>
              <a:rPr lang="en-US" altLang="en-US" sz="1200"/>
              <a:t>20</a:t>
            </a:r>
            <a:r>
              <a:rPr lang="en-US" altLang="en-US" sz="1200" b="0"/>
              <a:t> </a:t>
            </a:r>
            <a:r>
              <a:rPr lang="en-US" altLang="en-US" sz="1200" b="0" i="1"/>
              <a:t>for the wrath of man does not produce the righteousness of God.</a:t>
            </a:r>
            <a:r>
              <a:rPr lang="en-US" altLang="en-US" sz="1200" b="0"/>
              <a:t>  </a:t>
            </a:r>
            <a:r>
              <a:rPr lang="en-US" altLang="en-US" sz="1200"/>
              <a:t>21</a:t>
            </a:r>
            <a:r>
              <a:rPr lang="en-US" altLang="en-US" sz="1200" b="0"/>
              <a:t> </a:t>
            </a:r>
            <a:r>
              <a:rPr lang="en-US" altLang="en-US" sz="1200" b="0" i="1"/>
              <a:t>Therefore lay aside all filthiness and overflow of wickedness, and receive with meekness the implanted word, which is able to save your souls.</a:t>
            </a:r>
            <a:r>
              <a:rPr lang="en-US" altLang="en-US" sz="1200"/>
              <a:t> </a:t>
            </a:r>
          </a:p>
        </p:txBody>
      </p:sp>
    </p:spTree>
    <p:extLst>
      <p:ext uri="{BB962C8B-B14F-4D97-AF65-F5344CB8AC3E}">
        <p14:creationId xmlns:p14="http://schemas.microsoft.com/office/powerpoint/2010/main" val="200110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D976AF3-E436-814A-BB2C-79FB38A23A41}" type="slidenum">
              <a:rPr lang="en-US" altLang="en-US" sz="1200"/>
              <a:pPr/>
              <a:t>18</a:t>
            </a:fld>
            <a:endParaRPr lang="en-US" altLang="en-US" sz="1200"/>
          </a:p>
        </p:txBody>
      </p:sp>
      <p:sp>
        <p:nvSpPr>
          <p:cNvPr id="36866" name="Rectangle 2"/>
          <p:cNvSpPr>
            <a:spLocks noGrp="1" noRot="1" noChangeAspect="1" noChangeArrowheads="1" noTextEdit="1"/>
          </p:cNvSpPr>
          <p:nvPr>
            <p:ph type="sldImg"/>
          </p:nvPr>
        </p:nvSpPr>
        <p:spPr>
          <a:xfrm>
            <a:off x="2125663" y="152400"/>
            <a:ext cx="1463675" cy="914400"/>
          </a:xfrm>
          <a:ln/>
        </p:spPr>
      </p:sp>
      <p:sp>
        <p:nvSpPr>
          <p:cNvPr id="36867" name="Rectangle 3"/>
          <p:cNvSpPr>
            <a:spLocks noGrp="1" noChangeArrowheads="1"/>
          </p:cNvSpPr>
          <p:nvPr>
            <p:ph type="body" idx="1"/>
          </p:nvPr>
        </p:nvSpPr>
        <p:spPr>
          <a:xfrm>
            <a:off x="381000" y="1295400"/>
            <a:ext cx="6248400" cy="716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startAt="4"/>
            </a:pPr>
            <a:r>
              <a:rPr lang="en-US" altLang="en-US" b="1">
                <a:solidFill>
                  <a:srgbClr val="0000FF"/>
                </a:solidFill>
                <a:latin typeface="Times New Roman" charset="0"/>
              </a:rPr>
              <a:t>SLOW TO WRATH</a:t>
            </a:r>
            <a:r>
              <a:rPr lang="en-US" altLang="en-US">
                <a:latin typeface="Times New Roman" charset="0"/>
              </a:rPr>
              <a:t> – disposition, temper of mind, anger with the desire for revenge inour trials we should not get mad at God or any one else.</a:t>
            </a:r>
          </a:p>
          <a:p>
            <a:pPr marL="685800" lvl="1" indent="-228600">
              <a:buFontTx/>
              <a:buChar char="•"/>
            </a:pPr>
            <a:r>
              <a:rPr lang="en-US" altLang="en-US">
                <a:latin typeface="Times New Roman" charset="0"/>
              </a:rPr>
              <a:t>A person who is slow to hear and quick to speak will be a “know-it-all” who believes he has all the answers, and quick to clash with anyone who disagrees with him.</a:t>
            </a:r>
          </a:p>
          <a:p>
            <a:pPr marL="685800" lvl="1" indent="-228600">
              <a:buFontTx/>
              <a:buChar char="•"/>
            </a:pPr>
            <a:r>
              <a:rPr lang="en-US" altLang="en-US">
                <a:latin typeface="Times New Roman" charset="0"/>
              </a:rPr>
              <a:t>Is it not true that the more of God’s word you posses (study) the more at peace you will be, the less irritated by the little things of this life.</a:t>
            </a:r>
          </a:p>
          <a:p>
            <a:pPr marL="228600" indent="-228600">
              <a:buFontTx/>
              <a:buChar char="•"/>
            </a:pPr>
            <a:r>
              <a:rPr lang="en-US" altLang="en-US" b="1" u="sng">
                <a:latin typeface="Times New Roman" charset="0"/>
              </a:rPr>
              <a:t>Primary Meaning</a:t>
            </a:r>
            <a:r>
              <a:rPr lang="en-US" altLang="en-US">
                <a:latin typeface="Times New Roman" charset="0"/>
              </a:rPr>
              <a:t> – James is dealing in this passage our attitudes toward God and His word, and not man’s dealing with his fellowman.</a:t>
            </a:r>
          </a:p>
          <a:p>
            <a:pPr marL="685800" lvl="1" indent="-228600">
              <a:buFontTx/>
              <a:buChar char="•"/>
            </a:pPr>
            <a:r>
              <a:rPr lang="en-US" altLang="en-US">
                <a:latin typeface="Times New Roman" charset="0"/>
              </a:rPr>
              <a:t>In each case if we do the opposite of what James says we are at risk of miss speaking and sinning against God.</a:t>
            </a:r>
          </a:p>
          <a:p>
            <a:pPr marL="685800" lvl="1" indent="-228600">
              <a:buFontTx/>
              <a:buChar char="•"/>
            </a:pPr>
            <a:r>
              <a:rPr lang="en-US" altLang="en-US">
                <a:latin typeface="Times New Roman" charset="0"/>
              </a:rPr>
              <a:t>God’s word should not make you angry, but sorry (he will discuss more in a minute)</a:t>
            </a:r>
          </a:p>
          <a:p>
            <a:pPr marL="685800" lvl="1" indent="-228600">
              <a:buFontTx/>
              <a:buChar char="•"/>
            </a:pPr>
            <a:r>
              <a:rPr lang="en-US" altLang="en-US">
                <a:latin typeface="Times New Roman" charset="0"/>
              </a:rPr>
              <a:t>Temper is a valuable thing – it is a shame to lose it</a:t>
            </a:r>
          </a:p>
          <a:p>
            <a:pPr marL="685800" lvl="1" indent="-228600">
              <a:buFontTx/>
              <a:buChar char="•"/>
            </a:pPr>
            <a:r>
              <a:rPr lang="en-US" altLang="en-US">
                <a:latin typeface="Times New Roman" charset="0"/>
              </a:rPr>
              <a:t>Temper is what give steel its strength</a:t>
            </a:r>
          </a:p>
          <a:p>
            <a:pPr marL="685800" lvl="1" indent="-228600">
              <a:buFontTx/>
              <a:buChar char="•"/>
            </a:pPr>
            <a:r>
              <a:rPr lang="en-US" altLang="en-US">
                <a:latin typeface="Times New Roman" charset="0"/>
              </a:rPr>
              <a:t>We must be angry with sin</a:t>
            </a:r>
          </a:p>
          <a:p>
            <a:pPr marL="228600" indent="-228600"/>
            <a:r>
              <a:rPr lang="en-US" altLang="en-US" b="1" u="sng">
                <a:latin typeface="Times New Roman" charset="0"/>
              </a:rPr>
              <a:t>Secondary Meaning</a:t>
            </a:r>
            <a:r>
              <a:rPr lang="en-US" altLang="en-US">
                <a:latin typeface="Times New Roman" charset="0"/>
              </a:rPr>
              <a:t> – Can have very practical applications to our relationships with each other.</a:t>
            </a:r>
          </a:p>
          <a:p>
            <a:pPr marL="685800" lvl="1" indent="-228600">
              <a:buFontTx/>
              <a:buChar char="•"/>
            </a:pPr>
            <a:r>
              <a:rPr lang="en-US" altLang="en-US">
                <a:latin typeface="Times New Roman" charset="0"/>
              </a:rPr>
              <a:t>The text says “let every man” – we are all better off when we learn to maintain the proper balance between hearing, speaking, and tempers.</a:t>
            </a:r>
          </a:p>
          <a:p>
            <a:pPr marL="685800" lvl="1" indent="-228600">
              <a:buFontTx/>
              <a:buChar char="•"/>
            </a:pPr>
            <a:r>
              <a:rPr lang="en-US" altLang="en-US">
                <a:latin typeface="Times New Roman" charset="0"/>
              </a:rPr>
              <a:t>Socrates once told an impulsive student “I will charge you double, because I will teach you two sciences; How to hold you tongue, and How to use it.</a:t>
            </a:r>
          </a:p>
          <a:p>
            <a:pPr marL="228600" indent="-228600"/>
            <a:r>
              <a:rPr lang="en-US" altLang="en-US">
                <a:latin typeface="Times New Roman" charset="0"/>
              </a:rPr>
              <a:t>Prov 14:29 – he who is impulsive – folly</a:t>
            </a:r>
          </a:p>
          <a:p>
            <a:pPr marL="228600" indent="-228600"/>
            <a:r>
              <a:rPr lang="en-US" altLang="en-US">
                <a:latin typeface="Times New Roman" charset="0"/>
              </a:rPr>
              <a:t>Prov 16:32 – holds wrath – mighty</a:t>
            </a:r>
          </a:p>
          <a:p>
            <a:pPr marL="228600" indent="-228600"/>
            <a:r>
              <a:rPr lang="en-US" altLang="en-US">
                <a:latin typeface="Times New Roman" charset="0"/>
              </a:rPr>
              <a:t>Eccl 7:9 – anger = fools</a:t>
            </a:r>
          </a:p>
          <a:p>
            <a:pPr marL="228600" indent="-228600"/>
            <a:r>
              <a:rPr lang="en-US" altLang="en-US">
                <a:latin typeface="Times New Roman" charset="0"/>
              </a:rPr>
              <a:t>Eph 4:31-32 – put away wrath, anger</a:t>
            </a:r>
          </a:p>
          <a:p>
            <a:pPr marL="228600" indent="-228600"/>
            <a:endParaRPr lang="en-US" altLang="en-US">
              <a:latin typeface="Times New Roman" charset="0"/>
            </a:endParaRPr>
          </a:p>
          <a:p>
            <a:pPr marL="228600" indent="-228600"/>
            <a:endParaRPr lang="en-US" altLang="en-US">
              <a:latin typeface="Times New Roman" charset="0"/>
            </a:endParaRPr>
          </a:p>
          <a:p>
            <a:pPr marL="228600" indent="-228600"/>
            <a:endParaRPr lang="en-US" altLang="en-US">
              <a:latin typeface="Times New Roman" charset="0"/>
            </a:endParaRPr>
          </a:p>
        </p:txBody>
      </p:sp>
    </p:spTree>
    <p:extLst>
      <p:ext uri="{BB962C8B-B14F-4D97-AF65-F5344CB8AC3E}">
        <p14:creationId xmlns:p14="http://schemas.microsoft.com/office/powerpoint/2010/main" val="199889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817EF6B2-FCD8-1343-A56F-D735331A58D6}" type="slidenum">
              <a:rPr lang="en-US" altLang="en-US" sz="1200"/>
              <a:pPr/>
              <a:t>19</a:t>
            </a:fld>
            <a:endParaRPr lang="en-US" altLang="en-US" sz="1200"/>
          </a:p>
        </p:txBody>
      </p:sp>
      <p:sp>
        <p:nvSpPr>
          <p:cNvPr id="38914" name="Rectangle 2"/>
          <p:cNvSpPr>
            <a:spLocks noGrp="1" noRot="1" noChangeAspect="1" noChangeArrowheads="1" noTextEdit="1"/>
          </p:cNvSpPr>
          <p:nvPr>
            <p:ph type="sldImg"/>
          </p:nvPr>
        </p:nvSpPr>
        <p:spPr>
          <a:xfrm>
            <a:off x="1273175" y="152400"/>
            <a:ext cx="1949450" cy="1219200"/>
          </a:xfrm>
          <a:ln/>
        </p:spPr>
      </p:sp>
      <p:sp>
        <p:nvSpPr>
          <p:cNvPr id="38915" name="Rectangle 3"/>
          <p:cNvSpPr>
            <a:spLocks noGrp="1" noChangeArrowheads="1"/>
          </p:cNvSpPr>
          <p:nvPr>
            <p:ph type="body" idx="1"/>
          </p:nvPr>
        </p:nvSpPr>
        <p:spPr>
          <a:xfrm>
            <a:off x="609600" y="1600200"/>
            <a:ext cx="57912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charset="0"/>
              </a:rPr>
              <a:t>Why do they say to never spank a child while you are angry? Because this is a very powerful emotion and things get out of control quickly when you are guided by this emotion</a:t>
            </a:r>
          </a:p>
          <a:p>
            <a:pPr marL="228600" indent="-228600">
              <a:buFontTx/>
              <a:buAutoNum type="arabicPeriod"/>
            </a:pPr>
            <a:r>
              <a:rPr lang="en-US" altLang="en-US">
                <a:latin typeface="Times New Roman" charset="0"/>
              </a:rPr>
              <a:t>James is not saying it is a sin to be angry – “</a:t>
            </a:r>
            <a:r>
              <a:rPr lang="en-US" altLang="en-US" b="1">
                <a:latin typeface="Times New Roman" charset="0"/>
              </a:rPr>
              <a:t>Slow to Wrath</a:t>
            </a:r>
            <a:r>
              <a:rPr lang="en-US" altLang="en-US">
                <a:latin typeface="Times New Roman" charset="0"/>
              </a:rPr>
              <a:t>” – but to have it under control.</a:t>
            </a:r>
          </a:p>
          <a:p>
            <a:pPr marL="685800" lvl="1" indent="-228600">
              <a:buFontTx/>
              <a:buChar char="•"/>
            </a:pPr>
            <a:r>
              <a:rPr lang="en-US" altLang="en-US" i="1">
                <a:latin typeface="Times New Roman" charset="0"/>
              </a:rPr>
              <a:t>Eph 4:26 – Be angry, but sin not (Matt 3:7; John 3:36)</a:t>
            </a:r>
          </a:p>
          <a:p>
            <a:pPr marL="685800" lvl="1" indent="-228600">
              <a:buFontTx/>
              <a:buChar char="•"/>
            </a:pPr>
            <a:r>
              <a:rPr lang="en-US" altLang="en-US">
                <a:latin typeface="Times New Roman" charset="0"/>
              </a:rPr>
              <a:t>Just like “Desire” proceeds sin, so Wrath proceeds sin as well.</a:t>
            </a:r>
          </a:p>
          <a:p>
            <a:pPr marL="228600" indent="-228600">
              <a:buFontTx/>
              <a:buAutoNum type="arabicPeriod"/>
            </a:pPr>
            <a:r>
              <a:rPr lang="en-US" altLang="en-US">
                <a:latin typeface="Times New Roman" charset="0"/>
              </a:rPr>
              <a:t>In context the passage means that God’s influence through His word in making man righteous is thwarted, because the man who is enraged by God’s word does not bring himself under its effectual power to make himself right and just</a:t>
            </a:r>
          </a:p>
          <a:p>
            <a:pPr marL="685800" lvl="1" indent="-228600">
              <a:buFontTx/>
              <a:buChar char="•"/>
            </a:pPr>
            <a:r>
              <a:rPr lang="en-US" altLang="en-US">
                <a:latin typeface="Times New Roman" charset="0"/>
              </a:rPr>
              <a:t>The wrath of man never accomplishes God’s will.  When we speak in a wrathful, argumentative, abusive spirit, we are not defenders of Gods word, but offenders.</a:t>
            </a:r>
          </a:p>
          <a:p>
            <a:pPr marL="685800" lvl="1" indent="-228600">
              <a:buFontTx/>
              <a:buChar char="•"/>
            </a:pPr>
            <a:r>
              <a:rPr lang="en-US" altLang="en-US" i="1">
                <a:latin typeface="Times New Roman" charset="0"/>
              </a:rPr>
              <a:t>2 Tim 2:24 –the servant of the Lord must be gentle.</a:t>
            </a:r>
          </a:p>
          <a:p>
            <a:pPr marL="228600" indent="-228600">
              <a:buFontTx/>
              <a:buAutoNum type="arabicPeriod" startAt="2"/>
            </a:pPr>
            <a:r>
              <a:rPr lang="en-US" altLang="en-US" b="1">
                <a:solidFill>
                  <a:srgbClr val="0000FF"/>
                </a:solidFill>
                <a:latin typeface="Times New Roman" charset="0"/>
              </a:rPr>
              <a:t>WRATH </a:t>
            </a:r>
            <a:r>
              <a:rPr lang="en-US" altLang="en-US">
                <a:latin typeface="Times New Roman" charset="0"/>
              </a:rPr>
              <a:t>(orge’) – settled habit of mind for the purpose of revenge, to swell with lust.</a:t>
            </a:r>
          </a:p>
          <a:p>
            <a:pPr marL="685800" lvl="1" indent="-228600">
              <a:buFontTx/>
              <a:buChar char="•"/>
            </a:pPr>
            <a:r>
              <a:rPr lang="en-US" altLang="en-US">
                <a:latin typeface="Times New Roman" charset="0"/>
              </a:rPr>
              <a:t>Sometimes God’s word makes people angry - why? </a:t>
            </a:r>
          </a:p>
          <a:p>
            <a:pPr marL="685800" lvl="1" indent="-228600">
              <a:buFontTx/>
              <a:buChar char="•"/>
            </a:pPr>
            <a:r>
              <a:rPr lang="en-US" altLang="en-US">
                <a:latin typeface="Times New Roman" charset="0"/>
              </a:rPr>
              <a:t>Gal 4:16 – have I become your enemy by telling you the truth.</a:t>
            </a:r>
          </a:p>
          <a:p>
            <a:pPr marL="685800" lvl="1" indent="-228600">
              <a:buFontTx/>
              <a:buChar char="•"/>
            </a:pPr>
            <a:r>
              <a:rPr lang="en-US" altLang="en-US">
                <a:latin typeface="Times New Roman" charset="0"/>
              </a:rPr>
              <a:t>Don’t like what the preacher said.  Why? Was it truly the opinion of the preacher that you didn’t like, or was it something from the bible that you didn’t like?</a:t>
            </a:r>
          </a:p>
          <a:p>
            <a:pPr marL="228600" indent="-228600">
              <a:buFontTx/>
              <a:buAutoNum type="arabicPeriod" startAt="3"/>
            </a:pPr>
            <a:r>
              <a:rPr lang="en-US" altLang="en-US" b="1">
                <a:solidFill>
                  <a:srgbClr val="0000FF"/>
                </a:solidFill>
                <a:latin typeface="Times New Roman" charset="0"/>
              </a:rPr>
              <a:t>RIGHTEOUSNESS </a:t>
            </a:r>
            <a:r>
              <a:rPr lang="en-US" altLang="en-US">
                <a:latin typeface="Times New Roman" charset="0"/>
              </a:rPr>
              <a:t>(dikaiosunee) – justice, right, straight.</a:t>
            </a:r>
          </a:p>
          <a:p>
            <a:pPr marL="228600" indent="-228600"/>
            <a:r>
              <a:rPr lang="en-US" altLang="en-US">
                <a:latin typeface="Times New Roman" charset="0"/>
              </a:rPr>
              <a:t>When we are angry we are not capable of rendering justice as God would, we can’t make rational decisions.</a:t>
            </a:r>
          </a:p>
          <a:p>
            <a:pPr marL="228600" indent="-228600"/>
            <a:r>
              <a:rPr lang="en-US" altLang="en-US">
                <a:latin typeface="Times New Roman" charset="0"/>
              </a:rPr>
              <a:t>Acts 10:35 – we can’t work righteousness when angry</a:t>
            </a:r>
          </a:p>
          <a:p>
            <a:pPr marL="228600" indent="-228600"/>
            <a:r>
              <a:rPr lang="en-US" altLang="en-US">
                <a:latin typeface="Times New Roman" charset="0"/>
              </a:rPr>
              <a:t>To be Righteous – You Must “DO RIGHT”</a:t>
            </a:r>
          </a:p>
          <a:p>
            <a:pPr marL="228600" indent="-228600"/>
            <a:r>
              <a:rPr lang="en-US" altLang="en-US">
                <a:latin typeface="Times New Roman" charset="0"/>
              </a:rPr>
              <a:t>Must be straight with God – Right, Acceptable Condition, and Relationship with God</a:t>
            </a:r>
          </a:p>
          <a:p>
            <a:pPr marL="228600" indent="-228600"/>
            <a:r>
              <a:rPr lang="en-US" altLang="en-US">
                <a:latin typeface="Times New Roman" charset="0"/>
              </a:rPr>
              <a:t>1 John 3:7 – Practice Righteousness is Righteous.</a:t>
            </a:r>
          </a:p>
          <a:p>
            <a:pPr marL="228600" indent="-228600"/>
            <a:endParaRPr lang="en-US" altLang="en-US">
              <a:latin typeface="Times New Roman" charset="0"/>
            </a:endParaRPr>
          </a:p>
        </p:txBody>
      </p:sp>
      <p:sp>
        <p:nvSpPr>
          <p:cNvPr id="38916" name="Text Box 4"/>
          <p:cNvSpPr txBox="1">
            <a:spLocks noChangeArrowheads="1"/>
          </p:cNvSpPr>
          <p:nvPr/>
        </p:nvSpPr>
        <p:spPr bwMode="auto">
          <a:xfrm>
            <a:off x="3413125" y="338138"/>
            <a:ext cx="307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Who can say they have never been angry?</a:t>
            </a:r>
          </a:p>
        </p:txBody>
      </p:sp>
    </p:spTree>
    <p:extLst>
      <p:ext uri="{BB962C8B-B14F-4D97-AF65-F5344CB8AC3E}">
        <p14:creationId xmlns:p14="http://schemas.microsoft.com/office/powerpoint/2010/main" val="154823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77283E3-63F9-334D-957F-296303252D2A}" type="slidenum">
              <a:rPr lang="en-US" altLang="en-US" sz="1200"/>
              <a:pPr/>
              <a:t>20</a:t>
            </a:fld>
            <a:endParaRPr lang="en-US" altLang="en-US" sz="1200"/>
          </a:p>
        </p:txBody>
      </p:sp>
      <p:sp>
        <p:nvSpPr>
          <p:cNvPr id="40962" name="Rectangle 2"/>
          <p:cNvSpPr>
            <a:spLocks noGrp="1" noRot="1" noChangeAspect="1" noChangeArrowheads="1" noTextEdit="1"/>
          </p:cNvSpPr>
          <p:nvPr>
            <p:ph type="sldImg"/>
          </p:nvPr>
        </p:nvSpPr>
        <p:spPr>
          <a:xfrm>
            <a:off x="1524000" y="76200"/>
            <a:ext cx="1219200" cy="762000"/>
          </a:xfrm>
          <a:ln/>
        </p:spPr>
      </p:sp>
      <p:sp>
        <p:nvSpPr>
          <p:cNvPr id="40963" name="Rectangle 3"/>
          <p:cNvSpPr>
            <a:spLocks noGrp="1" noChangeArrowheads="1"/>
          </p:cNvSpPr>
          <p:nvPr>
            <p:ph type="body" idx="1"/>
          </p:nvPr>
        </p:nvSpPr>
        <p:spPr>
          <a:xfrm>
            <a:off x="381000" y="990600"/>
            <a:ext cx="6248400" cy="792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n-US">
                <a:latin typeface="Times New Roman" charset="0"/>
              </a:rPr>
              <a:t>1.  </a:t>
            </a:r>
            <a:r>
              <a:rPr lang="en-US" altLang="en-US" b="1">
                <a:solidFill>
                  <a:srgbClr val="0000FF"/>
                </a:solidFill>
                <a:latin typeface="Times New Roman" charset="0"/>
              </a:rPr>
              <a:t>“THEREFORE</a:t>
            </a:r>
            <a:r>
              <a:rPr lang="en-US" altLang="en-US">
                <a:latin typeface="Times New Roman" charset="0"/>
              </a:rPr>
              <a:t>” Since you do not want to be ignorant and wrathful towards God word You want nothing to interfere or distract you from receiving God’s Word.</a:t>
            </a:r>
          </a:p>
          <a:p>
            <a:pPr marL="228600" indent="-228600">
              <a:lnSpc>
                <a:spcPct val="90000"/>
              </a:lnSpc>
              <a:buFontTx/>
              <a:buAutoNum type="arabicPeriod" startAt="2"/>
            </a:pPr>
            <a:r>
              <a:rPr lang="en-US" altLang="en-US" b="1">
                <a:solidFill>
                  <a:srgbClr val="0000FF"/>
                </a:solidFill>
                <a:latin typeface="Times New Roman" charset="0"/>
              </a:rPr>
              <a:t>LAY ASIDE – PUTTING AWAY</a:t>
            </a:r>
            <a:r>
              <a:rPr lang="en-US" altLang="en-US">
                <a:latin typeface="Times New Roman" charset="0"/>
              </a:rPr>
              <a:t> (apothemenos) – literally means “stripping off” as a filthy garment, to thrust away.</a:t>
            </a:r>
          </a:p>
          <a:p>
            <a:pPr marL="685800" lvl="1" indent="-228600">
              <a:lnSpc>
                <a:spcPct val="90000"/>
              </a:lnSpc>
              <a:buFontTx/>
              <a:buChar char="•"/>
            </a:pPr>
            <a:r>
              <a:rPr lang="en-US" altLang="en-US" b="1" i="1">
                <a:latin typeface="Times New Roman" charset="0"/>
              </a:rPr>
              <a:t>Rom 13:12</a:t>
            </a:r>
            <a:r>
              <a:rPr lang="en-US" altLang="en-US" i="1">
                <a:latin typeface="Times New Roman" charset="0"/>
              </a:rPr>
              <a:t> – cast off works of dark </a:t>
            </a:r>
            <a:r>
              <a:rPr lang="en-US" altLang="en-US" b="1" i="1">
                <a:latin typeface="Times New Roman" charset="0"/>
              </a:rPr>
              <a:t>Eph 4:22</a:t>
            </a:r>
            <a:r>
              <a:rPr lang="en-US" altLang="en-US" i="1">
                <a:latin typeface="Times New Roman" charset="0"/>
              </a:rPr>
              <a:t> – Put off the old man</a:t>
            </a:r>
          </a:p>
          <a:p>
            <a:pPr marL="685800" lvl="1" indent="-228600">
              <a:lnSpc>
                <a:spcPct val="90000"/>
              </a:lnSpc>
              <a:buFontTx/>
              <a:buChar char="•"/>
            </a:pPr>
            <a:r>
              <a:rPr lang="en-US" altLang="en-US" b="1" i="1">
                <a:latin typeface="Times New Roman" charset="0"/>
              </a:rPr>
              <a:t>Col 3:8-10</a:t>
            </a:r>
            <a:r>
              <a:rPr lang="en-US" altLang="en-US" i="1">
                <a:latin typeface="Times New Roman" charset="0"/>
              </a:rPr>
              <a:t> – Put off old man and his deeds  </a:t>
            </a:r>
            <a:r>
              <a:rPr lang="en-US" altLang="en-US" b="1" i="1">
                <a:latin typeface="Times New Roman" charset="0"/>
              </a:rPr>
              <a:t>1 Peter 2;1</a:t>
            </a:r>
            <a:r>
              <a:rPr lang="en-US" altLang="en-US" i="1">
                <a:latin typeface="Times New Roman" charset="0"/>
              </a:rPr>
              <a:t> – Lay aside all malice</a:t>
            </a:r>
          </a:p>
          <a:p>
            <a:pPr marL="228600" indent="-228600">
              <a:lnSpc>
                <a:spcPct val="90000"/>
              </a:lnSpc>
              <a:buFontTx/>
              <a:buAutoNum type="arabicPeriod" startAt="3"/>
            </a:pPr>
            <a:r>
              <a:rPr lang="en-US" altLang="en-US" b="1">
                <a:solidFill>
                  <a:srgbClr val="0000FF"/>
                </a:solidFill>
                <a:latin typeface="Times New Roman" charset="0"/>
              </a:rPr>
              <a:t>FILTHINESS </a:t>
            </a:r>
            <a:r>
              <a:rPr lang="en-US" altLang="en-US">
                <a:latin typeface="Times New Roman" charset="0"/>
              </a:rPr>
              <a:t>(rhuparian) denotes dirt, filth, that which is unclean, moral defilement.</a:t>
            </a:r>
          </a:p>
          <a:p>
            <a:pPr marL="685800" lvl="1" indent="-228600">
              <a:lnSpc>
                <a:spcPct val="90000"/>
              </a:lnSpc>
              <a:buFontTx/>
              <a:buChar char="•"/>
            </a:pPr>
            <a:r>
              <a:rPr lang="en-US" altLang="en-US">
                <a:latin typeface="Times New Roman" charset="0"/>
              </a:rPr>
              <a:t>Also means WAX IN THE EAR – prevents the word from reaching our heart.</a:t>
            </a:r>
          </a:p>
          <a:p>
            <a:pPr marL="685800" lvl="1" indent="-228600">
              <a:lnSpc>
                <a:spcPct val="90000"/>
              </a:lnSpc>
              <a:buFontTx/>
              <a:buChar char="•"/>
            </a:pPr>
            <a:r>
              <a:rPr lang="en-US" altLang="en-US">
                <a:latin typeface="Times New Roman" charset="0"/>
              </a:rPr>
              <a:t>James does not hold back in calling sin what it really is – Filthiness!</a:t>
            </a:r>
          </a:p>
          <a:p>
            <a:pPr marL="685800" lvl="1" indent="-228600">
              <a:lnSpc>
                <a:spcPct val="90000"/>
              </a:lnSpc>
              <a:buFontTx/>
              <a:buChar char="•"/>
            </a:pPr>
            <a:r>
              <a:rPr lang="en-US" altLang="en-US">
                <a:latin typeface="Times New Roman" charset="0"/>
              </a:rPr>
              <a:t>We separate sins in to big and little, or black and white – Not God!</a:t>
            </a:r>
          </a:p>
          <a:p>
            <a:pPr marL="228600" indent="-228600">
              <a:lnSpc>
                <a:spcPct val="90000"/>
              </a:lnSpc>
            </a:pPr>
            <a:r>
              <a:rPr lang="en-US" altLang="en-US">
                <a:latin typeface="Times New Roman" charset="0"/>
              </a:rPr>
              <a:t>4.  </a:t>
            </a:r>
            <a:r>
              <a:rPr lang="en-US" altLang="en-US" b="1">
                <a:solidFill>
                  <a:srgbClr val="0000FF"/>
                </a:solidFill>
                <a:latin typeface="Times New Roman" charset="0"/>
              </a:rPr>
              <a:t>WICKEDNESS</a:t>
            </a:r>
            <a:r>
              <a:rPr lang="en-US" altLang="en-US">
                <a:latin typeface="Times New Roman" charset="0"/>
              </a:rPr>
              <a:t> (kakias, kakia) badness of quality, the vicious character generally, the hostile disposition toward our neighbor which we call malignity.</a:t>
            </a:r>
          </a:p>
          <a:p>
            <a:pPr marL="685800" lvl="1" indent="-228600">
              <a:lnSpc>
                <a:spcPct val="90000"/>
              </a:lnSpc>
              <a:buFontTx/>
              <a:buChar char="•"/>
            </a:pPr>
            <a:r>
              <a:rPr lang="en-US" altLang="en-US">
                <a:latin typeface="Times New Roman" charset="0"/>
              </a:rPr>
              <a:t>James refers to the sins that come from wrath or anger rather than those that originate from pleasure.</a:t>
            </a:r>
          </a:p>
          <a:p>
            <a:pPr marL="685800" lvl="1" indent="-228600">
              <a:lnSpc>
                <a:spcPct val="90000"/>
              </a:lnSpc>
              <a:buFontTx/>
              <a:buChar char="•"/>
            </a:pPr>
            <a:r>
              <a:rPr lang="en-US" altLang="en-US" b="1" i="1">
                <a:latin typeface="Times New Roman" charset="0"/>
              </a:rPr>
              <a:t>Eph 4:31</a:t>
            </a:r>
            <a:r>
              <a:rPr lang="en-US" altLang="en-US" i="1">
                <a:latin typeface="Times New Roman" charset="0"/>
              </a:rPr>
              <a:t> – let all bitterness     </a:t>
            </a:r>
            <a:r>
              <a:rPr lang="en-US" altLang="en-US" b="1" i="1">
                <a:latin typeface="Times New Roman" charset="0"/>
              </a:rPr>
              <a:t>Titus 3:3</a:t>
            </a:r>
            <a:r>
              <a:rPr lang="en-US" altLang="en-US" i="1">
                <a:latin typeface="Times New Roman" charset="0"/>
              </a:rPr>
              <a:t> – malice, anger, hating, one another</a:t>
            </a:r>
          </a:p>
          <a:p>
            <a:pPr marL="228600" indent="-228600">
              <a:lnSpc>
                <a:spcPct val="90000"/>
              </a:lnSpc>
            </a:pPr>
            <a:r>
              <a:rPr lang="en-US" altLang="en-US">
                <a:latin typeface="Times New Roman" charset="0"/>
              </a:rPr>
              <a:t>5. </a:t>
            </a:r>
            <a:r>
              <a:rPr lang="en-US" altLang="en-US" b="1">
                <a:solidFill>
                  <a:srgbClr val="0000FF"/>
                </a:solidFill>
                <a:latin typeface="Times New Roman" charset="0"/>
              </a:rPr>
              <a:t>OVERFLOW</a:t>
            </a:r>
            <a:r>
              <a:rPr lang="en-US" altLang="en-US">
                <a:latin typeface="Times New Roman" charset="0"/>
              </a:rPr>
              <a:t> (perisseia) – not just the excess, and not just a great quantity, but all of it, and exceeding measure of something above the ordinary.</a:t>
            </a:r>
          </a:p>
          <a:p>
            <a:pPr marL="685800" lvl="1" indent="-228600">
              <a:lnSpc>
                <a:spcPct val="90000"/>
              </a:lnSpc>
              <a:buFontTx/>
              <a:buChar char="•"/>
            </a:pPr>
            <a:r>
              <a:rPr lang="en-US" altLang="en-US">
                <a:latin typeface="Times New Roman" charset="0"/>
              </a:rPr>
              <a:t>What we are seeing is just what is Overflowing – we must get rid of the roots (WEEDS)</a:t>
            </a:r>
          </a:p>
          <a:p>
            <a:pPr marL="228600" indent="-228600">
              <a:lnSpc>
                <a:spcPct val="90000"/>
              </a:lnSpc>
              <a:buFontTx/>
              <a:buAutoNum type="arabicPeriod" startAt="6"/>
            </a:pPr>
            <a:r>
              <a:rPr lang="en-US" altLang="en-US" b="1">
                <a:solidFill>
                  <a:srgbClr val="0000FF"/>
                </a:solidFill>
                <a:latin typeface="Times New Roman" charset="0"/>
              </a:rPr>
              <a:t>RECEIVE THE IMPLANTED WORD</a:t>
            </a:r>
            <a:r>
              <a:rPr lang="en-US" altLang="en-US">
                <a:latin typeface="Times New Roman" charset="0"/>
              </a:rPr>
              <a:t> – James readers are Christians.  The word was implanted when they obeyed the gospel (Acts 2:41). James want his readers to know that in addition to hearing and understanding God’s will they must also do God’s will.</a:t>
            </a:r>
          </a:p>
          <a:p>
            <a:pPr marL="685800" lvl="1" indent="-228600">
              <a:lnSpc>
                <a:spcPct val="90000"/>
              </a:lnSpc>
              <a:buFontTx/>
              <a:buChar char="•"/>
            </a:pPr>
            <a:r>
              <a:rPr lang="en-US" altLang="en-US" b="1" u="sng">
                <a:latin typeface="Times New Roman" charset="0"/>
              </a:rPr>
              <a:t>RECEIVE </a:t>
            </a:r>
            <a:r>
              <a:rPr lang="en-US" altLang="en-US">
                <a:latin typeface="Times New Roman" charset="0"/>
              </a:rPr>
              <a:t>(dechomai) – to receive by deliberate and ready reception of what is offerd</a:t>
            </a:r>
          </a:p>
          <a:p>
            <a:pPr marL="685800" lvl="1" indent="-228600">
              <a:lnSpc>
                <a:spcPct val="90000"/>
              </a:lnSpc>
              <a:buFontTx/>
              <a:buChar char="•"/>
            </a:pPr>
            <a:r>
              <a:rPr lang="en-US" altLang="en-US" b="1" u="sng">
                <a:latin typeface="Times New Roman" charset="0"/>
              </a:rPr>
              <a:t>IMPLANTED</a:t>
            </a:r>
            <a:r>
              <a:rPr lang="en-US" altLang="en-US">
                <a:latin typeface="Times New Roman" charset="0"/>
              </a:rPr>
              <a:t> (emphutos) – to plant in (1 cor 3:6 – God gave the increase.</a:t>
            </a:r>
          </a:p>
          <a:p>
            <a:pPr marL="685800" lvl="1" indent="-228600">
              <a:lnSpc>
                <a:spcPct val="90000"/>
              </a:lnSpc>
              <a:buFontTx/>
              <a:buChar char="•"/>
            </a:pPr>
            <a:r>
              <a:rPr lang="en-US" altLang="en-US">
                <a:latin typeface="Times New Roman" charset="0"/>
              </a:rPr>
              <a:t>The word of God comes into our hearts by study and hearing after it has been planted – Don’t’ just let it lie there – BUT NURTURE IT.  A Farmer Doesn’t Just Plant – He Farms</a:t>
            </a:r>
          </a:p>
          <a:p>
            <a:pPr marL="685800" lvl="1" indent="-228600">
              <a:lnSpc>
                <a:spcPct val="90000"/>
              </a:lnSpc>
              <a:buFontTx/>
              <a:buChar char="•"/>
            </a:pPr>
            <a:r>
              <a:rPr lang="en-US" altLang="en-US" b="1">
                <a:latin typeface="Times New Roman" charset="0"/>
              </a:rPr>
              <a:t>Gal 3:27</a:t>
            </a:r>
            <a:r>
              <a:rPr lang="en-US" altLang="en-US">
                <a:latin typeface="Times New Roman" charset="0"/>
              </a:rPr>
              <a:t> – Put on Christ ; </a:t>
            </a:r>
            <a:r>
              <a:rPr lang="en-US" altLang="en-US" b="1">
                <a:latin typeface="Times New Roman" charset="0"/>
              </a:rPr>
              <a:t>Rom 13:14;  Matt 13:19-23</a:t>
            </a:r>
            <a:r>
              <a:rPr lang="en-US" altLang="en-US">
                <a:latin typeface="Times New Roman" charset="0"/>
              </a:rPr>
              <a:t> – parable of the Sower.</a:t>
            </a:r>
          </a:p>
          <a:p>
            <a:pPr marL="228600" indent="-228600">
              <a:lnSpc>
                <a:spcPct val="90000"/>
              </a:lnSpc>
              <a:buFontTx/>
              <a:buAutoNum type="arabicPeriod" startAt="7"/>
            </a:pPr>
            <a:r>
              <a:rPr lang="en-US" altLang="en-US" b="1">
                <a:solidFill>
                  <a:srgbClr val="0000FF"/>
                </a:solidFill>
                <a:latin typeface="Times New Roman" charset="0"/>
              </a:rPr>
              <a:t>MEEKNESS</a:t>
            </a:r>
            <a:r>
              <a:rPr lang="en-US" altLang="en-US">
                <a:latin typeface="Times New Roman" charset="0"/>
              </a:rPr>
              <a:t> – just the opposite of argumentative, antagonistic spirit, James just discussed that will be quick to speak and slow to hear.</a:t>
            </a:r>
          </a:p>
          <a:p>
            <a:pPr marL="685800" lvl="1" indent="-228600">
              <a:lnSpc>
                <a:spcPct val="90000"/>
              </a:lnSpc>
              <a:buFontTx/>
              <a:buChar char="•"/>
            </a:pPr>
            <a:r>
              <a:rPr lang="en-US" altLang="en-US">
                <a:latin typeface="Times New Roman" charset="0"/>
              </a:rPr>
              <a:t>We must always be submissive to God’s will, and yet be gentle and considerate to others.</a:t>
            </a:r>
          </a:p>
          <a:p>
            <a:pPr marL="228600" indent="-228600">
              <a:lnSpc>
                <a:spcPct val="90000"/>
              </a:lnSpc>
              <a:buFontTx/>
              <a:buAutoNum type="arabicPeriod" startAt="8"/>
            </a:pPr>
            <a:r>
              <a:rPr lang="en-US" altLang="en-US" b="1">
                <a:solidFill>
                  <a:srgbClr val="0000FF"/>
                </a:solidFill>
                <a:latin typeface="Times New Roman" charset="0"/>
              </a:rPr>
              <a:t>ABLE TO SAVE YOUR SOULS</a:t>
            </a:r>
            <a:r>
              <a:rPr lang="en-US" altLang="en-US">
                <a:latin typeface="Times New Roman" charset="0"/>
              </a:rPr>
              <a:t> – Literally “</a:t>
            </a:r>
            <a:r>
              <a:rPr lang="en-US" altLang="en-US" b="1">
                <a:latin typeface="Times New Roman" charset="0"/>
              </a:rPr>
              <a:t>Able To Keep Your Souls Saved</a:t>
            </a:r>
            <a:r>
              <a:rPr lang="en-US" altLang="en-US">
                <a:latin typeface="Times New Roman" charset="0"/>
              </a:rPr>
              <a:t>”</a:t>
            </a:r>
          </a:p>
          <a:p>
            <a:pPr marL="685800" lvl="1" indent="-228600">
              <a:lnSpc>
                <a:spcPct val="90000"/>
              </a:lnSpc>
              <a:buFontTx/>
              <a:buChar char="•"/>
            </a:pPr>
            <a:r>
              <a:rPr lang="en-US" altLang="en-US">
                <a:latin typeface="Times New Roman" charset="0"/>
              </a:rPr>
              <a:t>Do You want to Stay Saved? Then you must feast on God Word</a:t>
            </a:r>
          </a:p>
          <a:p>
            <a:pPr marL="685800" lvl="1" indent="-228600">
              <a:lnSpc>
                <a:spcPct val="90000"/>
              </a:lnSpc>
              <a:buFontTx/>
              <a:buChar char="•"/>
            </a:pPr>
            <a:r>
              <a:rPr lang="en-US" altLang="en-US">
                <a:latin typeface="Times New Roman" charset="0"/>
              </a:rPr>
              <a:t>Attending Bible Class is so Important, Getting a Well Rounded Bible Education is Important</a:t>
            </a:r>
          </a:p>
          <a:p>
            <a:pPr marL="685800" lvl="1" indent="-228600">
              <a:lnSpc>
                <a:spcPct val="90000"/>
              </a:lnSpc>
              <a:buFontTx/>
              <a:buChar char="•"/>
            </a:pPr>
            <a:r>
              <a:rPr lang="en-US" altLang="en-US" i="1">
                <a:latin typeface="Times New Roman" charset="0"/>
              </a:rPr>
              <a:t>Rom 1:16; 1 Cor 15:1-4; Eph 1:12-13; 1 Tim 1:15; Psa 119:18</a:t>
            </a:r>
          </a:p>
          <a:p>
            <a:pPr marL="228600" indent="-228600">
              <a:lnSpc>
                <a:spcPct val="90000"/>
              </a:lnSpc>
              <a:buFontTx/>
              <a:buChar char="•"/>
            </a:pPr>
            <a:r>
              <a:rPr lang="en-US" altLang="en-US">
                <a:solidFill>
                  <a:srgbClr val="FF0000"/>
                </a:solidFill>
                <a:latin typeface="Times New Roman" charset="0"/>
              </a:rPr>
              <a:t>Next James will tell us that it is not enough to just study and hear God word, you must act on it too, and then he’ll take it one step further by saying your attitude while you “do” is critical too!</a:t>
            </a:r>
          </a:p>
          <a:p>
            <a:pPr marL="228600" indent="-228600">
              <a:lnSpc>
                <a:spcPct val="90000"/>
              </a:lnSpc>
            </a:pPr>
            <a:endParaRPr lang="en-US" altLang="en-US">
              <a:solidFill>
                <a:srgbClr val="FF0000"/>
              </a:solidFill>
              <a:latin typeface="Times New Roman" charset="0"/>
            </a:endParaRPr>
          </a:p>
        </p:txBody>
      </p:sp>
    </p:spTree>
    <p:extLst>
      <p:ext uri="{BB962C8B-B14F-4D97-AF65-F5344CB8AC3E}">
        <p14:creationId xmlns:p14="http://schemas.microsoft.com/office/powerpoint/2010/main" val="610515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1EB91DB-95FF-5C46-A154-22C44726C90B}" type="slidenum">
              <a:rPr lang="en-US" altLang="en-US" sz="1200"/>
              <a:pPr/>
              <a:t>21</a:t>
            </a:fld>
            <a:endParaRPr lang="en-US" altLang="en-US" sz="1200"/>
          </a:p>
        </p:txBody>
      </p:sp>
      <p:sp>
        <p:nvSpPr>
          <p:cNvPr id="43010" name="Rectangle 2"/>
          <p:cNvSpPr>
            <a:spLocks noGrp="1" noRot="1" noChangeAspect="1" noChangeArrowheads="1" noTextEdit="1"/>
          </p:cNvSpPr>
          <p:nvPr>
            <p:ph type="sldImg"/>
          </p:nvPr>
        </p:nvSpPr>
        <p:spPr>
          <a:xfrm>
            <a:off x="236538" y="228600"/>
            <a:ext cx="2803525" cy="1752600"/>
          </a:xfrm>
          <a:ln/>
        </p:spPr>
      </p:sp>
      <p:sp>
        <p:nvSpPr>
          <p:cNvPr id="43011" name="Rectangle 3"/>
          <p:cNvSpPr>
            <a:spLocks noGrp="1" noChangeArrowheads="1"/>
          </p:cNvSpPr>
          <p:nvPr>
            <p:ph type="body" idx="1"/>
          </p:nvPr>
        </p:nvSpPr>
        <p:spPr>
          <a:xfrm>
            <a:off x="381000" y="1981200"/>
            <a:ext cx="62484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a:latin typeface="Times New Roman" charset="0"/>
              </a:rPr>
              <a:t>One can not “DO” His will without first “Knowing” His will.</a:t>
            </a:r>
          </a:p>
          <a:p>
            <a:pPr marL="228600" indent="-228600">
              <a:lnSpc>
                <a:spcPct val="90000"/>
              </a:lnSpc>
              <a:buFontTx/>
              <a:buAutoNum type="arabicPeriod"/>
            </a:pPr>
            <a:r>
              <a:rPr lang="en-US" altLang="en-US">
                <a:latin typeface="Times New Roman" charset="0"/>
              </a:rPr>
              <a:t>Simply Hearing the word is not enough</a:t>
            </a:r>
          </a:p>
          <a:p>
            <a:pPr marL="228600" indent="-228600">
              <a:lnSpc>
                <a:spcPct val="90000"/>
              </a:lnSpc>
              <a:buFontTx/>
              <a:buAutoNum type="arabicPeriod"/>
            </a:pPr>
            <a:r>
              <a:rPr lang="en-US" altLang="en-US" b="1">
                <a:solidFill>
                  <a:srgbClr val="0000FF"/>
                </a:solidFill>
                <a:latin typeface="Times New Roman" charset="0"/>
              </a:rPr>
              <a:t>“BE YE”</a:t>
            </a:r>
            <a:r>
              <a:rPr lang="en-US" altLang="en-US">
                <a:latin typeface="Times New Roman" charset="0"/>
              </a:rPr>
              <a:t> (ginesthe) – Prove, Test, to come into a state of being, finishing, completing.</a:t>
            </a:r>
          </a:p>
          <a:p>
            <a:pPr marL="685800" lvl="1" indent="-228600">
              <a:lnSpc>
                <a:spcPct val="90000"/>
              </a:lnSpc>
              <a:buFontTx/>
              <a:buChar char="•"/>
            </a:pPr>
            <a:r>
              <a:rPr lang="en-US" altLang="en-US">
                <a:latin typeface="Times New Roman" charset="0"/>
              </a:rPr>
              <a:t>Present Middle Imperative – keep on demonstrating yourselves to be doers</a:t>
            </a:r>
          </a:p>
          <a:p>
            <a:pPr marL="685800" lvl="1" indent="-228600">
              <a:lnSpc>
                <a:spcPct val="90000"/>
              </a:lnSpc>
              <a:buFontTx/>
              <a:buChar char="•"/>
            </a:pPr>
            <a:r>
              <a:rPr lang="en-US" altLang="en-US">
                <a:latin typeface="Times New Roman" charset="0"/>
              </a:rPr>
              <a:t>We must keep being active with the implanted word</a:t>
            </a:r>
          </a:p>
          <a:p>
            <a:pPr marL="685800" lvl="1" indent="-228600">
              <a:lnSpc>
                <a:spcPct val="90000"/>
              </a:lnSpc>
              <a:buFontTx/>
              <a:buChar char="•"/>
            </a:pPr>
            <a:r>
              <a:rPr lang="en-US" altLang="en-US">
                <a:latin typeface="Times New Roman" charset="0"/>
              </a:rPr>
              <a:t>We keep becoming perfect when we do what is pleasing to God</a:t>
            </a:r>
          </a:p>
          <a:p>
            <a:pPr marL="228600" indent="-228600">
              <a:lnSpc>
                <a:spcPct val="90000"/>
              </a:lnSpc>
              <a:buFontTx/>
              <a:buAutoNum type="arabicPeriod" startAt="4"/>
            </a:pPr>
            <a:r>
              <a:rPr lang="en-US" altLang="en-US" b="1">
                <a:solidFill>
                  <a:srgbClr val="0000FF"/>
                </a:solidFill>
                <a:latin typeface="Times New Roman" charset="0"/>
              </a:rPr>
              <a:t>DOERS</a:t>
            </a:r>
            <a:r>
              <a:rPr lang="en-US" altLang="en-US">
                <a:latin typeface="Times New Roman" charset="0"/>
              </a:rPr>
              <a:t> (poietai) – not just active, or to do things habitually (prasso)</a:t>
            </a:r>
          </a:p>
          <a:p>
            <a:pPr marL="685800" lvl="1" indent="-228600">
              <a:lnSpc>
                <a:spcPct val="90000"/>
              </a:lnSpc>
              <a:buFontTx/>
              <a:buChar char="•"/>
            </a:pPr>
            <a:r>
              <a:rPr lang="en-US" altLang="en-US">
                <a:latin typeface="Times New Roman" charset="0"/>
              </a:rPr>
              <a:t>It is the same word we get our word POET from – it means Creative, Performance, a Productive Action Pointing to an actual result.</a:t>
            </a:r>
          </a:p>
          <a:p>
            <a:pPr marL="685800" lvl="1" indent="-228600">
              <a:lnSpc>
                <a:spcPct val="90000"/>
              </a:lnSpc>
              <a:buFontTx/>
              <a:buChar char="•"/>
            </a:pPr>
            <a:r>
              <a:rPr lang="en-US" altLang="en-US">
                <a:latin typeface="Times New Roman" charset="0"/>
              </a:rPr>
              <a:t>Just s the Poet puts thoughts together in a creative, beautiful manner, so we to are to DO God’s will with Beauty, Creativity, Symmetry, and harmony. Not out of habit – But From the Heart</a:t>
            </a:r>
          </a:p>
          <a:p>
            <a:pPr marL="685800" lvl="1" indent="-228600">
              <a:lnSpc>
                <a:spcPct val="90000"/>
              </a:lnSpc>
              <a:buFontTx/>
              <a:buChar char="•"/>
            </a:pPr>
            <a:r>
              <a:rPr lang="en-US" altLang="en-US">
                <a:latin typeface="Times New Roman" charset="0"/>
              </a:rPr>
              <a:t>It’s like a college course auditor – they attend class, listen, take notes and observe, but they never take tests, and they will not graduate from that class – they never DO!</a:t>
            </a:r>
          </a:p>
          <a:p>
            <a:pPr marL="685800" lvl="1" indent="-228600">
              <a:lnSpc>
                <a:spcPct val="90000"/>
              </a:lnSpc>
              <a:buFontTx/>
              <a:buChar char="•"/>
            </a:pPr>
            <a:r>
              <a:rPr lang="en-US" altLang="en-US">
                <a:latin typeface="Times New Roman" charset="0"/>
              </a:rPr>
              <a:t>And what does this DOING of God’s word encompass? – Read Verse 26-27</a:t>
            </a:r>
          </a:p>
          <a:p>
            <a:pPr marL="228600" indent="-228600">
              <a:lnSpc>
                <a:spcPct val="90000"/>
              </a:lnSpc>
              <a:buFontTx/>
              <a:buAutoNum type="arabicPeriod" startAt="5"/>
            </a:pPr>
            <a:r>
              <a:rPr lang="en-US" altLang="en-US" b="1">
                <a:solidFill>
                  <a:srgbClr val="0000FF"/>
                </a:solidFill>
                <a:latin typeface="Times New Roman" charset="0"/>
              </a:rPr>
              <a:t>HEARERS</a:t>
            </a:r>
            <a:r>
              <a:rPr lang="en-US" altLang="en-US">
                <a:latin typeface="Times New Roman" charset="0"/>
              </a:rPr>
              <a:t> (akroatai) – Does not mean to casually listen with little or not interest, it means to listen attentively, avidly with real interest to what is said.</a:t>
            </a:r>
          </a:p>
          <a:p>
            <a:pPr marL="685800" lvl="1" indent="-228600">
              <a:lnSpc>
                <a:spcPct val="90000"/>
              </a:lnSpc>
              <a:buFontTx/>
              <a:buChar char="•"/>
            </a:pPr>
            <a:r>
              <a:rPr lang="en-US" altLang="en-US">
                <a:latin typeface="Times New Roman" charset="0"/>
              </a:rPr>
              <a:t>James is trying to get his readers to mover from being hearers only to doers</a:t>
            </a:r>
          </a:p>
          <a:p>
            <a:pPr marL="685800" lvl="1" indent="-228600">
              <a:lnSpc>
                <a:spcPct val="90000"/>
              </a:lnSpc>
              <a:buFontTx/>
              <a:buChar char="•"/>
            </a:pPr>
            <a:r>
              <a:rPr lang="en-US" altLang="en-US">
                <a:latin typeface="Times New Roman" charset="0"/>
              </a:rPr>
              <a:t>Matt 7:21-27 – hears and acts.</a:t>
            </a:r>
          </a:p>
          <a:p>
            <a:pPr marL="228600" indent="-228600">
              <a:lnSpc>
                <a:spcPct val="90000"/>
              </a:lnSpc>
            </a:pPr>
            <a:r>
              <a:rPr lang="en-US" altLang="en-US" b="1" u="sng">
                <a:latin typeface="Times New Roman" charset="0"/>
              </a:rPr>
              <a:t>THERE ARE FOUR KINS OF LISTNERS:</a:t>
            </a:r>
          </a:p>
          <a:p>
            <a:pPr marL="685800" lvl="1" indent="-228600">
              <a:lnSpc>
                <a:spcPct val="90000"/>
              </a:lnSpc>
              <a:buFontTx/>
              <a:buAutoNum type="alphaLcPeriod"/>
            </a:pPr>
            <a:r>
              <a:rPr lang="en-US" altLang="en-US">
                <a:latin typeface="Times New Roman" charset="0"/>
              </a:rPr>
              <a:t>Sponge – soaks up everything good and bad together and let both run out</a:t>
            </a:r>
          </a:p>
          <a:p>
            <a:pPr marL="685800" lvl="1" indent="-228600">
              <a:lnSpc>
                <a:spcPct val="90000"/>
              </a:lnSpc>
              <a:buFontTx/>
              <a:buAutoNum type="alphaLcPeriod"/>
            </a:pPr>
            <a:r>
              <a:rPr lang="en-US" altLang="en-US">
                <a:latin typeface="Times New Roman" charset="0"/>
              </a:rPr>
              <a:t>Sandglass – Let whatever enters in one ear drain right out the other without thinking</a:t>
            </a:r>
          </a:p>
          <a:p>
            <a:pPr marL="685800" lvl="1" indent="-228600">
              <a:lnSpc>
                <a:spcPct val="90000"/>
              </a:lnSpc>
              <a:buFontTx/>
              <a:buAutoNum type="alphaLcPeriod"/>
            </a:pPr>
            <a:r>
              <a:rPr lang="en-US" altLang="en-US">
                <a:latin typeface="Times New Roman" charset="0"/>
              </a:rPr>
              <a:t>Strainer – Letting go of the good and retaining the bad</a:t>
            </a:r>
          </a:p>
          <a:p>
            <a:pPr marL="685800" lvl="1" indent="-228600">
              <a:lnSpc>
                <a:spcPct val="90000"/>
              </a:lnSpc>
              <a:buFontTx/>
              <a:buAutoNum type="alphaLcPeriod"/>
            </a:pPr>
            <a:r>
              <a:rPr lang="en-US" altLang="en-US">
                <a:latin typeface="Times New Roman" charset="0"/>
              </a:rPr>
              <a:t>Sieve – Letting go of the bad and retaining the good.</a:t>
            </a:r>
          </a:p>
          <a:p>
            <a:pPr marL="228600" indent="-228600">
              <a:lnSpc>
                <a:spcPct val="90000"/>
              </a:lnSpc>
              <a:buFontTx/>
              <a:buAutoNum type="arabicPeriod" startAt="6"/>
            </a:pPr>
            <a:r>
              <a:rPr lang="en-US" altLang="en-US" b="1">
                <a:solidFill>
                  <a:srgbClr val="0000FF"/>
                </a:solidFill>
                <a:latin typeface="Times New Roman" charset="0"/>
              </a:rPr>
              <a:t>DELUDING YOUR OWN SELVES</a:t>
            </a:r>
            <a:r>
              <a:rPr lang="en-US" altLang="en-US">
                <a:latin typeface="Times New Roman" charset="0"/>
              </a:rPr>
              <a:t> (para logizomenoi) – beside reason, or literally to reckon sideways.  You are beside yourself.</a:t>
            </a:r>
          </a:p>
          <a:p>
            <a:pPr marL="685800" lvl="1" indent="-228600">
              <a:lnSpc>
                <a:spcPct val="90000"/>
              </a:lnSpc>
              <a:buFontTx/>
              <a:buChar char="•"/>
            </a:pPr>
            <a:r>
              <a:rPr lang="en-US" altLang="en-US">
                <a:latin typeface="Times New Roman" charset="0"/>
              </a:rPr>
              <a:t>James is saying something is wrong with your mind and reasoning if you don’t act of God word</a:t>
            </a:r>
          </a:p>
          <a:p>
            <a:pPr marL="685800" lvl="1" indent="-228600">
              <a:lnSpc>
                <a:spcPct val="90000"/>
              </a:lnSpc>
              <a:buFontTx/>
              <a:buChar char="•"/>
            </a:pPr>
            <a:r>
              <a:rPr lang="en-US" altLang="en-US">
                <a:latin typeface="Times New Roman" charset="0"/>
              </a:rPr>
              <a:t>To think that you will receive sufficient benefit by hearing and listening is cheating yourself “Your reckoning is wrong, you have badly miscalculated.</a:t>
            </a:r>
          </a:p>
          <a:p>
            <a:pPr marL="685800" lvl="1" indent="-228600">
              <a:lnSpc>
                <a:spcPct val="90000"/>
              </a:lnSpc>
              <a:buFontTx/>
              <a:buChar char="•"/>
            </a:pPr>
            <a:r>
              <a:rPr lang="en-US" altLang="en-US">
                <a:latin typeface="Times New Roman" charset="0"/>
              </a:rPr>
              <a:t>Luke 6:46 – why do you call me Lord and do not do the things that I say?</a:t>
            </a:r>
          </a:p>
        </p:txBody>
      </p:sp>
      <p:sp>
        <p:nvSpPr>
          <p:cNvPr id="43012" name="Text Box 5"/>
          <p:cNvSpPr txBox="1">
            <a:spLocks noChangeArrowheads="1"/>
          </p:cNvSpPr>
          <p:nvPr/>
        </p:nvSpPr>
        <p:spPr bwMode="auto">
          <a:xfrm>
            <a:off x="3276600" y="414338"/>
            <a:ext cx="30638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spcBef>
                <a:spcPct val="30000"/>
              </a:spcBef>
            </a:pPr>
            <a:r>
              <a:rPr lang="en-US" altLang="en-US" sz="1000">
                <a:solidFill>
                  <a:schemeClr val="tx1"/>
                </a:solidFill>
              </a:rPr>
              <a:t>22</a:t>
            </a:r>
            <a:r>
              <a:rPr lang="en-US" altLang="en-US" sz="1000" b="0">
                <a:solidFill>
                  <a:schemeClr val="tx1"/>
                </a:solidFill>
              </a:rPr>
              <a:t> But be doers of the word, and not hearers only, deceiving yourselves. </a:t>
            </a:r>
            <a:r>
              <a:rPr lang="en-US" altLang="en-US" sz="1000">
                <a:solidFill>
                  <a:schemeClr val="tx1"/>
                </a:solidFill>
              </a:rPr>
              <a:t>23 </a:t>
            </a:r>
            <a:r>
              <a:rPr lang="en-US" altLang="en-US" sz="1000" b="0">
                <a:solidFill>
                  <a:schemeClr val="tx1"/>
                </a:solidFill>
              </a:rPr>
              <a:t>For if anyone is a hearer of the word and not a doer, he is like a man observing his natural face in a mirror; </a:t>
            </a:r>
            <a:r>
              <a:rPr lang="en-US" altLang="en-US" sz="1000">
                <a:solidFill>
                  <a:schemeClr val="tx1"/>
                </a:solidFill>
              </a:rPr>
              <a:t>24</a:t>
            </a:r>
            <a:r>
              <a:rPr lang="en-US" altLang="en-US" sz="1000" b="0">
                <a:solidFill>
                  <a:schemeClr val="tx1"/>
                </a:solidFill>
              </a:rPr>
              <a:t> for he observes himself, goes away, and immediately forgets what kind of man he was. </a:t>
            </a:r>
            <a:r>
              <a:rPr lang="en-US" altLang="en-US" sz="1000">
                <a:solidFill>
                  <a:schemeClr val="tx1"/>
                </a:solidFill>
              </a:rPr>
              <a:t>25</a:t>
            </a:r>
            <a:r>
              <a:rPr lang="en-US" altLang="en-US" sz="1000" b="0">
                <a:solidFill>
                  <a:schemeClr val="tx1"/>
                </a:solidFill>
              </a:rPr>
              <a:t> But he who </a:t>
            </a:r>
            <a:r>
              <a:rPr lang="en-US" altLang="en-US" sz="1000">
                <a:solidFill>
                  <a:srgbClr val="FF0000"/>
                </a:solidFill>
              </a:rPr>
              <a:t>looks</a:t>
            </a:r>
            <a:r>
              <a:rPr lang="en-US" altLang="en-US" sz="1000" b="0">
                <a:solidFill>
                  <a:schemeClr val="tx1"/>
                </a:solidFill>
              </a:rPr>
              <a:t> into the perfect law of liberty and </a:t>
            </a:r>
            <a:r>
              <a:rPr lang="en-US" altLang="en-US" sz="1000">
                <a:solidFill>
                  <a:srgbClr val="FF0000"/>
                </a:solidFill>
              </a:rPr>
              <a:t>continues (abides) </a:t>
            </a:r>
            <a:r>
              <a:rPr lang="en-US" altLang="en-US" sz="1000" b="0">
                <a:solidFill>
                  <a:schemeClr val="tx1"/>
                </a:solidFill>
              </a:rPr>
              <a:t> in it, and is not a forgetful hearer but a</a:t>
            </a:r>
            <a:r>
              <a:rPr lang="en-US" altLang="en-US" sz="1000">
                <a:solidFill>
                  <a:srgbClr val="FF0000"/>
                </a:solidFill>
              </a:rPr>
              <a:t> doer</a:t>
            </a:r>
            <a:r>
              <a:rPr lang="en-US" altLang="en-US" sz="1000" b="0">
                <a:solidFill>
                  <a:schemeClr val="tx1"/>
                </a:solidFill>
              </a:rPr>
              <a:t> of the work, this one will be blessed in what he does. </a:t>
            </a:r>
          </a:p>
          <a:p>
            <a:endParaRPr lang="en-US" altLang="en-US" sz="1000"/>
          </a:p>
        </p:txBody>
      </p:sp>
    </p:spTree>
    <p:extLst>
      <p:ext uri="{BB962C8B-B14F-4D97-AF65-F5344CB8AC3E}">
        <p14:creationId xmlns:p14="http://schemas.microsoft.com/office/powerpoint/2010/main" val="158599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4DD15690-0AEC-CF4D-88CE-58665C63E76A}" type="slidenum">
              <a:rPr lang="en-US" altLang="en-US" sz="1200"/>
              <a:pPr/>
              <a:t>2</a:t>
            </a:fld>
            <a:endParaRPr lang="en-US" altLang="en-US" sz="1200"/>
          </a:p>
        </p:txBody>
      </p:sp>
      <p:sp>
        <p:nvSpPr>
          <p:cNvPr id="18434" name="Rectangle 2"/>
          <p:cNvSpPr>
            <a:spLocks noGrp="1" noRot="1" noChangeAspect="1" noChangeArrowheads="1" noTextEdit="1"/>
          </p:cNvSpPr>
          <p:nvPr>
            <p:ph type="sldImg"/>
          </p:nvPr>
        </p:nvSpPr>
        <p:spPr>
          <a:xfrm>
            <a:off x="609600" y="304800"/>
            <a:ext cx="5486400" cy="3429000"/>
          </a:xfrm>
          <a:ln/>
        </p:spPr>
      </p:sp>
      <p:sp>
        <p:nvSpPr>
          <p:cNvPr id="18435" name="Rectangle 3"/>
          <p:cNvSpPr>
            <a:spLocks noGrp="1" noChangeArrowheads="1"/>
          </p:cNvSpPr>
          <p:nvPr>
            <p:ph type="body" idx="1"/>
          </p:nvPr>
        </p:nvSpPr>
        <p:spPr>
          <a:xfrm>
            <a:off x="914400" y="4343400"/>
            <a:ext cx="5257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a:latin typeface="Times New Roman" charset="0"/>
              </a:rPr>
              <a:t>Chapter 1 – STAND WITH CONFIDENCE</a:t>
            </a:r>
          </a:p>
          <a:p>
            <a:pPr marL="228600" indent="-228600">
              <a:buFontTx/>
              <a:buAutoNum type="alphaUcPeriod"/>
            </a:pPr>
            <a:r>
              <a:rPr lang="en-US" altLang="en-US">
                <a:latin typeface="Times New Roman" charset="0"/>
              </a:rPr>
              <a:t>Trials  (2-12) – There are benefits to trials – but you have to get through them first.</a:t>
            </a:r>
          </a:p>
          <a:p>
            <a:pPr marL="228600" indent="-228600">
              <a:buFontTx/>
              <a:buAutoNum type="alphaUcPeriod"/>
            </a:pPr>
            <a:r>
              <a:rPr lang="en-US" altLang="en-US">
                <a:latin typeface="Times New Roman" charset="0"/>
              </a:rPr>
              <a:t>Temptations (13-18)  - God only gives what is good and perfect.  KNOW that God will not give us bad things (He does not tempt us to do evil)</a:t>
            </a:r>
          </a:p>
          <a:p>
            <a:pPr marL="228600" indent="-228600">
              <a:buFontTx/>
              <a:buAutoNum type="alphaUcPeriod"/>
            </a:pPr>
            <a:r>
              <a:rPr lang="en-US" altLang="en-US">
                <a:latin typeface="Times New Roman" charset="0"/>
              </a:rPr>
              <a:t>Since this is true </a:t>
            </a:r>
          </a:p>
          <a:p>
            <a:pPr marL="685800" lvl="1" indent="-228600">
              <a:buFontTx/>
              <a:buChar char="•"/>
            </a:pPr>
            <a:r>
              <a:rPr lang="en-US" altLang="en-US">
                <a:latin typeface="Times New Roman" charset="0"/>
              </a:rPr>
              <a:t>Trials will come </a:t>
            </a:r>
          </a:p>
          <a:p>
            <a:pPr marL="685800" lvl="1" indent="-228600">
              <a:buFontTx/>
              <a:buChar char="•"/>
            </a:pPr>
            <a:r>
              <a:rPr lang="en-US" altLang="en-US">
                <a:latin typeface="Times New Roman" charset="0"/>
              </a:rPr>
              <a:t>He will give Wisdom to those that ask him on how to deal with these trials</a:t>
            </a:r>
          </a:p>
          <a:p>
            <a:pPr marL="685800" lvl="1" indent="-228600">
              <a:buFontTx/>
              <a:buChar char="•"/>
            </a:pPr>
            <a:r>
              <a:rPr lang="en-US" altLang="en-US">
                <a:latin typeface="Times New Roman" charset="0"/>
              </a:rPr>
              <a:t>He will only give us good and perfect gifts</a:t>
            </a:r>
          </a:p>
          <a:p>
            <a:pPr marL="685800" lvl="1" indent="-228600">
              <a:buFontTx/>
              <a:buChar char="•"/>
            </a:pPr>
            <a:r>
              <a:rPr lang="en-US" altLang="en-US">
                <a:latin typeface="Times New Roman" charset="0"/>
              </a:rPr>
              <a:t>He is always constant</a:t>
            </a:r>
          </a:p>
          <a:p>
            <a:pPr marL="228600" indent="-228600"/>
            <a:r>
              <a:rPr lang="en-US" altLang="en-US" b="1">
                <a:latin typeface="Times New Roman" charset="0"/>
              </a:rPr>
              <a:t>What should be our attitude toward Him when He speaks to us (HIW WORD)?</a:t>
            </a:r>
          </a:p>
        </p:txBody>
      </p:sp>
    </p:spTree>
    <p:extLst>
      <p:ext uri="{BB962C8B-B14F-4D97-AF65-F5344CB8AC3E}">
        <p14:creationId xmlns:p14="http://schemas.microsoft.com/office/powerpoint/2010/main" val="80575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386B2DF6-6F65-5246-A6D9-B45E64DC4AF9}" type="slidenum">
              <a:rPr lang="en-US" altLang="en-US" sz="1200"/>
              <a:pPr/>
              <a:t>22</a:t>
            </a:fld>
            <a:endParaRPr lang="en-US" altLang="en-US" sz="1200"/>
          </a:p>
        </p:txBody>
      </p:sp>
      <p:sp>
        <p:nvSpPr>
          <p:cNvPr id="45058" name="Rectangle 2"/>
          <p:cNvSpPr>
            <a:spLocks noGrp="1" noRot="1" noChangeAspect="1" noChangeArrowheads="1" noTextEdit="1"/>
          </p:cNvSpPr>
          <p:nvPr>
            <p:ph type="sldImg"/>
          </p:nvPr>
        </p:nvSpPr>
        <p:spPr>
          <a:xfrm>
            <a:off x="1249363" y="228600"/>
            <a:ext cx="1463675" cy="914400"/>
          </a:xfrm>
          <a:ln/>
        </p:spPr>
      </p:sp>
      <p:sp>
        <p:nvSpPr>
          <p:cNvPr id="45059" name="Rectangle 3"/>
          <p:cNvSpPr>
            <a:spLocks noGrp="1" noChangeArrowheads="1"/>
          </p:cNvSpPr>
          <p:nvPr>
            <p:ph type="body" idx="1"/>
          </p:nvPr>
        </p:nvSpPr>
        <p:spPr>
          <a:xfrm>
            <a:off x="533400" y="1219200"/>
            <a:ext cx="5943600" cy="723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charset="0"/>
              </a:rPr>
              <a:t>Now James will give us an illustration of the previous verse</a:t>
            </a:r>
          </a:p>
          <a:p>
            <a:pPr marL="228600" indent="-228600">
              <a:buFontTx/>
              <a:buAutoNum type="arabicPeriod"/>
            </a:pPr>
            <a:r>
              <a:rPr lang="en-US" altLang="en-US">
                <a:latin typeface="Times New Roman" charset="0"/>
              </a:rPr>
              <a:t>You might think that James is describing a person who casually and carelessly glances at his face in the mirror and that the effort was momentary and brief</a:t>
            </a:r>
          </a:p>
          <a:p>
            <a:pPr marL="228600" indent="-228600"/>
            <a:r>
              <a:rPr lang="en-US" altLang="en-US" b="1">
                <a:latin typeface="Times New Roman" charset="0"/>
              </a:rPr>
              <a:t>ON THE CONTRARY…</a:t>
            </a:r>
          </a:p>
          <a:p>
            <a:pPr marL="228600" indent="-228600">
              <a:buFontTx/>
              <a:buAutoNum type="arabicPeriod" startAt="3"/>
            </a:pPr>
            <a:r>
              <a:rPr lang="en-US" altLang="en-US" b="1">
                <a:solidFill>
                  <a:srgbClr val="0000FF"/>
                </a:solidFill>
                <a:latin typeface="Times New Roman" charset="0"/>
              </a:rPr>
              <a:t>BEHOLDING – OBSERVING</a:t>
            </a:r>
            <a:r>
              <a:rPr lang="en-US" altLang="en-US">
                <a:latin typeface="Times New Roman" charset="0"/>
              </a:rPr>
              <a:t> (katanoeo) – attentively considering, to fix the mind definitely on, to regard attentively, to take careful note of</a:t>
            </a:r>
          </a:p>
          <a:p>
            <a:pPr marL="685800" lvl="1" indent="-228600">
              <a:buFontTx/>
              <a:buChar char="•"/>
            </a:pPr>
            <a:r>
              <a:rPr lang="en-US" altLang="en-US">
                <a:latin typeface="Times New Roman" charset="0"/>
              </a:rPr>
              <a:t>This is not a superficial glance in the mirror but a careful consideration.</a:t>
            </a:r>
          </a:p>
          <a:p>
            <a:pPr marL="685800" lvl="1" indent="-228600">
              <a:buFontTx/>
              <a:buChar char="•"/>
            </a:pPr>
            <a:r>
              <a:rPr lang="en-US" altLang="en-US">
                <a:latin typeface="Times New Roman" charset="0"/>
              </a:rPr>
              <a:t>When we see our face in the mirror, we study it to determine what changes need to be made.</a:t>
            </a:r>
          </a:p>
          <a:p>
            <a:pPr marL="228600" indent="-228600">
              <a:buFontTx/>
              <a:buAutoNum type="arabicPeriod" startAt="4"/>
            </a:pPr>
            <a:r>
              <a:rPr lang="en-US" altLang="en-US" b="1">
                <a:solidFill>
                  <a:srgbClr val="0000FF"/>
                </a:solidFill>
                <a:latin typeface="Times New Roman" charset="0"/>
              </a:rPr>
              <a:t>NATURAL FACE</a:t>
            </a:r>
            <a:r>
              <a:rPr lang="en-US" altLang="en-US">
                <a:latin typeface="Times New Roman" charset="0"/>
              </a:rPr>
              <a:t> – Countenance at birth.  The face he was born with, his face in its real natural state.</a:t>
            </a:r>
          </a:p>
          <a:p>
            <a:pPr marL="685800" lvl="1" indent="-228600"/>
            <a:r>
              <a:rPr lang="en-US" altLang="en-US">
                <a:latin typeface="Times New Roman" charset="0"/>
              </a:rPr>
              <a:t>A.  </a:t>
            </a:r>
            <a:r>
              <a:rPr lang="en-US" altLang="en-US" b="1" u="sng">
                <a:latin typeface="Times New Roman" charset="0"/>
              </a:rPr>
              <a:t>Birth or Creation</a:t>
            </a:r>
            <a:r>
              <a:rPr lang="en-US" altLang="en-US">
                <a:latin typeface="Times New Roman" charset="0"/>
              </a:rPr>
              <a:t> – The word of God shows you the contrast between what you were created for and what you have become.  The mirror faithfully reflects our natural face  which we were born with (like it or not) that is the face in its real natural state.</a:t>
            </a:r>
          </a:p>
          <a:p>
            <a:pPr marL="1143000" lvl="2" indent="-228600">
              <a:buFontTx/>
              <a:buChar char="•"/>
            </a:pPr>
            <a:r>
              <a:rPr lang="en-US" altLang="en-US">
                <a:latin typeface="Times New Roman" charset="0"/>
              </a:rPr>
              <a:t>So the word of God reflects one’s actual spiritual state, His soul as it really is</a:t>
            </a:r>
          </a:p>
          <a:p>
            <a:pPr marL="685800" lvl="1" indent="-228600"/>
            <a:r>
              <a:rPr lang="en-US" altLang="en-US">
                <a:latin typeface="Times New Roman" charset="0"/>
              </a:rPr>
              <a:t>B. </a:t>
            </a:r>
            <a:r>
              <a:rPr lang="en-US" altLang="en-US" b="1" u="sng">
                <a:latin typeface="Times New Roman" charset="0"/>
              </a:rPr>
              <a:t>RE-Birth </a:t>
            </a:r>
            <a:r>
              <a:rPr lang="en-US" altLang="en-US">
                <a:latin typeface="Times New Roman" charset="0"/>
              </a:rPr>
              <a:t>– As when you first became a Christian.  In context it would refer to “you have left your first love”</a:t>
            </a:r>
          </a:p>
          <a:p>
            <a:pPr marL="685800" lvl="1" indent="-228600">
              <a:buFontTx/>
              <a:buAutoNum type="alphaUcPeriod" startAt="3"/>
            </a:pPr>
            <a:r>
              <a:rPr lang="en-US" altLang="en-US" b="1" u="sng">
                <a:latin typeface="Times New Roman" charset="0"/>
              </a:rPr>
              <a:t>Temporal VS Eternal</a:t>
            </a:r>
            <a:r>
              <a:rPr lang="en-US" altLang="en-US">
                <a:latin typeface="Times New Roman" charset="0"/>
              </a:rPr>
              <a:t> – the word of God allows you to weigh what is eternal and what is temporal.  This person who hears the word of God but does not DO, has seen what is really important, knows what really causes happiness and gives joy, but chooses the “temporal” things anyway</a:t>
            </a:r>
          </a:p>
          <a:p>
            <a:pPr marL="685800" lvl="1" indent="-228600">
              <a:buFontTx/>
              <a:buChar char="•"/>
            </a:pPr>
            <a:r>
              <a:rPr lang="en-US" altLang="en-US">
                <a:latin typeface="Times New Roman" charset="0"/>
              </a:rPr>
              <a:t>Heb 4:12 – the word of God is sharper than any two-edged sword.</a:t>
            </a:r>
          </a:p>
          <a:p>
            <a:pPr marL="228600" indent="-228600">
              <a:buFontTx/>
              <a:buAutoNum type="arabicPeriod" startAt="5"/>
            </a:pPr>
            <a:r>
              <a:rPr lang="en-US" altLang="en-US" b="1">
                <a:solidFill>
                  <a:srgbClr val="0000FF"/>
                </a:solidFill>
                <a:latin typeface="Times New Roman" charset="0"/>
              </a:rPr>
              <a:t>MIRROR </a:t>
            </a:r>
            <a:r>
              <a:rPr lang="en-US" altLang="en-US">
                <a:latin typeface="Times New Roman" charset="0"/>
              </a:rPr>
              <a:t>(eisora-oo) – that which forms images by reflection, a true representation , model.  The compound Greek word means – To look with the power of discernment.</a:t>
            </a:r>
          </a:p>
          <a:p>
            <a:pPr marL="685800" lvl="1" indent="-228600">
              <a:buFontTx/>
              <a:buChar char="•"/>
            </a:pPr>
            <a:r>
              <a:rPr lang="en-US" altLang="en-US">
                <a:latin typeface="Times New Roman" charset="0"/>
              </a:rPr>
              <a:t>When we look in a mirror we can trace every detail about our face, every line, every blemish, every scar. But when we leave the mirror our image in our mind of our face fades over time. Some we can correct, some we can not. James deals with correctable flaws</a:t>
            </a:r>
          </a:p>
          <a:p>
            <a:pPr marL="685800" lvl="1" indent="-228600">
              <a:buFontTx/>
              <a:buChar char="•"/>
            </a:pPr>
            <a:r>
              <a:rPr lang="en-US" altLang="en-US">
                <a:latin typeface="Times New Roman" charset="0"/>
              </a:rPr>
              <a:t>If we find something about our face ugly or unattractive, the mirror only reminds us of that feature.  If we stay away from the mirror we hope to forget.</a:t>
            </a:r>
          </a:p>
          <a:p>
            <a:pPr marL="228600" indent="-228600"/>
            <a:endParaRPr lang="en-US" altLang="en-US">
              <a:latin typeface="Times New Roman" charset="0"/>
            </a:endParaRPr>
          </a:p>
          <a:p>
            <a:pPr marL="228600" indent="-228600"/>
            <a:endParaRPr lang="en-US" altLang="en-US">
              <a:latin typeface="Times New Roman" charset="0"/>
            </a:endParaRPr>
          </a:p>
        </p:txBody>
      </p:sp>
    </p:spTree>
    <p:extLst>
      <p:ext uri="{BB962C8B-B14F-4D97-AF65-F5344CB8AC3E}">
        <p14:creationId xmlns:p14="http://schemas.microsoft.com/office/powerpoint/2010/main" val="137434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0B9C4C4-F46B-8E4A-A585-F1D6862F3B75}" type="slidenum">
              <a:rPr lang="en-US" altLang="en-US" sz="1200"/>
              <a:pPr/>
              <a:t>23</a:t>
            </a:fld>
            <a:endParaRPr lang="en-US" altLang="en-US" sz="1200"/>
          </a:p>
        </p:txBody>
      </p:sp>
      <p:sp>
        <p:nvSpPr>
          <p:cNvPr id="47106" name="Rectangle 2"/>
          <p:cNvSpPr>
            <a:spLocks noGrp="1" noRot="1" noChangeAspect="1" noChangeArrowheads="1" noTextEdit="1"/>
          </p:cNvSpPr>
          <p:nvPr>
            <p:ph type="sldImg"/>
          </p:nvPr>
        </p:nvSpPr>
        <p:spPr>
          <a:xfrm>
            <a:off x="884238" y="685800"/>
            <a:ext cx="2193925" cy="1371600"/>
          </a:xfrm>
          <a:ln/>
        </p:spPr>
      </p:sp>
      <p:sp>
        <p:nvSpPr>
          <p:cNvPr id="47107" name="Rectangle 3"/>
          <p:cNvSpPr>
            <a:spLocks noGrp="1" noChangeArrowheads="1"/>
          </p:cNvSpPr>
          <p:nvPr>
            <p:ph type="body" idx="1"/>
          </p:nvPr>
        </p:nvSpPr>
        <p:spPr>
          <a:xfrm>
            <a:off x="914400" y="2209800"/>
            <a:ext cx="5029200"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startAt="6"/>
            </a:pPr>
            <a:r>
              <a:rPr lang="en-US" altLang="en-US" b="1">
                <a:solidFill>
                  <a:srgbClr val="0000FF"/>
                </a:solidFill>
                <a:latin typeface="Times New Roman" charset="0"/>
              </a:rPr>
              <a:t>GOES AWAY</a:t>
            </a:r>
            <a:r>
              <a:rPr lang="en-US" altLang="en-US">
                <a:latin typeface="Times New Roman" charset="0"/>
              </a:rPr>
              <a:t> – James does not say it was intentional, but that it happens.</a:t>
            </a:r>
          </a:p>
          <a:p>
            <a:pPr marL="228600" indent="-228600"/>
            <a:r>
              <a:rPr lang="en-US" altLang="en-US">
                <a:latin typeface="Times New Roman" charset="0"/>
              </a:rPr>
              <a:t>We find it incredible that someone would look in to the mirror, see a big smudge of dirt on their face, look at, frown at it, Say to themselves, “I need to wash that off”, and then walk away from a sink with soap and water and wash their face.</a:t>
            </a:r>
          </a:p>
          <a:p>
            <a:pPr marL="228600" indent="-228600"/>
            <a:r>
              <a:rPr lang="en-US" altLang="en-US">
                <a:latin typeface="Times New Roman" charset="0"/>
              </a:rPr>
              <a:t>James is saying that is exactly what is happening!</a:t>
            </a:r>
          </a:p>
          <a:p>
            <a:pPr marL="228600" indent="-228600"/>
            <a:r>
              <a:rPr lang="en-US" altLang="en-US">
                <a:latin typeface="Times New Roman" charset="0"/>
              </a:rPr>
              <a:t>Who is more to blame – the one who is so sick they can not even make it to the doctor, or the one who goes, is examined, sees the x-ray, and the test results, and listens to what the doctors says, and what he needs to do in order to get well, but leaves the office and flatly refuses to obey the doctors orders.</a:t>
            </a:r>
          </a:p>
          <a:p>
            <a:pPr marL="228600" indent="-228600"/>
            <a:r>
              <a:rPr lang="en-US" altLang="en-US">
                <a:latin typeface="Times New Roman" charset="0"/>
              </a:rPr>
              <a:t>This is not about becoming a Christian, but how to live a Christian life.</a:t>
            </a:r>
          </a:p>
          <a:p>
            <a:pPr marL="228600" indent="-228600"/>
            <a:r>
              <a:rPr lang="en-US" altLang="en-US">
                <a:latin typeface="Times New Roman" charset="0"/>
              </a:rPr>
              <a:t>How many lessons do you hear, bible studies attend, and how often do you read your bible at home (first step).  These lessons are listened to, but they do not sink in deeply into the heart, but they are quickly forgotten and they influence life no more then a quick glance in the mirror.</a:t>
            </a:r>
          </a:p>
          <a:p>
            <a:pPr marL="228600" indent="-228600"/>
            <a:r>
              <a:rPr lang="en-US" altLang="en-US">
                <a:latin typeface="Times New Roman" charset="0"/>
              </a:rPr>
              <a:t>One commentator said “the mirror of God’s word shows you what the rest of us already know”</a:t>
            </a:r>
          </a:p>
          <a:p>
            <a:pPr marL="228600" indent="-228600"/>
            <a:r>
              <a:rPr lang="en-US" altLang="en-US">
                <a:latin typeface="Times New Roman" charset="0"/>
              </a:rPr>
              <a:t>Everybody knows you have a piece of pepper stuck between your teeth, and it has been there all day, and you are the only one that doesn’t know it.</a:t>
            </a:r>
          </a:p>
          <a:p>
            <a:pPr marL="228600" indent="-228600"/>
            <a:r>
              <a:rPr lang="en-US" altLang="en-US">
                <a:latin typeface="Times New Roman" charset="0"/>
              </a:rPr>
              <a:t>Stop fooling yourself</a:t>
            </a:r>
          </a:p>
          <a:p>
            <a:pPr marL="228600" indent="-228600"/>
            <a:endParaRPr lang="en-US" altLang="en-US">
              <a:latin typeface="Times New Roman" charset="0"/>
            </a:endParaRPr>
          </a:p>
        </p:txBody>
      </p:sp>
    </p:spTree>
    <p:extLst>
      <p:ext uri="{BB962C8B-B14F-4D97-AF65-F5344CB8AC3E}">
        <p14:creationId xmlns:p14="http://schemas.microsoft.com/office/powerpoint/2010/main" val="760313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A1A556C-523E-6B4B-B3FD-B5F93C73A66E}" type="slidenum">
              <a:rPr lang="en-US" altLang="en-US" sz="1200"/>
              <a:pPr/>
              <a:t>24</a:t>
            </a:fld>
            <a:endParaRPr lang="en-US" altLang="en-US" sz="1200"/>
          </a:p>
        </p:txBody>
      </p:sp>
      <p:sp>
        <p:nvSpPr>
          <p:cNvPr id="49154" name="Rectangle 2"/>
          <p:cNvSpPr>
            <a:spLocks noGrp="1" noRot="1" noChangeAspect="1" noChangeArrowheads="1" noTextEdit="1"/>
          </p:cNvSpPr>
          <p:nvPr>
            <p:ph type="sldImg"/>
          </p:nvPr>
        </p:nvSpPr>
        <p:spPr>
          <a:xfrm>
            <a:off x="1303338" y="304800"/>
            <a:ext cx="1584325" cy="990600"/>
          </a:xfrm>
          <a:ln/>
        </p:spPr>
      </p:sp>
      <p:sp>
        <p:nvSpPr>
          <p:cNvPr id="49155" name="Rectangle 3"/>
          <p:cNvSpPr>
            <a:spLocks noGrp="1" noChangeArrowheads="1"/>
          </p:cNvSpPr>
          <p:nvPr>
            <p:ph type="body" idx="1"/>
          </p:nvPr>
        </p:nvSpPr>
        <p:spPr>
          <a:xfrm>
            <a:off x="381000" y="1447800"/>
            <a:ext cx="6096000" cy="746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0000FF"/>
                </a:solidFill>
                <a:latin typeface="Times New Roman" charset="0"/>
              </a:rPr>
              <a:t>LOOKS </a:t>
            </a:r>
            <a:r>
              <a:rPr lang="en-US" altLang="en-US">
                <a:latin typeface="Times New Roman" charset="0"/>
              </a:rPr>
              <a:t>(parakupsas, parakuptu) – to stoop sideways, to bend forwards, to look into.  To gaze intently.  It denotes looking at anything as closely as possible.  Not a glance but a penetrating look.</a:t>
            </a:r>
          </a:p>
          <a:p>
            <a:pPr marL="685800" lvl="1" indent="-228600">
              <a:buFontTx/>
              <a:buChar char="•"/>
            </a:pPr>
            <a:r>
              <a:rPr lang="en-US" altLang="en-US">
                <a:latin typeface="Times New Roman" charset="0"/>
              </a:rPr>
              <a:t>Stronger than beholding , Also denoted humility (stooping down)</a:t>
            </a:r>
          </a:p>
          <a:p>
            <a:pPr marL="685800" lvl="1" indent="-228600">
              <a:buFontTx/>
              <a:buChar char="•"/>
            </a:pPr>
            <a:r>
              <a:rPr lang="en-US" altLang="en-US">
                <a:latin typeface="Times New Roman" charset="0"/>
              </a:rPr>
              <a:t>Reveals Abiding interest, Recognition that there is something important to see, we should be excited.</a:t>
            </a:r>
          </a:p>
          <a:p>
            <a:pPr marL="685800" lvl="1" indent="-228600">
              <a:buFontTx/>
              <a:buChar char="•"/>
            </a:pPr>
            <a:r>
              <a:rPr lang="en-US" altLang="en-US" i="1">
                <a:latin typeface="Times New Roman" charset="0"/>
              </a:rPr>
              <a:t>John 20:5&amp;11 – and stooping down and looking into the tomb</a:t>
            </a:r>
            <a:r>
              <a:rPr lang="en-US" altLang="en-US">
                <a:latin typeface="Times New Roman" charset="0"/>
              </a:rPr>
              <a:t>… (they were excited about what they were seeing.</a:t>
            </a:r>
          </a:p>
          <a:p>
            <a:pPr marL="685800" lvl="1" indent="-228600">
              <a:buFontTx/>
              <a:buChar char="•"/>
            </a:pPr>
            <a:r>
              <a:rPr lang="en-US" altLang="en-US">
                <a:latin typeface="Times New Roman" charset="0"/>
              </a:rPr>
              <a:t>We must always look as closely, carefully, and zealously at God’s divine truth as we can.</a:t>
            </a:r>
          </a:p>
          <a:p>
            <a:pPr marL="228600" indent="-228600">
              <a:buFontTx/>
              <a:buAutoNum type="arabicPeriod" startAt="2"/>
            </a:pPr>
            <a:r>
              <a:rPr lang="en-US" altLang="en-US" b="1">
                <a:solidFill>
                  <a:srgbClr val="0000FF"/>
                </a:solidFill>
                <a:latin typeface="Times New Roman" charset="0"/>
              </a:rPr>
              <a:t>PERFECT LAW OF LIBERTY</a:t>
            </a:r>
            <a:r>
              <a:rPr lang="en-US" altLang="en-US">
                <a:latin typeface="Times New Roman" charset="0"/>
              </a:rPr>
              <a:t> – Refers to the gospel</a:t>
            </a:r>
          </a:p>
          <a:p>
            <a:pPr marL="228600" indent="-228600"/>
            <a:r>
              <a:rPr lang="en-US" altLang="en-US">
                <a:latin typeface="Times New Roman" charset="0"/>
              </a:rPr>
              <a:t>a.  The basic gospel message is the saving redemption work of Christ. But it also contains the ethic (rules of conduct) of Christ</a:t>
            </a:r>
          </a:p>
          <a:p>
            <a:pPr marL="228600" indent="-228600"/>
            <a:r>
              <a:rPr lang="en-US" altLang="en-US">
                <a:latin typeface="Times New Roman" charset="0"/>
              </a:rPr>
              <a:t>b.  The Gospel of Christ and the Ethic of Christ can not be separated</a:t>
            </a:r>
          </a:p>
          <a:p>
            <a:pPr marL="685800" lvl="1" indent="-228600">
              <a:buFontTx/>
              <a:buChar char="•"/>
            </a:pPr>
            <a:r>
              <a:rPr lang="en-US" altLang="en-US" i="1">
                <a:latin typeface="Times New Roman" charset="0"/>
              </a:rPr>
              <a:t>Eph 2:8-10 – how we behaved ourselves among you</a:t>
            </a:r>
          </a:p>
          <a:p>
            <a:pPr marL="685800" lvl="1" indent="-228600">
              <a:buFontTx/>
              <a:buChar char="•"/>
            </a:pPr>
            <a:r>
              <a:rPr lang="en-US" altLang="en-US" i="1">
                <a:latin typeface="Times New Roman" charset="0"/>
              </a:rPr>
              <a:t>Rom 1:9 – without ceasing I make mention of you in prayers</a:t>
            </a:r>
          </a:p>
          <a:p>
            <a:pPr marL="685800" lvl="1" indent="-228600">
              <a:buFontTx/>
              <a:buChar char="•"/>
            </a:pPr>
            <a:r>
              <a:rPr lang="en-US" altLang="en-US" i="1">
                <a:latin typeface="Times New Roman" charset="0"/>
              </a:rPr>
              <a:t>Rom 16:25-26 – the gospel according to commands of God for obedience to the faith</a:t>
            </a:r>
          </a:p>
          <a:p>
            <a:pPr marL="685800" lvl="1" indent="-228600">
              <a:buFontTx/>
              <a:buChar char="•"/>
            </a:pPr>
            <a:r>
              <a:rPr lang="en-US" altLang="en-US" i="1">
                <a:latin typeface="Times New Roman" charset="0"/>
              </a:rPr>
              <a:t>Phil 1:27 – Conduct should be worthy</a:t>
            </a:r>
          </a:p>
          <a:p>
            <a:pPr marL="685800" lvl="1" indent="-228600">
              <a:buFontTx/>
              <a:buChar char="•"/>
            </a:pPr>
            <a:r>
              <a:rPr lang="en-US" altLang="en-US" i="1">
                <a:latin typeface="Times New Roman" charset="0"/>
              </a:rPr>
              <a:t>1 Peter 1:22 – obeying the truth purifies your souls</a:t>
            </a:r>
          </a:p>
          <a:p>
            <a:pPr marL="228600" indent="-228600"/>
            <a:r>
              <a:rPr lang="en-US" altLang="en-US">
                <a:latin typeface="Times New Roman" charset="0"/>
              </a:rPr>
              <a:t>c. </a:t>
            </a:r>
            <a:r>
              <a:rPr lang="en-US" altLang="en-US" b="1">
                <a:solidFill>
                  <a:srgbClr val="0000FF"/>
                </a:solidFill>
                <a:latin typeface="Times New Roman" charset="0"/>
              </a:rPr>
              <a:t>PERFECT</a:t>
            </a:r>
            <a:r>
              <a:rPr lang="en-US" altLang="en-US">
                <a:latin typeface="Times New Roman" charset="0"/>
              </a:rPr>
              <a:t> (teleion) – fullness or completion, wholeness. The law of Christ is full and complete, embodying all that is necessary to accomplish its purpose</a:t>
            </a:r>
          </a:p>
          <a:p>
            <a:pPr marL="685800" lvl="1" indent="-228600">
              <a:buFontTx/>
              <a:buChar char="•"/>
            </a:pPr>
            <a:r>
              <a:rPr lang="en-US" altLang="en-US">
                <a:latin typeface="Times New Roman" charset="0"/>
              </a:rPr>
              <a:t>The gospel is also made perfect in contrast to the Law of Moses</a:t>
            </a:r>
          </a:p>
          <a:p>
            <a:pPr marL="685800" lvl="1" indent="-228600">
              <a:buFontTx/>
              <a:buChar char="•"/>
            </a:pPr>
            <a:r>
              <a:rPr lang="en-US" altLang="en-US" i="1">
                <a:latin typeface="Times New Roman" charset="0"/>
              </a:rPr>
              <a:t>Gal 3:21 – the Law could not give life</a:t>
            </a:r>
          </a:p>
          <a:p>
            <a:pPr marL="685800" lvl="1" indent="-228600">
              <a:buFontTx/>
              <a:buChar char="•"/>
            </a:pPr>
            <a:r>
              <a:rPr lang="en-US" altLang="en-US" i="1">
                <a:latin typeface="Times New Roman" charset="0"/>
              </a:rPr>
              <a:t>Heb 7:19 – the law made nothing perfect</a:t>
            </a:r>
          </a:p>
          <a:p>
            <a:pPr marL="685800" lvl="1" indent="-228600">
              <a:buFontTx/>
              <a:buChar char="•"/>
            </a:pPr>
            <a:r>
              <a:rPr lang="en-US" altLang="en-US" i="1">
                <a:latin typeface="Times New Roman" charset="0"/>
              </a:rPr>
              <a:t>Heb 10:1-18 – blood of bulls and goats is not enough</a:t>
            </a:r>
          </a:p>
          <a:p>
            <a:pPr marL="685800" lvl="1" indent="-228600">
              <a:buFontTx/>
              <a:buChar char="•"/>
            </a:pPr>
            <a:r>
              <a:rPr lang="en-US" altLang="en-US" i="1">
                <a:latin typeface="Times New Roman" charset="0"/>
              </a:rPr>
              <a:t>Heb 8:7 – for if the first law was faultless there would be no need for a second.</a:t>
            </a:r>
          </a:p>
          <a:p>
            <a:pPr marL="685800" lvl="1" indent="-228600">
              <a:buFontTx/>
              <a:buChar char="•"/>
            </a:pPr>
            <a:r>
              <a:rPr lang="en-US" altLang="en-US" i="1">
                <a:latin typeface="Times New Roman" charset="0"/>
              </a:rPr>
              <a:t>Matt 5:21-48 – Jesus elaborates on the Law (OT – Hate; NT = Murder)</a:t>
            </a:r>
          </a:p>
          <a:p>
            <a:pPr marL="228600" indent="-228600">
              <a:buFontTx/>
              <a:buAutoNum type="arabicPeriod"/>
            </a:pPr>
            <a:r>
              <a:rPr lang="en-US" altLang="en-US" b="1">
                <a:solidFill>
                  <a:srgbClr val="0000FF"/>
                </a:solidFill>
                <a:latin typeface="Times New Roman" charset="0"/>
              </a:rPr>
              <a:t>LAW </a:t>
            </a:r>
            <a:r>
              <a:rPr lang="en-US" altLang="en-US">
                <a:latin typeface="Times New Roman" charset="0"/>
              </a:rPr>
              <a:t>– </a:t>
            </a:r>
            <a:r>
              <a:rPr lang="en-US" altLang="en-US" b="1">
                <a:latin typeface="Times New Roman" charset="0"/>
              </a:rPr>
              <a:t>A RULE OF ACTION, CONDUCT, OR STANDARD.  GOD HAS GIVEN US A COMPLETE “RULE OF ACTION”</a:t>
            </a:r>
          </a:p>
          <a:p>
            <a:pPr marL="685800" lvl="1" indent="-228600">
              <a:buFontTx/>
              <a:buChar char="•"/>
            </a:pPr>
            <a:r>
              <a:rPr lang="en-US" altLang="en-US">
                <a:latin typeface="Times New Roman" charset="0"/>
              </a:rPr>
              <a:t>Law must be obeyed</a:t>
            </a:r>
          </a:p>
          <a:p>
            <a:pPr marL="685800" lvl="1" indent="-228600">
              <a:buFontTx/>
              <a:buChar char="•"/>
            </a:pPr>
            <a:r>
              <a:rPr lang="en-US" altLang="en-US">
                <a:latin typeface="Times New Roman" charset="0"/>
              </a:rPr>
              <a:t>To say that Christians are not under law is (1) in conflict to the plain teaching of the NT (2) saying there is not standard of conduct (3) disregards the meaning of law.</a:t>
            </a:r>
          </a:p>
          <a:p>
            <a:pPr marL="228600" indent="-228600"/>
            <a:endParaRPr lang="en-US" altLang="en-US" i="1">
              <a:latin typeface="Times New Roman" charset="0"/>
            </a:endParaRPr>
          </a:p>
        </p:txBody>
      </p:sp>
    </p:spTree>
    <p:extLst>
      <p:ext uri="{BB962C8B-B14F-4D97-AF65-F5344CB8AC3E}">
        <p14:creationId xmlns:p14="http://schemas.microsoft.com/office/powerpoint/2010/main" val="1477171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C060BA4-EFD2-E340-80EE-038140ED3E46}" type="slidenum">
              <a:rPr lang="en-US" altLang="en-US" sz="1200"/>
              <a:pPr/>
              <a:t>25</a:t>
            </a:fld>
            <a:endParaRPr lang="en-US" altLang="en-US" sz="1200"/>
          </a:p>
        </p:txBody>
      </p:sp>
      <p:sp>
        <p:nvSpPr>
          <p:cNvPr id="51202" name="Rectangle 2"/>
          <p:cNvSpPr>
            <a:spLocks noGrp="1" noRot="1" noChangeAspect="1" noChangeArrowheads="1" noTextEdit="1"/>
          </p:cNvSpPr>
          <p:nvPr>
            <p:ph type="sldImg"/>
          </p:nvPr>
        </p:nvSpPr>
        <p:spPr>
          <a:xfrm>
            <a:off x="1211263" y="228600"/>
            <a:ext cx="1463675" cy="914400"/>
          </a:xfrm>
          <a:ln/>
        </p:spPr>
      </p:sp>
      <p:sp>
        <p:nvSpPr>
          <p:cNvPr id="51203" name="Rectangle 3"/>
          <p:cNvSpPr>
            <a:spLocks noGrp="1" noChangeArrowheads="1"/>
          </p:cNvSpPr>
          <p:nvPr>
            <p:ph type="body" idx="1"/>
          </p:nvPr>
        </p:nvSpPr>
        <p:spPr>
          <a:xfrm>
            <a:off x="381000" y="1066800"/>
            <a:ext cx="5943600" cy="792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a:solidFill>
                  <a:srgbClr val="0000FF"/>
                </a:solidFill>
                <a:latin typeface="Times New Roman" charset="0"/>
              </a:rPr>
              <a:t>LAW CONTINUED</a:t>
            </a:r>
          </a:p>
          <a:p>
            <a:pPr marL="685800" lvl="1" indent="-228600">
              <a:buFontTx/>
              <a:buChar char="•"/>
            </a:pPr>
            <a:r>
              <a:rPr lang="en-US" altLang="en-US">
                <a:latin typeface="Times New Roman" charset="0"/>
              </a:rPr>
              <a:t>But what about Romans 6:14? (not under law but under grace)?</a:t>
            </a:r>
          </a:p>
          <a:p>
            <a:pPr marL="685800" lvl="1" indent="-228600">
              <a:buFontTx/>
              <a:buChar char="•"/>
            </a:pPr>
            <a:r>
              <a:rPr lang="en-US" altLang="en-US">
                <a:latin typeface="Times New Roman" charset="0"/>
              </a:rPr>
              <a:t>Either it is limited to the context or it is not</a:t>
            </a:r>
          </a:p>
          <a:p>
            <a:pPr marL="685800" lvl="1" indent="-228600">
              <a:buFontTx/>
              <a:buChar char="•"/>
            </a:pPr>
            <a:r>
              <a:rPr lang="en-US" altLang="en-US">
                <a:latin typeface="Times New Roman" charset="0"/>
              </a:rPr>
              <a:t>If not limited to the context then Christians are lawless people</a:t>
            </a:r>
          </a:p>
          <a:p>
            <a:pPr marL="685800" lvl="1" indent="-228600">
              <a:buFontTx/>
              <a:buChar char="•"/>
            </a:pPr>
            <a:r>
              <a:rPr lang="en-US" altLang="en-US">
                <a:latin typeface="Times New Roman" charset="0"/>
              </a:rPr>
              <a:t>If not under law – then there is no restraint (law is restraint)</a:t>
            </a:r>
          </a:p>
          <a:p>
            <a:pPr marL="685800" lvl="1" indent="-228600">
              <a:buFontTx/>
              <a:buChar char="•"/>
            </a:pPr>
            <a:r>
              <a:rPr lang="en-US" altLang="en-US">
                <a:latin typeface="Times New Roman" charset="0"/>
              </a:rPr>
              <a:t>Where there is no law, there is no sin</a:t>
            </a:r>
          </a:p>
          <a:p>
            <a:pPr marL="1143000" lvl="2" indent="-228600">
              <a:buFontTx/>
              <a:buChar char="•"/>
            </a:pPr>
            <a:r>
              <a:rPr lang="en-US" altLang="en-US">
                <a:latin typeface="Times New Roman" charset="0"/>
              </a:rPr>
              <a:t>Rom 4:15 – sin is the transgression of law</a:t>
            </a:r>
          </a:p>
          <a:p>
            <a:pPr marL="1143000" lvl="2" indent="-228600">
              <a:buFontTx/>
              <a:buChar char="•"/>
            </a:pPr>
            <a:r>
              <a:rPr lang="en-US" altLang="en-US">
                <a:latin typeface="Times New Roman" charset="0"/>
              </a:rPr>
              <a:t>1 John 3:4 – Sin is lawlessness</a:t>
            </a:r>
          </a:p>
          <a:p>
            <a:pPr marL="685800" lvl="1" indent="-228600">
              <a:buFontTx/>
              <a:buChar char="•"/>
            </a:pPr>
            <a:r>
              <a:rPr lang="en-US" altLang="en-US">
                <a:latin typeface="Times New Roman" charset="0"/>
              </a:rPr>
              <a:t>So what is Paul saying?</a:t>
            </a:r>
          </a:p>
          <a:p>
            <a:pPr marL="685800" lvl="1" indent="-228600">
              <a:buFontTx/>
              <a:buChar char="•"/>
            </a:pPr>
            <a:r>
              <a:rPr lang="en-US" altLang="en-US">
                <a:latin typeface="Times New Roman" charset="0"/>
              </a:rPr>
              <a:t>First, James did not say “THE” Law – meaning the Law of Moses</a:t>
            </a:r>
          </a:p>
          <a:p>
            <a:pPr marL="685800" lvl="1" indent="-228600">
              <a:buFontTx/>
              <a:buChar char="•"/>
            </a:pPr>
            <a:r>
              <a:rPr lang="en-US" altLang="en-US">
                <a:latin typeface="Times New Roman" charset="0"/>
              </a:rPr>
              <a:t>The whole theme of Romans is that justification is through a system of faith and not by means of the law of Moses</a:t>
            </a:r>
          </a:p>
          <a:p>
            <a:pPr marL="228600" indent="-228600"/>
            <a:r>
              <a:rPr lang="en-US" altLang="en-US">
                <a:latin typeface="Times New Roman" charset="0"/>
              </a:rPr>
              <a:t>2. </a:t>
            </a:r>
            <a:r>
              <a:rPr lang="en-US" altLang="en-US" b="1">
                <a:solidFill>
                  <a:srgbClr val="0000FF"/>
                </a:solidFill>
                <a:latin typeface="Times New Roman" charset="0"/>
              </a:rPr>
              <a:t>LIBERTY </a:t>
            </a:r>
            <a:r>
              <a:rPr lang="en-US" altLang="en-US">
                <a:latin typeface="Times New Roman" charset="0"/>
              </a:rPr>
              <a:t>– Vine says “a term comprehensive of all the scriptures, not a law of compulsion enforced from without, but meeting with ready obedience through desire and delight.</a:t>
            </a:r>
          </a:p>
          <a:p>
            <a:pPr marL="685800" lvl="1" indent="-228600">
              <a:buFontTx/>
              <a:buChar char="•"/>
            </a:pPr>
            <a:r>
              <a:rPr lang="en-US" altLang="en-US">
                <a:latin typeface="Times New Roman" charset="0"/>
              </a:rPr>
              <a:t>When sinners receive the saving power of the gospel, their sins are washed away and they are made perfect (liberated from their sins) in the eyes of God</a:t>
            </a:r>
          </a:p>
          <a:p>
            <a:pPr marL="685800" lvl="1" indent="-228600">
              <a:buFontTx/>
              <a:buChar char="•"/>
            </a:pPr>
            <a:r>
              <a:rPr lang="en-US" altLang="en-US">
                <a:latin typeface="Times New Roman" charset="0"/>
              </a:rPr>
              <a:t>Then we are committed to the ethic of Christ and keep his law by faith.</a:t>
            </a:r>
          </a:p>
          <a:p>
            <a:pPr marL="685800" lvl="1" indent="-228600">
              <a:buFontTx/>
              <a:buChar char="•"/>
            </a:pPr>
            <a:r>
              <a:rPr lang="en-US" altLang="en-US" i="1">
                <a:latin typeface="Times New Roman" charset="0"/>
              </a:rPr>
              <a:t>1 John 1:7 – Walk in the light as He is in the light.</a:t>
            </a:r>
          </a:p>
          <a:p>
            <a:pPr marL="228600" indent="-228600"/>
            <a:r>
              <a:rPr lang="en-US" altLang="en-US">
                <a:latin typeface="Times New Roman" charset="0"/>
              </a:rPr>
              <a:t>a.  Many feel this is a contradiction (Law and Liberty)</a:t>
            </a:r>
          </a:p>
          <a:p>
            <a:pPr marL="685800" lvl="1" indent="-228600">
              <a:buFontTx/>
              <a:buChar char="•"/>
            </a:pPr>
            <a:r>
              <a:rPr lang="en-US" altLang="en-US" i="1">
                <a:latin typeface="Times New Roman" charset="0"/>
              </a:rPr>
              <a:t>Rom 8:2 – Sets us free</a:t>
            </a:r>
          </a:p>
          <a:p>
            <a:pPr marL="685800" lvl="1" indent="-228600">
              <a:buFontTx/>
              <a:buChar char="•"/>
            </a:pPr>
            <a:r>
              <a:rPr lang="en-US" altLang="en-US" i="1">
                <a:latin typeface="Times New Roman" charset="0"/>
              </a:rPr>
              <a:t>Psa 119:45 – I walk in liberty for I seek your precepts.</a:t>
            </a:r>
          </a:p>
          <a:p>
            <a:pPr marL="228600" indent="-228600">
              <a:buFontTx/>
              <a:buAutoNum type="alphaLcPeriod" startAt="2"/>
            </a:pPr>
            <a:r>
              <a:rPr lang="en-US" altLang="en-US">
                <a:latin typeface="Times New Roman" charset="0"/>
              </a:rPr>
              <a:t>Without Law we would have nothing but chaos</a:t>
            </a:r>
          </a:p>
          <a:p>
            <a:pPr marL="228600" indent="-228600">
              <a:buFontTx/>
              <a:buAutoNum type="alphaLcPeriod" startAt="2"/>
            </a:pPr>
            <a:r>
              <a:rPr lang="en-US" altLang="en-US">
                <a:latin typeface="Times New Roman" charset="0"/>
              </a:rPr>
              <a:t>A drug addict defies law and opperate with restraint, but he is held captive and is a slave to his addiction.</a:t>
            </a:r>
          </a:p>
          <a:p>
            <a:pPr marL="228600" indent="-228600">
              <a:buFontTx/>
              <a:buAutoNum type="alphaLcPeriod" startAt="2"/>
            </a:pPr>
            <a:r>
              <a:rPr lang="en-US" altLang="en-US">
                <a:latin typeface="Times New Roman" charset="0"/>
              </a:rPr>
              <a:t>Many don’t like the idea of having a LAW in the NT because they want to have an </a:t>
            </a:r>
            <a:br>
              <a:rPr lang="en-US" altLang="en-US">
                <a:latin typeface="Times New Roman" charset="0"/>
              </a:rPr>
            </a:br>
            <a:r>
              <a:rPr lang="en-US" altLang="en-US">
                <a:latin typeface="Times New Roman" charset="0"/>
              </a:rPr>
              <a:t>all inclusive NT” “ we don’t want to alienate anyone NT” “Come as you are NT”</a:t>
            </a:r>
          </a:p>
          <a:p>
            <a:pPr marL="228600" indent="-228600">
              <a:buFontTx/>
              <a:buAutoNum type="alphaLcPeriod" startAt="2"/>
            </a:pPr>
            <a:r>
              <a:rPr lang="en-US" altLang="en-US">
                <a:latin typeface="Times New Roman" charset="0"/>
              </a:rPr>
              <a:t>They contend that to include LAW, is to exclude GRACE. (John 6:28-29 – faith is a work).</a:t>
            </a:r>
          </a:p>
          <a:p>
            <a:pPr marL="228600" indent="-228600">
              <a:buFontTx/>
              <a:buAutoNum type="alphaLcPeriod" startAt="2"/>
            </a:pPr>
            <a:r>
              <a:rPr lang="en-US" altLang="en-US">
                <a:latin typeface="Times New Roman" charset="0"/>
              </a:rPr>
              <a:t>They say this (law) honors the Plan above the Man. (when do you honor a doctor when he tells you how to get better? – when you do what he says!)</a:t>
            </a:r>
          </a:p>
          <a:p>
            <a:pPr marL="228600" indent="-228600">
              <a:buFontTx/>
              <a:buAutoNum type="arabicPeriod" startAt="3"/>
            </a:pPr>
            <a:r>
              <a:rPr lang="en-US" altLang="en-US" b="1">
                <a:solidFill>
                  <a:srgbClr val="0000FF"/>
                </a:solidFill>
                <a:latin typeface="Times New Roman" charset="0"/>
              </a:rPr>
              <a:t>CONTINUES IN IT</a:t>
            </a:r>
            <a:r>
              <a:rPr lang="en-US" altLang="en-US">
                <a:latin typeface="Times New Roman" charset="0"/>
              </a:rPr>
              <a:t> – (parameninos) To stay close. Not enough to stoop down and closely examine God’s word, you must stay close to it.In contrast to the one who “goes away” in the preceding verse, to continue is to constantly look into God’s will</a:t>
            </a:r>
          </a:p>
          <a:p>
            <a:pPr marL="685800" lvl="1" indent="-228600">
              <a:buFontTx/>
              <a:buChar char="•"/>
            </a:pPr>
            <a:r>
              <a:rPr lang="en-US" altLang="en-US" i="1">
                <a:latin typeface="Times New Roman" charset="0"/>
              </a:rPr>
              <a:t>Psa 1:2 – Meditate on the law night and day</a:t>
            </a:r>
          </a:p>
        </p:txBody>
      </p:sp>
    </p:spTree>
    <p:extLst>
      <p:ext uri="{BB962C8B-B14F-4D97-AF65-F5344CB8AC3E}">
        <p14:creationId xmlns:p14="http://schemas.microsoft.com/office/powerpoint/2010/main" val="35642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26</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We are under law today (chart)</a:t>
            </a:r>
          </a:p>
          <a:p>
            <a:pPr lvl="1">
              <a:buFontTx/>
              <a:buChar char="•"/>
            </a:pPr>
            <a:r>
              <a:rPr lang="en-US" altLang="en-US">
                <a:latin typeface="Times New Roman" charset="0"/>
              </a:rPr>
              <a:t>Law of Christ (Gal 6:2, 1 Cor 9:21)</a:t>
            </a:r>
          </a:p>
          <a:p>
            <a:pPr lvl="1">
              <a:buFontTx/>
              <a:buChar char="•"/>
            </a:pPr>
            <a:r>
              <a:rPr lang="en-US" altLang="en-US">
                <a:latin typeface="Times New Roman" charset="0"/>
              </a:rPr>
              <a:t>Law of Spirit (Rom 8:2) set you free from sin and death</a:t>
            </a:r>
          </a:p>
          <a:p>
            <a:pPr lvl="1">
              <a:buFontTx/>
              <a:buChar char="•"/>
            </a:pPr>
            <a:r>
              <a:rPr lang="en-US" altLang="en-US">
                <a:latin typeface="Times New Roman" charset="0"/>
              </a:rPr>
              <a:t>Law of Liberty (James 1:25)</a:t>
            </a:r>
          </a:p>
          <a:p>
            <a:pPr lvl="1">
              <a:buFontTx/>
              <a:buChar char="•"/>
            </a:pPr>
            <a:r>
              <a:rPr lang="en-US" altLang="en-US">
                <a:latin typeface="Times New Roman" charset="0"/>
              </a:rPr>
              <a:t>Law of Love (Rom 13:10)</a:t>
            </a:r>
          </a:p>
          <a:p>
            <a:pPr lvl="1">
              <a:buFontTx/>
              <a:buChar char="•"/>
            </a:pPr>
            <a:endParaRPr lang="en-US" altLang="en-US">
              <a:latin typeface="Times New Roman" charset="0"/>
            </a:endParaRPr>
          </a:p>
        </p:txBody>
      </p:sp>
    </p:spTree>
    <p:extLst>
      <p:ext uri="{BB962C8B-B14F-4D97-AF65-F5344CB8AC3E}">
        <p14:creationId xmlns:p14="http://schemas.microsoft.com/office/powerpoint/2010/main" val="94511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FFEBA3C-2969-D24A-93DB-BF82AC3D6B47}" type="slidenum">
              <a:rPr lang="en-US" altLang="en-US" sz="1200"/>
              <a:pPr/>
              <a:t>27</a:t>
            </a:fld>
            <a:endParaRPr lang="en-US" altLang="en-US" sz="1200"/>
          </a:p>
        </p:txBody>
      </p:sp>
      <p:sp>
        <p:nvSpPr>
          <p:cNvPr id="55298" name="Rectangle 2"/>
          <p:cNvSpPr>
            <a:spLocks noGrp="1" noRot="1" noChangeAspect="1" noChangeArrowheads="1" noTextEdit="1"/>
          </p:cNvSpPr>
          <p:nvPr>
            <p:ph type="sldImg"/>
          </p:nvPr>
        </p:nvSpPr>
        <p:spPr>
          <a:xfrm>
            <a:off x="236538" y="228600"/>
            <a:ext cx="2803525" cy="1752600"/>
          </a:xfrm>
          <a:ln/>
        </p:spPr>
      </p:sp>
      <p:sp>
        <p:nvSpPr>
          <p:cNvPr id="55299" name="Rectangle 3"/>
          <p:cNvSpPr>
            <a:spLocks noGrp="1" noChangeArrowheads="1"/>
          </p:cNvSpPr>
          <p:nvPr>
            <p:ph type="body" idx="1"/>
          </p:nvPr>
        </p:nvSpPr>
        <p:spPr>
          <a:xfrm>
            <a:off x="381000" y="2286000"/>
            <a:ext cx="6248400" cy="655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b="1" u="sng">
                <a:solidFill>
                  <a:srgbClr val="FF0000"/>
                </a:solidFill>
                <a:latin typeface="Times New Roman" charset="0"/>
              </a:rPr>
              <a:t>CONTINUES FROM VERSE 25 – LAW</a:t>
            </a:r>
          </a:p>
          <a:p>
            <a:pPr marL="228600" indent="-228600">
              <a:buFontTx/>
              <a:buAutoNum type="arabicPeriod"/>
            </a:pPr>
            <a:r>
              <a:rPr lang="en-US" altLang="en-US" b="1">
                <a:solidFill>
                  <a:srgbClr val="0000FF"/>
                </a:solidFill>
                <a:latin typeface="Times New Roman" charset="0"/>
              </a:rPr>
              <a:t>AND NOT A FORGETFUL HEARER – </a:t>
            </a:r>
            <a:r>
              <a:rPr lang="en-US" altLang="en-US">
                <a:latin typeface="Times New Roman" charset="0"/>
              </a:rPr>
              <a:t>we all find ouselves in this situation don’t we?  We studied a particular subject before, but couldn’t defend the truth on it today, right now.</a:t>
            </a:r>
          </a:p>
          <a:p>
            <a:pPr marL="228600" indent="-228600">
              <a:buFontTx/>
              <a:buAutoNum type="arabicPeriod"/>
            </a:pPr>
            <a:endParaRPr lang="en-US" altLang="en-US">
              <a:latin typeface="Times New Roman" charset="0"/>
            </a:endParaRPr>
          </a:p>
          <a:p>
            <a:pPr marL="228600" indent="-228600"/>
            <a:r>
              <a:rPr lang="en-US" altLang="en-US">
                <a:latin typeface="Times New Roman" charset="0"/>
              </a:rPr>
              <a:t>Have you ever forgotten something? You write a note, set it out, put your car keys next to it, and still you forget. Why?  Because something else was on your mind at the time.</a:t>
            </a:r>
          </a:p>
          <a:p>
            <a:pPr marL="228600" indent="-228600"/>
            <a:endParaRPr lang="en-US" altLang="en-US">
              <a:latin typeface="Times New Roman" charset="0"/>
            </a:endParaRPr>
          </a:p>
          <a:p>
            <a:pPr marL="685800" lvl="1" indent="-228600"/>
            <a:r>
              <a:rPr lang="en-US" altLang="en-US">
                <a:latin typeface="Times New Roman" charset="0"/>
              </a:rPr>
              <a:t>Duet 4:9 – Dilegently keep yourself</a:t>
            </a:r>
          </a:p>
          <a:p>
            <a:pPr marL="685800" lvl="1" indent="-228600"/>
            <a:r>
              <a:rPr lang="en-US" altLang="en-US">
                <a:latin typeface="Times New Roman" charset="0"/>
              </a:rPr>
              <a:t>Titus 2:14 – zealous for good works</a:t>
            </a:r>
          </a:p>
          <a:p>
            <a:pPr marL="228600" indent="-228600"/>
            <a:endParaRPr lang="en-US" altLang="en-US">
              <a:latin typeface="Times New Roman" charset="0"/>
            </a:endParaRPr>
          </a:p>
          <a:p>
            <a:pPr marL="228600" indent="-228600">
              <a:buFontTx/>
              <a:buAutoNum type="arabicPeriod" startAt="2"/>
            </a:pPr>
            <a:r>
              <a:rPr lang="en-US" altLang="en-US" b="1">
                <a:solidFill>
                  <a:srgbClr val="0000FF"/>
                </a:solidFill>
                <a:latin typeface="Times New Roman" charset="0"/>
              </a:rPr>
              <a:t>DOER OF THE WORK</a:t>
            </a:r>
            <a:r>
              <a:rPr lang="en-US" altLang="en-US">
                <a:latin typeface="Times New Roman" charset="0"/>
              </a:rPr>
              <a:t> – Notice how James says “WORK” and not “WORD” here.</a:t>
            </a:r>
          </a:p>
          <a:p>
            <a:pPr marL="228600" indent="-228600">
              <a:buFontTx/>
              <a:buChar char="•"/>
            </a:pPr>
            <a:r>
              <a:rPr lang="en-US" altLang="en-US">
                <a:latin typeface="Times New Roman" charset="0"/>
              </a:rPr>
              <a:t>WORK (ergon) the result of the work. Our efforts should be directed toward something tangible., something that can be seen by others (not to be done for that reason), but done to have a result.</a:t>
            </a:r>
          </a:p>
          <a:p>
            <a:pPr marL="685800" lvl="1" indent="-228600">
              <a:buFontTx/>
              <a:buChar char="•"/>
            </a:pPr>
            <a:r>
              <a:rPr lang="en-US" altLang="en-US">
                <a:latin typeface="Times New Roman" charset="0"/>
              </a:rPr>
              <a:t>Matt 5:16 – Let you light shine.</a:t>
            </a:r>
          </a:p>
          <a:p>
            <a:pPr marL="685800" lvl="1" indent="-228600">
              <a:buFontTx/>
              <a:buChar char="•"/>
            </a:pPr>
            <a:r>
              <a:rPr lang="en-US" altLang="en-US">
                <a:latin typeface="Times New Roman" charset="0"/>
              </a:rPr>
              <a:t>It also means “To work hard”</a:t>
            </a:r>
          </a:p>
          <a:p>
            <a:pPr marL="685800" lvl="1" indent="-228600">
              <a:buFontTx/>
              <a:buChar char="•"/>
            </a:pPr>
            <a:r>
              <a:rPr lang="en-US" altLang="en-US">
                <a:latin typeface="Times New Roman" charset="0"/>
              </a:rPr>
              <a:t>Here is a be-attitude – “Blessed are those that work hard”</a:t>
            </a:r>
          </a:p>
          <a:p>
            <a:pPr marL="228600" indent="-228600"/>
            <a:endParaRPr lang="en-US" altLang="en-US">
              <a:latin typeface="Times New Roman" charset="0"/>
            </a:endParaRPr>
          </a:p>
          <a:p>
            <a:pPr marL="228600" indent="-228600"/>
            <a:r>
              <a:rPr lang="en-US" altLang="en-US">
                <a:latin typeface="Times New Roman" charset="0"/>
              </a:rPr>
              <a:t>3.  </a:t>
            </a:r>
            <a:r>
              <a:rPr lang="en-US" altLang="en-US" b="1">
                <a:solidFill>
                  <a:srgbClr val="0000FF"/>
                </a:solidFill>
                <a:latin typeface="Times New Roman" charset="0"/>
              </a:rPr>
              <a:t>THIS ONE WILL BE BLESSED IN WHAT HE DOES</a:t>
            </a:r>
            <a:r>
              <a:rPr lang="en-US" altLang="en-US">
                <a:latin typeface="Times New Roman" charset="0"/>
              </a:rPr>
              <a:t> – Doing god’s will is inherently blessed.</a:t>
            </a:r>
          </a:p>
          <a:p>
            <a:pPr marL="228600" indent="-228600"/>
            <a:endParaRPr lang="en-US" altLang="en-US">
              <a:latin typeface="Times New Roman" charset="0"/>
            </a:endParaRPr>
          </a:p>
          <a:p>
            <a:pPr marL="685800" lvl="1" indent="-228600">
              <a:buFontTx/>
              <a:buChar char="•"/>
            </a:pPr>
            <a:r>
              <a:rPr lang="en-US" altLang="en-US">
                <a:latin typeface="Times New Roman" charset="0"/>
              </a:rPr>
              <a:t>Psa 19:7-11 – the law of the Lord is perfect</a:t>
            </a:r>
          </a:p>
          <a:p>
            <a:pPr marL="685800" lvl="1" indent="-228600">
              <a:buFontTx/>
              <a:buChar char="•"/>
            </a:pPr>
            <a:r>
              <a:rPr lang="en-US" altLang="en-US">
                <a:latin typeface="Times New Roman" charset="0"/>
              </a:rPr>
              <a:t>Psa 119:9-16 – with all my heart I have sought you</a:t>
            </a:r>
          </a:p>
          <a:p>
            <a:pPr marL="685800" lvl="1" indent="-228600">
              <a:buFontTx/>
              <a:buChar char="•"/>
            </a:pPr>
            <a:r>
              <a:rPr lang="en-US" altLang="en-US">
                <a:latin typeface="Times New Roman" charset="0"/>
              </a:rPr>
              <a:t>John 13:17 – blessed if you do them</a:t>
            </a:r>
          </a:p>
        </p:txBody>
      </p:sp>
      <p:sp>
        <p:nvSpPr>
          <p:cNvPr id="55300" name="Text Box 4"/>
          <p:cNvSpPr txBox="1">
            <a:spLocks noChangeArrowheads="1"/>
          </p:cNvSpPr>
          <p:nvPr/>
        </p:nvSpPr>
        <p:spPr bwMode="auto">
          <a:xfrm>
            <a:off x="3276600" y="414338"/>
            <a:ext cx="30638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spcBef>
                <a:spcPct val="30000"/>
              </a:spcBef>
            </a:pPr>
            <a:r>
              <a:rPr lang="en-US" altLang="en-US" sz="1000">
                <a:solidFill>
                  <a:schemeClr val="tx1"/>
                </a:solidFill>
              </a:rPr>
              <a:t>22</a:t>
            </a:r>
            <a:r>
              <a:rPr lang="en-US" altLang="en-US" sz="1000" b="0">
                <a:solidFill>
                  <a:schemeClr val="tx1"/>
                </a:solidFill>
              </a:rPr>
              <a:t> But be doers of the word, and not hearers only, deceiving yourselves. </a:t>
            </a:r>
            <a:r>
              <a:rPr lang="en-US" altLang="en-US" sz="1000">
                <a:solidFill>
                  <a:schemeClr val="tx1"/>
                </a:solidFill>
              </a:rPr>
              <a:t>23 </a:t>
            </a:r>
            <a:r>
              <a:rPr lang="en-US" altLang="en-US" sz="1000" b="0">
                <a:solidFill>
                  <a:schemeClr val="tx1"/>
                </a:solidFill>
              </a:rPr>
              <a:t>For if anyone is a hearer of the word and not a doer, he is like a man observing his natural face in a mirror; </a:t>
            </a:r>
            <a:r>
              <a:rPr lang="en-US" altLang="en-US" sz="1000">
                <a:solidFill>
                  <a:schemeClr val="tx1"/>
                </a:solidFill>
              </a:rPr>
              <a:t>24</a:t>
            </a:r>
            <a:r>
              <a:rPr lang="en-US" altLang="en-US" sz="1000" b="0">
                <a:solidFill>
                  <a:schemeClr val="tx1"/>
                </a:solidFill>
              </a:rPr>
              <a:t> for he observes himself, goes away, and immediately forgets what kind of man he was. </a:t>
            </a:r>
            <a:r>
              <a:rPr lang="en-US" altLang="en-US" sz="1000">
                <a:solidFill>
                  <a:schemeClr val="tx1"/>
                </a:solidFill>
              </a:rPr>
              <a:t>25</a:t>
            </a:r>
            <a:r>
              <a:rPr lang="en-US" altLang="en-US" sz="1000" b="0">
                <a:solidFill>
                  <a:schemeClr val="tx1"/>
                </a:solidFill>
              </a:rPr>
              <a:t> But he who </a:t>
            </a:r>
            <a:r>
              <a:rPr lang="en-US" altLang="en-US" sz="1000">
                <a:solidFill>
                  <a:srgbClr val="FF0000"/>
                </a:solidFill>
              </a:rPr>
              <a:t>looks</a:t>
            </a:r>
            <a:r>
              <a:rPr lang="en-US" altLang="en-US" sz="1000" b="0">
                <a:solidFill>
                  <a:schemeClr val="tx1"/>
                </a:solidFill>
              </a:rPr>
              <a:t> into the perfect law of liberty and </a:t>
            </a:r>
            <a:r>
              <a:rPr lang="en-US" altLang="en-US" sz="1000">
                <a:solidFill>
                  <a:srgbClr val="FF0000"/>
                </a:solidFill>
              </a:rPr>
              <a:t>continues (abides) </a:t>
            </a:r>
            <a:r>
              <a:rPr lang="en-US" altLang="en-US" sz="1000" b="0">
                <a:solidFill>
                  <a:schemeClr val="tx1"/>
                </a:solidFill>
              </a:rPr>
              <a:t> in it, and is not a forgetful hearer but a</a:t>
            </a:r>
            <a:r>
              <a:rPr lang="en-US" altLang="en-US" sz="1000">
                <a:solidFill>
                  <a:srgbClr val="FF0000"/>
                </a:solidFill>
              </a:rPr>
              <a:t> doer</a:t>
            </a:r>
            <a:r>
              <a:rPr lang="en-US" altLang="en-US" sz="1000" b="0">
                <a:solidFill>
                  <a:schemeClr val="tx1"/>
                </a:solidFill>
              </a:rPr>
              <a:t> of the work, this one will be blessed in what he does. </a:t>
            </a:r>
          </a:p>
          <a:p>
            <a:endParaRPr lang="en-US" altLang="en-US" sz="1000"/>
          </a:p>
        </p:txBody>
      </p:sp>
    </p:spTree>
    <p:extLst>
      <p:ext uri="{BB962C8B-B14F-4D97-AF65-F5344CB8AC3E}">
        <p14:creationId xmlns:p14="http://schemas.microsoft.com/office/powerpoint/2010/main" val="1889947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1781A07-32B8-414B-B058-8D167B9E2EA2}" type="slidenum">
              <a:rPr lang="en-US" altLang="en-US" sz="1200"/>
              <a:pPr/>
              <a:t>28</a:t>
            </a:fld>
            <a:endParaRPr lang="en-US" altLang="en-US" sz="1200"/>
          </a:p>
        </p:txBody>
      </p:sp>
      <p:sp>
        <p:nvSpPr>
          <p:cNvPr id="57346" name="Rectangle 2"/>
          <p:cNvSpPr>
            <a:spLocks noGrp="1" noRot="1" noChangeAspect="1" noChangeArrowheads="1" noTextEdit="1"/>
          </p:cNvSpPr>
          <p:nvPr>
            <p:ph type="sldImg"/>
          </p:nvPr>
        </p:nvSpPr>
        <p:spPr>
          <a:xfrm>
            <a:off x="685800" y="685800"/>
            <a:ext cx="5486400" cy="34290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This is Spiritual Growth</a:t>
            </a:r>
          </a:p>
          <a:p>
            <a:endParaRPr lang="en-US" altLang="en-US">
              <a:latin typeface="Times New Roman" charset="0"/>
            </a:endParaRPr>
          </a:p>
          <a:p>
            <a:r>
              <a:rPr lang="en-US" altLang="en-US">
                <a:latin typeface="Times New Roman" charset="0"/>
              </a:rPr>
              <a:t>WHAT WE KNOW HOW TO DO:</a:t>
            </a:r>
          </a:p>
          <a:p>
            <a:r>
              <a:rPr lang="en-US" altLang="en-US">
                <a:latin typeface="Times New Roman" charset="0"/>
              </a:rPr>
              <a:t>Personal Work</a:t>
            </a:r>
          </a:p>
          <a:p>
            <a:r>
              <a:rPr lang="en-US" altLang="en-US">
                <a:latin typeface="Times New Roman" charset="0"/>
              </a:rPr>
              <a:t>Bible Class (teach, prepare)</a:t>
            </a:r>
          </a:p>
          <a:p>
            <a:r>
              <a:rPr lang="en-US" altLang="en-US">
                <a:latin typeface="Times New Roman" charset="0"/>
              </a:rPr>
              <a:t>Mow Lawn</a:t>
            </a:r>
          </a:p>
          <a:p>
            <a:r>
              <a:rPr lang="en-US" altLang="en-US">
                <a:latin typeface="Times New Roman" charset="0"/>
              </a:rPr>
              <a:t>Hospitality</a:t>
            </a:r>
          </a:p>
          <a:p>
            <a:endParaRPr lang="en-US" altLang="en-US">
              <a:latin typeface="Times New Roman" charset="0"/>
            </a:endParaRPr>
          </a:p>
          <a:p>
            <a:r>
              <a:rPr lang="en-US" altLang="en-US" b="1">
                <a:latin typeface="Times New Roman" charset="0"/>
              </a:rPr>
              <a:t>2 Peter 1:5ff – Faith + Virtue + Knowledge + Self-Control + Steadfastness +  Godliness + Brotherly Kindness + Love + Practice = Effective and You Will Never Fall </a:t>
            </a:r>
          </a:p>
        </p:txBody>
      </p:sp>
    </p:spTree>
    <p:extLst>
      <p:ext uri="{BB962C8B-B14F-4D97-AF65-F5344CB8AC3E}">
        <p14:creationId xmlns:p14="http://schemas.microsoft.com/office/powerpoint/2010/main" val="178069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5B2ABF1-7B05-4146-B257-A29C4D8C965F}" type="slidenum">
              <a:rPr lang="en-US" altLang="en-US" sz="1200"/>
              <a:pPr/>
              <a:t>29</a:t>
            </a:fld>
            <a:endParaRPr lang="en-US" altLang="en-US" sz="1200"/>
          </a:p>
        </p:txBody>
      </p:sp>
      <p:sp>
        <p:nvSpPr>
          <p:cNvPr id="59394" name="Rectangle 2"/>
          <p:cNvSpPr>
            <a:spLocks noGrp="1" noRot="1" noChangeAspect="1" noChangeArrowheads="1" noTextEdit="1"/>
          </p:cNvSpPr>
          <p:nvPr>
            <p:ph type="sldImg"/>
          </p:nvPr>
        </p:nvSpPr>
        <p:spPr>
          <a:xfrm>
            <a:off x="190500" y="304800"/>
            <a:ext cx="4267200" cy="2667000"/>
          </a:xfrm>
          <a:ln/>
        </p:spPr>
      </p:sp>
      <p:sp>
        <p:nvSpPr>
          <p:cNvPr id="59395" name="Rectangle 3"/>
          <p:cNvSpPr>
            <a:spLocks noGrp="1" noChangeArrowheads="1"/>
          </p:cNvSpPr>
          <p:nvPr>
            <p:ph type="body" idx="1"/>
          </p:nvPr>
        </p:nvSpPr>
        <p:spPr>
          <a:xfrm>
            <a:off x="457200" y="3200400"/>
            <a:ext cx="6172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400" b="1" u="sng">
                <a:latin typeface="Times New Roman" charset="0"/>
              </a:rPr>
              <a:t>Now in verse 26, James adds another building block for us.</a:t>
            </a:r>
          </a:p>
          <a:p>
            <a:pPr marL="228600" indent="-228600"/>
            <a:r>
              <a:rPr lang="en-US" altLang="en-US">
                <a:latin typeface="Times New Roman" charset="0"/>
              </a:rPr>
              <a:t>1.  </a:t>
            </a:r>
            <a:r>
              <a:rPr lang="en-US" altLang="en-US" b="1">
                <a:solidFill>
                  <a:srgbClr val="0000FF"/>
                </a:solidFill>
                <a:latin typeface="Times New Roman" charset="0"/>
              </a:rPr>
              <a:t>THINKS (</a:t>
            </a:r>
            <a:r>
              <a:rPr lang="en-US" altLang="en-US">
                <a:latin typeface="Times New Roman" charset="0"/>
              </a:rPr>
              <a:t>dokei) – the impression one has of himself</a:t>
            </a:r>
          </a:p>
          <a:p>
            <a:pPr marL="685800" lvl="1" indent="-228600">
              <a:buFontTx/>
              <a:buChar char="•"/>
            </a:pPr>
            <a:r>
              <a:rPr lang="en-US" altLang="en-US">
                <a:latin typeface="Times New Roman" charset="0"/>
              </a:rPr>
              <a:t>You see we must all be “Doers” and not just “Hearers”.  But even for the person who does a lot for Christ, they must be careful James says – Your Heart Must Be right.</a:t>
            </a:r>
          </a:p>
          <a:p>
            <a:pPr marL="228600" indent="-228600"/>
            <a:r>
              <a:rPr lang="en-US" altLang="en-US" b="1">
                <a:latin typeface="Times New Roman" charset="0"/>
              </a:rPr>
              <a:t>Example:</a:t>
            </a:r>
          </a:p>
          <a:p>
            <a:pPr marL="685800" lvl="1" indent="-228600">
              <a:buFontTx/>
              <a:buChar char="•"/>
            </a:pPr>
            <a:r>
              <a:rPr lang="en-US" altLang="en-US" i="1">
                <a:latin typeface="Times New Roman" charset="0"/>
              </a:rPr>
              <a:t>1 Cor 16:1-2 – Lay by in store (this is what we must do)</a:t>
            </a:r>
          </a:p>
          <a:p>
            <a:pPr marL="685800" lvl="1" indent="-228600">
              <a:buFontTx/>
              <a:buChar char="•"/>
            </a:pPr>
            <a:r>
              <a:rPr lang="en-US" altLang="en-US" i="1">
                <a:latin typeface="Times New Roman" charset="0"/>
              </a:rPr>
              <a:t>2 Cor 9:6-7 – Be cheerful about it (This is how we are to do it)</a:t>
            </a:r>
          </a:p>
          <a:p>
            <a:pPr marL="228600" indent="-228600">
              <a:buFontTx/>
              <a:buAutoNum type="arabicPeriod" startAt="2"/>
            </a:pPr>
            <a:r>
              <a:rPr lang="en-US" altLang="en-US" b="1">
                <a:solidFill>
                  <a:srgbClr val="0000FF"/>
                </a:solidFill>
                <a:latin typeface="Times New Roman" charset="0"/>
              </a:rPr>
              <a:t>RELIGION</a:t>
            </a:r>
            <a:r>
              <a:rPr lang="en-US" altLang="en-US">
                <a:latin typeface="Times New Roman" charset="0"/>
              </a:rPr>
              <a:t> (threskos) a very difficult word to define.  I think James uses it two different ways (here in the negative and differently in verse 27 – positive).</a:t>
            </a:r>
          </a:p>
          <a:p>
            <a:pPr marL="685800" lvl="1" indent="-228600">
              <a:buFontTx/>
              <a:buChar char="•"/>
            </a:pPr>
            <a:r>
              <a:rPr lang="en-US" altLang="en-US">
                <a:latin typeface="Times New Roman" charset="0"/>
              </a:rPr>
              <a:t>It means to be afraid of, fear or dread of the ancient gods.  This then means the ceremonial service of religion which springs, not from real love for God, but from dread of God.</a:t>
            </a:r>
          </a:p>
          <a:p>
            <a:pPr marL="685800" lvl="1" indent="-228600">
              <a:buFontTx/>
              <a:buChar char="•"/>
            </a:pPr>
            <a:r>
              <a:rPr lang="en-US" altLang="en-US">
                <a:latin typeface="Times New Roman" charset="0"/>
              </a:rPr>
              <a:t>Why is this important?  Hearing is not enough – DO!  Doing is not enough either – your heart and motives are important (</a:t>
            </a:r>
            <a:r>
              <a:rPr lang="en-US" altLang="en-US" b="1" i="1">
                <a:latin typeface="Times New Roman" charset="0"/>
              </a:rPr>
              <a:t>John 14:15 – Love me? Keep My Commands</a:t>
            </a:r>
            <a:r>
              <a:rPr lang="en-US" altLang="en-US">
                <a:latin typeface="Times New Roman" charset="0"/>
              </a:rPr>
              <a:t>)</a:t>
            </a:r>
          </a:p>
          <a:p>
            <a:pPr marL="685800" lvl="1" indent="-228600">
              <a:buFontTx/>
              <a:buChar char="•"/>
            </a:pPr>
            <a:r>
              <a:rPr lang="en-US" altLang="en-US">
                <a:latin typeface="Times New Roman" charset="0"/>
              </a:rPr>
              <a:t>What is also interesting is this is a person that is very concerned with the outward details, pays close attention to them, but even then when we do not control our tongue, we are displeasing to God – The Religion is Worthless!</a:t>
            </a:r>
          </a:p>
          <a:p>
            <a:pPr marL="685800" lvl="1" indent="-228600">
              <a:buFontTx/>
              <a:buChar char="•"/>
            </a:pPr>
            <a:r>
              <a:rPr lang="en-US" altLang="en-US" i="1">
                <a:latin typeface="Times New Roman" charset="0"/>
              </a:rPr>
              <a:t>Matt 12:34-37 – out of the heart the mouth speaks.</a:t>
            </a:r>
          </a:p>
          <a:p>
            <a:pPr marL="228600" indent="-228600"/>
            <a:r>
              <a:rPr lang="en-US" altLang="en-US">
                <a:latin typeface="Times New Roman" charset="0"/>
              </a:rPr>
              <a:t>3.  </a:t>
            </a:r>
            <a:r>
              <a:rPr lang="en-US" altLang="en-US" b="1">
                <a:solidFill>
                  <a:srgbClr val="0000FF"/>
                </a:solidFill>
                <a:latin typeface="Times New Roman" charset="0"/>
              </a:rPr>
              <a:t>DECEIVED</a:t>
            </a:r>
            <a:r>
              <a:rPr lang="en-US" altLang="en-US">
                <a:latin typeface="Times New Roman" charset="0"/>
              </a:rPr>
              <a:t> (apaton) – to deceive, to trick to cheat</a:t>
            </a:r>
          </a:p>
          <a:p>
            <a:pPr marL="228600" indent="-228600">
              <a:buFontTx/>
              <a:buAutoNum type="arabicPeriod" startAt="4"/>
            </a:pPr>
            <a:r>
              <a:rPr lang="en-US" altLang="en-US" b="1">
                <a:solidFill>
                  <a:srgbClr val="0000FF"/>
                </a:solidFill>
                <a:latin typeface="Times New Roman" charset="0"/>
              </a:rPr>
              <a:t>VAIN</a:t>
            </a:r>
            <a:r>
              <a:rPr lang="en-US" altLang="en-US">
                <a:latin typeface="Times New Roman" charset="0"/>
              </a:rPr>
              <a:t> (mataios) – Empty, valueless, without benefit to man and unacceptable to God.</a:t>
            </a:r>
          </a:p>
          <a:p>
            <a:pPr marL="228600" indent="-228600"/>
            <a:r>
              <a:rPr lang="en-US" altLang="en-US">
                <a:latin typeface="Times New Roman" charset="0"/>
              </a:rPr>
              <a:t>It fails to produce the desired result and therefore fruitless.  </a:t>
            </a:r>
          </a:p>
          <a:p>
            <a:pPr marL="228600" indent="-228600"/>
            <a:endParaRPr lang="en-US" altLang="en-US">
              <a:latin typeface="Times New Roman" charset="0"/>
            </a:endParaRPr>
          </a:p>
        </p:txBody>
      </p:sp>
      <p:sp>
        <p:nvSpPr>
          <p:cNvPr id="59396" name="Text Box 4"/>
          <p:cNvSpPr txBox="1">
            <a:spLocks noChangeArrowheads="1"/>
          </p:cNvSpPr>
          <p:nvPr/>
        </p:nvSpPr>
        <p:spPr bwMode="auto">
          <a:xfrm>
            <a:off x="4175125" y="490538"/>
            <a:ext cx="25304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1:26 – If anyone among you thinks</a:t>
            </a:r>
          </a:p>
          <a:p>
            <a:r>
              <a:rPr lang="en-US" altLang="en-US" sz="1200" b="0"/>
              <a:t> he is religious, and does not bridle</a:t>
            </a:r>
          </a:p>
          <a:p>
            <a:r>
              <a:rPr lang="en-US" altLang="en-US" sz="1200" b="0"/>
              <a:t> his tongue but deceives his own</a:t>
            </a:r>
          </a:p>
          <a:p>
            <a:r>
              <a:rPr lang="en-US" altLang="en-US" sz="1200" b="0"/>
              <a:t> heart, this man’s religion is</a:t>
            </a:r>
          </a:p>
          <a:p>
            <a:r>
              <a:rPr lang="en-US" altLang="en-US" sz="1200" b="0"/>
              <a:t>Worthless.</a:t>
            </a:r>
          </a:p>
        </p:txBody>
      </p:sp>
    </p:spTree>
    <p:extLst>
      <p:ext uri="{BB962C8B-B14F-4D97-AF65-F5344CB8AC3E}">
        <p14:creationId xmlns:p14="http://schemas.microsoft.com/office/powerpoint/2010/main" val="709393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57310A8E-8382-784A-9A99-24B206F4F6A1}" type="slidenum">
              <a:rPr lang="en-US" altLang="en-US" sz="1200"/>
              <a:pPr/>
              <a:t>30</a:t>
            </a:fld>
            <a:endParaRPr lang="en-US" altLang="en-US" sz="1200"/>
          </a:p>
        </p:txBody>
      </p:sp>
      <p:sp>
        <p:nvSpPr>
          <p:cNvPr id="61442" name="Rectangle 2"/>
          <p:cNvSpPr>
            <a:spLocks noGrp="1" noRot="1" noChangeAspect="1" noChangeArrowheads="1" noTextEdit="1"/>
          </p:cNvSpPr>
          <p:nvPr>
            <p:ph type="sldImg"/>
          </p:nvPr>
        </p:nvSpPr>
        <p:spPr>
          <a:xfrm>
            <a:off x="579438" y="381000"/>
            <a:ext cx="2803525" cy="1752600"/>
          </a:xfrm>
          <a:ln/>
        </p:spPr>
      </p:sp>
      <p:sp>
        <p:nvSpPr>
          <p:cNvPr id="61443" name="Rectangle 3"/>
          <p:cNvSpPr>
            <a:spLocks noGrp="1" noChangeArrowheads="1"/>
          </p:cNvSpPr>
          <p:nvPr>
            <p:ph type="body" idx="1"/>
          </p:nvPr>
        </p:nvSpPr>
        <p:spPr>
          <a:xfrm>
            <a:off x="457200" y="2133600"/>
            <a:ext cx="60198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0000FF"/>
                </a:solidFill>
                <a:latin typeface="Times New Roman" charset="0"/>
              </a:rPr>
              <a:t>RELIGION </a:t>
            </a:r>
            <a:r>
              <a:rPr lang="en-US" altLang="en-US">
                <a:latin typeface="Times New Roman" charset="0"/>
              </a:rPr>
              <a:t>(threeskeia) – external things one performs, motivated by fear.</a:t>
            </a:r>
          </a:p>
          <a:p>
            <a:pPr marL="685800" lvl="1" indent="-228600">
              <a:buFontTx/>
              <a:buChar char="•"/>
            </a:pPr>
            <a:r>
              <a:rPr lang="en-US" altLang="en-US">
                <a:latin typeface="Times New Roman" charset="0"/>
              </a:rPr>
              <a:t>If you serve God, serve Him in this way (a loving , selfless, humble, serving, pure way), and the fear and dread will melt away.</a:t>
            </a:r>
          </a:p>
          <a:p>
            <a:pPr marL="685800" lvl="1" indent="-228600">
              <a:buFontTx/>
              <a:buChar char="•"/>
            </a:pPr>
            <a:r>
              <a:rPr lang="en-US" altLang="en-US">
                <a:latin typeface="Times New Roman" charset="0"/>
              </a:rPr>
              <a:t>What James means is theis religion is sincere, notself seeking, or self pleasing, but generous, loving and holy.</a:t>
            </a:r>
          </a:p>
          <a:p>
            <a:pPr marL="228600" indent="-228600">
              <a:buFontTx/>
              <a:buAutoNum type="alphaLcPeriod"/>
            </a:pPr>
            <a:r>
              <a:rPr lang="en-US" altLang="en-US">
                <a:latin typeface="Times New Roman" charset="0"/>
              </a:rPr>
              <a:t>There are two kinds of religion – Pure and Vain</a:t>
            </a:r>
          </a:p>
          <a:p>
            <a:pPr marL="685800" lvl="1" indent="-228600">
              <a:buFontTx/>
              <a:buChar char="•"/>
            </a:pPr>
            <a:r>
              <a:rPr lang="en-US" altLang="en-US">
                <a:latin typeface="Times New Roman" charset="0"/>
              </a:rPr>
              <a:t>We may d a great deal of good, but that does not mean we are right in the sight of God</a:t>
            </a:r>
          </a:p>
          <a:p>
            <a:pPr marL="685800" lvl="1" indent="-228600">
              <a:buFontTx/>
              <a:buChar char="•"/>
            </a:pPr>
            <a:r>
              <a:rPr lang="en-US" altLang="en-US">
                <a:latin typeface="Times New Roman" charset="0"/>
              </a:rPr>
              <a:t>Matt 15:8-9 – teaching as doctrines the precepts of men</a:t>
            </a:r>
          </a:p>
          <a:p>
            <a:pPr marL="228600" indent="-228600">
              <a:buFontTx/>
              <a:buAutoNum type="alphaLcPeriod" startAt="2"/>
            </a:pPr>
            <a:r>
              <a:rPr lang="en-US" altLang="en-US" b="1">
                <a:solidFill>
                  <a:srgbClr val="0000FF"/>
                </a:solidFill>
                <a:latin typeface="Times New Roman" charset="0"/>
              </a:rPr>
              <a:t>BEFORE GOD</a:t>
            </a:r>
            <a:r>
              <a:rPr lang="en-US" altLang="en-US">
                <a:latin typeface="Times New Roman" charset="0"/>
              </a:rPr>
              <a:t> (para) by the side of, the standard of measurement.  This is how we should know and measure if our religion is “vain” or “pure”</a:t>
            </a:r>
          </a:p>
          <a:p>
            <a:pPr marL="228600" indent="-228600">
              <a:buFontTx/>
              <a:buAutoNum type="arabicPeriod" startAt="2"/>
            </a:pPr>
            <a:r>
              <a:rPr lang="en-US" altLang="en-US" b="1">
                <a:solidFill>
                  <a:srgbClr val="0000FF"/>
                </a:solidFill>
                <a:latin typeface="Times New Roman" charset="0"/>
              </a:rPr>
              <a:t>PURE </a:t>
            </a:r>
            <a:r>
              <a:rPr lang="en-US" altLang="en-US">
                <a:latin typeface="Times New Roman" charset="0"/>
              </a:rPr>
              <a:t>– (kathara) – Genuine, sincere, innocent, void of guilt. denotes that which is clean, something that was once impure an polluted and has been cleansed</a:t>
            </a:r>
          </a:p>
          <a:p>
            <a:pPr marL="685800" lvl="1" indent="-228600">
              <a:buFontTx/>
              <a:buChar char="•"/>
            </a:pPr>
            <a:r>
              <a:rPr lang="en-US" altLang="en-US">
                <a:latin typeface="Times New Roman" charset="0"/>
              </a:rPr>
              <a:t>The Purity of one’s religion depends of the motive of our good works.</a:t>
            </a:r>
          </a:p>
          <a:p>
            <a:pPr marL="228600" indent="-228600"/>
            <a:r>
              <a:rPr lang="en-US" altLang="en-US">
                <a:latin typeface="Times New Roman" charset="0"/>
              </a:rPr>
              <a:t>3,  </a:t>
            </a:r>
            <a:r>
              <a:rPr lang="en-US" altLang="en-US" b="1">
                <a:solidFill>
                  <a:srgbClr val="0000FF"/>
                </a:solidFill>
                <a:latin typeface="Times New Roman" charset="0"/>
              </a:rPr>
              <a:t>UNDEFILED</a:t>
            </a:r>
            <a:r>
              <a:rPr lang="en-US" altLang="en-US">
                <a:latin typeface="Times New Roman" charset="0"/>
              </a:rPr>
              <a:t> (amiantos) – This is an adjective meaning without contamination, not mixed or polluted with foreign substance.  The verb means to stain as with color.</a:t>
            </a:r>
          </a:p>
          <a:p>
            <a:pPr marL="228600" indent="-228600">
              <a:buFontTx/>
              <a:buAutoNum type="arabicPeriod" startAt="4"/>
            </a:pPr>
            <a:r>
              <a:rPr lang="en-US" altLang="en-US" b="1">
                <a:latin typeface="Times New Roman" charset="0"/>
              </a:rPr>
              <a:t>Pure and Undefiled religion</a:t>
            </a:r>
            <a:r>
              <a:rPr lang="en-US" altLang="en-US">
                <a:latin typeface="Times New Roman" charset="0"/>
              </a:rPr>
              <a:t> is in sharp contrast to eh religion that relies on ceremonial acts with not regard to the attitude and motives.</a:t>
            </a:r>
          </a:p>
          <a:p>
            <a:pPr marL="685800" lvl="1" indent="-228600">
              <a:buFontTx/>
              <a:buChar char="•"/>
            </a:pPr>
            <a:r>
              <a:rPr lang="en-US" altLang="en-US">
                <a:latin typeface="Times New Roman" charset="0"/>
              </a:rPr>
              <a:t>Matt 5:8 – Pure in heart</a:t>
            </a:r>
          </a:p>
          <a:p>
            <a:pPr marL="685800" lvl="1" indent="-228600">
              <a:buFontTx/>
              <a:buChar char="•"/>
            </a:pPr>
            <a:r>
              <a:rPr lang="en-US" altLang="en-US">
                <a:latin typeface="Times New Roman" charset="0"/>
              </a:rPr>
              <a:t>Micah 6:7-8 – Even in the OT the Lord required the Jews to DO justly to love kindness an to walk humbly with god.</a:t>
            </a:r>
          </a:p>
          <a:p>
            <a:pPr marL="685800" lvl="1" indent="-228600">
              <a:buFontTx/>
              <a:buChar char="•"/>
            </a:pPr>
            <a:r>
              <a:rPr lang="en-US" altLang="en-US">
                <a:latin typeface="Times New Roman" charset="0"/>
              </a:rPr>
              <a:t>Isa 1:11-17 – Do good</a:t>
            </a:r>
          </a:p>
          <a:p>
            <a:pPr marL="228600" indent="-228600">
              <a:buFontTx/>
              <a:buAutoNum type="arabicPeriod" startAt="5"/>
            </a:pPr>
            <a:r>
              <a:rPr lang="en-US" altLang="en-US" b="1">
                <a:latin typeface="Times New Roman" charset="0"/>
              </a:rPr>
              <a:t>WE MUST DO TWO THINGS</a:t>
            </a:r>
            <a:r>
              <a:rPr lang="en-US" altLang="en-US">
                <a:latin typeface="Times New Roman" charset="0"/>
              </a:rPr>
              <a:t> – VIST FATHERLESS/ WIDOWS / KEEP UNSPOTTED</a:t>
            </a:r>
          </a:p>
          <a:p>
            <a:pPr marL="685800" lvl="1" indent="-228600">
              <a:buFontTx/>
              <a:buChar char="•"/>
            </a:pPr>
            <a:r>
              <a:rPr lang="en-US" altLang="en-US">
                <a:latin typeface="Times New Roman" charset="0"/>
              </a:rPr>
              <a:t>James is not giving us the Whole of religion but that a specimen, what a pure and undefiled life will lead to. – PERSONAL BENEVOLENCE. / UNSPOTTED FROM WORLD.</a:t>
            </a:r>
          </a:p>
          <a:p>
            <a:pPr marL="685800" lvl="1" indent="-228600">
              <a:buFontTx/>
              <a:buChar char="•"/>
            </a:pPr>
            <a:r>
              <a:rPr lang="en-US" altLang="en-US">
                <a:latin typeface="Times New Roman" charset="0"/>
              </a:rPr>
              <a:t>Man with an oil can – always made it a little easier for anyone who followed behind him (look at chart on 1 Cor 13)</a:t>
            </a:r>
          </a:p>
        </p:txBody>
      </p:sp>
      <p:sp>
        <p:nvSpPr>
          <p:cNvPr id="61444" name="Text Box 4"/>
          <p:cNvSpPr txBox="1">
            <a:spLocks noChangeArrowheads="1"/>
          </p:cNvSpPr>
          <p:nvPr/>
        </p:nvSpPr>
        <p:spPr bwMode="auto">
          <a:xfrm>
            <a:off x="4022725" y="566738"/>
            <a:ext cx="24939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1:27 – Pure and undefiled religion</a:t>
            </a:r>
          </a:p>
          <a:p>
            <a:r>
              <a:rPr lang="en-US" altLang="en-US" sz="1200" b="0"/>
              <a:t> before God and the Father is this;</a:t>
            </a:r>
          </a:p>
          <a:p>
            <a:r>
              <a:rPr lang="en-US" altLang="en-US" sz="1200" b="0"/>
              <a:t>To visit the orphans and widows</a:t>
            </a:r>
          </a:p>
          <a:p>
            <a:r>
              <a:rPr lang="en-US" altLang="en-US" sz="1200" b="0"/>
              <a:t> in their trouble, and to keep</a:t>
            </a:r>
          </a:p>
          <a:p>
            <a:r>
              <a:rPr lang="en-US" altLang="en-US" sz="1200" b="0"/>
              <a:t> oneself unspotted from the world</a:t>
            </a:r>
          </a:p>
        </p:txBody>
      </p:sp>
    </p:spTree>
    <p:extLst>
      <p:ext uri="{BB962C8B-B14F-4D97-AF65-F5344CB8AC3E}">
        <p14:creationId xmlns:p14="http://schemas.microsoft.com/office/powerpoint/2010/main" val="491705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572BABA6-2B03-2A4C-971E-37A8F2589CD1}" type="slidenum">
              <a:rPr lang="en-US" altLang="en-US" sz="1200"/>
              <a:pPr/>
              <a:t>31</a:t>
            </a:fld>
            <a:endParaRPr lang="en-US" altLang="en-US" sz="1200"/>
          </a:p>
        </p:txBody>
      </p:sp>
      <p:sp>
        <p:nvSpPr>
          <p:cNvPr id="63490" name="Rectangle 2"/>
          <p:cNvSpPr>
            <a:spLocks noGrp="1" noRot="1" noChangeAspect="1" noChangeArrowheads="1" noTextEdit="1"/>
          </p:cNvSpPr>
          <p:nvPr>
            <p:ph type="sldImg"/>
          </p:nvPr>
        </p:nvSpPr>
        <p:spPr>
          <a:xfrm>
            <a:off x="685800" y="685800"/>
            <a:ext cx="54864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1850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96B8C913-6D2A-244A-AB89-FA0DE5692392}" type="slidenum">
              <a:rPr lang="en-US" altLang="en-US" sz="1200"/>
              <a:pPr/>
              <a:t>3</a:t>
            </a:fld>
            <a:endParaRPr lang="en-US" altLang="en-US" sz="1200"/>
          </a:p>
        </p:txBody>
      </p:sp>
      <p:sp>
        <p:nvSpPr>
          <p:cNvPr id="29698" name="Rectangle 2"/>
          <p:cNvSpPr>
            <a:spLocks noGrp="1" noRot="1" noChangeAspect="1" noChangeArrowheads="1" noTextEdit="1"/>
          </p:cNvSpPr>
          <p:nvPr>
            <p:ph type="sldImg"/>
          </p:nvPr>
        </p:nvSpPr>
        <p:spPr>
          <a:xfrm>
            <a:off x="1362075" y="303213"/>
            <a:ext cx="3144838" cy="1965325"/>
          </a:xfrm>
          <a:ln/>
        </p:spPr>
      </p:sp>
      <p:sp>
        <p:nvSpPr>
          <p:cNvPr id="29699" name="Rectangle 3"/>
          <p:cNvSpPr>
            <a:spLocks noGrp="1" noChangeArrowheads="1"/>
          </p:cNvSpPr>
          <p:nvPr>
            <p:ph type="body" idx="1"/>
          </p:nvPr>
        </p:nvSpPr>
        <p:spPr>
          <a:xfrm>
            <a:off x="457200" y="2420938"/>
            <a:ext cx="5943600" cy="6353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80000"/>
              </a:lnSpc>
              <a:buFontTx/>
              <a:buAutoNum type="arabicPeriod"/>
            </a:pPr>
            <a:r>
              <a:rPr lang="en-US" altLang="en-US" sz="900" b="1">
                <a:solidFill>
                  <a:srgbClr val="FF0000"/>
                </a:solidFill>
                <a:latin typeface="Times New Roman" charset="0"/>
              </a:rPr>
              <a:t>PERFECT</a:t>
            </a:r>
            <a:r>
              <a:rPr lang="en-US" altLang="en-US" sz="900">
                <a:latin typeface="Times New Roman" charset="0"/>
              </a:rPr>
              <a:t> (teleioi) fulfillment, goal, end, bringing something to a successful completion</a:t>
            </a:r>
          </a:p>
          <a:p>
            <a:pPr marL="685800" lvl="1" indent="-228600">
              <a:lnSpc>
                <a:spcPct val="80000"/>
              </a:lnSpc>
              <a:buFontTx/>
              <a:buChar char="•"/>
            </a:pPr>
            <a:r>
              <a:rPr lang="en-US" altLang="en-US" sz="900">
                <a:latin typeface="Times New Roman" charset="0"/>
              </a:rPr>
              <a:t>Rev 2:10 – by faithful and I will give you a crown of life</a:t>
            </a:r>
          </a:p>
          <a:p>
            <a:pPr marL="685800" lvl="1" indent="-228600">
              <a:lnSpc>
                <a:spcPct val="80000"/>
              </a:lnSpc>
              <a:buFontTx/>
              <a:buChar char="•"/>
            </a:pPr>
            <a:r>
              <a:rPr lang="en-US" altLang="en-US" sz="900">
                <a:latin typeface="Times New Roman" charset="0"/>
              </a:rPr>
              <a:t>Heb 2:8-10 – Christ was made perfect by completing the mission through his death</a:t>
            </a:r>
          </a:p>
          <a:p>
            <a:pPr marL="685800" lvl="1" indent="-228600">
              <a:lnSpc>
                <a:spcPct val="80000"/>
              </a:lnSpc>
              <a:buFontTx/>
              <a:buChar char="•"/>
            </a:pPr>
            <a:r>
              <a:rPr lang="en-US" altLang="en-US" sz="900">
                <a:latin typeface="Times New Roman" charset="0"/>
              </a:rPr>
              <a:t>This term is used of animals that are full grown, and of students who have graduated and are ready to practice (surgeon who finished school and internship is now mature in preparation.</a:t>
            </a:r>
          </a:p>
          <a:p>
            <a:pPr marL="685800" lvl="1" indent="-228600">
              <a:lnSpc>
                <a:spcPct val="80000"/>
              </a:lnSpc>
              <a:buFontTx/>
              <a:buChar char="•"/>
            </a:pPr>
            <a:r>
              <a:rPr lang="en-US" altLang="en-US" sz="900">
                <a:latin typeface="Times New Roman" charset="0"/>
              </a:rPr>
              <a:t>How would you feel if you had children who never grew up? School of hard knocks.</a:t>
            </a:r>
          </a:p>
          <a:p>
            <a:pPr marL="228600" indent="-228600">
              <a:lnSpc>
                <a:spcPct val="80000"/>
              </a:lnSpc>
              <a:buFontTx/>
              <a:buAutoNum type="arabicPeriod"/>
            </a:pPr>
            <a:r>
              <a:rPr lang="en-US" altLang="en-US" sz="900" b="1">
                <a:solidFill>
                  <a:srgbClr val="FF0000"/>
                </a:solidFill>
                <a:latin typeface="Times New Roman" charset="0"/>
              </a:rPr>
              <a:t>WORK </a:t>
            </a:r>
            <a:r>
              <a:rPr lang="en-US" altLang="en-US" sz="900">
                <a:latin typeface="Times New Roman" charset="0"/>
              </a:rPr>
              <a:t>(ergon) – indicates that endurance should be active and not passive.  This is a different word for work than in verse 3 (katergazetai)</a:t>
            </a:r>
          </a:p>
          <a:p>
            <a:pPr marL="685800" lvl="1" indent="-228600">
              <a:lnSpc>
                <a:spcPct val="80000"/>
              </a:lnSpc>
              <a:buFontTx/>
              <a:buChar char="•"/>
            </a:pPr>
            <a:r>
              <a:rPr lang="en-US" altLang="en-US" sz="900">
                <a:latin typeface="Times New Roman" charset="0"/>
              </a:rPr>
              <a:t>Christ wants us to develop the capacity to carry a load without permitting the load to depress him, but rather to help him reach his goals.</a:t>
            </a:r>
          </a:p>
          <a:p>
            <a:pPr marL="685800" lvl="1" indent="-228600">
              <a:lnSpc>
                <a:spcPct val="80000"/>
              </a:lnSpc>
              <a:buFontTx/>
              <a:buChar char="•"/>
            </a:pPr>
            <a:r>
              <a:rPr lang="en-US" altLang="en-US" sz="900">
                <a:latin typeface="Times New Roman" charset="0"/>
              </a:rPr>
              <a:t>Different boats carry different kinds of loads (rowboat, sailboat, Steam Boat)</a:t>
            </a:r>
          </a:p>
          <a:p>
            <a:pPr marL="685800" lvl="1" indent="-228600">
              <a:lnSpc>
                <a:spcPct val="80000"/>
              </a:lnSpc>
              <a:buFontTx/>
              <a:buChar char="•"/>
            </a:pPr>
            <a:r>
              <a:rPr lang="en-US" altLang="en-US" sz="900">
                <a:latin typeface="Times New Roman" charset="0"/>
              </a:rPr>
              <a:t>An </a:t>
            </a:r>
            <a:r>
              <a:rPr lang="en-US" altLang="en-US" sz="900" b="1" u="sng">
                <a:latin typeface="Times New Roman" charset="0"/>
              </a:rPr>
              <a:t>empty ship</a:t>
            </a:r>
            <a:r>
              <a:rPr lang="en-US" altLang="en-US" sz="900">
                <a:latin typeface="Times New Roman" charset="0"/>
              </a:rPr>
              <a:t> is dreaded by the crew because it will be tossed about like a cork on the sea – it has no weight to keep it steady.  A full ship will cut through the waves.</a:t>
            </a:r>
          </a:p>
          <a:p>
            <a:pPr marL="228600" indent="-228600">
              <a:lnSpc>
                <a:spcPct val="80000"/>
              </a:lnSpc>
              <a:buFontTx/>
              <a:buAutoNum type="arabicPeriod"/>
            </a:pPr>
            <a:r>
              <a:rPr lang="en-US" altLang="en-US" sz="900" b="1">
                <a:solidFill>
                  <a:srgbClr val="FF0000"/>
                </a:solidFill>
                <a:latin typeface="Times New Roman" charset="0"/>
              </a:rPr>
              <a:t>COMPLETE or ENTIRE</a:t>
            </a:r>
            <a:r>
              <a:rPr lang="en-US" altLang="en-US" sz="900">
                <a:latin typeface="Times New Roman" charset="0"/>
              </a:rPr>
              <a:t> (holokleroi) – all its parts, allotted, as a puzzle is complete, nothing is missing.  Holo = whole, +  kleros =  a lot of allotment</a:t>
            </a:r>
          </a:p>
          <a:p>
            <a:pPr marL="685800" lvl="1" indent="-228600">
              <a:lnSpc>
                <a:spcPct val="80000"/>
              </a:lnSpc>
              <a:buFontTx/>
              <a:buChar char="•"/>
            </a:pPr>
            <a:r>
              <a:rPr lang="en-US" altLang="en-US" sz="900">
                <a:latin typeface="Times New Roman" charset="0"/>
              </a:rPr>
              <a:t>In ancient times this word referred to the heir who was about to receive his full inheritance</a:t>
            </a:r>
          </a:p>
          <a:p>
            <a:pPr marL="228600" indent="-228600">
              <a:lnSpc>
                <a:spcPct val="80000"/>
              </a:lnSpc>
              <a:buFontTx/>
              <a:buAutoNum type="arabicPeriod"/>
            </a:pPr>
            <a:r>
              <a:rPr lang="en-US" altLang="en-US" sz="900" b="1">
                <a:solidFill>
                  <a:srgbClr val="FF0000"/>
                </a:solidFill>
                <a:latin typeface="Times New Roman" charset="0"/>
              </a:rPr>
              <a:t>LACKING NOTHING</a:t>
            </a:r>
            <a:r>
              <a:rPr lang="en-US" altLang="en-US" sz="900">
                <a:latin typeface="Times New Roman" charset="0"/>
              </a:rPr>
              <a:t> (holokleeros) – nothing deficient, one who possesses all the attributes of Christian character.</a:t>
            </a:r>
          </a:p>
          <a:p>
            <a:pPr marL="228600" indent="-228600">
              <a:lnSpc>
                <a:spcPct val="80000"/>
              </a:lnSpc>
              <a:buFontTx/>
              <a:buAutoNum type="arabicPeriod"/>
            </a:pPr>
            <a:r>
              <a:rPr lang="en-US" altLang="en-US" sz="900" b="1">
                <a:solidFill>
                  <a:srgbClr val="FF0000"/>
                </a:solidFill>
                <a:latin typeface="Times New Roman" charset="0"/>
              </a:rPr>
              <a:t>WISDOM</a:t>
            </a:r>
            <a:r>
              <a:rPr lang="en-US" altLang="en-US" sz="900">
                <a:latin typeface="Times New Roman" charset="0"/>
              </a:rPr>
              <a:t> (sophias) true knowledge in a practical way.  Skilled in the arts, science, human affairs, shrewdness, and the proper use of knowledge</a:t>
            </a:r>
          </a:p>
          <a:p>
            <a:pPr marL="685800" lvl="1" indent="-228600">
              <a:lnSpc>
                <a:spcPct val="80000"/>
              </a:lnSpc>
              <a:buFontTx/>
              <a:buChar char="•"/>
            </a:pPr>
            <a:r>
              <a:rPr lang="en-US" altLang="en-US" sz="900">
                <a:latin typeface="Times New Roman" charset="0"/>
              </a:rPr>
              <a:t>But we must constantly ask God for this – don’t wait until you are swallowed up with trials to turn to God (He is not an emergency God)</a:t>
            </a:r>
          </a:p>
          <a:p>
            <a:pPr marL="685800" lvl="1" indent="-228600">
              <a:lnSpc>
                <a:spcPct val="80000"/>
              </a:lnSpc>
              <a:buFontTx/>
              <a:buChar char="•"/>
            </a:pPr>
            <a:r>
              <a:rPr lang="en-US" altLang="en-US" sz="900">
                <a:latin typeface="Times New Roman" charset="0"/>
              </a:rPr>
              <a:t>If you leave the house without your wallet – when will you notice that you don’t have it?  When you need it.</a:t>
            </a:r>
          </a:p>
          <a:p>
            <a:pPr marL="685800" lvl="1" indent="-228600">
              <a:lnSpc>
                <a:spcPct val="80000"/>
              </a:lnSpc>
              <a:buFontTx/>
              <a:buChar char="•"/>
            </a:pPr>
            <a:r>
              <a:rPr lang="en-US" altLang="en-US" sz="900">
                <a:latin typeface="Times New Roman" charset="0"/>
              </a:rPr>
              <a:t>Prov 9:10–Fear of the Lord is the beginning of wisdom, knowledge of Him is Understanding</a:t>
            </a:r>
          </a:p>
          <a:p>
            <a:pPr marL="685800" lvl="1" indent="-228600">
              <a:lnSpc>
                <a:spcPct val="80000"/>
              </a:lnSpc>
              <a:buFontTx/>
              <a:buChar char="•"/>
            </a:pPr>
            <a:r>
              <a:rPr lang="en-US" altLang="en-US" sz="900">
                <a:latin typeface="Times New Roman" charset="0"/>
              </a:rPr>
              <a:t>Eccl 7:12 – wisdom gives life to those that have it.</a:t>
            </a:r>
          </a:p>
          <a:p>
            <a:pPr marL="685800" lvl="1" indent="-228600">
              <a:lnSpc>
                <a:spcPct val="80000"/>
              </a:lnSpc>
              <a:buFontTx/>
              <a:buChar char="•"/>
            </a:pPr>
            <a:r>
              <a:rPr lang="en-US" altLang="en-US" sz="900">
                <a:latin typeface="Times New Roman" charset="0"/>
              </a:rPr>
              <a:t>Luke 6:40 – everyone who is perfectly trained will be like his teacher.</a:t>
            </a:r>
          </a:p>
          <a:p>
            <a:pPr marL="228600" indent="-228600">
              <a:lnSpc>
                <a:spcPct val="80000"/>
              </a:lnSpc>
              <a:buFontTx/>
              <a:buAutoNum type="arabicPeriod"/>
            </a:pPr>
            <a:endParaRPr lang="en-US" altLang="en-US" sz="900">
              <a:latin typeface="Times New Roman" charset="0"/>
            </a:endParaRPr>
          </a:p>
          <a:p>
            <a:pPr marL="228600" indent="-228600">
              <a:lnSpc>
                <a:spcPct val="80000"/>
              </a:lnSpc>
              <a:buFontTx/>
              <a:buAutoNum type="arabicPeriod"/>
            </a:pPr>
            <a:r>
              <a:rPr lang="en-US" altLang="en-US" sz="900" b="1">
                <a:solidFill>
                  <a:srgbClr val="FF0000"/>
                </a:solidFill>
                <a:latin typeface="Times New Roman" charset="0"/>
              </a:rPr>
              <a:t>APPROVED</a:t>
            </a:r>
            <a:r>
              <a:rPr lang="en-US" altLang="en-US" sz="900">
                <a:latin typeface="Times New Roman" charset="0"/>
              </a:rPr>
              <a:t> (dokimioin) – the idea of metal being tested and being verified as pure</a:t>
            </a:r>
          </a:p>
          <a:p>
            <a:pPr marL="685800" lvl="1" indent="-228600">
              <a:lnSpc>
                <a:spcPct val="80000"/>
              </a:lnSpc>
              <a:buFontTx/>
              <a:buChar char="•"/>
            </a:pPr>
            <a:r>
              <a:rPr lang="en-US" altLang="en-US" sz="900">
                <a:latin typeface="Times New Roman" charset="0"/>
              </a:rPr>
              <a:t>1 Peter 1:5-9 – genuiness of your faith</a:t>
            </a:r>
          </a:p>
          <a:p>
            <a:pPr marL="685800" lvl="1" indent="-228600">
              <a:lnSpc>
                <a:spcPct val="80000"/>
              </a:lnSpc>
              <a:buFontTx/>
              <a:buChar char="•"/>
            </a:pPr>
            <a:r>
              <a:rPr lang="en-US" altLang="en-US" sz="900">
                <a:latin typeface="Times New Roman" charset="0"/>
              </a:rPr>
              <a:t>1 John 5:4-5 – Overcome the world.</a:t>
            </a:r>
          </a:p>
          <a:p>
            <a:pPr marL="228600" indent="-228600">
              <a:lnSpc>
                <a:spcPct val="80000"/>
              </a:lnSpc>
              <a:buFontTx/>
              <a:buAutoNum type="arabicPeriod"/>
            </a:pPr>
            <a:r>
              <a:rPr lang="en-US" altLang="en-US" sz="900" b="1">
                <a:solidFill>
                  <a:srgbClr val="FF0000"/>
                </a:solidFill>
                <a:latin typeface="Times New Roman" charset="0"/>
              </a:rPr>
              <a:t>BLESSED</a:t>
            </a:r>
            <a:r>
              <a:rPr lang="en-US" altLang="en-US" sz="900">
                <a:latin typeface="Times New Roman" charset="0"/>
              </a:rPr>
              <a:t> (markarios) – happy, this is a pronouncement by God – This person is Blessed!</a:t>
            </a:r>
          </a:p>
          <a:p>
            <a:pPr marL="685800" lvl="1" indent="-228600">
              <a:lnSpc>
                <a:spcPct val="80000"/>
              </a:lnSpc>
              <a:buFontTx/>
              <a:buChar char="•"/>
            </a:pPr>
            <a:r>
              <a:rPr lang="en-US" altLang="en-US" sz="900">
                <a:latin typeface="Times New Roman" charset="0"/>
              </a:rPr>
              <a:t>Psa 1:1 – blessed is the man</a:t>
            </a:r>
          </a:p>
          <a:p>
            <a:pPr marL="685800" lvl="1" indent="-228600">
              <a:lnSpc>
                <a:spcPct val="80000"/>
              </a:lnSpc>
              <a:buFontTx/>
              <a:buChar char="•"/>
            </a:pPr>
            <a:r>
              <a:rPr lang="en-US" altLang="en-US" sz="900">
                <a:latin typeface="Times New Roman" charset="0"/>
              </a:rPr>
              <a:t>This says that I am blessed here and now, I have a peaceful state of mind</a:t>
            </a:r>
          </a:p>
          <a:p>
            <a:pPr marL="228600" indent="-228600">
              <a:lnSpc>
                <a:spcPct val="80000"/>
              </a:lnSpc>
              <a:buFontTx/>
              <a:buAutoNum type="arabicPeriod"/>
            </a:pPr>
            <a:r>
              <a:rPr lang="en-US" altLang="en-US" sz="900">
                <a:latin typeface="Times New Roman" charset="0"/>
              </a:rPr>
              <a:t>HOW DOES THE WORLD SAY WE GET HAPPINESS?</a:t>
            </a:r>
          </a:p>
          <a:p>
            <a:pPr marL="228600" indent="-228600">
              <a:lnSpc>
                <a:spcPct val="80000"/>
              </a:lnSpc>
              <a:buFontTx/>
              <a:buAutoNum type="arabicPeriod"/>
            </a:pPr>
            <a:r>
              <a:rPr lang="en-US" altLang="en-US" sz="900" b="1">
                <a:solidFill>
                  <a:srgbClr val="FF0000"/>
                </a:solidFill>
                <a:latin typeface="Times New Roman" charset="0"/>
              </a:rPr>
              <a:t>ENDURES</a:t>
            </a:r>
            <a:r>
              <a:rPr lang="en-US" altLang="en-US" sz="900">
                <a:latin typeface="Times New Roman" charset="0"/>
              </a:rPr>
              <a:t>  - the verb form of patience (hupomonee) A bearing under courageously</a:t>
            </a:r>
          </a:p>
          <a:p>
            <a:pPr marL="685800" lvl="1" indent="-228600">
              <a:lnSpc>
                <a:spcPct val="80000"/>
              </a:lnSpc>
              <a:buFontTx/>
              <a:buChar char="•"/>
            </a:pPr>
            <a:r>
              <a:rPr lang="en-US" altLang="en-US" sz="900">
                <a:latin typeface="Times New Roman" charset="0"/>
              </a:rPr>
              <a:t>We can not run from these trials, they will not be so great to crush us.</a:t>
            </a:r>
          </a:p>
          <a:p>
            <a:pPr marL="228600" indent="-228600">
              <a:lnSpc>
                <a:spcPct val="80000"/>
              </a:lnSpc>
              <a:buFontTx/>
              <a:buAutoNum type="arabicPeriod"/>
            </a:pPr>
            <a:r>
              <a:rPr lang="en-US" altLang="en-US" sz="900" b="1">
                <a:solidFill>
                  <a:srgbClr val="FF0000"/>
                </a:solidFill>
                <a:latin typeface="Times New Roman" charset="0"/>
              </a:rPr>
              <a:t>HATH BEEN APPROVED</a:t>
            </a:r>
            <a:r>
              <a:rPr lang="en-US" altLang="en-US" sz="900">
                <a:latin typeface="Times New Roman" charset="0"/>
              </a:rPr>
              <a:t> – (dokimos genomenos) – having become approved, “stood the test” describes the successful testing of precious metals and coins.  This approval comes after and not before trials.</a:t>
            </a:r>
          </a:p>
          <a:p>
            <a:pPr marL="685800" lvl="1" indent="-228600">
              <a:lnSpc>
                <a:spcPct val="80000"/>
              </a:lnSpc>
              <a:buFontTx/>
              <a:buChar char="•"/>
            </a:pPr>
            <a:r>
              <a:rPr lang="en-US" altLang="en-US" sz="900">
                <a:latin typeface="Times New Roman" charset="0"/>
              </a:rPr>
              <a:t>I am able to count trials as joyous when I look beyond the moment and endure.</a:t>
            </a:r>
          </a:p>
          <a:p>
            <a:pPr marL="685800" lvl="1" indent="-228600">
              <a:lnSpc>
                <a:spcPct val="80000"/>
              </a:lnSpc>
              <a:buFontTx/>
              <a:buChar char="•"/>
            </a:pPr>
            <a:r>
              <a:rPr lang="en-US" altLang="en-US" sz="900">
                <a:latin typeface="Times New Roman" charset="0"/>
              </a:rPr>
              <a:t>Verse 3 told us about “proving”, by enduring – my faith has the dross cleaned away</a:t>
            </a:r>
          </a:p>
          <a:p>
            <a:pPr marL="228600" indent="-228600">
              <a:lnSpc>
                <a:spcPct val="80000"/>
              </a:lnSpc>
              <a:buFontTx/>
              <a:buAutoNum type="arabicPeriod"/>
            </a:pPr>
            <a:r>
              <a:rPr lang="en-US" altLang="en-US" sz="900" b="1">
                <a:solidFill>
                  <a:srgbClr val="FF0000"/>
                </a:solidFill>
                <a:latin typeface="Times New Roman" charset="0"/>
              </a:rPr>
              <a:t>CROWN OF LIFE</a:t>
            </a:r>
          </a:p>
          <a:p>
            <a:pPr marL="685800" lvl="1" indent="-228600">
              <a:lnSpc>
                <a:spcPct val="80000"/>
              </a:lnSpc>
              <a:buFontTx/>
              <a:buChar char="•"/>
            </a:pPr>
            <a:r>
              <a:rPr lang="en-US" altLang="en-US" sz="900">
                <a:latin typeface="Times New Roman" charset="0"/>
              </a:rPr>
              <a:t>Could be Life, here and now.  Life in its fullness, in its completeness</a:t>
            </a:r>
          </a:p>
          <a:p>
            <a:pPr marL="685800" lvl="1" indent="-228600">
              <a:lnSpc>
                <a:spcPct val="80000"/>
              </a:lnSpc>
              <a:buFontTx/>
              <a:buChar char="•"/>
            </a:pPr>
            <a:r>
              <a:rPr lang="en-US" altLang="en-US" sz="900">
                <a:latin typeface="Times New Roman" charset="0"/>
              </a:rPr>
              <a:t>Or the Crown of Life could be our future home in heaven</a:t>
            </a:r>
          </a:p>
          <a:p>
            <a:pPr marL="685800" lvl="1" indent="-228600">
              <a:lnSpc>
                <a:spcPct val="80000"/>
              </a:lnSpc>
              <a:buFontTx/>
              <a:buChar char="•"/>
            </a:pPr>
            <a:r>
              <a:rPr lang="en-US" altLang="en-US" sz="900">
                <a:latin typeface="Times New Roman" charset="0"/>
              </a:rPr>
              <a:t>John 10:10 – abundant life</a:t>
            </a:r>
          </a:p>
          <a:p>
            <a:pPr marL="228600" indent="-228600">
              <a:lnSpc>
                <a:spcPct val="80000"/>
              </a:lnSpc>
            </a:pPr>
            <a:endParaRPr lang="en-US" altLang="en-US" sz="900">
              <a:latin typeface="Times New Roman" charset="0"/>
            </a:endParaRPr>
          </a:p>
        </p:txBody>
      </p:sp>
    </p:spTree>
    <p:extLst>
      <p:ext uri="{BB962C8B-B14F-4D97-AF65-F5344CB8AC3E}">
        <p14:creationId xmlns:p14="http://schemas.microsoft.com/office/powerpoint/2010/main" val="163063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59B3514-8504-8B44-A38B-53610EDB33BB}" type="slidenum">
              <a:rPr lang="en-US" altLang="en-US" sz="1200"/>
              <a:pPr/>
              <a:t>4</a:t>
            </a:fld>
            <a:endParaRPr lang="en-US" altLang="en-US" sz="1200"/>
          </a:p>
        </p:txBody>
      </p:sp>
      <p:sp>
        <p:nvSpPr>
          <p:cNvPr id="47106" name="Rectangle 2"/>
          <p:cNvSpPr>
            <a:spLocks noGrp="1" noRot="1" noChangeAspect="1" noChangeArrowheads="1" noTextEdit="1"/>
          </p:cNvSpPr>
          <p:nvPr>
            <p:ph type="sldImg"/>
          </p:nvPr>
        </p:nvSpPr>
        <p:spPr>
          <a:xfrm>
            <a:off x="998538" y="681038"/>
            <a:ext cx="3871912" cy="2420937"/>
          </a:xfrm>
          <a:ln/>
        </p:spPr>
      </p:sp>
      <p:sp>
        <p:nvSpPr>
          <p:cNvPr id="47107" name="Rectangle 3"/>
          <p:cNvSpPr>
            <a:spLocks noGrp="1" noChangeArrowheads="1"/>
          </p:cNvSpPr>
          <p:nvPr>
            <p:ph type="body" idx="1"/>
          </p:nvPr>
        </p:nvSpPr>
        <p:spPr>
          <a:xfrm>
            <a:off x="533400" y="3252788"/>
            <a:ext cx="57912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latin typeface="Times New Roman" charset="0"/>
              </a:rPr>
              <a:t>DESIRE or LUST</a:t>
            </a:r>
            <a:r>
              <a:rPr lang="en-US" altLang="en-US">
                <a:latin typeface="Times New Roman" charset="0"/>
              </a:rPr>
              <a:t> (epithumia) – the desire of the soul, and ardent desire, the inclination of the soul to enjoy or to acquire something.</a:t>
            </a:r>
          </a:p>
          <a:p>
            <a:pPr marL="685800" lvl="1" indent="-228600">
              <a:buFontTx/>
              <a:buChar char="•"/>
            </a:pPr>
            <a:r>
              <a:rPr lang="en-US" altLang="en-US">
                <a:latin typeface="Times New Roman" charset="0"/>
              </a:rPr>
              <a:t>Not just any desire (golf, promotion) but a sinful desire, unless your desire to play golf leads you away from the Lord.  Any desire (food, sex, money, etc. can be wholesome or sinful).</a:t>
            </a:r>
          </a:p>
          <a:p>
            <a:pPr marL="685800" lvl="1" indent="-228600">
              <a:buFontTx/>
              <a:buChar char="•"/>
            </a:pPr>
            <a:r>
              <a:rPr lang="en-US" altLang="en-US">
                <a:latin typeface="Times New Roman" charset="0"/>
              </a:rPr>
              <a:t>Sometimes used in a good sense (Luke 22:15 – with a fervent desire, I have a desire to eat the Passover; Phil 1:23 – having a desire to depart and be with God; 1 Thess 2:17 – More eagerly to see your face with great desire)</a:t>
            </a:r>
          </a:p>
          <a:p>
            <a:pPr marL="685800" lvl="1" indent="-228600">
              <a:buFontTx/>
              <a:buChar char="•"/>
            </a:pPr>
            <a:r>
              <a:rPr lang="en-US" altLang="en-US">
                <a:latin typeface="Times New Roman" charset="0"/>
              </a:rPr>
              <a:t>Here it means covetous, sinful desire of the soul</a:t>
            </a:r>
          </a:p>
          <a:p>
            <a:pPr marL="228600" indent="-228600">
              <a:buFontTx/>
              <a:buAutoNum type="arabicPeriod" startAt="2"/>
            </a:pPr>
            <a:r>
              <a:rPr lang="en-US" altLang="en-US" b="1">
                <a:latin typeface="Times New Roman" charset="0"/>
              </a:rPr>
              <a:t>DECEPTION</a:t>
            </a:r>
          </a:p>
          <a:p>
            <a:pPr marL="685800" lvl="1" indent="-228600">
              <a:buFontTx/>
              <a:buAutoNum type="alphaUcPeriod"/>
            </a:pPr>
            <a:r>
              <a:rPr lang="en-US" altLang="en-US" b="1" u="sng">
                <a:latin typeface="Times New Roman" charset="0"/>
              </a:rPr>
              <a:t>DRAWN AWAY</a:t>
            </a:r>
            <a:r>
              <a:rPr lang="en-US" altLang="en-US">
                <a:latin typeface="Times New Roman" charset="0"/>
              </a:rPr>
              <a:t> (exelkomenos) – to be drawn inward, to be led, or impelled.  It carries with it the idea of  bait used to beguile the fish from safety</a:t>
            </a:r>
          </a:p>
          <a:p>
            <a:pPr marL="1143000" lvl="2" indent="-228600">
              <a:buFontTx/>
              <a:buChar char="•"/>
            </a:pPr>
            <a:r>
              <a:rPr lang="en-US" altLang="en-US" i="1">
                <a:latin typeface="Times New Roman" charset="0"/>
              </a:rPr>
              <a:t>Gen 3:6 – Eve was tempted by the Devil and aw that the fruit was pleasant to the eye</a:t>
            </a:r>
          </a:p>
          <a:p>
            <a:pPr marL="1143000" lvl="2" indent="-228600">
              <a:buFontTx/>
              <a:buChar char="•"/>
            </a:pPr>
            <a:r>
              <a:rPr lang="en-US" altLang="en-US" i="1">
                <a:latin typeface="Times New Roman" charset="0"/>
              </a:rPr>
              <a:t>Josh 7:21 – Achan  “saw, and coveted and took”</a:t>
            </a:r>
          </a:p>
          <a:p>
            <a:pPr marL="685800" lvl="1" indent="-228600">
              <a:buFontTx/>
              <a:buAutoNum type="alphaUcPeriod"/>
            </a:pPr>
            <a:r>
              <a:rPr lang="en-US" altLang="en-US" b="1" u="sng">
                <a:latin typeface="Times New Roman" charset="0"/>
              </a:rPr>
              <a:t>ENTICED</a:t>
            </a:r>
            <a:r>
              <a:rPr lang="en-US" altLang="en-US">
                <a:latin typeface="Times New Roman" charset="0"/>
              </a:rPr>
              <a:t> (deleazomenos) – to bait a hook, being trapped by using bait, “Getting Hooked”</a:t>
            </a:r>
          </a:p>
          <a:p>
            <a:pPr marL="1143000" lvl="2" indent="-228600">
              <a:buFontTx/>
              <a:buChar char="•"/>
            </a:pPr>
            <a:r>
              <a:rPr lang="en-US" altLang="en-US" i="1">
                <a:latin typeface="Times New Roman" charset="0"/>
              </a:rPr>
              <a:t>1 Tim 3:7 – snare of the devil</a:t>
            </a:r>
          </a:p>
          <a:p>
            <a:pPr marL="1143000" lvl="2" indent="-228600">
              <a:buFontTx/>
              <a:buChar char="•"/>
            </a:pPr>
            <a:r>
              <a:rPr lang="en-US" altLang="en-US" i="1">
                <a:latin typeface="Times New Roman" charset="0"/>
              </a:rPr>
              <a:t>2 Tim 2:26 – the snare of the devil</a:t>
            </a:r>
          </a:p>
          <a:p>
            <a:pPr marL="228600" indent="-228600">
              <a:buFontTx/>
              <a:buChar char="•"/>
            </a:pPr>
            <a:endParaRPr lang="en-US" altLang="en-US" i="1">
              <a:latin typeface="Times New Roman" charset="0"/>
            </a:endParaRPr>
          </a:p>
          <a:p>
            <a:pPr marL="228600" indent="-228600">
              <a:buFontTx/>
              <a:buChar char="•"/>
            </a:pPr>
            <a:r>
              <a:rPr lang="en-US" altLang="en-US">
                <a:latin typeface="Times New Roman" charset="0"/>
              </a:rPr>
              <a:t>The fisherman uses the most attractive sort of bait, the most alluring fly or top water jig to induce the fish to strike.  And like the devil, he knows what bait a certain type of fish like.  If you are fishing for Crappy – you use minnows, if you want Bass – use another kind of bait.</a:t>
            </a:r>
          </a:p>
          <a:p>
            <a:pPr marL="228600" indent="-228600">
              <a:buFontTx/>
              <a:buAutoNum type="arabicPeriod" startAt="2"/>
            </a:pPr>
            <a:endParaRPr lang="en-US" altLang="en-US">
              <a:latin typeface="Times New Roman" charset="0"/>
            </a:endParaRPr>
          </a:p>
          <a:p>
            <a:pPr marL="228600" indent="-228600">
              <a:buFontTx/>
              <a:buChar char="•"/>
            </a:pPr>
            <a:endParaRPr lang="en-US" altLang="en-US">
              <a:latin typeface="Times New Roman" charset="0"/>
            </a:endParaRPr>
          </a:p>
        </p:txBody>
      </p:sp>
    </p:spTree>
    <p:extLst>
      <p:ext uri="{BB962C8B-B14F-4D97-AF65-F5344CB8AC3E}">
        <p14:creationId xmlns:p14="http://schemas.microsoft.com/office/powerpoint/2010/main" val="88216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4BBFCA3-8685-3847-8BAF-FA9BEA195633}" type="slidenum">
              <a:rPr lang="en-US" altLang="en-US" sz="1200"/>
              <a:pPr/>
              <a:t>5</a:t>
            </a:fld>
            <a:endParaRPr lang="en-US" altLang="en-US" sz="1200"/>
          </a:p>
        </p:txBody>
      </p:sp>
      <p:sp>
        <p:nvSpPr>
          <p:cNvPr id="49154" name="Rectangle 2"/>
          <p:cNvSpPr>
            <a:spLocks noGrp="1" noRot="1" noChangeAspect="1" noChangeArrowheads="1" noTextEdit="1"/>
          </p:cNvSpPr>
          <p:nvPr>
            <p:ph type="sldImg"/>
          </p:nvPr>
        </p:nvSpPr>
        <p:spPr>
          <a:xfrm>
            <a:off x="563563" y="227013"/>
            <a:ext cx="3751262" cy="2344737"/>
          </a:xfrm>
          <a:ln/>
        </p:spPr>
      </p:sp>
      <p:sp>
        <p:nvSpPr>
          <p:cNvPr id="49155" name="Rectangle 3"/>
          <p:cNvSpPr>
            <a:spLocks noGrp="1" noChangeArrowheads="1"/>
          </p:cNvSpPr>
          <p:nvPr>
            <p:ph type="body" idx="1"/>
          </p:nvPr>
        </p:nvSpPr>
        <p:spPr>
          <a:xfrm>
            <a:off x="457200" y="2647950"/>
            <a:ext cx="6172200" cy="6126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a:latin typeface="Times New Roman" charset="0"/>
              </a:rPr>
              <a:t>So here you have a fish swimming, minding its own business, it is in the safety of the rocks and weeds.</a:t>
            </a:r>
          </a:p>
          <a:p>
            <a:pPr marL="228600" indent="-228600">
              <a:lnSpc>
                <a:spcPct val="90000"/>
              </a:lnSpc>
              <a:buFontTx/>
              <a:buAutoNum type="arabicPeriod"/>
            </a:pPr>
            <a:r>
              <a:rPr lang="en-US" altLang="en-US">
                <a:latin typeface="Times New Roman" charset="0"/>
              </a:rPr>
              <a:t>Then it sees a dangling worm, Hjmm, he says, I sure am hungry.  But I have heard there are hooks in some works, my mom told me what happened to Uncle Cod.  I think I’ll just stay here.</a:t>
            </a:r>
          </a:p>
          <a:p>
            <a:pPr marL="228600" indent="-228600">
              <a:lnSpc>
                <a:spcPct val="90000"/>
              </a:lnSpc>
              <a:buFontTx/>
              <a:buAutoNum type="arabicPeriod"/>
            </a:pPr>
            <a:r>
              <a:rPr lang="en-US" altLang="en-US">
                <a:latin typeface="Times New Roman" charset="0"/>
              </a:rPr>
              <a:t>Well, that work is still there, it look harmless, and boy I sure am hungry, I think I’ll swim by and see what it looks like, I won’t even get close.</a:t>
            </a:r>
          </a:p>
          <a:p>
            <a:pPr marL="228600" indent="-228600">
              <a:lnSpc>
                <a:spcPct val="90000"/>
              </a:lnSpc>
              <a:buFontTx/>
              <a:buAutoNum type="arabicPeriod"/>
            </a:pPr>
            <a:r>
              <a:rPr lang="en-US" altLang="en-US">
                <a:latin typeface="Times New Roman" charset="0"/>
              </a:rPr>
              <a:t>Nothing wrong here, I think I’ll just take a closer look, it sure does look tasty.  I think I’ll take a little close look, and see if I can see I see anything that looks sharp.</a:t>
            </a:r>
          </a:p>
          <a:p>
            <a:pPr marL="228600" indent="-228600">
              <a:lnSpc>
                <a:spcPct val="90000"/>
              </a:lnSpc>
              <a:buFontTx/>
              <a:buAutoNum type="arabicPeriod"/>
            </a:pPr>
            <a:r>
              <a:rPr lang="en-US" altLang="en-US">
                <a:latin typeface="Times New Roman" charset="0"/>
              </a:rPr>
              <a:t>Well, since, I’m here, I might as well take one little tinsey weensy little bite – BANG! IT’S HOOKED.</a:t>
            </a:r>
          </a:p>
          <a:p>
            <a:pPr marL="228600" indent="-228600">
              <a:lnSpc>
                <a:spcPct val="90000"/>
              </a:lnSpc>
              <a:buFontTx/>
              <a:buAutoNum type="arabicPeriod"/>
            </a:pPr>
            <a:endParaRPr lang="en-US" altLang="en-US">
              <a:latin typeface="Times New Roman" charset="0"/>
            </a:endParaRPr>
          </a:p>
          <a:p>
            <a:pPr marL="228600" indent="-228600">
              <a:lnSpc>
                <a:spcPct val="90000"/>
              </a:lnSpc>
              <a:buFontTx/>
              <a:buAutoNum type="arabicPeriod"/>
            </a:pPr>
            <a:r>
              <a:rPr lang="en-US" altLang="en-US" b="1">
                <a:latin typeface="Times New Roman" charset="0"/>
              </a:rPr>
              <a:t>It is almost like you aw swimming in a straight course and then you start to veer off course toward something that catches your eye</a:t>
            </a:r>
          </a:p>
          <a:p>
            <a:pPr marL="228600" indent="-228600">
              <a:lnSpc>
                <a:spcPct val="90000"/>
              </a:lnSpc>
              <a:buFontTx/>
              <a:buAutoNum type="arabicPeriod"/>
            </a:pPr>
            <a:endParaRPr lang="en-US" altLang="en-US" b="1">
              <a:latin typeface="Times New Roman" charset="0"/>
            </a:endParaRPr>
          </a:p>
          <a:p>
            <a:pPr marL="228600" indent="-228600">
              <a:lnSpc>
                <a:spcPct val="90000"/>
              </a:lnSpc>
              <a:buFontTx/>
              <a:buAutoNum type="arabicPeriod"/>
            </a:pPr>
            <a:r>
              <a:rPr lang="en-US" altLang="en-US" b="1">
                <a:latin typeface="Times New Roman" charset="0"/>
              </a:rPr>
              <a:t>WE MUST KNOW OUR WEEKNESSES – THE DEVIL DOES</a:t>
            </a:r>
          </a:p>
          <a:p>
            <a:pPr marL="685800" lvl="1" indent="-228600">
              <a:lnSpc>
                <a:spcPct val="90000"/>
              </a:lnSpc>
              <a:buFontTx/>
              <a:buChar char="•"/>
            </a:pPr>
            <a:r>
              <a:rPr lang="en-US" altLang="en-US">
                <a:latin typeface="Times New Roman" charset="0"/>
              </a:rPr>
              <a:t>Stay away from those places that may tempt us to do wrong</a:t>
            </a:r>
          </a:p>
          <a:p>
            <a:pPr marL="685800" lvl="1" indent="-228600">
              <a:lnSpc>
                <a:spcPct val="90000"/>
              </a:lnSpc>
              <a:buFontTx/>
              <a:buChar char="•"/>
            </a:pPr>
            <a:r>
              <a:rPr lang="en-US" altLang="en-US">
                <a:latin typeface="Times New Roman" charset="0"/>
              </a:rPr>
              <a:t>Stay away from bad company</a:t>
            </a:r>
          </a:p>
          <a:p>
            <a:pPr marL="685800" lvl="1" indent="-228600">
              <a:lnSpc>
                <a:spcPct val="90000"/>
              </a:lnSpc>
              <a:buFontTx/>
              <a:buChar char="•"/>
            </a:pPr>
            <a:r>
              <a:rPr lang="en-US" altLang="en-US">
                <a:latin typeface="Times New Roman" charset="0"/>
              </a:rPr>
              <a:t>If you carry dynamite – don’t walk into a blacksmith’s shop!</a:t>
            </a:r>
          </a:p>
          <a:p>
            <a:pPr marL="685800" lvl="1" indent="-228600">
              <a:lnSpc>
                <a:spcPct val="90000"/>
              </a:lnSpc>
              <a:buFontTx/>
              <a:buChar char="•"/>
            </a:pPr>
            <a:r>
              <a:rPr lang="en-US" altLang="en-US">
                <a:latin typeface="Times New Roman" charset="0"/>
              </a:rPr>
              <a:t>Not only stay away from things you know to be wrong, stay away from things you don’t know to be right.</a:t>
            </a:r>
          </a:p>
          <a:p>
            <a:pPr marL="228600" indent="-228600">
              <a:lnSpc>
                <a:spcPct val="90000"/>
              </a:lnSpc>
              <a:buFontTx/>
              <a:buChar char="•"/>
            </a:pPr>
            <a:endParaRPr lang="en-US" altLang="en-US">
              <a:latin typeface="Times New Roman" charset="0"/>
            </a:endParaRPr>
          </a:p>
          <a:p>
            <a:pPr marL="228600" indent="-228600">
              <a:lnSpc>
                <a:spcPct val="90000"/>
              </a:lnSpc>
              <a:buFontTx/>
              <a:buChar char="•"/>
            </a:pPr>
            <a:r>
              <a:rPr lang="en-US" altLang="en-US" b="1" i="1">
                <a:latin typeface="Times New Roman" charset="0"/>
              </a:rPr>
              <a:t>A Little boy was told NOT</a:t>
            </a:r>
            <a:r>
              <a:rPr lang="en-US" altLang="en-US" i="1">
                <a:latin typeface="Times New Roman" charset="0"/>
              </a:rPr>
              <a:t> to go swimming in the pond by his mother.  But when she returned it was obvious that he had gone swimming and disobeyed her.  When asked he said, “Well momma, it just so happened that I had to go over to see Jimmy, and you know I have to walk right by that old pond to get to Jimmy’s house.  And well, as I walked by the pond,</a:t>
            </a:r>
            <a:r>
              <a:rPr lang="en-US" altLang="en-US">
                <a:latin typeface="Times New Roman" charset="0"/>
              </a:rPr>
              <a:t> I noticed that I had my swimming suit with me, and so I just couldn’t help myself</a:t>
            </a:r>
          </a:p>
          <a:p>
            <a:pPr marL="685800" lvl="1" indent="-228600">
              <a:lnSpc>
                <a:spcPct val="90000"/>
              </a:lnSpc>
              <a:buFontTx/>
              <a:buChar char="•"/>
            </a:pPr>
            <a:r>
              <a:rPr lang="en-US" altLang="en-US">
                <a:latin typeface="Times New Roman" charset="0"/>
              </a:rPr>
              <a:t>He has his mind made up already to disobey here – His desire was in that pond not with his mother.</a:t>
            </a:r>
          </a:p>
          <a:p>
            <a:pPr marL="685800" lvl="1" indent="-228600">
              <a:lnSpc>
                <a:spcPct val="90000"/>
              </a:lnSpc>
              <a:buFontTx/>
              <a:buChar char="•"/>
            </a:pPr>
            <a:r>
              <a:rPr lang="en-US" altLang="en-US">
                <a:latin typeface="Times New Roman" charset="0"/>
              </a:rPr>
              <a:t>How said it is to be drawn away from God – Later James will talk about drawing near to God  and the devil will flee from you. (4:7)</a:t>
            </a:r>
          </a:p>
        </p:txBody>
      </p:sp>
      <p:sp>
        <p:nvSpPr>
          <p:cNvPr id="49156" name="Text Box 4"/>
          <p:cNvSpPr txBox="1">
            <a:spLocks noChangeArrowheads="1"/>
          </p:cNvSpPr>
          <p:nvPr/>
        </p:nvSpPr>
        <p:spPr bwMode="auto">
          <a:xfrm>
            <a:off x="4572000" y="539750"/>
            <a:ext cx="2036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400" b="0"/>
              <a:t>A Man is tempted when</a:t>
            </a:r>
          </a:p>
          <a:p>
            <a:r>
              <a:rPr lang="en-US" altLang="en-US" sz="1400" b="0"/>
              <a:t> he is drawn away by</a:t>
            </a:r>
          </a:p>
          <a:p>
            <a:r>
              <a:rPr lang="en-US" altLang="en-US" sz="1400" b="0"/>
              <a:t> his own lust, and is </a:t>
            </a:r>
          </a:p>
          <a:p>
            <a:r>
              <a:rPr lang="en-US" altLang="en-US" sz="1400" b="0"/>
              <a:t> enticed.</a:t>
            </a:r>
          </a:p>
        </p:txBody>
      </p:sp>
    </p:spTree>
    <p:extLst>
      <p:ext uri="{BB962C8B-B14F-4D97-AF65-F5344CB8AC3E}">
        <p14:creationId xmlns:p14="http://schemas.microsoft.com/office/powerpoint/2010/main" val="168208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2227F35-E005-2A40-9E0A-AA1F40CF8FA3}" type="slidenum">
              <a:rPr lang="en-US" altLang="en-US" sz="1200"/>
              <a:pPr/>
              <a:t>6</a:t>
            </a:fld>
            <a:endParaRPr lang="en-US" altLang="en-US" sz="1200"/>
          </a:p>
        </p:txBody>
      </p:sp>
      <p:sp>
        <p:nvSpPr>
          <p:cNvPr id="55298" name="Rectangle 2"/>
          <p:cNvSpPr>
            <a:spLocks noGrp="1" noRot="1" noChangeAspect="1" noChangeArrowheads="1" noTextEdit="1"/>
          </p:cNvSpPr>
          <p:nvPr>
            <p:ph type="sldImg"/>
          </p:nvPr>
        </p:nvSpPr>
        <p:spPr>
          <a:xfrm>
            <a:off x="708025" y="681038"/>
            <a:ext cx="5443538" cy="3403600"/>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altLang="en-US">
              <a:latin typeface="Times New Roman" charset="0"/>
            </a:endParaRPr>
          </a:p>
          <a:p>
            <a:pPr marL="228600" indent="-228600">
              <a:buFontTx/>
              <a:buAutoNum type="arabicPeriod" startAt="4"/>
            </a:pPr>
            <a:r>
              <a:rPr lang="en-US" altLang="en-US">
                <a:latin typeface="Times New Roman" charset="0"/>
              </a:rPr>
              <a:t>James begins this section with a warning – DO NOT BE DECEIVED.</a:t>
            </a:r>
          </a:p>
          <a:p>
            <a:pPr marL="685800" lvl="1" indent="-228600">
              <a:buFontTx/>
              <a:buChar char="•"/>
            </a:pPr>
            <a:r>
              <a:rPr lang="en-US" altLang="en-US">
                <a:latin typeface="Times New Roman" charset="0"/>
              </a:rPr>
              <a:t>DECEIVED (planasthe) – to err, to wonder, to roam about, to stray from the subject or direct course (it implies a person who is tricked)</a:t>
            </a:r>
          </a:p>
          <a:p>
            <a:pPr marL="228600" indent="-228600"/>
            <a:endParaRPr lang="en-US" altLang="en-US">
              <a:latin typeface="Times New Roman" charset="0"/>
            </a:endParaRPr>
          </a:p>
        </p:txBody>
      </p:sp>
    </p:spTree>
    <p:extLst>
      <p:ext uri="{BB962C8B-B14F-4D97-AF65-F5344CB8AC3E}">
        <p14:creationId xmlns:p14="http://schemas.microsoft.com/office/powerpoint/2010/main" val="15051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2270B76-80CB-DA45-96A4-B151F6223DDD}" type="slidenum">
              <a:rPr lang="en-US" altLang="en-US" sz="1200"/>
              <a:pPr/>
              <a:t>7</a:t>
            </a:fld>
            <a:endParaRPr lang="en-US" altLang="en-US" sz="1200"/>
          </a:p>
        </p:txBody>
      </p:sp>
      <p:sp>
        <p:nvSpPr>
          <p:cNvPr id="57346" name="Rectangle 2"/>
          <p:cNvSpPr>
            <a:spLocks noGrp="1" noRot="1" noChangeAspect="1" noChangeArrowheads="1" noTextEdit="1"/>
          </p:cNvSpPr>
          <p:nvPr>
            <p:ph type="sldImg"/>
          </p:nvPr>
        </p:nvSpPr>
        <p:spPr>
          <a:xfrm>
            <a:off x="396875" y="227013"/>
            <a:ext cx="3627438" cy="2268537"/>
          </a:xfrm>
          <a:ln/>
        </p:spPr>
      </p:sp>
      <p:sp>
        <p:nvSpPr>
          <p:cNvPr id="57347" name="Rectangle 3"/>
          <p:cNvSpPr>
            <a:spLocks noGrp="1" noChangeArrowheads="1"/>
          </p:cNvSpPr>
          <p:nvPr>
            <p:ph type="body" idx="1"/>
          </p:nvPr>
        </p:nvSpPr>
        <p:spPr>
          <a:xfrm>
            <a:off x="533400" y="2647950"/>
            <a:ext cx="5867400" cy="574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Times New Roman" charset="0"/>
              </a:rPr>
              <a:t>James is about to show us that God is the source of only good</a:t>
            </a:r>
          </a:p>
          <a:p>
            <a:pPr marL="228600" indent="-228600">
              <a:buFontTx/>
              <a:buAutoNum type="arabicPeriod"/>
            </a:pPr>
            <a:r>
              <a:rPr lang="en-US" altLang="en-US">
                <a:latin typeface="Times New Roman" charset="0"/>
              </a:rPr>
              <a:t>So far James has dealt with the negative facts concerning God – He is not to be blamed for the desire to do evil – for Temptations.</a:t>
            </a:r>
          </a:p>
          <a:p>
            <a:pPr marL="228600" indent="-228600">
              <a:buFontTx/>
              <a:buAutoNum type="arabicPeriod"/>
            </a:pPr>
            <a:r>
              <a:rPr lang="en-US" altLang="en-US">
                <a:latin typeface="Times New Roman" charset="0"/>
              </a:rPr>
              <a:t>Now James switches to the positive.</a:t>
            </a:r>
          </a:p>
          <a:p>
            <a:pPr marL="685800" lvl="1" indent="-228600">
              <a:buFontTx/>
              <a:buChar char="•"/>
            </a:pPr>
            <a:r>
              <a:rPr lang="en-US" altLang="en-US">
                <a:latin typeface="Times New Roman" charset="0"/>
              </a:rPr>
              <a:t>Not only should we resist sin because of the consequences – DEATH</a:t>
            </a:r>
          </a:p>
          <a:p>
            <a:pPr marL="685800" lvl="1" indent="-228600">
              <a:buFontTx/>
              <a:buChar char="•"/>
            </a:pPr>
            <a:r>
              <a:rPr lang="en-US" altLang="en-US">
                <a:latin typeface="Times New Roman" charset="0"/>
              </a:rPr>
              <a:t>We should resist sin because of the Goodness of God – John 3:16</a:t>
            </a:r>
          </a:p>
          <a:p>
            <a:pPr marL="228600" indent="-228600">
              <a:buFontTx/>
              <a:buAutoNum type="arabicPeriod"/>
            </a:pPr>
            <a:r>
              <a:rPr lang="en-US" altLang="en-US">
                <a:latin typeface="Times New Roman" charset="0"/>
              </a:rPr>
              <a:t>James is trying to help us endure all the trials and temptations we will face.  Since God is not the source of these temptations, what is He the source of?</a:t>
            </a:r>
          </a:p>
        </p:txBody>
      </p:sp>
      <p:sp>
        <p:nvSpPr>
          <p:cNvPr id="57348" name="Text Box 4"/>
          <p:cNvSpPr txBox="1">
            <a:spLocks noChangeArrowheads="1"/>
          </p:cNvSpPr>
          <p:nvPr/>
        </p:nvSpPr>
        <p:spPr bwMode="auto">
          <a:xfrm>
            <a:off x="3717925" y="1243013"/>
            <a:ext cx="1190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Father of lights</a:t>
            </a:r>
          </a:p>
        </p:txBody>
      </p:sp>
      <p:sp>
        <p:nvSpPr>
          <p:cNvPr id="57349" name="Line 5"/>
          <p:cNvSpPr>
            <a:spLocks noChangeShapeType="1"/>
          </p:cNvSpPr>
          <p:nvPr/>
        </p:nvSpPr>
        <p:spPr bwMode="auto">
          <a:xfrm flipH="1">
            <a:off x="2743200" y="1362075"/>
            <a:ext cx="990600" cy="74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Text Box 6"/>
          <p:cNvSpPr txBox="1">
            <a:spLocks noChangeArrowheads="1"/>
          </p:cNvSpPr>
          <p:nvPr/>
        </p:nvSpPr>
        <p:spPr bwMode="auto">
          <a:xfrm>
            <a:off x="3717925" y="1697038"/>
            <a:ext cx="1019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No Variation</a:t>
            </a:r>
          </a:p>
        </p:txBody>
      </p:sp>
      <p:sp>
        <p:nvSpPr>
          <p:cNvPr id="57351" name="Line 7"/>
          <p:cNvSpPr>
            <a:spLocks noChangeShapeType="1"/>
          </p:cNvSpPr>
          <p:nvPr/>
        </p:nvSpPr>
        <p:spPr bwMode="auto">
          <a:xfrm flipH="1">
            <a:off x="3048000" y="18161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Text Box 8"/>
          <p:cNvSpPr txBox="1">
            <a:spLocks noChangeArrowheads="1"/>
          </p:cNvSpPr>
          <p:nvPr/>
        </p:nvSpPr>
        <p:spPr bwMode="auto">
          <a:xfrm>
            <a:off x="3717925" y="714375"/>
            <a:ext cx="9128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Good Gifts</a:t>
            </a:r>
          </a:p>
        </p:txBody>
      </p:sp>
      <p:sp>
        <p:nvSpPr>
          <p:cNvPr id="57353" name="Line 9"/>
          <p:cNvSpPr>
            <a:spLocks noChangeShapeType="1"/>
          </p:cNvSpPr>
          <p:nvPr/>
        </p:nvSpPr>
        <p:spPr bwMode="auto">
          <a:xfrm flipH="1">
            <a:off x="2971800" y="83185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8369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39317234-8550-DE4A-B941-A723B1232294}" type="slidenum">
              <a:rPr lang="en-US" altLang="en-US" sz="1200"/>
              <a:pPr/>
              <a:t>8</a:t>
            </a:fld>
            <a:endParaRPr lang="en-US" altLang="en-US" sz="1200"/>
          </a:p>
        </p:txBody>
      </p:sp>
      <p:sp>
        <p:nvSpPr>
          <p:cNvPr id="59394" name="Rectangle 2"/>
          <p:cNvSpPr>
            <a:spLocks noGrp="1" noRot="1" noChangeAspect="1" noChangeArrowheads="1" noTextEdit="1"/>
          </p:cNvSpPr>
          <p:nvPr>
            <p:ph type="sldImg"/>
          </p:nvPr>
        </p:nvSpPr>
        <p:spPr>
          <a:xfrm>
            <a:off x="708025" y="681038"/>
            <a:ext cx="5443538" cy="34036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3451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8F5BA45E-288C-FE44-9D40-641DD4AFA830}" type="slidenum">
              <a:rPr lang="en-US" altLang="en-US" sz="1200"/>
              <a:pPr/>
              <a:t>9</a:t>
            </a:fld>
            <a:endParaRPr lang="en-US" altLang="en-US" sz="1200"/>
          </a:p>
        </p:txBody>
      </p:sp>
      <p:sp>
        <p:nvSpPr>
          <p:cNvPr id="20482" name="Rectangle 2"/>
          <p:cNvSpPr>
            <a:spLocks noGrp="1" noRot="1" noChangeAspect="1" noChangeArrowheads="1" noTextEdit="1"/>
          </p:cNvSpPr>
          <p:nvPr>
            <p:ph type="sldImg"/>
          </p:nvPr>
        </p:nvSpPr>
        <p:spPr>
          <a:xfrm>
            <a:off x="984250" y="685800"/>
            <a:ext cx="3902075" cy="2438400"/>
          </a:xfrm>
          <a:ln/>
        </p:spPr>
      </p:sp>
      <p:sp>
        <p:nvSpPr>
          <p:cNvPr id="20483" name="Rectangle 3"/>
          <p:cNvSpPr>
            <a:spLocks noGrp="1" noChangeArrowheads="1"/>
          </p:cNvSpPr>
          <p:nvPr>
            <p:ph type="body" idx="1"/>
          </p:nvPr>
        </p:nvSpPr>
        <p:spPr>
          <a:xfrm>
            <a:off x="533400" y="3276600"/>
            <a:ext cx="5791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latin typeface="Times New Roman" charset="0"/>
              </a:rPr>
              <a:t>DESIRE or LUST</a:t>
            </a:r>
            <a:r>
              <a:rPr lang="en-US" altLang="en-US">
                <a:latin typeface="Times New Roman" charset="0"/>
              </a:rPr>
              <a:t> (epithumia) – the desire of the soul, and ardent desire, the inclination of the soul to enjoy or to acquire something.</a:t>
            </a:r>
          </a:p>
          <a:p>
            <a:pPr marL="685800" lvl="1" indent="-228600">
              <a:buFontTx/>
              <a:buChar char="•"/>
            </a:pPr>
            <a:r>
              <a:rPr lang="en-US" altLang="en-US">
                <a:latin typeface="Times New Roman" charset="0"/>
              </a:rPr>
              <a:t>Not just any desire (golf, promotion) but a sinful desire, unless your desire to play golf leads you away from the Lord.  Any desire (food, sex, money, etc. can be wholesome or sinful).</a:t>
            </a:r>
          </a:p>
          <a:p>
            <a:pPr marL="685800" lvl="1" indent="-228600">
              <a:buFontTx/>
              <a:buChar char="•"/>
            </a:pPr>
            <a:r>
              <a:rPr lang="en-US" altLang="en-US">
                <a:latin typeface="Times New Roman" charset="0"/>
              </a:rPr>
              <a:t>Sometimes used in a good sense (Luke 22:15 – with a fervent desire, I have a desire to eat the Passover; Phil 1:23 – having a desire to depart and be with God; 1 Thess 2:17 – More eagerly to see your face with great desire)</a:t>
            </a:r>
          </a:p>
          <a:p>
            <a:pPr marL="685800" lvl="1" indent="-228600">
              <a:buFontTx/>
              <a:buChar char="•"/>
            </a:pPr>
            <a:r>
              <a:rPr lang="en-US" altLang="en-US">
                <a:latin typeface="Times New Roman" charset="0"/>
              </a:rPr>
              <a:t>Here it means covetous, sinful desire of the soul</a:t>
            </a:r>
          </a:p>
          <a:p>
            <a:pPr marL="228600" indent="-228600">
              <a:buFontTx/>
              <a:buAutoNum type="arabicPeriod" startAt="2"/>
            </a:pPr>
            <a:r>
              <a:rPr lang="en-US" altLang="en-US" b="1">
                <a:latin typeface="Times New Roman" charset="0"/>
              </a:rPr>
              <a:t>DECEPTION</a:t>
            </a:r>
          </a:p>
          <a:p>
            <a:pPr marL="685800" lvl="1" indent="-228600">
              <a:buFontTx/>
              <a:buAutoNum type="alphaUcPeriod"/>
            </a:pPr>
            <a:r>
              <a:rPr lang="en-US" altLang="en-US" b="1" u="sng">
                <a:latin typeface="Times New Roman" charset="0"/>
              </a:rPr>
              <a:t>DRAWN AWAY</a:t>
            </a:r>
            <a:r>
              <a:rPr lang="en-US" altLang="en-US">
                <a:latin typeface="Times New Roman" charset="0"/>
              </a:rPr>
              <a:t> (exelkomenos) – to be drawn inward, to be led, or impelled.  It carries with it the idea of  bait used to beguile the fish from safety</a:t>
            </a:r>
          </a:p>
          <a:p>
            <a:pPr marL="1143000" lvl="2" indent="-228600">
              <a:buFontTx/>
              <a:buChar char="•"/>
            </a:pPr>
            <a:r>
              <a:rPr lang="en-US" altLang="en-US" i="1">
                <a:latin typeface="Times New Roman" charset="0"/>
              </a:rPr>
              <a:t>Gen 3:6 – Eve was tempted by the Devil and aw that the fruit was pleasant to the eye</a:t>
            </a:r>
          </a:p>
          <a:p>
            <a:pPr marL="1143000" lvl="2" indent="-228600">
              <a:buFontTx/>
              <a:buChar char="•"/>
            </a:pPr>
            <a:r>
              <a:rPr lang="en-US" altLang="en-US" i="1">
                <a:latin typeface="Times New Roman" charset="0"/>
              </a:rPr>
              <a:t>Josh 7:21 – Achan  “saw, and coveted and took”</a:t>
            </a:r>
          </a:p>
          <a:p>
            <a:pPr marL="685800" lvl="1" indent="-228600">
              <a:buFontTx/>
              <a:buAutoNum type="alphaUcPeriod"/>
            </a:pPr>
            <a:r>
              <a:rPr lang="en-US" altLang="en-US" b="1" u="sng">
                <a:latin typeface="Times New Roman" charset="0"/>
              </a:rPr>
              <a:t>ENTICED</a:t>
            </a:r>
            <a:r>
              <a:rPr lang="en-US" altLang="en-US">
                <a:latin typeface="Times New Roman" charset="0"/>
              </a:rPr>
              <a:t> (deleazomenos) – to bait a hook, being trapped by using bait, “Getting Hooked”</a:t>
            </a:r>
          </a:p>
          <a:p>
            <a:pPr marL="1143000" lvl="2" indent="-228600">
              <a:buFontTx/>
              <a:buChar char="•"/>
            </a:pPr>
            <a:r>
              <a:rPr lang="en-US" altLang="en-US" i="1">
                <a:latin typeface="Times New Roman" charset="0"/>
              </a:rPr>
              <a:t>1 Tim 3:7 – snare of the devil</a:t>
            </a:r>
          </a:p>
          <a:p>
            <a:pPr marL="1143000" lvl="2" indent="-228600">
              <a:buFontTx/>
              <a:buChar char="•"/>
            </a:pPr>
            <a:r>
              <a:rPr lang="en-US" altLang="en-US" i="1">
                <a:latin typeface="Times New Roman" charset="0"/>
              </a:rPr>
              <a:t>2 Tim 2:26 – the snare of the devil</a:t>
            </a:r>
          </a:p>
          <a:p>
            <a:pPr marL="228600" indent="-228600">
              <a:buFontTx/>
              <a:buChar char="•"/>
            </a:pPr>
            <a:endParaRPr lang="en-US" altLang="en-US" i="1">
              <a:latin typeface="Times New Roman" charset="0"/>
            </a:endParaRPr>
          </a:p>
          <a:p>
            <a:pPr marL="228600" indent="-228600">
              <a:buFontTx/>
              <a:buChar char="•"/>
            </a:pPr>
            <a:r>
              <a:rPr lang="en-US" altLang="en-US">
                <a:latin typeface="Times New Roman" charset="0"/>
              </a:rPr>
              <a:t>The fisherman uses the most attractive sort of bait, the most alluring fly or top water jig to induce the fish to strike.  And like the devil, he knows what bait a certain type of fish like.  If you are fishing for Crappy – you use minnows, if you want Bass – use another kind of bait.</a:t>
            </a:r>
          </a:p>
          <a:p>
            <a:pPr marL="228600" indent="-228600">
              <a:buFontTx/>
              <a:buAutoNum type="arabicPeriod" startAt="2"/>
            </a:pPr>
            <a:endParaRPr lang="en-US" altLang="en-US">
              <a:latin typeface="Times New Roman" charset="0"/>
            </a:endParaRPr>
          </a:p>
          <a:p>
            <a:pPr marL="228600" indent="-228600">
              <a:buFontTx/>
              <a:buChar char="•"/>
            </a:pPr>
            <a:endParaRPr lang="en-US" altLang="en-US">
              <a:latin typeface="Times New Roman" charset="0"/>
            </a:endParaRPr>
          </a:p>
        </p:txBody>
      </p:sp>
    </p:spTree>
    <p:extLst>
      <p:ext uri="{BB962C8B-B14F-4D97-AF65-F5344CB8AC3E}">
        <p14:creationId xmlns:p14="http://schemas.microsoft.com/office/powerpoint/2010/main" val="163262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5" name="Rectangle 6"/>
          <p:cNvSpPr>
            <a:spLocks noGrp="1" noChangeArrowheads="1"/>
          </p:cNvSpPr>
          <p:nvPr>
            <p:ph type="sldNum" sz="quarter" idx="11"/>
          </p:nvPr>
        </p:nvSpPr>
        <p:spPr>
          <a:ln/>
        </p:spPr>
        <p:txBody>
          <a:bodyPr/>
          <a:lstStyle>
            <a:lvl1pPr>
              <a:defRPr/>
            </a:lvl1pPr>
          </a:lstStyle>
          <a:p>
            <a:pPr>
              <a:defRPr/>
            </a:pPr>
            <a:fld id="{0D14A349-ECEF-7B4C-978B-D6C9FF126FB3}" type="slidenum">
              <a:rPr lang="en-US" altLang="en-US"/>
              <a:pPr>
                <a:defRPr/>
              </a:pPr>
              <a:t>‹#›</a:t>
            </a:fld>
            <a:endParaRPr lang="en-US" altLang="en-US"/>
          </a:p>
        </p:txBody>
      </p:sp>
    </p:spTree>
    <p:extLst>
      <p:ext uri="{BB962C8B-B14F-4D97-AF65-F5344CB8AC3E}">
        <p14:creationId xmlns:p14="http://schemas.microsoft.com/office/powerpoint/2010/main" val="75239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5" name="Rectangle 6"/>
          <p:cNvSpPr>
            <a:spLocks noGrp="1" noChangeArrowheads="1"/>
          </p:cNvSpPr>
          <p:nvPr>
            <p:ph type="sldNum" sz="quarter" idx="11"/>
          </p:nvPr>
        </p:nvSpPr>
        <p:spPr>
          <a:ln/>
        </p:spPr>
        <p:txBody>
          <a:bodyPr/>
          <a:lstStyle>
            <a:lvl1pPr>
              <a:defRPr/>
            </a:lvl1pPr>
          </a:lstStyle>
          <a:p>
            <a:pPr>
              <a:defRPr/>
            </a:pPr>
            <a:fld id="{1D1B0DFB-3CC5-9046-AF0B-2EDF32F68CFD}" type="slidenum">
              <a:rPr lang="en-US" altLang="en-US"/>
              <a:pPr>
                <a:defRPr/>
              </a:pPr>
              <a:t>‹#›</a:t>
            </a:fld>
            <a:endParaRPr lang="en-US" altLang="en-US"/>
          </a:p>
        </p:txBody>
      </p:sp>
    </p:spTree>
    <p:extLst>
      <p:ext uri="{BB962C8B-B14F-4D97-AF65-F5344CB8AC3E}">
        <p14:creationId xmlns:p14="http://schemas.microsoft.com/office/powerpoint/2010/main" val="174969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4000"/>
            <a:ext cx="1943100" cy="482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4000"/>
            <a:ext cx="5676900" cy="482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5" name="Rectangle 6"/>
          <p:cNvSpPr>
            <a:spLocks noGrp="1" noChangeArrowheads="1"/>
          </p:cNvSpPr>
          <p:nvPr>
            <p:ph type="sldNum" sz="quarter" idx="11"/>
          </p:nvPr>
        </p:nvSpPr>
        <p:spPr>
          <a:ln/>
        </p:spPr>
        <p:txBody>
          <a:bodyPr/>
          <a:lstStyle>
            <a:lvl1pPr>
              <a:defRPr/>
            </a:lvl1pPr>
          </a:lstStyle>
          <a:p>
            <a:pPr>
              <a:defRPr/>
            </a:pPr>
            <a:fld id="{795AEFFE-7EBF-3349-850C-41EC75FDF256}" type="slidenum">
              <a:rPr lang="en-US" altLang="en-US"/>
              <a:pPr>
                <a:defRPr/>
              </a:pPr>
              <a:t>‹#›</a:t>
            </a:fld>
            <a:endParaRPr lang="en-US" altLang="en-US"/>
          </a:p>
        </p:txBody>
      </p:sp>
    </p:spTree>
    <p:extLst>
      <p:ext uri="{BB962C8B-B14F-4D97-AF65-F5344CB8AC3E}">
        <p14:creationId xmlns:p14="http://schemas.microsoft.com/office/powerpoint/2010/main" val="146934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5" name="Rectangle 6"/>
          <p:cNvSpPr>
            <a:spLocks noGrp="1" noChangeArrowheads="1"/>
          </p:cNvSpPr>
          <p:nvPr>
            <p:ph type="sldNum" sz="quarter" idx="11"/>
          </p:nvPr>
        </p:nvSpPr>
        <p:spPr>
          <a:ln/>
        </p:spPr>
        <p:txBody>
          <a:bodyPr/>
          <a:lstStyle>
            <a:lvl1pPr>
              <a:defRPr/>
            </a:lvl1pPr>
          </a:lstStyle>
          <a:p>
            <a:pPr>
              <a:defRPr/>
            </a:pPr>
            <a:fld id="{C7F94516-82EA-7A4F-B68E-8EFE38A906CD}" type="slidenum">
              <a:rPr lang="en-US" altLang="en-US"/>
              <a:pPr>
                <a:defRPr/>
              </a:pPr>
              <a:t>‹#›</a:t>
            </a:fld>
            <a:endParaRPr lang="en-US" altLang="en-US"/>
          </a:p>
        </p:txBody>
      </p:sp>
    </p:spTree>
    <p:extLst>
      <p:ext uri="{BB962C8B-B14F-4D97-AF65-F5344CB8AC3E}">
        <p14:creationId xmlns:p14="http://schemas.microsoft.com/office/powerpoint/2010/main" val="147461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5" name="Rectangle 6"/>
          <p:cNvSpPr>
            <a:spLocks noGrp="1" noChangeArrowheads="1"/>
          </p:cNvSpPr>
          <p:nvPr>
            <p:ph type="sldNum" sz="quarter" idx="11"/>
          </p:nvPr>
        </p:nvSpPr>
        <p:spPr>
          <a:ln/>
        </p:spPr>
        <p:txBody>
          <a:bodyPr/>
          <a:lstStyle>
            <a:lvl1pPr>
              <a:defRPr/>
            </a:lvl1pPr>
          </a:lstStyle>
          <a:p>
            <a:pPr>
              <a:defRPr/>
            </a:pPr>
            <a:fld id="{1B57008A-8A50-C64F-AE5C-8C5A6E7BE4AE}" type="slidenum">
              <a:rPr lang="en-US" altLang="en-US"/>
              <a:pPr>
                <a:defRPr/>
              </a:pPr>
              <a:t>‹#›</a:t>
            </a:fld>
            <a:endParaRPr lang="en-US" altLang="en-US"/>
          </a:p>
        </p:txBody>
      </p:sp>
    </p:spTree>
    <p:extLst>
      <p:ext uri="{BB962C8B-B14F-4D97-AF65-F5344CB8AC3E}">
        <p14:creationId xmlns:p14="http://schemas.microsoft.com/office/powerpoint/2010/main" val="20539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3500"/>
            <a:ext cx="3810000" cy="3746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3810000" cy="3746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6" name="Rectangle 6"/>
          <p:cNvSpPr>
            <a:spLocks noGrp="1" noChangeArrowheads="1"/>
          </p:cNvSpPr>
          <p:nvPr>
            <p:ph type="sldNum" sz="quarter" idx="11"/>
          </p:nvPr>
        </p:nvSpPr>
        <p:spPr>
          <a:ln/>
        </p:spPr>
        <p:txBody>
          <a:bodyPr/>
          <a:lstStyle>
            <a:lvl1pPr>
              <a:defRPr/>
            </a:lvl1pPr>
          </a:lstStyle>
          <a:p>
            <a:pPr>
              <a:defRPr/>
            </a:pPr>
            <a:fld id="{8CF6A907-8A99-1E40-9521-212D8C427717}" type="slidenum">
              <a:rPr lang="en-US" altLang="en-US"/>
              <a:pPr>
                <a:defRPr/>
              </a:pPr>
              <a:t>‹#›</a:t>
            </a:fld>
            <a:endParaRPr lang="en-US" altLang="en-US"/>
          </a:p>
        </p:txBody>
      </p:sp>
    </p:spTree>
    <p:extLst>
      <p:ext uri="{BB962C8B-B14F-4D97-AF65-F5344CB8AC3E}">
        <p14:creationId xmlns:p14="http://schemas.microsoft.com/office/powerpoint/2010/main" val="12640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8" name="Rectangle 6"/>
          <p:cNvSpPr>
            <a:spLocks noGrp="1" noChangeArrowheads="1"/>
          </p:cNvSpPr>
          <p:nvPr>
            <p:ph type="sldNum" sz="quarter" idx="11"/>
          </p:nvPr>
        </p:nvSpPr>
        <p:spPr>
          <a:ln/>
        </p:spPr>
        <p:txBody>
          <a:bodyPr/>
          <a:lstStyle>
            <a:lvl1pPr>
              <a:defRPr/>
            </a:lvl1pPr>
          </a:lstStyle>
          <a:p>
            <a:pPr>
              <a:defRPr/>
            </a:pPr>
            <a:fld id="{3115D536-E5C4-4D4A-A3C4-C010BE6A44B7}" type="slidenum">
              <a:rPr lang="en-US" altLang="en-US"/>
              <a:pPr>
                <a:defRPr/>
              </a:pPr>
              <a:t>‹#›</a:t>
            </a:fld>
            <a:endParaRPr lang="en-US" altLang="en-US"/>
          </a:p>
        </p:txBody>
      </p:sp>
    </p:spTree>
    <p:extLst>
      <p:ext uri="{BB962C8B-B14F-4D97-AF65-F5344CB8AC3E}">
        <p14:creationId xmlns:p14="http://schemas.microsoft.com/office/powerpoint/2010/main" val="14115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4" name="Rectangle 6"/>
          <p:cNvSpPr>
            <a:spLocks noGrp="1" noChangeArrowheads="1"/>
          </p:cNvSpPr>
          <p:nvPr>
            <p:ph type="sldNum" sz="quarter" idx="11"/>
          </p:nvPr>
        </p:nvSpPr>
        <p:spPr>
          <a:ln/>
        </p:spPr>
        <p:txBody>
          <a:bodyPr/>
          <a:lstStyle>
            <a:lvl1pPr>
              <a:defRPr/>
            </a:lvl1pPr>
          </a:lstStyle>
          <a:p>
            <a:pPr>
              <a:defRPr/>
            </a:pPr>
            <a:fld id="{86E599AE-0144-C546-A436-2385F0EE1B9B}" type="slidenum">
              <a:rPr lang="en-US" altLang="en-US"/>
              <a:pPr>
                <a:defRPr/>
              </a:pPr>
              <a:t>‹#›</a:t>
            </a:fld>
            <a:endParaRPr lang="en-US" altLang="en-US"/>
          </a:p>
        </p:txBody>
      </p:sp>
    </p:spTree>
    <p:extLst>
      <p:ext uri="{BB962C8B-B14F-4D97-AF65-F5344CB8AC3E}">
        <p14:creationId xmlns:p14="http://schemas.microsoft.com/office/powerpoint/2010/main" val="184399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3" name="Rectangle 6"/>
          <p:cNvSpPr>
            <a:spLocks noGrp="1" noChangeArrowheads="1"/>
          </p:cNvSpPr>
          <p:nvPr>
            <p:ph type="sldNum" sz="quarter" idx="11"/>
          </p:nvPr>
        </p:nvSpPr>
        <p:spPr>
          <a:ln/>
        </p:spPr>
        <p:txBody>
          <a:bodyPr/>
          <a:lstStyle>
            <a:lvl1pPr>
              <a:defRPr/>
            </a:lvl1pPr>
          </a:lstStyle>
          <a:p>
            <a:pPr>
              <a:defRPr/>
            </a:pPr>
            <a:fld id="{2FBE8521-2538-1B40-AB38-A39411795998}" type="slidenum">
              <a:rPr lang="en-US" altLang="en-US"/>
              <a:pPr>
                <a:defRPr/>
              </a:pPr>
              <a:t>‹#›</a:t>
            </a:fld>
            <a:endParaRPr lang="en-US" altLang="en-US"/>
          </a:p>
        </p:txBody>
      </p:sp>
    </p:spTree>
    <p:extLst>
      <p:ext uri="{BB962C8B-B14F-4D97-AF65-F5344CB8AC3E}">
        <p14:creationId xmlns:p14="http://schemas.microsoft.com/office/powerpoint/2010/main" val="94394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6" name="Rectangle 6"/>
          <p:cNvSpPr>
            <a:spLocks noGrp="1" noChangeArrowheads="1"/>
          </p:cNvSpPr>
          <p:nvPr>
            <p:ph type="sldNum" sz="quarter" idx="11"/>
          </p:nvPr>
        </p:nvSpPr>
        <p:spPr>
          <a:ln/>
        </p:spPr>
        <p:txBody>
          <a:bodyPr/>
          <a:lstStyle>
            <a:lvl1pPr>
              <a:defRPr/>
            </a:lvl1pPr>
          </a:lstStyle>
          <a:p>
            <a:pPr>
              <a:defRPr/>
            </a:pPr>
            <a:fld id="{D396B9EF-F049-FD47-8B12-B5BAA839B7E2}" type="slidenum">
              <a:rPr lang="en-US" altLang="en-US"/>
              <a:pPr>
                <a:defRPr/>
              </a:pPr>
              <a:t>‹#›</a:t>
            </a:fld>
            <a:endParaRPr lang="en-US" altLang="en-US"/>
          </a:p>
        </p:txBody>
      </p:sp>
    </p:spTree>
    <p:extLst>
      <p:ext uri="{BB962C8B-B14F-4D97-AF65-F5344CB8AC3E}">
        <p14:creationId xmlns:p14="http://schemas.microsoft.com/office/powerpoint/2010/main" val="198421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James 1:13-18</a:t>
            </a:r>
          </a:p>
        </p:txBody>
      </p:sp>
      <p:sp>
        <p:nvSpPr>
          <p:cNvPr id="6" name="Rectangle 6"/>
          <p:cNvSpPr>
            <a:spLocks noGrp="1" noChangeArrowheads="1"/>
          </p:cNvSpPr>
          <p:nvPr>
            <p:ph type="sldNum" sz="quarter" idx="11"/>
          </p:nvPr>
        </p:nvSpPr>
        <p:spPr>
          <a:ln/>
        </p:spPr>
        <p:txBody>
          <a:bodyPr/>
          <a:lstStyle>
            <a:lvl1pPr>
              <a:defRPr/>
            </a:lvl1pPr>
          </a:lstStyle>
          <a:p>
            <a:pPr>
              <a:defRPr/>
            </a:pPr>
            <a:fld id="{DBBD8B58-083A-724A-8BD2-41696CC33967}" type="slidenum">
              <a:rPr lang="en-US" altLang="en-US"/>
              <a:pPr>
                <a:defRPr/>
              </a:pPr>
              <a:t>‹#›</a:t>
            </a:fld>
            <a:endParaRPr lang="en-US" altLang="en-US"/>
          </a:p>
        </p:txBody>
      </p:sp>
    </p:spTree>
    <p:extLst>
      <p:ext uri="{BB962C8B-B14F-4D97-AF65-F5344CB8AC3E}">
        <p14:creationId xmlns:p14="http://schemas.microsoft.com/office/powerpoint/2010/main" val="8556362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254000"/>
            <a:ext cx="6858000" cy="952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333500"/>
            <a:ext cx="7772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152400" y="5334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chemeClr val="tx1"/>
                </a:solidFill>
                <a:latin typeface="+mn-lt"/>
              </a:defRPr>
            </a:lvl1pPr>
          </a:lstStyle>
          <a:p>
            <a:pPr>
              <a:defRPr/>
            </a:pPr>
            <a:r>
              <a:rPr lang="en-US"/>
              <a:t>James 1:13-18</a:t>
            </a:r>
          </a:p>
        </p:txBody>
      </p:sp>
      <p:sp>
        <p:nvSpPr>
          <p:cNvPr id="1030" name="Rectangle 6"/>
          <p:cNvSpPr>
            <a:spLocks noGrp="1" noChangeArrowheads="1"/>
          </p:cNvSpPr>
          <p:nvPr>
            <p:ph type="sldNum" sz="quarter" idx="4"/>
          </p:nvPr>
        </p:nvSpPr>
        <p:spPr bwMode="auto">
          <a:xfrm>
            <a:off x="8458200" y="52070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smtClean="0">
                <a:solidFill>
                  <a:schemeClr val="tx1"/>
                </a:solidFill>
                <a:latin typeface="Times New Roman" charset="0"/>
              </a:defRPr>
            </a:lvl1pPr>
          </a:lstStyle>
          <a:p>
            <a:pPr>
              <a:defRPr/>
            </a:pPr>
            <a:fld id="{8CC953BD-5874-8341-9599-841CBE623CDF}" type="slidenum">
              <a:rPr lang="en-US" altLang="en-US"/>
              <a:pPr>
                <a:defRPr/>
              </a:pPr>
              <a:t>‹#›</a:t>
            </a:fld>
            <a:endParaRPr lang="en-US" altLang="en-US"/>
          </a:p>
        </p:txBody>
      </p:sp>
      <p:pic>
        <p:nvPicPr>
          <p:cNvPr id="2" name="Picture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839" y="317500"/>
            <a:ext cx="1208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2700" b="1">
          <a:solidFill>
            <a:srgbClr val="0000FF"/>
          </a:solidFill>
          <a:latin typeface="+mj-lt"/>
          <a:ea typeface="+mj-ea"/>
          <a:cs typeface="+mj-cs"/>
        </a:defRPr>
      </a:lvl1pPr>
      <a:lvl2pPr algn="ctr" rtl="0" eaLnBrk="0" fontAlgn="base" hangingPunct="0">
        <a:spcBef>
          <a:spcPct val="0"/>
        </a:spcBef>
        <a:spcAft>
          <a:spcPct val="0"/>
        </a:spcAft>
        <a:defRPr sz="2700" b="1">
          <a:solidFill>
            <a:srgbClr val="0000FF"/>
          </a:solidFill>
          <a:latin typeface="Arial" charset="0"/>
        </a:defRPr>
      </a:lvl2pPr>
      <a:lvl3pPr algn="ctr" rtl="0" eaLnBrk="0" fontAlgn="base" hangingPunct="0">
        <a:spcBef>
          <a:spcPct val="0"/>
        </a:spcBef>
        <a:spcAft>
          <a:spcPct val="0"/>
        </a:spcAft>
        <a:defRPr sz="2700" b="1">
          <a:solidFill>
            <a:srgbClr val="0000FF"/>
          </a:solidFill>
          <a:latin typeface="Arial" charset="0"/>
        </a:defRPr>
      </a:lvl3pPr>
      <a:lvl4pPr algn="ctr" rtl="0" eaLnBrk="0" fontAlgn="base" hangingPunct="0">
        <a:spcBef>
          <a:spcPct val="0"/>
        </a:spcBef>
        <a:spcAft>
          <a:spcPct val="0"/>
        </a:spcAft>
        <a:defRPr sz="2700" b="1">
          <a:solidFill>
            <a:srgbClr val="0000FF"/>
          </a:solidFill>
          <a:latin typeface="Arial" charset="0"/>
        </a:defRPr>
      </a:lvl4pPr>
      <a:lvl5pPr algn="ctr" rtl="0" eaLnBrk="0" fontAlgn="base" hangingPunct="0">
        <a:spcBef>
          <a:spcPct val="0"/>
        </a:spcBef>
        <a:spcAft>
          <a:spcPct val="0"/>
        </a:spcAft>
        <a:defRPr sz="2700" b="1">
          <a:solidFill>
            <a:srgbClr val="0000FF"/>
          </a:solidFill>
          <a:latin typeface="Arial" charset="0"/>
        </a:defRPr>
      </a:lvl5pPr>
      <a:lvl6pPr marL="342900" algn="ctr" rtl="0" eaLnBrk="0" fontAlgn="base" hangingPunct="0">
        <a:spcBef>
          <a:spcPct val="0"/>
        </a:spcBef>
        <a:spcAft>
          <a:spcPct val="0"/>
        </a:spcAft>
        <a:defRPr sz="2700" b="1">
          <a:solidFill>
            <a:srgbClr val="0000FF"/>
          </a:solidFill>
          <a:latin typeface="Arial" charset="0"/>
        </a:defRPr>
      </a:lvl6pPr>
      <a:lvl7pPr marL="685800" algn="ctr" rtl="0" eaLnBrk="0" fontAlgn="base" hangingPunct="0">
        <a:spcBef>
          <a:spcPct val="0"/>
        </a:spcBef>
        <a:spcAft>
          <a:spcPct val="0"/>
        </a:spcAft>
        <a:defRPr sz="2700" b="1">
          <a:solidFill>
            <a:srgbClr val="0000FF"/>
          </a:solidFill>
          <a:latin typeface="Arial" charset="0"/>
        </a:defRPr>
      </a:lvl7pPr>
      <a:lvl8pPr marL="1028700" algn="ctr" rtl="0" eaLnBrk="0" fontAlgn="base" hangingPunct="0">
        <a:spcBef>
          <a:spcPct val="0"/>
        </a:spcBef>
        <a:spcAft>
          <a:spcPct val="0"/>
        </a:spcAft>
        <a:defRPr sz="2700" b="1">
          <a:solidFill>
            <a:srgbClr val="0000FF"/>
          </a:solidFill>
          <a:latin typeface="Arial" charset="0"/>
        </a:defRPr>
      </a:lvl8pPr>
      <a:lvl9pPr marL="1371600" algn="ctr" rtl="0" eaLnBrk="0" fontAlgn="base" hangingPunct="0">
        <a:spcBef>
          <a:spcPct val="0"/>
        </a:spcBef>
        <a:spcAft>
          <a:spcPct val="0"/>
        </a:spcAft>
        <a:defRPr sz="2700" b="1">
          <a:solidFill>
            <a:srgbClr val="0000FF"/>
          </a:solidFill>
          <a:latin typeface="Arial" charset="0"/>
        </a:defRPr>
      </a:lvl9pPr>
    </p:titleStyle>
    <p:bodyStyle>
      <a:lvl1pPr marL="257175" indent="-257175" algn="l" rtl="0" eaLnBrk="0" fontAlgn="base" hangingPunct="0">
        <a:spcBef>
          <a:spcPct val="20000"/>
        </a:spcBef>
        <a:spcAft>
          <a:spcPct val="0"/>
        </a:spcAft>
        <a:buChar char="•"/>
        <a:defRPr sz="2100" b="1">
          <a:solidFill>
            <a:srgbClr val="FF0000"/>
          </a:solidFill>
          <a:latin typeface="+mn-lt"/>
          <a:ea typeface="+mn-ea"/>
          <a:cs typeface="+mn-cs"/>
        </a:defRPr>
      </a:lvl1pPr>
      <a:lvl2pPr marL="557213" indent="-214313" algn="l" rtl="0" eaLnBrk="0" fontAlgn="base" hangingPunct="0">
        <a:spcBef>
          <a:spcPct val="20000"/>
        </a:spcBef>
        <a:spcAft>
          <a:spcPct val="0"/>
        </a:spcAft>
        <a:buChar char="–"/>
        <a:defRPr sz="1800" i="1">
          <a:solidFill>
            <a:schemeClr val="tx1"/>
          </a:solidFill>
          <a:latin typeface="+mn-lt"/>
        </a:defRPr>
      </a:lvl2pPr>
      <a:lvl3pPr marL="857250" indent="-171450" algn="l" rtl="0" eaLnBrk="0" fontAlgn="base" hangingPunct="0">
        <a:spcBef>
          <a:spcPct val="20000"/>
        </a:spcBef>
        <a:spcAft>
          <a:spcPct val="0"/>
        </a:spcAft>
        <a:buChar char="•"/>
        <a:defRPr sz="15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James </a:t>
            </a:r>
            <a:r>
              <a:rPr lang="en-US" dirty="0" smtClean="0"/>
              <a:t>1:13-18</a:t>
            </a:r>
            <a:endParaRPr lang="en-US" dirty="0"/>
          </a:p>
        </p:txBody>
      </p:sp>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B138235A-42D0-AE4B-B6B8-7F9D9F9C468D}" type="slidenum">
              <a:rPr lang="en-US" altLang="en-US" sz="1050" b="0">
                <a:solidFill>
                  <a:schemeClr val="tx1"/>
                </a:solidFill>
              </a:rPr>
              <a:pPr>
                <a:spcBef>
                  <a:spcPct val="0"/>
                </a:spcBef>
                <a:buFontTx/>
                <a:buNone/>
              </a:pPr>
              <a:t>1</a:t>
            </a:fld>
            <a:endParaRPr lang="en-US" altLang="en-US" sz="1050" b="0">
              <a:solidFill>
                <a:schemeClr val="tx1"/>
              </a:solidFill>
            </a:endParaRPr>
          </a:p>
        </p:txBody>
      </p:sp>
      <p:sp>
        <p:nvSpPr>
          <p:cNvPr id="15363" name="Rectangle 2"/>
          <p:cNvSpPr>
            <a:spLocks noGrp="1" noChangeArrowheads="1"/>
          </p:cNvSpPr>
          <p:nvPr>
            <p:ph type="ctrTitle"/>
          </p:nvPr>
        </p:nvSpPr>
        <p:spPr>
          <a:xfrm>
            <a:off x="1657350" y="1314450"/>
            <a:ext cx="5829300" cy="1543050"/>
          </a:xfrm>
        </p:spPr>
        <p:txBody>
          <a:bodyPr/>
          <a:lstStyle/>
          <a:p>
            <a:r>
              <a:rPr lang="en-US" altLang="en-US"/>
              <a:t>The Epistle Of James</a:t>
            </a:r>
            <a:br>
              <a:rPr lang="en-US" altLang="en-US"/>
            </a:br>
            <a:r>
              <a:rPr lang="en-US" altLang="en-US"/>
              <a:t>“</a:t>
            </a:r>
            <a:r>
              <a:rPr lang="en-US" altLang="en-US" i="1"/>
              <a:t>Tests of Faith</a:t>
            </a:r>
            <a:r>
              <a:rPr lang="en-US" altLang="en-US"/>
              <a:t>”</a:t>
            </a:r>
          </a:p>
        </p:txBody>
      </p:sp>
      <p:sp>
        <p:nvSpPr>
          <p:cNvPr id="15364" name="Rectangle 3"/>
          <p:cNvSpPr>
            <a:spLocks noGrp="1" noChangeArrowheads="1"/>
          </p:cNvSpPr>
          <p:nvPr>
            <p:ph type="subTitle" idx="1"/>
          </p:nvPr>
        </p:nvSpPr>
        <p:spPr/>
        <p:txBody>
          <a:bodyPr/>
          <a:lstStyle/>
          <a:p>
            <a:r>
              <a:rPr lang="en-US" altLang="en-US" sz="2700" i="1">
                <a:solidFill>
                  <a:schemeClr val="tx1"/>
                </a:solidFill>
              </a:rPr>
              <a:t>Practical Christian Living</a:t>
            </a:r>
          </a:p>
          <a:p>
            <a:r>
              <a:rPr lang="en-US" altLang="en-US" sz="2700" i="1">
                <a:solidFill>
                  <a:schemeClr val="tx1"/>
                </a:solidFill>
              </a:rPr>
              <a:t>Lesson Four</a:t>
            </a:r>
          </a:p>
          <a:p>
            <a:r>
              <a:rPr lang="en-US" altLang="en-US" sz="2700" i="1">
                <a:solidFill>
                  <a:schemeClr val="tx1"/>
                </a:solidFill>
              </a:rPr>
              <a:t>James 1:19-27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James 1:13-18</a:t>
            </a:r>
          </a:p>
        </p:txBody>
      </p:sp>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1D20838F-6FE6-6D41-8D0A-CD328354CEA2}" type="slidenum">
              <a:rPr lang="en-US" altLang="en-US" sz="1050" b="0">
                <a:solidFill>
                  <a:schemeClr val="tx1"/>
                </a:solidFill>
              </a:rPr>
              <a:pPr>
                <a:spcBef>
                  <a:spcPct val="0"/>
                </a:spcBef>
                <a:buFontTx/>
                <a:buNone/>
              </a:pPr>
              <a:t>10</a:t>
            </a:fld>
            <a:endParaRPr lang="en-US" altLang="en-US" sz="1050" b="0">
              <a:solidFill>
                <a:schemeClr val="tx1"/>
              </a:solidFill>
            </a:endParaRPr>
          </a:p>
        </p:txBody>
      </p:sp>
      <p:sp>
        <p:nvSpPr>
          <p:cNvPr id="21507" name="Rectangle 2"/>
          <p:cNvSpPr>
            <a:spLocks noGrp="1" noChangeArrowheads="1"/>
          </p:cNvSpPr>
          <p:nvPr>
            <p:ph type="title"/>
          </p:nvPr>
        </p:nvSpPr>
        <p:spPr>
          <a:xfrm>
            <a:off x="2228850" y="342900"/>
            <a:ext cx="5372100" cy="628650"/>
          </a:xfrm>
        </p:spPr>
        <p:txBody>
          <a:bodyPr/>
          <a:lstStyle/>
          <a:p>
            <a:r>
              <a:rPr lang="en-US" altLang="en-US"/>
              <a:t>Solution For Temptation (16-18)</a:t>
            </a:r>
          </a:p>
        </p:txBody>
      </p:sp>
      <p:sp>
        <p:nvSpPr>
          <p:cNvPr id="80899" name="Rectangle 3"/>
          <p:cNvSpPr>
            <a:spLocks noGrp="1" noChangeArrowheads="1"/>
          </p:cNvSpPr>
          <p:nvPr>
            <p:ph type="body" idx="1"/>
          </p:nvPr>
        </p:nvSpPr>
        <p:spPr>
          <a:xfrm>
            <a:off x="1428750" y="1543050"/>
            <a:ext cx="6229350" cy="3543300"/>
          </a:xfrm>
        </p:spPr>
        <p:txBody>
          <a:bodyPr/>
          <a:lstStyle/>
          <a:p>
            <a:pPr>
              <a:spcBef>
                <a:spcPct val="10000"/>
              </a:spcBef>
            </a:pPr>
            <a:r>
              <a:rPr lang="en-US" altLang="en-US"/>
              <a:t>God Only Gives Good and Perfect Gifts</a:t>
            </a:r>
          </a:p>
          <a:p>
            <a:pPr lvl="1">
              <a:spcBef>
                <a:spcPct val="10000"/>
              </a:spcBef>
            </a:pPr>
            <a:r>
              <a:rPr lang="en-US" altLang="en-US" b="1"/>
              <a:t>Good </a:t>
            </a:r>
            <a:r>
              <a:rPr lang="en-US" altLang="en-US"/>
              <a:t>- The Act of Giving, Gentle and Nobel, and Beneficial</a:t>
            </a:r>
          </a:p>
          <a:p>
            <a:pPr lvl="1">
              <a:spcBef>
                <a:spcPct val="10000"/>
              </a:spcBef>
            </a:pPr>
            <a:r>
              <a:rPr lang="en-US" altLang="en-US" b="1"/>
              <a:t>Perfect</a:t>
            </a:r>
            <a:r>
              <a:rPr lang="en-US" altLang="en-US"/>
              <a:t> - The Thing Given, the End or Result of  Giving, Fulfillment, Completion</a:t>
            </a:r>
          </a:p>
          <a:p>
            <a:pPr>
              <a:spcBef>
                <a:spcPct val="10000"/>
              </a:spcBef>
            </a:pPr>
            <a:r>
              <a:rPr lang="en-US" altLang="en-US"/>
              <a:t>God Gives These Gifts Continually</a:t>
            </a:r>
          </a:p>
          <a:p>
            <a:pPr lvl="1">
              <a:spcBef>
                <a:spcPct val="10000"/>
              </a:spcBef>
            </a:pPr>
            <a:r>
              <a:rPr lang="en-US" altLang="en-US"/>
              <a:t>No shadow is ever cast on His giving</a:t>
            </a:r>
          </a:p>
          <a:p>
            <a:pPr lvl="1">
              <a:spcBef>
                <a:spcPct val="10000"/>
              </a:spcBef>
            </a:pPr>
            <a:r>
              <a:rPr lang="en-US" altLang="en-US"/>
              <a:t>Descending - Continuous Active Sense – it never ends</a:t>
            </a:r>
          </a:p>
          <a:p>
            <a:pPr>
              <a:spcBef>
                <a:spcPct val="10000"/>
              </a:spcBef>
            </a:pPr>
            <a:r>
              <a:rPr lang="en-US" altLang="en-US"/>
              <a:t>God Never Changes - Always Trust Him</a:t>
            </a:r>
          </a:p>
          <a:p>
            <a:pPr lvl="1">
              <a:spcBef>
                <a:spcPct val="10000"/>
              </a:spcBef>
            </a:pPr>
            <a:r>
              <a:rPr lang="en-US" altLang="en-US"/>
              <a:t>He is always at His Zenith, He Does Not move, nor “Twinkle” or Eclipse</a:t>
            </a:r>
          </a:p>
          <a:p>
            <a:r>
              <a:rPr lang="en-US" altLang="en-US">
                <a:solidFill>
                  <a:srgbClr val="0033CC"/>
                </a:solidFill>
              </a:rPr>
              <a:t>Therefore - Never Accuse Him Of Sending You Sin</a:t>
            </a:r>
          </a:p>
        </p:txBody>
      </p:sp>
      <p:sp>
        <p:nvSpPr>
          <p:cNvPr id="21509" name="Text Box 4"/>
          <p:cNvSpPr txBox="1">
            <a:spLocks noChangeArrowheads="1"/>
          </p:cNvSpPr>
          <p:nvPr/>
        </p:nvSpPr>
        <p:spPr bwMode="auto">
          <a:xfrm>
            <a:off x="2000250" y="1257301"/>
            <a:ext cx="5886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endParaRPr lang="en-US" altLang="en-US" sz="2700">
              <a:solidFill>
                <a:schemeClr val="tx2"/>
              </a:solidFill>
              <a:latin typeface="Arial" charset="0"/>
            </a:endParaRPr>
          </a:p>
        </p:txBody>
      </p:sp>
      <p:sp>
        <p:nvSpPr>
          <p:cNvPr id="21510" name="Text Box 5"/>
          <p:cNvSpPr txBox="1">
            <a:spLocks noChangeArrowheads="1"/>
          </p:cNvSpPr>
          <p:nvPr/>
        </p:nvSpPr>
        <p:spPr bwMode="auto">
          <a:xfrm>
            <a:off x="1725216" y="1085850"/>
            <a:ext cx="6149440" cy="461665"/>
          </a:xfrm>
          <a:prstGeom prst="rect">
            <a:avLst/>
          </a:prstGeom>
          <a:solidFill>
            <a:srgbClr val="FFFF00"/>
          </a:solidFill>
          <a:ln w="952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10000"/>
              </a:spcBef>
              <a:buFontTx/>
              <a:buNone/>
            </a:pPr>
            <a:r>
              <a:rPr lang="en-US" altLang="en-US" sz="2400" dirty="0">
                <a:solidFill>
                  <a:schemeClr val="tx1"/>
                </a:solidFill>
                <a:latin typeface="Arial" charset="0"/>
              </a:rPr>
              <a:t>REMEMBER THE GOODNESS OF GOD!!!</a:t>
            </a:r>
            <a:endParaRPr lang="en-US" altLang="en-US" sz="2400" dirty="0">
              <a:solidFill>
                <a:schemeClr val="tx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0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08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08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8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089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0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James 1:13-18</a:t>
            </a:r>
          </a:p>
        </p:txBody>
      </p:sp>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A547AE2D-8296-C84F-9253-C911564FE6D5}" type="slidenum">
              <a:rPr lang="en-US" altLang="en-US" sz="1050" b="0">
                <a:solidFill>
                  <a:schemeClr val="tx1"/>
                </a:solidFill>
              </a:rPr>
              <a:pPr>
                <a:spcBef>
                  <a:spcPct val="0"/>
                </a:spcBef>
                <a:buFontTx/>
                <a:buNone/>
              </a:pPr>
              <a:t>11</a:t>
            </a:fld>
            <a:endParaRPr lang="en-US" altLang="en-US" sz="1050" b="0">
              <a:solidFill>
                <a:schemeClr val="tx1"/>
              </a:solidFill>
            </a:endParaRPr>
          </a:p>
        </p:txBody>
      </p:sp>
      <p:sp>
        <p:nvSpPr>
          <p:cNvPr id="23555" name="Rectangle 2"/>
          <p:cNvSpPr>
            <a:spLocks noGrp="1" noChangeArrowheads="1"/>
          </p:cNvSpPr>
          <p:nvPr>
            <p:ph type="title"/>
          </p:nvPr>
        </p:nvSpPr>
        <p:spPr>
          <a:xfrm>
            <a:off x="2343150" y="400050"/>
            <a:ext cx="5372100" cy="571500"/>
          </a:xfrm>
        </p:spPr>
        <p:txBody>
          <a:bodyPr/>
          <a:lstStyle/>
          <a:p>
            <a:r>
              <a:rPr lang="en-US" altLang="en-US"/>
              <a:t>Solution For Temptation (17-18)</a:t>
            </a:r>
          </a:p>
        </p:txBody>
      </p:sp>
      <p:sp>
        <p:nvSpPr>
          <p:cNvPr id="82947" name="Rectangle 3"/>
          <p:cNvSpPr>
            <a:spLocks noGrp="1" noChangeArrowheads="1"/>
          </p:cNvSpPr>
          <p:nvPr>
            <p:ph type="body" idx="1"/>
          </p:nvPr>
        </p:nvSpPr>
        <p:spPr>
          <a:xfrm>
            <a:off x="0" y="1543050"/>
            <a:ext cx="9067800" cy="3600450"/>
          </a:xfrm>
        </p:spPr>
        <p:txBody>
          <a:bodyPr/>
          <a:lstStyle/>
          <a:p>
            <a:pPr>
              <a:lnSpc>
                <a:spcPct val="95000"/>
              </a:lnSpc>
              <a:spcBef>
                <a:spcPct val="15000"/>
              </a:spcBef>
            </a:pPr>
            <a:r>
              <a:rPr lang="en-US" altLang="en-US" dirty="0"/>
              <a:t>His Own Will - Having Willed It</a:t>
            </a:r>
          </a:p>
          <a:p>
            <a:pPr lvl="1">
              <a:lnSpc>
                <a:spcPct val="95000"/>
              </a:lnSpc>
              <a:spcBef>
                <a:spcPct val="15000"/>
              </a:spcBef>
            </a:pPr>
            <a:r>
              <a:rPr lang="en-US" altLang="en-US" dirty="0"/>
              <a:t>Not on a whim, but logical thought</a:t>
            </a:r>
          </a:p>
          <a:p>
            <a:pPr lvl="1">
              <a:lnSpc>
                <a:spcPct val="95000"/>
              </a:lnSpc>
              <a:spcBef>
                <a:spcPct val="15000"/>
              </a:spcBef>
            </a:pPr>
            <a:r>
              <a:rPr lang="en-US" altLang="en-US" dirty="0"/>
              <a:t>God had a choice - He considered the cost and He willed that we should be saved by Christ’s death</a:t>
            </a:r>
          </a:p>
          <a:p>
            <a:pPr lvl="1">
              <a:lnSpc>
                <a:spcPct val="95000"/>
              </a:lnSpc>
              <a:spcBef>
                <a:spcPct val="15000"/>
              </a:spcBef>
            </a:pPr>
            <a:r>
              <a:rPr lang="en-US" altLang="en-US" dirty="0"/>
              <a:t>Not the Source of Temptation - But the Source of Truth</a:t>
            </a:r>
          </a:p>
          <a:p>
            <a:pPr>
              <a:lnSpc>
                <a:spcPct val="95000"/>
              </a:lnSpc>
              <a:spcBef>
                <a:spcPct val="15000"/>
              </a:spcBef>
            </a:pPr>
            <a:r>
              <a:rPr lang="en-US" altLang="en-US" dirty="0"/>
              <a:t>Word of Truth</a:t>
            </a:r>
          </a:p>
          <a:p>
            <a:pPr lvl="1">
              <a:lnSpc>
                <a:spcPct val="95000"/>
              </a:lnSpc>
              <a:spcBef>
                <a:spcPct val="15000"/>
              </a:spcBef>
            </a:pPr>
            <a:r>
              <a:rPr lang="en-US" altLang="en-US" dirty="0"/>
              <a:t>Rom 1:16 - The gospel is the power unto salvation</a:t>
            </a:r>
          </a:p>
          <a:p>
            <a:pPr lvl="1">
              <a:lnSpc>
                <a:spcPct val="95000"/>
              </a:lnSpc>
              <a:spcBef>
                <a:spcPct val="15000"/>
              </a:spcBef>
            </a:pPr>
            <a:r>
              <a:rPr lang="en-US" altLang="en-US" dirty="0"/>
              <a:t>John 17:17 - Thy word is truth</a:t>
            </a:r>
          </a:p>
          <a:p>
            <a:pPr>
              <a:lnSpc>
                <a:spcPct val="95000"/>
              </a:lnSpc>
              <a:spcBef>
                <a:spcPct val="15000"/>
              </a:spcBef>
            </a:pPr>
            <a:r>
              <a:rPr lang="en-US" altLang="en-US" dirty="0"/>
              <a:t>“Might Be” - </a:t>
            </a:r>
            <a:r>
              <a:rPr lang="en-US" altLang="en-US" b="0" dirty="0">
                <a:solidFill>
                  <a:schemeClr val="tx1"/>
                </a:solidFill>
              </a:rPr>
              <a:t>Must take advantage of His gifts</a:t>
            </a:r>
          </a:p>
          <a:p>
            <a:pPr>
              <a:lnSpc>
                <a:spcPct val="95000"/>
              </a:lnSpc>
              <a:spcBef>
                <a:spcPct val="15000"/>
              </a:spcBef>
            </a:pPr>
            <a:r>
              <a:rPr lang="en-US" altLang="en-US" dirty="0"/>
              <a:t>“First Fruits”</a:t>
            </a:r>
            <a:r>
              <a:rPr lang="en-US" altLang="en-US" dirty="0">
                <a:solidFill>
                  <a:schemeClr val="tx1"/>
                </a:solidFill>
              </a:rPr>
              <a:t> - </a:t>
            </a:r>
            <a:r>
              <a:rPr lang="en-US" altLang="en-US" b="0" dirty="0">
                <a:solidFill>
                  <a:schemeClr val="tx1"/>
                </a:solidFill>
              </a:rPr>
              <a:t>Consecrated, Dedicated to God</a:t>
            </a:r>
          </a:p>
          <a:p>
            <a:pPr lvl="1">
              <a:lnSpc>
                <a:spcPct val="95000"/>
              </a:lnSpc>
              <a:spcBef>
                <a:spcPct val="15000"/>
              </a:spcBef>
            </a:pPr>
            <a:r>
              <a:rPr lang="en-US" altLang="en-US" dirty="0"/>
              <a:t>Either all Christians or these First Christians</a:t>
            </a:r>
          </a:p>
          <a:p>
            <a:pPr lvl="1"/>
            <a:endParaRPr lang="en-US" altLang="en-US" dirty="0"/>
          </a:p>
        </p:txBody>
      </p:sp>
      <p:sp>
        <p:nvSpPr>
          <p:cNvPr id="23557" name="Text Box 4"/>
          <p:cNvSpPr txBox="1">
            <a:spLocks noChangeArrowheads="1"/>
          </p:cNvSpPr>
          <p:nvPr/>
        </p:nvSpPr>
        <p:spPr bwMode="auto">
          <a:xfrm>
            <a:off x="1543051" y="1143001"/>
            <a:ext cx="6111738" cy="415498"/>
          </a:xfrm>
          <a:prstGeom prst="rect">
            <a:avLst/>
          </a:prstGeom>
          <a:solidFill>
            <a:srgbClr val="FFFF00"/>
          </a:solidFill>
          <a:ln w="952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100" dirty="0">
                <a:solidFill>
                  <a:schemeClr val="tx2"/>
                </a:solidFill>
                <a:latin typeface="Arial" charset="0"/>
              </a:rPr>
              <a:t>REMEMBER YOUR RELATIONSHIP WITH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2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2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2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2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29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294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94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2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256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B8E4CA3A-FE65-C34B-8FB9-7C81BB52B67C}" type="slidenum">
              <a:rPr lang="en-US" altLang="en-US" sz="1050" b="0">
                <a:solidFill>
                  <a:schemeClr val="tx1"/>
                </a:solidFill>
              </a:rPr>
              <a:pPr>
                <a:spcBef>
                  <a:spcPct val="0"/>
                </a:spcBef>
                <a:buFontTx/>
                <a:buNone/>
              </a:pPr>
              <a:t>12</a:t>
            </a:fld>
            <a:endParaRPr lang="en-US" altLang="en-US" sz="1050" b="0">
              <a:solidFill>
                <a:schemeClr val="tx1"/>
              </a:solidFill>
            </a:endParaRPr>
          </a:p>
        </p:txBody>
      </p:sp>
      <p:sp>
        <p:nvSpPr>
          <p:cNvPr id="25603" name="Rectangle 2"/>
          <p:cNvSpPr>
            <a:spLocks noGrp="1" noChangeArrowheads="1"/>
          </p:cNvSpPr>
          <p:nvPr>
            <p:ph type="title"/>
          </p:nvPr>
        </p:nvSpPr>
        <p:spPr>
          <a:xfrm>
            <a:off x="2400300" y="457200"/>
            <a:ext cx="5086350" cy="571500"/>
          </a:xfrm>
        </p:spPr>
        <p:txBody>
          <a:bodyPr/>
          <a:lstStyle/>
          <a:p>
            <a:r>
              <a:rPr lang="en-US" altLang="en-US"/>
              <a:t>Chapter One Review (1:2-12)</a:t>
            </a:r>
          </a:p>
        </p:txBody>
      </p:sp>
      <p:sp>
        <p:nvSpPr>
          <p:cNvPr id="27651" name="Rectangle 3"/>
          <p:cNvSpPr>
            <a:spLocks noGrp="1" noChangeArrowheads="1"/>
          </p:cNvSpPr>
          <p:nvPr>
            <p:ph type="body" idx="1"/>
          </p:nvPr>
        </p:nvSpPr>
        <p:spPr>
          <a:xfrm>
            <a:off x="609600" y="1257300"/>
            <a:ext cx="8001000" cy="3771900"/>
          </a:xfrm>
        </p:spPr>
        <p:txBody>
          <a:bodyPr/>
          <a:lstStyle/>
          <a:p>
            <a:pPr>
              <a:lnSpc>
                <a:spcPct val="90000"/>
              </a:lnSpc>
              <a:spcBef>
                <a:spcPct val="5000"/>
              </a:spcBef>
            </a:pPr>
            <a:r>
              <a:rPr lang="en-US" altLang="en-US" sz="1950" dirty="0"/>
              <a:t>How Should I View Trials?</a:t>
            </a:r>
          </a:p>
          <a:p>
            <a:pPr lvl="1">
              <a:lnSpc>
                <a:spcPct val="90000"/>
              </a:lnSpc>
              <a:spcBef>
                <a:spcPct val="5000"/>
              </a:spcBef>
            </a:pPr>
            <a:r>
              <a:rPr lang="en-US" altLang="en-US" sz="1950" dirty="0"/>
              <a:t>With Joy - Ability to look beyond.</a:t>
            </a:r>
          </a:p>
          <a:p>
            <a:pPr>
              <a:lnSpc>
                <a:spcPct val="90000"/>
              </a:lnSpc>
              <a:spcBef>
                <a:spcPct val="5000"/>
              </a:spcBef>
            </a:pPr>
            <a:r>
              <a:rPr lang="en-US" altLang="en-US" sz="1950" dirty="0"/>
              <a:t>Why Should I View My Trials With Joy?</a:t>
            </a:r>
          </a:p>
          <a:p>
            <a:pPr lvl="1">
              <a:lnSpc>
                <a:spcPct val="90000"/>
              </a:lnSpc>
              <a:spcBef>
                <a:spcPct val="5000"/>
              </a:spcBef>
            </a:pPr>
            <a:r>
              <a:rPr lang="en-US" altLang="en-US" sz="1950" dirty="0"/>
              <a:t>Patience, Perfection, Pure Faith, Humility, Crown</a:t>
            </a:r>
          </a:p>
          <a:p>
            <a:pPr>
              <a:lnSpc>
                <a:spcPct val="90000"/>
              </a:lnSpc>
              <a:spcBef>
                <a:spcPct val="5000"/>
              </a:spcBef>
            </a:pPr>
            <a:r>
              <a:rPr lang="en-US" altLang="en-US" sz="1950" dirty="0"/>
              <a:t>How Can I View My Trials With Joy?</a:t>
            </a:r>
          </a:p>
          <a:p>
            <a:pPr lvl="1">
              <a:lnSpc>
                <a:spcPct val="90000"/>
              </a:lnSpc>
              <a:spcBef>
                <a:spcPct val="5000"/>
              </a:spcBef>
            </a:pPr>
            <a:r>
              <a:rPr lang="en-US" altLang="en-US" sz="1950" dirty="0"/>
              <a:t>Ask God for Wisdom</a:t>
            </a:r>
          </a:p>
          <a:p>
            <a:pPr>
              <a:lnSpc>
                <a:spcPct val="90000"/>
              </a:lnSpc>
              <a:spcBef>
                <a:spcPct val="5000"/>
              </a:spcBef>
            </a:pPr>
            <a:r>
              <a:rPr lang="en-US" altLang="en-US" sz="1950" dirty="0"/>
              <a:t>What Is God NOT the Source Of?</a:t>
            </a:r>
          </a:p>
          <a:p>
            <a:pPr lvl="1">
              <a:lnSpc>
                <a:spcPct val="90000"/>
              </a:lnSpc>
              <a:spcBef>
                <a:spcPct val="5000"/>
              </a:spcBef>
            </a:pPr>
            <a:r>
              <a:rPr lang="en-US" altLang="en-US" sz="1950" dirty="0"/>
              <a:t>Temptations</a:t>
            </a:r>
          </a:p>
          <a:p>
            <a:pPr lvl="2">
              <a:lnSpc>
                <a:spcPct val="90000"/>
              </a:lnSpc>
              <a:spcBef>
                <a:spcPct val="5000"/>
              </a:spcBef>
            </a:pPr>
            <a:r>
              <a:rPr lang="en-US" altLang="en-US" sz="1950" dirty="0"/>
              <a:t>We Are Responsible - Our Own Desires</a:t>
            </a:r>
          </a:p>
          <a:p>
            <a:pPr>
              <a:lnSpc>
                <a:spcPct val="90000"/>
              </a:lnSpc>
              <a:spcBef>
                <a:spcPct val="5000"/>
              </a:spcBef>
            </a:pPr>
            <a:r>
              <a:rPr lang="en-US" altLang="en-US" sz="1950" dirty="0"/>
              <a:t>What Is God The Source Of?</a:t>
            </a:r>
          </a:p>
          <a:p>
            <a:pPr lvl="1">
              <a:lnSpc>
                <a:spcPct val="90000"/>
              </a:lnSpc>
              <a:spcBef>
                <a:spcPct val="5000"/>
              </a:spcBef>
            </a:pPr>
            <a:r>
              <a:rPr lang="en-US" altLang="en-US" sz="1950" dirty="0"/>
              <a:t>Every Good and Perfect Gift</a:t>
            </a:r>
          </a:p>
          <a:p>
            <a:pPr lvl="1">
              <a:lnSpc>
                <a:spcPct val="90000"/>
              </a:lnSpc>
              <a:spcBef>
                <a:spcPct val="5000"/>
              </a:spcBef>
            </a:pPr>
            <a:r>
              <a:rPr lang="en-US" altLang="en-US" sz="1950" dirty="0"/>
              <a:t>He Brought Us Forth by His Word = First Fruits.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51">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7651">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7651">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7651">
                                            <p:txEl>
                                              <p:pRg st="10" end="1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276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596A2F0D-FFF6-9347-A73A-A6F43B4B353A}" type="slidenum">
              <a:rPr lang="en-US" altLang="en-US" sz="1050" b="0">
                <a:solidFill>
                  <a:schemeClr val="tx1"/>
                </a:solidFill>
              </a:rPr>
              <a:pPr>
                <a:spcBef>
                  <a:spcPct val="0"/>
                </a:spcBef>
                <a:buFontTx/>
                <a:buNone/>
              </a:pPr>
              <a:t>13</a:t>
            </a:fld>
            <a:endParaRPr lang="en-US" altLang="en-US" sz="1050" b="0">
              <a:solidFill>
                <a:schemeClr val="tx1"/>
              </a:solidFill>
            </a:endParaRPr>
          </a:p>
        </p:txBody>
      </p:sp>
      <p:sp>
        <p:nvSpPr>
          <p:cNvPr id="27651" name="Rectangle 2"/>
          <p:cNvSpPr>
            <a:spLocks noGrp="1" noChangeArrowheads="1"/>
          </p:cNvSpPr>
          <p:nvPr>
            <p:ph type="title"/>
          </p:nvPr>
        </p:nvSpPr>
        <p:spPr>
          <a:xfrm>
            <a:off x="2343150" y="514350"/>
            <a:ext cx="5372100" cy="857250"/>
          </a:xfrm>
        </p:spPr>
        <p:txBody>
          <a:bodyPr/>
          <a:lstStyle/>
          <a:p>
            <a:r>
              <a:rPr lang="en-US" altLang="en-US"/>
              <a:t>How To Handle Temptation</a:t>
            </a:r>
          </a:p>
        </p:txBody>
      </p:sp>
      <p:sp>
        <p:nvSpPr>
          <p:cNvPr id="84995" name="Rectangle 3"/>
          <p:cNvSpPr>
            <a:spLocks noGrp="1" noChangeArrowheads="1"/>
          </p:cNvSpPr>
          <p:nvPr>
            <p:ph type="body" idx="1"/>
          </p:nvPr>
        </p:nvSpPr>
        <p:spPr>
          <a:xfrm>
            <a:off x="609600" y="1543050"/>
            <a:ext cx="7848600" cy="3543300"/>
          </a:xfrm>
        </p:spPr>
        <p:txBody>
          <a:bodyPr/>
          <a:lstStyle/>
          <a:p>
            <a:r>
              <a:rPr lang="en-US" altLang="en-US" sz="1800" dirty="0"/>
              <a:t>Consider The Judgment Of God (1:13-16)</a:t>
            </a:r>
          </a:p>
          <a:p>
            <a:pPr lvl="1"/>
            <a:r>
              <a:rPr lang="en-US" altLang="en-US" sz="1500" dirty="0"/>
              <a:t>It brings forth Death</a:t>
            </a:r>
          </a:p>
          <a:p>
            <a:pPr lvl="1"/>
            <a:r>
              <a:rPr lang="en-US" altLang="en-US" sz="1500" dirty="0"/>
              <a:t>Negative – “Knowing The Terror Of The Lord…” 2 Cor. 5:11</a:t>
            </a:r>
          </a:p>
          <a:p>
            <a:pPr lvl="1"/>
            <a:r>
              <a:rPr lang="en-US" altLang="en-US" sz="1500" dirty="0"/>
              <a:t>Negative – “It Is A Fearful Thing To Fall Into God’s Hand” (</a:t>
            </a:r>
            <a:r>
              <a:rPr lang="en-US" altLang="en-US" sz="1500" dirty="0" err="1"/>
              <a:t>Heb</a:t>
            </a:r>
            <a:r>
              <a:rPr lang="en-US" altLang="en-US" sz="1500" dirty="0"/>
              <a:t> 10:31)</a:t>
            </a:r>
          </a:p>
          <a:p>
            <a:r>
              <a:rPr lang="en-US" altLang="en-US" sz="1800" dirty="0"/>
              <a:t>Consider The Goodness Of God (1:17)</a:t>
            </a:r>
          </a:p>
          <a:p>
            <a:pPr lvl="1"/>
            <a:r>
              <a:rPr lang="en-US" altLang="en-US" sz="1500" dirty="0"/>
              <a:t>God has given us so many good things – how can you sin against Him?</a:t>
            </a:r>
          </a:p>
          <a:p>
            <a:pPr lvl="1"/>
            <a:r>
              <a:rPr lang="en-US" altLang="en-US" sz="1500" dirty="0"/>
              <a:t>Positive – “For God So Loved The World….” (John 3:16; 1 John 4:19)</a:t>
            </a:r>
          </a:p>
          <a:p>
            <a:pPr lvl="1"/>
            <a:r>
              <a:rPr lang="en-US" altLang="en-US" sz="1500" dirty="0"/>
              <a:t>Positive – “While We Were Yet Sinners, Christ Died …”  </a:t>
            </a:r>
          </a:p>
          <a:p>
            <a:r>
              <a:rPr lang="en-US" altLang="en-US" sz="1800" dirty="0"/>
              <a:t>Consider Our Relationship With God (1:18)</a:t>
            </a:r>
          </a:p>
          <a:p>
            <a:pPr lvl="1"/>
            <a:r>
              <a:rPr lang="en-US" altLang="en-US" sz="1500" dirty="0"/>
              <a:t>You are a Christian – You Belong to God</a:t>
            </a:r>
          </a:p>
          <a:p>
            <a:pPr lvl="1"/>
            <a:r>
              <a:rPr lang="en-US" altLang="en-US" sz="1500" dirty="0"/>
              <a:t>Commitment – Children of God, above reproach (Phil 2:15)</a:t>
            </a:r>
          </a:p>
          <a:p>
            <a:pPr lvl="1"/>
            <a:r>
              <a:rPr lang="en-US" altLang="en-US" sz="1500" dirty="0"/>
              <a:t>Relationship – We are children of God and Heirs (Rom 8:16-17)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4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49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49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49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49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49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49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499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499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49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93A8EA10-274F-AE40-93DD-2378C8C0BD45}" type="slidenum">
              <a:rPr lang="en-US" altLang="en-US" sz="1050" b="0">
                <a:solidFill>
                  <a:schemeClr val="tx1"/>
                </a:solidFill>
              </a:rPr>
              <a:pPr>
                <a:spcBef>
                  <a:spcPct val="0"/>
                </a:spcBef>
                <a:buFontTx/>
                <a:buNone/>
              </a:pPr>
              <a:t>14</a:t>
            </a:fld>
            <a:endParaRPr lang="en-US" altLang="en-US" sz="1050" b="0">
              <a:solidFill>
                <a:schemeClr val="tx1"/>
              </a:solidFill>
            </a:endParaRPr>
          </a:p>
        </p:txBody>
      </p:sp>
      <p:sp>
        <p:nvSpPr>
          <p:cNvPr id="29699" name="Rectangle 2"/>
          <p:cNvSpPr>
            <a:spLocks noGrp="1" noChangeArrowheads="1"/>
          </p:cNvSpPr>
          <p:nvPr>
            <p:ph type="title"/>
          </p:nvPr>
        </p:nvSpPr>
        <p:spPr>
          <a:xfrm>
            <a:off x="2343150" y="514350"/>
            <a:ext cx="5143500" cy="571500"/>
          </a:xfrm>
        </p:spPr>
        <p:txBody>
          <a:bodyPr/>
          <a:lstStyle/>
          <a:p>
            <a:r>
              <a:rPr lang="en-US" altLang="en-US"/>
              <a:t>Chapter One Review (1:13-18)</a:t>
            </a:r>
          </a:p>
        </p:txBody>
      </p:sp>
      <p:sp>
        <p:nvSpPr>
          <p:cNvPr id="25603" name="Rectangle 3"/>
          <p:cNvSpPr>
            <a:spLocks noGrp="1" noChangeArrowheads="1"/>
          </p:cNvSpPr>
          <p:nvPr>
            <p:ph type="body" idx="1"/>
          </p:nvPr>
        </p:nvSpPr>
        <p:spPr>
          <a:xfrm>
            <a:off x="685800" y="1428750"/>
            <a:ext cx="7848600" cy="3429000"/>
          </a:xfrm>
        </p:spPr>
        <p:txBody>
          <a:bodyPr/>
          <a:lstStyle/>
          <a:p>
            <a:r>
              <a:rPr lang="en-US" altLang="en-US" dirty="0"/>
              <a:t>HOW DO I RESIST TEMPTATIONS?</a:t>
            </a:r>
          </a:p>
          <a:p>
            <a:pPr lvl="1"/>
            <a:r>
              <a:rPr lang="en-US" altLang="en-US" sz="2100" b="1" u="sng" dirty="0"/>
              <a:t>Remember The Judgment Of God</a:t>
            </a:r>
          </a:p>
          <a:p>
            <a:pPr lvl="2"/>
            <a:r>
              <a:rPr lang="en-US" altLang="en-US" sz="2100" dirty="0"/>
              <a:t>Leads To Death</a:t>
            </a:r>
          </a:p>
          <a:p>
            <a:pPr lvl="1"/>
            <a:r>
              <a:rPr lang="en-US" altLang="en-US" sz="2100" b="1" u="sng" dirty="0"/>
              <a:t>Remember The Goodness Of God</a:t>
            </a:r>
          </a:p>
          <a:p>
            <a:pPr lvl="2"/>
            <a:r>
              <a:rPr lang="en-US" altLang="en-US" sz="2100" dirty="0"/>
              <a:t>He Gives Us Only That Which Is Good</a:t>
            </a:r>
          </a:p>
          <a:p>
            <a:pPr lvl="1"/>
            <a:r>
              <a:rPr lang="en-US" altLang="en-US" sz="2100" b="1" u="sng" dirty="0"/>
              <a:t>Remember Your Relationship With God</a:t>
            </a:r>
          </a:p>
          <a:p>
            <a:pPr lvl="2"/>
            <a:r>
              <a:rPr lang="en-US" altLang="en-US" sz="2100" dirty="0"/>
              <a:t>He Gave His Son For Us</a:t>
            </a:r>
          </a:p>
          <a:p>
            <a:pPr lvl="2"/>
            <a:r>
              <a:rPr lang="en-US" altLang="en-US" sz="2100" dirty="0"/>
              <a:t>We Are Christians – We Belong To Him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560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James 1:13-18</a:t>
            </a:r>
            <a:endParaRPr lang="en-US"/>
          </a:p>
        </p:txBody>
      </p:sp>
      <p:sp>
        <p:nvSpPr>
          <p:cNvPr id="3174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F59B0D1A-50B1-4E4E-8F10-AFAEB8C848C7}" type="slidenum">
              <a:rPr lang="en-US" altLang="en-US" sz="1050" b="0">
                <a:solidFill>
                  <a:schemeClr val="tx1"/>
                </a:solidFill>
              </a:rPr>
              <a:pPr>
                <a:spcBef>
                  <a:spcPct val="0"/>
                </a:spcBef>
                <a:buFontTx/>
                <a:buNone/>
              </a:pPr>
              <a:t>15</a:t>
            </a:fld>
            <a:endParaRPr lang="en-US" altLang="en-US" sz="1050" b="0">
              <a:solidFill>
                <a:schemeClr val="tx1"/>
              </a:solidFill>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584598"/>
            <a:ext cx="5886450" cy="473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343150" y="514350"/>
            <a:ext cx="5143500" cy="514350"/>
          </a:xfrm>
        </p:spPr>
        <p:txBody>
          <a:bodyPr/>
          <a:lstStyle/>
          <a:p>
            <a:r>
              <a:rPr lang="en-US" altLang="en-US"/>
              <a:t>James 1:19-27</a:t>
            </a:r>
          </a:p>
        </p:txBody>
      </p:sp>
      <p:sp>
        <p:nvSpPr>
          <p:cNvPr id="32770" name="Content Placeholder 2"/>
          <p:cNvSpPr>
            <a:spLocks noGrp="1"/>
          </p:cNvSpPr>
          <p:nvPr>
            <p:ph idx="1"/>
          </p:nvPr>
        </p:nvSpPr>
        <p:spPr>
          <a:xfrm>
            <a:off x="152400" y="1085850"/>
            <a:ext cx="8915400" cy="4343400"/>
          </a:xfrm>
        </p:spPr>
        <p:txBody>
          <a:bodyPr>
            <a:normAutofit fontScale="92500" lnSpcReduction="20000"/>
          </a:bodyPr>
          <a:lstStyle/>
          <a:p>
            <a:pPr>
              <a:buFontTx/>
              <a:buNone/>
            </a:pPr>
            <a:r>
              <a:rPr lang="en-US" altLang="en-US" sz="2400" b="0" baseline="30000" dirty="0">
                <a:solidFill>
                  <a:schemeClr val="tx1"/>
                </a:solidFill>
              </a:rPr>
              <a:t>19</a:t>
            </a:r>
            <a:r>
              <a:rPr lang="en-US" altLang="en-US" sz="2400" b="0" dirty="0">
                <a:solidFill>
                  <a:schemeClr val="tx1"/>
                </a:solidFill>
              </a:rPr>
              <a:t>Know this, my beloved brothers: let every person be quick to hear, slow to speak, slow to anger;  </a:t>
            </a:r>
            <a:r>
              <a:rPr lang="en-US" altLang="en-US" sz="2400" b="0" baseline="30000" dirty="0">
                <a:solidFill>
                  <a:schemeClr val="tx1"/>
                </a:solidFill>
              </a:rPr>
              <a:t>20</a:t>
            </a:r>
            <a:r>
              <a:rPr lang="en-US" altLang="en-US" sz="2400" b="0" dirty="0">
                <a:solidFill>
                  <a:schemeClr val="tx1"/>
                </a:solidFill>
              </a:rPr>
              <a:t>for the anger of man does not produce the righteousness that God requires.  </a:t>
            </a:r>
            <a:r>
              <a:rPr lang="en-US" altLang="en-US" sz="2400" b="0" baseline="30000" dirty="0">
                <a:solidFill>
                  <a:schemeClr val="tx1"/>
                </a:solidFill>
              </a:rPr>
              <a:t>21</a:t>
            </a:r>
            <a:r>
              <a:rPr lang="en-US" altLang="en-US" sz="2400" b="0" dirty="0">
                <a:solidFill>
                  <a:schemeClr val="tx1"/>
                </a:solidFill>
              </a:rPr>
              <a:t>Therefore put away all filthiness and rampant wickedness and receive with meekness the implanted word, which is able to save your souls. </a:t>
            </a:r>
          </a:p>
          <a:p>
            <a:pPr>
              <a:buFontTx/>
              <a:buNone/>
            </a:pPr>
            <a:r>
              <a:rPr lang="en-US" altLang="en-US" sz="2400" b="0" baseline="30000" dirty="0">
                <a:solidFill>
                  <a:schemeClr val="tx1"/>
                </a:solidFill>
              </a:rPr>
              <a:t>22</a:t>
            </a:r>
            <a:r>
              <a:rPr lang="en-US" altLang="en-US" sz="2400" b="0" dirty="0">
                <a:solidFill>
                  <a:schemeClr val="tx1"/>
                </a:solidFill>
              </a:rPr>
              <a:t>But be doers of the word, and not hearers only, deceiving yourselves.  </a:t>
            </a:r>
            <a:r>
              <a:rPr lang="en-US" altLang="en-US" sz="2400" b="0" baseline="30000" dirty="0">
                <a:solidFill>
                  <a:schemeClr val="tx1"/>
                </a:solidFill>
              </a:rPr>
              <a:t>23</a:t>
            </a:r>
            <a:r>
              <a:rPr lang="en-US" altLang="en-US" sz="2400" b="0" dirty="0">
                <a:solidFill>
                  <a:schemeClr val="tx1"/>
                </a:solidFill>
              </a:rPr>
              <a:t>For if anyone is a hearer of the word and not a doer, he is like a man who looks intently at his natural face in a mirror.  </a:t>
            </a:r>
            <a:r>
              <a:rPr lang="en-US" altLang="en-US" sz="2400" b="0" baseline="30000" dirty="0">
                <a:solidFill>
                  <a:schemeClr val="tx1"/>
                </a:solidFill>
              </a:rPr>
              <a:t>24</a:t>
            </a:r>
            <a:r>
              <a:rPr lang="en-US" altLang="en-US" sz="2400" b="0" dirty="0">
                <a:solidFill>
                  <a:schemeClr val="tx1"/>
                </a:solidFill>
              </a:rPr>
              <a:t>For he looks at himself and goes away and at once forgets what he was like.  </a:t>
            </a:r>
            <a:r>
              <a:rPr lang="en-US" altLang="en-US" sz="2400" b="0" baseline="30000" dirty="0">
                <a:solidFill>
                  <a:schemeClr val="tx1"/>
                </a:solidFill>
              </a:rPr>
              <a:t>25</a:t>
            </a:r>
            <a:r>
              <a:rPr lang="en-US" altLang="en-US" sz="2400" b="0" dirty="0">
                <a:solidFill>
                  <a:schemeClr val="tx1"/>
                </a:solidFill>
              </a:rPr>
              <a:t>But the one who looks into the perfect law, the law of liberty, and perseveres, being no hearer who forgets but a doer who acts, he will be blessed in his doing.</a:t>
            </a:r>
          </a:p>
          <a:p>
            <a:pPr>
              <a:buFontTx/>
              <a:buNone/>
            </a:pPr>
            <a:r>
              <a:rPr lang="en-US" altLang="en-US" sz="2400" b="0" baseline="30000" dirty="0">
                <a:solidFill>
                  <a:schemeClr val="tx1"/>
                </a:solidFill>
              </a:rPr>
              <a:t>26</a:t>
            </a:r>
            <a:r>
              <a:rPr lang="en-US" altLang="en-US" sz="2400" b="0" dirty="0">
                <a:solidFill>
                  <a:schemeClr val="tx1"/>
                </a:solidFill>
              </a:rPr>
              <a:t>If anyone thinks he is religious and does not bridle his tongue but deceives his heart, this person’s religion is worthless.  </a:t>
            </a:r>
            <a:r>
              <a:rPr lang="en-US" altLang="en-US" sz="2400" b="0" baseline="30000" dirty="0">
                <a:solidFill>
                  <a:schemeClr val="tx1"/>
                </a:solidFill>
              </a:rPr>
              <a:t>27</a:t>
            </a:r>
            <a:r>
              <a:rPr lang="en-US" altLang="en-US" sz="2400" b="0" dirty="0">
                <a:solidFill>
                  <a:schemeClr val="tx1"/>
                </a:solidFill>
              </a:rPr>
              <a:t>Religion that is pure and undefiled before God, the Father, is this: to visit orphans and widows in their affliction, and to keep oneself unstained from the world.</a:t>
            </a:r>
          </a:p>
        </p:txBody>
      </p:sp>
      <p:sp>
        <p:nvSpPr>
          <p:cNvPr id="4" name="Footer Placeholder 3"/>
          <p:cNvSpPr>
            <a:spLocks noGrp="1"/>
          </p:cNvSpPr>
          <p:nvPr>
            <p:ph type="ftr" sz="quarter" idx="10"/>
          </p:nvPr>
        </p:nvSpPr>
        <p:spPr/>
        <p:txBody>
          <a:bodyPr/>
          <a:lstStyle/>
          <a:p>
            <a:pPr>
              <a:defRPr/>
            </a:pPr>
            <a:r>
              <a:rPr lang="en-US" dirty="0" smtClean="0"/>
              <a:t>James </a:t>
            </a:r>
            <a:r>
              <a:rPr lang="en-US" dirty="0" smtClean="0"/>
              <a:t>1:19-27</a:t>
            </a:r>
            <a:endParaRPr lang="en-US" dirty="0"/>
          </a:p>
        </p:txBody>
      </p:sp>
      <p:sp>
        <p:nvSpPr>
          <p:cNvPr id="327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2FC06587-405D-5A46-AB32-8ED0FC4564BB}" type="slidenum">
              <a:rPr lang="en-US" altLang="en-US" sz="1050" b="0">
                <a:solidFill>
                  <a:schemeClr val="tx1"/>
                </a:solidFill>
              </a:rPr>
              <a:pPr>
                <a:spcBef>
                  <a:spcPct val="0"/>
                </a:spcBef>
                <a:buFontTx/>
                <a:buNone/>
              </a:pPr>
              <a:t>16</a:t>
            </a:fld>
            <a:endParaRPr lang="en-US" altLang="en-US" sz="1050" b="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James </a:t>
            </a:r>
            <a:r>
              <a:rPr lang="en-US" dirty="0" smtClean="0"/>
              <a:t>1:19-27</a:t>
            </a:r>
            <a:endParaRPr lang="en-US" dirty="0"/>
          </a:p>
        </p:txBody>
      </p:sp>
      <p:sp>
        <p:nvSpPr>
          <p:cNvPr id="337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D19ABD6C-3B96-7F44-8DF8-2F64A7E54C4F}" type="slidenum">
              <a:rPr lang="en-US" altLang="en-US" sz="1050" b="0">
                <a:solidFill>
                  <a:schemeClr val="tx1"/>
                </a:solidFill>
              </a:rPr>
              <a:pPr>
                <a:spcBef>
                  <a:spcPct val="0"/>
                </a:spcBef>
                <a:buFontTx/>
                <a:buNone/>
              </a:pPr>
              <a:t>17</a:t>
            </a:fld>
            <a:endParaRPr lang="en-US" altLang="en-US" sz="1050" b="0">
              <a:solidFill>
                <a:schemeClr val="tx1"/>
              </a:solidFill>
            </a:endParaRPr>
          </a:p>
        </p:txBody>
      </p:sp>
      <p:sp>
        <p:nvSpPr>
          <p:cNvPr id="33795" name="Rectangle 2"/>
          <p:cNvSpPr>
            <a:spLocks noGrp="1" noChangeArrowheads="1"/>
          </p:cNvSpPr>
          <p:nvPr>
            <p:ph type="title"/>
          </p:nvPr>
        </p:nvSpPr>
        <p:spPr>
          <a:xfrm>
            <a:off x="1603513" y="190500"/>
            <a:ext cx="6858000" cy="571500"/>
          </a:xfrm>
        </p:spPr>
        <p:txBody>
          <a:bodyPr/>
          <a:lstStyle/>
          <a:p>
            <a:r>
              <a:rPr lang="en-US" altLang="en-US"/>
              <a:t>RECEIVE THE WORD (1:19-21)</a:t>
            </a:r>
          </a:p>
        </p:txBody>
      </p:sp>
      <p:sp>
        <p:nvSpPr>
          <p:cNvPr id="41987" name="Rectangle 3"/>
          <p:cNvSpPr>
            <a:spLocks noGrp="1" noChangeArrowheads="1"/>
          </p:cNvSpPr>
          <p:nvPr>
            <p:ph type="body" idx="1"/>
          </p:nvPr>
        </p:nvSpPr>
        <p:spPr>
          <a:xfrm>
            <a:off x="152400" y="952500"/>
            <a:ext cx="8458200" cy="4191000"/>
          </a:xfrm>
        </p:spPr>
        <p:txBody>
          <a:bodyPr/>
          <a:lstStyle/>
          <a:p>
            <a:r>
              <a:rPr lang="en-US" altLang="en-US" sz="2400" dirty="0"/>
              <a:t>Swift to Hear (19)</a:t>
            </a:r>
          </a:p>
          <a:p>
            <a:pPr lvl="1"/>
            <a:r>
              <a:rPr lang="en-US" altLang="en-US" b="1" dirty="0"/>
              <a:t>As a Mother Listens for her Baby’s Cry</a:t>
            </a:r>
          </a:p>
          <a:p>
            <a:pPr lvl="1"/>
            <a:r>
              <a:rPr lang="en-US" altLang="en-US" b="1" dirty="0"/>
              <a:t>As A Deer Listens for the rustle of the Leaves</a:t>
            </a:r>
          </a:p>
          <a:p>
            <a:pPr lvl="1"/>
            <a:r>
              <a:rPr lang="en-US" altLang="en-US" b="1" dirty="0"/>
              <a:t>Mark 8:18; </a:t>
            </a:r>
            <a:r>
              <a:rPr lang="en-US" altLang="en-US" b="1" dirty="0" err="1"/>
              <a:t>Heb</a:t>
            </a:r>
            <a:r>
              <a:rPr lang="en-US" altLang="en-US" b="1" dirty="0"/>
              <a:t> 5:11-14; </a:t>
            </a:r>
            <a:r>
              <a:rPr lang="en-US" altLang="en-US" b="1" dirty="0" err="1"/>
              <a:t>Eph</a:t>
            </a:r>
            <a:r>
              <a:rPr lang="en-US" altLang="en-US" b="1" dirty="0"/>
              <a:t> 5:17</a:t>
            </a:r>
          </a:p>
          <a:p>
            <a:r>
              <a:rPr lang="en-US" altLang="en-US" sz="2400" dirty="0"/>
              <a:t>Slow To Speak (19)</a:t>
            </a:r>
          </a:p>
          <a:p>
            <a:pPr lvl="1"/>
            <a:r>
              <a:rPr lang="en-US" altLang="en-US" b="1" dirty="0" err="1"/>
              <a:t>Prov</a:t>
            </a:r>
            <a:r>
              <a:rPr lang="en-US" altLang="en-US" b="1" dirty="0"/>
              <a:t> 13:3; </a:t>
            </a:r>
            <a:r>
              <a:rPr lang="en-US" altLang="en-US" b="1" dirty="0" err="1"/>
              <a:t>Prov</a:t>
            </a:r>
            <a:r>
              <a:rPr lang="en-US" altLang="en-US" b="1" dirty="0"/>
              <a:t> 10:19; </a:t>
            </a:r>
            <a:r>
              <a:rPr lang="en-US" altLang="en-US" b="1" dirty="0" err="1"/>
              <a:t>Prov</a:t>
            </a:r>
            <a:r>
              <a:rPr lang="en-US" altLang="en-US" b="1" dirty="0"/>
              <a:t> 17:27-28; Eccl 5:2</a:t>
            </a:r>
          </a:p>
          <a:p>
            <a:r>
              <a:rPr lang="en-US" altLang="en-US" sz="2400" dirty="0"/>
              <a:t>Slow To Wrath (19)</a:t>
            </a:r>
          </a:p>
          <a:p>
            <a:pPr lvl="1"/>
            <a:r>
              <a:rPr lang="en-US" altLang="en-US" b="1" dirty="0" err="1"/>
              <a:t>Prov</a:t>
            </a:r>
            <a:r>
              <a:rPr lang="en-US" altLang="en-US" b="1" dirty="0"/>
              <a:t> 14:29; </a:t>
            </a:r>
            <a:r>
              <a:rPr lang="en-US" altLang="en-US" b="1" dirty="0" err="1"/>
              <a:t>Prov</a:t>
            </a:r>
            <a:r>
              <a:rPr lang="en-US" altLang="en-US" b="1" dirty="0"/>
              <a:t> 16:32; Eccl 7:9; </a:t>
            </a:r>
            <a:r>
              <a:rPr lang="en-US" altLang="en-US" b="1" dirty="0" err="1"/>
              <a:t>Eph</a:t>
            </a:r>
            <a:r>
              <a:rPr lang="en-US" altLang="en-US" b="1" dirty="0"/>
              <a:t> 4:31-32</a:t>
            </a:r>
          </a:p>
          <a:p>
            <a:pPr lvl="1"/>
            <a:r>
              <a:rPr lang="en-US" altLang="en-US" b="1" dirty="0"/>
              <a:t>This does Not Promote righteousness (20)</a:t>
            </a:r>
          </a:p>
          <a:p>
            <a:r>
              <a:rPr lang="en-US" altLang="en-US" sz="2400" dirty="0"/>
              <a:t>Put Off Wickedness &amp; Received The Word (21)</a:t>
            </a:r>
          </a:p>
          <a:p>
            <a:pPr lvl="1"/>
            <a:r>
              <a:rPr lang="en-US" altLang="en-US" b="1" dirty="0"/>
              <a:t>Able to “KEEP YOUR SOULS SAVED”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58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B092F200-EDE6-FB4A-BAA2-7A57E55895F1}" type="slidenum">
              <a:rPr lang="en-US" altLang="en-US" sz="1050" b="0">
                <a:solidFill>
                  <a:schemeClr val="tx1"/>
                </a:solidFill>
              </a:rPr>
              <a:pPr>
                <a:spcBef>
                  <a:spcPct val="0"/>
                </a:spcBef>
                <a:buFontTx/>
                <a:buNone/>
              </a:pPr>
              <a:t>18</a:t>
            </a:fld>
            <a:endParaRPr lang="en-US" altLang="en-US" sz="1050" b="0">
              <a:solidFill>
                <a:schemeClr val="tx1"/>
              </a:solidFill>
            </a:endParaRPr>
          </a:p>
        </p:txBody>
      </p:sp>
      <p:sp>
        <p:nvSpPr>
          <p:cNvPr id="35843" name="Rectangle 2"/>
          <p:cNvSpPr>
            <a:spLocks noGrp="1" noChangeArrowheads="1"/>
          </p:cNvSpPr>
          <p:nvPr>
            <p:ph type="title"/>
          </p:nvPr>
        </p:nvSpPr>
        <p:spPr/>
        <p:txBody>
          <a:bodyPr/>
          <a:lstStyle/>
          <a:p>
            <a:r>
              <a:rPr lang="en-US" altLang="en-US"/>
              <a:t>Vs 19 (cont)</a:t>
            </a:r>
          </a:p>
        </p:txBody>
      </p:sp>
      <p:sp>
        <p:nvSpPr>
          <p:cNvPr id="35844" name="Rectangle 3"/>
          <p:cNvSpPr>
            <a:spLocks noGrp="1" noChangeArrowheads="1"/>
          </p:cNvSpPr>
          <p:nvPr>
            <p:ph type="body" idx="1"/>
          </p:nvPr>
        </p:nvSpPr>
        <p:spPr/>
        <p:txBody>
          <a:bodyPr/>
          <a:lstStyle/>
          <a:p>
            <a:r>
              <a:rPr lang="en-US" altLang="en-US"/>
              <a:t>Notes only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98ED2E46-4D82-AA4A-A05D-35CD69C06B16}" type="slidenum">
              <a:rPr lang="en-US" altLang="en-US" sz="1050" b="0">
                <a:solidFill>
                  <a:schemeClr val="tx1"/>
                </a:solidFill>
              </a:rPr>
              <a:pPr>
                <a:spcBef>
                  <a:spcPct val="0"/>
                </a:spcBef>
                <a:buFontTx/>
                <a:buNone/>
              </a:pPr>
              <a:t>19</a:t>
            </a:fld>
            <a:endParaRPr lang="en-US" altLang="en-US" sz="1050" b="0">
              <a:solidFill>
                <a:schemeClr val="tx1"/>
              </a:solidFill>
            </a:endParaRPr>
          </a:p>
        </p:txBody>
      </p:sp>
      <p:sp>
        <p:nvSpPr>
          <p:cNvPr id="37891" name="Rectangle 2"/>
          <p:cNvSpPr>
            <a:spLocks noGrp="1" noChangeArrowheads="1"/>
          </p:cNvSpPr>
          <p:nvPr>
            <p:ph type="title"/>
          </p:nvPr>
        </p:nvSpPr>
        <p:spPr/>
        <p:txBody>
          <a:bodyPr/>
          <a:lstStyle/>
          <a:p>
            <a:r>
              <a:rPr lang="en-US" altLang="en-US"/>
              <a:t>Vs 20</a:t>
            </a:r>
          </a:p>
        </p:txBody>
      </p:sp>
      <p:sp>
        <p:nvSpPr>
          <p:cNvPr id="37892" name="Rectangle 3"/>
          <p:cNvSpPr>
            <a:spLocks noGrp="1" noChangeArrowheads="1"/>
          </p:cNvSpPr>
          <p:nvPr>
            <p:ph type="body" idx="1"/>
          </p:nvPr>
        </p:nvSpPr>
        <p:spPr/>
        <p:txBody>
          <a:bodyPr/>
          <a:lstStyle/>
          <a:p>
            <a:r>
              <a:rPr lang="en-US" altLang="en-US"/>
              <a:t>20for the wrath of man does not produce the righteousness of God.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6E990FDF-AF0E-1448-A84A-F8CB1267A082}" type="slidenum">
              <a:rPr lang="en-US" altLang="en-US" sz="1050" b="0">
                <a:solidFill>
                  <a:schemeClr val="tx1"/>
                </a:solidFill>
              </a:rPr>
              <a:pPr>
                <a:spcBef>
                  <a:spcPct val="0"/>
                </a:spcBef>
                <a:buFontTx/>
                <a:buNone/>
              </a:pPr>
              <a:t>2</a:t>
            </a:fld>
            <a:endParaRPr lang="en-US" altLang="en-US" sz="1050" b="0">
              <a:solidFill>
                <a:schemeClr val="tx1"/>
              </a:solidFill>
            </a:endParaRPr>
          </a:p>
        </p:txBody>
      </p:sp>
      <p:sp>
        <p:nvSpPr>
          <p:cNvPr id="17411" name="Rectangle 2"/>
          <p:cNvSpPr>
            <a:spLocks noGrp="1" noChangeArrowheads="1"/>
          </p:cNvSpPr>
          <p:nvPr>
            <p:ph type="title"/>
          </p:nvPr>
        </p:nvSpPr>
        <p:spPr/>
        <p:txBody>
          <a:bodyPr/>
          <a:lstStyle/>
          <a:p>
            <a:r>
              <a:rPr lang="en-US" altLang="en-US"/>
              <a:t>Outline of James</a:t>
            </a:r>
          </a:p>
        </p:txBody>
      </p:sp>
      <p:sp>
        <p:nvSpPr>
          <p:cNvPr id="17412" name="Rectangle 3"/>
          <p:cNvSpPr>
            <a:spLocks noGrp="1" noChangeArrowheads="1"/>
          </p:cNvSpPr>
          <p:nvPr>
            <p:ph type="body" idx="1"/>
          </p:nvPr>
        </p:nvSpPr>
        <p:spPr/>
        <p:txBody>
          <a:bodyPr/>
          <a:lstStyle/>
          <a:p>
            <a:pPr>
              <a:lnSpc>
                <a:spcPct val="120000"/>
              </a:lnSpc>
            </a:pPr>
            <a:r>
              <a:rPr lang="en-US" altLang="en-US" sz="2800" dirty="0">
                <a:solidFill>
                  <a:schemeClr val="tx1"/>
                </a:solidFill>
              </a:rPr>
              <a:t>Stand With Confidence (Chapter 1)</a:t>
            </a:r>
          </a:p>
          <a:p>
            <a:pPr>
              <a:lnSpc>
                <a:spcPct val="120000"/>
              </a:lnSpc>
            </a:pPr>
            <a:r>
              <a:rPr lang="en-US" altLang="en-US" sz="2800" dirty="0">
                <a:solidFill>
                  <a:schemeClr val="tx1"/>
                </a:solidFill>
              </a:rPr>
              <a:t>Serve With Compassion (Chapter 2)</a:t>
            </a:r>
          </a:p>
          <a:p>
            <a:pPr>
              <a:lnSpc>
                <a:spcPct val="120000"/>
              </a:lnSpc>
            </a:pPr>
            <a:r>
              <a:rPr lang="en-US" altLang="en-US" sz="2800" dirty="0">
                <a:solidFill>
                  <a:schemeClr val="tx1"/>
                </a:solidFill>
              </a:rPr>
              <a:t>Speak With Care (Chapter 3)</a:t>
            </a:r>
          </a:p>
          <a:p>
            <a:pPr>
              <a:lnSpc>
                <a:spcPct val="120000"/>
              </a:lnSpc>
            </a:pPr>
            <a:r>
              <a:rPr lang="en-US" altLang="en-US" sz="2800" dirty="0">
                <a:solidFill>
                  <a:schemeClr val="tx1"/>
                </a:solidFill>
              </a:rPr>
              <a:t>Submit With Contrition (Chapter 4)</a:t>
            </a:r>
          </a:p>
          <a:p>
            <a:pPr>
              <a:lnSpc>
                <a:spcPct val="120000"/>
              </a:lnSpc>
            </a:pPr>
            <a:r>
              <a:rPr lang="en-US" altLang="en-US" sz="2800" dirty="0">
                <a:solidFill>
                  <a:schemeClr val="tx1"/>
                </a:solidFill>
              </a:rPr>
              <a:t>Share With Concern (Chapter 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5E981A6C-5FDF-BD46-A6FB-BAE20BBFCAA1}" type="slidenum">
              <a:rPr lang="en-US" altLang="en-US" sz="1050" b="0">
                <a:solidFill>
                  <a:schemeClr val="tx1"/>
                </a:solidFill>
              </a:rPr>
              <a:pPr>
                <a:spcBef>
                  <a:spcPct val="0"/>
                </a:spcBef>
                <a:buFontTx/>
                <a:buNone/>
              </a:pPr>
              <a:t>20</a:t>
            </a:fld>
            <a:endParaRPr lang="en-US" altLang="en-US" sz="1050" b="0">
              <a:solidFill>
                <a:schemeClr val="tx1"/>
              </a:solidFill>
            </a:endParaRPr>
          </a:p>
        </p:txBody>
      </p:sp>
      <p:sp>
        <p:nvSpPr>
          <p:cNvPr id="39939" name="Rectangle 2"/>
          <p:cNvSpPr>
            <a:spLocks noGrp="1" noChangeArrowheads="1"/>
          </p:cNvSpPr>
          <p:nvPr>
            <p:ph type="title"/>
          </p:nvPr>
        </p:nvSpPr>
        <p:spPr/>
        <p:txBody>
          <a:bodyPr/>
          <a:lstStyle/>
          <a:p>
            <a:r>
              <a:rPr lang="en-US" altLang="en-US"/>
              <a:t>Vs 21</a:t>
            </a:r>
          </a:p>
        </p:txBody>
      </p:sp>
      <p:sp>
        <p:nvSpPr>
          <p:cNvPr id="39940" name="Rectangle 3"/>
          <p:cNvSpPr>
            <a:spLocks noGrp="1" noChangeArrowheads="1"/>
          </p:cNvSpPr>
          <p:nvPr>
            <p:ph type="body" idx="1"/>
          </p:nvPr>
        </p:nvSpPr>
        <p:spPr/>
        <p:txBody>
          <a:bodyPr/>
          <a:lstStyle/>
          <a:p>
            <a:r>
              <a:rPr lang="en-US" altLang="en-US"/>
              <a:t>21 Therefore lay aside all filthiness and overflow of wickedness, and receive with meekness the implanted word, which is able to save your souls.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James </a:t>
            </a:r>
            <a:r>
              <a:rPr lang="en-US" dirty="0" smtClean="0"/>
              <a:t>1:19-27</a:t>
            </a:r>
            <a:endParaRPr lang="en-US" dirty="0"/>
          </a:p>
        </p:txBody>
      </p:sp>
      <p:sp>
        <p:nvSpPr>
          <p:cNvPr id="419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C966C85F-55BE-1644-A8EB-3DCE5401B92A}" type="slidenum">
              <a:rPr lang="en-US" altLang="en-US" sz="1050" b="0">
                <a:solidFill>
                  <a:schemeClr val="tx1"/>
                </a:solidFill>
              </a:rPr>
              <a:pPr>
                <a:spcBef>
                  <a:spcPct val="0"/>
                </a:spcBef>
                <a:buFontTx/>
                <a:buNone/>
              </a:pPr>
              <a:t>21</a:t>
            </a:fld>
            <a:endParaRPr lang="en-US" altLang="en-US" sz="1050" b="0">
              <a:solidFill>
                <a:schemeClr val="tx1"/>
              </a:solidFill>
            </a:endParaRPr>
          </a:p>
        </p:txBody>
      </p:sp>
      <p:sp>
        <p:nvSpPr>
          <p:cNvPr id="41987" name="Rectangle 2"/>
          <p:cNvSpPr>
            <a:spLocks noGrp="1" noChangeArrowheads="1"/>
          </p:cNvSpPr>
          <p:nvPr>
            <p:ph type="title"/>
          </p:nvPr>
        </p:nvSpPr>
        <p:spPr>
          <a:xfrm>
            <a:off x="1676400" y="114300"/>
            <a:ext cx="5429250" cy="628650"/>
          </a:xfrm>
        </p:spPr>
        <p:txBody>
          <a:bodyPr/>
          <a:lstStyle/>
          <a:p>
            <a:r>
              <a:rPr lang="en-US" altLang="en-US"/>
              <a:t>Respond To The Word (1:22-25)</a:t>
            </a:r>
          </a:p>
        </p:txBody>
      </p:sp>
      <p:sp>
        <p:nvSpPr>
          <p:cNvPr id="43011" name="Rectangle 3"/>
          <p:cNvSpPr>
            <a:spLocks noGrp="1" noChangeArrowheads="1"/>
          </p:cNvSpPr>
          <p:nvPr>
            <p:ph type="body" idx="1"/>
          </p:nvPr>
        </p:nvSpPr>
        <p:spPr>
          <a:xfrm>
            <a:off x="0" y="933450"/>
            <a:ext cx="9144000" cy="4286250"/>
          </a:xfrm>
        </p:spPr>
        <p:txBody>
          <a:bodyPr/>
          <a:lstStyle/>
          <a:p>
            <a:r>
              <a:rPr lang="en-US" altLang="en-US" sz="2400" dirty="0">
                <a:solidFill>
                  <a:srgbClr val="C00000"/>
                </a:solidFill>
              </a:rPr>
              <a:t>Be “DOERS” and Not “HEARERS” Only (22-24)</a:t>
            </a:r>
          </a:p>
          <a:p>
            <a:pPr lvl="1"/>
            <a:r>
              <a:rPr lang="en-US" altLang="en-US" sz="2000" b="1" dirty="0"/>
              <a:t>The Mirror of God’s Word Will Show You What Needs </a:t>
            </a:r>
            <a:r>
              <a:rPr lang="en-US" altLang="en-US" sz="2000" b="1" dirty="0" smtClean="0"/>
              <a:t>Correcting</a:t>
            </a:r>
          </a:p>
          <a:p>
            <a:pPr lvl="1"/>
            <a:r>
              <a:rPr lang="en-US" altLang="en-US" sz="2000" b="1" dirty="0" smtClean="0"/>
              <a:t>Look Intently /Observe </a:t>
            </a:r>
            <a:r>
              <a:rPr lang="en-US" altLang="en-US" sz="2000" dirty="0" smtClean="0"/>
              <a:t>(</a:t>
            </a:r>
            <a:r>
              <a:rPr lang="en-US" altLang="en-US" sz="2000" dirty="0" err="1" smtClean="0"/>
              <a:t>katanoeo</a:t>
            </a:r>
            <a:r>
              <a:rPr lang="en-US" altLang="en-US" sz="2000" dirty="0" smtClean="0"/>
              <a:t>) </a:t>
            </a:r>
            <a:r>
              <a:rPr lang="en-US" altLang="en-US" sz="2000" b="1" dirty="0" smtClean="0"/>
              <a:t>Your Natural Face</a:t>
            </a:r>
          </a:p>
          <a:p>
            <a:pPr lvl="1"/>
            <a:r>
              <a:rPr lang="en-US" altLang="en-US" sz="2000" b="1" dirty="0" smtClean="0"/>
              <a:t>Don’t Walk Away</a:t>
            </a:r>
            <a:endParaRPr lang="en-US" altLang="en-US" sz="2000" b="1" dirty="0"/>
          </a:p>
          <a:p>
            <a:pPr lvl="1"/>
            <a:r>
              <a:rPr lang="en-US" altLang="en-US" sz="2000" b="1" dirty="0"/>
              <a:t>DO - But You Must Act On What You See</a:t>
            </a:r>
          </a:p>
          <a:p>
            <a:r>
              <a:rPr lang="en-US" altLang="en-US" sz="2400" dirty="0" smtClean="0">
                <a:solidFill>
                  <a:srgbClr val="C00000"/>
                </a:solidFill>
              </a:rPr>
              <a:t>“</a:t>
            </a:r>
            <a:r>
              <a:rPr lang="en-US" altLang="en-US" sz="2400" u="sng" dirty="0">
                <a:solidFill>
                  <a:srgbClr val="C00000"/>
                </a:solidFill>
              </a:rPr>
              <a:t>LOOK</a:t>
            </a:r>
            <a:r>
              <a:rPr lang="en-US" altLang="en-US" sz="2400" dirty="0">
                <a:solidFill>
                  <a:srgbClr val="C00000"/>
                </a:solidFill>
              </a:rPr>
              <a:t>” </a:t>
            </a:r>
            <a:r>
              <a:rPr lang="en-US" altLang="en-US" sz="2400" b="0" i="1" dirty="0" smtClean="0">
                <a:solidFill>
                  <a:srgbClr val="C00000"/>
                </a:solidFill>
              </a:rPr>
              <a:t>(</a:t>
            </a:r>
            <a:r>
              <a:rPr lang="en-US" altLang="en-US" sz="2400" b="0" i="1" dirty="0" err="1" smtClean="0">
                <a:solidFill>
                  <a:srgbClr val="C00000"/>
                </a:solidFill>
              </a:rPr>
              <a:t>parakupsas</a:t>
            </a:r>
            <a:r>
              <a:rPr lang="en-US" altLang="en-US" sz="2400" b="0" i="1" dirty="0" smtClean="0">
                <a:solidFill>
                  <a:srgbClr val="C00000"/>
                </a:solidFill>
              </a:rPr>
              <a:t>) </a:t>
            </a:r>
            <a:r>
              <a:rPr lang="en-US" altLang="en-US" sz="2400" dirty="0" smtClean="0">
                <a:solidFill>
                  <a:srgbClr val="C00000"/>
                </a:solidFill>
              </a:rPr>
              <a:t>At </a:t>
            </a:r>
            <a:r>
              <a:rPr lang="en-US" altLang="en-US" sz="2400" dirty="0">
                <a:solidFill>
                  <a:srgbClr val="C00000"/>
                </a:solidFill>
              </a:rPr>
              <a:t>the </a:t>
            </a:r>
            <a:r>
              <a:rPr lang="en-US" altLang="en-US" sz="2400" dirty="0" smtClean="0">
                <a:solidFill>
                  <a:srgbClr val="C00000"/>
                </a:solidFill>
              </a:rPr>
              <a:t>Perfect Law of Liberty </a:t>
            </a:r>
            <a:r>
              <a:rPr lang="en-US" altLang="en-US" sz="2400" dirty="0">
                <a:solidFill>
                  <a:srgbClr val="C00000"/>
                </a:solidFill>
              </a:rPr>
              <a:t>(25)</a:t>
            </a:r>
          </a:p>
          <a:p>
            <a:pPr lvl="1"/>
            <a:r>
              <a:rPr lang="en-US" altLang="en-US" sz="2000" b="1" dirty="0"/>
              <a:t>Studies, Gazes Intently, To look Into The Perfect Law of </a:t>
            </a:r>
            <a:r>
              <a:rPr lang="en-US" altLang="en-US" sz="2000" b="1" dirty="0" smtClean="0"/>
              <a:t>Liberty</a:t>
            </a:r>
          </a:p>
          <a:p>
            <a:pPr lvl="1"/>
            <a:r>
              <a:rPr lang="en-US" altLang="en-US" sz="2000" b="1" dirty="0" smtClean="0"/>
              <a:t>Denotes Humility – a stopping down to study</a:t>
            </a:r>
            <a:endParaRPr lang="en-US" altLang="en-US" sz="2000" b="1" dirty="0"/>
          </a:p>
          <a:p>
            <a:r>
              <a:rPr lang="en-US" altLang="en-US" sz="2400" dirty="0" smtClean="0">
                <a:solidFill>
                  <a:srgbClr val="C00000"/>
                </a:solidFill>
              </a:rPr>
              <a:t>“</a:t>
            </a:r>
            <a:r>
              <a:rPr lang="en-US" altLang="en-US" sz="2400" u="sng" dirty="0">
                <a:solidFill>
                  <a:srgbClr val="C00000"/>
                </a:solidFill>
              </a:rPr>
              <a:t>ABIDE</a:t>
            </a:r>
            <a:r>
              <a:rPr lang="en-US" altLang="en-US" sz="2400" dirty="0">
                <a:solidFill>
                  <a:srgbClr val="C00000"/>
                </a:solidFill>
              </a:rPr>
              <a:t>” In The Law (See Flaws in Yourself) – Perseveres (25)</a:t>
            </a:r>
          </a:p>
          <a:p>
            <a:pPr lvl="1"/>
            <a:r>
              <a:rPr lang="en-US" altLang="en-US" sz="2000" b="1" dirty="0"/>
              <a:t>To Stay Close</a:t>
            </a:r>
          </a:p>
          <a:p>
            <a:pPr lvl="1"/>
            <a:r>
              <a:rPr lang="en-US" altLang="en-US" sz="2000" b="1" dirty="0"/>
              <a:t>In Contrast To The  “One Who Walks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C59B0D07-4A42-6F4F-85AC-411FD51829FE}" type="slidenum">
              <a:rPr lang="en-US" altLang="en-US" sz="1050" b="0">
                <a:solidFill>
                  <a:schemeClr val="tx1"/>
                </a:solidFill>
              </a:rPr>
              <a:pPr>
                <a:spcBef>
                  <a:spcPct val="0"/>
                </a:spcBef>
                <a:buFontTx/>
                <a:buNone/>
              </a:pPr>
              <a:t>22</a:t>
            </a:fld>
            <a:endParaRPr lang="en-US" altLang="en-US" sz="1050" b="0">
              <a:solidFill>
                <a:schemeClr val="tx1"/>
              </a:solidFill>
            </a:endParaRPr>
          </a:p>
        </p:txBody>
      </p:sp>
      <p:sp>
        <p:nvSpPr>
          <p:cNvPr id="44035" name="Rectangle 2"/>
          <p:cNvSpPr>
            <a:spLocks noGrp="1" noChangeArrowheads="1"/>
          </p:cNvSpPr>
          <p:nvPr>
            <p:ph type="title"/>
          </p:nvPr>
        </p:nvSpPr>
        <p:spPr/>
        <p:txBody>
          <a:bodyPr/>
          <a:lstStyle/>
          <a:p>
            <a:r>
              <a:rPr lang="en-US" altLang="en-US"/>
              <a:t>Vs 23-24</a:t>
            </a:r>
          </a:p>
        </p:txBody>
      </p:sp>
      <p:sp>
        <p:nvSpPr>
          <p:cNvPr id="44036" name="Rectangle 3"/>
          <p:cNvSpPr>
            <a:spLocks noGrp="1" noChangeArrowheads="1"/>
          </p:cNvSpPr>
          <p:nvPr>
            <p:ph type="body" idx="1"/>
          </p:nvPr>
        </p:nvSpPr>
        <p:spPr/>
        <p:txBody>
          <a:bodyPr/>
          <a:lstStyle/>
          <a:p>
            <a:r>
              <a:rPr lang="en-US" altLang="en-US"/>
              <a:t>23For if anyone is a hearer of the word and not a doer, he is like a man observing his natural face in a mirror; 24for he observes himself, goes away, and immediately forgets what kind of man he was.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46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6BF1F9B5-0FFC-7642-ADD2-C4B672A9D8D0}" type="slidenum">
              <a:rPr lang="en-US" altLang="en-US" sz="1050" b="0">
                <a:solidFill>
                  <a:schemeClr val="tx1"/>
                </a:solidFill>
              </a:rPr>
              <a:pPr>
                <a:spcBef>
                  <a:spcPct val="0"/>
                </a:spcBef>
                <a:buFontTx/>
                <a:buNone/>
              </a:pPr>
              <a:t>23</a:t>
            </a:fld>
            <a:endParaRPr lang="en-US" altLang="en-US" sz="1050" b="0">
              <a:solidFill>
                <a:schemeClr val="tx1"/>
              </a:solidFill>
            </a:endParaRPr>
          </a:p>
        </p:txBody>
      </p:sp>
      <p:sp>
        <p:nvSpPr>
          <p:cNvPr id="46083" name="Rectangle 2"/>
          <p:cNvSpPr>
            <a:spLocks noGrp="1" noChangeArrowheads="1"/>
          </p:cNvSpPr>
          <p:nvPr>
            <p:ph type="title"/>
          </p:nvPr>
        </p:nvSpPr>
        <p:spPr/>
        <p:txBody>
          <a:bodyPr/>
          <a:lstStyle/>
          <a:p>
            <a:r>
              <a:rPr lang="en-US" altLang="en-US"/>
              <a:t>Vs 23-24 cont</a:t>
            </a:r>
          </a:p>
        </p:txBody>
      </p:sp>
      <p:sp>
        <p:nvSpPr>
          <p:cNvPr id="46084" name="Rectangle 3"/>
          <p:cNvSpPr>
            <a:spLocks noGrp="1" noChangeArrowheads="1"/>
          </p:cNvSpPr>
          <p:nvPr>
            <p:ph type="body"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481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14A47D5E-B4B7-AA4D-8E7A-DCB074853812}" type="slidenum">
              <a:rPr lang="en-US" altLang="en-US" sz="1050" b="0">
                <a:solidFill>
                  <a:schemeClr val="tx1"/>
                </a:solidFill>
              </a:rPr>
              <a:pPr>
                <a:spcBef>
                  <a:spcPct val="0"/>
                </a:spcBef>
                <a:buFontTx/>
                <a:buNone/>
              </a:pPr>
              <a:t>24</a:t>
            </a:fld>
            <a:endParaRPr lang="en-US" altLang="en-US" sz="1050" b="0">
              <a:solidFill>
                <a:schemeClr val="tx1"/>
              </a:solidFill>
            </a:endParaRPr>
          </a:p>
        </p:txBody>
      </p:sp>
      <p:sp>
        <p:nvSpPr>
          <p:cNvPr id="48131" name="Rectangle 2"/>
          <p:cNvSpPr>
            <a:spLocks noGrp="1" noChangeArrowheads="1"/>
          </p:cNvSpPr>
          <p:nvPr>
            <p:ph type="title"/>
          </p:nvPr>
        </p:nvSpPr>
        <p:spPr/>
        <p:txBody>
          <a:bodyPr/>
          <a:lstStyle/>
          <a:p>
            <a:r>
              <a:rPr lang="en-US" altLang="en-US"/>
              <a:t>Vs 25</a:t>
            </a:r>
          </a:p>
        </p:txBody>
      </p:sp>
      <p:sp>
        <p:nvSpPr>
          <p:cNvPr id="48132" name="Rectangle 3"/>
          <p:cNvSpPr>
            <a:spLocks noGrp="1" noChangeArrowheads="1"/>
          </p:cNvSpPr>
          <p:nvPr>
            <p:ph type="body" idx="1"/>
          </p:nvPr>
        </p:nvSpPr>
        <p:spPr>
          <a:xfrm>
            <a:off x="381000" y="1485900"/>
            <a:ext cx="8305800" cy="2514600"/>
          </a:xfrm>
        </p:spPr>
        <p:txBody>
          <a:bodyPr/>
          <a:lstStyle/>
          <a:p>
            <a:pPr>
              <a:spcBef>
                <a:spcPct val="30000"/>
              </a:spcBef>
              <a:buFontTx/>
              <a:buNone/>
            </a:pPr>
            <a:r>
              <a:rPr lang="en-US" altLang="en-US">
                <a:solidFill>
                  <a:schemeClr val="tx1"/>
                </a:solidFill>
              </a:rPr>
              <a:t>25</a:t>
            </a:r>
            <a:r>
              <a:rPr lang="en-US" altLang="en-US" b="0">
                <a:solidFill>
                  <a:schemeClr val="tx1"/>
                </a:solidFill>
              </a:rPr>
              <a:t> But he who </a:t>
            </a:r>
            <a:r>
              <a:rPr lang="en-US" altLang="en-US"/>
              <a:t>looks</a:t>
            </a:r>
            <a:r>
              <a:rPr lang="en-US" altLang="en-US" b="0">
                <a:solidFill>
                  <a:schemeClr val="tx1"/>
                </a:solidFill>
              </a:rPr>
              <a:t> into the perfect law of liberty and </a:t>
            </a:r>
            <a:r>
              <a:rPr lang="en-US" altLang="en-US"/>
              <a:t>continues (abides) </a:t>
            </a:r>
            <a:r>
              <a:rPr lang="en-US" altLang="en-US" b="0">
                <a:solidFill>
                  <a:schemeClr val="tx1"/>
                </a:solidFill>
              </a:rPr>
              <a:t> in it, and is not a forgetful hearer but a</a:t>
            </a:r>
            <a:r>
              <a:rPr lang="en-US" altLang="en-US"/>
              <a:t> doer</a:t>
            </a:r>
            <a:r>
              <a:rPr lang="en-US" altLang="en-US" b="0">
                <a:solidFill>
                  <a:schemeClr val="tx1"/>
                </a:solidFill>
              </a:rPr>
              <a:t> of the work, this one will be blessed in what he does. </a:t>
            </a: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501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B66ACAC3-353B-7A4F-9C32-A250C4B45642}" type="slidenum">
              <a:rPr lang="en-US" altLang="en-US" sz="1050" b="0">
                <a:solidFill>
                  <a:schemeClr val="tx1"/>
                </a:solidFill>
              </a:rPr>
              <a:pPr>
                <a:spcBef>
                  <a:spcPct val="0"/>
                </a:spcBef>
                <a:buFontTx/>
                <a:buNone/>
              </a:pPr>
              <a:t>25</a:t>
            </a:fld>
            <a:endParaRPr lang="en-US" altLang="en-US" sz="1050" b="0">
              <a:solidFill>
                <a:schemeClr val="tx1"/>
              </a:solidFill>
            </a:endParaRPr>
          </a:p>
        </p:txBody>
      </p:sp>
      <p:sp>
        <p:nvSpPr>
          <p:cNvPr id="50179" name="Rectangle 2"/>
          <p:cNvSpPr>
            <a:spLocks noGrp="1" noChangeArrowheads="1"/>
          </p:cNvSpPr>
          <p:nvPr>
            <p:ph type="title"/>
          </p:nvPr>
        </p:nvSpPr>
        <p:spPr/>
        <p:txBody>
          <a:bodyPr/>
          <a:lstStyle/>
          <a:p>
            <a:r>
              <a:rPr lang="en-US" altLang="en-US"/>
              <a:t>Vs 25</a:t>
            </a:r>
          </a:p>
        </p:txBody>
      </p:sp>
      <p:sp>
        <p:nvSpPr>
          <p:cNvPr id="50180" name="Rectangle 3"/>
          <p:cNvSpPr>
            <a:spLocks noGrp="1" noChangeArrowheads="1"/>
          </p:cNvSpPr>
          <p:nvPr>
            <p:ph type="body"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James </a:t>
            </a:r>
            <a:r>
              <a:rPr lang="en-US" dirty="0" smtClean="0"/>
              <a:t>1:19-27</a:t>
            </a:r>
            <a:endParaRPr lang="en-US" dirty="0"/>
          </a:p>
        </p:txBody>
      </p:sp>
      <p:sp>
        <p:nvSpPr>
          <p:cNvPr id="522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DB68CE3F-4CA1-7E41-8A94-CF993791DE5E}" type="slidenum">
              <a:rPr lang="en-US" altLang="en-US" sz="1050" b="0">
                <a:solidFill>
                  <a:schemeClr val="tx1"/>
                </a:solidFill>
              </a:rPr>
              <a:pPr>
                <a:spcBef>
                  <a:spcPct val="0"/>
                </a:spcBef>
                <a:buFontTx/>
                <a:buNone/>
              </a:pPr>
              <a:t>26</a:t>
            </a:fld>
            <a:endParaRPr lang="en-US" altLang="en-US" sz="1050" b="0">
              <a:solidFill>
                <a:schemeClr val="tx1"/>
              </a:solidFill>
            </a:endParaRPr>
          </a:p>
        </p:txBody>
      </p:sp>
      <p:sp>
        <p:nvSpPr>
          <p:cNvPr id="52227" name="Rectangle 2"/>
          <p:cNvSpPr>
            <a:spLocks noGrp="1" noChangeArrowheads="1"/>
          </p:cNvSpPr>
          <p:nvPr>
            <p:ph type="title"/>
          </p:nvPr>
        </p:nvSpPr>
        <p:spPr>
          <a:xfrm>
            <a:off x="1600200" y="254000"/>
            <a:ext cx="6858000" cy="546100"/>
          </a:xfrm>
        </p:spPr>
        <p:txBody>
          <a:bodyPr/>
          <a:lstStyle/>
          <a:p>
            <a:r>
              <a:rPr lang="en-US" altLang="en-US"/>
              <a:t>Are We Under “Law” Today?</a:t>
            </a:r>
          </a:p>
        </p:txBody>
      </p:sp>
      <p:sp>
        <p:nvSpPr>
          <p:cNvPr id="52228" name="Rectangle 3"/>
          <p:cNvSpPr>
            <a:spLocks noGrp="1" noChangeArrowheads="1"/>
          </p:cNvSpPr>
          <p:nvPr>
            <p:ph type="body" idx="1"/>
          </p:nvPr>
        </p:nvSpPr>
        <p:spPr>
          <a:xfrm>
            <a:off x="381000" y="952500"/>
            <a:ext cx="8534400" cy="4381500"/>
          </a:xfrm>
        </p:spPr>
        <p:txBody>
          <a:bodyPr/>
          <a:lstStyle/>
          <a:p>
            <a:r>
              <a:rPr lang="en-US" altLang="en-US" sz="2400" dirty="0"/>
              <a:t>Law of Christ</a:t>
            </a:r>
          </a:p>
          <a:p>
            <a:pPr lvl="1"/>
            <a:r>
              <a:rPr lang="en-US" altLang="en-US" sz="2400" b="1" dirty="0"/>
              <a:t>Gal 6:2 – Bear Burdens and so fulfill the law of Christ</a:t>
            </a:r>
          </a:p>
          <a:p>
            <a:pPr lvl="1"/>
            <a:r>
              <a:rPr lang="en-US" altLang="en-US" sz="2400" b="1" dirty="0"/>
              <a:t>1 </a:t>
            </a:r>
            <a:r>
              <a:rPr lang="en-US" altLang="en-US" sz="2400" b="1" dirty="0" err="1"/>
              <a:t>Cor</a:t>
            </a:r>
            <a:r>
              <a:rPr lang="en-US" altLang="en-US" sz="2400" b="1" dirty="0"/>
              <a:t> 9:21 - …under law of Christ</a:t>
            </a:r>
          </a:p>
          <a:p>
            <a:r>
              <a:rPr lang="en-US" altLang="en-US" sz="2400" dirty="0"/>
              <a:t>Law of the Spirit</a:t>
            </a:r>
          </a:p>
          <a:p>
            <a:pPr lvl="1"/>
            <a:r>
              <a:rPr lang="en-US" altLang="en-US" sz="2400" b="1" dirty="0"/>
              <a:t>Rom 8:2 – Law of the Spirit has made me free from sin</a:t>
            </a:r>
          </a:p>
          <a:p>
            <a:r>
              <a:rPr lang="en-US" altLang="en-US" sz="2400" dirty="0"/>
              <a:t>Law of Love</a:t>
            </a:r>
          </a:p>
          <a:p>
            <a:pPr lvl="1"/>
            <a:r>
              <a:rPr lang="en-US" altLang="en-US" sz="2400" b="1" dirty="0"/>
              <a:t>Rom 13:10 - …love is the fulfillment of law</a:t>
            </a:r>
          </a:p>
          <a:p>
            <a:r>
              <a:rPr lang="en-US" altLang="en-US" sz="2400" dirty="0"/>
              <a:t>Law of Liberty</a:t>
            </a:r>
          </a:p>
          <a:p>
            <a:pPr lvl="1"/>
            <a:r>
              <a:rPr lang="en-US" altLang="en-US" sz="2400" b="1" dirty="0"/>
              <a:t>James 1:25 – But he who looks into the perfect law of liberty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Ja</a:t>
            </a:r>
            <a:r>
              <a:rPr lang="en-US" dirty="0" smtClean="0"/>
              <a:t>mes 1:19-27</a:t>
            </a:r>
            <a:endParaRPr lang="en-US" dirty="0"/>
          </a:p>
        </p:txBody>
      </p:sp>
      <p:sp>
        <p:nvSpPr>
          <p:cNvPr id="54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B54AA64D-D61F-E444-B45F-FC62E3F40A96}" type="slidenum">
              <a:rPr lang="en-US" altLang="en-US" sz="1050" b="0">
                <a:solidFill>
                  <a:schemeClr val="tx1"/>
                </a:solidFill>
              </a:rPr>
              <a:pPr>
                <a:spcBef>
                  <a:spcPct val="0"/>
                </a:spcBef>
                <a:buFontTx/>
                <a:buNone/>
              </a:pPr>
              <a:t>27</a:t>
            </a:fld>
            <a:endParaRPr lang="en-US" altLang="en-US" sz="1050" b="0">
              <a:solidFill>
                <a:schemeClr val="tx1"/>
              </a:solidFill>
            </a:endParaRPr>
          </a:p>
        </p:txBody>
      </p:sp>
      <p:sp>
        <p:nvSpPr>
          <p:cNvPr id="54275" name="Rectangle 2"/>
          <p:cNvSpPr>
            <a:spLocks noGrp="1" noChangeArrowheads="1"/>
          </p:cNvSpPr>
          <p:nvPr>
            <p:ph type="title"/>
          </p:nvPr>
        </p:nvSpPr>
        <p:spPr>
          <a:xfrm>
            <a:off x="1752600" y="95250"/>
            <a:ext cx="5429250" cy="628650"/>
          </a:xfrm>
        </p:spPr>
        <p:txBody>
          <a:bodyPr/>
          <a:lstStyle/>
          <a:p>
            <a:r>
              <a:rPr lang="en-US" altLang="en-US"/>
              <a:t>Respond To The Word (1:22-25)</a:t>
            </a:r>
          </a:p>
        </p:txBody>
      </p:sp>
      <p:sp>
        <p:nvSpPr>
          <p:cNvPr id="74755" name="Rectangle 3"/>
          <p:cNvSpPr>
            <a:spLocks noGrp="1" noChangeArrowheads="1"/>
          </p:cNvSpPr>
          <p:nvPr>
            <p:ph type="body" idx="1"/>
          </p:nvPr>
        </p:nvSpPr>
        <p:spPr>
          <a:xfrm>
            <a:off x="0" y="838200"/>
            <a:ext cx="9144000" cy="4381500"/>
          </a:xfrm>
        </p:spPr>
        <p:txBody>
          <a:bodyPr/>
          <a:lstStyle/>
          <a:p>
            <a:r>
              <a:rPr lang="en-US" altLang="en-US" sz="2000" dirty="0"/>
              <a:t>Be “DOERS” and Not “HEARERS” Only (22-24)</a:t>
            </a:r>
          </a:p>
          <a:p>
            <a:pPr lvl="1"/>
            <a:r>
              <a:rPr lang="en-US" altLang="en-US" sz="2000" b="1" dirty="0"/>
              <a:t>The Mirror of God’s Word Will Show You What Needs Correcting</a:t>
            </a:r>
          </a:p>
          <a:p>
            <a:pPr lvl="1"/>
            <a:r>
              <a:rPr lang="en-US" altLang="en-US" sz="2000" b="1" dirty="0"/>
              <a:t>But You Must Act On What You See</a:t>
            </a:r>
          </a:p>
          <a:p>
            <a:r>
              <a:rPr lang="en-US" altLang="en-US" sz="2000" dirty="0"/>
              <a:t>“</a:t>
            </a:r>
            <a:r>
              <a:rPr lang="en-US" altLang="en-US" sz="2000" u="sng" dirty="0">
                <a:solidFill>
                  <a:srgbClr val="FF3300"/>
                </a:solidFill>
              </a:rPr>
              <a:t>LOOK</a:t>
            </a:r>
            <a:r>
              <a:rPr lang="en-US" altLang="en-US" sz="2000" dirty="0"/>
              <a:t>” At the </a:t>
            </a:r>
            <a:r>
              <a:rPr lang="en-US" altLang="en-US" sz="2000" dirty="0" smtClean="0"/>
              <a:t>Perfect Law of Liberty (25</a:t>
            </a:r>
            <a:r>
              <a:rPr lang="en-US" altLang="en-US" sz="2000" dirty="0"/>
              <a:t>)</a:t>
            </a:r>
          </a:p>
          <a:p>
            <a:pPr lvl="1"/>
            <a:r>
              <a:rPr lang="en-US" altLang="en-US" sz="2000" b="1" dirty="0"/>
              <a:t>Studies, Gazes Intently, To look Into The Perfect Law of </a:t>
            </a:r>
            <a:r>
              <a:rPr lang="en-US" altLang="en-US" sz="2000" b="1" dirty="0" smtClean="0"/>
              <a:t>Liberty</a:t>
            </a:r>
          </a:p>
          <a:p>
            <a:pPr lvl="1"/>
            <a:r>
              <a:rPr lang="en-US" altLang="en-US" sz="2000" b="1" dirty="0" smtClean="0"/>
              <a:t>Continues in it</a:t>
            </a:r>
            <a:endParaRPr lang="en-US" altLang="en-US" sz="2000" b="1" dirty="0"/>
          </a:p>
          <a:p>
            <a:r>
              <a:rPr lang="en-US" altLang="en-US" sz="2000" dirty="0"/>
              <a:t>“</a:t>
            </a:r>
            <a:r>
              <a:rPr lang="en-US" altLang="en-US" sz="2000" u="sng" dirty="0">
                <a:solidFill>
                  <a:srgbClr val="FF3300"/>
                </a:solidFill>
              </a:rPr>
              <a:t>ABIDE</a:t>
            </a:r>
            <a:r>
              <a:rPr lang="en-US" altLang="en-US" sz="2000" dirty="0"/>
              <a:t>” In The Law (See Flaws in Yourself)</a:t>
            </a:r>
          </a:p>
          <a:p>
            <a:pPr lvl="1"/>
            <a:r>
              <a:rPr lang="en-US" altLang="en-US" sz="2000" b="1" dirty="0"/>
              <a:t>To Stay Close</a:t>
            </a:r>
          </a:p>
          <a:p>
            <a:pPr lvl="1"/>
            <a:r>
              <a:rPr lang="en-US" altLang="en-US" sz="2000" b="1" dirty="0"/>
              <a:t>In Contrast To The  “One Who Walks Away”</a:t>
            </a:r>
          </a:p>
          <a:p>
            <a:r>
              <a:rPr lang="en-US" altLang="en-US" sz="2000" dirty="0" smtClean="0"/>
              <a:t>Be a “DOER of Work” </a:t>
            </a:r>
            <a:endParaRPr lang="en-US" altLang="en-US" sz="2000" dirty="0"/>
          </a:p>
          <a:p>
            <a:pPr lvl="1"/>
            <a:r>
              <a:rPr lang="en-US" altLang="en-US" sz="2000" b="1" dirty="0"/>
              <a:t>A Doer Of the Work – The Result, Something Tangible (Matt 5:14-16)</a:t>
            </a:r>
          </a:p>
          <a:p>
            <a:pPr lvl="1"/>
            <a:r>
              <a:rPr lang="en-US" altLang="en-US" sz="2000" b="1" dirty="0"/>
              <a:t>Effort, </a:t>
            </a:r>
            <a:r>
              <a:rPr lang="en-US" altLang="en-US" sz="2000" b="1" dirty="0" smtClean="0"/>
              <a:t>something that can be seen</a:t>
            </a:r>
            <a:endParaRPr lang="en-US" altLang="en-US" sz="2000" b="1" dirty="0"/>
          </a:p>
          <a:p>
            <a:pPr marL="0" indent="0" algn="ctr">
              <a:buNone/>
            </a:pPr>
            <a:r>
              <a:rPr lang="en-US" altLang="en-US" sz="1800" dirty="0" smtClean="0">
                <a:solidFill>
                  <a:srgbClr val="0000FF"/>
                </a:solidFill>
              </a:rPr>
              <a:t>OR </a:t>
            </a:r>
            <a:r>
              <a:rPr lang="en-US" altLang="en-US" sz="1800" dirty="0">
                <a:solidFill>
                  <a:srgbClr val="0000FF"/>
                </a:solidFill>
              </a:rPr>
              <a:t>YOUR RELIGION IS WORTHLESS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0" end="1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a:defRPr/>
            </a:pPr>
            <a:r>
              <a:rPr lang="en-US"/>
              <a:t>James 1:13-18</a:t>
            </a:r>
          </a:p>
        </p:txBody>
      </p:sp>
      <p:sp>
        <p:nvSpPr>
          <p:cNvPr id="563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01893E9D-726D-934D-95D0-05F1292A0C58}" type="slidenum">
              <a:rPr lang="en-US" altLang="en-US" sz="1050" b="0">
                <a:solidFill>
                  <a:schemeClr val="tx1"/>
                </a:solidFill>
              </a:rPr>
              <a:pPr>
                <a:spcBef>
                  <a:spcPct val="0"/>
                </a:spcBef>
                <a:buFontTx/>
                <a:buNone/>
              </a:pPr>
              <a:t>28</a:t>
            </a:fld>
            <a:endParaRPr lang="en-US" altLang="en-US" sz="1050" b="0">
              <a:solidFill>
                <a:schemeClr val="tx1"/>
              </a:solidFill>
            </a:endParaRPr>
          </a:p>
        </p:txBody>
      </p:sp>
      <p:sp>
        <p:nvSpPr>
          <p:cNvPr id="56323" name="Rectangle 2"/>
          <p:cNvSpPr>
            <a:spLocks noGrp="1" noChangeArrowheads="1"/>
          </p:cNvSpPr>
          <p:nvPr>
            <p:ph type="title"/>
          </p:nvPr>
        </p:nvSpPr>
        <p:spPr/>
        <p:txBody>
          <a:bodyPr/>
          <a:lstStyle/>
          <a:p>
            <a:r>
              <a:rPr lang="en-US" altLang="en-US"/>
              <a:t>Hearing and Doing</a:t>
            </a:r>
          </a:p>
        </p:txBody>
      </p:sp>
      <p:sp>
        <p:nvSpPr>
          <p:cNvPr id="56324" name="Text Box 4"/>
          <p:cNvSpPr txBox="1">
            <a:spLocks noChangeArrowheads="1"/>
          </p:cNvSpPr>
          <p:nvPr/>
        </p:nvSpPr>
        <p:spPr bwMode="auto">
          <a:xfrm>
            <a:off x="1543051" y="4343401"/>
            <a:ext cx="6848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700">
                <a:solidFill>
                  <a:schemeClr val="tx2"/>
                </a:solidFill>
                <a:latin typeface="Arial" charset="0"/>
              </a:rPr>
              <a:t>0%</a:t>
            </a:r>
          </a:p>
        </p:txBody>
      </p:sp>
      <p:sp>
        <p:nvSpPr>
          <p:cNvPr id="56325" name="Text Box 5"/>
          <p:cNvSpPr txBox="1">
            <a:spLocks noChangeArrowheads="1"/>
          </p:cNvSpPr>
          <p:nvPr/>
        </p:nvSpPr>
        <p:spPr bwMode="auto">
          <a:xfrm>
            <a:off x="1428751" y="3233738"/>
            <a:ext cx="8771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700">
                <a:solidFill>
                  <a:schemeClr val="tx2"/>
                </a:solidFill>
                <a:latin typeface="Arial" charset="0"/>
              </a:rPr>
              <a:t>50%</a:t>
            </a:r>
          </a:p>
        </p:txBody>
      </p:sp>
      <p:sp>
        <p:nvSpPr>
          <p:cNvPr id="56326" name="Text Box 6"/>
          <p:cNvSpPr txBox="1">
            <a:spLocks noChangeArrowheads="1"/>
          </p:cNvSpPr>
          <p:nvPr/>
        </p:nvSpPr>
        <p:spPr bwMode="auto">
          <a:xfrm>
            <a:off x="1428751" y="2318148"/>
            <a:ext cx="8771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700">
                <a:solidFill>
                  <a:schemeClr val="tx2"/>
                </a:solidFill>
                <a:latin typeface="Arial" charset="0"/>
              </a:rPr>
              <a:t>75%</a:t>
            </a:r>
          </a:p>
        </p:txBody>
      </p:sp>
      <p:sp>
        <p:nvSpPr>
          <p:cNvPr id="56327" name="Text Box 7"/>
          <p:cNvSpPr txBox="1">
            <a:spLocks noChangeArrowheads="1"/>
          </p:cNvSpPr>
          <p:nvPr/>
        </p:nvSpPr>
        <p:spPr bwMode="auto">
          <a:xfrm>
            <a:off x="1257300" y="1428751"/>
            <a:ext cx="10695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700">
                <a:solidFill>
                  <a:schemeClr val="tx2"/>
                </a:solidFill>
                <a:latin typeface="Arial" charset="0"/>
              </a:rPr>
              <a:t>100%</a:t>
            </a:r>
          </a:p>
        </p:txBody>
      </p:sp>
      <p:sp>
        <p:nvSpPr>
          <p:cNvPr id="56328" name="Rectangle 8"/>
          <p:cNvSpPr>
            <a:spLocks noChangeArrowheads="1"/>
          </p:cNvSpPr>
          <p:nvPr/>
        </p:nvSpPr>
        <p:spPr bwMode="auto">
          <a:xfrm>
            <a:off x="2628900" y="4686300"/>
            <a:ext cx="514350" cy="1143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2700">
              <a:solidFill>
                <a:schemeClr val="tx2"/>
              </a:solidFill>
              <a:latin typeface="Arial" charset="0"/>
            </a:endParaRPr>
          </a:p>
        </p:txBody>
      </p:sp>
      <p:sp>
        <p:nvSpPr>
          <p:cNvPr id="56329" name="Rectangle 9"/>
          <p:cNvSpPr>
            <a:spLocks noChangeArrowheads="1"/>
          </p:cNvSpPr>
          <p:nvPr/>
        </p:nvSpPr>
        <p:spPr bwMode="auto">
          <a:xfrm>
            <a:off x="3771900" y="3486150"/>
            <a:ext cx="571500" cy="131445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2700">
              <a:solidFill>
                <a:schemeClr val="tx2"/>
              </a:solidFill>
              <a:latin typeface="Arial" charset="0"/>
            </a:endParaRPr>
          </a:p>
        </p:txBody>
      </p:sp>
      <p:sp>
        <p:nvSpPr>
          <p:cNvPr id="56330" name="Line 10"/>
          <p:cNvSpPr>
            <a:spLocks noChangeShapeType="1"/>
          </p:cNvSpPr>
          <p:nvPr/>
        </p:nvSpPr>
        <p:spPr bwMode="auto">
          <a:xfrm>
            <a:off x="1600200" y="4800600"/>
            <a:ext cx="6400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06"/>
          </a:p>
        </p:txBody>
      </p:sp>
      <p:sp>
        <p:nvSpPr>
          <p:cNvPr id="56331" name="Rectangle 11"/>
          <p:cNvSpPr>
            <a:spLocks noChangeArrowheads="1"/>
          </p:cNvSpPr>
          <p:nvPr/>
        </p:nvSpPr>
        <p:spPr bwMode="auto">
          <a:xfrm>
            <a:off x="5486400" y="2571750"/>
            <a:ext cx="685800" cy="22288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2700">
              <a:solidFill>
                <a:schemeClr val="tx2"/>
              </a:solidFill>
              <a:latin typeface="Arial" charset="0"/>
            </a:endParaRPr>
          </a:p>
        </p:txBody>
      </p:sp>
      <p:sp>
        <p:nvSpPr>
          <p:cNvPr id="56332" name="Rectangle 12"/>
          <p:cNvSpPr>
            <a:spLocks noChangeArrowheads="1"/>
          </p:cNvSpPr>
          <p:nvPr/>
        </p:nvSpPr>
        <p:spPr bwMode="auto">
          <a:xfrm>
            <a:off x="6972300" y="1657350"/>
            <a:ext cx="685800" cy="3143250"/>
          </a:xfrm>
          <a:prstGeom prst="rect">
            <a:avLst/>
          </a:prstGeom>
          <a:solidFill>
            <a:srgbClr val="008000"/>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2700">
              <a:solidFill>
                <a:schemeClr val="tx2"/>
              </a:solidFill>
              <a:latin typeface="Arial" charset="0"/>
            </a:endParaRPr>
          </a:p>
        </p:txBody>
      </p:sp>
      <p:sp>
        <p:nvSpPr>
          <p:cNvPr id="56333" name="Text Box 14"/>
          <p:cNvSpPr txBox="1">
            <a:spLocks noChangeArrowheads="1"/>
          </p:cNvSpPr>
          <p:nvPr/>
        </p:nvSpPr>
        <p:spPr bwMode="auto">
          <a:xfrm>
            <a:off x="3238485" y="4857751"/>
            <a:ext cx="1699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1200">
                <a:solidFill>
                  <a:schemeClr val="tx2"/>
                </a:solidFill>
                <a:latin typeface="Arial" charset="0"/>
              </a:rPr>
              <a:t>What We Do</a:t>
            </a:r>
          </a:p>
          <a:p>
            <a:pPr algn="ctr">
              <a:spcBef>
                <a:spcPct val="0"/>
              </a:spcBef>
              <a:buFontTx/>
              <a:buNone/>
            </a:pPr>
            <a:r>
              <a:rPr lang="en-US" altLang="en-US" sz="1200">
                <a:solidFill>
                  <a:schemeClr val="tx2"/>
                </a:solidFill>
                <a:latin typeface="Arial" charset="0"/>
              </a:rPr>
              <a:t>(Training Performed)</a:t>
            </a:r>
          </a:p>
        </p:txBody>
      </p:sp>
      <p:sp>
        <p:nvSpPr>
          <p:cNvPr id="56334" name="Text Box 15"/>
          <p:cNvSpPr txBox="1">
            <a:spLocks noChangeArrowheads="1"/>
          </p:cNvSpPr>
          <p:nvPr/>
        </p:nvSpPr>
        <p:spPr bwMode="auto">
          <a:xfrm>
            <a:off x="5115013" y="4902995"/>
            <a:ext cx="1339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1200">
                <a:solidFill>
                  <a:schemeClr val="tx2"/>
                </a:solidFill>
                <a:latin typeface="Arial" charset="0"/>
              </a:rPr>
              <a:t>What We Know </a:t>
            </a:r>
            <a:br>
              <a:rPr lang="en-US" altLang="en-US" sz="1200">
                <a:solidFill>
                  <a:schemeClr val="tx2"/>
                </a:solidFill>
                <a:latin typeface="Arial" charset="0"/>
              </a:rPr>
            </a:br>
            <a:r>
              <a:rPr lang="en-US" altLang="en-US" sz="1200">
                <a:solidFill>
                  <a:schemeClr val="tx2"/>
                </a:solidFill>
                <a:latin typeface="Arial" charset="0"/>
              </a:rPr>
              <a:t>How To Do</a:t>
            </a:r>
          </a:p>
        </p:txBody>
      </p:sp>
      <p:sp>
        <p:nvSpPr>
          <p:cNvPr id="56335" name="Text Box 16"/>
          <p:cNvSpPr txBox="1">
            <a:spLocks noChangeArrowheads="1"/>
          </p:cNvSpPr>
          <p:nvPr/>
        </p:nvSpPr>
        <p:spPr bwMode="auto">
          <a:xfrm>
            <a:off x="6816900" y="4902995"/>
            <a:ext cx="95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1200">
                <a:solidFill>
                  <a:schemeClr val="tx2"/>
                </a:solidFill>
                <a:latin typeface="Arial" charset="0"/>
              </a:rPr>
              <a:t>What We </a:t>
            </a:r>
          </a:p>
          <a:p>
            <a:pPr algn="ctr">
              <a:spcBef>
                <a:spcPct val="0"/>
              </a:spcBef>
              <a:buFontTx/>
              <a:buNone/>
            </a:pPr>
            <a:r>
              <a:rPr lang="en-US" altLang="en-US" sz="1200">
                <a:solidFill>
                  <a:schemeClr val="tx2"/>
                </a:solidFill>
                <a:latin typeface="Arial" charset="0"/>
              </a:rPr>
              <a:t>Should Do</a:t>
            </a:r>
          </a:p>
        </p:txBody>
      </p:sp>
      <p:sp>
        <p:nvSpPr>
          <p:cNvPr id="56336" name="Line 17"/>
          <p:cNvSpPr>
            <a:spLocks noChangeShapeType="1"/>
          </p:cNvSpPr>
          <p:nvPr/>
        </p:nvSpPr>
        <p:spPr bwMode="auto">
          <a:xfrm>
            <a:off x="2228850" y="3486150"/>
            <a:ext cx="18288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2106"/>
          </a:p>
        </p:txBody>
      </p:sp>
      <p:sp>
        <p:nvSpPr>
          <p:cNvPr id="56337" name="Line 18"/>
          <p:cNvSpPr>
            <a:spLocks noChangeShapeType="1"/>
          </p:cNvSpPr>
          <p:nvPr/>
        </p:nvSpPr>
        <p:spPr bwMode="auto">
          <a:xfrm flipH="1">
            <a:off x="2171700" y="2571750"/>
            <a:ext cx="33718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2106"/>
          </a:p>
        </p:txBody>
      </p:sp>
      <p:sp>
        <p:nvSpPr>
          <p:cNvPr id="56338" name="Line 19"/>
          <p:cNvSpPr>
            <a:spLocks noChangeShapeType="1"/>
          </p:cNvSpPr>
          <p:nvPr/>
        </p:nvSpPr>
        <p:spPr bwMode="auto">
          <a:xfrm>
            <a:off x="2228850" y="1657350"/>
            <a:ext cx="47434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2106"/>
          </a:p>
        </p:txBody>
      </p:sp>
      <p:sp>
        <p:nvSpPr>
          <p:cNvPr id="56339" name="Line 20"/>
          <p:cNvSpPr>
            <a:spLocks noChangeShapeType="1"/>
          </p:cNvSpPr>
          <p:nvPr/>
        </p:nvSpPr>
        <p:spPr bwMode="auto">
          <a:xfrm flipV="1">
            <a:off x="5543550" y="1714500"/>
            <a:ext cx="1314450" cy="8001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106"/>
          </a:p>
        </p:txBody>
      </p:sp>
      <p:sp>
        <p:nvSpPr>
          <p:cNvPr id="56340" name="Text Box 21"/>
          <p:cNvSpPr txBox="1">
            <a:spLocks noChangeArrowheads="1"/>
          </p:cNvSpPr>
          <p:nvPr/>
        </p:nvSpPr>
        <p:spPr bwMode="auto">
          <a:xfrm rot="19782449">
            <a:off x="5517225" y="1930347"/>
            <a:ext cx="85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500">
                <a:solidFill>
                  <a:schemeClr val="tx2"/>
                </a:solidFill>
                <a:latin typeface="Arial" charset="0"/>
              </a:rPr>
              <a:t>Growth</a:t>
            </a:r>
          </a:p>
        </p:txBody>
      </p:sp>
      <p:sp>
        <p:nvSpPr>
          <p:cNvPr id="56341" name="Line 22"/>
          <p:cNvSpPr>
            <a:spLocks noChangeShapeType="1"/>
          </p:cNvSpPr>
          <p:nvPr/>
        </p:nvSpPr>
        <p:spPr bwMode="auto">
          <a:xfrm flipH="1">
            <a:off x="4229100" y="2628900"/>
            <a:ext cx="1085850" cy="800100"/>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106"/>
          </a:p>
        </p:txBody>
      </p:sp>
      <p:sp>
        <p:nvSpPr>
          <p:cNvPr id="56342" name="Text Box 23"/>
          <p:cNvSpPr txBox="1">
            <a:spLocks noChangeArrowheads="1"/>
          </p:cNvSpPr>
          <p:nvPr/>
        </p:nvSpPr>
        <p:spPr bwMode="auto">
          <a:xfrm rot="19329012">
            <a:off x="3635144" y="2672641"/>
            <a:ext cx="16498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1350">
                <a:solidFill>
                  <a:schemeClr val="tx2"/>
                </a:solidFill>
                <a:latin typeface="Arial" charset="0"/>
              </a:rPr>
              <a:t>Walks Away From</a:t>
            </a:r>
          </a:p>
          <a:p>
            <a:pPr algn="ctr">
              <a:spcBef>
                <a:spcPct val="0"/>
              </a:spcBef>
              <a:buFontTx/>
              <a:buNone/>
            </a:pPr>
            <a:r>
              <a:rPr lang="en-US" altLang="en-US" sz="1350">
                <a:solidFill>
                  <a:schemeClr val="tx2"/>
                </a:solidFill>
                <a:latin typeface="Arial" charset="0"/>
              </a:rPr>
              <a:t>Mirror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t>James 1:13-18</a:t>
            </a:r>
          </a:p>
        </p:txBody>
      </p:sp>
      <p:sp>
        <p:nvSpPr>
          <p:cNvPr id="583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E77AECDC-0305-9040-84E9-A3D3828A32EA}" type="slidenum">
              <a:rPr lang="en-US" altLang="en-US" sz="1050" b="0">
                <a:solidFill>
                  <a:schemeClr val="tx1"/>
                </a:solidFill>
              </a:rPr>
              <a:pPr>
                <a:spcBef>
                  <a:spcPct val="0"/>
                </a:spcBef>
                <a:buFontTx/>
                <a:buNone/>
              </a:pPr>
              <a:t>29</a:t>
            </a:fld>
            <a:endParaRPr lang="en-US" altLang="en-US" sz="1050" b="0">
              <a:solidFill>
                <a:schemeClr val="tx1"/>
              </a:solidFill>
            </a:endParaRPr>
          </a:p>
        </p:txBody>
      </p:sp>
      <p:graphicFrame>
        <p:nvGraphicFramePr>
          <p:cNvPr id="58371" name="Object 5"/>
          <p:cNvGraphicFramePr>
            <a:graphicFrameLocks noChangeAspect="1"/>
          </p:cNvGraphicFramePr>
          <p:nvPr>
            <p:extLst>
              <p:ext uri="{D42A27DB-BD31-4B8C-83A1-F6EECF244321}">
                <p14:modId xmlns:p14="http://schemas.microsoft.com/office/powerpoint/2010/main" val="433064535"/>
              </p:ext>
            </p:extLst>
          </p:nvPr>
        </p:nvGraphicFramePr>
        <p:xfrm>
          <a:off x="1314451" y="971550"/>
          <a:ext cx="6223397" cy="4171950"/>
        </p:xfrm>
        <a:graphic>
          <a:graphicData uri="http://schemas.openxmlformats.org/presentationml/2006/ole">
            <mc:AlternateContent xmlns:mc="http://schemas.openxmlformats.org/markup-compatibility/2006">
              <mc:Choice xmlns:v="urn:schemas-microsoft-com:vml" Requires="v">
                <p:oleObj spid="_x0000_s58389" name="Worksheet" r:id="rId4" imgW="4597400" imgH="3810000" progId="Excel.Sheet.8">
                  <p:embed/>
                </p:oleObj>
              </mc:Choice>
              <mc:Fallback>
                <p:oleObj name="Worksheet" r:id="rId4" imgW="4597400" imgH="381000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1" y="971550"/>
                        <a:ext cx="6223397"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372" name="Rectangle 2"/>
          <p:cNvSpPr>
            <a:spLocks noGrp="1" noChangeArrowheads="1"/>
          </p:cNvSpPr>
          <p:nvPr>
            <p:ph type="title"/>
          </p:nvPr>
        </p:nvSpPr>
        <p:spPr>
          <a:xfrm>
            <a:off x="2400300" y="400050"/>
            <a:ext cx="5372100" cy="400050"/>
          </a:xfrm>
        </p:spPr>
        <p:txBody>
          <a:bodyPr/>
          <a:lstStyle/>
          <a:p>
            <a:r>
              <a:rPr lang="en-US" altLang="en-US">
                <a:solidFill>
                  <a:schemeClr val="tx1"/>
                </a:solidFill>
              </a:rPr>
              <a:t>Building Blocks of James</a:t>
            </a:r>
          </a:p>
        </p:txBody>
      </p:sp>
      <p:sp>
        <p:nvSpPr>
          <p:cNvPr id="58373" name="AutoShape 4"/>
          <p:cNvSpPr>
            <a:spLocks noChangeArrowheads="1"/>
          </p:cNvSpPr>
          <p:nvPr/>
        </p:nvSpPr>
        <p:spPr bwMode="auto">
          <a:xfrm rot="19050410">
            <a:off x="514350" y="2743200"/>
            <a:ext cx="6057900" cy="228600"/>
          </a:xfrm>
          <a:prstGeom prst="rightArrow">
            <a:avLst>
              <a:gd name="adj1" fmla="val 50000"/>
              <a:gd name="adj2" fmla="val 662500"/>
            </a:avLst>
          </a:prstGeom>
          <a:solidFill>
            <a:srgbClr val="FFFF00"/>
          </a:solidFill>
          <a:ln w="38100" cap="sq">
            <a:solidFill>
              <a:schemeClr val="tx1"/>
            </a:solidFill>
            <a:miter lim="800000"/>
            <a:headEnd type="none" w="sm" len="sm"/>
            <a:tailEnd type="none" w="sm" len="sm"/>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endParaRPr lang="en-US" altLang="en-US" sz="1800" b="0">
              <a:solidFill>
                <a:schemeClr val="tx1"/>
              </a:solidFill>
            </a:endParaRPr>
          </a:p>
        </p:txBody>
      </p:sp>
      <p:sp>
        <p:nvSpPr>
          <p:cNvPr id="3" name="TextBox 2"/>
          <p:cNvSpPr txBox="1"/>
          <p:nvPr/>
        </p:nvSpPr>
        <p:spPr>
          <a:xfrm>
            <a:off x="5853931" y="2095500"/>
            <a:ext cx="1039067" cy="276999"/>
          </a:xfrm>
          <a:prstGeom prst="rect">
            <a:avLst/>
          </a:prstGeom>
          <a:noFill/>
        </p:spPr>
        <p:txBody>
          <a:bodyPr wrap="none" rtlCol="0">
            <a:spAutoFit/>
          </a:bodyPr>
          <a:lstStyle/>
          <a:p>
            <a:r>
              <a:rPr lang="en-US" sz="1200" b="0" dirty="0" smtClean="0"/>
              <a:t>Vs 26 - think</a:t>
            </a:r>
            <a:endParaRPr lang="en-US" sz="12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0" y="5372100"/>
            <a:ext cx="1371600" cy="381000"/>
          </a:xfrm>
        </p:spPr>
        <p:txBody>
          <a:bodyPr/>
          <a:lstStyle/>
          <a:p>
            <a:pPr>
              <a:defRPr/>
            </a:pPr>
            <a:r>
              <a:rPr lang="en-US"/>
              <a:t>James 1:13-18</a:t>
            </a:r>
          </a:p>
        </p:txBody>
      </p:sp>
      <p:sp>
        <p:nvSpPr>
          <p:cNvPr id="2867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chemeClr val="tx1"/>
                </a:solidFill>
                <a:latin typeface="Arial" charset="0"/>
              </a:defRPr>
            </a:lvl1pPr>
            <a:lvl2pPr marL="557213" indent="-214313">
              <a:spcBef>
                <a:spcPct val="20000"/>
              </a:spcBef>
              <a:buChar char="–"/>
              <a:defRPr sz="1800" i="1">
                <a:solidFill>
                  <a:schemeClr val="tx1"/>
                </a:solidFill>
                <a:latin typeface="Arial" charset="0"/>
              </a:defRPr>
            </a:lvl2pPr>
            <a:lvl3pPr marL="857250" indent="-171450">
              <a:spcBef>
                <a:spcPct val="20000"/>
              </a:spcBef>
              <a:buChar char="•"/>
              <a:defRPr sz="1500">
                <a:solidFill>
                  <a:schemeClr val="tx1"/>
                </a:solidFill>
                <a:latin typeface="Arial" charset="0"/>
              </a:defRPr>
            </a:lvl3pPr>
            <a:lvl4pPr marL="1200150" indent="-171450">
              <a:spcBef>
                <a:spcPct val="20000"/>
              </a:spcBef>
              <a:buChar char="–"/>
              <a:defRPr sz="1500">
                <a:solidFill>
                  <a:schemeClr val="tx1"/>
                </a:solidFill>
                <a:latin typeface="Arial" charset="0"/>
              </a:defRPr>
            </a:lvl4pPr>
            <a:lvl5pPr marL="1543050" indent="-171450">
              <a:spcBef>
                <a:spcPct val="20000"/>
              </a:spcBef>
              <a:buChar char="»"/>
              <a:defRPr sz="1500">
                <a:solidFill>
                  <a:schemeClr val="tx1"/>
                </a:solidFill>
                <a:latin typeface="Arial" charset="0"/>
              </a:defRPr>
            </a:lvl5pPr>
            <a:lvl6pPr marL="1885950" indent="-171450" eaLnBrk="0" fontAlgn="base" hangingPunct="0">
              <a:spcBef>
                <a:spcPct val="20000"/>
              </a:spcBef>
              <a:spcAft>
                <a:spcPct val="0"/>
              </a:spcAft>
              <a:buChar char="»"/>
              <a:defRPr sz="1500">
                <a:solidFill>
                  <a:schemeClr val="tx1"/>
                </a:solidFill>
                <a:latin typeface="Arial" charset="0"/>
              </a:defRPr>
            </a:lvl6pPr>
            <a:lvl7pPr marL="2228850" indent="-171450" eaLnBrk="0" fontAlgn="base" hangingPunct="0">
              <a:spcBef>
                <a:spcPct val="20000"/>
              </a:spcBef>
              <a:spcAft>
                <a:spcPct val="0"/>
              </a:spcAft>
              <a:buChar char="»"/>
              <a:defRPr sz="1500">
                <a:solidFill>
                  <a:schemeClr val="tx1"/>
                </a:solidFill>
                <a:latin typeface="Arial" charset="0"/>
              </a:defRPr>
            </a:lvl7pPr>
            <a:lvl8pPr marL="2571750" indent="-171450" eaLnBrk="0" fontAlgn="base" hangingPunct="0">
              <a:spcBef>
                <a:spcPct val="20000"/>
              </a:spcBef>
              <a:spcAft>
                <a:spcPct val="0"/>
              </a:spcAft>
              <a:buChar char="»"/>
              <a:defRPr sz="1500">
                <a:solidFill>
                  <a:schemeClr val="tx1"/>
                </a:solidFill>
                <a:latin typeface="Arial" charset="0"/>
              </a:defRPr>
            </a:lvl8pPr>
            <a:lvl9pPr marL="2914650" indent="-171450" eaLnBrk="0" fontAlgn="base" hangingPunct="0">
              <a:spcBef>
                <a:spcPct val="20000"/>
              </a:spcBef>
              <a:spcAft>
                <a:spcPct val="0"/>
              </a:spcAft>
              <a:buChar char="»"/>
              <a:defRPr sz="1500">
                <a:solidFill>
                  <a:schemeClr val="tx1"/>
                </a:solidFill>
                <a:latin typeface="Arial" charset="0"/>
              </a:defRPr>
            </a:lvl9pPr>
          </a:lstStyle>
          <a:p>
            <a:pPr>
              <a:spcBef>
                <a:spcPct val="0"/>
              </a:spcBef>
              <a:buFontTx/>
              <a:buNone/>
            </a:pPr>
            <a:fld id="{E3B9A6E9-5096-7741-8C8F-0441C7428F9B}" type="slidenum">
              <a:rPr lang="en-US" altLang="en-US" sz="1050" b="0">
                <a:latin typeface="Times New Roman" charset="0"/>
              </a:rPr>
              <a:pPr>
                <a:spcBef>
                  <a:spcPct val="0"/>
                </a:spcBef>
                <a:buFontTx/>
                <a:buNone/>
              </a:pPr>
              <a:t>3</a:t>
            </a:fld>
            <a:endParaRPr lang="en-US" altLang="en-US" sz="1050" b="0">
              <a:latin typeface="Times New Roman" charset="0"/>
            </a:endParaRPr>
          </a:p>
        </p:txBody>
      </p:sp>
      <p:sp>
        <p:nvSpPr>
          <p:cNvPr id="28675" name="Rectangle 2"/>
          <p:cNvSpPr>
            <a:spLocks noChangeArrowheads="1"/>
          </p:cNvSpPr>
          <p:nvPr/>
        </p:nvSpPr>
        <p:spPr bwMode="auto">
          <a:xfrm>
            <a:off x="1752600" y="266700"/>
            <a:ext cx="5257800" cy="6286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chemeClr val="tx1"/>
                </a:solidFill>
                <a:latin typeface="Arial" charset="0"/>
              </a:defRPr>
            </a:lvl1pPr>
            <a:lvl2pPr marL="742950" indent="-285750">
              <a:spcBef>
                <a:spcPct val="20000"/>
              </a:spcBef>
              <a:buChar char="–"/>
              <a:defRPr sz="2400" i="1">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700">
                <a:solidFill>
                  <a:srgbClr val="0000FF"/>
                </a:solidFill>
              </a:rPr>
              <a:t>ADVANTAGE OF TRIALS</a:t>
            </a:r>
          </a:p>
        </p:txBody>
      </p:sp>
      <p:sp>
        <p:nvSpPr>
          <p:cNvPr id="15363" name="Rectangle 3"/>
          <p:cNvSpPr>
            <a:spLocks noChangeArrowheads="1"/>
          </p:cNvSpPr>
          <p:nvPr/>
        </p:nvSpPr>
        <p:spPr bwMode="auto">
          <a:xfrm>
            <a:off x="381000" y="1181100"/>
            <a:ext cx="83058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chemeClr val="tx1"/>
                </a:solidFill>
                <a:latin typeface="Arial" charset="0"/>
              </a:defRPr>
            </a:lvl1pPr>
            <a:lvl2pPr marL="742950" indent="-285750">
              <a:spcBef>
                <a:spcPct val="20000"/>
              </a:spcBef>
              <a:buChar char="–"/>
              <a:defRPr sz="2400" i="1">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100" u="sng" dirty="0">
                <a:solidFill>
                  <a:srgbClr val="FF0000"/>
                </a:solidFill>
                <a:latin typeface="Times New Roman" charset="0"/>
              </a:rPr>
              <a:t>TESTING OF YOUR FAITH PRODUCES;</a:t>
            </a:r>
          </a:p>
          <a:p>
            <a:pPr lvl="1">
              <a:lnSpc>
                <a:spcPct val="90000"/>
              </a:lnSpc>
            </a:pPr>
            <a:r>
              <a:rPr lang="en-US" altLang="en-US" sz="2100" dirty="0">
                <a:latin typeface="Times New Roman" charset="0"/>
              </a:rPr>
              <a:t>Patience</a:t>
            </a:r>
            <a:r>
              <a:rPr lang="en-US" altLang="en-US" sz="2100" b="0" dirty="0">
                <a:latin typeface="Times New Roman" charset="0"/>
              </a:rPr>
              <a:t> (Vs 3) - Steadfastness, not faltering</a:t>
            </a:r>
          </a:p>
          <a:p>
            <a:pPr lvl="1">
              <a:lnSpc>
                <a:spcPct val="90000"/>
              </a:lnSpc>
            </a:pPr>
            <a:r>
              <a:rPr lang="en-US" altLang="en-US" sz="2100" dirty="0">
                <a:latin typeface="Times New Roman" charset="0"/>
              </a:rPr>
              <a:t>Perfection</a:t>
            </a:r>
            <a:r>
              <a:rPr lang="en-US" altLang="en-US" sz="2100" b="0" dirty="0">
                <a:latin typeface="Times New Roman" charset="0"/>
              </a:rPr>
              <a:t> (Vs 4) - Fulfillment, Goal, End</a:t>
            </a:r>
          </a:p>
          <a:p>
            <a:pPr lvl="1">
              <a:lnSpc>
                <a:spcPct val="90000"/>
              </a:lnSpc>
            </a:pPr>
            <a:r>
              <a:rPr lang="en-US" altLang="en-US" sz="2100" dirty="0">
                <a:latin typeface="Times New Roman" charset="0"/>
              </a:rPr>
              <a:t>Complete</a:t>
            </a:r>
            <a:r>
              <a:rPr lang="en-US" altLang="en-US" sz="2100" b="0" dirty="0">
                <a:latin typeface="Times New Roman" charset="0"/>
              </a:rPr>
              <a:t> (Vs 4) - All its parts, Not Deficient</a:t>
            </a:r>
          </a:p>
          <a:p>
            <a:pPr lvl="1">
              <a:lnSpc>
                <a:spcPct val="90000"/>
              </a:lnSpc>
            </a:pPr>
            <a:r>
              <a:rPr lang="en-US" altLang="en-US" sz="2100" dirty="0">
                <a:latin typeface="Times New Roman" charset="0"/>
              </a:rPr>
              <a:t>Lacking Nothing</a:t>
            </a:r>
            <a:r>
              <a:rPr lang="en-US" altLang="en-US" sz="2100" b="0" dirty="0">
                <a:latin typeface="Times New Roman" charset="0"/>
              </a:rPr>
              <a:t> (Vs 4) - Nothing Left Behind</a:t>
            </a:r>
          </a:p>
          <a:p>
            <a:pPr lvl="1">
              <a:lnSpc>
                <a:spcPct val="90000"/>
              </a:lnSpc>
            </a:pPr>
            <a:r>
              <a:rPr lang="en-US" altLang="en-US" sz="2100" dirty="0">
                <a:latin typeface="Times New Roman" charset="0"/>
              </a:rPr>
              <a:t>Seek Wisdom</a:t>
            </a:r>
            <a:r>
              <a:rPr lang="en-US" altLang="en-US" sz="2100" b="0" dirty="0">
                <a:latin typeface="Times New Roman" charset="0"/>
              </a:rPr>
              <a:t> (Vs 5) - Trust In God</a:t>
            </a:r>
          </a:p>
          <a:p>
            <a:pPr lvl="1">
              <a:lnSpc>
                <a:spcPct val="90000"/>
              </a:lnSpc>
            </a:pPr>
            <a:r>
              <a:rPr lang="en-US" altLang="en-US" sz="2100" dirty="0">
                <a:latin typeface="Times New Roman" charset="0"/>
              </a:rPr>
              <a:t>Pure Faith</a:t>
            </a:r>
            <a:r>
              <a:rPr lang="en-US" altLang="en-US" sz="2100" b="0" dirty="0">
                <a:latin typeface="Times New Roman" charset="0"/>
              </a:rPr>
              <a:t> (Vs 6) - Tested, No Impurities</a:t>
            </a:r>
          </a:p>
          <a:p>
            <a:pPr lvl="1">
              <a:lnSpc>
                <a:spcPct val="90000"/>
              </a:lnSpc>
            </a:pPr>
            <a:r>
              <a:rPr lang="en-US" altLang="en-US" sz="2100" dirty="0">
                <a:latin typeface="Times New Roman" charset="0"/>
              </a:rPr>
              <a:t>Humility </a:t>
            </a:r>
            <a:r>
              <a:rPr lang="en-US" altLang="en-US" sz="2100" b="0" dirty="0">
                <a:latin typeface="Times New Roman" charset="0"/>
              </a:rPr>
              <a:t>(Vs 10) - Understand Your Position</a:t>
            </a:r>
          </a:p>
          <a:p>
            <a:pPr lvl="1">
              <a:lnSpc>
                <a:spcPct val="90000"/>
              </a:lnSpc>
            </a:pPr>
            <a:r>
              <a:rPr lang="en-US" altLang="en-US" sz="2100" dirty="0">
                <a:latin typeface="Times New Roman" charset="0"/>
              </a:rPr>
              <a:t>Crown of Life</a:t>
            </a:r>
            <a:r>
              <a:rPr lang="en-US" altLang="en-US" sz="2100" b="0" dirty="0">
                <a:latin typeface="Times New Roman" charset="0"/>
              </a:rPr>
              <a:t> (Vs 12) - The Goal with Endurance</a:t>
            </a:r>
          </a:p>
        </p:txBody>
      </p:sp>
      <p:sp>
        <p:nvSpPr>
          <p:cNvPr id="2" name="TextBox 1"/>
          <p:cNvSpPr txBox="1"/>
          <p:nvPr/>
        </p:nvSpPr>
        <p:spPr>
          <a:xfrm>
            <a:off x="0" y="4459585"/>
            <a:ext cx="9144000" cy="830997"/>
          </a:xfrm>
          <a:prstGeom prst="rect">
            <a:avLst/>
          </a:prstGeom>
          <a:solidFill>
            <a:srgbClr val="FFFD78"/>
          </a:solidFill>
          <a:ln w="28575">
            <a:solidFill>
              <a:schemeClr val="tx1"/>
            </a:solidFill>
          </a:ln>
        </p:spPr>
        <p:txBody>
          <a:bodyPr wrap="square" rtlCol="0">
            <a:spAutoFit/>
          </a:bodyPr>
          <a:lstStyle/>
          <a:p>
            <a:r>
              <a:rPr lang="en-US" sz="2400" dirty="0" smtClean="0">
                <a:solidFill>
                  <a:srgbClr val="011893"/>
                </a:solidFill>
              </a:rPr>
              <a:t>WORK</a:t>
            </a:r>
            <a:r>
              <a:rPr lang="en-US" sz="2400" b="0" dirty="0" smtClean="0"/>
              <a:t> </a:t>
            </a:r>
            <a:r>
              <a:rPr lang="en-US" sz="2400" b="0" i="1" dirty="0" smtClean="0"/>
              <a:t>(</a:t>
            </a:r>
            <a:r>
              <a:rPr lang="en-US" sz="2400" b="0" i="1" dirty="0" err="1" smtClean="0"/>
              <a:t>katergazetai</a:t>
            </a:r>
            <a:r>
              <a:rPr lang="en-US" sz="2400" b="0" i="1" dirty="0" smtClean="0"/>
              <a:t>) verse 3 – Toward the Goal (Crown – vs 12)</a:t>
            </a:r>
          </a:p>
          <a:p>
            <a:r>
              <a:rPr lang="en-US" sz="2400" dirty="0" smtClean="0">
                <a:solidFill>
                  <a:srgbClr val="011893"/>
                </a:solidFill>
              </a:rPr>
              <a:t>WORK</a:t>
            </a:r>
            <a:r>
              <a:rPr lang="en-US" sz="2400" b="0" dirty="0" smtClean="0"/>
              <a:t> </a:t>
            </a:r>
            <a:r>
              <a:rPr lang="en-US" sz="2400" b="0" i="1" dirty="0" smtClean="0"/>
              <a:t>(</a:t>
            </a:r>
            <a:r>
              <a:rPr lang="en-US" sz="2400" b="0" i="1" dirty="0" err="1" smtClean="0"/>
              <a:t>ergon</a:t>
            </a:r>
            <a:r>
              <a:rPr lang="en-US" sz="2400" b="0" i="1" dirty="0" smtClean="0"/>
              <a:t>) verse 4 – Be active, Attain the Abundant Life, Joy</a:t>
            </a:r>
            <a:endParaRPr lang="en-US" sz="2400" b="0" i="1" dirty="0"/>
          </a:p>
        </p:txBody>
      </p:sp>
    </p:spTree>
    <p:extLst>
      <p:ext uri="{BB962C8B-B14F-4D97-AF65-F5344CB8AC3E}">
        <p14:creationId xmlns:p14="http://schemas.microsoft.com/office/powerpoint/2010/main" val="1369602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5448300"/>
            <a:ext cx="990600" cy="266700"/>
          </a:xfrm>
        </p:spPr>
        <p:txBody>
          <a:bodyPr/>
          <a:lstStyle/>
          <a:p>
            <a:pPr>
              <a:defRPr/>
            </a:pPr>
            <a:r>
              <a:rPr lang="en-US" dirty="0"/>
              <a:t>James </a:t>
            </a:r>
            <a:r>
              <a:rPr lang="en-US" dirty="0" smtClean="0"/>
              <a:t>1:19-27</a:t>
            </a:r>
            <a:endParaRPr lang="en-US" dirty="0"/>
          </a:p>
        </p:txBody>
      </p:sp>
      <p:sp>
        <p:nvSpPr>
          <p:cNvPr id="604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97F0D899-0B34-A04F-A139-D9A58E368CCF}" type="slidenum">
              <a:rPr lang="en-US" altLang="en-US" sz="1050" b="0">
                <a:solidFill>
                  <a:schemeClr val="tx1"/>
                </a:solidFill>
              </a:rPr>
              <a:pPr>
                <a:spcBef>
                  <a:spcPct val="0"/>
                </a:spcBef>
                <a:buFontTx/>
                <a:buNone/>
              </a:pPr>
              <a:t>30</a:t>
            </a:fld>
            <a:endParaRPr lang="en-US" altLang="en-US" sz="1050" b="0">
              <a:solidFill>
                <a:schemeClr val="tx1"/>
              </a:solidFill>
            </a:endParaRPr>
          </a:p>
        </p:txBody>
      </p:sp>
      <p:sp>
        <p:nvSpPr>
          <p:cNvPr id="60419" name="Rectangle 2"/>
          <p:cNvSpPr>
            <a:spLocks noGrp="1" noChangeArrowheads="1"/>
          </p:cNvSpPr>
          <p:nvPr>
            <p:ph type="title"/>
          </p:nvPr>
        </p:nvSpPr>
        <p:spPr>
          <a:xfrm>
            <a:off x="1600200" y="254000"/>
            <a:ext cx="6858000" cy="546100"/>
          </a:xfrm>
        </p:spPr>
        <p:txBody>
          <a:bodyPr/>
          <a:lstStyle/>
          <a:p>
            <a:r>
              <a:rPr lang="en-US" altLang="en-US"/>
              <a:t>Resign To The Word (1:26-27)</a:t>
            </a:r>
          </a:p>
        </p:txBody>
      </p:sp>
      <p:sp>
        <p:nvSpPr>
          <p:cNvPr id="46083" name="Rectangle 3"/>
          <p:cNvSpPr>
            <a:spLocks noGrp="1" noChangeArrowheads="1"/>
          </p:cNvSpPr>
          <p:nvPr>
            <p:ph type="body" idx="1"/>
          </p:nvPr>
        </p:nvSpPr>
        <p:spPr>
          <a:xfrm>
            <a:off x="152400" y="876300"/>
            <a:ext cx="8915400" cy="4495800"/>
          </a:xfrm>
        </p:spPr>
        <p:txBody>
          <a:bodyPr/>
          <a:lstStyle/>
          <a:p>
            <a:r>
              <a:rPr lang="en-US" altLang="en-US" sz="2400" dirty="0" smtClean="0">
                <a:solidFill>
                  <a:srgbClr val="C00000"/>
                </a:solidFill>
              </a:rPr>
              <a:t>Speech: Must Control the Tongue, or Your Religion is Worthless</a:t>
            </a:r>
            <a:endParaRPr lang="en-US" altLang="en-US" sz="2400" dirty="0">
              <a:solidFill>
                <a:srgbClr val="C00000"/>
              </a:solidFill>
            </a:endParaRPr>
          </a:p>
          <a:p>
            <a:pPr lvl="1"/>
            <a:r>
              <a:rPr lang="en-US" altLang="en-US" sz="2000" b="1" dirty="0"/>
              <a:t>Must Control Our Tongue (Control Your Heart)</a:t>
            </a:r>
          </a:p>
          <a:p>
            <a:pPr lvl="1"/>
            <a:r>
              <a:rPr lang="en-US" altLang="en-US" sz="2000" b="1" dirty="0"/>
              <a:t>Religious – Fear or Dread of the gods</a:t>
            </a:r>
          </a:p>
          <a:p>
            <a:pPr lvl="2"/>
            <a:r>
              <a:rPr lang="en-US" altLang="en-US" sz="2000" dirty="0"/>
              <a:t>What he does he does habitually, not out of Devotion</a:t>
            </a:r>
          </a:p>
          <a:p>
            <a:r>
              <a:rPr lang="en-US" altLang="en-US" sz="2400" dirty="0">
                <a:solidFill>
                  <a:srgbClr val="C00000"/>
                </a:solidFill>
              </a:rPr>
              <a:t>Service</a:t>
            </a:r>
          </a:p>
          <a:p>
            <a:pPr lvl="1"/>
            <a:r>
              <a:rPr lang="en-US" altLang="en-US" sz="2000" b="1" dirty="0"/>
              <a:t>Visit – </a:t>
            </a:r>
            <a:r>
              <a:rPr lang="en-US" altLang="en-US" sz="2000" b="1" dirty="0" smtClean="0"/>
              <a:t>(</a:t>
            </a:r>
            <a:r>
              <a:rPr lang="en-US" altLang="en-US" sz="2000" b="1" dirty="0" err="1" smtClean="0"/>
              <a:t>episkeptesthai</a:t>
            </a:r>
            <a:r>
              <a:rPr lang="en-US" altLang="en-US" sz="2000" b="1" dirty="0" smtClean="0"/>
              <a:t>) </a:t>
            </a:r>
            <a:r>
              <a:rPr lang="en-US" altLang="en-US" sz="2000" dirty="0" smtClean="0"/>
              <a:t>To </a:t>
            </a:r>
            <a:r>
              <a:rPr lang="en-US" altLang="en-US" sz="2000" dirty="0"/>
              <a:t>Look Upon After, To Inspect, Examine, (n) Bishop</a:t>
            </a:r>
          </a:p>
          <a:p>
            <a:r>
              <a:rPr lang="en-US" altLang="en-US" sz="2400" dirty="0" smtClean="0">
                <a:solidFill>
                  <a:srgbClr val="C00000"/>
                </a:solidFill>
              </a:rPr>
              <a:t>Separation – unspotted from the world</a:t>
            </a:r>
            <a:endParaRPr lang="en-US" altLang="en-US" sz="2400" dirty="0">
              <a:solidFill>
                <a:srgbClr val="C00000"/>
              </a:solidFill>
            </a:endParaRPr>
          </a:p>
          <a:p>
            <a:pPr lvl="1"/>
            <a:r>
              <a:rPr lang="en-US" altLang="en-US" sz="2000" b="1" dirty="0"/>
              <a:t>Pure - </a:t>
            </a:r>
            <a:r>
              <a:rPr lang="en-US" altLang="en-US" sz="2000" dirty="0"/>
              <a:t>Genuine, Sincere, Once Impure – Now Cleansed</a:t>
            </a:r>
            <a:endParaRPr lang="en-US" altLang="en-US" sz="2000" b="1" dirty="0"/>
          </a:p>
          <a:p>
            <a:pPr lvl="1"/>
            <a:r>
              <a:rPr lang="en-US" altLang="en-US" sz="2000" b="1" dirty="0"/>
              <a:t>Undefiled - </a:t>
            </a:r>
            <a:r>
              <a:rPr lang="en-US" altLang="en-US" sz="2000" dirty="0"/>
              <a:t>Without Contamination (</a:t>
            </a:r>
            <a:r>
              <a:rPr lang="en-US" altLang="en-US" sz="2000" dirty="0" err="1"/>
              <a:t>adj</a:t>
            </a:r>
            <a:r>
              <a:rPr lang="en-US" altLang="en-US" sz="2000" dirty="0"/>
              <a:t>), Not mixed, (v) To Stain</a:t>
            </a:r>
            <a:endParaRPr lang="en-US" altLang="en-US" sz="2000" b="1" dirty="0"/>
          </a:p>
          <a:p>
            <a:pPr lvl="1"/>
            <a:r>
              <a:rPr lang="en-US" altLang="en-US" sz="2000" b="1" dirty="0"/>
              <a:t>Keep Oneself </a:t>
            </a:r>
          </a:p>
          <a:p>
            <a:pPr lvl="1"/>
            <a:r>
              <a:rPr lang="en-US" altLang="en-US" sz="2000" b="1" dirty="0"/>
              <a:t>Unspotted From The World - </a:t>
            </a:r>
            <a:r>
              <a:rPr lang="en-US" altLang="en-US" sz="2000" dirty="0"/>
              <a:t>That Which Tend To Influence Us Adversely In Our Pursuit For Moral Integrity And Purity</a:t>
            </a:r>
            <a:r>
              <a:rPr lang="en-US" altLang="en-US" sz="2000" dirty="0" smtClean="0"/>
              <a:t>.</a:t>
            </a:r>
            <a:endParaRPr lang="en-US" altLang="en-US" sz="2000" dirty="0"/>
          </a:p>
        </p:txBody>
      </p:sp>
      <p:sp>
        <p:nvSpPr>
          <p:cNvPr id="2" name="TextBox 1"/>
          <p:cNvSpPr txBox="1"/>
          <p:nvPr/>
        </p:nvSpPr>
        <p:spPr>
          <a:xfrm>
            <a:off x="7848600" y="3037701"/>
            <a:ext cx="958917" cy="276999"/>
          </a:xfrm>
          <a:prstGeom prst="rect">
            <a:avLst/>
          </a:prstGeom>
          <a:noFill/>
        </p:spPr>
        <p:txBody>
          <a:bodyPr wrap="none" rtlCol="0">
            <a:spAutoFit/>
          </a:bodyPr>
          <a:lstStyle/>
          <a:p>
            <a:r>
              <a:rPr lang="en-US" sz="1200" b="0" i="1" dirty="0" err="1" smtClean="0"/>
              <a:t>episkopoos</a:t>
            </a:r>
            <a:endParaRPr lang="en-US" sz="1200" b="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24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E5B75720-7FE6-9444-8C69-6F839B6B3576}" type="slidenum">
              <a:rPr lang="en-US" altLang="en-US" sz="1050" b="0">
                <a:solidFill>
                  <a:schemeClr val="tx1"/>
                </a:solidFill>
              </a:rPr>
              <a:pPr>
                <a:spcBef>
                  <a:spcPct val="0"/>
                </a:spcBef>
                <a:buFontTx/>
                <a:buNone/>
              </a:pPr>
              <a:t>31</a:t>
            </a:fld>
            <a:endParaRPr lang="en-US" altLang="en-US" sz="1050" b="0">
              <a:solidFill>
                <a:schemeClr val="tx1"/>
              </a:solidFill>
            </a:endParaRPr>
          </a:p>
        </p:txBody>
      </p:sp>
      <p:sp>
        <p:nvSpPr>
          <p:cNvPr id="62467" name="Rectangle 2"/>
          <p:cNvSpPr>
            <a:spLocks noGrp="1" noChangeArrowheads="1"/>
          </p:cNvSpPr>
          <p:nvPr>
            <p:ph type="title"/>
          </p:nvPr>
        </p:nvSpPr>
        <p:spPr>
          <a:xfrm>
            <a:off x="2400300" y="571500"/>
            <a:ext cx="5086350" cy="685800"/>
          </a:xfrm>
        </p:spPr>
        <p:txBody>
          <a:bodyPr/>
          <a:lstStyle/>
          <a:p>
            <a:r>
              <a:rPr lang="en-US" altLang="en-US"/>
              <a:t>What Is Purity</a:t>
            </a:r>
          </a:p>
        </p:txBody>
      </p:sp>
      <p:sp>
        <p:nvSpPr>
          <p:cNvPr id="62468" name="Rectangle 3"/>
          <p:cNvSpPr>
            <a:spLocks noGrp="1" noChangeArrowheads="1"/>
          </p:cNvSpPr>
          <p:nvPr>
            <p:ph type="body" idx="1"/>
          </p:nvPr>
        </p:nvSpPr>
        <p:spPr>
          <a:xfrm>
            <a:off x="762000" y="1428750"/>
            <a:ext cx="7924800" cy="3600450"/>
          </a:xfrm>
        </p:spPr>
        <p:txBody>
          <a:bodyPr/>
          <a:lstStyle/>
          <a:p>
            <a:r>
              <a:rPr lang="en-US" altLang="en-US" i="1" dirty="0">
                <a:solidFill>
                  <a:srgbClr val="C00000"/>
                </a:solidFill>
              </a:rPr>
              <a:t>Matt 5:8</a:t>
            </a:r>
            <a:r>
              <a:rPr lang="en-US" altLang="en-US" dirty="0">
                <a:solidFill>
                  <a:srgbClr val="C00000"/>
                </a:solidFill>
              </a:rPr>
              <a:t> - </a:t>
            </a:r>
            <a:r>
              <a:rPr lang="en-US" altLang="en-US" i="1" dirty="0">
                <a:solidFill>
                  <a:srgbClr val="C00000"/>
                </a:solidFill>
              </a:rPr>
              <a:t>“Blessed are the pure in heart, for they shall see God”</a:t>
            </a:r>
          </a:p>
          <a:p>
            <a:endParaRPr lang="en-US" altLang="en-US" dirty="0"/>
          </a:p>
          <a:p>
            <a:r>
              <a:rPr lang="en-US" altLang="en-US" dirty="0"/>
              <a:t>Moral Clean-ness</a:t>
            </a:r>
          </a:p>
          <a:p>
            <a:pPr lvl="1"/>
            <a:r>
              <a:rPr lang="en-US" altLang="en-US" sz="2100" b="1" dirty="0"/>
              <a:t>Think the right things (Phil 4:8)</a:t>
            </a:r>
          </a:p>
          <a:p>
            <a:pPr lvl="1"/>
            <a:r>
              <a:rPr lang="en-US" altLang="en-US" sz="2100" b="1" dirty="0"/>
              <a:t>Love the right things (Col 3:1-2)</a:t>
            </a:r>
          </a:p>
          <a:p>
            <a:pPr lvl="1"/>
            <a:r>
              <a:rPr lang="en-US" altLang="en-US" sz="2100" b="1" dirty="0"/>
              <a:t>Purpose the right things (Phil 3:13-14)</a:t>
            </a:r>
          </a:p>
          <a:p>
            <a:endParaRPr lang="en-US" altLang="en-US" dirty="0" smtClean="0"/>
          </a:p>
          <a:p>
            <a:r>
              <a:rPr lang="en-US" altLang="en-US" dirty="0" smtClean="0"/>
              <a:t>Singleness </a:t>
            </a:r>
            <a:r>
              <a:rPr lang="en-US" altLang="en-US" dirty="0"/>
              <a:t>of Motive</a:t>
            </a:r>
          </a:p>
          <a:p>
            <a:pPr lvl="1"/>
            <a:r>
              <a:rPr lang="en-US" altLang="en-US" sz="2100" b="1" dirty="0"/>
              <a:t>Everything we do should please God (Ja 1:17-18)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James 1:13-18</a:t>
            </a:r>
          </a:p>
        </p:txBody>
      </p:sp>
      <p:sp>
        <p:nvSpPr>
          <p:cNvPr id="645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DC5D330B-2A2D-114F-87CA-91B6E99E8743}" type="slidenum">
              <a:rPr lang="en-US" altLang="en-US" sz="1050" b="0">
                <a:solidFill>
                  <a:schemeClr val="tx1"/>
                </a:solidFill>
              </a:rPr>
              <a:pPr>
                <a:spcBef>
                  <a:spcPct val="0"/>
                </a:spcBef>
                <a:buFontTx/>
                <a:buNone/>
              </a:pPr>
              <a:t>32</a:t>
            </a:fld>
            <a:endParaRPr lang="en-US" altLang="en-US" sz="1050" b="0">
              <a:solidFill>
                <a:schemeClr val="tx1"/>
              </a:solidFill>
            </a:endParaRPr>
          </a:p>
        </p:txBody>
      </p:sp>
      <p:sp>
        <p:nvSpPr>
          <p:cNvPr id="64515" name="Rectangle 2"/>
          <p:cNvSpPr>
            <a:spLocks noGrp="1" noChangeArrowheads="1"/>
          </p:cNvSpPr>
          <p:nvPr>
            <p:ph type="title"/>
          </p:nvPr>
        </p:nvSpPr>
        <p:spPr>
          <a:xfrm>
            <a:off x="2057400" y="114300"/>
            <a:ext cx="4629150" cy="857250"/>
          </a:xfrm>
        </p:spPr>
        <p:txBody>
          <a:bodyPr/>
          <a:lstStyle/>
          <a:p>
            <a:r>
              <a:rPr lang="en-US" altLang="en-US"/>
              <a:t>What is Love (1 Cor 13)</a:t>
            </a:r>
          </a:p>
        </p:txBody>
      </p:sp>
      <p:sp>
        <p:nvSpPr>
          <p:cNvPr id="64516" name="Rectangle 3"/>
          <p:cNvSpPr>
            <a:spLocks noGrp="1" noChangeArrowheads="1"/>
          </p:cNvSpPr>
          <p:nvPr>
            <p:ph type="body" sz="half" idx="1"/>
          </p:nvPr>
        </p:nvSpPr>
        <p:spPr/>
        <p:txBody>
          <a:bodyPr/>
          <a:lstStyle/>
          <a:p>
            <a:r>
              <a:rPr lang="en-US" altLang="en-US" sz="1950">
                <a:solidFill>
                  <a:schemeClr val="tx1"/>
                </a:solidFill>
              </a:rPr>
              <a:t>Patient</a:t>
            </a:r>
          </a:p>
          <a:p>
            <a:r>
              <a:rPr lang="en-US" altLang="en-US" sz="1950" dirty="0">
                <a:solidFill>
                  <a:schemeClr val="tx1"/>
                </a:solidFill>
              </a:rPr>
              <a:t>Kind</a:t>
            </a:r>
          </a:p>
          <a:p>
            <a:r>
              <a:rPr lang="en-US" altLang="en-US" sz="1950" dirty="0">
                <a:solidFill>
                  <a:schemeClr val="tx1"/>
                </a:solidFill>
              </a:rPr>
              <a:t>Not Jealous</a:t>
            </a:r>
          </a:p>
          <a:p>
            <a:r>
              <a:rPr lang="en-US" altLang="en-US" sz="1950" dirty="0">
                <a:solidFill>
                  <a:schemeClr val="tx1"/>
                </a:solidFill>
              </a:rPr>
              <a:t>Does not Brag</a:t>
            </a:r>
          </a:p>
          <a:p>
            <a:r>
              <a:rPr lang="en-US" altLang="en-US" sz="1950" dirty="0">
                <a:solidFill>
                  <a:schemeClr val="tx1"/>
                </a:solidFill>
              </a:rPr>
              <a:t>Is Not Arrogant</a:t>
            </a:r>
          </a:p>
          <a:p>
            <a:r>
              <a:rPr lang="en-US" altLang="en-US" sz="1950" dirty="0">
                <a:solidFill>
                  <a:schemeClr val="tx1"/>
                </a:solidFill>
              </a:rPr>
              <a:t>Does Not Act Unbecomingly</a:t>
            </a:r>
          </a:p>
          <a:p>
            <a:r>
              <a:rPr lang="en-US" altLang="en-US" sz="1950" dirty="0">
                <a:solidFill>
                  <a:schemeClr val="tx1"/>
                </a:solidFill>
              </a:rPr>
              <a:t>Does Not Seek Its Own</a:t>
            </a:r>
          </a:p>
          <a:p>
            <a:r>
              <a:rPr lang="en-US" altLang="en-US" sz="1950" dirty="0">
                <a:solidFill>
                  <a:schemeClr val="tx1"/>
                </a:solidFill>
              </a:rPr>
              <a:t>Is Not Provoked</a:t>
            </a:r>
          </a:p>
          <a:p>
            <a:endParaRPr lang="en-US" altLang="en-US" sz="1950" dirty="0">
              <a:solidFill>
                <a:schemeClr val="tx1"/>
              </a:solidFill>
            </a:endParaRPr>
          </a:p>
        </p:txBody>
      </p:sp>
      <p:sp>
        <p:nvSpPr>
          <p:cNvPr id="64517" name="Rectangle 4"/>
          <p:cNvSpPr>
            <a:spLocks noGrp="1" noChangeArrowheads="1"/>
          </p:cNvSpPr>
          <p:nvPr>
            <p:ph type="body" sz="half" idx="2"/>
          </p:nvPr>
        </p:nvSpPr>
        <p:spPr/>
        <p:txBody>
          <a:bodyPr/>
          <a:lstStyle/>
          <a:p>
            <a:pPr>
              <a:lnSpc>
                <a:spcPct val="90000"/>
              </a:lnSpc>
            </a:pPr>
            <a:r>
              <a:rPr lang="en-US" altLang="en-US" sz="1950">
                <a:solidFill>
                  <a:schemeClr val="tx1"/>
                </a:solidFill>
              </a:rPr>
              <a:t>Does Not Count Wrongs Suffered</a:t>
            </a:r>
          </a:p>
          <a:p>
            <a:pPr>
              <a:lnSpc>
                <a:spcPct val="90000"/>
              </a:lnSpc>
            </a:pPr>
            <a:r>
              <a:rPr lang="en-US" altLang="en-US" sz="1950" dirty="0">
                <a:solidFill>
                  <a:schemeClr val="tx1"/>
                </a:solidFill>
              </a:rPr>
              <a:t>Does Not Rejoice In Unrighteousness</a:t>
            </a:r>
          </a:p>
          <a:p>
            <a:pPr>
              <a:lnSpc>
                <a:spcPct val="90000"/>
              </a:lnSpc>
            </a:pPr>
            <a:r>
              <a:rPr lang="en-US" altLang="en-US" sz="1950" dirty="0">
                <a:solidFill>
                  <a:schemeClr val="tx1"/>
                </a:solidFill>
              </a:rPr>
              <a:t>Rejoices In Truth</a:t>
            </a:r>
          </a:p>
          <a:p>
            <a:pPr>
              <a:lnSpc>
                <a:spcPct val="90000"/>
              </a:lnSpc>
            </a:pPr>
            <a:r>
              <a:rPr lang="en-US" altLang="en-US" sz="1950" dirty="0">
                <a:solidFill>
                  <a:schemeClr val="tx1"/>
                </a:solidFill>
              </a:rPr>
              <a:t>Bears All Things</a:t>
            </a:r>
          </a:p>
          <a:p>
            <a:pPr>
              <a:lnSpc>
                <a:spcPct val="90000"/>
              </a:lnSpc>
            </a:pPr>
            <a:r>
              <a:rPr lang="en-US" altLang="en-US" sz="1950" dirty="0">
                <a:solidFill>
                  <a:schemeClr val="tx1"/>
                </a:solidFill>
              </a:rPr>
              <a:t>Believes All Things</a:t>
            </a:r>
          </a:p>
          <a:p>
            <a:pPr>
              <a:lnSpc>
                <a:spcPct val="90000"/>
              </a:lnSpc>
            </a:pPr>
            <a:r>
              <a:rPr lang="en-US" altLang="en-US" sz="1950" dirty="0">
                <a:solidFill>
                  <a:schemeClr val="tx1"/>
                </a:solidFill>
              </a:rPr>
              <a:t>Hopes All Things</a:t>
            </a:r>
          </a:p>
          <a:p>
            <a:pPr>
              <a:lnSpc>
                <a:spcPct val="90000"/>
              </a:lnSpc>
            </a:pPr>
            <a:r>
              <a:rPr lang="en-US" altLang="en-US" sz="1950" dirty="0">
                <a:solidFill>
                  <a:schemeClr val="tx1"/>
                </a:solidFill>
              </a:rPr>
              <a:t>Endures All Things</a:t>
            </a:r>
          </a:p>
          <a:p>
            <a:pPr>
              <a:lnSpc>
                <a:spcPct val="90000"/>
              </a:lnSpc>
            </a:pPr>
            <a:r>
              <a:rPr lang="en-US" altLang="en-US" sz="1950" dirty="0">
                <a:solidFill>
                  <a:schemeClr val="tx1"/>
                </a:solidFill>
              </a:rPr>
              <a:t>Love Never Fails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5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9550CABD-4DC7-E249-A068-B42068BDABE0}" type="slidenum">
              <a:rPr lang="en-US" altLang="en-US" sz="1050" b="0">
                <a:solidFill>
                  <a:schemeClr val="tx1"/>
                </a:solidFill>
              </a:rPr>
              <a:pPr>
                <a:spcBef>
                  <a:spcPct val="0"/>
                </a:spcBef>
                <a:buFontTx/>
                <a:buNone/>
              </a:pPr>
              <a:t>33</a:t>
            </a:fld>
            <a:endParaRPr lang="en-US" altLang="en-US" sz="1050" b="0">
              <a:solidFill>
                <a:schemeClr val="tx1"/>
              </a:solidFill>
            </a:endParaRPr>
          </a:p>
        </p:txBody>
      </p:sp>
      <p:sp>
        <p:nvSpPr>
          <p:cNvPr id="65539" name="Rectangle 2"/>
          <p:cNvSpPr>
            <a:spLocks noGrp="1" noChangeArrowheads="1"/>
          </p:cNvSpPr>
          <p:nvPr>
            <p:ph type="title"/>
          </p:nvPr>
        </p:nvSpPr>
        <p:spPr>
          <a:xfrm>
            <a:off x="2343150" y="457200"/>
            <a:ext cx="5086350" cy="857250"/>
          </a:xfrm>
        </p:spPr>
        <p:txBody>
          <a:bodyPr/>
          <a:lstStyle/>
          <a:p>
            <a:r>
              <a:rPr lang="en-US" altLang="en-US"/>
              <a:t>Separation (1:27)</a:t>
            </a:r>
          </a:p>
        </p:txBody>
      </p:sp>
      <p:sp>
        <p:nvSpPr>
          <p:cNvPr id="65540" name="Rectangle 3"/>
          <p:cNvSpPr>
            <a:spLocks noGrp="1" noChangeArrowheads="1"/>
          </p:cNvSpPr>
          <p:nvPr>
            <p:ph type="body" idx="1"/>
          </p:nvPr>
        </p:nvSpPr>
        <p:spPr>
          <a:xfrm>
            <a:off x="1428750" y="1600200"/>
            <a:ext cx="6229350" cy="3257550"/>
          </a:xfrm>
        </p:spPr>
        <p:txBody>
          <a:bodyPr/>
          <a:lstStyle/>
          <a:p>
            <a:r>
              <a:rPr lang="en-US" altLang="en-US" dirty="0"/>
              <a:t>BE “PURE”</a:t>
            </a:r>
          </a:p>
          <a:p>
            <a:pPr lvl="1"/>
            <a:r>
              <a:rPr lang="en-US" altLang="en-US" sz="2100" dirty="0"/>
              <a:t>Genuine, Sincere, Once Impure – Now Cleansed</a:t>
            </a:r>
          </a:p>
          <a:p>
            <a:pPr lvl="1"/>
            <a:r>
              <a:rPr lang="en-US" altLang="en-US" sz="2100" dirty="0"/>
              <a:t>What is Our Motive?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680975D2-98FB-F945-B8E6-807605DD10D7}" type="slidenum">
              <a:rPr lang="en-US" altLang="en-US" sz="1050" b="0">
                <a:solidFill>
                  <a:schemeClr val="tx1"/>
                </a:solidFill>
              </a:rPr>
              <a:pPr>
                <a:spcBef>
                  <a:spcPct val="0"/>
                </a:spcBef>
                <a:buFontTx/>
                <a:buNone/>
              </a:pPr>
              <a:t>34</a:t>
            </a:fld>
            <a:endParaRPr lang="en-US" altLang="en-US" sz="1050" b="0">
              <a:solidFill>
                <a:schemeClr val="tx1"/>
              </a:solidFill>
            </a:endParaRPr>
          </a:p>
        </p:txBody>
      </p:sp>
      <p:sp>
        <p:nvSpPr>
          <p:cNvPr id="66563" name="Rectangle 2"/>
          <p:cNvSpPr>
            <a:spLocks noChangeArrowheads="1"/>
          </p:cNvSpPr>
          <p:nvPr/>
        </p:nvSpPr>
        <p:spPr bwMode="auto">
          <a:xfrm>
            <a:off x="2343150" y="514350"/>
            <a:ext cx="5143500" cy="62865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700">
                <a:solidFill>
                  <a:srgbClr val="0000FF"/>
                </a:solidFill>
                <a:latin typeface="Arial" charset="0"/>
              </a:rPr>
              <a:t>Separation (1:27)</a:t>
            </a:r>
          </a:p>
        </p:txBody>
      </p:sp>
      <p:sp>
        <p:nvSpPr>
          <p:cNvPr id="66564" name="Rectangle 3"/>
          <p:cNvSpPr>
            <a:spLocks noChangeArrowheads="1"/>
          </p:cNvSpPr>
          <p:nvPr/>
        </p:nvSpPr>
        <p:spPr bwMode="auto">
          <a:xfrm>
            <a:off x="1428750" y="1485900"/>
            <a:ext cx="62293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100">
                <a:latin typeface="Arial" charset="0"/>
              </a:rPr>
              <a:t>BE “PURE”</a:t>
            </a:r>
          </a:p>
          <a:p>
            <a:pPr lvl="1"/>
            <a:r>
              <a:rPr lang="en-US" altLang="en-US" sz="1800" b="0">
                <a:latin typeface="Arial" charset="0"/>
              </a:rPr>
              <a:t>Genuine, Sincere, Once Impure – Now Cleansed</a:t>
            </a:r>
          </a:p>
          <a:p>
            <a:r>
              <a:rPr lang="en-US" altLang="en-US" sz="2100">
                <a:latin typeface="Arial" charset="0"/>
              </a:rPr>
              <a:t>BE “UNDEFILED”</a:t>
            </a:r>
          </a:p>
          <a:p>
            <a:pPr lvl="1"/>
            <a:r>
              <a:rPr lang="en-US" altLang="en-US" sz="1800" b="0">
                <a:latin typeface="Arial" charset="0"/>
              </a:rPr>
              <a:t>Without Contamination (adj), Not mixed, (v) To Stain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James 1:13-18</a:t>
            </a:r>
          </a:p>
        </p:txBody>
      </p:sp>
      <p:sp>
        <p:nvSpPr>
          <p:cNvPr id="6758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9DC6CA10-8BDC-3142-9AE2-CFDC1B8E18E0}" type="slidenum">
              <a:rPr lang="en-US" altLang="en-US" sz="1050" b="0">
                <a:solidFill>
                  <a:schemeClr val="tx1"/>
                </a:solidFill>
              </a:rPr>
              <a:pPr>
                <a:spcBef>
                  <a:spcPct val="0"/>
                </a:spcBef>
                <a:buFontTx/>
                <a:buNone/>
              </a:pPr>
              <a:t>35</a:t>
            </a:fld>
            <a:endParaRPr lang="en-US" altLang="en-US" sz="1050" b="0">
              <a:solidFill>
                <a:schemeClr val="tx1"/>
              </a:solidFill>
            </a:endParaRPr>
          </a:p>
        </p:txBody>
      </p:sp>
      <p:sp>
        <p:nvSpPr>
          <p:cNvPr id="67587" name="Rectangle 2"/>
          <p:cNvSpPr>
            <a:spLocks noChangeArrowheads="1"/>
          </p:cNvSpPr>
          <p:nvPr/>
        </p:nvSpPr>
        <p:spPr bwMode="auto">
          <a:xfrm>
            <a:off x="2400300" y="514350"/>
            <a:ext cx="5086350" cy="62865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700">
                <a:solidFill>
                  <a:srgbClr val="0000FF"/>
                </a:solidFill>
                <a:latin typeface="Arial" charset="0"/>
              </a:rPr>
              <a:t>Separation (1:27)</a:t>
            </a:r>
          </a:p>
        </p:txBody>
      </p:sp>
      <p:sp>
        <p:nvSpPr>
          <p:cNvPr id="36867" name="Rectangle 3"/>
          <p:cNvSpPr>
            <a:spLocks noChangeArrowheads="1"/>
          </p:cNvSpPr>
          <p:nvPr/>
        </p:nvSpPr>
        <p:spPr bwMode="auto">
          <a:xfrm>
            <a:off x="228600" y="1371600"/>
            <a:ext cx="8763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100" dirty="0">
                <a:latin typeface="Arial" charset="0"/>
              </a:rPr>
              <a:t>BE “PURE”</a:t>
            </a:r>
          </a:p>
          <a:p>
            <a:pPr lvl="1"/>
            <a:r>
              <a:rPr lang="en-US" altLang="en-US" sz="1800" b="0" dirty="0">
                <a:latin typeface="Arial" charset="0"/>
              </a:rPr>
              <a:t>Genuine, Sincere, Once Impure – Now Cleansed</a:t>
            </a:r>
          </a:p>
          <a:p>
            <a:r>
              <a:rPr lang="en-US" altLang="en-US" sz="2100" dirty="0">
                <a:latin typeface="Arial" charset="0"/>
              </a:rPr>
              <a:t>BE “UNDEFILED”</a:t>
            </a:r>
          </a:p>
          <a:p>
            <a:pPr lvl="1"/>
            <a:r>
              <a:rPr lang="en-US" altLang="en-US" sz="1800" b="0" dirty="0">
                <a:latin typeface="Arial" charset="0"/>
              </a:rPr>
              <a:t>Without Contamination (</a:t>
            </a:r>
            <a:r>
              <a:rPr lang="en-US" altLang="en-US" sz="1800" b="0" dirty="0" err="1">
                <a:latin typeface="Arial" charset="0"/>
              </a:rPr>
              <a:t>adj</a:t>
            </a:r>
            <a:r>
              <a:rPr lang="en-US" altLang="en-US" sz="1800" b="0" dirty="0">
                <a:latin typeface="Arial" charset="0"/>
              </a:rPr>
              <a:t>), Not mixed, (v) To Stain</a:t>
            </a:r>
          </a:p>
          <a:p>
            <a:r>
              <a:rPr lang="en-US" altLang="en-US" sz="2100" dirty="0">
                <a:latin typeface="Arial" charset="0"/>
              </a:rPr>
              <a:t>BE “VISITING”</a:t>
            </a:r>
          </a:p>
          <a:p>
            <a:pPr lvl="1"/>
            <a:r>
              <a:rPr lang="en-US" altLang="en-US" sz="1800" b="0" dirty="0">
                <a:latin typeface="Arial" charset="0"/>
              </a:rPr>
              <a:t>To Look Upon After, To Inspect, Examine, (n) Bishop</a:t>
            </a:r>
          </a:p>
          <a:p>
            <a:r>
              <a:rPr lang="en-US" altLang="en-US" sz="2100" dirty="0">
                <a:latin typeface="Arial" charset="0"/>
              </a:rPr>
              <a:t>BE  “UN-SPOTTED” – KEEP YOURSELF</a:t>
            </a:r>
          </a:p>
          <a:p>
            <a:pPr lvl="1"/>
            <a:r>
              <a:rPr lang="en-US" altLang="en-US" sz="1800" b="0" dirty="0">
                <a:latin typeface="Arial" charset="0"/>
              </a:rPr>
              <a:t>That Which Tend To Influence Us Adversely In Our Pursuit For Moral Integrity And Purity.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James 1:13-18</a:t>
            </a:r>
          </a:p>
        </p:txBody>
      </p:sp>
      <p:sp>
        <p:nvSpPr>
          <p:cNvPr id="6861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259FF12B-38A6-D547-9323-C34C7F8279A2}" type="slidenum">
              <a:rPr lang="en-US" altLang="en-US" sz="1050" b="0">
                <a:solidFill>
                  <a:schemeClr val="tx1"/>
                </a:solidFill>
              </a:rPr>
              <a:pPr>
                <a:spcBef>
                  <a:spcPct val="0"/>
                </a:spcBef>
                <a:buFontTx/>
                <a:buNone/>
              </a:pPr>
              <a:t>36</a:t>
            </a:fld>
            <a:endParaRPr lang="en-US" altLang="en-US" sz="1050" b="0">
              <a:solidFill>
                <a:schemeClr val="tx1"/>
              </a:solidFill>
            </a:endParaRPr>
          </a:p>
        </p:txBody>
      </p:sp>
      <p:sp>
        <p:nvSpPr>
          <p:cNvPr id="37890" name="Rectangle 2"/>
          <p:cNvSpPr>
            <a:spLocks noGrp="1" noChangeArrowheads="1"/>
          </p:cNvSpPr>
          <p:nvPr>
            <p:ph type="title"/>
          </p:nvPr>
        </p:nvSpPr>
        <p:spPr>
          <a:xfrm>
            <a:off x="2400300" y="514350"/>
            <a:ext cx="5086350" cy="628650"/>
          </a:xfrm>
        </p:spPr>
        <p:txBody>
          <a:bodyPr/>
          <a:lstStyle/>
          <a:p>
            <a:r>
              <a:rPr lang="en-US" altLang="en-US"/>
              <a:t>Church or Individual?</a:t>
            </a:r>
          </a:p>
        </p:txBody>
      </p:sp>
      <p:sp>
        <p:nvSpPr>
          <p:cNvPr id="37891" name="Rectangle 3"/>
          <p:cNvSpPr>
            <a:spLocks noGrp="1" noChangeArrowheads="1"/>
          </p:cNvSpPr>
          <p:nvPr>
            <p:ph type="body" sz="half" idx="1"/>
          </p:nvPr>
        </p:nvSpPr>
        <p:spPr>
          <a:xfrm>
            <a:off x="1371600" y="1257300"/>
            <a:ext cx="3143250" cy="3771900"/>
          </a:xfrm>
        </p:spPr>
        <p:txBody>
          <a:bodyPr/>
          <a:lstStyle/>
          <a:p>
            <a:pPr algn="ctr">
              <a:lnSpc>
                <a:spcPct val="90000"/>
              </a:lnSpc>
              <a:buFontTx/>
              <a:buNone/>
            </a:pPr>
            <a:r>
              <a:rPr lang="en-US" altLang="en-US"/>
              <a:t>CHURCH</a:t>
            </a:r>
          </a:p>
          <a:p>
            <a:pPr>
              <a:lnSpc>
                <a:spcPct val="90000"/>
              </a:lnSpc>
            </a:pPr>
            <a:r>
              <a:rPr lang="en-US" altLang="en-US" sz="1800" b="0">
                <a:solidFill>
                  <a:schemeClr val="tx1"/>
                </a:solidFill>
              </a:rPr>
              <a:t>The Assembly (2:2)</a:t>
            </a:r>
          </a:p>
          <a:p>
            <a:pPr>
              <a:lnSpc>
                <a:spcPct val="90000"/>
              </a:lnSpc>
            </a:pPr>
            <a:r>
              <a:rPr lang="en-US" altLang="en-US" sz="1800" b="0">
                <a:solidFill>
                  <a:schemeClr val="tx1"/>
                </a:solidFill>
              </a:rPr>
              <a:t>What the Individual can do the church can do.</a:t>
            </a:r>
          </a:p>
          <a:p>
            <a:pPr>
              <a:lnSpc>
                <a:spcPct val="90000"/>
              </a:lnSpc>
            </a:pPr>
            <a:r>
              <a:rPr lang="en-US" altLang="en-US" sz="1800" b="0">
                <a:solidFill>
                  <a:schemeClr val="tx1"/>
                </a:solidFill>
              </a:rPr>
              <a:t>Paul Authorized the church to support Widows</a:t>
            </a:r>
          </a:p>
          <a:p>
            <a:pPr>
              <a:lnSpc>
                <a:spcPct val="90000"/>
              </a:lnSpc>
            </a:pPr>
            <a:r>
              <a:rPr lang="en-US" altLang="en-US" sz="1800" b="0">
                <a:solidFill>
                  <a:schemeClr val="tx1"/>
                </a:solidFill>
              </a:rPr>
              <a:t>If only “Individuals” then we would all have to take two orphans and two widows in to our homes.</a:t>
            </a:r>
          </a:p>
          <a:p>
            <a:pPr>
              <a:lnSpc>
                <a:spcPct val="90000"/>
              </a:lnSpc>
            </a:pPr>
            <a:r>
              <a:rPr lang="en-US" altLang="en-US" sz="1800" b="0">
                <a:solidFill>
                  <a:schemeClr val="tx1"/>
                </a:solidFill>
              </a:rPr>
              <a:t>Then the church can not practice “Pure and Undefiled Religion”</a:t>
            </a:r>
          </a:p>
          <a:p>
            <a:pPr>
              <a:lnSpc>
                <a:spcPct val="90000"/>
              </a:lnSpc>
            </a:pPr>
            <a:endParaRPr lang="en-US" altLang="en-US" sz="1800" b="0">
              <a:solidFill>
                <a:schemeClr val="tx1"/>
              </a:solidFill>
            </a:endParaRPr>
          </a:p>
          <a:p>
            <a:pPr>
              <a:lnSpc>
                <a:spcPct val="90000"/>
              </a:lnSpc>
            </a:pPr>
            <a:endParaRPr lang="en-US" altLang="en-US" sz="1500" b="0">
              <a:solidFill>
                <a:schemeClr val="tx1"/>
              </a:solidFill>
            </a:endParaRPr>
          </a:p>
        </p:txBody>
      </p:sp>
      <p:sp>
        <p:nvSpPr>
          <p:cNvPr id="37892" name="Rectangle 4"/>
          <p:cNvSpPr>
            <a:spLocks noGrp="1" noChangeArrowheads="1"/>
          </p:cNvSpPr>
          <p:nvPr>
            <p:ph type="body" sz="half" idx="2"/>
          </p:nvPr>
        </p:nvSpPr>
        <p:spPr>
          <a:xfrm>
            <a:off x="4629150" y="1200150"/>
            <a:ext cx="2857500" cy="3486150"/>
          </a:xfrm>
        </p:spPr>
        <p:txBody>
          <a:bodyPr/>
          <a:lstStyle/>
          <a:p>
            <a:pPr algn="ctr">
              <a:buFontTx/>
              <a:buNone/>
            </a:pPr>
            <a:r>
              <a:rPr lang="en-US" altLang="en-US"/>
              <a:t>INDIVIDUAL</a:t>
            </a:r>
          </a:p>
          <a:p>
            <a:r>
              <a:rPr lang="en-US" altLang="en-US" sz="1800" b="0">
                <a:solidFill>
                  <a:schemeClr val="tx1"/>
                </a:solidFill>
              </a:rPr>
              <a:t>Therefore Be Pure</a:t>
            </a:r>
          </a:p>
          <a:p>
            <a:r>
              <a:rPr lang="en-US" altLang="en-US" sz="1800" b="0">
                <a:solidFill>
                  <a:schemeClr val="tx1"/>
                </a:solidFill>
              </a:rPr>
              <a:t>Be Un-Defiled</a:t>
            </a:r>
          </a:p>
          <a:p>
            <a:r>
              <a:rPr lang="en-US" altLang="en-US" sz="1800" b="0">
                <a:solidFill>
                  <a:schemeClr val="tx1"/>
                </a:solidFill>
              </a:rPr>
              <a:t>Visit the Widows and Orphans</a:t>
            </a:r>
          </a:p>
          <a:p>
            <a:r>
              <a:rPr lang="en-US" altLang="en-US" sz="1800" b="0">
                <a:solidFill>
                  <a:schemeClr val="tx1"/>
                </a:solidFill>
              </a:rPr>
              <a:t>Keep Yourself Unspotted</a:t>
            </a:r>
          </a:p>
          <a:p>
            <a:r>
              <a:rPr lang="en-US" altLang="en-US" sz="1800" b="0">
                <a:solidFill>
                  <a:schemeClr val="tx1"/>
                </a:solidFill>
              </a:rPr>
              <a:t>Before God</a:t>
            </a:r>
          </a:p>
          <a:p>
            <a:r>
              <a:rPr lang="en-US" altLang="en-US" sz="1800" b="0">
                <a:solidFill>
                  <a:schemeClr val="tx1"/>
                </a:solidFill>
              </a:rPr>
              <a:t>“</a:t>
            </a:r>
            <a:r>
              <a:rPr lang="en-US" altLang="en-US" sz="1800" b="0" i="1">
                <a:solidFill>
                  <a:schemeClr val="tx1"/>
                </a:solidFill>
              </a:rPr>
              <a:t>Do</a:t>
            </a:r>
            <a:r>
              <a:rPr lang="en-US" altLang="en-US" sz="1800" b="0">
                <a:solidFill>
                  <a:schemeClr val="tx1"/>
                </a:solidFill>
              </a:rPr>
              <a:t>” Not Just “</a:t>
            </a:r>
            <a:r>
              <a:rPr lang="en-US" altLang="en-US" sz="1800" b="0" i="1">
                <a:solidFill>
                  <a:schemeClr val="tx1"/>
                </a:solidFill>
              </a:rPr>
              <a:t>Hear</a:t>
            </a:r>
            <a:r>
              <a:rPr lang="en-US" altLang="en-US" sz="1800" b="0">
                <a:solidFill>
                  <a:schemeClr val="tx1"/>
                </a:solidFill>
              </a:rPr>
              <a:t>”</a:t>
            </a:r>
          </a:p>
          <a:p>
            <a:endParaRPr lang="en-US" altLang="en-US" sz="1800" b="0">
              <a:solidFill>
                <a:schemeClr val="tx1"/>
              </a:solidFill>
            </a:endParaRPr>
          </a:p>
          <a:p>
            <a:endParaRPr lang="en-US" altLang="en-US" sz="1800" b="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autoUpdateAnimBg="0"/>
      <p:bldP spid="3789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96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A7F4F2E4-F967-2C41-953C-AA47D49F9D13}" type="slidenum">
              <a:rPr lang="en-US" altLang="en-US" sz="1050" b="0">
                <a:solidFill>
                  <a:schemeClr val="tx1"/>
                </a:solidFill>
              </a:rPr>
              <a:pPr>
                <a:spcBef>
                  <a:spcPct val="0"/>
                </a:spcBef>
                <a:buFontTx/>
                <a:buNone/>
              </a:pPr>
              <a:t>37</a:t>
            </a:fld>
            <a:endParaRPr lang="en-US" altLang="en-US" sz="1050" b="0">
              <a:solidFill>
                <a:schemeClr val="tx1"/>
              </a:solidFill>
            </a:endParaRPr>
          </a:p>
        </p:txBody>
      </p:sp>
      <p:sp>
        <p:nvSpPr>
          <p:cNvPr id="69635" name="Rectangle 2"/>
          <p:cNvSpPr>
            <a:spLocks noGrp="1" noChangeArrowheads="1"/>
          </p:cNvSpPr>
          <p:nvPr>
            <p:ph type="title"/>
          </p:nvPr>
        </p:nvSpPr>
        <p:spPr>
          <a:xfrm>
            <a:off x="2286000" y="571500"/>
            <a:ext cx="5200650" cy="571500"/>
          </a:xfrm>
        </p:spPr>
        <p:txBody>
          <a:bodyPr/>
          <a:lstStyle/>
          <a:p>
            <a:r>
              <a:rPr lang="en-US" altLang="en-US"/>
              <a:t>The Church and Benevolence</a:t>
            </a:r>
          </a:p>
        </p:txBody>
      </p:sp>
      <p:sp>
        <p:nvSpPr>
          <p:cNvPr id="69636" name="Rectangle 3"/>
          <p:cNvSpPr>
            <a:spLocks noGrp="1" noChangeArrowheads="1"/>
          </p:cNvSpPr>
          <p:nvPr>
            <p:ph type="body" idx="1"/>
          </p:nvPr>
        </p:nvSpPr>
        <p:spPr>
          <a:xfrm>
            <a:off x="1657350" y="1371600"/>
            <a:ext cx="6000750" cy="3486150"/>
          </a:xfrm>
        </p:spPr>
        <p:txBody>
          <a:bodyPr/>
          <a:lstStyle/>
          <a:p>
            <a:pPr>
              <a:lnSpc>
                <a:spcPct val="90000"/>
              </a:lnSpc>
            </a:pPr>
            <a:r>
              <a:rPr lang="en-US" altLang="en-US"/>
              <a:t>Spreading The Gospel</a:t>
            </a:r>
          </a:p>
          <a:p>
            <a:pPr>
              <a:lnSpc>
                <a:spcPct val="90000"/>
              </a:lnSpc>
            </a:pPr>
            <a:r>
              <a:rPr lang="en-US" altLang="en-US"/>
              <a:t>Care For Its Own Needy Saints</a:t>
            </a:r>
          </a:p>
          <a:p>
            <a:pPr>
              <a:lnSpc>
                <a:spcPct val="90000"/>
              </a:lnSpc>
            </a:pPr>
            <a:r>
              <a:rPr lang="en-US" altLang="en-US"/>
              <a:t>Send DIRECTLY To Other Needy Saints</a:t>
            </a:r>
          </a:p>
          <a:p>
            <a:pPr lvl="1">
              <a:lnSpc>
                <a:spcPct val="90000"/>
              </a:lnSpc>
            </a:pPr>
            <a:r>
              <a:rPr lang="en-US" altLang="en-US" sz="2100"/>
              <a:t>Not Distributed By Another Institution</a:t>
            </a:r>
          </a:p>
          <a:p>
            <a:pPr>
              <a:lnSpc>
                <a:spcPct val="90000"/>
              </a:lnSpc>
            </a:pPr>
            <a:r>
              <a:rPr lang="en-US" altLang="en-US"/>
              <a:t>There Must Be A Need</a:t>
            </a:r>
          </a:p>
          <a:p>
            <a:pPr>
              <a:lnSpc>
                <a:spcPct val="90000"/>
              </a:lnSpc>
            </a:pPr>
            <a:r>
              <a:rPr lang="en-US" altLang="en-US"/>
              <a:t>It Must Be To Saints</a:t>
            </a:r>
          </a:p>
          <a:p>
            <a:pPr>
              <a:lnSpc>
                <a:spcPct val="90000"/>
              </a:lnSpc>
            </a:pPr>
            <a:r>
              <a:rPr lang="en-US" altLang="en-US"/>
              <a:t>Done By The Church </a:t>
            </a:r>
          </a:p>
          <a:p>
            <a:pPr lvl="1">
              <a:lnSpc>
                <a:spcPct val="90000"/>
              </a:lnSpc>
            </a:pPr>
            <a:r>
              <a:rPr lang="en-US" altLang="en-US" sz="2100"/>
              <a:t>Not another organization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0" y="5448300"/>
            <a:ext cx="1219200" cy="266700"/>
          </a:xfrm>
        </p:spPr>
        <p:txBody>
          <a:bodyPr/>
          <a:lstStyle/>
          <a:p>
            <a:pPr algn="l">
              <a:defRPr/>
            </a:pPr>
            <a:r>
              <a:rPr lang="en-US"/>
              <a:t>James 1:13-18</a:t>
            </a:r>
          </a:p>
        </p:txBody>
      </p:sp>
      <p:sp>
        <p:nvSpPr>
          <p:cNvPr id="46082" name="Slide Number Placeholder 2"/>
          <p:cNvSpPr>
            <a:spLocks noGrp="1"/>
          </p:cNvSpPr>
          <p:nvPr>
            <p:ph type="sldNum" sz="quarter" idx="11"/>
          </p:nvPr>
        </p:nvSpPr>
        <p:spPr>
          <a:xfrm>
            <a:off x="8610600" y="5448300"/>
            <a:ext cx="457200" cy="13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333" b="1">
                <a:solidFill>
                  <a:srgbClr val="FF0000"/>
                </a:solidFill>
                <a:latin typeface="Times New Roman" charset="0"/>
              </a:defRPr>
            </a:lvl1pPr>
            <a:lvl2pPr marL="619100" indent="-238115">
              <a:spcBef>
                <a:spcPct val="20000"/>
              </a:spcBef>
              <a:buChar char="–"/>
              <a:defRPr sz="2000" i="1">
                <a:solidFill>
                  <a:schemeClr val="tx1"/>
                </a:solidFill>
                <a:latin typeface="Times New Roman" charset="0"/>
              </a:defRPr>
            </a:lvl2pPr>
            <a:lvl3pPr marL="952462" indent="-190492">
              <a:spcBef>
                <a:spcPct val="20000"/>
              </a:spcBef>
              <a:buChar char="•"/>
              <a:defRPr sz="1667">
                <a:solidFill>
                  <a:schemeClr val="tx1"/>
                </a:solidFill>
                <a:latin typeface="Times New Roman" charset="0"/>
              </a:defRPr>
            </a:lvl3pPr>
            <a:lvl4pPr marL="1333447" indent="-190492">
              <a:spcBef>
                <a:spcPct val="20000"/>
              </a:spcBef>
              <a:buChar char="–"/>
              <a:defRPr sz="1667">
                <a:solidFill>
                  <a:schemeClr val="tx1"/>
                </a:solidFill>
                <a:latin typeface="Times New Roman" charset="0"/>
              </a:defRPr>
            </a:lvl4pPr>
            <a:lvl5pPr marL="1714431" indent="-190492">
              <a:spcBef>
                <a:spcPct val="20000"/>
              </a:spcBef>
              <a:buChar char="»"/>
              <a:defRPr sz="1667">
                <a:solidFill>
                  <a:schemeClr val="tx1"/>
                </a:solidFill>
                <a:latin typeface="Times New Roman" charset="0"/>
              </a:defRPr>
            </a:lvl5pPr>
            <a:lvl6pPr marL="2095416" indent="-190492" eaLnBrk="0" fontAlgn="base" hangingPunct="0">
              <a:spcBef>
                <a:spcPct val="20000"/>
              </a:spcBef>
              <a:spcAft>
                <a:spcPct val="0"/>
              </a:spcAft>
              <a:buChar char="»"/>
              <a:defRPr sz="1667">
                <a:solidFill>
                  <a:schemeClr val="tx1"/>
                </a:solidFill>
                <a:latin typeface="Times New Roman" charset="0"/>
              </a:defRPr>
            </a:lvl6pPr>
            <a:lvl7pPr marL="2476401" indent="-190492" eaLnBrk="0" fontAlgn="base" hangingPunct="0">
              <a:spcBef>
                <a:spcPct val="20000"/>
              </a:spcBef>
              <a:spcAft>
                <a:spcPct val="0"/>
              </a:spcAft>
              <a:buChar char="»"/>
              <a:defRPr sz="1667">
                <a:solidFill>
                  <a:schemeClr val="tx1"/>
                </a:solidFill>
                <a:latin typeface="Times New Roman" charset="0"/>
              </a:defRPr>
            </a:lvl7pPr>
            <a:lvl8pPr marL="2857386" indent="-190492" eaLnBrk="0" fontAlgn="base" hangingPunct="0">
              <a:spcBef>
                <a:spcPct val="20000"/>
              </a:spcBef>
              <a:spcAft>
                <a:spcPct val="0"/>
              </a:spcAft>
              <a:buChar char="»"/>
              <a:defRPr sz="1667">
                <a:solidFill>
                  <a:schemeClr val="tx1"/>
                </a:solidFill>
                <a:latin typeface="Times New Roman" charset="0"/>
              </a:defRPr>
            </a:lvl8pPr>
            <a:lvl9pPr marL="3238370" indent="-190492" eaLnBrk="0" fontAlgn="base" hangingPunct="0">
              <a:spcBef>
                <a:spcPct val="20000"/>
              </a:spcBef>
              <a:spcAft>
                <a:spcPct val="0"/>
              </a:spcAft>
              <a:buChar char="»"/>
              <a:defRPr sz="1667">
                <a:solidFill>
                  <a:schemeClr val="tx1"/>
                </a:solidFill>
                <a:latin typeface="Times New Roman" charset="0"/>
              </a:defRPr>
            </a:lvl9pPr>
          </a:lstStyle>
          <a:p>
            <a:pPr>
              <a:spcBef>
                <a:spcPct val="0"/>
              </a:spcBef>
              <a:buFontTx/>
              <a:buNone/>
            </a:pPr>
            <a:fld id="{531F8EE1-D1F3-C74B-9507-AB77442C3B5E}" type="slidenum">
              <a:rPr lang="en-US" altLang="en-US" sz="1167" b="0">
                <a:solidFill>
                  <a:schemeClr val="tx1"/>
                </a:solidFill>
              </a:rPr>
              <a:pPr>
                <a:spcBef>
                  <a:spcPct val="0"/>
                </a:spcBef>
                <a:buFontTx/>
                <a:buNone/>
              </a:pPr>
              <a:t>4</a:t>
            </a:fld>
            <a:endParaRPr lang="en-US" altLang="en-US" sz="1167" b="0" dirty="0">
              <a:solidFill>
                <a:schemeClr val="tx1"/>
              </a:solidFill>
            </a:endParaRPr>
          </a:p>
        </p:txBody>
      </p:sp>
      <p:sp>
        <p:nvSpPr>
          <p:cNvPr id="46083" name="Rectangle 2"/>
          <p:cNvSpPr>
            <a:spLocks noChangeArrowheads="1"/>
          </p:cNvSpPr>
          <p:nvPr/>
        </p:nvSpPr>
        <p:spPr bwMode="auto">
          <a:xfrm>
            <a:off x="2095500" y="254000"/>
            <a:ext cx="5715000" cy="635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rgbClr val="0000FF"/>
                </a:solidFill>
                <a:latin typeface="Arial" charset="0"/>
              </a:rPr>
              <a:t>Source Of Temptation (13-14)</a:t>
            </a:r>
          </a:p>
        </p:txBody>
      </p:sp>
      <p:sp>
        <p:nvSpPr>
          <p:cNvPr id="24579" name="Rectangle 3"/>
          <p:cNvSpPr>
            <a:spLocks noChangeArrowheads="1"/>
          </p:cNvSpPr>
          <p:nvPr/>
        </p:nvSpPr>
        <p:spPr bwMode="auto">
          <a:xfrm>
            <a:off x="0" y="1524000"/>
            <a:ext cx="914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nSpc>
                <a:spcPct val="90000"/>
              </a:lnSpc>
            </a:pPr>
            <a:r>
              <a:rPr lang="en-US" altLang="en-US" sz="2333" u="sng" dirty="0"/>
              <a:t>DESIRE (14)</a:t>
            </a:r>
          </a:p>
          <a:p>
            <a:pPr lvl="1">
              <a:lnSpc>
                <a:spcPct val="90000"/>
              </a:lnSpc>
              <a:buFontTx/>
              <a:buChar char="•"/>
            </a:pPr>
            <a:r>
              <a:rPr lang="en-US" altLang="en-US" sz="2333" i="0" dirty="0"/>
              <a:t>“His </a:t>
            </a:r>
            <a:r>
              <a:rPr lang="en-US" altLang="en-US" sz="2333" i="0" u="sng" dirty="0"/>
              <a:t>Own</a:t>
            </a:r>
            <a:r>
              <a:rPr lang="en-US" altLang="en-US" sz="2333" i="0" dirty="0"/>
              <a:t> Desires” -</a:t>
            </a:r>
            <a:r>
              <a:rPr lang="en-US" altLang="en-US" sz="2333" i="0" dirty="0">
                <a:solidFill>
                  <a:srgbClr val="FF0000"/>
                </a:solidFill>
              </a:rPr>
              <a:t> </a:t>
            </a:r>
            <a:r>
              <a:rPr lang="en-US" altLang="en-US" sz="2333" b="0" dirty="0"/>
              <a:t>Lust, Desire of the soul. Here is means Covetous, Sinful Desire of the Soul</a:t>
            </a:r>
          </a:p>
          <a:p>
            <a:pPr>
              <a:lnSpc>
                <a:spcPct val="90000"/>
              </a:lnSpc>
            </a:pPr>
            <a:r>
              <a:rPr lang="en-US" altLang="en-US" sz="2333" u="sng" dirty="0"/>
              <a:t>DECEPTION (14)</a:t>
            </a:r>
          </a:p>
          <a:p>
            <a:pPr lvl="1">
              <a:lnSpc>
                <a:spcPct val="90000"/>
              </a:lnSpc>
              <a:buFontTx/>
              <a:buChar char="•"/>
            </a:pPr>
            <a:r>
              <a:rPr lang="en-US" altLang="en-US" sz="2333" i="0" dirty="0"/>
              <a:t>“Drawn Away”</a:t>
            </a:r>
            <a:r>
              <a:rPr lang="en-US" altLang="en-US" sz="2333" i="0" dirty="0">
                <a:solidFill>
                  <a:srgbClr val="FF0000"/>
                </a:solidFill>
              </a:rPr>
              <a:t> </a:t>
            </a:r>
            <a:r>
              <a:rPr lang="en-US" altLang="en-US" sz="2333" b="0" dirty="0"/>
              <a:t>- to be drawn by inward power, led, To bait the trap.</a:t>
            </a:r>
          </a:p>
          <a:p>
            <a:pPr lvl="1">
              <a:lnSpc>
                <a:spcPct val="90000"/>
              </a:lnSpc>
              <a:buFontTx/>
              <a:buChar char="•"/>
            </a:pPr>
            <a:r>
              <a:rPr lang="en-US" altLang="en-US" sz="2333" i="0" dirty="0"/>
              <a:t>“Enticed” –</a:t>
            </a:r>
            <a:r>
              <a:rPr lang="en-US" altLang="en-US" sz="2333" i="0" dirty="0">
                <a:solidFill>
                  <a:srgbClr val="FF0000"/>
                </a:solidFill>
              </a:rPr>
              <a:t> </a:t>
            </a:r>
            <a:r>
              <a:rPr lang="en-US" altLang="en-US" sz="2333" b="0" dirty="0"/>
              <a:t>To Take The Bate</a:t>
            </a:r>
            <a:r>
              <a:rPr lang="en-US" altLang="en-US" sz="2333" dirty="0"/>
              <a:t>,</a:t>
            </a:r>
            <a:r>
              <a:rPr lang="en-US" altLang="en-US" sz="2333" i="0" dirty="0">
                <a:solidFill>
                  <a:srgbClr val="FF0000"/>
                </a:solidFill>
              </a:rPr>
              <a:t> </a:t>
            </a:r>
            <a:r>
              <a:rPr lang="en-US" altLang="en-US" sz="2333" b="0" dirty="0"/>
              <a:t>Being Bated, deceived</a:t>
            </a:r>
          </a:p>
          <a:p>
            <a:pPr>
              <a:lnSpc>
                <a:spcPct val="90000"/>
              </a:lnSpc>
            </a:pPr>
            <a:r>
              <a:rPr lang="en-US" altLang="en-US" sz="2333" u="sng" dirty="0"/>
              <a:t>DEATH (15)</a:t>
            </a:r>
          </a:p>
          <a:p>
            <a:pPr algn="ctr">
              <a:lnSpc>
                <a:spcPct val="90000"/>
              </a:lnSpc>
              <a:buFontTx/>
              <a:buNone/>
            </a:pPr>
            <a:r>
              <a:rPr lang="en-US" altLang="en-US" sz="2333" u="sng" dirty="0">
                <a:solidFill>
                  <a:srgbClr val="0033CC"/>
                </a:solidFill>
              </a:rPr>
              <a:t>THE FAULT IS OURS NOT </a:t>
            </a:r>
            <a:r>
              <a:rPr lang="en-US" altLang="en-US" sz="2333" u="sng" dirty="0" smtClean="0">
                <a:solidFill>
                  <a:srgbClr val="0033CC"/>
                </a:solidFill>
              </a:rPr>
              <a:t>GOD’S</a:t>
            </a:r>
          </a:p>
          <a:p>
            <a:pPr>
              <a:lnSpc>
                <a:spcPct val="90000"/>
              </a:lnSpc>
            </a:pPr>
            <a:r>
              <a:rPr lang="en-US" altLang="en-US" sz="2000" i="1" dirty="0" smtClean="0">
                <a:solidFill>
                  <a:schemeClr val="tx1"/>
                </a:solidFill>
              </a:rPr>
              <a:t>2 Corinthians 5.11 – knowing the terror of the Lord</a:t>
            </a:r>
          </a:p>
          <a:p>
            <a:pPr>
              <a:lnSpc>
                <a:spcPct val="90000"/>
              </a:lnSpc>
            </a:pPr>
            <a:r>
              <a:rPr lang="en-US" altLang="en-US" sz="2000" i="1" dirty="0" smtClean="0">
                <a:solidFill>
                  <a:schemeClr val="tx1"/>
                </a:solidFill>
              </a:rPr>
              <a:t>Hebrews 10.31 – it is a fearful thing to fall in to the hand of the living God</a:t>
            </a:r>
            <a:endParaRPr lang="en-US" altLang="en-US" sz="2000" i="1" dirty="0">
              <a:solidFill>
                <a:schemeClr val="tx1"/>
              </a:solidFill>
            </a:endParaRPr>
          </a:p>
        </p:txBody>
      </p:sp>
      <p:sp>
        <p:nvSpPr>
          <p:cNvPr id="46085" name="Text Box 4"/>
          <p:cNvSpPr txBox="1">
            <a:spLocks noChangeArrowheads="1"/>
          </p:cNvSpPr>
          <p:nvPr/>
        </p:nvSpPr>
        <p:spPr bwMode="auto">
          <a:xfrm>
            <a:off x="1397000" y="859896"/>
            <a:ext cx="6867586" cy="502766"/>
          </a:xfrm>
          <a:prstGeom prst="rect">
            <a:avLst/>
          </a:prstGeom>
          <a:solidFill>
            <a:srgbClr val="FFFF00"/>
          </a:solidFill>
          <a:ln w="2857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667" dirty="0">
                <a:solidFill>
                  <a:schemeClr val="tx1"/>
                </a:solidFill>
                <a:latin typeface="Arial" charset="0"/>
              </a:rPr>
              <a:t>REMEMBER THE JUDGEMENTS OF GOD</a:t>
            </a:r>
          </a:p>
        </p:txBody>
      </p:sp>
    </p:spTree>
    <p:extLst>
      <p:ext uri="{BB962C8B-B14F-4D97-AF65-F5344CB8AC3E}">
        <p14:creationId xmlns:p14="http://schemas.microsoft.com/office/powerpoint/2010/main" val="29221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1"/>
          <p:cNvSpPr>
            <a:spLocks noGrp="1"/>
          </p:cNvSpPr>
          <p:nvPr>
            <p:ph type="ftr" sz="quarter" idx="10"/>
          </p:nvPr>
        </p:nvSpPr>
        <p:spPr/>
        <p:txBody>
          <a:bodyPr/>
          <a:lstStyle/>
          <a:p>
            <a:pPr>
              <a:defRPr/>
            </a:pPr>
            <a:r>
              <a:rPr lang="en-US"/>
              <a:t>James 1:13-18</a:t>
            </a:r>
          </a:p>
        </p:txBody>
      </p:sp>
      <p:sp>
        <p:nvSpPr>
          <p:cNvPr id="4813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333" b="1">
                <a:solidFill>
                  <a:srgbClr val="FF0000"/>
                </a:solidFill>
                <a:latin typeface="Times New Roman" charset="0"/>
              </a:defRPr>
            </a:lvl1pPr>
            <a:lvl2pPr marL="619100" indent="-238115">
              <a:spcBef>
                <a:spcPct val="20000"/>
              </a:spcBef>
              <a:buChar char="–"/>
              <a:defRPr sz="2000" i="1">
                <a:solidFill>
                  <a:schemeClr val="tx1"/>
                </a:solidFill>
                <a:latin typeface="Times New Roman" charset="0"/>
              </a:defRPr>
            </a:lvl2pPr>
            <a:lvl3pPr marL="952462" indent="-190492">
              <a:spcBef>
                <a:spcPct val="20000"/>
              </a:spcBef>
              <a:buChar char="•"/>
              <a:defRPr sz="1667">
                <a:solidFill>
                  <a:schemeClr val="tx1"/>
                </a:solidFill>
                <a:latin typeface="Times New Roman" charset="0"/>
              </a:defRPr>
            </a:lvl3pPr>
            <a:lvl4pPr marL="1333447" indent="-190492">
              <a:spcBef>
                <a:spcPct val="20000"/>
              </a:spcBef>
              <a:buChar char="–"/>
              <a:defRPr sz="1667">
                <a:solidFill>
                  <a:schemeClr val="tx1"/>
                </a:solidFill>
                <a:latin typeface="Times New Roman" charset="0"/>
              </a:defRPr>
            </a:lvl4pPr>
            <a:lvl5pPr marL="1714431" indent="-190492">
              <a:spcBef>
                <a:spcPct val="20000"/>
              </a:spcBef>
              <a:buChar char="»"/>
              <a:defRPr sz="1667">
                <a:solidFill>
                  <a:schemeClr val="tx1"/>
                </a:solidFill>
                <a:latin typeface="Times New Roman" charset="0"/>
              </a:defRPr>
            </a:lvl5pPr>
            <a:lvl6pPr marL="2095416" indent="-190492" eaLnBrk="0" fontAlgn="base" hangingPunct="0">
              <a:spcBef>
                <a:spcPct val="20000"/>
              </a:spcBef>
              <a:spcAft>
                <a:spcPct val="0"/>
              </a:spcAft>
              <a:buChar char="»"/>
              <a:defRPr sz="1667">
                <a:solidFill>
                  <a:schemeClr val="tx1"/>
                </a:solidFill>
                <a:latin typeface="Times New Roman" charset="0"/>
              </a:defRPr>
            </a:lvl6pPr>
            <a:lvl7pPr marL="2476401" indent="-190492" eaLnBrk="0" fontAlgn="base" hangingPunct="0">
              <a:spcBef>
                <a:spcPct val="20000"/>
              </a:spcBef>
              <a:spcAft>
                <a:spcPct val="0"/>
              </a:spcAft>
              <a:buChar char="»"/>
              <a:defRPr sz="1667">
                <a:solidFill>
                  <a:schemeClr val="tx1"/>
                </a:solidFill>
                <a:latin typeface="Times New Roman" charset="0"/>
              </a:defRPr>
            </a:lvl7pPr>
            <a:lvl8pPr marL="2857386" indent="-190492" eaLnBrk="0" fontAlgn="base" hangingPunct="0">
              <a:spcBef>
                <a:spcPct val="20000"/>
              </a:spcBef>
              <a:spcAft>
                <a:spcPct val="0"/>
              </a:spcAft>
              <a:buChar char="»"/>
              <a:defRPr sz="1667">
                <a:solidFill>
                  <a:schemeClr val="tx1"/>
                </a:solidFill>
                <a:latin typeface="Times New Roman" charset="0"/>
              </a:defRPr>
            </a:lvl8pPr>
            <a:lvl9pPr marL="3238370" indent="-190492" eaLnBrk="0" fontAlgn="base" hangingPunct="0">
              <a:spcBef>
                <a:spcPct val="20000"/>
              </a:spcBef>
              <a:spcAft>
                <a:spcPct val="0"/>
              </a:spcAft>
              <a:buChar char="»"/>
              <a:defRPr sz="1667">
                <a:solidFill>
                  <a:schemeClr val="tx1"/>
                </a:solidFill>
                <a:latin typeface="Times New Roman" charset="0"/>
              </a:defRPr>
            </a:lvl9pPr>
          </a:lstStyle>
          <a:p>
            <a:pPr>
              <a:spcBef>
                <a:spcPct val="0"/>
              </a:spcBef>
              <a:buFontTx/>
              <a:buNone/>
            </a:pPr>
            <a:fld id="{1D12B839-A722-CB45-A1EE-065625E68E98}" type="slidenum">
              <a:rPr lang="en-US" altLang="en-US" sz="1167" b="0">
                <a:solidFill>
                  <a:schemeClr val="tx1"/>
                </a:solidFill>
              </a:rPr>
              <a:pPr>
                <a:spcBef>
                  <a:spcPct val="0"/>
                </a:spcBef>
                <a:buFontTx/>
                <a:buNone/>
              </a:pPr>
              <a:t>5</a:t>
            </a:fld>
            <a:endParaRPr lang="en-US" altLang="en-US" sz="1167" b="0">
              <a:solidFill>
                <a:schemeClr val="tx1"/>
              </a:solidFill>
            </a:endParaRPr>
          </a:p>
        </p:txBody>
      </p:sp>
      <p:sp>
        <p:nvSpPr>
          <p:cNvPr id="48131" name="Rectangle 21"/>
          <p:cNvSpPr>
            <a:spLocks noChangeArrowheads="1"/>
          </p:cNvSpPr>
          <p:nvPr/>
        </p:nvSpPr>
        <p:spPr bwMode="auto">
          <a:xfrm>
            <a:off x="6413500" y="1333500"/>
            <a:ext cx="1524000" cy="4064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000">
              <a:solidFill>
                <a:schemeClr val="tx2"/>
              </a:solidFill>
              <a:latin typeface="Arial" charset="0"/>
            </a:endParaRPr>
          </a:p>
        </p:txBody>
      </p:sp>
      <p:sp>
        <p:nvSpPr>
          <p:cNvPr id="48132" name="Rectangle 20"/>
          <p:cNvSpPr>
            <a:spLocks noChangeArrowheads="1"/>
          </p:cNvSpPr>
          <p:nvPr/>
        </p:nvSpPr>
        <p:spPr bwMode="auto">
          <a:xfrm>
            <a:off x="6350000" y="571500"/>
            <a:ext cx="1587500" cy="8255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000">
              <a:solidFill>
                <a:schemeClr val="tx2"/>
              </a:solidFill>
              <a:latin typeface="Arial" charset="0"/>
            </a:endParaRP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
            <a:ext cx="450056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Line 5"/>
          <p:cNvSpPr>
            <a:spLocks noChangeShapeType="1"/>
          </p:cNvSpPr>
          <p:nvPr/>
        </p:nvSpPr>
        <p:spPr bwMode="auto">
          <a:xfrm>
            <a:off x="7937500" y="444500"/>
            <a:ext cx="0" cy="495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35" name="Line 6"/>
          <p:cNvSpPr>
            <a:spLocks noChangeShapeType="1"/>
          </p:cNvSpPr>
          <p:nvPr/>
        </p:nvSpPr>
        <p:spPr bwMode="auto">
          <a:xfrm>
            <a:off x="6350000" y="508000"/>
            <a:ext cx="1587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36" name="Text Box 7"/>
          <p:cNvSpPr txBox="1">
            <a:spLocks noChangeArrowheads="1"/>
          </p:cNvSpPr>
          <p:nvPr/>
        </p:nvSpPr>
        <p:spPr bwMode="auto">
          <a:xfrm>
            <a:off x="6688667" y="795073"/>
            <a:ext cx="968535"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000">
                <a:solidFill>
                  <a:srgbClr val="00FF00"/>
                </a:solidFill>
                <a:latin typeface="Arial" charset="0"/>
              </a:rPr>
              <a:t>Desire</a:t>
            </a:r>
          </a:p>
        </p:txBody>
      </p:sp>
      <p:sp>
        <p:nvSpPr>
          <p:cNvPr id="48137" name="Line 8"/>
          <p:cNvSpPr>
            <a:spLocks noChangeShapeType="1"/>
          </p:cNvSpPr>
          <p:nvPr/>
        </p:nvSpPr>
        <p:spPr bwMode="auto">
          <a:xfrm>
            <a:off x="6350000" y="1333500"/>
            <a:ext cx="1587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38" name="Text Box 9"/>
          <p:cNvSpPr txBox="1">
            <a:spLocks noChangeArrowheads="1"/>
          </p:cNvSpPr>
          <p:nvPr/>
        </p:nvSpPr>
        <p:spPr bwMode="auto">
          <a:xfrm>
            <a:off x="6670728" y="1587500"/>
            <a:ext cx="968535"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000" dirty="0">
                <a:solidFill>
                  <a:srgbClr val="FFFF99"/>
                </a:solidFill>
                <a:latin typeface="Arial" charset="0"/>
              </a:rPr>
              <a:t>Drawn</a:t>
            </a:r>
          </a:p>
          <a:p>
            <a:pPr algn="ctr">
              <a:spcBef>
                <a:spcPct val="0"/>
              </a:spcBef>
              <a:buFontTx/>
              <a:buNone/>
            </a:pPr>
            <a:r>
              <a:rPr lang="en-US" altLang="en-US" sz="2000" dirty="0">
                <a:solidFill>
                  <a:srgbClr val="FFFF99"/>
                </a:solidFill>
                <a:latin typeface="Arial" charset="0"/>
              </a:rPr>
              <a:t>Away</a:t>
            </a:r>
          </a:p>
        </p:txBody>
      </p:sp>
      <p:sp>
        <p:nvSpPr>
          <p:cNvPr id="48139" name="Line 10"/>
          <p:cNvSpPr>
            <a:spLocks noChangeShapeType="1"/>
          </p:cNvSpPr>
          <p:nvPr/>
        </p:nvSpPr>
        <p:spPr bwMode="auto">
          <a:xfrm>
            <a:off x="6413500" y="2413000"/>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0" name="Text Box 11"/>
          <p:cNvSpPr txBox="1">
            <a:spLocks noChangeArrowheads="1"/>
          </p:cNvSpPr>
          <p:nvPr/>
        </p:nvSpPr>
        <p:spPr bwMode="auto">
          <a:xfrm>
            <a:off x="6613261" y="2667000"/>
            <a:ext cx="1111202"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000">
                <a:solidFill>
                  <a:srgbClr val="FFFF66"/>
                </a:solidFill>
                <a:latin typeface="Arial" charset="0"/>
              </a:rPr>
              <a:t>Enticed</a:t>
            </a:r>
          </a:p>
        </p:txBody>
      </p:sp>
      <p:sp>
        <p:nvSpPr>
          <p:cNvPr id="48141" name="Line 12"/>
          <p:cNvSpPr>
            <a:spLocks noChangeShapeType="1"/>
          </p:cNvSpPr>
          <p:nvPr/>
        </p:nvSpPr>
        <p:spPr bwMode="auto">
          <a:xfrm>
            <a:off x="6413500" y="3302000"/>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2" name="Text Box 13"/>
          <p:cNvSpPr txBox="1">
            <a:spLocks noChangeArrowheads="1"/>
          </p:cNvSpPr>
          <p:nvPr/>
        </p:nvSpPr>
        <p:spPr bwMode="auto">
          <a:xfrm>
            <a:off x="6435990" y="3556000"/>
            <a:ext cx="1483098"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000">
                <a:solidFill>
                  <a:srgbClr val="FFFF00"/>
                </a:solidFill>
                <a:latin typeface="Arial" charset="0"/>
              </a:rPr>
              <a:t>Conceived</a:t>
            </a:r>
          </a:p>
        </p:txBody>
      </p:sp>
      <p:sp>
        <p:nvSpPr>
          <p:cNvPr id="48143" name="Line 14"/>
          <p:cNvSpPr>
            <a:spLocks noChangeShapeType="1"/>
          </p:cNvSpPr>
          <p:nvPr/>
        </p:nvSpPr>
        <p:spPr bwMode="auto">
          <a:xfrm>
            <a:off x="6413500" y="4064000"/>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4" name="Text Box 15"/>
          <p:cNvSpPr txBox="1">
            <a:spLocks noChangeArrowheads="1"/>
          </p:cNvSpPr>
          <p:nvPr/>
        </p:nvSpPr>
        <p:spPr bwMode="auto">
          <a:xfrm>
            <a:off x="6881812" y="4254500"/>
            <a:ext cx="58381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000">
                <a:latin typeface="Arial" charset="0"/>
              </a:rPr>
              <a:t>Sin</a:t>
            </a:r>
          </a:p>
        </p:txBody>
      </p:sp>
      <p:sp>
        <p:nvSpPr>
          <p:cNvPr id="48145" name="Line 16"/>
          <p:cNvSpPr>
            <a:spLocks noChangeShapeType="1"/>
          </p:cNvSpPr>
          <p:nvPr/>
        </p:nvSpPr>
        <p:spPr bwMode="auto">
          <a:xfrm>
            <a:off x="6413500" y="4699000"/>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6" name="Text Box 17"/>
          <p:cNvSpPr txBox="1">
            <a:spLocks noChangeArrowheads="1"/>
          </p:cNvSpPr>
          <p:nvPr/>
        </p:nvSpPr>
        <p:spPr bwMode="auto">
          <a:xfrm>
            <a:off x="6760105" y="4889500"/>
            <a:ext cx="898003"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000">
                <a:latin typeface="Arial" charset="0"/>
              </a:rPr>
              <a:t>Death</a:t>
            </a:r>
          </a:p>
        </p:txBody>
      </p:sp>
      <p:sp>
        <p:nvSpPr>
          <p:cNvPr id="48147" name="Line 18"/>
          <p:cNvSpPr>
            <a:spLocks noChangeShapeType="1"/>
          </p:cNvSpPr>
          <p:nvPr/>
        </p:nvSpPr>
        <p:spPr bwMode="auto">
          <a:xfrm>
            <a:off x="6413500" y="5397500"/>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8" name="Line 19"/>
          <p:cNvSpPr>
            <a:spLocks noChangeShapeType="1"/>
          </p:cNvSpPr>
          <p:nvPr/>
        </p:nvSpPr>
        <p:spPr bwMode="auto">
          <a:xfrm>
            <a:off x="6413500" y="508000"/>
            <a:ext cx="63500" cy="495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49" name="Line 22"/>
          <p:cNvSpPr>
            <a:spLocks noChangeShapeType="1"/>
          </p:cNvSpPr>
          <p:nvPr/>
        </p:nvSpPr>
        <p:spPr bwMode="auto">
          <a:xfrm>
            <a:off x="6413500" y="1333500"/>
            <a:ext cx="1524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50" name="Line 23"/>
          <p:cNvSpPr>
            <a:spLocks noChangeShapeType="1"/>
          </p:cNvSpPr>
          <p:nvPr/>
        </p:nvSpPr>
        <p:spPr bwMode="auto">
          <a:xfrm>
            <a:off x="6350000" y="2413000"/>
            <a:ext cx="15875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51" name="Line 24"/>
          <p:cNvSpPr>
            <a:spLocks noChangeShapeType="1"/>
          </p:cNvSpPr>
          <p:nvPr/>
        </p:nvSpPr>
        <p:spPr bwMode="auto">
          <a:xfrm>
            <a:off x="6413500" y="3302000"/>
            <a:ext cx="1524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52" name="Line 25"/>
          <p:cNvSpPr>
            <a:spLocks noChangeShapeType="1"/>
          </p:cNvSpPr>
          <p:nvPr/>
        </p:nvSpPr>
        <p:spPr bwMode="auto">
          <a:xfrm>
            <a:off x="6350000" y="4064000"/>
            <a:ext cx="15875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48153" name="Line 26"/>
          <p:cNvSpPr>
            <a:spLocks noChangeShapeType="1"/>
          </p:cNvSpPr>
          <p:nvPr/>
        </p:nvSpPr>
        <p:spPr bwMode="auto">
          <a:xfrm>
            <a:off x="6350000" y="4699000"/>
            <a:ext cx="15875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000"/>
          </a:p>
        </p:txBody>
      </p:sp>
      <p:sp>
        <p:nvSpPr>
          <p:cNvPr id="28" name="Rectangle 27"/>
          <p:cNvSpPr>
            <a:spLocks noChangeArrowheads="1"/>
          </p:cNvSpPr>
          <p:nvPr/>
        </p:nvSpPr>
        <p:spPr bwMode="auto">
          <a:xfrm>
            <a:off x="762000" y="952500"/>
            <a:ext cx="1460500" cy="4381500"/>
          </a:xfrm>
          <a:prstGeom prst="rect">
            <a:avLst/>
          </a:prstGeom>
          <a:solidFill>
            <a:schemeClr val="tx1"/>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000">
              <a:solidFill>
                <a:schemeClr val="tx2"/>
              </a:solidFill>
              <a:latin typeface="Arial" charset="0"/>
            </a:endParaRPr>
          </a:p>
        </p:txBody>
      </p:sp>
      <p:sp>
        <p:nvSpPr>
          <p:cNvPr id="29" name="Rectangle 28"/>
          <p:cNvSpPr>
            <a:spLocks noChangeArrowheads="1"/>
          </p:cNvSpPr>
          <p:nvPr/>
        </p:nvSpPr>
        <p:spPr bwMode="auto">
          <a:xfrm>
            <a:off x="762000" y="1079500"/>
            <a:ext cx="1460500" cy="4445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333">
                <a:solidFill>
                  <a:schemeClr val="tx2"/>
                </a:solidFill>
                <a:latin typeface="Arial" charset="0"/>
              </a:rPr>
              <a:t>Mat 5:28</a:t>
            </a:r>
          </a:p>
        </p:txBody>
      </p:sp>
      <p:sp>
        <p:nvSpPr>
          <p:cNvPr id="30" name="Rectangle 29"/>
          <p:cNvSpPr>
            <a:spLocks noChangeArrowheads="1"/>
          </p:cNvSpPr>
          <p:nvPr/>
        </p:nvSpPr>
        <p:spPr bwMode="auto">
          <a:xfrm>
            <a:off x="762000" y="1651000"/>
            <a:ext cx="1460500" cy="5080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chemeClr val="tx2"/>
                </a:solidFill>
                <a:latin typeface="Arial" charset="0"/>
              </a:rPr>
              <a:t>Look</a:t>
            </a:r>
          </a:p>
        </p:txBody>
      </p:sp>
      <p:sp>
        <p:nvSpPr>
          <p:cNvPr id="31" name="Rectangle 30"/>
          <p:cNvSpPr>
            <a:spLocks noChangeArrowheads="1"/>
          </p:cNvSpPr>
          <p:nvPr/>
        </p:nvSpPr>
        <p:spPr bwMode="auto">
          <a:xfrm>
            <a:off x="762000" y="2349500"/>
            <a:ext cx="1460500" cy="5080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chemeClr val="tx2"/>
                </a:solidFill>
                <a:latin typeface="Arial" charset="0"/>
              </a:rPr>
              <a:t>Gaze</a:t>
            </a:r>
          </a:p>
        </p:txBody>
      </p:sp>
      <p:sp>
        <p:nvSpPr>
          <p:cNvPr id="32" name="Rectangle 31"/>
          <p:cNvSpPr>
            <a:spLocks noChangeArrowheads="1"/>
          </p:cNvSpPr>
          <p:nvPr/>
        </p:nvSpPr>
        <p:spPr bwMode="auto">
          <a:xfrm>
            <a:off x="762000" y="3048000"/>
            <a:ext cx="1460500" cy="4445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chemeClr val="tx2"/>
                </a:solidFill>
                <a:latin typeface="Arial" charset="0"/>
              </a:rPr>
              <a:t>Dwell</a:t>
            </a:r>
          </a:p>
        </p:txBody>
      </p:sp>
      <p:sp>
        <p:nvSpPr>
          <p:cNvPr id="33" name="Rectangle 32"/>
          <p:cNvSpPr>
            <a:spLocks noChangeArrowheads="1"/>
          </p:cNvSpPr>
          <p:nvPr/>
        </p:nvSpPr>
        <p:spPr bwMode="auto">
          <a:xfrm>
            <a:off x="762000" y="3683000"/>
            <a:ext cx="1460500" cy="4445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400" dirty="0" smtClean="0">
                <a:solidFill>
                  <a:schemeClr val="tx2"/>
                </a:solidFill>
                <a:latin typeface="Arial" charset="0"/>
              </a:rPr>
              <a:t>Imagine</a:t>
            </a:r>
            <a:endParaRPr lang="en-US" altLang="en-US" sz="2400" dirty="0">
              <a:solidFill>
                <a:schemeClr val="tx2"/>
              </a:solidFill>
              <a:latin typeface="Arial" charset="0"/>
            </a:endParaRPr>
          </a:p>
        </p:txBody>
      </p:sp>
      <p:sp>
        <p:nvSpPr>
          <p:cNvPr id="34" name="Rectangle 33"/>
          <p:cNvSpPr>
            <a:spLocks noChangeArrowheads="1"/>
          </p:cNvSpPr>
          <p:nvPr/>
        </p:nvSpPr>
        <p:spPr bwMode="auto">
          <a:xfrm>
            <a:off x="762000" y="4318000"/>
            <a:ext cx="1460500" cy="4445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chemeClr val="tx2"/>
                </a:solidFill>
                <a:latin typeface="Arial" charset="0"/>
              </a:rPr>
              <a:t>Lust</a:t>
            </a:r>
          </a:p>
        </p:txBody>
      </p:sp>
      <p:sp>
        <p:nvSpPr>
          <p:cNvPr id="35" name="Rectangle 34"/>
          <p:cNvSpPr>
            <a:spLocks noChangeArrowheads="1"/>
          </p:cNvSpPr>
          <p:nvPr/>
        </p:nvSpPr>
        <p:spPr bwMode="auto">
          <a:xfrm>
            <a:off x="762000" y="4889500"/>
            <a:ext cx="1460500" cy="5080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000">
                <a:solidFill>
                  <a:schemeClr val="tx2"/>
                </a:solidFill>
                <a:latin typeface="Arial" charset="0"/>
              </a:rPr>
              <a:t>Death</a:t>
            </a:r>
          </a:p>
        </p:txBody>
      </p:sp>
    </p:spTree>
    <p:extLst>
      <p:ext uri="{BB962C8B-B14F-4D97-AF65-F5344CB8AC3E}">
        <p14:creationId xmlns:p14="http://schemas.microsoft.com/office/powerpoint/2010/main" val="1161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500" fill="hold"/>
                                        <p:tgtEl>
                                          <p:spTgt spid="29"/>
                                        </p:tgtEl>
                                        <p:attrNameLst>
                                          <p:attrName>ppt_x</p:attrName>
                                        </p:attrNameLst>
                                      </p:cBhvr>
                                      <p:tavLst>
                                        <p:tav tm="0">
                                          <p:val>
                                            <p:strVal val="#ppt_x"/>
                                          </p:val>
                                        </p:tav>
                                        <p:tav tm="100000">
                                          <p:val>
                                            <p:strVal val="#ppt_x"/>
                                          </p:val>
                                        </p:tav>
                                      </p:tavLst>
                                    </p:anim>
                                    <p:anim calcmode="lin" valueType="num">
                                      <p:cBhvr additive="base">
                                        <p:cTn id="10" dur="500" fill="hold"/>
                                        <p:tgtEl>
                                          <p:spTgt spid="29"/>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54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333" b="1">
                <a:solidFill>
                  <a:srgbClr val="FF0000"/>
                </a:solidFill>
                <a:latin typeface="Times New Roman" charset="0"/>
              </a:defRPr>
            </a:lvl1pPr>
            <a:lvl2pPr marL="619100" indent="-238115">
              <a:spcBef>
                <a:spcPct val="20000"/>
              </a:spcBef>
              <a:buChar char="–"/>
              <a:defRPr sz="2000" i="1">
                <a:solidFill>
                  <a:schemeClr val="tx1"/>
                </a:solidFill>
                <a:latin typeface="Times New Roman" charset="0"/>
              </a:defRPr>
            </a:lvl2pPr>
            <a:lvl3pPr marL="952462" indent="-190492">
              <a:spcBef>
                <a:spcPct val="20000"/>
              </a:spcBef>
              <a:buChar char="•"/>
              <a:defRPr sz="1667">
                <a:solidFill>
                  <a:schemeClr val="tx1"/>
                </a:solidFill>
                <a:latin typeface="Times New Roman" charset="0"/>
              </a:defRPr>
            </a:lvl3pPr>
            <a:lvl4pPr marL="1333447" indent="-190492">
              <a:spcBef>
                <a:spcPct val="20000"/>
              </a:spcBef>
              <a:buChar char="–"/>
              <a:defRPr sz="1667">
                <a:solidFill>
                  <a:schemeClr val="tx1"/>
                </a:solidFill>
                <a:latin typeface="Times New Roman" charset="0"/>
              </a:defRPr>
            </a:lvl4pPr>
            <a:lvl5pPr marL="1714431" indent="-190492">
              <a:spcBef>
                <a:spcPct val="20000"/>
              </a:spcBef>
              <a:buChar char="»"/>
              <a:defRPr sz="1667">
                <a:solidFill>
                  <a:schemeClr val="tx1"/>
                </a:solidFill>
                <a:latin typeface="Times New Roman" charset="0"/>
              </a:defRPr>
            </a:lvl5pPr>
            <a:lvl6pPr marL="2095416" indent="-190492" eaLnBrk="0" fontAlgn="base" hangingPunct="0">
              <a:spcBef>
                <a:spcPct val="20000"/>
              </a:spcBef>
              <a:spcAft>
                <a:spcPct val="0"/>
              </a:spcAft>
              <a:buChar char="»"/>
              <a:defRPr sz="1667">
                <a:solidFill>
                  <a:schemeClr val="tx1"/>
                </a:solidFill>
                <a:latin typeface="Times New Roman" charset="0"/>
              </a:defRPr>
            </a:lvl6pPr>
            <a:lvl7pPr marL="2476401" indent="-190492" eaLnBrk="0" fontAlgn="base" hangingPunct="0">
              <a:spcBef>
                <a:spcPct val="20000"/>
              </a:spcBef>
              <a:spcAft>
                <a:spcPct val="0"/>
              </a:spcAft>
              <a:buChar char="»"/>
              <a:defRPr sz="1667">
                <a:solidFill>
                  <a:schemeClr val="tx1"/>
                </a:solidFill>
                <a:latin typeface="Times New Roman" charset="0"/>
              </a:defRPr>
            </a:lvl7pPr>
            <a:lvl8pPr marL="2857386" indent="-190492" eaLnBrk="0" fontAlgn="base" hangingPunct="0">
              <a:spcBef>
                <a:spcPct val="20000"/>
              </a:spcBef>
              <a:spcAft>
                <a:spcPct val="0"/>
              </a:spcAft>
              <a:buChar char="»"/>
              <a:defRPr sz="1667">
                <a:solidFill>
                  <a:schemeClr val="tx1"/>
                </a:solidFill>
                <a:latin typeface="Times New Roman" charset="0"/>
              </a:defRPr>
            </a:lvl8pPr>
            <a:lvl9pPr marL="3238370" indent="-190492" eaLnBrk="0" fontAlgn="base" hangingPunct="0">
              <a:spcBef>
                <a:spcPct val="20000"/>
              </a:spcBef>
              <a:spcAft>
                <a:spcPct val="0"/>
              </a:spcAft>
              <a:buChar char="»"/>
              <a:defRPr sz="1667">
                <a:solidFill>
                  <a:schemeClr val="tx1"/>
                </a:solidFill>
                <a:latin typeface="Times New Roman" charset="0"/>
              </a:defRPr>
            </a:lvl9pPr>
          </a:lstStyle>
          <a:p>
            <a:pPr>
              <a:spcBef>
                <a:spcPct val="0"/>
              </a:spcBef>
              <a:buFontTx/>
              <a:buNone/>
            </a:pPr>
            <a:fld id="{3F0C5DCB-E487-2045-82CF-8FC4B9BFFCF9}" type="slidenum">
              <a:rPr lang="en-US" altLang="en-US" sz="1167" b="0">
                <a:solidFill>
                  <a:schemeClr val="tx1"/>
                </a:solidFill>
              </a:rPr>
              <a:pPr>
                <a:spcBef>
                  <a:spcPct val="0"/>
                </a:spcBef>
                <a:buFontTx/>
                <a:buNone/>
              </a:pPr>
              <a:t>6</a:t>
            </a:fld>
            <a:endParaRPr lang="en-US" altLang="en-US" sz="1167" b="0">
              <a:solidFill>
                <a:schemeClr val="tx1"/>
              </a:solidFill>
            </a:endParaRPr>
          </a:p>
        </p:txBody>
      </p:sp>
      <p:sp>
        <p:nvSpPr>
          <p:cNvPr id="54275" name="Rectangle 2"/>
          <p:cNvSpPr>
            <a:spLocks noGrp="1" noChangeArrowheads="1"/>
          </p:cNvSpPr>
          <p:nvPr>
            <p:ph type="title"/>
          </p:nvPr>
        </p:nvSpPr>
        <p:spPr>
          <a:xfrm>
            <a:off x="2095500" y="254000"/>
            <a:ext cx="5715000" cy="762000"/>
          </a:xfrm>
        </p:spPr>
        <p:txBody>
          <a:bodyPr/>
          <a:lstStyle/>
          <a:p>
            <a:r>
              <a:rPr lang="en-US" altLang="en-US"/>
              <a:t>James 1:16-18</a:t>
            </a:r>
          </a:p>
        </p:txBody>
      </p:sp>
      <p:sp>
        <p:nvSpPr>
          <p:cNvPr id="54276" name="Rectangle 3"/>
          <p:cNvSpPr>
            <a:spLocks noGrp="1" noChangeArrowheads="1"/>
          </p:cNvSpPr>
          <p:nvPr>
            <p:ph type="body" idx="1"/>
          </p:nvPr>
        </p:nvSpPr>
        <p:spPr>
          <a:xfrm>
            <a:off x="0" y="1016000"/>
            <a:ext cx="9144000" cy="4064000"/>
          </a:xfrm>
        </p:spPr>
        <p:txBody>
          <a:bodyPr/>
          <a:lstStyle/>
          <a:p>
            <a:r>
              <a:rPr lang="en-US" sz="2000" i="1" dirty="0">
                <a:solidFill>
                  <a:schemeClr val="tx1"/>
                </a:solidFill>
              </a:rPr>
              <a:t>[13] Let no one say when he is tempted, “I am being tempted by God,” for God cannot be tempted with evil, and he himself tempts no one. </a:t>
            </a:r>
            <a:endParaRPr lang="en-US" sz="2000" i="1" dirty="0" smtClean="0">
              <a:solidFill>
                <a:schemeClr val="tx1"/>
              </a:solidFill>
            </a:endParaRPr>
          </a:p>
          <a:p>
            <a:r>
              <a:rPr lang="en-US" sz="2000" i="1" dirty="0" smtClean="0">
                <a:solidFill>
                  <a:schemeClr val="tx1"/>
                </a:solidFill>
              </a:rPr>
              <a:t>[</a:t>
            </a:r>
            <a:r>
              <a:rPr lang="en-US" sz="2000" i="1" dirty="0">
                <a:solidFill>
                  <a:schemeClr val="tx1"/>
                </a:solidFill>
              </a:rPr>
              <a:t>14] But each person is tempted when he is lured and enticed by his own desire. </a:t>
            </a:r>
            <a:endParaRPr lang="en-US" sz="2000" i="1" dirty="0" smtClean="0">
              <a:solidFill>
                <a:schemeClr val="tx1"/>
              </a:solidFill>
            </a:endParaRPr>
          </a:p>
          <a:p>
            <a:r>
              <a:rPr lang="en-US" sz="2000" i="1" dirty="0" smtClean="0">
                <a:solidFill>
                  <a:schemeClr val="tx1"/>
                </a:solidFill>
              </a:rPr>
              <a:t>[</a:t>
            </a:r>
            <a:r>
              <a:rPr lang="en-US" sz="2000" i="1" dirty="0">
                <a:solidFill>
                  <a:schemeClr val="tx1"/>
                </a:solidFill>
              </a:rPr>
              <a:t>15] </a:t>
            </a:r>
            <a:r>
              <a:rPr lang="en-US" sz="2000" i="1" u="sng" dirty="0">
                <a:solidFill>
                  <a:schemeClr val="tx1"/>
                </a:solidFill>
              </a:rPr>
              <a:t>Then</a:t>
            </a:r>
            <a:r>
              <a:rPr lang="en-US" sz="2000" i="1" dirty="0">
                <a:solidFill>
                  <a:schemeClr val="tx1"/>
                </a:solidFill>
              </a:rPr>
              <a:t> desire when it has conceived gives birth to sin, and sin when it is fully grown brings forth death.</a:t>
            </a:r>
          </a:p>
          <a:p>
            <a:endParaRPr lang="en-US" sz="2000" i="1" dirty="0">
              <a:solidFill>
                <a:schemeClr val="tx1"/>
              </a:solidFill>
            </a:endParaRPr>
          </a:p>
          <a:p>
            <a:r>
              <a:rPr lang="en-US" sz="2000" i="1" dirty="0" smtClean="0">
                <a:solidFill>
                  <a:srgbClr val="C00000"/>
                </a:solidFill>
              </a:rPr>
              <a:t>[</a:t>
            </a:r>
            <a:r>
              <a:rPr lang="en-US" sz="2000" i="1" dirty="0">
                <a:solidFill>
                  <a:srgbClr val="C00000"/>
                </a:solidFill>
              </a:rPr>
              <a:t>16] Do not be deceived, my beloved brothers. </a:t>
            </a:r>
            <a:endParaRPr lang="en-US" sz="2000" i="1" dirty="0" smtClean="0">
              <a:solidFill>
                <a:srgbClr val="C00000"/>
              </a:solidFill>
            </a:endParaRPr>
          </a:p>
          <a:p>
            <a:r>
              <a:rPr lang="en-US" sz="2000" i="1" dirty="0" smtClean="0">
                <a:solidFill>
                  <a:srgbClr val="C00000"/>
                </a:solidFill>
              </a:rPr>
              <a:t>[</a:t>
            </a:r>
            <a:r>
              <a:rPr lang="en-US" sz="2000" i="1" dirty="0">
                <a:solidFill>
                  <a:srgbClr val="C00000"/>
                </a:solidFill>
              </a:rPr>
              <a:t>17] Every good gift and every perfect gift is from above, coming down from the Father of lights with whom there is no variation or shadow due to change. </a:t>
            </a:r>
            <a:endParaRPr lang="en-US" sz="2000" i="1" dirty="0" smtClean="0">
              <a:solidFill>
                <a:srgbClr val="C00000"/>
              </a:solidFill>
            </a:endParaRPr>
          </a:p>
          <a:p>
            <a:r>
              <a:rPr lang="en-US" sz="2000" i="1" dirty="0" smtClean="0">
                <a:solidFill>
                  <a:srgbClr val="C00000"/>
                </a:solidFill>
              </a:rPr>
              <a:t>[</a:t>
            </a:r>
            <a:r>
              <a:rPr lang="en-US" sz="2000" i="1" dirty="0">
                <a:solidFill>
                  <a:srgbClr val="C00000"/>
                </a:solidFill>
              </a:rPr>
              <a:t>18] Of his own will he brought us forth by the word of truth, that we should be a kind of </a:t>
            </a:r>
            <a:r>
              <a:rPr lang="en-US" sz="2000" i="1" dirty="0" smtClean="0">
                <a:solidFill>
                  <a:srgbClr val="C00000"/>
                </a:solidFill>
              </a:rPr>
              <a:t>first fruits </a:t>
            </a:r>
            <a:r>
              <a:rPr lang="en-US" sz="2000" i="1" dirty="0">
                <a:solidFill>
                  <a:srgbClr val="C00000"/>
                </a:solidFill>
              </a:rPr>
              <a:t>of his creatures</a:t>
            </a:r>
            <a:r>
              <a:rPr lang="en-US" sz="2000" i="1" dirty="0" smtClean="0">
                <a:solidFill>
                  <a:srgbClr val="C00000"/>
                </a:solidFill>
              </a:rPr>
              <a:t>.</a:t>
            </a:r>
            <a:endParaRPr lang="en-US" sz="2000" i="1" dirty="0">
              <a:solidFill>
                <a:srgbClr val="C00000"/>
              </a:solidFill>
            </a:endParaRPr>
          </a:p>
        </p:txBody>
      </p:sp>
    </p:spTree>
    <p:extLst>
      <p:ext uri="{BB962C8B-B14F-4D97-AF65-F5344CB8AC3E}">
        <p14:creationId xmlns:p14="http://schemas.microsoft.com/office/powerpoint/2010/main" val="1781999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James 1:13-18</a:t>
            </a:r>
          </a:p>
        </p:txBody>
      </p:sp>
      <p:sp>
        <p:nvSpPr>
          <p:cNvPr id="563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333" b="1">
                <a:solidFill>
                  <a:srgbClr val="FF0000"/>
                </a:solidFill>
                <a:latin typeface="Times New Roman" charset="0"/>
              </a:defRPr>
            </a:lvl1pPr>
            <a:lvl2pPr marL="619100" indent="-238115">
              <a:spcBef>
                <a:spcPct val="20000"/>
              </a:spcBef>
              <a:buChar char="–"/>
              <a:defRPr sz="2000" i="1">
                <a:solidFill>
                  <a:schemeClr val="tx1"/>
                </a:solidFill>
                <a:latin typeface="Times New Roman" charset="0"/>
              </a:defRPr>
            </a:lvl2pPr>
            <a:lvl3pPr marL="952462" indent="-190492">
              <a:spcBef>
                <a:spcPct val="20000"/>
              </a:spcBef>
              <a:buChar char="•"/>
              <a:defRPr sz="1667">
                <a:solidFill>
                  <a:schemeClr val="tx1"/>
                </a:solidFill>
                <a:latin typeface="Times New Roman" charset="0"/>
              </a:defRPr>
            </a:lvl3pPr>
            <a:lvl4pPr marL="1333447" indent="-190492">
              <a:spcBef>
                <a:spcPct val="20000"/>
              </a:spcBef>
              <a:buChar char="–"/>
              <a:defRPr sz="1667">
                <a:solidFill>
                  <a:schemeClr val="tx1"/>
                </a:solidFill>
                <a:latin typeface="Times New Roman" charset="0"/>
              </a:defRPr>
            </a:lvl4pPr>
            <a:lvl5pPr marL="1714431" indent="-190492">
              <a:spcBef>
                <a:spcPct val="20000"/>
              </a:spcBef>
              <a:buChar char="»"/>
              <a:defRPr sz="1667">
                <a:solidFill>
                  <a:schemeClr val="tx1"/>
                </a:solidFill>
                <a:latin typeface="Times New Roman" charset="0"/>
              </a:defRPr>
            </a:lvl5pPr>
            <a:lvl6pPr marL="2095416" indent="-190492" eaLnBrk="0" fontAlgn="base" hangingPunct="0">
              <a:spcBef>
                <a:spcPct val="20000"/>
              </a:spcBef>
              <a:spcAft>
                <a:spcPct val="0"/>
              </a:spcAft>
              <a:buChar char="»"/>
              <a:defRPr sz="1667">
                <a:solidFill>
                  <a:schemeClr val="tx1"/>
                </a:solidFill>
                <a:latin typeface="Times New Roman" charset="0"/>
              </a:defRPr>
            </a:lvl6pPr>
            <a:lvl7pPr marL="2476401" indent="-190492" eaLnBrk="0" fontAlgn="base" hangingPunct="0">
              <a:spcBef>
                <a:spcPct val="20000"/>
              </a:spcBef>
              <a:spcAft>
                <a:spcPct val="0"/>
              </a:spcAft>
              <a:buChar char="»"/>
              <a:defRPr sz="1667">
                <a:solidFill>
                  <a:schemeClr val="tx1"/>
                </a:solidFill>
                <a:latin typeface="Times New Roman" charset="0"/>
              </a:defRPr>
            </a:lvl7pPr>
            <a:lvl8pPr marL="2857386" indent="-190492" eaLnBrk="0" fontAlgn="base" hangingPunct="0">
              <a:spcBef>
                <a:spcPct val="20000"/>
              </a:spcBef>
              <a:spcAft>
                <a:spcPct val="0"/>
              </a:spcAft>
              <a:buChar char="»"/>
              <a:defRPr sz="1667">
                <a:solidFill>
                  <a:schemeClr val="tx1"/>
                </a:solidFill>
                <a:latin typeface="Times New Roman" charset="0"/>
              </a:defRPr>
            </a:lvl8pPr>
            <a:lvl9pPr marL="3238370" indent="-190492" eaLnBrk="0" fontAlgn="base" hangingPunct="0">
              <a:spcBef>
                <a:spcPct val="20000"/>
              </a:spcBef>
              <a:spcAft>
                <a:spcPct val="0"/>
              </a:spcAft>
              <a:buChar char="»"/>
              <a:defRPr sz="1667">
                <a:solidFill>
                  <a:schemeClr val="tx1"/>
                </a:solidFill>
                <a:latin typeface="Times New Roman" charset="0"/>
              </a:defRPr>
            </a:lvl9pPr>
          </a:lstStyle>
          <a:p>
            <a:pPr>
              <a:spcBef>
                <a:spcPct val="0"/>
              </a:spcBef>
              <a:buFontTx/>
              <a:buNone/>
            </a:pPr>
            <a:fld id="{07A49683-535F-394E-BF8E-3EE4865D95A2}" type="slidenum">
              <a:rPr lang="en-US" altLang="en-US" sz="1167" b="0">
                <a:solidFill>
                  <a:schemeClr val="tx1"/>
                </a:solidFill>
              </a:rPr>
              <a:pPr>
                <a:spcBef>
                  <a:spcPct val="0"/>
                </a:spcBef>
                <a:buFontTx/>
                <a:buNone/>
              </a:pPr>
              <a:t>7</a:t>
            </a:fld>
            <a:endParaRPr lang="en-US" altLang="en-US" sz="1167" b="0">
              <a:solidFill>
                <a:schemeClr val="tx1"/>
              </a:solidFill>
            </a:endParaRPr>
          </a:p>
        </p:txBody>
      </p:sp>
      <p:sp>
        <p:nvSpPr>
          <p:cNvPr id="56323" name="Rectangle 2"/>
          <p:cNvSpPr>
            <a:spLocks noGrp="1" noChangeArrowheads="1"/>
          </p:cNvSpPr>
          <p:nvPr>
            <p:ph type="title"/>
          </p:nvPr>
        </p:nvSpPr>
        <p:spPr>
          <a:xfrm>
            <a:off x="1968500" y="63500"/>
            <a:ext cx="5969000" cy="698500"/>
          </a:xfrm>
        </p:spPr>
        <p:txBody>
          <a:bodyPr/>
          <a:lstStyle/>
          <a:p>
            <a:r>
              <a:rPr lang="en-US" altLang="en-US"/>
              <a:t>Solution For Temptation (16-18)</a:t>
            </a:r>
          </a:p>
        </p:txBody>
      </p:sp>
      <p:sp>
        <p:nvSpPr>
          <p:cNvPr id="7171" name="Rectangle 3"/>
          <p:cNvSpPr>
            <a:spLocks noGrp="1" noChangeArrowheads="1"/>
          </p:cNvSpPr>
          <p:nvPr>
            <p:ph type="body" idx="1"/>
          </p:nvPr>
        </p:nvSpPr>
        <p:spPr>
          <a:xfrm>
            <a:off x="0" y="1333500"/>
            <a:ext cx="9144000" cy="4000500"/>
          </a:xfrm>
        </p:spPr>
        <p:txBody>
          <a:bodyPr/>
          <a:lstStyle/>
          <a:p>
            <a:pPr>
              <a:spcBef>
                <a:spcPct val="10000"/>
              </a:spcBef>
            </a:pPr>
            <a:r>
              <a:rPr lang="en-US" altLang="en-US" dirty="0"/>
              <a:t>God Only Gives Good and Perfect Gifts</a:t>
            </a:r>
          </a:p>
          <a:p>
            <a:pPr lvl="1">
              <a:spcBef>
                <a:spcPct val="10000"/>
              </a:spcBef>
            </a:pPr>
            <a:r>
              <a:rPr lang="en-US" altLang="en-US" b="1" dirty="0"/>
              <a:t>Good </a:t>
            </a:r>
            <a:r>
              <a:rPr lang="en-US" altLang="en-US" b="1" dirty="0" smtClean="0"/>
              <a:t>Gifts </a:t>
            </a:r>
            <a:r>
              <a:rPr lang="en-US" altLang="en-US" dirty="0" smtClean="0"/>
              <a:t>- </a:t>
            </a:r>
            <a:r>
              <a:rPr lang="en-US" altLang="en-US" dirty="0"/>
              <a:t>The Act of Giving, Gentle and Nobel, and </a:t>
            </a:r>
            <a:r>
              <a:rPr lang="en-US" altLang="en-US" dirty="0" smtClean="0"/>
              <a:t>Beneficial</a:t>
            </a:r>
          </a:p>
          <a:p>
            <a:pPr lvl="2">
              <a:spcBef>
                <a:spcPct val="10000"/>
              </a:spcBef>
            </a:pPr>
            <a:r>
              <a:rPr lang="en-US" altLang="en-US" dirty="0" smtClean="0"/>
              <a:t>“</a:t>
            </a:r>
            <a:r>
              <a:rPr lang="en-US" altLang="en-US" dirty="0" err="1" smtClean="0"/>
              <a:t>dosis</a:t>
            </a:r>
            <a:r>
              <a:rPr lang="en-US" altLang="en-US" dirty="0" smtClean="0"/>
              <a:t> </a:t>
            </a:r>
            <a:r>
              <a:rPr lang="en-US" altLang="en-US" dirty="0" err="1" smtClean="0"/>
              <a:t>agathee</a:t>
            </a:r>
            <a:r>
              <a:rPr lang="en-US" altLang="en-US" dirty="0" smtClean="0"/>
              <a:t>” - </a:t>
            </a:r>
            <a:endParaRPr lang="en-US" altLang="en-US" dirty="0"/>
          </a:p>
          <a:p>
            <a:pPr lvl="1">
              <a:spcBef>
                <a:spcPct val="10000"/>
              </a:spcBef>
            </a:pPr>
            <a:r>
              <a:rPr lang="en-US" altLang="en-US" b="1" dirty="0"/>
              <a:t>Perfect</a:t>
            </a:r>
            <a:r>
              <a:rPr lang="en-US" altLang="en-US" dirty="0"/>
              <a:t> </a:t>
            </a:r>
            <a:r>
              <a:rPr lang="en-US" altLang="en-US" b="1" dirty="0" smtClean="0"/>
              <a:t>Gifts</a:t>
            </a:r>
            <a:r>
              <a:rPr lang="en-US" altLang="en-US" dirty="0" smtClean="0"/>
              <a:t>- </a:t>
            </a:r>
            <a:r>
              <a:rPr lang="en-US" altLang="en-US" dirty="0"/>
              <a:t>The Thing Given, the End or Result of  Giving, Fulfillment, </a:t>
            </a:r>
            <a:r>
              <a:rPr lang="en-US" altLang="en-US" dirty="0" smtClean="0"/>
              <a:t>Completion</a:t>
            </a:r>
          </a:p>
          <a:p>
            <a:pPr lvl="1">
              <a:spcBef>
                <a:spcPct val="10000"/>
              </a:spcBef>
            </a:pPr>
            <a:r>
              <a:rPr lang="en-US" altLang="en-US" dirty="0" smtClean="0"/>
              <a:t>“</a:t>
            </a:r>
            <a:r>
              <a:rPr lang="en-US" altLang="en-US" dirty="0" err="1" smtClean="0"/>
              <a:t>dooreema</a:t>
            </a:r>
            <a:r>
              <a:rPr lang="en-US" altLang="en-US" dirty="0" smtClean="0"/>
              <a:t> </a:t>
            </a:r>
            <a:r>
              <a:rPr lang="en-US" altLang="en-US" dirty="0" err="1" smtClean="0"/>
              <a:t>teleion</a:t>
            </a:r>
            <a:r>
              <a:rPr lang="en-US" altLang="en-US" dirty="0" smtClean="0"/>
              <a:t>”</a:t>
            </a:r>
            <a:endParaRPr lang="en-US" altLang="en-US" dirty="0"/>
          </a:p>
          <a:p>
            <a:pPr>
              <a:spcBef>
                <a:spcPct val="10000"/>
              </a:spcBef>
            </a:pPr>
            <a:r>
              <a:rPr lang="en-US" altLang="en-US" dirty="0"/>
              <a:t>God Gives These Gifts Continually</a:t>
            </a:r>
          </a:p>
          <a:p>
            <a:pPr lvl="1">
              <a:spcBef>
                <a:spcPct val="10000"/>
              </a:spcBef>
            </a:pPr>
            <a:r>
              <a:rPr lang="en-US" altLang="en-US" dirty="0"/>
              <a:t>No shadow is ever cast on His giving</a:t>
            </a:r>
          </a:p>
          <a:p>
            <a:pPr lvl="1">
              <a:spcBef>
                <a:spcPct val="10000"/>
              </a:spcBef>
            </a:pPr>
            <a:r>
              <a:rPr lang="en-US" altLang="en-US" dirty="0"/>
              <a:t>Descending - Continuous Active Sense – it never ends</a:t>
            </a:r>
          </a:p>
          <a:p>
            <a:pPr>
              <a:spcBef>
                <a:spcPct val="10000"/>
              </a:spcBef>
            </a:pPr>
            <a:r>
              <a:rPr lang="en-US" altLang="en-US" dirty="0"/>
              <a:t>God Never Changes - Always Trust Him</a:t>
            </a:r>
          </a:p>
          <a:p>
            <a:pPr lvl="1">
              <a:spcBef>
                <a:spcPct val="10000"/>
              </a:spcBef>
            </a:pPr>
            <a:r>
              <a:rPr lang="en-US" altLang="en-US" dirty="0"/>
              <a:t>He is always at His Zenith, He Does Not move, nor “Twinkle” or Eclipse</a:t>
            </a:r>
          </a:p>
          <a:p>
            <a:r>
              <a:rPr lang="en-US" altLang="en-US" dirty="0">
                <a:solidFill>
                  <a:srgbClr val="0033CC"/>
                </a:solidFill>
              </a:rPr>
              <a:t>Therefore - Never Accuse Him Of Sending You Sin</a:t>
            </a:r>
          </a:p>
        </p:txBody>
      </p:sp>
      <p:sp>
        <p:nvSpPr>
          <p:cNvPr id="56325" name="Text Box 4"/>
          <p:cNvSpPr txBox="1">
            <a:spLocks noChangeArrowheads="1"/>
          </p:cNvSpPr>
          <p:nvPr/>
        </p:nvSpPr>
        <p:spPr bwMode="auto">
          <a:xfrm>
            <a:off x="1714500" y="1079500"/>
            <a:ext cx="6540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endParaRPr lang="en-US" altLang="en-US" sz="3000">
              <a:solidFill>
                <a:schemeClr val="tx2"/>
              </a:solidFill>
              <a:latin typeface="Arial" charset="0"/>
            </a:endParaRPr>
          </a:p>
        </p:txBody>
      </p:sp>
      <p:sp>
        <p:nvSpPr>
          <p:cNvPr id="56326" name="Text Box 6"/>
          <p:cNvSpPr txBox="1">
            <a:spLocks noChangeArrowheads="1"/>
          </p:cNvSpPr>
          <p:nvPr/>
        </p:nvSpPr>
        <p:spPr bwMode="auto">
          <a:xfrm>
            <a:off x="1495922" y="723900"/>
            <a:ext cx="6809878" cy="502766"/>
          </a:xfrm>
          <a:prstGeom prst="rect">
            <a:avLst/>
          </a:prstGeom>
          <a:solidFill>
            <a:srgbClr val="FFFF00"/>
          </a:solidFill>
          <a:ln w="38100">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10000"/>
              </a:spcBef>
              <a:buFontTx/>
              <a:buNone/>
            </a:pPr>
            <a:r>
              <a:rPr lang="en-US" altLang="en-US" sz="2667" dirty="0">
                <a:solidFill>
                  <a:schemeClr val="tx1"/>
                </a:solidFill>
                <a:latin typeface="Arial" charset="0"/>
              </a:rPr>
              <a:t>REMEMBER THE GOODNESS OF GOD!!!</a:t>
            </a:r>
            <a:endParaRPr lang="en-US" altLang="en-US" sz="2667" dirty="0">
              <a:solidFill>
                <a:schemeClr val="tx2"/>
              </a:solidFill>
              <a:latin typeface="Arial" charset="0"/>
            </a:endParaRPr>
          </a:p>
        </p:txBody>
      </p:sp>
    </p:spTree>
    <p:extLst>
      <p:ext uri="{BB962C8B-B14F-4D97-AF65-F5344CB8AC3E}">
        <p14:creationId xmlns:p14="http://schemas.microsoft.com/office/powerpoint/2010/main" val="212251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17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James 1:13-18</a:t>
            </a:r>
          </a:p>
        </p:txBody>
      </p:sp>
      <p:sp>
        <p:nvSpPr>
          <p:cNvPr id="583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333" b="1">
                <a:solidFill>
                  <a:srgbClr val="FF0000"/>
                </a:solidFill>
                <a:latin typeface="Times New Roman" charset="0"/>
              </a:defRPr>
            </a:lvl1pPr>
            <a:lvl2pPr marL="619100" indent="-238115">
              <a:spcBef>
                <a:spcPct val="20000"/>
              </a:spcBef>
              <a:buChar char="–"/>
              <a:defRPr sz="2000" i="1">
                <a:solidFill>
                  <a:schemeClr val="tx1"/>
                </a:solidFill>
                <a:latin typeface="Times New Roman" charset="0"/>
              </a:defRPr>
            </a:lvl2pPr>
            <a:lvl3pPr marL="952462" indent="-190492">
              <a:spcBef>
                <a:spcPct val="20000"/>
              </a:spcBef>
              <a:buChar char="•"/>
              <a:defRPr sz="1667">
                <a:solidFill>
                  <a:schemeClr val="tx1"/>
                </a:solidFill>
                <a:latin typeface="Times New Roman" charset="0"/>
              </a:defRPr>
            </a:lvl3pPr>
            <a:lvl4pPr marL="1333447" indent="-190492">
              <a:spcBef>
                <a:spcPct val="20000"/>
              </a:spcBef>
              <a:buChar char="–"/>
              <a:defRPr sz="1667">
                <a:solidFill>
                  <a:schemeClr val="tx1"/>
                </a:solidFill>
                <a:latin typeface="Times New Roman" charset="0"/>
              </a:defRPr>
            </a:lvl4pPr>
            <a:lvl5pPr marL="1714431" indent="-190492">
              <a:spcBef>
                <a:spcPct val="20000"/>
              </a:spcBef>
              <a:buChar char="»"/>
              <a:defRPr sz="1667">
                <a:solidFill>
                  <a:schemeClr val="tx1"/>
                </a:solidFill>
                <a:latin typeface="Times New Roman" charset="0"/>
              </a:defRPr>
            </a:lvl5pPr>
            <a:lvl6pPr marL="2095416" indent="-190492" eaLnBrk="0" fontAlgn="base" hangingPunct="0">
              <a:spcBef>
                <a:spcPct val="20000"/>
              </a:spcBef>
              <a:spcAft>
                <a:spcPct val="0"/>
              </a:spcAft>
              <a:buChar char="»"/>
              <a:defRPr sz="1667">
                <a:solidFill>
                  <a:schemeClr val="tx1"/>
                </a:solidFill>
                <a:latin typeface="Times New Roman" charset="0"/>
              </a:defRPr>
            </a:lvl6pPr>
            <a:lvl7pPr marL="2476401" indent="-190492" eaLnBrk="0" fontAlgn="base" hangingPunct="0">
              <a:spcBef>
                <a:spcPct val="20000"/>
              </a:spcBef>
              <a:spcAft>
                <a:spcPct val="0"/>
              </a:spcAft>
              <a:buChar char="»"/>
              <a:defRPr sz="1667">
                <a:solidFill>
                  <a:schemeClr val="tx1"/>
                </a:solidFill>
                <a:latin typeface="Times New Roman" charset="0"/>
              </a:defRPr>
            </a:lvl7pPr>
            <a:lvl8pPr marL="2857386" indent="-190492" eaLnBrk="0" fontAlgn="base" hangingPunct="0">
              <a:spcBef>
                <a:spcPct val="20000"/>
              </a:spcBef>
              <a:spcAft>
                <a:spcPct val="0"/>
              </a:spcAft>
              <a:buChar char="»"/>
              <a:defRPr sz="1667">
                <a:solidFill>
                  <a:schemeClr val="tx1"/>
                </a:solidFill>
                <a:latin typeface="Times New Roman" charset="0"/>
              </a:defRPr>
            </a:lvl8pPr>
            <a:lvl9pPr marL="3238370" indent="-190492" eaLnBrk="0" fontAlgn="base" hangingPunct="0">
              <a:spcBef>
                <a:spcPct val="20000"/>
              </a:spcBef>
              <a:spcAft>
                <a:spcPct val="0"/>
              </a:spcAft>
              <a:buChar char="»"/>
              <a:defRPr sz="1667">
                <a:solidFill>
                  <a:schemeClr val="tx1"/>
                </a:solidFill>
                <a:latin typeface="Times New Roman" charset="0"/>
              </a:defRPr>
            </a:lvl9pPr>
          </a:lstStyle>
          <a:p>
            <a:pPr>
              <a:spcBef>
                <a:spcPct val="0"/>
              </a:spcBef>
              <a:buFontTx/>
              <a:buNone/>
            </a:pPr>
            <a:fld id="{1BC552B6-85E0-4A47-B6C0-5F417B113E6E}" type="slidenum">
              <a:rPr lang="en-US" altLang="en-US" sz="1167" b="0">
                <a:solidFill>
                  <a:schemeClr val="tx1"/>
                </a:solidFill>
              </a:rPr>
              <a:pPr>
                <a:spcBef>
                  <a:spcPct val="0"/>
                </a:spcBef>
                <a:buFontTx/>
                <a:buNone/>
              </a:pPr>
              <a:t>8</a:t>
            </a:fld>
            <a:endParaRPr lang="en-US" altLang="en-US" sz="1167" b="0">
              <a:solidFill>
                <a:schemeClr val="tx1"/>
              </a:solidFill>
            </a:endParaRPr>
          </a:p>
        </p:txBody>
      </p:sp>
      <p:sp>
        <p:nvSpPr>
          <p:cNvPr id="58371" name="Rectangle 2"/>
          <p:cNvSpPr>
            <a:spLocks noGrp="1" noChangeArrowheads="1"/>
          </p:cNvSpPr>
          <p:nvPr>
            <p:ph type="title"/>
          </p:nvPr>
        </p:nvSpPr>
        <p:spPr>
          <a:xfrm>
            <a:off x="2095500" y="127000"/>
            <a:ext cx="5969000" cy="635000"/>
          </a:xfrm>
        </p:spPr>
        <p:txBody>
          <a:bodyPr/>
          <a:lstStyle/>
          <a:p>
            <a:r>
              <a:rPr lang="en-US" altLang="en-US"/>
              <a:t>Solution For Temptation (17-18)</a:t>
            </a:r>
          </a:p>
        </p:txBody>
      </p:sp>
      <p:sp>
        <p:nvSpPr>
          <p:cNvPr id="11267" name="Rectangle 3"/>
          <p:cNvSpPr>
            <a:spLocks noGrp="1" noChangeArrowheads="1"/>
          </p:cNvSpPr>
          <p:nvPr>
            <p:ph type="body" idx="1"/>
          </p:nvPr>
        </p:nvSpPr>
        <p:spPr>
          <a:xfrm>
            <a:off x="0" y="1409700"/>
            <a:ext cx="9144000" cy="4000500"/>
          </a:xfrm>
        </p:spPr>
        <p:txBody>
          <a:bodyPr/>
          <a:lstStyle/>
          <a:p>
            <a:pPr>
              <a:lnSpc>
                <a:spcPct val="95000"/>
              </a:lnSpc>
              <a:spcBef>
                <a:spcPct val="15000"/>
              </a:spcBef>
            </a:pPr>
            <a:r>
              <a:rPr lang="en-US" altLang="en-US" dirty="0"/>
              <a:t>His Own Will - Having Willed It</a:t>
            </a:r>
          </a:p>
          <a:p>
            <a:pPr lvl="1">
              <a:lnSpc>
                <a:spcPct val="95000"/>
              </a:lnSpc>
              <a:spcBef>
                <a:spcPct val="15000"/>
              </a:spcBef>
            </a:pPr>
            <a:r>
              <a:rPr lang="en-US" altLang="en-US" dirty="0"/>
              <a:t>Not on a whim, but logical thought</a:t>
            </a:r>
          </a:p>
          <a:p>
            <a:pPr lvl="1">
              <a:lnSpc>
                <a:spcPct val="95000"/>
              </a:lnSpc>
              <a:spcBef>
                <a:spcPct val="15000"/>
              </a:spcBef>
            </a:pPr>
            <a:r>
              <a:rPr lang="en-US" altLang="en-US" dirty="0"/>
              <a:t>God had a choice - He considered the cost and He willed that we should be saved by Christ’s death</a:t>
            </a:r>
          </a:p>
          <a:p>
            <a:pPr lvl="1">
              <a:lnSpc>
                <a:spcPct val="95000"/>
              </a:lnSpc>
              <a:spcBef>
                <a:spcPct val="15000"/>
              </a:spcBef>
            </a:pPr>
            <a:r>
              <a:rPr lang="en-US" altLang="en-US" dirty="0"/>
              <a:t>Not the Source of Temptation - But the Source of Truth</a:t>
            </a:r>
          </a:p>
          <a:p>
            <a:pPr>
              <a:lnSpc>
                <a:spcPct val="95000"/>
              </a:lnSpc>
              <a:spcBef>
                <a:spcPct val="15000"/>
              </a:spcBef>
            </a:pPr>
            <a:r>
              <a:rPr lang="en-US" altLang="en-US" dirty="0"/>
              <a:t>Word of Truth</a:t>
            </a:r>
          </a:p>
          <a:p>
            <a:pPr lvl="1">
              <a:lnSpc>
                <a:spcPct val="95000"/>
              </a:lnSpc>
              <a:spcBef>
                <a:spcPct val="15000"/>
              </a:spcBef>
            </a:pPr>
            <a:r>
              <a:rPr lang="en-US" altLang="en-US" dirty="0"/>
              <a:t>Rom 1:16 - The gospel is the power unto salvation</a:t>
            </a:r>
          </a:p>
          <a:p>
            <a:pPr lvl="1">
              <a:lnSpc>
                <a:spcPct val="95000"/>
              </a:lnSpc>
              <a:spcBef>
                <a:spcPct val="15000"/>
              </a:spcBef>
            </a:pPr>
            <a:r>
              <a:rPr lang="en-US" altLang="en-US" dirty="0"/>
              <a:t>John 17:17 - Thy word is truth</a:t>
            </a:r>
          </a:p>
          <a:p>
            <a:pPr>
              <a:lnSpc>
                <a:spcPct val="95000"/>
              </a:lnSpc>
              <a:spcBef>
                <a:spcPct val="15000"/>
              </a:spcBef>
            </a:pPr>
            <a:r>
              <a:rPr lang="en-US" altLang="en-US" dirty="0"/>
              <a:t>“Might Be” - </a:t>
            </a:r>
            <a:r>
              <a:rPr lang="en-US" altLang="en-US" b="0" dirty="0">
                <a:solidFill>
                  <a:schemeClr val="tx1"/>
                </a:solidFill>
              </a:rPr>
              <a:t>Must take advantage of His gifts</a:t>
            </a:r>
          </a:p>
          <a:p>
            <a:pPr>
              <a:lnSpc>
                <a:spcPct val="95000"/>
              </a:lnSpc>
              <a:spcBef>
                <a:spcPct val="15000"/>
              </a:spcBef>
            </a:pPr>
            <a:r>
              <a:rPr lang="en-US" altLang="en-US" dirty="0"/>
              <a:t>“First Fruits”</a:t>
            </a:r>
            <a:r>
              <a:rPr lang="en-US" altLang="en-US" dirty="0">
                <a:solidFill>
                  <a:schemeClr val="tx1"/>
                </a:solidFill>
              </a:rPr>
              <a:t> - </a:t>
            </a:r>
            <a:r>
              <a:rPr lang="en-US" altLang="en-US" b="0" dirty="0">
                <a:solidFill>
                  <a:schemeClr val="tx1"/>
                </a:solidFill>
              </a:rPr>
              <a:t>Consecrated, Dedicated to God</a:t>
            </a:r>
          </a:p>
          <a:p>
            <a:pPr lvl="1">
              <a:lnSpc>
                <a:spcPct val="95000"/>
              </a:lnSpc>
              <a:spcBef>
                <a:spcPct val="15000"/>
              </a:spcBef>
            </a:pPr>
            <a:r>
              <a:rPr lang="en-US" altLang="en-US" dirty="0"/>
              <a:t>Either all Christians or these First </a:t>
            </a:r>
            <a:r>
              <a:rPr lang="en-US" altLang="en-US" dirty="0" smtClean="0"/>
              <a:t>Christians</a:t>
            </a:r>
          </a:p>
          <a:p>
            <a:pPr lvl="1">
              <a:lnSpc>
                <a:spcPct val="95000"/>
              </a:lnSpc>
              <a:spcBef>
                <a:spcPct val="15000"/>
              </a:spcBef>
            </a:pPr>
            <a:r>
              <a:rPr lang="en-US" altLang="en-US" dirty="0" smtClean="0"/>
              <a:t>“Son-Ship” is the Greatest Gift God Ever Gave!  Regeneration in Jesus Christ!</a:t>
            </a:r>
            <a:endParaRPr lang="en-US" altLang="en-US" dirty="0"/>
          </a:p>
          <a:p>
            <a:pPr lvl="1"/>
            <a:endParaRPr lang="en-US" altLang="en-US" dirty="0"/>
          </a:p>
        </p:txBody>
      </p:sp>
      <p:sp>
        <p:nvSpPr>
          <p:cNvPr id="58373" name="Text Box 4"/>
          <p:cNvSpPr txBox="1">
            <a:spLocks noChangeArrowheads="1"/>
          </p:cNvSpPr>
          <p:nvPr/>
        </p:nvSpPr>
        <p:spPr bwMode="auto">
          <a:xfrm>
            <a:off x="1697920" y="733179"/>
            <a:ext cx="6764159" cy="451342"/>
          </a:xfrm>
          <a:prstGeom prst="rect">
            <a:avLst/>
          </a:prstGeom>
          <a:solidFill>
            <a:srgbClr val="FFFF00"/>
          </a:solidFill>
          <a:ln w="38100">
            <a:solidFill>
              <a:schemeClr val="tx1"/>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333">
                <a:solidFill>
                  <a:schemeClr val="tx2"/>
                </a:solidFill>
                <a:latin typeface="Arial" charset="0"/>
              </a:rPr>
              <a:t>REMEMBER YOUR RELATIONSHIP WITH GOD</a:t>
            </a:r>
          </a:p>
        </p:txBody>
      </p:sp>
    </p:spTree>
    <p:extLst>
      <p:ext uri="{BB962C8B-B14F-4D97-AF65-F5344CB8AC3E}">
        <p14:creationId xmlns:p14="http://schemas.microsoft.com/office/powerpoint/2010/main" val="364319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26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26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James 1:13-18</a:t>
            </a:r>
          </a:p>
        </p:txBody>
      </p:sp>
      <p:sp>
        <p:nvSpPr>
          <p:cNvPr id="1945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b="1">
                <a:solidFill>
                  <a:srgbClr val="FF0000"/>
                </a:solidFill>
                <a:latin typeface="Times New Roman" charset="0"/>
              </a:defRPr>
            </a:lvl1pPr>
            <a:lvl2pPr marL="557213" indent="-214313">
              <a:spcBef>
                <a:spcPct val="20000"/>
              </a:spcBef>
              <a:buChar char="–"/>
              <a:defRPr sz="1800" i="1">
                <a:solidFill>
                  <a:schemeClr val="tx1"/>
                </a:solidFill>
                <a:latin typeface="Times New Roman" charset="0"/>
              </a:defRPr>
            </a:lvl2pPr>
            <a:lvl3pPr marL="857250" indent="-171450">
              <a:spcBef>
                <a:spcPct val="20000"/>
              </a:spcBef>
              <a:buChar char="•"/>
              <a:defRPr sz="1500">
                <a:solidFill>
                  <a:schemeClr val="tx1"/>
                </a:solidFill>
                <a:latin typeface="Times New Roman" charset="0"/>
              </a:defRPr>
            </a:lvl3pPr>
            <a:lvl4pPr marL="1200150" indent="-171450">
              <a:spcBef>
                <a:spcPct val="20000"/>
              </a:spcBef>
              <a:buChar char="–"/>
              <a:defRPr sz="1500">
                <a:solidFill>
                  <a:schemeClr val="tx1"/>
                </a:solidFill>
                <a:latin typeface="Times New Roman" charset="0"/>
              </a:defRPr>
            </a:lvl4pPr>
            <a:lvl5pPr marL="1543050" indent="-171450">
              <a:spcBef>
                <a:spcPct val="20000"/>
              </a:spcBef>
              <a:buChar char="»"/>
              <a:defRPr sz="1500">
                <a:solidFill>
                  <a:schemeClr val="tx1"/>
                </a:solidFill>
                <a:latin typeface="Times New Roman" charset="0"/>
              </a:defRPr>
            </a:lvl5pPr>
            <a:lvl6pPr marL="1885950" indent="-171450" eaLnBrk="0" fontAlgn="base" hangingPunct="0">
              <a:spcBef>
                <a:spcPct val="20000"/>
              </a:spcBef>
              <a:spcAft>
                <a:spcPct val="0"/>
              </a:spcAft>
              <a:buChar char="»"/>
              <a:defRPr sz="1500">
                <a:solidFill>
                  <a:schemeClr val="tx1"/>
                </a:solidFill>
                <a:latin typeface="Times New Roman" charset="0"/>
              </a:defRPr>
            </a:lvl6pPr>
            <a:lvl7pPr marL="2228850" indent="-171450" eaLnBrk="0" fontAlgn="base" hangingPunct="0">
              <a:spcBef>
                <a:spcPct val="20000"/>
              </a:spcBef>
              <a:spcAft>
                <a:spcPct val="0"/>
              </a:spcAft>
              <a:buChar char="»"/>
              <a:defRPr sz="1500">
                <a:solidFill>
                  <a:schemeClr val="tx1"/>
                </a:solidFill>
                <a:latin typeface="Times New Roman" charset="0"/>
              </a:defRPr>
            </a:lvl7pPr>
            <a:lvl8pPr marL="2571750" indent="-171450" eaLnBrk="0" fontAlgn="base" hangingPunct="0">
              <a:spcBef>
                <a:spcPct val="20000"/>
              </a:spcBef>
              <a:spcAft>
                <a:spcPct val="0"/>
              </a:spcAft>
              <a:buChar char="»"/>
              <a:defRPr sz="1500">
                <a:solidFill>
                  <a:schemeClr val="tx1"/>
                </a:solidFill>
                <a:latin typeface="Times New Roman" charset="0"/>
              </a:defRPr>
            </a:lvl8pPr>
            <a:lvl9pPr marL="2914650" indent="-171450" eaLnBrk="0" fontAlgn="base" hangingPunct="0">
              <a:spcBef>
                <a:spcPct val="20000"/>
              </a:spcBef>
              <a:spcAft>
                <a:spcPct val="0"/>
              </a:spcAft>
              <a:buChar char="»"/>
              <a:defRPr sz="1500">
                <a:solidFill>
                  <a:schemeClr val="tx1"/>
                </a:solidFill>
                <a:latin typeface="Times New Roman" charset="0"/>
              </a:defRPr>
            </a:lvl9pPr>
          </a:lstStyle>
          <a:p>
            <a:pPr>
              <a:spcBef>
                <a:spcPct val="0"/>
              </a:spcBef>
              <a:buFontTx/>
              <a:buNone/>
            </a:pPr>
            <a:fld id="{69042FF0-2743-174C-817C-FB51BC0E4052}" type="slidenum">
              <a:rPr lang="en-US" altLang="en-US" sz="1050" b="0">
                <a:solidFill>
                  <a:schemeClr val="tx1"/>
                </a:solidFill>
              </a:rPr>
              <a:pPr>
                <a:spcBef>
                  <a:spcPct val="0"/>
                </a:spcBef>
                <a:buFontTx/>
                <a:buNone/>
              </a:pPr>
              <a:t>9</a:t>
            </a:fld>
            <a:endParaRPr lang="en-US" altLang="en-US" sz="1050" b="0">
              <a:solidFill>
                <a:schemeClr val="tx1"/>
              </a:solidFill>
            </a:endParaRPr>
          </a:p>
        </p:txBody>
      </p:sp>
      <p:sp>
        <p:nvSpPr>
          <p:cNvPr id="19459" name="Rectangle 2"/>
          <p:cNvSpPr>
            <a:spLocks noChangeArrowheads="1"/>
          </p:cNvSpPr>
          <p:nvPr/>
        </p:nvSpPr>
        <p:spPr bwMode="auto">
          <a:xfrm>
            <a:off x="2343150" y="514350"/>
            <a:ext cx="5143500"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700">
                <a:solidFill>
                  <a:srgbClr val="0000FF"/>
                </a:solidFill>
                <a:latin typeface="Arial" charset="0"/>
              </a:rPr>
              <a:t>Source Of Temptation (13-14)</a:t>
            </a:r>
          </a:p>
        </p:txBody>
      </p:sp>
      <p:sp>
        <p:nvSpPr>
          <p:cNvPr id="78851" name="Rectangle 3"/>
          <p:cNvSpPr>
            <a:spLocks noChangeArrowheads="1"/>
          </p:cNvSpPr>
          <p:nvPr/>
        </p:nvSpPr>
        <p:spPr bwMode="auto">
          <a:xfrm>
            <a:off x="1314450" y="1657350"/>
            <a:ext cx="6515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nSpc>
                <a:spcPct val="90000"/>
              </a:lnSpc>
            </a:pPr>
            <a:r>
              <a:rPr lang="en-US" altLang="en-US" sz="2100" u="sng"/>
              <a:t>DESIRE (14)</a:t>
            </a:r>
          </a:p>
          <a:p>
            <a:pPr lvl="1">
              <a:lnSpc>
                <a:spcPct val="90000"/>
              </a:lnSpc>
              <a:buFontTx/>
              <a:buChar char="•"/>
            </a:pPr>
            <a:r>
              <a:rPr lang="en-US" altLang="en-US" sz="2100" i="0"/>
              <a:t>“His </a:t>
            </a:r>
            <a:r>
              <a:rPr lang="en-US" altLang="en-US" sz="2100" i="0" u="sng"/>
              <a:t>Own</a:t>
            </a:r>
            <a:r>
              <a:rPr lang="en-US" altLang="en-US" sz="2100" i="0"/>
              <a:t> Desires” -</a:t>
            </a:r>
            <a:r>
              <a:rPr lang="en-US" altLang="en-US" sz="2100" i="0">
                <a:solidFill>
                  <a:srgbClr val="FF0000"/>
                </a:solidFill>
              </a:rPr>
              <a:t> </a:t>
            </a:r>
            <a:r>
              <a:rPr lang="en-US" altLang="en-US" sz="2100" b="0"/>
              <a:t>Lust, Desire of the soul. Here is means Covetous, Sinful Desire of the Soul</a:t>
            </a:r>
          </a:p>
          <a:p>
            <a:pPr>
              <a:lnSpc>
                <a:spcPct val="90000"/>
              </a:lnSpc>
            </a:pPr>
            <a:r>
              <a:rPr lang="en-US" altLang="en-US" sz="2100" u="sng"/>
              <a:t>DECEPTION (14)</a:t>
            </a:r>
          </a:p>
          <a:p>
            <a:pPr lvl="1">
              <a:lnSpc>
                <a:spcPct val="90000"/>
              </a:lnSpc>
              <a:buFontTx/>
              <a:buChar char="•"/>
            </a:pPr>
            <a:r>
              <a:rPr lang="en-US" altLang="en-US" sz="2100" i="0"/>
              <a:t>“Drawn Away”</a:t>
            </a:r>
            <a:r>
              <a:rPr lang="en-US" altLang="en-US" sz="2100" i="0">
                <a:solidFill>
                  <a:srgbClr val="FF0000"/>
                </a:solidFill>
              </a:rPr>
              <a:t> </a:t>
            </a:r>
            <a:r>
              <a:rPr lang="en-US" altLang="en-US" sz="2100" b="0"/>
              <a:t>- to be drawn by inward power, led, To bait the trap.</a:t>
            </a:r>
          </a:p>
          <a:p>
            <a:pPr lvl="1">
              <a:lnSpc>
                <a:spcPct val="90000"/>
              </a:lnSpc>
              <a:buFontTx/>
              <a:buChar char="•"/>
            </a:pPr>
            <a:r>
              <a:rPr lang="en-US" altLang="en-US" sz="2100" i="0"/>
              <a:t>“Enticed” –</a:t>
            </a:r>
            <a:r>
              <a:rPr lang="en-US" altLang="en-US" sz="2100" i="0">
                <a:solidFill>
                  <a:srgbClr val="FF0000"/>
                </a:solidFill>
              </a:rPr>
              <a:t> </a:t>
            </a:r>
            <a:r>
              <a:rPr lang="en-US" altLang="en-US" sz="2100" b="0"/>
              <a:t>To Take The Bate</a:t>
            </a:r>
            <a:r>
              <a:rPr lang="en-US" altLang="en-US" sz="2100"/>
              <a:t>,</a:t>
            </a:r>
            <a:r>
              <a:rPr lang="en-US" altLang="en-US" sz="2100" i="0">
                <a:solidFill>
                  <a:srgbClr val="FF0000"/>
                </a:solidFill>
              </a:rPr>
              <a:t> </a:t>
            </a:r>
            <a:r>
              <a:rPr lang="en-US" altLang="en-US" sz="2100" b="0"/>
              <a:t>Being Bated, deceived</a:t>
            </a:r>
          </a:p>
          <a:p>
            <a:pPr>
              <a:lnSpc>
                <a:spcPct val="90000"/>
              </a:lnSpc>
            </a:pPr>
            <a:r>
              <a:rPr lang="en-US" altLang="en-US" sz="2100" u="sng"/>
              <a:t>DEATH (15)</a:t>
            </a:r>
          </a:p>
          <a:p>
            <a:pPr algn="ctr">
              <a:lnSpc>
                <a:spcPct val="90000"/>
              </a:lnSpc>
              <a:buFontTx/>
              <a:buNone/>
            </a:pPr>
            <a:r>
              <a:rPr lang="en-US" altLang="en-US" sz="2100">
                <a:solidFill>
                  <a:srgbClr val="0033CC"/>
                </a:solidFill>
              </a:rPr>
              <a:t>THE FAULT IS OURS </a:t>
            </a:r>
            <a:r>
              <a:rPr lang="en-US" altLang="en-US" sz="2100" u="sng">
                <a:solidFill>
                  <a:srgbClr val="0033CC"/>
                </a:solidFill>
              </a:rPr>
              <a:t>NOT</a:t>
            </a:r>
            <a:r>
              <a:rPr lang="en-US" altLang="en-US" sz="2100">
                <a:solidFill>
                  <a:srgbClr val="0033CC"/>
                </a:solidFill>
              </a:rPr>
              <a:t> GOD’S</a:t>
            </a:r>
          </a:p>
        </p:txBody>
      </p:sp>
      <p:sp>
        <p:nvSpPr>
          <p:cNvPr id="19461" name="Text Box 4"/>
          <p:cNvSpPr txBox="1">
            <a:spLocks noChangeArrowheads="1"/>
          </p:cNvSpPr>
          <p:nvPr/>
        </p:nvSpPr>
        <p:spPr bwMode="auto">
          <a:xfrm>
            <a:off x="1714501" y="1059657"/>
            <a:ext cx="6202339" cy="461665"/>
          </a:xfrm>
          <a:prstGeom prst="rect">
            <a:avLst/>
          </a:prstGeom>
          <a:solidFill>
            <a:srgbClr val="FFFF00"/>
          </a:solidFill>
          <a:ln w="952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dirty="0">
                <a:solidFill>
                  <a:schemeClr val="tx1"/>
                </a:solidFill>
                <a:latin typeface="Arial" charset="0"/>
              </a:rPr>
              <a:t>REMEMBER THE JUDGEMENTS OF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88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88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885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885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389</TotalTime>
  <Words>9560</Words>
  <Application>Microsoft Macintosh PowerPoint</Application>
  <PresentationFormat>On-screen Show (16:10)</PresentationFormat>
  <Paragraphs>800</Paragraphs>
  <Slides>37</Slides>
  <Notes>29</Notes>
  <HiddenSlides>18</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1" baseType="lpstr">
      <vt:lpstr>Times New Roman</vt:lpstr>
      <vt:lpstr>Arial</vt:lpstr>
      <vt:lpstr>blank presentation</vt:lpstr>
      <vt:lpstr>Worksheet</vt:lpstr>
      <vt:lpstr>The Epistle Of James “Tests of Faith”</vt:lpstr>
      <vt:lpstr>Outline of James</vt:lpstr>
      <vt:lpstr>PowerPoint Presentation</vt:lpstr>
      <vt:lpstr>PowerPoint Presentation</vt:lpstr>
      <vt:lpstr>PowerPoint Presentation</vt:lpstr>
      <vt:lpstr>James 1:16-18</vt:lpstr>
      <vt:lpstr>Solution For Temptation (16-18)</vt:lpstr>
      <vt:lpstr>Solution For Temptation (17-18)</vt:lpstr>
      <vt:lpstr>PowerPoint Presentation</vt:lpstr>
      <vt:lpstr>Solution For Temptation (16-18)</vt:lpstr>
      <vt:lpstr>Solution For Temptation (17-18)</vt:lpstr>
      <vt:lpstr>Chapter One Review (1:2-12)</vt:lpstr>
      <vt:lpstr>How To Handle Temptation</vt:lpstr>
      <vt:lpstr>Chapter One Review (1:13-18)</vt:lpstr>
      <vt:lpstr>PowerPoint Presentation</vt:lpstr>
      <vt:lpstr>James 1:19-27</vt:lpstr>
      <vt:lpstr>RECEIVE THE WORD (1:19-21)</vt:lpstr>
      <vt:lpstr>Vs 19 (cont)</vt:lpstr>
      <vt:lpstr>Vs 20</vt:lpstr>
      <vt:lpstr>Vs 21</vt:lpstr>
      <vt:lpstr>Respond To The Word (1:22-25)</vt:lpstr>
      <vt:lpstr>Vs 23-24</vt:lpstr>
      <vt:lpstr>Vs 23-24 cont</vt:lpstr>
      <vt:lpstr>Vs 25</vt:lpstr>
      <vt:lpstr>Vs 25</vt:lpstr>
      <vt:lpstr>Are We Under “Law” Today?</vt:lpstr>
      <vt:lpstr>Respond To The Word (1:22-25)</vt:lpstr>
      <vt:lpstr>Hearing and Doing</vt:lpstr>
      <vt:lpstr>Building Blocks of James</vt:lpstr>
      <vt:lpstr>Resign To The Word (1:26-27)</vt:lpstr>
      <vt:lpstr>What Is Purity</vt:lpstr>
      <vt:lpstr>What is Love (1 Cor 13)</vt:lpstr>
      <vt:lpstr>Separation (1:27)</vt:lpstr>
      <vt:lpstr>PowerPoint Presentation</vt:lpstr>
      <vt:lpstr>PowerPoint Presentation</vt:lpstr>
      <vt:lpstr>Church or Individual?</vt:lpstr>
      <vt:lpstr>The Church and Benevolence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Epistle Of James “Tests of Faith”</dc:title>
  <dc:creator>Larry Brown</dc:creator>
  <cp:lastModifiedBy>Larry Brown</cp:lastModifiedBy>
  <cp:revision>19</cp:revision>
  <dcterms:created xsi:type="dcterms:W3CDTF">2015-09-23T13:46:50Z</dcterms:created>
  <dcterms:modified xsi:type="dcterms:W3CDTF">2015-09-23T21:07:32Z</dcterms:modified>
</cp:coreProperties>
</file>