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4" r:id="rId2"/>
    <p:sldId id="256" r:id="rId3"/>
    <p:sldId id="266" r:id="rId4"/>
    <p:sldId id="275" r:id="rId5"/>
    <p:sldId id="278" r:id="rId6"/>
    <p:sldId id="274" r:id="rId7"/>
    <p:sldId id="279" r:id="rId8"/>
    <p:sldId id="276" r:id="rId9"/>
    <p:sldId id="282" r:id="rId10"/>
    <p:sldId id="283" r:id="rId11"/>
    <p:sldId id="280" r:id="rId12"/>
    <p:sldId id="281" r:id="rId13"/>
    <p:sldId id="277" r:id="rId1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CC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30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3098A-5631-43C4-8FA1-B26ECA35FDFB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E0269C-F8B7-4270-9409-9222BA2926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8011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Jesus was not of the World and therefore his Followers are not of the World.</a:t>
            </a:r>
          </a:p>
          <a:p>
            <a:r>
              <a:rPr lang="en-US" dirty="0" smtClean="0"/>
              <a:t>The difference from the World creates conflict with (and opposition from) the World.</a:t>
            </a:r>
          </a:p>
          <a:p>
            <a:r>
              <a:rPr lang="en-US" dirty="0" smtClean="0"/>
              <a:t>Each person therefore must decide whether to be loyal to Jesus or the World.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E0269C-F8B7-4270-9409-9222BA29263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1228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Belonging – We don’t have to feel isolated, abandoned,</a:t>
            </a:r>
            <a:r>
              <a:rPr lang="en-US" baseline="0" dirty="0" smtClean="0"/>
              <a:t> worthless, directionless. [Illustration: Sports fans]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Protection – We are safe and secure—spiritually, emotionally, relationally, etc.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Oneness – We have an obligation to God and one another, not to the world!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Joy – No more domination by the sorrows we face and experience even though the former causes for sorrow may remain! (Cf. 15:18-25; 16:20-33)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Holiness – We can no longer live like the world. We are pulled apart and sent back into the world as God’s light in it. Our conduct must always be exemplary. [Practical Examples: Anger &amp; Forgiveness; Honesty; Sexual Morality; Marriage; Humility; Sacrifice]    [Illustration: Katie Stevenson]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7E823-7939-463A-8AED-2E98FCEBDA8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1136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DD470-413C-4C46-A8A7-75AE94A33E89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5A458-40A1-48A0-A5DB-98F9C86903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8588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DD470-413C-4C46-A8A7-75AE94A33E89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5A458-40A1-48A0-A5DB-98F9C86903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2706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DD470-413C-4C46-A8A7-75AE94A33E89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5A458-40A1-48A0-A5DB-98F9C86903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294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DD470-413C-4C46-A8A7-75AE94A33E89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5A458-40A1-48A0-A5DB-98F9C86903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3680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DD470-413C-4C46-A8A7-75AE94A33E89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5A458-40A1-48A0-A5DB-98F9C86903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3488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DD470-413C-4C46-A8A7-75AE94A33E89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5A458-40A1-48A0-A5DB-98F9C86903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4745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DD470-413C-4C46-A8A7-75AE94A33E89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5A458-40A1-48A0-A5DB-98F9C86903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9794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DD470-413C-4C46-A8A7-75AE94A33E89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5A458-40A1-48A0-A5DB-98F9C86903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3318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DD470-413C-4C46-A8A7-75AE94A33E89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5A458-40A1-48A0-A5DB-98F9C86903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7352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DD470-413C-4C46-A8A7-75AE94A33E89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5A458-40A1-48A0-A5DB-98F9C86903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4796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DD470-413C-4C46-A8A7-75AE94A33E89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5A458-40A1-48A0-A5DB-98F9C86903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1479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DD470-413C-4C46-A8A7-75AE94A33E89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5A458-40A1-48A0-A5DB-98F9C86903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26212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9144000" cy="508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accent5"/>
                </a:solidFill>
              </a:rPr>
              <a:t>2015-16 Theme: </a:t>
            </a:r>
            <a:r>
              <a:rPr lang="en-US" sz="3600" i="1" dirty="0" smtClean="0">
                <a:solidFill>
                  <a:schemeClr val="accent5"/>
                </a:solidFill>
              </a:rPr>
              <a:t>Not of This World</a:t>
            </a:r>
            <a:endParaRPr lang="en-US" sz="4000" i="1" dirty="0" smtClean="0">
              <a:solidFill>
                <a:schemeClr val="accent5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863600"/>
            <a:ext cx="8839200" cy="4660900"/>
          </a:xfrm>
        </p:spPr>
        <p:txBody>
          <a:bodyPr>
            <a:noAutofit/>
          </a:bodyPr>
          <a:lstStyle/>
          <a:p>
            <a:pPr marL="0" indent="0">
              <a:lnSpc>
                <a:spcPts val="3000"/>
              </a:lnSpc>
              <a:spcBef>
                <a:spcPts val="0"/>
              </a:spcBef>
              <a:buNone/>
              <a:defRPr/>
            </a:pPr>
            <a:r>
              <a:rPr lang="en-US" sz="2000" b="1" i="1" dirty="0" smtClean="0">
                <a:latin typeface="Arial Narrow" pitchFamily="34" charset="0"/>
              </a:rPr>
              <a:t>14 I have given them your word, and the world has hated them because they are not of the world, just as I am not of the world. 15 I do not ask that you take them out of the world, but that you keep them from the evil one. 16 They are not of the world, just as I am not of the world. 17 Sanctify them in the truth; your word is truth. 18     As you sent me into the world, so I have sent them into the world. (John 17:14-18)</a:t>
            </a:r>
          </a:p>
          <a:p>
            <a:pPr marL="0" indent="0">
              <a:lnSpc>
                <a:spcPts val="3000"/>
              </a:lnSpc>
              <a:spcBef>
                <a:spcPts val="0"/>
              </a:spcBef>
              <a:buNone/>
              <a:defRPr/>
            </a:pPr>
            <a:endParaRPr lang="en-US" sz="2000" b="1" dirty="0" smtClean="0">
              <a:solidFill>
                <a:srgbClr val="FFFF00"/>
              </a:solidFill>
            </a:endParaRPr>
          </a:p>
          <a:p>
            <a:pPr marL="0" indent="0">
              <a:lnSpc>
                <a:spcPts val="3000"/>
              </a:lnSpc>
              <a:spcBef>
                <a:spcPts val="0"/>
              </a:spcBef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Purpose:   </a:t>
            </a:r>
          </a:p>
          <a:p>
            <a:pPr>
              <a:lnSpc>
                <a:spcPts val="3000"/>
              </a:lnSpc>
              <a:spcBef>
                <a:spcPts val="0"/>
              </a:spcBef>
              <a:defRPr/>
            </a:pPr>
            <a:r>
              <a:rPr lang="en-US" sz="2000" dirty="0" smtClean="0"/>
              <a:t>To make us accept our difference from the </a:t>
            </a:r>
            <a:r>
              <a:rPr lang="en-US" sz="2000" dirty="0"/>
              <a:t>W</a:t>
            </a:r>
            <a:r>
              <a:rPr lang="en-US" sz="2000" dirty="0" smtClean="0"/>
              <a:t>orld . </a:t>
            </a:r>
          </a:p>
          <a:p>
            <a:pPr>
              <a:lnSpc>
                <a:spcPts val="3000"/>
              </a:lnSpc>
              <a:spcBef>
                <a:spcPts val="0"/>
              </a:spcBef>
              <a:defRPr/>
            </a:pPr>
            <a:r>
              <a:rPr lang="en-US" sz="2000" dirty="0" smtClean="0"/>
              <a:t>To help us understand how to conduct ourselves as ‘strangers’ in the World</a:t>
            </a:r>
            <a:endParaRPr lang="en-US" sz="2000" dirty="0"/>
          </a:p>
          <a:p>
            <a:pPr>
              <a:lnSpc>
                <a:spcPts val="3000"/>
              </a:lnSpc>
              <a:spcBef>
                <a:spcPts val="0"/>
              </a:spcBef>
              <a:defRPr/>
            </a:pPr>
            <a:r>
              <a:rPr lang="en-US" sz="2000" dirty="0" smtClean="0"/>
              <a:t>To identify the Enemy that would draw us to the World. </a:t>
            </a:r>
            <a:endParaRPr lang="en-US" sz="2000" dirty="0"/>
          </a:p>
          <a:p>
            <a:pPr>
              <a:lnSpc>
                <a:spcPts val="3000"/>
              </a:lnSpc>
              <a:spcBef>
                <a:spcPts val="0"/>
              </a:spcBef>
              <a:defRPr/>
            </a:pPr>
            <a:r>
              <a:rPr lang="en-US" sz="2000" dirty="0" smtClean="0"/>
              <a:t>To understand our purpose in the World. </a:t>
            </a:r>
          </a:p>
          <a:p>
            <a:pPr marL="0" indent="0">
              <a:lnSpc>
                <a:spcPts val="3000"/>
              </a:lnSpc>
              <a:spcBef>
                <a:spcPts val="0"/>
              </a:spcBef>
              <a:buNone/>
              <a:defRPr/>
            </a:pPr>
            <a:endParaRPr lang="en-US" sz="2400" dirty="0">
              <a:solidFill>
                <a:srgbClr val="00CC00"/>
              </a:solidFill>
              <a:latin typeface="Arial Narrow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5461000"/>
            <a:ext cx="457200" cy="190500"/>
          </a:xfrm>
          <a:noFill/>
        </p:spPr>
        <p:txBody>
          <a:bodyPr/>
          <a:lstStyle/>
          <a:p>
            <a:fld id="{C23B408B-7A52-439F-A942-49859F450FFC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18323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78435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63965"/>
            <a:ext cx="7162800" cy="24127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What is the purpose of our living in yet “not of this world”?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1441980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7076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2431207"/>
            <a:ext cx="2209800" cy="89255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FFFF00"/>
                </a:solidFill>
              </a:rPr>
              <a:t>Knowing God </a:t>
            </a:r>
            <a:r>
              <a:rPr lang="en-US" sz="2600" b="1" dirty="0" smtClean="0"/>
              <a:t>(via Word)</a:t>
            </a:r>
          </a:p>
        </p:txBody>
      </p:sp>
      <p:sp>
        <p:nvSpPr>
          <p:cNvPr id="2" name="Oval 1"/>
          <p:cNvSpPr/>
          <p:nvPr/>
        </p:nvSpPr>
        <p:spPr>
          <a:xfrm>
            <a:off x="2209800" y="291792"/>
            <a:ext cx="2057400" cy="952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Belonging</a:t>
            </a:r>
            <a:endParaRPr lang="en-US" sz="2200" b="1" dirty="0"/>
          </a:p>
        </p:txBody>
      </p:sp>
      <p:sp>
        <p:nvSpPr>
          <p:cNvPr id="7" name="Oval 6"/>
          <p:cNvSpPr/>
          <p:nvPr/>
        </p:nvSpPr>
        <p:spPr>
          <a:xfrm>
            <a:off x="3581400" y="1143000"/>
            <a:ext cx="2133600" cy="952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smtClean="0"/>
              <a:t>Protection</a:t>
            </a:r>
            <a:endParaRPr lang="en-US" sz="2100" b="1" dirty="0"/>
          </a:p>
        </p:txBody>
      </p:sp>
      <p:sp>
        <p:nvSpPr>
          <p:cNvPr id="8" name="Oval 7"/>
          <p:cNvSpPr/>
          <p:nvPr/>
        </p:nvSpPr>
        <p:spPr>
          <a:xfrm>
            <a:off x="3810000" y="2349500"/>
            <a:ext cx="2019300" cy="952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rgbClr val="FFFF00"/>
                </a:solidFill>
              </a:rPr>
              <a:t>Oneness</a:t>
            </a:r>
            <a:endParaRPr lang="en-US" sz="2500" b="1" dirty="0">
              <a:solidFill>
                <a:srgbClr val="FFFF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581400" y="3429000"/>
            <a:ext cx="1905000" cy="952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Joy</a:t>
            </a:r>
          </a:p>
        </p:txBody>
      </p:sp>
      <p:sp>
        <p:nvSpPr>
          <p:cNvPr id="10" name="Oval 9"/>
          <p:cNvSpPr/>
          <p:nvPr/>
        </p:nvSpPr>
        <p:spPr>
          <a:xfrm>
            <a:off x="1905000" y="4381500"/>
            <a:ext cx="2019300" cy="952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/>
              <a:t>Holiness</a:t>
            </a:r>
            <a:endParaRPr lang="en-US" sz="2600" b="1" dirty="0"/>
          </a:p>
        </p:txBody>
      </p:sp>
      <p:sp>
        <p:nvSpPr>
          <p:cNvPr id="3" name="Right Brace 2"/>
          <p:cNvSpPr/>
          <p:nvPr/>
        </p:nvSpPr>
        <p:spPr>
          <a:xfrm>
            <a:off x="5486400" y="495300"/>
            <a:ext cx="838200" cy="45720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400800" y="1979265"/>
            <a:ext cx="2514600" cy="181588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“</a:t>
            </a:r>
            <a:r>
              <a:rPr lang="en-US" sz="2800" b="1" i="1" dirty="0" smtClean="0"/>
              <a:t>that the world may </a:t>
            </a:r>
            <a:r>
              <a:rPr lang="en-US" sz="2800" b="1" i="1" dirty="0" smtClean="0">
                <a:solidFill>
                  <a:srgbClr val="FFFF00"/>
                </a:solidFill>
              </a:rPr>
              <a:t>believe</a:t>
            </a:r>
            <a:r>
              <a:rPr lang="en-US" sz="2800" b="1" i="1" dirty="0" smtClean="0"/>
              <a:t> … </a:t>
            </a:r>
            <a:r>
              <a:rPr lang="en-US" sz="2800" b="1" i="1" dirty="0" smtClean="0">
                <a:solidFill>
                  <a:srgbClr val="FFFF00"/>
                </a:solidFill>
              </a:rPr>
              <a:t>know</a:t>
            </a:r>
            <a:r>
              <a:rPr lang="en-US" sz="2800" b="1" i="1" dirty="0" smtClean="0"/>
              <a:t> that you sent Me”</a:t>
            </a:r>
            <a:endParaRPr lang="en-US" sz="2800" i="1" dirty="0" smtClean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286000" y="1434792"/>
            <a:ext cx="628650" cy="72420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438400" y="1943100"/>
            <a:ext cx="1219200" cy="5080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438400" y="2794000"/>
            <a:ext cx="1219200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476500" y="3251200"/>
            <a:ext cx="1104900" cy="4445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209800" y="3492500"/>
            <a:ext cx="704850" cy="6985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86500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en-US" sz="6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of This World</a:t>
            </a:r>
            <a:endParaRPr lang="en-US" sz="6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0537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8064"/>
            <a:ext cx="8229600" cy="3771636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500" b="1" dirty="0" smtClean="0"/>
              <a:t>What does that even mean?</a:t>
            </a:r>
            <a:endParaRPr lang="en-US" sz="4500" b="1" dirty="0"/>
          </a:p>
        </p:txBody>
      </p:sp>
    </p:spTree>
    <p:extLst>
      <p:ext uri="{BB962C8B-B14F-4D97-AF65-F5344CB8AC3E}">
        <p14:creationId xmlns:p14="http://schemas.microsoft.com/office/powerpoint/2010/main" xmlns="" val="661931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9700"/>
            <a:ext cx="7467600" cy="2438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500" b="1" dirty="0" smtClean="0"/>
              <a:t>Being “not of the world” means that I do not </a:t>
            </a:r>
            <a:r>
              <a:rPr lang="en-US" sz="3500" b="1" dirty="0" smtClean="0">
                <a:solidFill>
                  <a:srgbClr val="FFFF00"/>
                </a:solidFill>
              </a:rPr>
              <a:t>participate</a:t>
            </a:r>
            <a:r>
              <a:rPr lang="en-US" sz="3500" b="1" dirty="0">
                <a:solidFill>
                  <a:srgbClr val="FFFF00"/>
                </a:solidFill>
              </a:rPr>
              <a:t> </a:t>
            </a:r>
            <a:r>
              <a:rPr lang="en-US" sz="3500" b="1" dirty="0" smtClean="0"/>
              <a:t>in nor </a:t>
            </a:r>
            <a:r>
              <a:rPr lang="en-US" sz="3500" b="1" dirty="0" smtClean="0">
                <a:solidFill>
                  <a:srgbClr val="FFFF00"/>
                </a:solidFill>
              </a:rPr>
              <a:t>identify</a:t>
            </a:r>
            <a:r>
              <a:rPr lang="en-US" sz="3500" b="1" dirty="0" smtClean="0"/>
              <a:t> with the World because my loyalties and affections are given to Something else.</a:t>
            </a:r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xmlns="" val="933879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500" b="1" dirty="0" smtClean="0"/>
              <a:t>Why be “not of this world”?</a:t>
            </a:r>
            <a:endParaRPr lang="en-US" sz="4500" b="1" dirty="0"/>
          </a:p>
        </p:txBody>
      </p:sp>
    </p:spTree>
    <p:extLst>
      <p:ext uri="{BB962C8B-B14F-4D97-AF65-F5344CB8AC3E}">
        <p14:creationId xmlns:p14="http://schemas.microsoft.com/office/powerpoint/2010/main" xmlns="" val="2754206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World”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Does not Receive Light (1:9-10; 14:17, 19)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Ruled by Satan (14:30; 1 John 5:19)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Loves Evil, Hates Good (3:16-19; 15:18-19)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Judged (3:16-19; 16:8-15)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6755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04900"/>
            <a:ext cx="6934200" cy="37716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r>
              <a:rPr lang="en-US" sz="4000" b="1" dirty="0" smtClean="0"/>
              <a:t>What characterizes a life “not of this world”?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3639996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4910" y="2079057"/>
            <a:ext cx="3913239" cy="1631216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500" b="1" i="1" dirty="0"/>
              <a:t>And this is eternal life, that they </a:t>
            </a:r>
            <a:r>
              <a:rPr lang="en-US" sz="2500" b="1" i="1" dirty="0">
                <a:solidFill>
                  <a:srgbClr val="FFFF00"/>
                </a:solidFill>
              </a:rPr>
              <a:t>know you the only true God, and Jesus Christ </a:t>
            </a:r>
            <a:r>
              <a:rPr lang="en-US" sz="2500" b="1" i="1" dirty="0"/>
              <a:t>whom you have sent.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190500"/>
            <a:ext cx="2558230" cy="115416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solidFill>
                  <a:srgbClr val="FFFF00"/>
                </a:solidFill>
              </a:rPr>
              <a:t>Word</a:t>
            </a:r>
          </a:p>
          <a:p>
            <a:pPr algn="ctr"/>
            <a:r>
              <a:rPr lang="en-US" sz="2200" dirty="0" smtClean="0"/>
              <a:t>(Incarnation + Information)</a:t>
            </a:r>
            <a:endParaRPr lang="en-US" sz="2200" dirty="0"/>
          </a:p>
        </p:txBody>
      </p:sp>
      <p:sp>
        <p:nvSpPr>
          <p:cNvPr id="6" name="Down Arrow 5"/>
          <p:cNvSpPr/>
          <p:nvPr/>
        </p:nvSpPr>
        <p:spPr>
          <a:xfrm>
            <a:off x="1793465" y="1471750"/>
            <a:ext cx="495300" cy="47135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3733800" y="190500"/>
            <a:ext cx="2590800" cy="9525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 smtClean="0"/>
              <a:t>Belonging</a:t>
            </a:r>
            <a:r>
              <a:rPr lang="en-US" sz="2700" dirty="0" smtClean="0"/>
              <a:t> </a:t>
            </a:r>
          </a:p>
          <a:p>
            <a:pPr algn="ctr"/>
            <a:r>
              <a:rPr lang="en-US" dirty="0" smtClean="0"/>
              <a:t>(vs. 9, 10, 11)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324600" y="767581"/>
            <a:ext cx="2362200" cy="1137419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/>
              <a:t>Protection</a:t>
            </a:r>
            <a:r>
              <a:rPr lang="en-US" dirty="0" smtClean="0"/>
              <a:t> (vs. 11, 12, 15)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896101" y="2266157"/>
            <a:ext cx="2133599" cy="9525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/>
              <a:t>Oneness</a:t>
            </a:r>
            <a:r>
              <a:rPr lang="en-US" dirty="0" smtClean="0"/>
              <a:t> (vs. 11)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324600" y="3556000"/>
            <a:ext cx="2209800" cy="9779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/>
              <a:t>Joy </a:t>
            </a:r>
          </a:p>
          <a:p>
            <a:pPr algn="ctr"/>
            <a:r>
              <a:rPr lang="en-US" dirty="0" smtClean="0"/>
              <a:t>(vs. 13)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390900" y="4389693"/>
            <a:ext cx="3276600" cy="11430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b="1" dirty="0" smtClean="0"/>
              <a:t>Holiness</a:t>
            </a:r>
            <a:r>
              <a:rPr lang="en-US" sz="2900" dirty="0" smtClean="0"/>
              <a:t> </a:t>
            </a:r>
          </a:p>
          <a:p>
            <a:pPr algn="ctr"/>
            <a:r>
              <a:rPr lang="en-US" dirty="0" smtClean="0"/>
              <a:t>(vs. 14, 15, 16, 17, 19)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419600" y="1217766"/>
            <a:ext cx="541082" cy="68723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728241" y="1806167"/>
            <a:ext cx="1661806" cy="45999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738074" y="2758730"/>
            <a:ext cx="1929426" cy="9923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728242" y="3218657"/>
            <a:ext cx="1443959" cy="57546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419600" y="3794125"/>
            <a:ext cx="560748" cy="47625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31177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2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07296752"/>
              </p:ext>
            </p:extLst>
          </p:nvPr>
        </p:nvGraphicFramePr>
        <p:xfrm>
          <a:off x="1371600" y="1190696"/>
          <a:ext cx="6477000" cy="42576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200"/>
                <a:gridCol w="5257800"/>
              </a:tblGrid>
              <a:tr h="264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Month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75" marR="388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Lesson Title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75" marR="38875" marT="0" marB="0"/>
                </a:tc>
              </a:tr>
              <a:tr h="264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Sep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75" marR="388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‘Not of This World’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75" marR="38875" marT="0" marB="0"/>
                </a:tc>
              </a:tr>
              <a:tr h="264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Oct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75" marR="388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Surviving in a Post-Modern World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75" marR="38875" marT="0" marB="0"/>
                </a:tc>
              </a:tr>
              <a:tr h="301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Nov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75" marR="388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What is the World?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75" marR="38875" marT="0" marB="0"/>
                </a:tc>
              </a:tr>
              <a:tr h="3579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Dec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75" marR="388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Christ in the World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75" marR="38875" marT="0" marB="0"/>
                </a:tc>
              </a:tr>
              <a:tr h="3345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Jan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75" marR="388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Sanctification </a:t>
                      </a:r>
                      <a:r>
                        <a:rPr lang="en-US" sz="1800" dirty="0" smtClean="0">
                          <a:effectLst/>
                        </a:rPr>
                        <a:t>from the World: by </a:t>
                      </a:r>
                      <a:r>
                        <a:rPr lang="en-US" sz="1800" dirty="0">
                          <a:effectLst/>
                        </a:rPr>
                        <a:t>Truth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75" marR="38875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Feb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75" marR="388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Sanctification from the </a:t>
                      </a:r>
                      <a:r>
                        <a:rPr lang="en-US" sz="1800" dirty="0" smtClean="0">
                          <a:effectLst/>
                        </a:rPr>
                        <a:t>World: </a:t>
                      </a:r>
                      <a:r>
                        <a:rPr lang="en-US" sz="1800" dirty="0">
                          <a:effectLst/>
                        </a:rPr>
                        <a:t>Perfected </a:t>
                      </a:r>
                      <a:r>
                        <a:rPr lang="en-US" sz="1800" dirty="0" smtClean="0">
                          <a:effectLst/>
                        </a:rPr>
                        <a:t>Character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75" marR="38875" marT="0" marB="0"/>
                </a:tc>
              </a:tr>
              <a:tr h="392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75" marR="388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Opposition of the World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75" marR="38875" marT="0" marB="0"/>
                </a:tc>
              </a:tr>
              <a:tr h="3708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Apr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75" marR="388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Men &amp; Women not of the World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75" marR="38875" marT="0" marB="0"/>
                </a:tc>
              </a:tr>
              <a:tr h="264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May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75" marR="388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Churches not of this World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75" marR="38875" marT="0" marB="0"/>
                </a:tc>
              </a:tr>
              <a:tr h="3579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Jun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75" marR="388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Living in a Broken World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75" marR="38875" marT="0" marB="0"/>
                </a:tc>
              </a:tr>
              <a:tr h="264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Jul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75" marR="388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Mission in the World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75" marR="38875" marT="0" marB="0"/>
                </a:tc>
              </a:tr>
              <a:tr h="264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Aug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75" marR="388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Looking Beyond This Temporary World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75" marR="38875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1200" y="399246"/>
            <a:ext cx="5257800" cy="47705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/>
              <a:t>“Not of This World” Sermon Series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xmlns="" val="263715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2322</TotalTime>
  <Words>481</Words>
  <Application>Microsoft Office PowerPoint</Application>
  <PresentationFormat>On-screen Show (16:10)</PresentationFormat>
  <Paragraphs>78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2015-16 Theme: Not of This World</vt:lpstr>
      <vt:lpstr>Not of This World</vt:lpstr>
      <vt:lpstr>Slide 3</vt:lpstr>
      <vt:lpstr>Slide 4</vt:lpstr>
      <vt:lpstr>Slide 5</vt:lpstr>
      <vt:lpstr>“The World”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 of This World</dc:title>
  <dc:creator>BenHall</dc:creator>
  <cp:lastModifiedBy>Brad Beutjer</cp:lastModifiedBy>
  <cp:revision>35</cp:revision>
  <dcterms:created xsi:type="dcterms:W3CDTF">2015-09-15T20:52:02Z</dcterms:created>
  <dcterms:modified xsi:type="dcterms:W3CDTF">2015-09-20T12:57:29Z</dcterms:modified>
</cp:coreProperties>
</file>