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handoutMasterIdLst>
    <p:handoutMasterId r:id="rId14"/>
  </p:handoutMasterIdLst>
  <p:sldIdLst>
    <p:sldId id="266" r:id="rId2"/>
    <p:sldId id="260" r:id="rId3"/>
    <p:sldId id="259" r:id="rId4"/>
    <p:sldId id="261" r:id="rId5"/>
    <p:sldId id="262" r:id="rId6"/>
    <p:sldId id="263" r:id="rId7"/>
    <p:sldId id="264" r:id="rId8"/>
    <p:sldId id="265" r:id="rId9"/>
    <p:sldId id="267" r:id="rId10"/>
    <p:sldId id="268" r:id="rId11"/>
    <p:sldId id="269" r:id="rId12"/>
  </p:sldIdLst>
  <p:sldSz cx="9144000" cy="5715000" type="screen16x1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8" d="100"/>
          <a:sy n="108" d="100"/>
        </p:scale>
        <p:origin x="-222" y="198"/>
      </p:cViewPr>
      <p:guideLst>
        <p:guide orient="horz" pos="180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A369900-4C4A-47A0-8E1A-E37D9AF3E8D3}" type="datetimeFigureOut">
              <a:rPr lang="en-US" smtClean="0"/>
              <a:t>6/1/2013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E4613BE-52BF-4542-B419-4A0AB15FDF6B}" type="slidenum">
              <a:rPr lang="en-US" smtClean="0"/>
              <a:t>‹#›</a:t>
            </a:fld>
            <a:endParaRPr lang="en-US"/>
          </a:p>
        </p:txBody>
      </p:sp>
    </p:spTree>
    <p:extLst>
      <p:ext uri="{BB962C8B-B14F-4D97-AF65-F5344CB8AC3E}">
        <p14:creationId xmlns:p14="http://schemas.microsoft.com/office/powerpoint/2010/main" val="3254855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A53A14C-5F50-4580-9F8A-5C84B49ED1C9}" type="datetimeFigureOut">
              <a:rPr lang="en-US" smtClean="0"/>
              <a:t>6/1/2013</a:t>
            </a:fld>
            <a:endParaRPr lang="en-US"/>
          </a:p>
        </p:txBody>
      </p:sp>
      <p:sp>
        <p:nvSpPr>
          <p:cNvPr id="4" name="Slide Image Placeholder 3"/>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BA55332-0B11-44C8-BFC1-D94016BFAD7C}" type="slidenum">
              <a:rPr lang="en-US" smtClean="0"/>
              <a:t>‹#›</a:t>
            </a:fld>
            <a:endParaRPr lang="en-US"/>
          </a:p>
        </p:txBody>
      </p:sp>
    </p:spTree>
    <p:extLst>
      <p:ext uri="{BB962C8B-B14F-4D97-AF65-F5344CB8AC3E}">
        <p14:creationId xmlns:p14="http://schemas.microsoft.com/office/powerpoint/2010/main" val="996362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A55332-0B11-44C8-BFC1-D94016BFAD7C}" type="slidenum">
              <a:rPr lang="en-US" smtClean="0"/>
              <a:t>5</a:t>
            </a:fld>
            <a:endParaRPr lang="en-US"/>
          </a:p>
        </p:txBody>
      </p:sp>
    </p:spTree>
    <p:extLst>
      <p:ext uri="{BB962C8B-B14F-4D97-AF65-F5344CB8AC3E}">
        <p14:creationId xmlns:p14="http://schemas.microsoft.com/office/powerpoint/2010/main" val="7691351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3886789"/>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460501"/>
            <a:ext cx="7772400" cy="152480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009673"/>
            <a:ext cx="7772400" cy="999753"/>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127500"/>
            <a:ext cx="9147765" cy="1593407"/>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8DE600B-1AD5-46E1-A77C-C15B7821F3EF}" type="datetimeFigureOut">
              <a:rPr lang="en-US" smtClean="0"/>
              <a:t>6/1/2013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6EFE8B-0B08-43B9-B008-32BCB8B78D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234441"/>
            <a:ext cx="8229600" cy="3655059"/>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DE600B-1AD5-46E1-A77C-C15B7821F3EF}" type="datetimeFigureOut">
              <a:rPr lang="en-US" smtClean="0"/>
              <a:t>6/1/2013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6EFE8B-0B08-43B9-B008-32BCB8B78D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28867"/>
            <a:ext cx="1777470" cy="4660634"/>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8868"/>
            <a:ext cx="6324600" cy="46606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DE600B-1AD5-46E1-A77C-C15B7821F3EF}" type="datetimeFigureOut">
              <a:rPr lang="en-US" smtClean="0"/>
              <a:t>6/1/2013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6EFE8B-0B08-43B9-B008-32BCB8B78D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DE600B-1AD5-46E1-A77C-C15B7821F3EF}" type="datetimeFigureOut">
              <a:rPr lang="en-US" smtClean="0"/>
              <a:t>6/1/2013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6EFE8B-0B08-43B9-B008-32BCB8B78D2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883093"/>
            <a:ext cx="7772400" cy="15240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443093"/>
            <a:ext cx="4572000" cy="1212407"/>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8DE600B-1AD5-46E1-A77C-C15B7821F3EF}" type="datetimeFigureOut">
              <a:rPr lang="en-US" smtClean="0"/>
              <a:t>6/1/2013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6EFE8B-0B08-43B9-B008-32BCB8B78D2B}" type="slidenum">
              <a:rPr lang="en-US" smtClean="0"/>
              <a:t>‹#›</a:t>
            </a:fld>
            <a:endParaRPr lang="en-US"/>
          </a:p>
        </p:txBody>
      </p:sp>
      <p:sp>
        <p:nvSpPr>
          <p:cNvPr id="7" name="Chevron 6"/>
          <p:cNvSpPr/>
          <p:nvPr/>
        </p:nvSpPr>
        <p:spPr>
          <a:xfrm>
            <a:off x="3636680" y="2504560"/>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2504560"/>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34440"/>
            <a:ext cx="4038600" cy="377163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34440"/>
            <a:ext cx="4038600" cy="377163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DE600B-1AD5-46E1-A77C-C15B7821F3EF}" type="datetimeFigureOut">
              <a:rPr lang="en-US" smtClean="0"/>
              <a:t>6/1/2013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6EFE8B-0B08-43B9-B008-32BCB8B78D2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7542"/>
            <a:ext cx="8229600" cy="9525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508500"/>
            <a:ext cx="4040188" cy="635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4508500"/>
            <a:ext cx="4041775" cy="635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203579"/>
            <a:ext cx="4040188" cy="328480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203579"/>
            <a:ext cx="4041775" cy="328480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8DE600B-1AD5-46E1-A77C-C15B7821F3EF}" type="datetimeFigureOut">
              <a:rPr lang="en-US" smtClean="0"/>
              <a:t>6/1/2013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56EFE8B-0B08-43B9-B008-32BCB8B78D2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8DE600B-1AD5-46E1-A77C-C15B7821F3EF}" type="datetimeFigureOut">
              <a:rPr lang="en-US" smtClean="0"/>
              <a:t>6/1/2013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56EFE8B-0B08-43B9-B008-32BCB8B78D2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8DE600B-1AD5-46E1-A77C-C15B7821F3EF}" type="datetimeFigureOut">
              <a:rPr lang="en-US" smtClean="0"/>
              <a:t>6/1/2013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56EFE8B-0B08-43B9-B008-32BCB8B78D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064000"/>
            <a:ext cx="7481776" cy="3810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4462585"/>
            <a:ext cx="3974592" cy="7620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28600"/>
            <a:ext cx="7479792" cy="3810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5339953"/>
            <a:ext cx="1920240" cy="304800"/>
          </a:xfrm>
        </p:spPr>
        <p:txBody>
          <a:bodyPr/>
          <a:lstStyle>
            <a:extLst/>
          </a:lstStyle>
          <a:p>
            <a:fld id="{68DE600B-1AD5-46E1-A77C-C15B7821F3EF}" type="datetimeFigureOut">
              <a:rPr lang="en-US" smtClean="0"/>
              <a:t>6/1/2013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6EFE8B-0B08-43B9-B008-32BCB8B78D2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4536169"/>
            <a:ext cx="7162800" cy="540193"/>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58307"/>
            <a:ext cx="8686800" cy="365760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8DE600B-1AD5-46E1-A77C-C15B7821F3EF}" type="datetimeFigureOut">
              <a:rPr lang="en-US" smtClean="0"/>
              <a:t>6/1/2013</a:t>
            </a:fld>
            <a:endParaRPr lang="en-US"/>
          </a:p>
        </p:txBody>
      </p:sp>
      <p:sp>
        <p:nvSpPr>
          <p:cNvPr id="6" name="Footer Placeholder 5"/>
          <p:cNvSpPr>
            <a:spLocks noGrp="1"/>
          </p:cNvSpPr>
          <p:nvPr>
            <p:ph type="ftr" sz="quarter" idx="11"/>
          </p:nvPr>
        </p:nvSpPr>
        <p:spPr>
          <a:xfrm>
            <a:off x="4380073" y="5339954"/>
            <a:ext cx="2350681" cy="304271"/>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6EFE8B-0B08-43B9-B008-32BCB8B78D2B}" type="slidenum">
              <a:rPr lang="en-US" smtClean="0"/>
              <a:t>‹#›</a:t>
            </a:fld>
            <a:endParaRPr lang="en-US"/>
          </a:p>
        </p:txBody>
      </p:sp>
      <p:sp>
        <p:nvSpPr>
          <p:cNvPr id="2" name="Title 1"/>
          <p:cNvSpPr>
            <a:spLocks noGrp="1"/>
          </p:cNvSpPr>
          <p:nvPr>
            <p:ph type="title"/>
          </p:nvPr>
        </p:nvSpPr>
        <p:spPr>
          <a:xfrm>
            <a:off x="228600" y="4054269"/>
            <a:ext cx="8075432" cy="468893"/>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4954114"/>
            <a:ext cx="4940624" cy="767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4949176"/>
            <a:ext cx="3690451" cy="7778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4826044"/>
            <a:ext cx="3402314" cy="900723"/>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4823115"/>
            <a:ext cx="3405509" cy="90365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157033"/>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157033"/>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4954114"/>
            <a:ext cx="4940624" cy="767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4949176"/>
            <a:ext cx="3690451" cy="7778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4826044"/>
            <a:ext cx="3402314" cy="900723"/>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4823115"/>
            <a:ext cx="3405509" cy="90365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28865"/>
            <a:ext cx="8229600" cy="9525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234440"/>
            <a:ext cx="8229600" cy="3771636"/>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5339953"/>
            <a:ext cx="1920240" cy="304800"/>
          </a:xfrm>
          <a:prstGeom prst="rect">
            <a:avLst/>
          </a:prstGeom>
        </p:spPr>
        <p:txBody>
          <a:bodyPr vert="horz" anchor="b"/>
          <a:lstStyle>
            <a:lvl1pPr algn="l" eaLnBrk="1" latinLnBrk="0" hangingPunct="1">
              <a:defRPr kumimoji="0" sz="1000">
                <a:solidFill>
                  <a:schemeClr val="tx1"/>
                </a:solidFill>
              </a:defRPr>
            </a:lvl1pPr>
            <a:extLst/>
          </a:lstStyle>
          <a:p>
            <a:fld id="{68DE600B-1AD5-46E1-A77C-C15B7821F3EF}" type="datetimeFigureOut">
              <a:rPr lang="en-US" smtClean="0"/>
              <a:t>6/1/2013</a:t>
            </a:fld>
            <a:endParaRPr lang="en-US"/>
          </a:p>
        </p:txBody>
      </p:sp>
      <p:sp>
        <p:nvSpPr>
          <p:cNvPr id="22" name="Footer Placeholder 21"/>
          <p:cNvSpPr>
            <a:spLocks noGrp="1"/>
          </p:cNvSpPr>
          <p:nvPr>
            <p:ph type="ftr" sz="quarter" idx="3"/>
          </p:nvPr>
        </p:nvSpPr>
        <p:spPr>
          <a:xfrm>
            <a:off x="4380073" y="5339954"/>
            <a:ext cx="2350681" cy="304271"/>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5339954"/>
            <a:ext cx="365760" cy="304271"/>
          </a:xfrm>
          <a:prstGeom prst="rect">
            <a:avLst/>
          </a:prstGeom>
        </p:spPr>
        <p:txBody>
          <a:bodyPr vert="horz" anchor="b"/>
          <a:lstStyle>
            <a:lvl1pPr algn="r" eaLnBrk="1" latinLnBrk="0" hangingPunct="1">
              <a:defRPr kumimoji="0" sz="1000" b="0">
                <a:solidFill>
                  <a:schemeClr val="tx1"/>
                </a:solidFill>
              </a:defRPr>
            </a:lvl1pPr>
            <a:extLst/>
          </a:lstStyle>
          <a:p>
            <a:fld id="{D56EFE8B-0B08-43B9-B008-32BCB8B78D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38552" y="275492"/>
            <a:ext cx="7772400" cy="1524801"/>
          </a:xfrm>
        </p:spPr>
        <p:txBody>
          <a:bodyPr/>
          <a:lstStyle/>
          <a:p>
            <a:r>
              <a:rPr lang="en-US" dirty="0" smtClean="0"/>
              <a:t>“Citizens of Heaven”</a:t>
            </a:r>
            <a:endParaRPr lang="en-US" dirty="0"/>
          </a:p>
        </p:txBody>
      </p:sp>
      <p:sp>
        <p:nvSpPr>
          <p:cNvPr id="5" name="Subtitle 4"/>
          <p:cNvSpPr>
            <a:spLocks noGrp="1"/>
          </p:cNvSpPr>
          <p:nvPr>
            <p:ph type="subTitle" idx="1"/>
          </p:nvPr>
        </p:nvSpPr>
        <p:spPr>
          <a:xfrm>
            <a:off x="762000" y="1866900"/>
            <a:ext cx="7772400" cy="999753"/>
          </a:xfrm>
        </p:spPr>
        <p:txBody>
          <a:bodyPr>
            <a:noAutofit/>
          </a:bodyPr>
          <a:lstStyle/>
          <a:p>
            <a:pPr algn="l"/>
            <a:r>
              <a:rPr lang="en-US" sz="2400" baseline="30000" dirty="0"/>
              <a:t>20 </a:t>
            </a:r>
            <a:r>
              <a:rPr lang="en-US" sz="2400" dirty="0"/>
              <a:t>For our citizenship is in heaven, from which we also eagerly wait for the Savior, the Lord Jesus Christ, </a:t>
            </a:r>
            <a:r>
              <a:rPr lang="en-US" sz="2400" baseline="30000" dirty="0"/>
              <a:t>21 </a:t>
            </a:r>
            <a:r>
              <a:rPr lang="en-US" sz="2400" dirty="0"/>
              <a:t>who will transform our lowly body that it may be conformed to His glorious body, according to the working by which He is able even to subdue all things to Himself</a:t>
            </a:r>
            <a:r>
              <a:rPr lang="en-US" sz="2400" dirty="0" smtClean="0"/>
              <a:t>.  (Philippians 3:20-21)</a:t>
            </a:r>
            <a:endParaRPr lang="en-US" sz="2400" dirty="0"/>
          </a:p>
        </p:txBody>
      </p:sp>
      <p:cxnSp>
        <p:nvCxnSpPr>
          <p:cNvPr id="7" name="Straight Connector 6"/>
          <p:cNvCxnSpPr/>
          <p:nvPr/>
        </p:nvCxnSpPr>
        <p:spPr>
          <a:xfrm>
            <a:off x="1143000" y="2247900"/>
            <a:ext cx="4648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158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Acts 2:32-33</a:t>
            </a:r>
          </a:p>
          <a:p>
            <a:r>
              <a:rPr lang="en-US" dirty="0" smtClean="0"/>
              <a:t>Acts 2:36      </a:t>
            </a:r>
            <a:r>
              <a:rPr lang="en-US" dirty="0" smtClean="0"/>
              <a:t> </a:t>
            </a:r>
            <a:r>
              <a:rPr lang="en-US" dirty="0" smtClean="0">
                <a:latin typeface="Arial Narrow" pitchFamily="34" charset="0"/>
              </a:rPr>
              <a:t>(</a:t>
            </a:r>
            <a:r>
              <a:rPr lang="en-US" i="1" dirty="0" smtClean="0">
                <a:latin typeface="Arial Narrow" pitchFamily="34" charset="0"/>
              </a:rPr>
              <a:t>Christ = anointed, King, Messiah</a:t>
            </a:r>
            <a:r>
              <a:rPr lang="en-US" dirty="0" smtClean="0">
                <a:latin typeface="Arial Narrow" pitchFamily="34" charset="0"/>
              </a:rPr>
              <a:t>)</a:t>
            </a:r>
          </a:p>
          <a:p>
            <a:r>
              <a:rPr lang="en-US" dirty="0" smtClean="0"/>
              <a:t>Acts </a:t>
            </a:r>
            <a:r>
              <a:rPr lang="en-US" dirty="0" smtClean="0"/>
              <a:t>2:37-38 </a:t>
            </a:r>
            <a:r>
              <a:rPr lang="en-US" dirty="0" smtClean="0">
                <a:latin typeface="Arial Narrow" pitchFamily="34" charset="0"/>
              </a:rPr>
              <a:t>(</a:t>
            </a:r>
            <a:r>
              <a:rPr lang="en-US" i="1" dirty="0" smtClean="0">
                <a:latin typeface="Arial Narrow" pitchFamily="34" charset="0"/>
              </a:rPr>
              <a:t>“Baptized in the name of Jesus Christ”)</a:t>
            </a:r>
            <a:endParaRPr lang="en-US" dirty="0" smtClean="0"/>
          </a:p>
          <a:p>
            <a:r>
              <a:rPr lang="en-US" dirty="0" smtClean="0"/>
              <a:t>Acts </a:t>
            </a:r>
            <a:r>
              <a:rPr lang="en-US" dirty="0" smtClean="0"/>
              <a:t>2:40-41 </a:t>
            </a:r>
            <a:r>
              <a:rPr lang="en-US" dirty="0" smtClean="0">
                <a:latin typeface="Arial Narrow" pitchFamily="34" charset="0"/>
              </a:rPr>
              <a:t>(</a:t>
            </a:r>
            <a:r>
              <a:rPr lang="en-US" i="1" dirty="0" smtClean="0">
                <a:latin typeface="Arial Narrow" pitchFamily="34" charset="0"/>
              </a:rPr>
              <a:t>“Be saved from this perverse generation”)</a:t>
            </a:r>
            <a:endParaRPr lang="en-US" dirty="0" smtClean="0"/>
          </a:p>
          <a:p>
            <a:r>
              <a:rPr lang="en-US" baseline="30000" dirty="0" smtClean="0">
                <a:latin typeface="Arial Narrow" pitchFamily="34" charset="0"/>
              </a:rPr>
              <a:t>“</a:t>
            </a:r>
            <a:r>
              <a:rPr lang="en-US" dirty="0" smtClean="0">
                <a:latin typeface="Arial Narrow" pitchFamily="34" charset="0"/>
              </a:rPr>
              <a:t>He </a:t>
            </a:r>
            <a:r>
              <a:rPr lang="en-US" dirty="0">
                <a:latin typeface="Arial Narrow" pitchFamily="34" charset="0"/>
              </a:rPr>
              <a:t>has delivered us from the power of darkness and conveyed </a:t>
            </a:r>
            <a:r>
              <a:rPr lang="en-US" i="1" dirty="0">
                <a:latin typeface="Arial Narrow" pitchFamily="34" charset="0"/>
              </a:rPr>
              <a:t>us</a:t>
            </a:r>
            <a:r>
              <a:rPr lang="en-US" dirty="0">
                <a:latin typeface="Arial Narrow" pitchFamily="34" charset="0"/>
              </a:rPr>
              <a:t> into the kingdom of the Son of His love, </a:t>
            </a:r>
            <a:r>
              <a:rPr lang="en-US" baseline="30000" dirty="0">
                <a:latin typeface="Arial Narrow" pitchFamily="34" charset="0"/>
              </a:rPr>
              <a:t>14 </a:t>
            </a:r>
            <a:r>
              <a:rPr lang="en-US" dirty="0">
                <a:latin typeface="Arial Narrow" pitchFamily="34" charset="0"/>
              </a:rPr>
              <a:t>in whom we have redemption through His blood</a:t>
            </a:r>
            <a:r>
              <a:rPr lang="en-US" dirty="0" smtClean="0">
                <a:latin typeface="Arial Narrow" pitchFamily="34" charset="0"/>
              </a:rPr>
              <a:t>, </a:t>
            </a:r>
            <a:r>
              <a:rPr lang="en-US" dirty="0">
                <a:latin typeface="Arial Narrow" pitchFamily="34" charset="0"/>
              </a:rPr>
              <a:t>the forgiveness of </a:t>
            </a:r>
            <a:r>
              <a:rPr lang="en-US" dirty="0" smtClean="0">
                <a:latin typeface="Arial Narrow" pitchFamily="34" charset="0"/>
              </a:rPr>
              <a:t>sins” (Colossians 1:13).</a:t>
            </a:r>
            <a:endParaRPr lang="en-US" dirty="0">
              <a:latin typeface="Arial Narrow" pitchFamily="34" charset="0"/>
            </a:endParaRPr>
          </a:p>
        </p:txBody>
      </p:sp>
      <p:sp>
        <p:nvSpPr>
          <p:cNvPr id="3" name="Title 2"/>
          <p:cNvSpPr>
            <a:spLocks noGrp="1"/>
          </p:cNvSpPr>
          <p:nvPr>
            <p:ph type="title"/>
          </p:nvPr>
        </p:nvSpPr>
        <p:spPr/>
        <p:txBody>
          <a:bodyPr/>
          <a:lstStyle/>
          <a:p>
            <a:pPr algn="ctr"/>
            <a:r>
              <a:rPr lang="en-US" dirty="0" smtClean="0"/>
              <a:t>Coronation Announced!</a:t>
            </a:r>
            <a:endParaRPr lang="en-US" dirty="0"/>
          </a:p>
        </p:txBody>
      </p:sp>
      <p:cxnSp>
        <p:nvCxnSpPr>
          <p:cNvPr id="7" name="Straight Connector 6"/>
          <p:cNvCxnSpPr/>
          <p:nvPr/>
        </p:nvCxnSpPr>
        <p:spPr>
          <a:xfrm>
            <a:off x="1981200" y="3543300"/>
            <a:ext cx="495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14400" y="4000500"/>
            <a:ext cx="6477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384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47700"/>
            <a:ext cx="7772400" cy="1524801"/>
          </a:xfrm>
        </p:spPr>
        <p:txBody>
          <a:bodyPr>
            <a:normAutofit fontScale="90000"/>
          </a:bodyPr>
          <a:lstStyle/>
          <a:p>
            <a:r>
              <a:rPr lang="en-US" dirty="0" smtClean="0"/>
              <a:t>Are YOU a Citizen of Heaven?</a:t>
            </a:r>
            <a:endParaRPr lang="en-US" dirty="0"/>
          </a:p>
        </p:txBody>
      </p:sp>
      <p:sp>
        <p:nvSpPr>
          <p:cNvPr id="5" name="Subtitle 4"/>
          <p:cNvSpPr>
            <a:spLocks noGrp="1"/>
          </p:cNvSpPr>
          <p:nvPr>
            <p:ph type="subTitle" idx="1"/>
          </p:nvPr>
        </p:nvSpPr>
        <p:spPr>
          <a:xfrm>
            <a:off x="685800" y="2324101"/>
            <a:ext cx="7772400" cy="1685326"/>
          </a:xfrm>
        </p:spPr>
        <p:txBody>
          <a:bodyPr>
            <a:normAutofit/>
          </a:bodyPr>
          <a:lstStyle/>
          <a:p>
            <a:pPr algn="l"/>
            <a:r>
              <a:rPr lang="en-US" dirty="0"/>
              <a:t>“Not everyone who says to Me, ‘Lord, Lord,’ shall enter the kingdom of heaven, </a:t>
            </a:r>
          </a:p>
        </p:txBody>
      </p:sp>
      <p:cxnSp>
        <p:nvCxnSpPr>
          <p:cNvPr id="7" name="Straight Connector 6"/>
          <p:cNvCxnSpPr/>
          <p:nvPr/>
        </p:nvCxnSpPr>
        <p:spPr>
          <a:xfrm>
            <a:off x="838200" y="3543300"/>
            <a:ext cx="6705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85800" y="2723971"/>
            <a:ext cx="7391400" cy="1200329"/>
          </a:xfrm>
          <a:prstGeom prst="rect">
            <a:avLst/>
          </a:prstGeom>
          <a:noFill/>
        </p:spPr>
        <p:txBody>
          <a:bodyPr wrap="square" rtlCol="0">
            <a:spAutoFit/>
          </a:bodyPr>
          <a:lstStyle/>
          <a:p>
            <a:r>
              <a:rPr lang="en-US" sz="2700" dirty="0" smtClean="0"/>
              <a:t>                                                      but </a:t>
            </a:r>
            <a:r>
              <a:rPr lang="en-US" sz="2700" dirty="0"/>
              <a:t>he who does the will of My Father in heaven.”    </a:t>
            </a:r>
            <a:r>
              <a:rPr lang="en-US" dirty="0"/>
              <a:t>					   - Matthew 7:21</a:t>
            </a:r>
          </a:p>
        </p:txBody>
      </p:sp>
    </p:spTree>
    <p:extLst>
      <p:ext uri="{BB962C8B-B14F-4D97-AF65-F5344CB8AC3E}">
        <p14:creationId xmlns:p14="http://schemas.microsoft.com/office/powerpoint/2010/main" val="4021632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subTnLst>
                                    <p:animClr clrSpc="rgb" dir="cw">
                                      <p:cBhvr override="childStyle">
                                        <p:cTn dur="1" fill="hold" display="0" masterRel="nextClick" afterEffect="1"/>
                                        <p:tgtEl>
                                          <p:spTgt spid="5">
                                            <p:txEl>
                                              <p:pRg st="0" end="0"/>
                                            </p:txEl>
                                          </p:spTgt>
                                        </p:tgtEl>
                                        <p:attrNameLst>
                                          <p:attrName>ppt_c</p:attrName>
                                        </p:attrNameLst>
                                      </p:cBhvr>
                                      <p:to>
                                        <a:srgbClr val="B2B2B2"/>
                                      </p:to>
                                    </p:animClr>
                                  </p:sub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par>
                          <p:cTn id="14" fill="hold">
                            <p:stCondLst>
                              <p:cond delay="0"/>
                            </p:stCondLst>
                            <p:childTnLst>
                              <p:par>
                                <p:cTn id="15" presetID="22" presetClass="entr" presetSubtype="8"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824" y="271755"/>
            <a:ext cx="8382000" cy="1524801"/>
          </a:xfrm>
        </p:spPr>
        <p:txBody>
          <a:bodyPr>
            <a:normAutofit fontScale="90000"/>
          </a:bodyPr>
          <a:lstStyle/>
          <a:p>
            <a:r>
              <a:rPr lang="en-US" dirty="0" smtClean="0"/>
              <a:t/>
            </a:r>
            <a:br>
              <a:rPr lang="en-US" dirty="0" smtClean="0"/>
            </a:br>
            <a:r>
              <a:rPr lang="en-US" sz="5300" dirty="0" smtClean="0"/>
              <a:t>“Citizens of Heaven”</a:t>
            </a:r>
            <a:endParaRPr lang="en-US" sz="5300" dirty="0"/>
          </a:p>
        </p:txBody>
      </p:sp>
      <p:sp>
        <p:nvSpPr>
          <p:cNvPr id="4" name="Subtitle 3"/>
          <p:cNvSpPr>
            <a:spLocks noGrp="1"/>
          </p:cNvSpPr>
          <p:nvPr>
            <p:ph type="subTitle" idx="1"/>
          </p:nvPr>
        </p:nvSpPr>
        <p:spPr>
          <a:xfrm>
            <a:off x="685800" y="2095500"/>
            <a:ext cx="8153400" cy="999753"/>
          </a:xfrm>
        </p:spPr>
        <p:txBody>
          <a:bodyPr>
            <a:noAutofit/>
          </a:bodyPr>
          <a:lstStyle/>
          <a:p>
            <a:pPr algn="l"/>
            <a:r>
              <a:rPr lang="en-US" sz="3600" dirty="0" smtClean="0">
                <a:solidFill>
                  <a:schemeClr val="tx1"/>
                </a:solidFill>
              </a:rPr>
              <a:t>The Government of Heaven has always been a Monarchy –                   						A Kingdom</a:t>
            </a:r>
            <a:endParaRPr lang="en-US" sz="3600" dirty="0">
              <a:solidFill>
                <a:schemeClr val="tx1"/>
              </a:solidFill>
            </a:endParaRPr>
          </a:p>
        </p:txBody>
      </p:sp>
    </p:spTree>
    <p:extLst>
      <p:ext uri="{BB962C8B-B14F-4D97-AF65-F5344CB8AC3E}">
        <p14:creationId xmlns:p14="http://schemas.microsoft.com/office/powerpoint/2010/main" val="40271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524801"/>
          </a:xfrm>
        </p:spPr>
        <p:txBody>
          <a:bodyPr>
            <a:normAutofit fontScale="90000"/>
          </a:bodyPr>
          <a:lstStyle/>
          <a:p>
            <a:r>
              <a:rPr lang="en-US" dirty="0" smtClean="0"/>
              <a:t>“Behold Your King”</a:t>
            </a:r>
            <a:br>
              <a:rPr lang="en-US" dirty="0" smtClean="0"/>
            </a:br>
            <a:endParaRPr lang="en-US" dirty="0"/>
          </a:p>
        </p:txBody>
      </p:sp>
      <p:sp>
        <p:nvSpPr>
          <p:cNvPr id="4" name="Subtitle 3"/>
          <p:cNvSpPr>
            <a:spLocks noGrp="1"/>
          </p:cNvSpPr>
          <p:nvPr>
            <p:ph type="subTitle" idx="1"/>
          </p:nvPr>
        </p:nvSpPr>
        <p:spPr/>
        <p:txBody>
          <a:bodyPr>
            <a:normAutofit/>
          </a:bodyPr>
          <a:lstStyle/>
          <a:p>
            <a:r>
              <a:rPr lang="en-US" b="1" dirty="0" smtClean="0">
                <a:solidFill>
                  <a:srgbClr val="FF0000"/>
                </a:solidFill>
                <a:effectLst>
                  <a:outerShdw blurRad="38100" dist="38100" dir="2700000" algn="tl">
                    <a:srgbClr val="000000">
                      <a:alpha val="43137"/>
                    </a:srgbClr>
                  </a:outerShdw>
                </a:effectLst>
              </a:rPr>
              <a:t>A Divine King</a:t>
            </a:r>
            <a:endParaRPr lang="en-US"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88368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34440"/>
            <a:ext cx="8382000" cy="3771636"/>
          </a:xfrm>
        </p:spPr>
        <p:txBody>
          <a:bodyPr>
            <a:normAutofit/>
          </a:bodyPr>
          <a:lstStyle/>
          <a:p>
            <a:r>
              <a:rPr lang="en-US" dirty="0" smtClean="0"/>
              <a:t>Promise to Abraham – </a:t>
            </a:r>
            <a:r>
              <a:rPr lang="en-US" dirty="0" smtClean="0">
                <a:latin typeface="Arial Narrow" pitchFamily="34" charset="0"/>
              </a:rPr>
              <a:t>“A Great Nation” (Gen.12:2)</a:t>
            </a:r>
          </a:p>
          <a:p>
            <a:r>
              <a:rPr lang="en-US" dirty="0" smtClean="0"/>
              <a:t>Constituted at Sinai (Exodus 19:2-6)</a:t>
            </a:r>
          </a:p>
          <a:p>
            <a:pPr marL="109728" indent="0">
              <a:buNone/>
            </a:pPr>
            <a:r>
              <a:rPr lang="en-US" dirty="0" smtClean="0"/>
              <a:t>	-- God made all the laws (No legislature)</a:t>
            </a:r>
          </a:p>
          <a:p>
            <a:pPr marL="109728" indent="0">
              <a:buNone/>
            </a:pPr>
            <a:r>
              <a:rPr lang="en-US" dirty="0" smtClean="0"/>
              <a:t>	-- Keeping His commandments essential</a:t>
            </a:r>
          </a:p>
          <a:p>
            <a:r>
              <a:rPr lang="en-US" dirty="0" smtClean="0"/>
              <a:t>Communicated laws through Moses </a:t>
            </a:r>
            <a:r>
              <a:rPr lang="en-US" dirty="0" smtClean="0">
                <a:latin typeface="Arial Narrow" pitchFamily="34" charset="0"/>
              </a:rPr>
              <a:t>(John 1:17)</a:t>
            </a:r>
          </a:p>
          <a:p>
            <a:r>
              <a:rPr lang="en-US" dirty="0" smtClean="0"/>
              <a:t>God was their only king (Judges 8:22-23)</a:t>
            </a:r>
          </a:p>
          <a:p>
            <a:r>
              <a:rPr lang="en-US" dirty="0" smtClean="0"/>
              <a:t>Request for a king was rejection of God           						(1 Samuel 8:7)</a:t>
            </a:r>
            <a:endParaRPr lang="en-US" dirty="0"/>
          </a:p>
        </p:txBody>
      </p:sp>
      <p:sp>
        <p:nvSpPr>
          <p:cNvPr id="3" name="Title 2"/>
          <p:cNvSpPr>
            <a:spLocks noGrp="1"/>
          </p:cNvSpPr>
          <p:nvPr>
            <p:ph type="title"/>
          </p:nvPr>
        </p:nvSpPr>
        <p:spPr>
          <a:xfrm>
            <a:off x="381000" y="228865"/>
            <a:ext cx="8458200" cy="952500"/>
          </a:xfrm>
        </p:spPr>
        <p:txBody>
          <a:bodyPr>
            <a:normAutofit fontScale="90000"/>
          </a:bodyPr>
          <a:lstStyle/>
          <a:p>
            <a:r>
              <a:rPr lang="en-US" dirty="0" smtClean="0"/>
              <a:t>God Has Always Been King of His People</a:t>
            </a:r>
            <a:endParaRPr lang="en-US" dirty="0"/>
          </a:p>
        </p:txBody>
      </p:sp>
    </p:spTree>
    <p:extLst>
      <p:ext uri="{BB962C8B-B14F-4D97-AF65-F5344CB8AC3E}">
        <p14:creationId xmlns:p14="http://schemas.microsoft.com/office/powerpoint/2010/main" val="213128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28700"/>
            <a:ext cx="8229600" cy="4137660"/>
          </a:xfrm>
        </p:spPr>
        <p:txBody>
          <a:bodyPr>
            <a:normAutofit fontScale="92500" lnSpcReduction="20000"/>
          </a:bodyPr>
          <a:lstStyle/>
          <a:p>
            <a:r>
              <a:rPr lang="en-US" baseline="30000" dirty="0"/>
              <a:t>14 </a:t>
            </a:r>
            <a:r>
              <a:rPr lang="en-US" baseline="30000" dirty="0" smtClean="0"/>
              <a:t>”</a:t>
            </a:r>
            <a:r>
              <a:rPr lang="en-US" dirty="0" smtClean="0"/>
              <a:t>When </a:t>
            </a:r>
            <a:r>
              <a:rPr lang="en-US" dirty="0"/>
              <a:t>you enter the land the </a:t>
            </a:r>
            <a:r>
              <a:rPr lang="en-US" cap="small" dirty="0"/>
              <a:t>Lord</a:t>
            </a:r>
            <a:r>
              <a:rPr lang="en-US" dirty="0"/>
              <a:t> your God is giving you and have taken possession of it and settled in it, and you say, ‘Let us set a king over us like all the nations around us,’ </a:t>
            </a:r>
            <a:r>
              <a:rPr lang="en-US" baseline="30000" dirty="0"/>
              <a:t>15 </a:t>
            </a:r>
            <a:r>
              <a:rPr lang="en-US" dirty="0"/>
              <a:t>be sure to appoint over you a king the </a:t>
            </a:r>
            <a:r>
              <a:rPr lang="en-US" cap="small" dirty="0"/>
              <a:t>Lord</a:t>
            </a:r>
            <a:r>
              <a:rPr lang="en-US" dirty="0"/>
              <a:t> your God </a:t>
            </a:r>
            <a:r>
              <a:rPr lang="en-US" dirty="0" smtClean="0"/>
              <a:t>chooses…” (Deut. 17:14-15)</a:t>
            </a:r>
          </a:p>
          <a:p>
            <a:r>
              <a:rPr lang="en-US" baseline="30000" dirty="0"/>
              <a:t>18 </a:t>
            </a:r>
            <a:r>
              <a:rPr lang="en-US" baseline="30000" dirty="0" smtClean="0"/>
              <a:t>”</a:t>
            </a:r>
            <a:r>
              <a:rPr lang="en-US" dirty="0" smtClean="0"/>
              <a:t>When </a:t>
            </a:r>
            <a:r>
              <a:rPr lang="en-US" dirty="0"/>
              <a:t>he takes the throne of his kingdom, he is to write for himself on a scroll a copy of this law, taken from that of the </a:t>
            </a:r>
            <a:r>
              <a:rPr lang="en-US" dirty="0" err="1"/>
              <a:t>Levitical</a:t>
            </a:r>
            <a:r>
              <a:rPr lang="en-US" dirty="0"/>
              <a:t> priests. </a:t>
            </a:r>
            <a:r>
              <a:rPr lang="en-US" baseline="30000" dirty="0"/>
              <a:t>19 </a:t>
            </a:r>
            <a:r>
              <a:rPr lang="en-US" dirty="0"/>
              <a:t>It is to be with him, and he is to read it all the days of his life so that he may learn to revere the </a:t>
            </a:r>
            <a:r>
              <a:rPr lang="en-US" cap="small" dirty="0"/>
              <a:t>Lord</a:t>
            </a:r>
            <a:r>
              <a:rPr lang="en-US" dirty="0"/>
              <a:t> his God and follow carefully all the words of this law and these </a:t>
            </a:r>
            <a:r>
              <a:rPr lang="en-US" dirty="0" smtClean="0"/>
              <a:t>decrees” (Deut. 17:18-19).</a:t>
            </a:r>
            <a:endParaRPr lang="en-US" dirty="0"/>
          </a:p>
        </p:txBody>
      </p:sp>
      <p:sp>
        <p:nvSpPr>
          <p:cNvPr id="3" name="Title 2"/>
          <p:cNvSpPr>
            <a:spLocks noGrp="1"/>
          </p:cNvSpPr>
          <p:nvPr>
            <p:ph type="title"/>
          </p:nvPr>
        </p:nvSpPr>
        <p:spPr/>
        <p:txBody>
          <a:bodyPr>
            <a:normAutofit fontScale="90000"/>
          </a:bodyPr>
          <a:lstStyle/>
          <a:p>
            <a:r>
              <a:rPr lang="en-US" dirty="0" smtClean="0"/>
              <a:t>God </a:t>
            </a:r>
            <a:r>
              <a:rPr lang="en-US" dirty="0" smtClean="0"/>
              <a:t>Anticipated Request for a King</a:t>
            </a:r>
            <a:endParaRPr lang="en-US" dirty="0"/>
          </a:p>
        </p:txBody>
      </p:sp>
      <p:cxnSp>
        <p:nvCxnSpPr>
          <p:cNvPr id="5" name="Straight Connector 4"/>
          <p:cNvCxnSpPr/>
          <p:nvPr/>
        </p:nvCxnSpPr>
        <p:spPr>
          <a:xfrm>
            <a:off x="914400" y="2538046"/>
            <a:ext cx="6477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914400" y="2857500"/>
            <a:ext cx="1143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819400" y="4727332"/>
            <a:ext cx="542192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38200" y="5067300"/>
            <a:ext cx="336452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031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par>
                          <p:cTn id="16" fill="hold">
                            <p:stCondLst>
                              <p:cond delay="500"/>
                            </p:stCondLst>
                            <p:childTnLst>
                              <p:par>
                                <p:cTn id="17" presetID="53" presetClass="entr" presetSubtype="16"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childTnLst>
                          </p:cTn>
                        </p:par>
                        <p:par>
                          <p:cTn id="27" fill="hold">
                            <p:stCondLst>
                              <p:cond delay="500"/>
                            </p:stCondLst>
                            <p:childTnLst>
                              <p:par>
                                <p:cTn id="28" presetID="53" presetClass="entr" presetSubtype="16"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34440"/>
            <a:ext cx="8229600" cy="3909060"/>
          </a:xfrm>
        </p:spPr>
        <p:txBody>
          <a:bodyPr>
            <a:normAutofit fontScale="92500"/>
          </a:bodyPr>
          <a:lstStyle/>
          <a:p>
            <a:r>
              <a:rPr lang="en-US" dirty="0" smtClean="0"/>
              <a:t>The law itself was not perfect (Heb. 8:7)</a:t>
            </a:r>
          </a:p>
          <a:p>
            <a:r>
              <a:rPr lang="en-US" dirty="0" smtClean="0"/>
              <a:t>The kings did not perfectly represent God.</a:t>
            </a:r>
          </a:p>
          <a:p>
            <a:r>
              <a:rPr lang="en-US" dirty="0" smtClean="0"/>
              <a:t>The people were not obedient to God as King. </a:t>
            </a:r>
          </a:p>
          <a:p>
            <a:r>
              <a:rPr lang="en-US" dirty="0" smtClean="0"/>
              <a:t>God promised a new law and new kingdom. </a:t>
            </a:r>
          </a:p>
          <a:p>
            <a:pPr marL="109728" indent="0">
              <a:buNone/>
            </a:pPr>
            <a:r>
              <a:rPr lang="en-US" dirty="0" smtClean="0"/>
              <a:t>	- Jeremiah 31:31-33</a:t>
            </a:r>
          </a:p>
          <a:p>
            <a:pPr marL="109728" indent="0">
              <a:buNone/>
            </a:pPr>
            <a:r>
              <a:rPr lang="en-US" dirty="0"/>
              <a:t>	</a:t>
            </a:r>
            <a:r>
              <a:rPr lang="en-US" dirty="0" smtClean="0"/>
              <a:t>- Daniel 2:44</a:t>
            </a:r>
          </a:p>
          <a:p>
            <a:r>
              <a:rPr lang="en-US" dirty="0" smtClean="0"/>
              <a:t>Announcement to Mary of Divine King to be born   						     </a:t>
            </a:r>
            <a:r>
              <a:rPr lang="en-US" dirty="0" smtClean="0">
                <a:latin typeface="Arial Narrow" pitchFamily="34" charset="0"/>
              </a:rPr>
              <a:t>(Luke 1:30-35).</a:t>
            </a:r>
          </a:p>
          <a:p>
            <a:r>
              <a:rPr lang="en-US" dirty="0" smtClean="0"/>
              <a:t>“The Kingdom of Heaven is at hand” </a:t>
            </a:r>
            <a:r>
              <a:rPr lang="en-US" dirty="0" smtClean="0">
                <a:latin typeface="Arial Narrow" pitchFamily="34" charset="0"/>
              </a:rPr>
              <a:t>(Mt. 3:1-2).</a:t>
            </a:r>
            <a:endParaRPr lang="en-US" dirty="0"/>
          </a:p>
        </p:txBody>
      </p:sp>
      <p:sp>
        <p:nvSpPr>
          <p:cNvPr id="3" name="Title 2"/>
          <p:cNvSpPr>
            <a:spLocks noGrp="1"/>
          </p:cNvSpPr>
          <p:nvPr>
            <p:ph type="title"/>
          </p:nvPr>
        </p:nvSpPr>
        <p:spPr/>
        <p:txBody>
          <a:bodyPr>
            <a:normAutofit fontScale="90000"/>
          </a:bodyPr>
          <a:lstStyle/>
          <a:p>
            <a:r>
              <a:rPr lang="en-US" dirty="0" smtClean="0"/>
              <a:t>The O.T. Kingdom was not perfect</a:t>
            </a:r>
            <a:endParaRPr lang="en-US" dirty="0"/>
          </a:p>
        </p:txBody>
      </p:sp>
    </p:spTree>
    <p:extLst>
      <p:ext uri="{BB962C8B-B14F-4D97-AF65-F5344CB8AC3E}">
        <p14:creationId xmlns:p14="http://schemas.microsoft.com/office/powerpoint/2010/main" val="284054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His Temptations </a:t>
            </a:r>
            <a:r>
              <a:rPr lang="en-US" dirty="0" smtClean="0"/>
              <a:t>tested Him (Mt</a:t>
            </a:r>
            <a:r>
              <a:rPr lang="en-US" dirty="0" smtClean="0"/>
              <a:t>. 4:8-10)</a:t>
            </a:r>
          </a:p>
          <a:p>
            <a:r>
              <a:rPr lang="en-US" dirty="0" smtClean="0"/>
              <a:t>His Preaching (Mt. 4:23; 5-7 </a:t>
            </a:r>
            <a:r>
              <a:rPr lang="en-US" dirty="0" smtClean="0">
                <a:latin typeface="Arial Narrow" pitchFamily="34" charset="0"/>
              </a:rPr>
              <a:t>“Sermon on Mount”)</a:t>
            </a:r>
          </a:p>
          <a:p>
            <a:r>
              <a:rPr lang="en-US" dirty="0" smtClean="0"/>
              <a:t>His </a:t>
            </a:r>
            <a:r>
              <a:rPr lang="en-US" dirty="0" smtClean="0"/>
              <a:t>System of Ethics heavenly </a:t>
            </a:r>
            <a:r>
              <a:rPr lang="en-US" dirty="0" smtClean="0">
                <a:latin typeface="Arial Narrow" pitchFamily="34" charset="0"/>
              </a:rPr>
              <a:t>(Matt. 5:48; 6:10)</a:t>
            </a:r>
            <a:endParaRPr lang="en-US" dirty="0" smtClean="0">
              <a:latin typeface="Arial Narrow" pitchFamily="34" charset="0"/>
            </a:endParaRPr>
          </a:p>
          <a:p>
            <a:r>
              <a:rPr lang="en-US" dirty="0" smtClean="0"/>
              <a:t>His Parables </a:t>
            </a:r>
            <a:r>
              <a:rPr lang="en-US" i="1" dirty="0" smtClean="0">
                <a:latin typeface="Arial Narrow" pitchFamily="34" charset="0"/>
              </a:rPr>
              <a:t>(“The kingdom of heaven is like unto </a:t>
            </a:r>
            <a:r>
              <a:rPr lang="en-US" dirty="0" smtClean="0">
                <a:latin typeface="Arial Narrow" pitchFamily="34" charset="0"/>
              </a:rPr>
              <a:t>…”) </a:t>
            </a:r>
          </a:p>
          <a:p>
            <a:r>
              <a:rPr lang="en-US" dirty="0" smtClean="0"/>
              <a:t>His Miracles (Matthew 12:28)</a:t>
            </a:r>
          </a:p>
          <a:p>
            <a:r>
              <a:rPr lang="en-US" dirty="0" smtClean="0"/>
              <a:t>His Disciples (Luke 12:22,32; 22:28-30)</a:t>
            </a:r>
          </a:p>
          <a:p>
            <a:r>
              <a:rPr lang="en-US" dirty="0" smtClean="0"/>
              <a:t>His Predictions (Mark 9:1)</a:t>
            </a:r>
          </a:p>
          <a:p>
            <a:r>
              <a:rPr lang="en-US" dirty="0" smtClean="0"/>
              <a:t>His Identification of Himself (John </a:t>
            </a:r>
            <a:r>
              <a:rPr lang="en-US" dirty="0" smtClean="0"/>
              <a:t>18:37</a:t>
            </a:r>
            <a:r>
              <a:rPr lang="en-US" dirty="0" smtClean="0"/>
              <a:t>)</a:t>
            </a:r>
            <a:endParaRPr lang="en-US" dirty="0"/>
          </a:p>
        </p:txBody>
      </p:sp>
      <p:sp>
        <p:nvSpPr>
          <p:cNvPr id="3" name="Title 2"/>
          <p:cNvSpPr>
            <a:spLocks noGrp="1"/>
          </p:cNvSpPr>
          <p:nvPr>
            <p:ph type="title"/>
          </p:nvPr>
        </p:nvSpPr>
        <p:spPr/>
        <p:txBody>
          <a:bodyPr>
            <a:normAutofit/>
          </a:bodyPr>
          <a:lstStyle/>
          <a:p>
            <a:pPr algn="ctr"/>
            <a:r>
              <a:rPr lang="en-US" dirty="0" smtClean="0"/>
              <a:t>Jesus’ Life was in Preparation</a:t>
            </a:r>
            <a:endParaRPr lang="en-US" dirty="0"/>
          </a:p>
        </p:txBody>
      </p:sp>
    </p:spTree>
    <p:extLst>
      <p:ext uri="{BB962C8B-B14F-4D97-AF65-F5344CB8AC3E}">
        <p14:creationId xmlns:p14="http://schemas.microsoft.com/office/powerpoint/2010/main" val="282885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
                                            <p:txEl>
                                              <p:pRg st="0" end="0"/>
                                            </p:txEl>
                                          </p:spTgt>
                                        </p:tgtEl>
                                        <p:attrNameLst>
                                          <p:attrName>ppt_c</p:attrName>
                                        </p:attrNameLst>
                                      </p:cBhvr>
                                      <p:to>
                                        <a:srgbClr val="969696"/>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
                                            <p:txEl>
                                              <p:pRg st="1" end="1"/>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
                                            <p:txEl>
                                              <p:pRg st="2" end="2"/>
                                            </p:txEl>
                                          </p:spTgt>
                                        </p:tgtEl>
                                        <p:attrNameLst>
                                          <p:attrName>ppt_c</p:attrName>
                                        </p:attrNameLst>
                                      </p:cBhvr>
                                      <p:to>
                                        <a:srgbClr val="969696"/>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
                                            <p:txEl>
                                              <p:pRg st="3" end="3"/>
                                            </p:txEl>
                                          </p:spTgt>
                                        </p:tgtEl>
                                        <p:attrNameLst>
                                          <p:attrName>ppt_c</p:attrName>
                                        </p:attrNameLst>
                                      </p:cBhvr>
                                      <p:to>
                                        <a:srgbClr val="969696"/>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
                                            <p:txEl>
                                              <p:pRg st="4" end="4"/>
                                            </p:txEl>
                                          </p:spTgt>
                                        </p:tgtEl>
                                        <p:attrNameLst>
                                          <p:attrName>ppt_c</p:attrName>
                                        </p:attrNameLst>
                                      </p:cBhvr>
                                      <p:to>
                                        <a:srgbClr val="969696"/>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
                                            <p:txEl>
                                              <p:pRg st="5" end="5"/>
                                            </p:txEl>
                                          </p:spTgt>
                                        </p:tgtEl>
                                        <p:attrNameLst>
                                          <p:attrName>ppt_c</p:attrName>
                                        </p:attrNameLst>
                                      </p:cBhvr>
                                      <p:to>
                                        <a:srgbClr val="969696"/>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
                                            <p:txEl>
                                              <p:pRg st="6" end="6"/>
                                            </p:txEl>
                                          </p:spTgt>
                                        </p:tgtEl>
                                        <p:attrNameLst>
                                          <p:attrName>ppt_c</p:attrName>
                                        </p:attrNameLst>
                                      </p:cBhvr>
                                      <p:to>
                                        <a:srgbClr val="969696"/>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
                                            <p:txEl>
                                              <p:pRg st="7" end="7"/>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Jesus Was Not What Jews Expected</a:t>
            </a:r>
            <a:endParaRPr lang="en-US" dirty="0"/>
          </a:p>
        </p:txBody>
      </p:sp>
      <p:sp>
        <p:nvSpPr>
          <p:cNvPr id="4" name="Text Placeholder 3"/>
          <p:cNvSpPr>
            <a:spLocks noGrp="1"/>
          </p:cNvSpPr>
          <p:nvPr>
            <p:ph type="body" idx="1"/>
          </p:nvPr>
        </p:nvSpPr>
        <p:spPr/>
        <p:txBody>
          <a:bodyPr/>
          <a:lstStyle/>
          <a:p>
            <a:pPr algn="ctr"/>
            <a:r>
              <a:rPr lang="en-US" dirty="0" smtClean="0"/>
              <a:t>Jewish Expectations</a:t>
            </a:r>
            <a:endParaRPr lang="en-US" dirty="0"/>
          </a:p>
        </p:txBody>
      </p:sp>
      <p:sp>
        <p:nvSpPr>
          <p:cNvPr id="6" name="Text Placeholder 5"/>
          <p:cNvSpPr>
            <a:spLocks noGrp="1"/>
          </p:cNvSpPr>
          <p:nvPr>
            <p:ph type="body" sz="half" idx="3"/>
          </p:nvPr>
        </p:nvSpPr>
        <p:spPr/>
        <p:txBody>
          <a:bodyPr/>
          <a:lstStyle/>
          <a:p>
            <a:pPr algn="ctr"/>
            <a:r>
              <a:rPr lang="en-US" dirty="0" smtClean="0"/>
              <a:t>What Jesus was</a:t>
            </a:r>
            <a:endParaRPr lang="en-US" dirty="0"/>
          </a:p>
        </p:txBody>
      </p:sp>
      <p:sp>
        <p:nvSpPr>
          <p:cNvPr id="5" name="Content Placeholder 4"/>
          <p:cNvSpPr>
            <a:spLocks noGrp="1"/>
          </p:cNvSpPr>
          <p:nvPr>
            <p:ph sz="quarter" idx="2"/>
          </p:nvPr>
        </p:nvSpPr>
        <p:spPr>
          <a:xfrm>
            <a:off x="228600" y="1181100"/>
            <a:ext cx="4268788" cy="3284803"/>
          </a:xfrm>
        </p:spPr>
        <p:txBody>
          <a:bodyPr>
            <a:normAutofit lnSpcReduction="10000"/>
          </a:bodyPr>
          <a:lstStyle/>
          <a:p>
            <a:r>
              <a:rPr lang="en-US" dirty="0" smtClean="0"/>
              <a:t>Some expected a king  to bring great prosperity (John 6:15)</a:t>
            </a:r>
          </a:p>
          <a:p>
            <a:r>
              <a:rPr lang="en-US" dirty="0" smtClean="0"/>
              <a:t>Some expected a king revealed </a:t>
            </a:r>
            <a:r>
              <a:rPr lang="en-US" dirty="0" smtClean="0"/>
              <a:t>as </a:t>
            </a:r>
            <a:r>
              <a:rPr lang="en-US" dirty="0" smtClean="0"/>
              <a:t>a heavenly intervention (Mt. 16:1)</a:t>
            </a:r>
          </a:p>
          <a:p>
            <a:r>
              <a:rPr lang="en-US" dirty="0" smtClean="0"/>
              <a:t>Some expected an earthly Jewish kingdom            (Mark 11:7-11; Acts 1:6)</a:t>
            </a:r>
            <a:endParaRPr lang="en-US" dirty="0"/>
          </a:p>
        </p:txBody>
      </p:sp>
      <p:sp>
        <p:nvSpPr>
          <p:cNvPr id="7" name="Content Placeholder 6"/>
          <p:cNvSpPr>
            <a:spLocks noGrp="1"/>
          </p:cNvSpPr>
          <p:nvPr>
            <p:ph sz="quarter" idx="4"/>
          </p:nvPr>
        </p:nvSpPr>
        <p:spPr>
          <a:xfrm>
            <a:off x="4645026" y="1181100"/>
            <a:ext cx="4270374" cy="3284803"/>
          </a:xfrm>
        </p:spPr>
        <p:txBody>
          <a:bodyPr>
            <a:normAutofit fontScale="92500" lnSpcReduction="10000"/>
          </a:bodyPr>
          <a:lstStyle/>
          <a:p>
            <a:r>
              <a:rPr lang="en-US" sz="2600" b="1" dirty="0" smtClean="0"/>
              <a:t>Resisted temptation (Matthew 4:3-4;           John </a:t>
            </a:r>
            <a:r>
              <a:rPr lang="en-US" sz="2600" b="1" dirty="0" smtClean="0"/>
              <a:t>6:15; </a:t>
            </a:r>
            <a:r>
              <a:rPr lang="en-US" sz="2600" b="1" dirty="0" smtClean="0"/>
              <a:t>26-27)</a:t>
            </a:r>
          </a:p>
          <a:p>
            <a:r>
              <a:rPr lang="en-US" sz="2600" b="1" dirty="0" smtClean="0"/>
              <a:t>Refused to jump from Temple (Matt. 4:5-7; 16:2-4)</a:t>
            </a:r>
          </a:p>
          <a:p>
            <a:r>
              <a:rPr lang="en-US" sz="2600" b="1" dirty="0" smtClean="0"/>
              <a:t>Refused Satan’s</a:t>
            </a:r>
            <a:r>
              <a:rPr lang="en-US" sz="2600" dirty="0" smtClean="0"/>
              <a:t> </a:t>
            </a:r>
            <a:r>
              <a:rPr lang="en-US" sz="2600" dirty="0" smtClean="0">
                <a:latin typeface="Arial Narrow" pitchFamily="34" charset="0"/>
              </a:rPr>
              <a:t>(Mt.4:8-10</a:t>
            </a:r>
            <a:r>
              <a:rPr lang="en-US" sz="2600" dirty="0" smtClean="0">
                <a:latin typeface="Arial Narrow" pitchFamily="34" charset="0"/>
              </a:rPr>
              <a:t>)</a:t>
            </a:r>
          </a:p>
          <a:p>
            <a:endParaRPr lang="en-US" sz="900" dirty="0" smtClean="0">
              <a:latin typeface="Arial Narrow" pitchFamily="34" charset="0"/>
            </a:endParaRPr>
          </a:p>
          <a:p>
            <a:r>
              <a:rPr lang="en-US" sz="2600" b="1" dirty="0" smtClean="0">
                <a:solidFill>
                  <a:srgbClr val="FF0000"/>
                </a:solidFill>
                <a:effectLst>
                  <a:outerShdw blurRad="38100" dist="38100" dir="2700000" algn="tl">
                    <a:srgbClr val="000000">
                      <a:alpha val="43137"/>
                    </a:srgbClr>
                  </a:outerShdw>
                </a:effectLst>
              </a:rPr>
              <a:t>“My Kingdom is not of this world </a:t>
            </a:r>
            <a:r>
              <a:rPr lang="en-US" dirty="0" smtClean="0"/>
              <a:t>(John18:36)</a:t>
            </a:r>
          </a:p>
        </p:txBody>
      </p:sp>
      <p:sp>
        <p:nvSpPr>
          <p:cNvPr id="2" name="TextBox 1"/>
          <p:cNvSpPr txBox="1"/>
          <p:nvPr/>
        </p:nvSpPr>
        <p:spPr>
          <a:xfrm rot="20414185">
            <a:off x="2485379" y="2109496"/>
            <a:ext cx="4702382" cy="646331"/>
          </a:xfrm>
          <a:prstGeom prst="rect">
            <a:avLst/>
          </a:prstGeom>
          <a:solidFill>
            <a:schemeClr val="tx1"/>
          </a:solidFill>
          <a:ln>
            <a:noFill/>
          </a:ln>
        </p:spPr>
        <p:txBody>
          <a:bodyPr wrap="square" rtlCol="0">
            <a:spAutoFit/>
          </a:bodyPr>
          <a:lstStyle/>
          <a:p>
            <a:r>
              <a:rPr lang="en-US" sz="3600" b="1" dirty="0" smtClean="0">
                <a:solidFill>
                  <a:srgbClr val="FF0000"/>
                </a:solidFill>
              </a:rPr>
              <a:t>They Crucified Him!</a:t>
            </a:r>
            <a:endParaRPr lang="en-US" sz="3600" b="1" dirty="0">
              <a:solidFill>
                <a:srgbClr val="FF0000"/>
              </a:solidFill>
            </a:endParaRPr>
          </a:p>
        </p:txBody>
      </p:sp>
    </p:spTree>
    <p:extLst>
      <p:ext uri="{BB962C8B-B14F-4D97-AF65-F5344CB8AC3E}">
        <p14:creationId xmlns:p14="http://schemas.microsoft.com/office/powerpoint/2010/main" val="358921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fltVal val="0"/>
                                          </p:val>
                                        </p:tav>
                                        <p:tav tm="100000">
                                          <p:val>
                                            <p:strVal val="#ppt_h"/>
                                          </p:val>
                                        </p:tav>
                                      </p:tavLst>
                                    </p:anim>
                                    <p:animEffect transition="in" filter="fade">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r>
              <a:rPr lang="en-US" dirty="0" smtClean="0"/>
              <a:t>Isaiah 52:13;  53:3,8,12</a:t>
            </a:r>
          </a:p>
          <a:p>
            <a:r>
              <a:rPr lang="en-US" dirty="0" smtClean="0"/>
              <a:t>Parables predicted it (Matthew 21:33-46)</a:t>
            </a:r>
          </a:p>
          <a:p>
            <a:r>
              <a:rPr lang="en-US" dirty="0" smtClean="0"/>
              <a:t>Jesus saw it as essential </a:t>
            </a:r>
            <a:r>
              <a:rPr lang="en-US" dirty="0" smtClean="0">
                <a:latin typeface="Arial Narrow" pitchFamily="34" charset="0"/>
              </a:rPr>
              <a:t>(John 12:23-24, 32-33)</a:t>
            </a:r>
          </a:p>
          <a:p>
            <a:r>
              <a:rPr lang="en-US" dirty="0" smtClean="0"/>
              <a:t>By death He defeated Satan (Heb. 2:14-15)</a:t>
            </a:r>
          </a:p>
          <a:p>
            <a:r>
              <a:rPr lang="en-US" dirty="0" smtClean="0"/>
              <a:t>After </a:t>
            </a:r>
            <a:r>
              <a:rPr lang="en-US" dirty="0" err="1" smtClean="0"/>
              <a:t>Resur</a:t>
            </a:r>
            <a:r>
              <a:rPr lang="en-US" dirty="0" smtClean="0"/>
              <a:t>. He claimed kingship </a:t>
            </a:r>
            <a:r>
              <a:rPr lang="en-US" dirty="0" smtClean="0">
                <a:latin typeface="Arial Narrow" pitchFamily="34" charset="0"/>
              </a:rPr>
              <a:t>(Matt. 28:18-20)</a:t>
            </a:r>
          </a:p>
          <a:p>
            <a:pPr marL="109728" indent="0">
              <a:buNone/>
            </a:pPr>
            <a:r>
              <a:rPr lang="en-US" dirty="0" smtClean="0">
                <a:latin typeface="Arial Narrow" pitchFamily="34" charset="0"/>
              </a:rPr>
              <a:t>	</a:t>
            </a:r>
            <a:r>
              <a:rPr lang="en-US" dirty="0" smtClean="0"/>
              <a:t>- Ordered recruitment of subjects</a:t>
            </a:r>
          </a:p>
          <a:p>
            <a:pPr marL="109728" indent="0">
              <a:buNone/>
            </a:pPr>
            <a:r>
              <a:rPr lang="en-US" dirty="0" smtClean="0">
                <a:latin typeface="Arial Narrow" pitchFamily="34" charset="0"/>
              </a:rPr>
              <a:t>	</a:t>
            </a:r>
            <a:r>
              <a:rPr lang="en-US" dirty="0" smtClean="0"/>
              <a:t>- Stated method of naturalization</a:t>
            </a:r>
          </a:p>
          <a:p>
            <a:pPr marL="109728" indent="0">
              <a:buNone/>
            </a:pPr>
            <a:r>
              <a:rPr lang="en-US" dirty="0" smtClean="0"/>
              <a:t>	- Appointed His ambassadors </a:t>
            </a:r>
            <a:r>
              <a:rPr lang="en-US" dirty="0" smtClean="0">
                <a:latin typeface="Arial Narrow" pitchFamily="34" charset="0"/>
              </a:rPr>
              <a:t>(John 20:21)</a:t>
            </a:r>
            <a:endParaRPr lang="en-US" dirty="0">
              <a:latin typeface="Arial Narrow" pitchFamily="34" charset="0"/>
            </a:endParaRPr>
          </a:p>
        </p:txBody>
      </p:sp>
      <p:sp>
        <p:nvSpPr>
          <p:cNvPr id="7" name="Title 6"/>
          <p:cNvSpPr>
            <a:spLocks noGrp="1"/>
          </p:cNvSpPr>
          <p:nvPr>
            <p:ph type="title"/>
          </p:nvPr>
        </p:nvSpPr>
        <p:spPr/>
        <p:txBody>
          <a:bodyPr/>
          <a:lstStyle/>
          <a:p>
            <a:pPr algn="ctr"/>
            <a:r>
              <a:rPr lang="en-US" dirty="0" smtClean="0"/>
              <a:t>Rejection was not a Surprise!</a:t>
            </a:r>
            <a:endParaRPr lang="en-US" dirty="0"/>
          </a:p>
        </p:txBody>
      </p:sp>
    </p:spTree>
    <p:extLst>
      <p:ext uri="{BB962C8B-B14F-4D97-AF65-F5344CB8AC3E}">
        <p14:creationId xmlns:p14="http://schemas.microsoft.com/office/powerpoint/2010/main" val="377390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 calcmode="lin" valueType="num">
                                      <p:cBhvr additive="base">
                                        <p:cTn id="4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xEl>
                                              <p:pRg st="7" end="7"/>
                                            </p:txEl>
                                          </p:spTgt>
                                        </p:tgtEl>
                                        <p:attrNameLst>
                                          <p:attrName>style.visibility</p:attrName>
                                        </p:attrNameLst>
                                      </p:cBhvr>
                                      <p:to>
                                        <p:strVal val="visible"/>
                                      </p:to>
                                    </p:set>
                                    <p:anim calcmode="lin" valueType="num">
                                      <p:cBhvr additive="base">
                                        <p:cTn id="49"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683</TotalTime>
  <Words>426</Words>
  <Application>Microsoft Office PowerPoint</Application>
  <PresentationFormat>On-screen Show (16:10)</PresentationFormat>
  <Paragraphs>66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“Citizens of Heaven”</vt:lpstr>
      <vt:lpstr> “Citizens of Heaven”</vt:lpstr>
      <vt:lpstr>“Behold Your King” </vt:lpstr>
      <vt:lpstr>God Has Always Been King of His People</vt:lpstr>
      <vt:lpstr>God Anticipated Request for a King</vt:lpstr>
      <vt:lpstr>The O.T. Kingdom was not perfect</vt:lpstr>
      <vt:lpstr>Jesus’ Life was in Preparation</vt:lpstr>
      <vt:lpstr>Jesus Was Not What Jews Expected</vt:lpstr>
      <vt:lpstr>Rejection was not a Surprise!</vt:lpstr>
      <vt:lpstr>Coronation Announced!</vt:lpstr>
      <vt:lpstr>Are YOU a Citizen of Heaven?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“Behold Your King”</dc:title>
  <dc:creator>Embry</dc:creator>
  <cp:lastModifiedBy>Embry</cp:lastModifiedBy>
  <cp:revision>36</cp:revision>
  <cp:lastPrinted>2013-06-01T16:22:57Z</cp:lastPrinted>
  <dcterms:created xsi:type="dcterms:W3CDTF">2013-05-27T12:57:40Z</dcterms:created>
  <dcterms:modified xsi:type="dcterms:W3CDTF">2013-06-01T23:12:34Z</dcterms:modified>
</cp:coreProperties>
</file>