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9" r:id="rId2"/>
    <p:sldId id="260" r:id="rId3"/>
    <p:sldId id="256" r:id="rId4"/>
    <p:sldId id="257" r:id="rId5"/>
    <p:sldId id="258" r:id="rId6"/>
    <p:sldId id="262" r:id="rId7"/>
    <p:sldId id="263" r:id="rId8"/>
    <p:sldId id="264" r:id="rId9"/>
    <p:sldId id="268" r:id="rId10"/>
    <p:sldId id="261" r:id="rId11"/>
    <p:sldId id="265" r:id="rId12"/>
    <p:sldId id="266" r:id="rId13"/>
    <p:sldId id="267" r:id="rId1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574" autoAdjust="0"/>
  </p:normalViewPr>
  <p:slideViewPr>
    <p:cSldViewPr>
      <p:cViewPr>
        <p:scale>
          <a:sx n="60" d="100"/>
          <a:sy n="60" d="100"/>
        </p:scale>
        <p:origin x="-979" y="-91"/>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A0B97A-E9D0-45EA-A337-122B7332E778}" type="datetimeFigureOut">
              <a:rPr lang="en-US" smtClean="0"/>
              <a:pPr/>
              <a:t>9/26/2015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8155F9-B176-4032-857B-6262C8AE43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8155F9-B176-4032-857B-6262C8AE43C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BD2E68E-CD95-41B2-BB98-A42504B2FE81}" type="datetimeFigureOut">
              <a:rPr lang="en-US" smtClean="0"/>
              <a:pPr/>
              <a:t>9/26/2015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512EC73-40C8-4F73-BCDB-76471F4731B9}" type="slidenum">
              <a:rPr lang="en-US" smtClean="0"/>
              <a:pPr/>
              <a:t>‹#›</a:t>
            </a:fld>
            <a:endParaRPr lang="en-US"/>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2E68E-CD95-41B2-BB98-A42504B2FE81}" type="datetimeFigureOut">
              <a:rPr lang="en-US" smtClean="0"/>
              <a:pPr/>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2E68E-CD95-41B2-BB98-A42504B2FE81}" type="datetimeFigureOut">
              <a:rPr lang="en-US" smtClean="0"/>
              <a:pPr/>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D2E68E-CD95-41B2-BB98-A42504B2FE81}" type="datetimeFigureOut">
              <a:rPr lang="en-US" smtClean="0"/>
              <a:pPr/>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089822"/>
            <a:ext cx="7086600" cy="1258093"/>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D2E68E-CD95-41B2-BB98-A42504B2FE81}" type="datetimeFigureOut">
              <a:rPr lang="en-US" smtClean="0"/>
              <a:pPr/>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5347230"/>
            <a:ext cx="762000" cy="304271"/>
          </a:xfrm>
        </p:spPr>
        <p:txBody>
          <a:bodyPr/>
          <a:lstStyle/>
          <a:p>
            <a:fld id="{6512EC73-40C8-4F73-BCDB-76471F4731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D2E68E-CD95-41B2-BB98-A42504B2FE81}"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9261"/>
            <a:ext cx="4040188"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279261"/>
            <a:ext cx="4041775" cy="625739"/>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D2E68E-CD95-41B2-BB98-A42504B2FE81}" type="datetimeFigureOut">
              <a:rPr lang="en-US" smtClean="0"/>
              <a:pPr/>
              <a:t>9/26/2015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D2E68E-CD95-41B2-BB98-A42504B2FE81}" type="datetimeFigureOut">
              <a:rPr lang="en-US" smtClean="0"/>
              <a:pPr/>
              <a:t>9/26/2015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2E68E-CD95-41B2-BB98-A42504B2FE81}" type="datetimeFigureOut">
              <a:rPr lang="en-US" smtClean="0"/>
              <a:pPr/>
              <a:t>9/26/2015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270000"/>
            <a:ext cx="3008313" cy="3835136"/>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D2E68E-CD95-41B2-BB98-A42504B2FE81}"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D2E68E-CD95-41B2-BB98-A42504B2FE81}" type="datetimeFigureOut">
              <a:rPr lang="en-US" smtClean="0"/>
              <a:pPr/>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2EC73-40C8-4F73-BCDB-76471F4731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333500"/>
            <a:ext cx="8229600" cy="39243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5347230"/>
            <a:ext cx="2133600" cy="304271"/>
          </a:xfrm>
          <a:prstGeom prst="rect">
            <a:avLst/>
          </a:prstGeom>
        </p:spPr>
        <p:txBody>
          <a:bodyPr vert="horz" anchor="b"/>
          <a:lstStyle>
            <a:lvl1pPr algn="l" eaLnBrk="1" latinLnBrk="0" hangingPunct="1">
              <a:defRPr kumimoji="0" sz="1200">
                <a:solidFill>
                  <a:schemeClr val="tx1">
                    <a:shade val="50000"/>
                  </a:schemeClr>
                </a:solidFill>
              </a:defRPr>
            </a:lvl1pPr>
          </a:lstStyle>
          <a:p>
            <a:fld id="{4BD2E68E-CD95-41B2-BB98-A42504B2FE81}" type="datetimeFigureOut">
              <a:rPr lang="en-US" smtClean="0"/>
              <a:pPr/>
              <a:t>9/26/2015</a:t>
            </a:fld>
            <a:endParaRPr lang="en-US"/>
          </a:p>
        </p:txBody>
      </p:sp>
      <p:sp>
        <p:nvSpPr>
          <p:cNvPr id="3" name="Footer Placeholder 2"/>
          <p:cNvSpPr>
            <a:spLocks noGrp="1"/>
          </p:cNvSpPr>
          <p:nvPr>
            <p:ph type="ftr" sz="quarter" idx="3"/>
          </p:nvPr>
        </p:nvSpPr>
        <p:spPr>
          <a:xfrm>
            <a:off x="3124200" y="5347230"/>
            <a:ext cx="2895600" cy="304271"/>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512EC73-40C8-4F73-BCDB-76471F4731B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The Christian and Money </a:t>
            </a:r>
            <a:endParaRPr lang="en-US" b="1" dirty="0"/>
          </a:p>
        </p:txBody>
      </p:sp>
      <p:sp>
        <p:nvSpPr>
          <p:cNvPr id="5" name="Subtitle 4"/>
          <p:cNvSpPr>
            <a:spLocks noGrp="1"/>
          </p:cNvSpPr>
          <p:nvPr>
            <p:ph type="subTitle" idx="1"/>
          </p:nvPr>
        </p:nvSpPr>
        <p:spPr>
          <a:xfrm>
            <a:off x="1371600" y="3073400"/>
            <a:ext cx="6400800" cy="1460500"/>
          </a:xfrm>
        </p:spPr>
        <p:txBody>
          <a:bodyPr>
            <a:noAutofit/>
          </a:bodyPr>
          <a:lstStyle/>
          <a:p>
            <a:r>
              <a:rPr lang="en-US" sz="3200" b="1" dirty="0" smtClean="0"/>
              <a:t>Is Money Good or Bad?</a:t>
            </a:r>
          </a:p>
          <a:p>
            <a:endParaRPr lang="en-US" sz="1000" b="1" dirty="0" smtClean="0"/>
          </a:p>
          <a:p>
            <a:r>
              <a:rPr lang="en-US" sz="3200" b="1" dirty="0" smtClean="0"/>
              <a:t>Much depends on our attitude toward it.</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419102"/>
            <a:ext cx="4116388" cy="533135"/>
          </a:xfrm>
        </p:spPr>
        <p:txBody>
          <a:bodyPr>
            <a:noAutofit/>
          </a:bodyPr>
          <a:lstStyle/>
          <a:p>
            <a:r>
              <a:rPr lang="en-US" sz="3200" b="1" dirty="0" smtClean="0">
                <a:solidFill>
                  <a:srgbClr val="FFFF00"/>
                </a:solidFill>
                <a:latin typeface="Arial Narrow" pitchFamily="34" charset="0"/>
              </a:rPr>
              <a:t>Desire to be Rich</a:t>
            </a:r>
            <a:endParaRPr lang="en-US" sz="3200" b="1" dirty="0">
              <a:solidFill>
                <a:srgbClr val="FFFF00"/>
              </a:solidFill>
              <a:latin typeface="Arial Narrow" pitchFamily="34" charset="0"/>
            </a:endParaRPr>
          </a:p>
        </p:txBody>
      </p:sp>
      <p:sp>
        <p:nvSpPr>
          <p:cNvPr id="5" name="Text Placeholder 4"/>
          <p:cNvSpPr>
            <a:spLocks noGrp="1"/>
          </p:cNvSpPr>
          <p:nvPr>
            <p:ph type="body" sz="half" idx="3"/>
          </p:nvPr>
        </p:nvSpPr>
        <p:spPr>
          <a:xfrm>
            <a:off x="4572000" y="419367"/>
            <a:ext cx="4267200" cy="533135"/>
          </a:xfrm>
        </p:spPr>
        <p:txBody>
          <a:bodyPr>
            <a:noAutofit/>
          </a:bodyPr>
          <a:lstStyle/>
          <a:p>
            <a:r>
              <a:rPr lang="en-US" sz="3200" b="1" dirty="0" smtClean="0">
                <a:solidFill>
                  <a:srgbClr val="FFFF00"/>
                </a:solidFill>
                <a:latin typeface="Arial Narrow" pitchFamily="34" charset="0"/>
              </a:rPr>
              <a:t>Rich WHO PLEASE GOD</a:t>
            </a:r>
            <a:endParaRPr lang="en-US" sz="3200" b="1" dirty="0">
              <a:solidFill>
                <a:srgbClr val="FFFF00"/>
              </a:solidFill>
              <a:latin typeface="Arial Narrow" pitchFamily="34" charset="0"/>
            </a:endParaRPr>
          </a:p>
        </p:txBody>
      </p:sp>
      <p:sp>
        <p:nvSpPr>
          <p:cNvPr id="4" name="Content Placeholder 3"/>
          <p:cNvSpPr>
            <a:spLocks noGrp="1"/>
          </p:cNvSpPr>
          <p:nvPr>
            <p:ph sz="quarter" idx="2"/>
          </p:nvPr>
        </p:nvSpPr>
        <p:spPr>
          <a:xfrm>
            <a:off x="152400" y="952500"/>
            <a:ext cx="4648200" cy="3292740"/>
          </a:xfrm>
        </p:spPr>
        <p:txBody>
          <a:bodyPr>
            <a:noAutofit/>
          </a:bodyPr>
          <a:lstStyle/>
          <a:p>
            <a:pPr>
              <a:buNone/>
            </a:pPr>
            <a:r>
              <a:rPr lang="en-US" sz="3200" b="1" dirty="0" smtClean="0"/>
              <a:t>Character?</a:t>
            </a:r>
          </a:p>
          <a:p>
            <a:r>
              <a:rPr lang="en-US" sz="3200" dirty="0" smtClean="0"/>
              <a:t>Pride in Possessions</a:t>
            </a:r>
          </a:p>
          <a:p>
            <a:r>
              <a:rPr lang="en-US" sz="3200" dirty="0" smtClean="0"/>
              <a:t>Security in Wealth</a:t>
            </a:r>
          </a:p>
          <a:p>
            <a:r>
              <a:rPr lang="en-US" sz="3200" dirty="0" smtClean="0"/>
              <a:t>Pleasure money buys</a:t>
            </a:r>
          </a:p>
          <a:p>
            <a:pPr>
              <a:buNone/>
            </a:pPr>
            <a:r>
              <a:rPr lang="en-US" sz="3200" b="1" dirty="0" smtClean="0"/>
              <a:t>Goal:                                </a:t>
            </a:r>
            <a:r>
              <a:rPr lang="en-US" sz="3200" b="1" u="sng" dirty="0" smtClean="0"/>
              <a:t>TO </a:t>
            </a:r>
            <a:r>
              <a:rPr lang="en-US" sz="3200" b="1" u="sng" dirty="0" smtClean="0">
                <a:solidFill>
                  <a:srgbClr val="FFFF00"/>
                </a:solidFill>
              </a:rPr>
              <a:t>GET</a:t>
            </a:r>
            <a:r>
              <a:rPr lang="en-US" sz="3200" b="1" u="sng" dirty="0" smtClean="0"/>
              <a:t> MORE</a:t>
            </a:r>
          </a:p>
          <a:p>
            <a:pPr>
              <a:buNone/>
            </a:pPr>
            <a:r>
              <a:rPr lang="en-US" sz="3200" b="1" dirty="0" smtClean="0"/>
              <a:t>Future:</a:t>
            </a:r>
            <a:r>
              <a:rPr lang="en-US" sz="3200" dirty="0" smtClean="0"/>
              <a:t>                         Ruin and destruction</a:t>
            </a:r>
            <a:endParaRPr lang="en-US" sz="3200" dirty="0"/>
          </a:p>
        </p:txBody>
      </p:sp>
      <p:sp>
        <p:nvSpPr>
          <p:cNvPr id="6" name="Content Placeholder 5"/>
          <p:cNvSpPr>
            <a:spLocks noGrp="1"/>
          </p:cNvSpPr>
          <p:nvPr>
            <p:ph sz="quarter" idx="4"/>
          </p:nvPr>
        </p:nvSpPr>
        <p:spPr>
          <a:xfrm>
            <a:off x="4724400" y="952500"/>
            <a:ext cx="4419600" cy="4419600"/>
          </a:xfrm>
        </p:spPr>
        <p:txBody>
          <a:bodyPr>
            <a:noAutofit/>
          </a:bodyPr>
          <a:lstStyle/>
          <a:p>
            <a:pPr>
              <a:buNone/>
            </a:pPr>
            <a:r>
              <a:rPr lang="en-US" sz="3200" b="1" dirty="0" smtClean="0"/>
              <a:t>Character?</a:t>
            </a:r>
          </a:p>
          <a:p>
            <a:r>
              <a:rPr lang="en-US" sz="3200" dirty="0" smtClean="0"/>
              <a:t>Not Haughty</a:t>
            </a:r>
          </a:p>
          <a:p>
            <a:r>
              <a:rPr lang="en-US" sz="3200" dirty="0" smtClean="0"/>
              <a:t>Sets hope on God</a:t>
            </a:r>
          </a:p>
          <a:p>
            <a:r>
              <a:rPr lang="en-US" sz="3200" dirty="0" smtClean="0"/>
              <a:t>Enjoys God’s Gifts</a:t>
            </a:r>
          </a:p>
          <a:p>
            <a:pPr>
              <a:buNone/>
            </a:pPr>
            <a:r>
              <a:rPr lang="en-US" sz="3200" b="1" dirty="0" smtClean="0"/>
              <a:t>Goal:                       </a:t>
            </a:r>
            <a:r>
              <a:rPr lang="en-US" sz="3200" b="1" u="sng" dirty="0" smtClean="0"/>
              <a:t>TO </a:t>
            </a:r>
            <a:r>
              <a:rPr lang="en-US" sz="3200" b="1" u="sng" dirty="0" smtClean="0">
                <a:solidFill>
                  <a:srgbClr val="FFFF00"/>
                </a:solidFill>
              </a:rPr>
              <a:t>GIVE</a:t>
            </a:r>
            <a:r>
              <a:rPr lang="en-US" sz="3200" b="1" u="sng" dirty="0" smtClean="0"/>
              <a:t> MORE</a:t>
            </a:r>
          </a:p>
          <a:p>
            <a:pPr>
              <a:buNone/>
            </a:pPr>
            <a:r>
              <a:rPr lang="en-US" sz="3200" b="1" dirty="0" smtClean="0"/>
              <a:t>Future:                       </a:t>
            </a:r>
            <a:r>
              <a:rPr lang="en-US" sz="3200" dirty="0" smtClean="0"/>
              <a:t>Treasure for Future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“I’m not rich!</a:t>
            </a:r>
            <a:br>
              <a:rPr lang="en-US" dirty="0" smtClean="0"/>
            </a:br>
            <a:r>
              <a:rPr lang="en-US" dirty="0" smtClean="0"/>
              <a:t>I’m just a working man” </a:t>
            </a:r>
            <a:endParaRPr lang="en-US" dirty="0"/>
          </a:p>
        </p:txBody>
      </p:sp>
      <p:sp>
        <p:nvSpPr>
          <p:cNvPr id="8" name="Subtitle 7"/>
          <p:cNvSpPr>
            <a:spLocks noGrp="1"/>
          </p:cNvSpPr>
          <p:nvPr>
            <p:ph type="subTitle" idx="1"/>
          </p:nvPr>
        </p:nvSpPr>
        <p:spPr>
          <a:xfrm>
            <a:off x="1371600" y="3149600"/>
            <a:ext cx="6400800" cy="1460500"/>
          </a:xfrm>
        </p:spPr>
        <p:txBody>
          <a:bodyPr>
            <a:normAutofit/>
          </a:bodyPr>
          <a:lstStyle/>
          <a:p>
            <a:r>
              <a:rPr lang="en-US" sz="4000" dirty="0" smtClean="0"/>
              <a:t>What do you work for?</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Ephesians 4:28</a:t>
            </a:r>
            <a:endParaRPr lang="en-US" dirty="0"/>
          </a:p>
        </p:txBody>
      </p:sp>
      <p:sp>
        <p:nvSpPr>
          <p:cNvPr id="5" name="TextBox 4"/>
          <p:cNvSpPr txBox="1"/>
          <p:nvPr/>
        </p:nvSpPr>
        <p:spPr>
          <a:xfrm>
            <a:off x="457200" y="1257300"/>
            <a:ext cx="8305800" cy="1569660"/>
          </a:xfrm>
          <a:prstGeom prst="rect">
            <a:avLst/>
          </a:prstGeom>
          <a:noFill/>
        </p:spPr>
        <p:txBody>
          <a:bodyPr wrap="square" rtlCol="0">
            <a:spAutoFit/>
          </a:bodyPr>
          <a:lstStyle/>
          <a:p>
            <a:r>
              <a:rPr lang="en-US" sz="3200" i="1" dirty="0" smtClean="0"/>
              <a:t>“Let him who stole steal no longer, but rather let him labor, working with his hands what is good, that he may have--</a:t>
            </a:r>
            <a:endParaRPr lang="en-US" sz="3200" dirty="0"/>
          </a:p>
        </p:txBody>
      </p:sp>
      <p:sp>
        <p:nvSpPr>
          <p:cNvPr id="7" name="TextBox 6"/>
          <p:cNvSpPr txBox="1"/>
          <p:nvPr/>
        </p:nvSpPr>
        <p:spPr>
          <a:xfrm>
            <a:off x="-152400" y="2247900"/>
            <a:ext cx="8077200" cy="584775"/>
          </a:xfrm>
          <a:prstGeom prst="rect">
            <a:avLst/>
          </a:prstGeom>
          <a:noFill/>
        </p:spPr>
        <p:txBody>
          <a:bodyPr wrap="square" rtlCol="0">
            <a:spAutoFit/>
          </a:bodyPr>
          <a:lstStyle/>
          <a:p>
            <a:pPr algn="r"/>
            <a:r>
              <a:rPr lang="en-US" sz="3200" dirty="0" smtClean="0"/>
              <a:t>                                       </a:t>
            </a:r>
            <a:r>
              <a:rPr lang="en-US" sz="3200" dirty="0" smtClean="0">
                <a:solidFill>
                  <a:srgbClr val="FFFF00"/>
                </a:solidFill>
              </a:rPr>
              <a:t>what he wants.</a:t>
            </a:r>
            <a:endParaRPr lang="en-US" sz="3200" dirty="0">
              <a:solidFill>
                <a:srgbClr val="FFFF00"/>
              </a:solidFill>
            </a:endParaRPr>
          </a:p>
        </p:txBody>
      </p:sp>
      <p:sp>
        <p:nvSpPr>
          <p:cNvPr id="8" name="TextBox 7"/>
          <p:cNvSpPr txBox="1"/>
          <p:nvPr/>
        </p:nvSpPr>
        <p:spPr>
          <a:xfrm>
            <a:off x="457200" y="2237482"/>
            <a:ext cx="8229600" cy="1077218"/>
          </a:xfrm>
          <a:prstGeom prst="rect">
            <a:avLst/>
          </a:prstGeom>
          <a:noFill/>
        </p:spPr>
        <p:txBody>
          <a:bodyPr wrap="square" rtlCol="0">
            <a:spAutoFit/>
          </a:bodyPr>
          <a:lstStyle/>
          <a:p>
            <a:r>
              <a:rPr lang="en-US" sz="3200" i="1" dirty="0" smtClean="0">
                <a:solidFill>
                  <a:srgbClr val="FFFF00"/>
                </a:solidFill>
                <a:effectLst>
                  <a:outerShdw blurRad="38100" dist="38100" dir="2700000" algn="tl">
                    <a:srgbClr val="000000">
                      <a:alpha val="43137"/>
                    </a:srgbClr>
                  </a:outerShdw>
                </a:effectLst>
              </a:rPr>
              <a:t>                                        something to give him who has need.</a:t>
            </a:r>
            <a:r>
              <a:rPr lang="en-US" sz="3200" i="1" dirty="0" smtClean="0">
                <a:effectLst>
                  <a:outerShdw blurRad="38100" dist="38100" dir="2700000" algn="tl">
                    <a:srgbClr val="000000">
                      <a:alpha val="43137"/>
                    </a:srgbClr>
                  </a:outerShdw>
                </a:effectLst>
              </a:rPr>
              <a:t>”</a:t>
            </a:r>
            <a:endParaRPr lang="en-US" sz="3200" i="1" dirty="0">
              <a:effectLst>
                <a:outerShdw blurRad="38100" dist="38100" dir="2700000" algn="tl">
                  <a:srgbClr val="000000">
                    <a:alpha val="43137"/>
                  </a:srgbClr>
                </a:outerShdw>
              </a:effectLst>
            </a:endParaRPr>
          </a:p>
        </p:txBody>
      </p:sp>
      <p:sp>
        <p:nvSpPr>
          <p:cNvPr id="9" name="TextBox 8"/>
          <p:cNvSpPr txBox="1"/>
          <p:nvPr/>
        </p:nvSpPr>
        <p:spPr>
          <a:xfrm>
            <a:off x="1447800" y="3390900"/>
            <a:ext cx="8077200" cy="646331"/>
          </a:xfrm>
          <a:prstGeom prst="rect">
            <a:avLst/>
          </a:prstGeom>
          <a:noFill/>
        </p:spPr>
        <p:txBody>
          <a:bodyPr wrap="square" rtlCol="0">
            <a:spAutoFit/>
          </a:bodyPr>
          <a:lstStyle/>
          <a:p>
            <a:r>
              <a:rPr lang="en-US" sz="3600" dirty="0" smtClean="0"/>
              <a:t>Do you work: </a:t>
            </a:r>
            <a:endParaRPr lang="en-US" sz="3600" dirty="0"/>
          </a:p>
        </p:txBody>
      </p:sp>
      <p:sp>
        <p:nvSpPr>
          <p:cNvPr id="10" name="TextBox 9"/>
          <p:cNvSpPr txBox="1"/>
          <p:nvPr/>
        </p:nvSpPr>
        <p:spPr>
          <a:xfrm>
            <a:off x="4572000" y="3162300"/>
            <a:ext cx="4267200" cy="646331"/>
          </a:xfrm>
          <a:prstGeom prst="rect">
            <a:avLst/>
          </a:prstGeom>
          <a:noFill/>
        </p:spPr>
        <p:txBody>
          <a:bodyPr wrap="square" rtlCol="0">
            <a:spAutoFit/>
          </a:bodyPr>
          <a:lstStyle/>
          <a:p>
            <a:r>
              <a:rPr lang="en-US" sz="3600" dirty="0" smtClean="0"/>
              <a:t>To Have</a:t>
            </a:r>
            <a:endParaRPr lang="en-US" sz="3600" dirty="0"/>
          </a:p>
        </p:txBody>
      </p:sp>
      <p:sp>
        <p:nvSpPr>
          <p:cNvPr id="11" name="TextBox 10"/>
          <p:cNvSpPr txBox="1"/>
          <p:nvPr/>
        </p:nvSpPr>
        <p:spPr>
          <a:xfrm>
            <a:off x="6477000" y="3390900"/>
            <a:ext cx="4267200" cy="646331"/>
          </a:xfrm>
          <a:prstGeom prst="rect">
            <a:avLst/>
          </a:prstGeom>
          <a:noFill/>
        </p:spPr>
        <p:txBody>
          <a:bodyPr wrap="square" rtlCol="0">
            <a:spAutoFit/>
          </a:bodyPr>
          <a:lstStyle/>
          <a:p>
            <a:r>
              <a:rPr lang="en-US" sz="3600" dirty="0" smtClean="0"/>
              <a:t>  or</a:t>
            </a:r>
            <a:endParaRPr lang="en-US" sz="3600" dirty="0"/>
          </a:p>
        </p:txBody>
      </p:sp>
      <p:sp>
        <p:nvSpPr>
          <p:cNvPr id="12" name="TextBox 11"/>
          <p:cNvSpPr txBox="1"/>
          <p:nvPr/>
        </p:nvSpPr>
        <p:spPr>
          <a:xfrm>
            <a:off x="4343400" y="3658969"/>
            <a:ext cx="4267200" cy="646331"/>
          </a:xfrm>
          <a:prstGeom prst="rect">
            <a:avLst/>
          </a:prstGeom>
          <a:noFill/>
        </p:spPr>
        <p:txBody>
          <a:bodyPr wrap="square" rtlCol="0">
            <a:spAutoFit/>
          </a:bodyPr>
          <a:lstStyle/>
          <a:p>
            <a:r>
              <a:rPr lang="en-US" sz="3600" dirty="0" smtClean="0"/>
              <a:t>  To Give</a:t>
            </a:r>
            <a:endParaRPr lang="en-US" sz="3600" dirty="0"/>
          </a:p>
        </p:txBody>
      </p:sp>
      <p:sp>
        <p:nvSpPr>
          <p:cNvPr id="13" name="TextBox 12"/>
          <p:cNvSpPr txBox="1"/>
          <p:nvPr/>
        </p:nvSpPr>
        <p:spPr>
          <a:xfrm>
            <a:off x="1752600" y="4914900"/>
            <a:ext cx="184731" cy="369332"/>
          </a:xfrm>
          <a:prstGeom prst="rect">
            <a:avLst/>
          </a:prstGeom>
          <a:noFill/>
        </p:spPr>
        <p:txBody>
          <a:bodyPr wrap="none" rtlCol="0">
            <a:spAutoFit/>
          </a:bodyPr>
          <a:lstStyle/>
          <a:p>
            <a:endParaRPr lang="en-US" dirty="0"/>
          </a:p>
        </p:txBody>
      </p:sp>
      <p:sp>
        <p:nvSpPr>
          <p:cNvPr id="14" name="TextBox 13"/>
          <p:cNvSpPr txBox="1"/>
          <p:nvPr/>
        </p:nvSpPr>
        <p:spPr>
          <a:xfrm>
            <a:off x="609600" y="4229100"/>
            <a:ext cx="8153400" cy="1200329"/>
          </a:xfrm>
          <a:prstGeom prst="rect">
            <a:avLst/>
          </a:prstGeom>
          <a:noFill/>
        </p:spPr>
        <p:txBody>
          <a:bodyPr wrap="square" rtlCol="0">
            <a:spAutoFit/>
          </a:bodyPr>
          <a:lstStyle/>
          <a:p>
            <a:pPr algn="ctr"/>
            <a:r>
              <a:rPr lang="en-US" sz="3600" dirty="0" smtClean="0"/>
              <a:t>The answer reveals whether we are like Christ or like the world.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strVal val="#ppt_w*0.70"/>
                                          </p:val>
                                        </p:tav>
                                        <p:tav tm="100000">
                                          <p:val>
                                            <p:strVal val="#ppt_w"/>
                                          </p:val>
                                        </p:tav>
                                      </p:tavLst>
                                    </p:anim>
                                    <p:anim calcmode="lin" valueType="num">
                                      <p:cBhvr>
                                        <p:cTn id="40" dur="1000" fill="hold"/>
                                        <p:tgtEl>
                                          <p:spTgt spid="14"/>
                                        </p:tgtEl>
                                        <p:attrNameLst>
                                          <p:attrName>ppt_h</p:attrName>
                                        </p:attrNameLst>
                                      </p:cBhvr>
                                      <p:tavLst>
                                        <p:tav tm="0">
                                          <p:val>
                                            <p:strVal val="#ppt_h"/>
                                          </p:val>
                                        </p:tav>
                                        <p:tav tm="100000">
                                          <p:val>
                                            <p:strVal val="#ppt_h"/>
                                          </p:val>
                                        </p:tav>
                                      </p:tavLst>
                                    </p:anim>
                                    <p:animEffect transition="in" filter="fade">
                                      <p:cBhvr>
                                        <p:cTn id="4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 Corinthians 8:9</a:t>
            </a:r>
            <a:endParaRPr lang="en-US" dirty="0"/>
          </a:p>
        </p:txBody>
      </p:sp>
      <p:sp>
        <p:nvSpPr>
          <p:cNvPr id="4" name="TextBox 3"/>
          <p:cNvSpPr txBox="1"/>
          <p:nvPr/>
        </p:nvSpPr>
        <p:spPr>
          <a:xfrm>
            <a:off x="762000" y="1409700"/>
            <a:ext cx="7848600" cy="2862322"/>
          </a:xfrm>
          <a:prstGeom prst="rect">
            <a:avLst/>
          </a:prstGeom>
          <a:noFill/>
        </p:spPr>
        <p:txBody>
          <a:bodyPr wrap="square" rtlCol="0">
            <a:spAutoFit/>
          </a:bodyPr>
          <a:lstStyle/>
          <a:p>
            <a:r>
              <a:rPr lang="en-US" baseline="30000" dirty="0" smtClean="0"/>
              <a:t> </a:t>
            </a:r>
            <a:r>
              <a:rPr lang="en-US" sz="3600" i="1" dirty="0" smtClean="0"/>
              <a:t>”For you know the grace of our Lord Jesus Christ, that though He was rich, yet for your sakes He became poor, that you through His poverty might become rich.”</a:t>
            </a:r>
            <a:endParaRPr lang="en-US" sz="3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Two Passages in the same chapter  </a:t>
            </a:r>
            <a:endParaRPr lang="en-US" dirty="0"/>
          </a:p>
        </p:txBody>
      </p:sp>
      <p:sp>
        <p:nvSpPr>
          <p:cNvPr id="7" name="Subtitle 6"/>
          <p:cNvSpPr>
            <a:spLocks noGrp="1"/>
          </p:cNvSpPr>
          <p:nvPr>
            <p:ph type="subTitle" idx="1"/>
          </p:nvPr>
        </p:nvSpPr>
        <p:spPr>
          <a:xfrm>
            <a:off x="1371600" y="2997200"/>
            <a:ext cx="6400800" cy="1460500"/>
          </a:xfrm>
        </p:spPr>
        <p:txBody>
          <a:bodyPr>
            <a:noAutofit/>
          </a:bodyPr>
          <a:lstStyle/>
          <a:p>
            <a:r>
              <a:rPr lang="en-US" sz="3200" dirty="0" smtClean="0"/>
              <a:t>1 Timothy 6</a:t>
            </a:r>
          </a:p>
          <a:p>
            <a:endParaRPr lang="en-US" sz="800" dirty="0" smtClean="0"/>
          </a:p>
          <a:p>
            <a:r>
              <a:rPr lang="en-US" sz="3200" dirty="0" smtClean="0"/>
              <a:t>Verses 6-10       Verses 17-20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114300"/>
            <a:ext cx="8229600" cy="952500"/>
          </a:xfrm>
        </p:spPr>
        <p:txBody>
          <a:bodyPr/>
          <a:lstStyle/>
          <a:p>
            <a:r>
              <a:rPr lang="en-US" dirty="0" smtClean="0"/>
              <a:t>1 Timothy 6:6-10</a:t>
            </a:r>
            <a:endParaRPr lang="en-US" dirty="0"/>
          </a:p>
        </p:txBody>
      </p:sp>
      <p:sp>
        <p:nvSpPr>
          <p:cNvPr id="13" name="TextBox 12"/>
          <p:cNvSpPr txBox="1"/>
          <p:nvPr/>
        </p:nvSpPr>
        <p:spPr>
          <a:xfrm>
            <a:off x="304800" y="952500"/>
            <a:ext cx="8610600" cy="4247317"/>
          </a:xfrm>
          <a:prstGeom prst="rect">
            <a:avLst/>
          </a:prstGeom>
          <a:noFill/>
          <a:ln>
            <a:noFill/>
          </a:ln>
        </p:spPr>
        <p:txBody>
          <a:bodyPr wrap="square" rtlCol="0">
            <a:spAutoFit/>
          </a:bodyPr>
          <a:lstStyle/>
          <a:p>
            <a:r>
              <a:rPr lang="en-US" sz="2700" dirty="0" smtClean="0"/>
              <a:t>But godliness with contentment is great gain, </a:t>
            </a:r>
            <a:r>
              <a:rPr lang="en-US" sz="2700" baseline="30000" dirty="0" smtClean="0"/>
              <a:t>7 </a:t>
            </a:r>
            <a:r>
              <a:rPr lang="en-US" sz="2700" dirty="0" smtClean="0"/>
              <a:t>for we brought nothing into the world, and we cannot take anything out of the world. </a:t>
            </a:r>
            <a:r>
              <a:rPr lang="en-US" sz="2700" baseline="30000" dirty="0" smtClean="0"/>
              <a:t>8 </a:t>
            </a:r>
            <a:r>
              <a:rPr lang="en-US" sz="2700" dirty="0" smtClean="0"/>
              <a:t>But if we have food and clothing, with these we will be content. </a:t>
            </a:r>
            <a:r>
              <a:rPr lang="en-US" sz="2700" baseline="30000" dirty="0" smtClean="0"/>
              <a:t>9 </a:t>
            </a:r>
            <a:r>
              <a:rPr lang="en-US" sz="2700" dirty="0" smtClean="0"/>
              <a:t>But those who desire to be rich fall into temptation, into a snare, into many senseless and harmful desires that plunge people into ruin and destruction. </a:t>
            </a:r>
            <a:r>
              <a:rPr lang="en-US" sz="2700" baseline="30000" dirty="0" smtClean="0"/>
              <a:t>10 </a:t>
            </a:r>
            <a:r>
              <a:rPr lang="en-US" sz="2700" dirty="0" smtClean="0"/>
              <a:t>For the love of money is a root of all kinds of evils. It is through this craving that some have wandered away from the faith and pierced themselves with many pangs.</a:t>
            </a:r>
            <a:endParaRPr lang="en-US" sz="2700" dirty="0"/>
          </a:p>
        </p:txBody>
      </p:sp>
      <p:cxnSp>
        <p:nvCxnSpPr>
          <p:cNvPr id="15" name="Straight Connector 14"/>
          <p:cNvCxnSpPr/>
          <p:nvPr/>
        </p:nvCxnSpPr>
        <p:spPr>
          <a:xfrm>
            <a:off x="6553200" y="2628900"/>
            <a:ext cx="2057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 y="3086100"/>
            <a:ext cx="8001000"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1000" y="3467100"/>
            <a:ext cx="73914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81000" y="3924300"/>
            <a:ext cx="487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19102"/>
            <a:ext cx="5029200" cy="533135"/>
          </a:xfrm>
        </p:spPr>
        <p:txBody>
          <a:bodyPr>
            <a:noAutofit/>
          </a:bodyPr>
          <a:lstStyle/>
          <a:p>
            <a:r>
              <a:rPr lang="en-US" sz="3200" b="1" dirty="0" smtClean="0">
                <a:solidFill>
                  <a:srgbClr val="FFFF00"/>
                </a:solidFill>
                <a:effectLst>
                  <a:outerShdw blurRad="38100" dist="38100" dir="2700000" algn="tl">
                    <a:srgbClr val="000000">
                      <a:alpha val="43137"/>
                    </a:srgbClr>
                  </a:outerShdw>
                </a:effectLst>
              </a:rPr>
              <a:t>Desire to be Rich</a:t>
            </a:r>
            <a:endParaRPr lang="en-US" sz="3200" b="1" dirty="0">
              <a:solidFill>
                <a:srgbClr val="FFFF00"/>
              </a:solidFill>
              <a:effectLst>
                <a:outerShdw blurRad="38100" dist="38100" dir="2700000" algn="tl">
                  <a:srgbClr val="000000">
                    <a:alpha val="43137"/>
                  </a:srgbClr>
                </a:outerShdw>
              </a:effectLst>
            </a:endParaRPr>
          </a:p>
        </p:txBody>
      </p:sp>
      <p:sp>
        <p:nvSpPr>
          <p:cNvPr id="4" name="Content Placeholder 3"/>
          <p:cNvSpPr>
            <a:spLocks noGrp="1"/>
          </p:cNvSpPr>
          <p:nvPr>
            <p:ph sz="quarter" idx="2"/>
          </p:nvPr>
        </p:nvSpPr>
        <p:spPr>
          <a:xfrm>
            <a:off x="457200" y="952500"/>
            <a:ext cx="4724400" cy="3292740"/>
          </a:xfrm>
        </p:spPr>
        <p:txBody>
          <a:bodyPr>
            <a:noAutofit/>
          </a:bodyPr>
          <a:lstStyle/>
          <a:p>
            <a:pPr>
              <a:buNone/>
            </a:pPr>
            <a:r>
              <a:rPr lang="en-US" sz="3200" b="1" dirty="0" smtClean="0"/>
              <a:t>Why?</a:t>
            </a:r>
          </a:p>
          <a:p>
            <a:pPr>
              <a:buNone/>
            </a:pPr>
            <a:r>
              <a:rPr lang="en-US" sz="3200" dirty="0" smtClean="0"/>
              <a:t>	-- Pride</a:t>
            </a:r>
          </a:p>
          <a:p>
            <a:pPr>
              <a:buNone/>
            </a:pPr>
            <a:r>
              <a:rPr lang="en-US" sz="3200" dirty="0" smtClean="0"/>
              <a:t>	-- Security</a:t>
            </a:r>
          </a:p>
          <a:p>
            <a:pPr>
              <a:buNone/>
            </a:pPr>
            <a:r>
              <a:rPr lang="en-US" sz="3200" dirty="0" smtClean="0"/>
              <a:t>	-- Pleasures</a:t>
            </a:r>
          </a:p>
          <a:p>
            <a:pPr>
              <a:buNone/>
            </a:pPr>
            <a:r>
              <a:rPr lang="en-US" sz="3200" b="1" dirty="0" smtClean="0"/>
              <a:t>Goal?   </a:t>
            </a:r>
            <a:r>
              <a:rPr lang="en-US" sz="3200" b="1" u="sng" dirty="0" smtClean="0"/>
              <a:t>TO </a:t>
            </a:r>
            <a:r>
              <a:rPr lang="en-US" sz="3200" b="1" u="sng" dirty="0" smtClean="0">
                <a:solidFill>
                  <a:srgbClr val="FFFF00"/>
                </a:solidFill>
              </a:rPr>
              <a:t>GET</a:t>
            </a:r>
            <a:r>
              <a:rPr lang="en-US" sz="3200" b="1" u="sng" dirty="0" smtClean="0"/>
              <a:t> MORE</a:t>
            </a:r>
          </a:p>
          <a:p>
            <a:pPr>
              <a:buNone/>
            </a:pPr>
            <a:r>
              <a:rPr lang="en-US" sz="3200" b="1" dirty="0" smtClean="0"/>
              <a:t>Future:</a:t>
            </a:r>
            <a:r>
              <a:rPr lang="en-US" sz="3200" dirty="0" smtClean="0"/>
              <a:t>                         Ruin and Destruction</a:t>
            </a:r>
            <a:endParaRPr lang="en-US" sz="3200" dirty="0"/>
          </a:p>
        </p:txBody>
      </p:sp>
      <p:sp>
        <p:nvSpPr>
          <p:cNvPr id="8" name="TextBox 7"/>
          <p:cNvSpPr txBox="1"/>
          <p:nvPr/>
        </p:nvSpPr>
        <p:spPr>
          <a:xfrm>
            <a:off x="1828800" y="952502"/>
            <a:ext cx="5105400" cy="584775"/>
          </a:xfrm>
          <a:prstGeom prst="rect">
            <a:avLst/>
          </a:prstGeom>
          <a:noFill/>
        </p:spPr>
        <p:txBody>
          <a:bodyPr wrap="square" rtlCol="0">
            <a:spAutoFit/>
          </a:bodyPr>
          <a:lstStyle/>
          <a:p>
            <a:r>
              <a:rPr lang="en-US" sz="3200" i="1" dirty="0" smtClean="0"/>
              <a:t>“foolish and hurtful lusts”</a:t>
            </a:r>
            <a:endParaRPr lang="en-US" sz="3200" i="1" dirty="0"/>
          </a:p>
        </p:txBody>
      </p:sp>
      <p:sp>
        <p:nvSpPr>
          <p:cNvPr id="11" name="TextBox 10"/>
          <p:cNvSpPr txBox="1"/>
          <p:nvPr/>
        </p:nvSpPr>
        <p:spPr>
          <a:xfrm>
            <a:off x="3124200" y="1562100"/>
            <a:ext cx="5410200" cy="3539430"/>
          </a:xfrm>
          <a:prstGeom prst="rect">
            <a:avLst/>
          </a:prstGeom>
          <a:noFill/>
        </p:spPr>
        <p:txBody>
          <a:bodyPr wrap="square" rtlCol="0">
            <a:spAutoFit/>
          </a:bodyPr>
          <a:lstStyle/>
          <a:p>
            <a:r>
              <a:rPr lang="en-US" sz="2800" i="1" dirty="0" smtClean="0"/>
              <a:t>“At the end of the twelve months he was walking about the royal palace of Babylon. </a:t>
            </a:r>
            <a:r>
              <a:rPr lang="en-US" sz="2800" i="1" baseline="30000" dirty="0" smtClean="0"/>
              <a:t>30 </a:t>
            </a:r>
            <a:r>
              <a:rPr lang="en-US" sz="2800" i="1" dirty="0" smtClean="0"/>
              <a:t>The king spoke, saying, “Is not this great Babylon, that I have built for a royal dwelling by my mighty power and for the honor of my majesty?”  </a:t>
            </a:r>
            <a:r>
              <a:rPr lang="en-US" sz="2800" dirty="0" smtClean="0"/>
              <a:t>(Daniel 4:29-30)</a:t>
            </a:r>
            <a:endParaRPr lang="en-US" sz="2800" dirty="0"/>
          </a:p>
        </p:txBody>
      </p:sp>
      <p:sp>
        <p:nvSpPr>
          <p:cNvPr id="12" name="TextBox 11"/>
          <p:cNvSpPr txBox="1"/>
          <p:nvPr/>
        </p:nvSpPr>
        <p:spPr>
          <a:xfrm>
            <a:off x="3124200" y="2171700"/>
            <a:ext cx="5486400" cy="1815882"/>
          </a:xfrm>
          <a:prstGeom prst="rect">
            <a:avLst/>
          </a:prstGeom>
          <a:noFill/>
        </p:spPr>
        <p:txBody>
          <a:bodyPr wrap="square" rtlCol="0">
            <a:spAutoFit/>
          </a:bodyPr>
          <a:lstStyle/>
          <a:p>
            <a:r>
              <a:rPr lang="en-US" sz="2800" i="1" dirty="0" smtClean="0"/>
              <a:t>I will say to my soul, “Soul, you have many goods laid up for many years; take your ease; eat, drink, and be merry.”</a:t>
            </a:r>
            <a:r>
              <a:rPr lang="en-US" sz="2800" dirty="0" smtClean="0"/>
              <a:t>’Luke 12:19</a:t>
            </a:r>
            <a:endParaRPr lang="en-US" sz="2800" i="1" dirty="0"/>
          </a:p>
        </p:txBody>
      </p:sp>
      <p:sp>
        <p:nvSpPr>
          <p:cNvPr id="13" name="TextBox 12"/>
          <p:cNvSpPr txBox="1"/>
          <p:nvPr/>
        </p:nvSpPr>
        <p:spPr>
          <a:xfrm>
            <a:off x="3200400" y="2781300"/>
            <a:ext cx="5562600" cy="1815882"/>
          </a:xfrm>
          <a:prstGeom prst="rect">
            <a:avLst/>
          </a:prstGeom>
          <a:noFill/>
        </p:spPr>
        <p:txBody>
          <a:bodyPr wrap="square" rtlCol="0">
            <a:spAutoFit/>
          </a:bodyPr>
          <a:lstStyle/>
          <a:p>
            <a:r>
              <a:rPr lang="en-US" sz="2800" i="1" dirty="0" smtClean="0"/>
              <a:t>“There was a certain rich man who was clothed in purple and fine linen and fared sumptuously every day” </a:t>
            </a:r>
            <a:r>
              <a:rPr lang="en-US" sz="2800" dirty="0" smtClean="0"/>
              <a:t>Luke 16:19</a:t>
            </a:r>
            <a:r>
              <a:rPr lang="en-US" sz="2800" i="1" dirty="0" smtClean="0"/>
              <a:t>.</a:t>
            </a:r>
            <a:endParaRPr lang="en-US" sz="2800" i="1" dirty="0"/>
          </a:p>
        </p:txBody>
      </p:sp>
      <p:sp>
        <p:nvSpPr>
          <p:cNvPr id="9" name="TextBox 8"/>
          <p:cNvSpPr txBox="1"/>
          <p:nvPr/>
        </p:nvSpPr>
        <p:spPr>
          <a:xfrm>
            <a:off x="2209800" y="3771900"/>
            <a:ext cx="2590800" cy="461665"/>
          </a:xfrm>
          <a:prstGeom prst="rect">
            <a:avLst/>
          </a:prstGeom>
          <a:noFill/>
        </p:spPr>
        <p:txBody>
          <a:bodyPr wrap="square" rtlCol="0">
            <a:spAutoFit/>
          </a:bodyPr>
          <a:lstStyle/>
          <a:p>
            <a:r>
              <a:rPr lang="en-US" sz="2400" i="1" dirty="0" smtClean="0"/>
              <a:t>Ecclesiastes 5:10</a:t>
            </a: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50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up)">
                                      <p:cBhvr>
                                        <p:cTn id="38"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 Timothy 6:17-20</a:t>
            </a:r>
            <a:endParaRPr lang="en-US" dirty="0"/>
          </a:p>
        </p:txBody>
      </p:sp>
      <p:sp>
        <p:nvSpPr>
          <p:cNvPr id="5" name="TextBox 4"/>
          <p:cNvSpPr txBox="1"/>
          <p:nvPr/>
        </p:nvSpPr>
        <p:spPr>
          <a:xfrm>
            <a:off x="533400" y="1333500"/>
            <a:ext cx="8305800" cy="3816429"/>
          </a:xfrm>
          <a:prstGeom prst="rect">
            <a:avLst/>
          </a:prstGeom>
          <a:noFill/>
        </p:spPr>
        <p:txBody>
          <a:bodyPr wrap="square" rtlCol="0">
            <a:spAutoFit/>
          </a:bodyPr>
          <a:lstStyle/>
          <a:p>
            <a:r>
              <a:rPr lang="en-US" sz="2800" dirty="0" smtClean="0"/>
              <a:t>As for the rich in this present age, charge them not to be haughty, nor to set their hopes on the uncertainty of riches, but on God, who richly provides us with everything to enjoy. </a:t>
            </a:r>
            <a:r>
              <a:rPr lang="en-US" sz="2800" baseline="30000" dirty="0" smtClean="0"/>
              <a:t>18 </a:t>
            </a:r>
            <a:r>
              <a:rPr lang="en-US" sz="2800" dirty="0" smtClean="0"/>
              <a:t>They are to do good, to be rich in good works, to be generous and ready to share, </a:t>
            </a:r>
            <a:r>
              <a:rPr lang="en-US" sz="2800" baseline="30000" dirty="0" smtClean="0"/>
              <a:t>19 </a:t>
            </a:r>
            <a:r>
              <a:rPr lang="en-US" sz="2800" dirty="0" smtClean="0"/>
              <a:t>thus storing up treasure for themselves as a good foundation for the future, so that they may take hold of that which is truly life.</a:t>
            </a:r>
          </a:p>
          <a:p>
            <a:endParaRPr lang="en-US" dirty="0"/>
          </a:p>
        </p:txBody>
      </p:sp>
      <p:cxnSp>
        <p:nvCxnSpPr>
          <p:cNvPr id="7" name="Straight Connector 6"/>
          <p:cNvCxnSpPr/>
          <p:nvPr/>
        </p:nvCxnSpPr>
        <p:spPr>
          <a:xfrm>
            <a:off x="2209800" y="1790700"/>
            <a:ext cx="358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865"/>
            <a:ext cx="4114800" cy="952500"/>
          </a:xfrm>
        </p:spPr>
        <p:txBody>
          <a:bodyPr>
            <a:normAutofit/>
          </a:bodyPr>
          <a:lstStyle/>
          <a:p>
            <a:pPr algn="l"/>
            <a:r>
              <a:rPr lang="en-US" sz="4000" dirty="0" smtClean="0"/>
              <a:t>Who are “rich”?</a:t>
            </a:r>
            <a:endParaRPr lang="en-US" sz="4000" dirty="0"/>
          </a:p>
        </p:txBody>
      </p:sp>
      <p:sp>
        <p:nvSpPr>
          <p:cNvPr id="4" name="Content Placeholder 3"/>
          <p:cNvSpPr>
            <a:spLocks noGrp="1"/>
          </p:cNvSpPr>
          <p:nvPr>
            <p:ph idx="1"/>
          </p:nvPr>
        </p:nvSpPr>
        <p:spPr>
          <a:xfrm>
            <a:off x="457200" y="1333500"/>
            <a:ext cx="8458200" cy="3924300"/>
          </a:xfrm>
        </p:spPr>
        <p:txBody>
          <a:bodyPr>
            <a:normAutofit/>
          </a:bodyPr>
          <a:lstStyle/>
          <a:p>
            <a:pPr marL="651510" indent="-514350">
              <a:buNone/>
            </a:pPr>
            <a:r>
              <a:rPr lang="en-US" sz="3200" dirty="0" smtClean="0"/>
              <a:t>1. Comparison with others:</a:t>
            </a:r>
          </a:p>
          <a:p>
            <a:pPr>
              <a:buNone/>
            </a:pPr>
            <a:r>
              <a:rPr lang="en-US" dirty="0" smtClean="0"/>
              <a:t>		-- Usually compare ourselves with those who 		    have more than we have.</a:t>
            </a:r>
          </a:p>
          <a:p>
            <a:pPr>
              <a:buNone/>
            </a:pPr>
            <a:r>
              <a:rPr lang="en-US" dirty="0" smtClean="0"/>
              <a:t>		-- Need to compare with those who have less.</a:t>
            </a:r>
          </a:p>
          <a:p>
            <a:pPr>
              <a:buNone/>
            </a:pPr>
            <a:r>
              <a:rPr lang="en-US" sz="3200" dirty="0" smtClean="0"/>
              <a:t>2. What we have beyond necessities</a:t>
            </a:r>
            <a:r>
              <a:rPr lang="en-US" dirty="0" smtClean="0"/>
              <a:t> (6:8)</a:t>
            </a:r>
          </a:p>
          <a:p>
            <a:pPr>
              <a:buNone/>
            </a:pPr>
            <a:r>
              <a:rPr lang="en-US" sz="3200" dirty="0" smtClean="0"/>
              <a:t>3. What we are able to spend for pleasure.</a:t>
            </a:r>
          </a:p>
          <a:p>
            <a:endParaRPr lang="en-US" dirty="0"/>
          </a:p>
        </p:txBody>
      </p:sp>
      <p:sp>
        <p:nvSpPr>
          <p:cNvPr id="5" name="TextBox 4"/>
          <p:cNvSpPr txBox="1"/>
          <p:nvPr/>
        </p:nvSpPr>
        <p:spPr>
          <a:xfrm>
            <a:off x="1676400" y="1082814"/>
            <a:ext cx="5943600" cy="707886"/>
          </a:xfrm>
          <a:prstGeom prst="rect">
            <a:avLst/>
          </a:prstGeom>
          <a:noFill/>
        </p:spPr>
        <p:txBody>
          <a:bodyPr wrap="square" rtlCol="0">
            <a:spAutoFit/>
          </a:bodyPr>
          <a:lstStyle/>
          <a:p>
            <a:r>
              <a:rPr lang="en-US" sz="4000" i="1" dirty="0" smtClean="0"/>
              <a:t>How can we Determine?</a:t>
            </a:r>
            <a:endParaRPr lang="en-US" sz="4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left)">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 Timothy 6:17-20</a:t>
            </a:r>
            <a:endParaRPr lang="en-US" dirty="0"/>
          </a:p>
        </p:txBody>
      </p:sp>
      <p:sp>
        <p:nvSpPr>
          <p:cNvPr id="5" name="TextBox 4"/>
          <p:cNvSpPr txBox="1"/>
          <p:nvPr/>
        </p:nvSpPr>
        <p:spPr>
          <a:xfrm>
            <a:off x="533400" y="1333500"/>
            <a:ext cx="8305800" cy="3816429"/>
          </a:xfrm>
          <a:prstGeom prst="rect">
            <a:avLst/>
          </a:prstGeom>
          <a:noFill/>
        </p:spPr>
        <p:txBody>
          <a:bodyPr wrap="square" rtlCol="0">
            <a:spAutoFit/>
          </a:bodyPr>
          <a:lstStyle/>
          <a:p>
            <a:r>
              <a:rPr lang="en-US" sz="2800" dirty="0" smtClean="0"/>
              <a:t>As for the rich in this present age, charge them   not to be haughty, nor to set their hopes on the uncertainty of riches, but on God, who richly provides us with everything to enjoy. </a:t>
            </a:r>
            <a:r>
              <a:rPr lang="en-US" sz="2800" baseline="30000" dirty="0" smtClean="0"/>
              <a:t>18 </a:t>
            </a:r>
            <a:r>
              <a:rPr lang="en-US" sz="2800" dirty="0" smtClean="0"/>
              <a:t>They are to do good, to be rich in good works, to be generous and ready to share, </a:t>
            </a:r>
            <a:r>
              <a:rPr lang="en-US" sz="2800" baseline="30000" dirty="0" smtClean="0"/>
              <a:t>19 </a:t>
            </a:r>
            <a:r>
              <a:rPr lang="en-US" sz="2800" dirty="0" smtClean="0"/>
              <a:t>thus storing up treasure for themselves as a good foundation for the future, so that they may take hold of that which is truly life.</a:t>
            </a:r>
          </a:p>
          <a:p>
            <a:endParaRPr lang="en-US" dirty="0"/>
          </a:p>
        </p:txBody>
      </p:sp>
      <p:cxnSp>
        <p:nvCxnSpPr>
          <p:cNvPr id="7" name="Straight Connector 6"/>
          <p:cNvCxnSpPr/>
          <p:nvPr/>
        </p:nvCxnSpPr>
        <p:spPr>
          <a:xfrm>
            <a:off x="2209800" y="1790700"/>
            <a:ext cx="358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85800" y="2247900"/>
            <a:ext cx="2667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581400" y="2247900"/>
            <a:ext cx="434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2628900"/>
            <a:ext cx="3124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62400" y="2628900"/>
            <a:ext cx="358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5800" y="3086100"/>
            <a:ext cx="5486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5800" y="3543300"/>
            <a:ext cx="7772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85800" y="3924300"/>
            <a:ext cx="2895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114800" y="392430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85800" y="4381500"/>
            <a:ext cx="7315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 y="4838700"/>
            <a:ext cx="8229600" cy="646331"/>
          </a:xfrm>
          <a:prstGeom prst="rect">
            <a:avLst/>
          </a:prstGeom>
          <a:noFill/>
        </p:spPr>
        <p:txBody>
          <a:bodyPr wrap="square" rtlCol="0">
            <a:spAutoFit/>
          </a:bodyPr>
          <a:lstStyle/>
          <a:p>
            <a:r>
              <a:rPr lang="en-US" sz="3600" dirty="0" smtClean="0">
                <a:solidFill>
                  <a:srgbClr val="FFFF00"/>
                </a:solidFill>
                <a:effectLst>
                  <a:outerShdw blurRad="38100" dist="38100" dir="2700000" algn="tl">
                    <a:srgbClr val="000000">
                      <a:alpha val="43137"/>
                    </a:srgbClr>
                  </a:outerShdw>
                </a:effectLst>
              </a:rPr>
              <a:t>Does not say they must give it all away!</a:t>
            </a:r>
            <a:endParaRPr lang="en-US" sz="3600" dirty="0">
              <a:solidFill>
                <a:srgbClr val="FFFF00"/>
              </a:solidFill>
              <a:effectLst>
                <a:outerShdw blurRad="38100" dist="38100" dir="2700000" algn="tl">
                  <a:srgbClr val="000000">
                    <a:alpha val="43137"/>
                  </a:srgbClr>
                </a:outerShdw>
              </a:effectLst>
            </a:endParaRPr>
          </a:p>
        </p:txBody>
      </p:sp>
      <p:sp>
        <p:nvSpPr>
          <p:cNvPr id="20" name="Oval 19"/>
          <p:cNvSpPr/>
          <p:nvPr/>
        </p:nvSpPr>
        <p:spPr>
          <a:xfrm>
            <a:off x="4876800" y="2628900"/>
            <a:ext cx="1524000" cy="53340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4800600" y="4838700"/>
            <a:ext cx="335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
                                            <p:txEl>
                                              <p:pRg st="0" end="0"/>
                                            </p:txEl>
                                          </p:spTgt>
                                        </p:tgtEl>
                                      </p:cBhvr>
                                    </p:animEffect>
                                  </p:childTnLst>
                                  <p:subTnLst>
                                    <p:set>
                                      <p:cBhvr override="childStyle">
                                        <p:cTn dur="1" fill="hold" display="0" masterRel="nextClick" afterEffect="1"/>
                                        <p:tgtEl>
                                          <p:spTgt spid="14">
                                            <p:txEl>
                                              <p:pRg st="0" end="0"/>
                                            </p:txEl>
                                          </p:spTgt>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1000" fill="hold"/>
                                        <p:tgtEl>
                                          <p:spTgt spid="20"/>
                                        </p:tgtEl>
                                        <p:attrNameLst>
                                          <p:attrName>ppt_w</p:attrName>
                                        </p:attrNameLst>
                                      </p:cBhvr>
                                      <p:tavLst>
                                        <p:tav tm="0">
                                          <p:val>
                                            <p:strVal val="#ppt_w*0.70"/>
                                          </p:val>
                                        </p:tav>
                                        <p:tav tm="100000">
                                          <p:val>
                                            <p:strVal val="#ppt_w"/>
                                          </p:val>
                                        </p:tav>
                                      </p:tavLst>
                                    </p:anim>
                                    <p:anim calcmode="lin" valueType="num">
                                      <p:cBhvr>
                                        <p:cTn id="38" dur="1000" fill="hold"/>
                                        <p:tgtEl>
                                          <p:spTgt spid="20"/>
                                        </p:tgtEl>
                                        <p:attrNameLst>
                                          <p:attrName>ppt_h</p:attrName>
                                        </p:attrNameLst>
                                      </p:cBhvr>
                                      <p:tavLst>
                                        <p:tav tm="0">
                                          <p:val>
                                            <p:strVal val="#ppt_h"/>
                                          </p:val>
                                        </p:tav>
                                        <p:tav tm="100000">
                                          <p:val>
                                            <p:strVal val="#ppt_h"/>
                                          </p:val>
                                        </p:tav>
                                      </p:tavLst>
                                    </p:anim>
                                    <p:animEffect transition="in" filter="fade">
                                      <p:cBhvr>
                                        <p:cTn id="39" dur="10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par>
                          <p:cTn id="54" fill="hold">
                            <p:stCondLst>
                              <p:cond delay="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wipe(left)">
                                      <p:cBhvr>
                                        <p:cTn id="6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 of The Unjust Steward</a:t>
            </a:r>
            <a:endParaRPr lang="en-US" dirty="0"/>
          </a:p>
        </p:txBody>
      </p:sp>
      <p:sp>
        <p:nvSpPr>
          <p:cNvPr id="4" name="Rectangle 3"/>
          <p:cNvSpPr/>
          <p:nvPr/>
        </p:nvSpPr>
        <p:spPr>
          <a:xfrm>
            <a:off x="1066800" y="1562100"/>
            <a:ext cx="7010400" cy="2739211"/>
          </a:xfrm>
          <a:prstGeom prst="rect">
            <a:avLst/>
          </a:prstGeom>
        </p:spPr>
        <p:txBody>
          <a:bodyPr wrap="square">
            <a:spAutoFit/>
          </a:bodyPr>
          <a:lstStyle/>
          <a:p>
            <a:r>
              <a:rPr lang="en-US" sz="3600" i="1" dirty="0" smtClean="0"/>
              <a:t>“I tell you, use worldly wealth to gain friends for yourselves, so that when it is gone, you will be welcomed into eternal dwellings.”   </a:t>
            </a:r>
            <a:r>
              <a:rPr lang="en-US" sz="2800" dirty="0" smtClean="0"/>
              <a:t>(Luke 16:9 </a:t>
            </a:r>
            <a:r>
              <a:rPr lang="en-US" sz="2800" i="1" dirty="0" smtClean="0"/>
              <a:t>NIV)</a:t>
            </a:r>
            <a:endParaRPr lang="en-US" sz="2800" dirty="0"/>
          </a:p>
        </p:txBody>
      </p:sp>
      <p:cxnSp>
        <p:nvCxnSpPr>
          <p:cNvPr id="6" name="Straight Connector 5"/>
          <p:cNvCxnSpPr/>
          <p:nvPr/>
        </p:nvCxnSpPr>
        <p:spPr>
          <a:xfrm>
            <a:off x="4191000" y="2171700"/>
            <a:ext cx="2743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33600" y="3238500"/>
            <a:ext cx="2971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67200" y="3848100"/>
            <a:ext cx="327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6:19-20</a:t>
            </a:r>
            <a:endParaRPr lang="en-US" dirty="0"/>
          </a:p>
        </p:txBody>
      </p:sp>
      <p:sp>
        <p:nvSpPr>
          <p:cNvPr id="3" name="TextBox 2"/>
          <p:cNvSpPr txBox="1"/>
          <p:nvPr/>
        </p:nvSpPr>
        <p:spPr>
          <a:xfrm>
            <a:off x="457200" y="1257300"/>
            <a:ext cx="8305800" cy="3970318"/>
          </a:xfrm>
          <a:prstGeom prst="rect">
            <a:avLst/>
          </a:prstGeom>
          <a:noFill/>
        </p:spPr>
        <p:txBody>
          <a:bodyPr wrap="square" rtlCol="0">
            <a:spAutoFit/>
          </a:bodyPr>
          <a:lstStyle/>
          <a:p>
            <a:r>
              <a:rPr lang="en-US" sz="3600" baseline="30000" dirty="0" smtClean="0"/>
              <a:t>19 </a:t>
            </a:r>
            <a:r>
              <a:rPr lang="en-US" sz="3600" i="1" dirty="0" smtClean="0"/>
              <a:t>“Do not lay up for yourselves treasures on earth, where moth and rust destroy and where thieves break in and steal; </a:t>
            </a:r>
            <a:r>
              <a:rPr lang="en-US" sz="3600" i="1" baseline="30000" dirty="0" smtClean="0"/>
              <a:t>20 </a:t>
            </a:r>
            <a:r>
              <a:rPr lang="en-US" sz="3600" i="1" dirty="0" smtClean="0"/>
              <a:t>but lay up for yourselves treasures in heaven, where neither moth nor rust destroys and where thieves do not break in and steal.”</a:t>
            </a:r>
            <a:endParaRPr lang="en-US" sz="36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257</TotalTime>
  <Words>423</Words>
  <Application>Microsoft Office PowerPoint</Application>
  <PresentationFormat>On-screen Show (16:10)</PresentationFormat>
  <Paragraphs>66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The Christian and Money </vt:lpstr>
      <vt:lpstr>Two Passages in the same chapter  </vt:lpstr>
      <vt:lpstr>1 Timothy 6:6-10</vt:lpstr>
      <vt:lpstr>Slide 4</vt:lpstr>
      <vt:lpstr>1 Timothy 6:17-20</vt:lpstr>
      <vt:lpstr>Who are “rich”?</vt:lpstr>
      <vt:lpstr>1 Timothy 6:17-20</vt:lpstr>
      <vt:lpstr>Parable of The Unjust Steward</vt:lpstr>
      <vt:lpstr>Matthew 6:19-20</vt:lpstr>
      <vt:lpstr>Slide 10</vt:lpstr>
      <vt:lpstr>“I’m not rich! I’m just a working man” </vt:lpstr>
      <vt:lpstr>Ephesians 4:28</vt:lpstr>
      <vt:lpstr>2 Corinthians 8:9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 those who desire to be rich fall into temptation, into a snare, into many senseless and harmful desires that plunge people into ruin and destruction.</dc:title>
  <dc:creator>Christina</dc:creator>
  <cp:lastModifiedBy>Christina</cp:lastModifiedBy>
  <cp:revision>13</cp:revision>
  <dcterms:created xsi:type="dcterms:W3CDTF">2015-09-24T21:40:29Z</dcterms:created>
  <dcterms:modified xsi:type="dcterms:W3CDTF">2015-09-27T02:09:21Z</dcterms:modified>
</cp:coreProperties>
</file>