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6" r:id="rId6"/>
    <p:sldId id="261" r:id="rId7"/>
    <p:sldId id="262" r:id="rId8"/>
    <p:sldId id="269"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70" autoAdjust="0"/>
  </p:normalViewPr>
  <p:slideViewPr>
    <p:cSldViewPr>
      <p:cViewPr varScale="1">
        <p:scale>
          <a:sx n="74" d="100"/>
          <a:sy n="74" d="100"/>
        </p:scale>
        <p:origin x="-4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1986BB-2C20-4090-A709-1DBB7E71F72D}" type="datetimeFigureOut">
              <a:rPr lang="en-US" smtClean="0"/>
              <a:pPr/>
              <a:t>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1BAD3-3246-41E0-8DD3-93FE8040D0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71BAD3-3246-41E0-8DD3-93FE8040D03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5B5217-43D4-4AE6-94A3-0EDC59BBA6F8}"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B5217-43D4-4AE6-94A3-0EDC59BBA6F8}"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B5217-43D4-4AE6-94A3-0EDC59BBA6F8}"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B5217-43D4-4AE6-94A3-0EDC59BBA6F8}"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B5217-43D4-4AE6-94A3-0EDC59BBA6F8}"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5B5217-43D4-4AE6-94A3-0EDC59BBA6F8}"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5B5217-43D4-4AE6-94A3-0EDC59BBA6F8}"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5B5217-43D4-4AE6-94A3-0EDC59BBA6F8}"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B5217-43D4-4AE6-94A3-0EDC59BBA6F8}"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B5217-43D4-4AE6-94A3-0EDC59BBA6F8}"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B5217-43D4-4AE6-94A3-0EDC59BBA6F8}"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DDAD-0138-4FB4-BCDB-E3AC87C875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B5217-43D4-4AE6-94A3-0EDC59BBA6F8}" type="datetimeFigureOut">
              <a:rPr lang="en-US" smtClean="0"/>
              <a:pPr/>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5DDAD-0138-4FB4-BCDB-E3AC87C8755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Judging as God Judges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90600" y="3886200"/>
            <a:ext cx="7162800" cy="2362200"/>
          </a:xfrm>
        </p:spPr>
        <p:txBody>
          <a:bodyPr>
            <a:normAutofit fontScale="77500" lnSpcReduction="20000"/>
          </a:bodyPr>
          <a:lstStyle/>
          <a:p>
            <a:r>
              <a:rPr lang="en-US" sz="4100" dirty="0" smtClean="0"/>
              <a:t>“And He said to them, “You are those who justify yourselves before men, but God knows your hearts. For what is highly esteemed among men is an abomination   in the sight of God.                                                          </a:t>
            </a:r>
            <a:r>
              <a:rPr lang="en-US" dirty="0" smtClean="0"/>
              <a:t>(Luke 16:15)</a:t>
            </a:r>
            <a:endParaRPr lang="en-US" dirty="0"/>
          </a:p>
        </p:txBody>
      </p:sp>
      <p:cxnSp>
        <p:nvCxnSpPr>
          <p:cNvPr id="5" name="Straight Connector 4"/>
          <p:cNvCxnSpPr/>
          <p:nvPr/>
        </p:nvCxnSpPr>
        <p:spPr>
          <a:xfrm>
            <a:off x="4724400" y="5105400"/>
            <a:ext cx="289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5486400"/>
            <a:ext cx="670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24200" y="5867400"/>
            <a:ext cx="289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Wealth is “Highly Esteemed Among Men”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We judge a person successful if he is wealthy but unsuccessful if he is poor. </a:t>
            </a:r>
          </a:p>
          <a:p>
            <a:r>
              <a:rPr lang="en-US" dirty="0" smtClean="0"/>
              <a:t>We may even judge </a:t>
            </a:r>
            <a:r>
              <a:rPr lang="en-US" dirty="0" smtClean="0"/>
              <a:t>that  the wealthy are approved </a:t>
            </a:r>
            <a:r>
              <a:rPr lang="en-US" dirty="0" smtClean="0"/>
              <a:t>by God </a:t>
            </a:r>
            <a:r>
              <a:rPr lang="en-US" dirty="0" smtClean="0"/>
              <a:t>and the  poor disapproved.</a:t>
            </a:r>
            <a:endParaRPr lang="en-US" dirty="0" smtClean="0"/>
          </a:p>
          <a:p>
            <a:pPr>
              <a:buNone/>
            </a:pPr>
            <a:r>
              <a:rPr lang="en-US" sz="2800" dirty="0" smtClean="0"/>
              <a:t>		-- The Pharisees assumed this. </a:t>
            </a:r>
          </a:p>
          <a:p>
            <a:pPr>
              <a:buNone/>
            </a:pPr>
            <a:r>
              <a:rPr lang="en-US" sz="2800" dirty="0" smtClean="0"/>
              <a:t>		-- The disciples agreed (Mt. 19:23-26)</a:t>
            </a:r>
          </a:p>
          <a:p>
            <a:r>
              <a:rPr lang="en-US" dirty="0" smtClean="0"/>
              <a:t>The Opposite is Often true:</a:t>
            </a:r>
          </a:p>
          <a:p>
            <a:pPr>
              <a:buNone/>
            </a:pPr>
            <a:r>
              <a:rPr lang="en-US" sz="2800" dirty="0" smtClean="0"/>
              <a:t>		-- Riches may turn us from God (Prov. 30:8-9)</a:t>
            </a:r>
          </a:p>
          <a:p>
            <a:pPr>
              <a:buNone/>
            </a:pPr>
            <a:r>
              <a:rPr lang="en-US" sz="2800" dirty="0" smtClean="0"/>
              <a:t>		-- Poverty often is a blessing (Luke 6:20, Mt. 5:3)</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05001"/>
            <a:ext cx="7924800" cy="1695450"/>
          </a:xfrm>
        </p:spPr>
        <p:txBody>
          <a:bodyPr>
            <a:normAutofit/>
          </a:bodyPr>
          <a:lstStyle/>
          <a:p>
            <a:r>
              <a:rPr lang="en-US" b="1" dirty="0" smtClean="0">
                <a:effectLst>
                  <a:outerShdw blurRad="38100" dist="38100" dir="2700000" algn="tl">
                    <a:srgbClr val="000000">
                      <a:alpha val="43137"/>
                    </a:srgbClr>
                  </a:outerShdw>
                </a:effectLst>
              </a:rPr>
              <a:t>It is what is in the heart that counts –  not what is in the bank.</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90600" y="3886200"/>
            <a:ext cx="7162800" cy="2362200"/>
          </a:xfrm>
        </p:spPr>
        <p:txBody>
          <a:bodyPr>
            <a:normAutofit fontScale="77500" lnSpcReduction="20000"/>
          </a:bodyPr>
          <a:lstStyle/>
          <a:p>
            <a:r>
              <a:rPr lang="en-US" sz="4100" dirty="0" smtClean="0"/>
              <a:t>“And He said to them, “You are those who justify yourselves before men, but         God knows your hearts. For what is highly esteemed among men is an abomination   in the sight of God.                                                          </a:t>
            </a:r>
            <a:r>
              <a:rPr lang="en-US" dirty="0" smtClean="0"/>
              <a:t>(Luke 16:15)</a:t>
            </a:r>
            <a:endParaRPr lang="en-US" dirty="0"/>
          </a:p>
        </p:txBody>
      </p:sp>
      <p:cxnSp>
        <p:nvCxnSpPr>
          <p:cNvPr id="5" name="Straight Connector 4"/>
          <p:cNvCxnSpPr/>
          <p:nvPr/>
        </p:nvCxnSpPr>
        <p:spPr>
          <a:xfrm>
            <a:off x="1752600" y="4724400"/>
            <a:ext cx="487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5105400"/>
            <a:ext cx="3733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The Rich Man and Lazarus</a:t>
            </a:r>
            <a:endParaRPr lang="en-US"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a:bodyPr>
          <a:lstStyle/>
          <a:p>
            <a:r>
              <a:rPr lang="en-US" sz="3600" dirty="0" smtClean="0"/>
              <a:t>Luke 16:19-31</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782762"/>
          </a:xfrm>
        </p:spPr>
        <p:txBody>
          <a:bodyPr>
            <a:normAutofit/>
          </a:bodyPr>
          <a:lstStyle/>
          <a:p>
            <a:r>
              <a:rPr lang="en-US" b="1" dirty="0" smtClean="0">
                <a:solidFill>
                  <a:srgbClr val="FFFF00"/>
                </a:solidFill>
              </a:rPr>
              <a:t>Some Things the Rich Man Learned:</a:t>
            </a:r>
            <a:endParaRPr lang="en-US" b="1" dirty="0">
              <a:solidFill>
                <a:srgbClr val="FFFF00"/>
              </a:solidFill>
            </a:endParaRPr>
          </a:p>
        </p:txBody>
      </p:sp>
      <p:sp>
        <p:nvSpPr>
          <p:cNvPr id="3" name="Content Placeholder 2"/>
          <p:cNvSpPr>
            <a:spLocks noGrp="1"/>
          </p:cNvSpPr>
          <p:nvPr>
            <p:ph idx="1"/>
          </p:nvPr>
        </p:nvSpPr>
        <p:spPr>
          <a:xfrm>
            <a:off x="457200" y="1752600"/>
            <a:ext cx="8229600" cy="4830763"/>
          </a:xfrm>
        </p:spPr>
        <p:txBody>
          <a:bodyPr>
            <a:normAutofit/>
          </a:bodyPr>
          <a:lstStyle/>
          <a:p>
            <a:pPr marL="742950" indent="-742950">
              <a:buFont typeface="+mj-lt"/>
              <a:buAutoNum type="arabicPeriod"/>
            </a:pPr>
            <a:r>
              <a:rPr lang="en-US" sz="3600" dirty="0" smtClean="0"/>
              <a:t>There is conscious life after death.</a:t>
            </a:r>
          </a:p>
          <a:p>
            <a:pPr marL="742950" indent="-742950">
              <a:buFont typeface="+mj-lt"/>
              <a:buAutoNum type="arabicPeriod"/>
            </a:pPr>
            <a:r>
              <a:rPr lang="en-US" sz="3600" dirty="0" smtClean="0"/>
              <a:t>There is punishment for some.</a:t>
            </a:r>
          </a:p>
          <a:p>
            <a:pPr marL="742950" indent="-742950">
              <a:buFont typeface="+mj-lt"/>
              <a:buAutoNum type="arabicPeriod"/>
            </a:pPr>
            <a:r>
              <a:rPr lang="en-US" sz="3600" dirty="0" smtClean="0"/>
              <a:t>The rich may suffer and the poor be comforted.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The Rich Man was not lost because he was rich! Rich people can be saved!</a:t>
            </a:r>
            <a:endParaRPr lang="en-US" b="1"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57200" y="1739721"/>
            <a:ext cx="8229600" cy="4343400"/>
          </a:xfrm>
        </p:spPr>
        <p:txBody>
          <a:bodyPr>
            <a:normAutofit fontScale="77500" lnSpcReduction="20000"/>
          </a:bodyPr>
          <a:lstStyle/>
          <a:p>
            <a:r>
              <a:rPr lang="en-US" sz="3600" b="1" dirty="0" smtClean="0"/>
              <a:t>Jesus said as much in Luke 16:9</a:t>
            </a:r>
            <a:r>
              <a:rPr lang="en-US" sz="3600" dirty="0" smtClean="0"/>
              <a:t>                                             </a:t>
            </a:r>
            <a:r>
              <a:rPr lang="en-US" sz="3600" i="1" dirty="0" smtClean="0"/>
              <a:t>And I tell you, make friends for yourselves by means of unrighteous wealth, so that when it fails they may receive you into the eternal dwellings.</a:t>
            </a:r>
          </a:p>
          <a:p>
            <a:r>
              <a:rPr lang="en-US" sz="3600" b="1" dirty="0" smtClean="0">
                <a:effectLst>
                  <a:outerShdw blurRad="38100" dist="38100" dir="2700000" algn="tl">
                    <a:srgbClr val="000000">
                      <a:alpha val="43137"/>
                    </a:srgbClr>
                  </a:outerShdw>
                </a:effectLst>
              </a:rPr>
              <a:t>The Spirit through Paul said the same</a:t>
            </a:r>
            <a:r>
              <a:rPr lang="en-US" sz="3600" dirty="0" smtClean="0"/>
              <a:t>:                 Command those who are rich in this present age   not to be haughty, nor to trust in uncertain riches  but in the living God, who gives us richly all things to enjoy. </a:t>
            </a:r>
            <a:r>
              <a:rPr lang="en-US" sz="3600" baseline="30000" dirty="0" smtClean="0"/>
              <a:t>18 </a:t>
            </a:r>
            <a:r>
              <a:rPr lang="en-US" sz="3600" i="1" dirty="0" smtClean="0"/>
              <a:t>Let them</a:t>
            </a:r>
            <a:r>
              <a:rPr lang="en-US" sz="3600" dirty="0" smtClean="0"/>
              <a:t> do good, that they be rich in good works, ready to give, willing to share, </a:t>
            </a:r>
            <a:r>
              <a:rPr lang="en-US" sz="3600" baseline="30000" dirty="0" smtClean="0"/>
              <a:t>19 </a:t>
            </a:r>
            <a:r>
              <a:rPr lang="en-US" sz="3600" dirty="0" smtClean="0"/>
              <a:t>storing up for themselves a good foundation for the time to come, that they may lay hold on eternal life. </a:t>
            </a:r>
            <a:r>
              <a:rPr lang="en-US" sz="3100" dirty="0" smtClean="0"/>
              <a:t>(1 Tim. 6:17-20)</a:t>
            </a:r>
          </a:p>
          <a:p>
            <a:endParaRPr lang="en-US" sz="3600" dirty="0" smtClean="0"/>
          </a:p>
          <a:p>
            <a:endParaRPr lang="en-US" dirty="0"/>
          </a:p>
        </p:txBody>
      </p:sp>
      <p:cxnSp>
        <p:nvCxnSpPr>
          <p:cNvPr id="9" name="Straight Connector 8"/>
          <p:cNvCxnSpPr/>
          <p:nvPr/>
        </p:nvCxnSpPr>
        <p:spPr>
          <a:xfrm>
            <a:off x="914400" y="4267200"/>
            <a:ext cx="2514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81400" y="4267200"/>
            <a:ext cx="434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4953000"/>
            <a:ext cx="2590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248400" y="4927242"/>
            <a:ext cx="213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14400" y="52578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05000" y="52578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62400" y="52578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629400" y="5257800"/>
            <a:ext cx="1905000" cy="3756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14400" y="5588358"/>
            <a:ext cx="739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8200" y="5943600"/>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04800" y="5943600"/>
            <a:ext cx="8610600" cy="584775"/>
          </a:xfrm>
          <a:prstGeom prst="rect">
            <a:avLst/>
          </a:prstGeom>
          <a:noFill/>
        </p:spPr>
        <p:txBody>
          <a:bodyPr wrap="square" rtlCol="0">
            <a:spAutoFit/>
          </a:bodyPr>
          <a:lstStyle/>
          <a:p>
            <a:r>
              <a:rPr lang="en-US" sz="3200" b="1" dirty="0" smtClean="0">
                <a:solidFill>
                  <a:srgbClr val="FFFF00"/>
                </a:solidFill>
                <a:effectLst>
                  <a:outerShdw blurRad="38100" dist="38100" dir="2700000" algn="tl">
                    <a:srgbClr val="000000">
                      <a:alpha val="43137"/>
                    </a:srgbClr>
                  </a:outerShdw>
                </a:effectLst>
              </a:rPr>
              <a:t>The Rich Man was lost because he failed in these.</a:t>
            </a:r>
            <a:endParaRPr lang="en-US" sz="32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subTnLst>
                                    <p:animClr>
                                      <p:cBhvr override="childStyle">
                                        <p:cTn dur="1" fill="hold" display="0" masterRel="nextClick" afterEffect="1"/>
                                        <p:tgtEl>
                                          <p:spTgt spid="7">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1000" fill="hold"/>
                                        <p:tgtEl>
                                          <p:spTgt spid="34"/>
                                        </p:tgtEl>
                                        <p:attrNameLst>
                                          <p:attrName>ppt_w</p:attrName>
                                        </p:attrNameLst>
                                      </p:cBhvr>
                                      <p:tavLst>
                                        <p:tav tm="0">
                                          <p:val>
                                            <p:strVal val="#ppt_w*0.70"/>
                                          </p:val>
                                        </p:tav>
                                        <p:tav tm="100000">
                                          <p:val>
                                            <p:strVal val="#ppt_w"/>
                                          </p:val>
                                        </p:tav>
                                      </p:tavLst>
                                    </p:anim>
                                    <p:anim calcmode="lin" valueType="num">
                                      <p:cBhvr>
                                        <p:cTn id="64" dur="1000" fill="hold"/>
                                        <p:tgtEl>
                                          <p:spTgt spid="34"/>
                                        </p:tgtEl>
                                        <p:attrNameLst>
                                          <p:attrName>ppt_h</p:attrName>
                                        </p:attrNameLst>
                                      </p:cBhvr>
                                      <p:tavLst>
                                        <p:tav tm="0">
                                          <p:val>
                                            <p:strVal val="#ppt_h"/>
                                          </p:val>
                                        </p:tav>
                                        <p:tav tm="100000">
                                          <p:val>
                                            <p:strVal val="#ppt_h"/>
                                          </p:val>
                                        </p:tav>
                                      </p:tavLst>
                                    </p:anim>
                                    <p:animEffect transition="in" filter="fade">
                                      <p:cBhvr>
                                        <p:cTn id="65"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Poor Beggar was not saved Because he was poor.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 are poor because:</a:t>
            </a:r>
          </a:p>
          <a:p>
            <a:pPr>
              <a:buNone/>
            </a:pPr>
            <a:r>
              <a:rPr lang="en-US" dirty="0" smtClean="0"/>
              <a:t>		-- They waste their substance (Luke 15:13)</a:t>
            </a:r>
          </a:p>
          <a:p>
            <a:pPr>
              <a:buNone/>
            </a:pPr>
            <a:r>
              <a:rPr lang="en-US" dirty="0" smtClean="0"/>
              <a:t>		-- They will not work (2 Thess. 3:10,-12)</a:t>
            </a:r>
          </a:p>
          <a:p>
            <a:r>
              <a:rPr lang="en-US" dirty="0" smtClean="0"/>
              <a:t>Jesus taught that even the poor must use what they have (Luke 16:10; Mt. 25:14-28)</a:t>
            </a:r>
          </a:p>
          <a:p>
            <a:r>
              <a:rPr lang="en-US" dirty="0" smtClean="0"/>
              <a:t>Jesus commended the widow’s gift (Luke 21:1-3)</a:t>
            </a:r>
          </a:p>
          <a:p>
            <a:r>
              <a:rPr lang="en-US" dirty="0" smtClean="0"/>
              <a:t>The Spirit though Paul wrote:                               “</a:t>
            </a:r>
            <a:r>
              <a:rPr lang="en-US" i="1" dirty="0" smtClean="0"/>
              <a:t>For if there is first a willing mind, it is accepted according to what one has, and not according to what he does not have” </a:t>
            </a:r>
            <a:r>
              <a:rPr lang="en-US" dirty="0" smtClean="0"/>
              <a:t>(2 Cor. 8:12)</a:t>
            </a:r>
            <a:endParaRPr lang="en-US" i="1" dirty="0" smtClean="0"/>
          </a:p>
          <a:p>
            <a:pPr>
              <a:buNone/>
            </a:pPr>
            <a:endParaRPr lang="en-US" dirty="0"/>
          </a:p>
        </p:txBody>
      </p:sp>
      <p:sp>
        <p:nvSpPr>
          <p:cNvPr id="4" name="TextBox 3"/>
          <p:cNvSpPr txBox="1"/>
          <p:nvPr/>
        </p:nvSpPr>
        <p:spPr>
          <a:xfrm>
            <a:off x="685800" y="5791200"/>
            <a:ext cx="8305800" cy="584775"/>
          </a:xfrm>
          <a:prstGeom prst="rect">
            <a:avLst/>
          </a:prstGeom>
          <a:noFill/>
        </p:spPr>
        <p:txBody>
          <a:bodyPr wrap="square" rtlCol="0">
            <a:spAutoFit/>
          </a:bodyPr>
          <a:lstStyle/>
          <a:p>
            <a:r>
              <a:rPr lang="en-US" sz="3200" b="1" dirty="0" smtClean="0">
                <a:solidFill>
                  <a:srgbClr val="FFFF00"/>
                </a:solidFill>
                <a:effectLst>
                  <a:outerShdw blurRad="38100" dist="38100" dir="2700000" algn="tl">
                    <a:srgbClr val="000000">
                      <a:alpha val="43137"/>
                    </a:srgbClr>
                  </a:outerShdw>
                </a:effectLst>
              </a:rPr>
              <a:t>The poor man evidently had a “willing mind.”</a:t>
            </a:r>
            <a:endParaRPr lang="en-US" sz="32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strVal val="#ppt_w*0.70"/>
                                          </p:val>
                                        </p:tav>
                                        <p:tav tm="100000">
                                          <p:val>
                                            <p:strVal val="#ppt_w"/>
                                          </p:val>
                                        </p:tav>
                                      </p:tavLst>
                                    </p:anim>
                                    <p:anim calcmode="lin" valueType="num">
                                      <p:cBhvr>
                                        <p:cTn id="44" dur="1000" fill="hold"/>
                                        <p:tgtEl>
                                          <p:spTgt spid="4"/>
                                        </p:tgtEl>
                                        <p:attrNameLst>
                                          <p:attrName>ppt_h</p:attrName>
                                        </p:attrNameLst>
                                      </p:cBhvr>
                                      <p:tavLst>
                                        <p:tav tm="0">
                                          <p:val>
                                            <p:strVal val="#ppt_h"/>
                                          </p:val>
                                        </p:tav>
                                        <p:tav tm="100000">
                                          <p:val>
                                            <p:strVal val="#ppt_h"/>
                                          </p:val>
                                        </p:tav>
                                      </p:tavLst>
                                    </p:anim>
                                    <p:animEffect transition="in" filter="fade">
                                      <p:cBhvr>
                                        <p:cTn id="4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782762"/>
          </a:xfrm>
        </p:spPr>
        <p:txBody>
          <a:bodyPr>
            <a:normAutofit/>
          </a:bodyPr>
          <a:lstStyle/>
          <a:p>
            <a:r>
              <a:rPr lang="en-US" b="1" dirty="0" smtClean="0">
                <a:solidFill>
                  <a:srgbClr val="FFFF00"/>
                </a:solidFill>
              </a:rPr>
              <a:t>Some Things the Rich Man Learned:</a:t>
            </a:r>
            <a:endParaRPr lang="en-US" b="1" dirty="0">
              <a:solidFill>
                <a:srgbClr val="FFFF00"/>
              </a:solidFill>
            </a:endParaRPr>
          </a:p>
        </p:txBody>
      </p:sp>
      <p:sp>
        <p:nvSpPr>
          <p:cNvPr id="3" name="Content Placeholder 2"/>
          <p:cNvSpPr>
            <a:spLocks noGrp="1"/>
          </p:cNvSpPr>
          <p:nvPr>
            <p:ph idx="1"/>
          </p:nvPr>
        </p:nvSpPr>
        <p:spPr>
          <a:xfrm>
            <a:off x="457200" y="1752600"/>
            <a:ext cx="8229600" cy="4830763"/>
          </a:xfrm>
        </p:spPr>
        <p:txBody>
          <a:bodyPr>
            <a:normAutofit lnSpcReduction="10000"/>
          </a:bodyPr>
          <a:lstStyle/>
          <a:p>
            <a:pPr marL="742950" indent="-742950">
              <a:buFont typeface="+mj-lt"/>
              <a:buAutoNum type="arabicPeriod"/>
            </a:pPr>
            <a:r>
              <a:rPr lang="en-US" sz="3600" dirty="0" smtClean="0">
                <a:solidFill>
                  <a:schemeClr val="accent2"/>
                </a:solidFill>
              </a:rPr>
              <a:t>There is conscious life after death.</a:t>
            </a:r>
          </a:p>
          <a:p>
            <a:pPr marL="742950" indent="-742950">
              <a:buFont typeface="+mj-lt"/>
              <a:buAutoNum type="arabicPeriod"/>
            </a:pPr>
            <a:r>
              <a:rPr lang="en-US" sz="3600" dirty="0" smtClean="0">
                <a:solidFill>
                  <a:schemeClr val="accent2"/>
                </a:solidFill>
              </a:rPr>
              <a:t>There is punishment for some.</a:t>
            </a:r>
          </a:p>
          <a:p>
            <a:pPr marL="742950" indent="-742950">
              <a:buFont typeface="+mj-lt"/>
              <a:buAutoNum type="arabicPeriod"/>
            </a:pPr>
            <a:r>
              <a:rPr lang="en-US" sz="3600" dirty="0" smtClean="0">
                <a:solidFill>
                  <a:schemeClr val="accent2"/>
                </a:solidFill>
              </a:rPr>
              <a:t>There is no advantage for the rich. </a:t>
            </a:r>
          </a:p>
          <a:p>
            <a:pPr marL="742950" indent="-742950">
              <a:buFont typeface="+mj-lt"/>
              <a:buAutoNum type="arabicPeriod"/>
            </a:pPr>
            <a:r>
              <a:rPr lang="en-US" sz="3600" dirty="0" smtClean="0"/>
              <a:t>One’s eternal destiny is the only valid test of a successful life.</a:t>
            </a:r>
          </a:p>
          <a:p>
            <a:pPr marL="742950" indent="-742950">
              <a:buFont typeface="+mj-lt"/>
              <a:buAutoNum type="arabicPeriod"/>
            </a:pPr>
            <a:r>
              <a:rPr lang="en-US" sz="3600" dirty="0" smtClean="0"/>
              <a:t>Death ends any possibility of change. </a:t>
            </a:r>
          </a:p>
          <a:p>
            <a:pPr marL="742950" indent="-742950">
              <a:buFont typeface="+mj-lt"/>
              <a:buAutoNum type="arabicPeriod"/>
            </a:pPr>
            <a:r>
              <a:rPr lang="en-US" sz="3600" dirty="0" smtClean="0"/>
              <a:t>Scripture is God’s only plan for saving the living who are lost.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rgbClr val="ABABAB"/>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subTnLst>
                                    <p:animClr>
                                      <p:cBhvr override="childStyle">
                                        <p:cTn dur="1" fill="hold" display="0" masterRel="nextClick" afterEffect="1"/>
                                        <p:tgtEl>
                                          <p:spTgt spid="3">
                                            <p:txEl>
                                              <p:pRg st="4" end="4"/>
                                            </p:txEl>
                                          </p:spTgt>
                                        </p:tgtEl>
                                        <p:attrNameLst>
                                          <p:attrName>ppt_c</p:attrName>
                                        </p:attrNameLst>
                                      </p:cBhvr>
                                      <p:to>
                                        <a:srgbClr val="ABABAB"/>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533400"/>
            <a:ext cx="7772400" cy="1295400"/>
          </a:xfrm>
        </p:spPr>
        <p:txBody>
          <a:bodyPr>
            <a:normAutofit/>
          </a:bodyPr>
          <a:lstStyle/>
          <a:p>
            <a:r>
              <a:rPr lang="en-US" sz="5400" b="1" dirty="0" smtClean="0">
                <a:effectLst>
                  <a:outerShdw blurRad="38100" dist="38100" dir="2700000" algn="tl">
                    <a:srgbClr val="000000">
                      <a:alpha val="43137"/>
                    </a:srgbClr>
                  </a:outerShdw>
                </a:effectLst>
              </a:rPr>
              <a:t>Conclusion</a:t>
            </a:r>
            <a:endParaRPr lang="en-US" sz="5400"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381000" y="1752600"/>
            <a:ext cx="8382000" cy="4114800"/>
          </a:xfrm>
        </p:spPr>
        <p:txBody>
          <a:bodyPr>
            <a:noAutofit/>
          </a:bodyPr>
          <a:lstStyle/>
          <a:p>
            <a:pPr marL="514350" indent="-514350" algn="l">
              <a:buFont typeface="+mj-lt"/>
              <a:buAutoNum type="arabicPeriod"/>
            </a:pPr>
            <a:r>
              <a:rPr lang="en-US" sz="3000" dirty="0" smtClean="0"/>
              <a:t>Both of these men were “children of God” as descendants of Abraham. </a:t>
            </a:r>
          </a:p>
          <a:p>
            <a:pPr marL="514350" indent="-514350" algn="l">
              <a:buFont typeface="+mj-lt"/>
              <a:buAutoNum type="arabicPeriod"/>
            </a:pPr>
            <a:r>
              <a:rPr lang="en-US" sz="3000" dirty="0" smtClean="0"/>
              <a:t>Today</a:t>
            </a:r>
            <a:r>
              <a:rPr lang="en-US" sz="3000" dirty="0" smtClean="0"/>
              <a:t>, “Y</a:t>
            </a:r>
            <a:r>
              <a:rPr lang="en-US" sz="3000" dirty="0" smtClean="0"/>
              <a:t>ou </a:t>
            </a:r>
            <a:r>
              <a:rPr lang="en-US" sz="3000" dirty="0" smtClean="0"/>
              <a:t>are all sons of God through faith in Christ Jesus. </a:t>
            </a:r>
            <a:r>
              <a:rPr lang="en-US" sz="3000" dirty="0" smtClean="0"/>
              <a:t>For </a:t>
            </a:r>
            <a:r>
              <a:rPr lang="en-US" sz="3000" dirty="0" smtClean="0"/>
              <a:t>as many of you as were baptized into Christ have put on Christ. </a:t>
            </a:r>
            <a:r>
              <a:rPr lang="en-US" sz="3000" dirty="0" smtClean="0"/>
              <a:t>  (Gal. 3:26-27)</a:t>
            </a:r>
          </a:p>
          <a:p>
            <a:pPr marL="514350" indent="-514350" algn="l">
              <a:buFont typeface="+mj-lt"/>
              <a:buAutoNum type="arabicPeriod"/>
            </a:pPr>
            <a:r>
              <a:rPr lang="en-US" sz="3000" dirty="0" smtClean="0"/>
              <a:t>This is a warning that children of God can be lost. </a:t>
            </a:r>
          </a:p>
          <a:p>
            <a:pPr marL="514350" indent="-514350" algn="l">
              <a:buFont typeface="+mj-lt"/>
              <a:buAutoNum type="arabicPeriod"/>
            </a:pPr>
            <a:r>
              <a:rPr lang="en-US" sz="3000" dirty="0" smtClean="0"/>
              <a:t>But, if we are not children of God, then we are lost whether rich or poor, or good or bad.</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517</Words>
  <Application>Microsoft Office PowerPoint</Application>
  <PresentationFormat>On-screen Show (4:3)</PresentationFormat>
  <Paragraphs>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Judging as God Judges</vt:lpstr>
      <vt:lpstr>Wealth is “Highly Esteemed Among Men”</vt:lpstr>
      <vt:lpstr>It is what is in the heart that counts –  not what is in the bank.</vt:lpstr>
      <vt:lpstr>The Rich Man and Lazarus</vt:lpstr>
      <vt:lpstr>Some Things the Rich Man Learned:</vt:lpstr>
      <vt:lpstr>The Rich Man was not lost because he was rich! Rich people can be saved!</vt:lpstr>
      <vt:lpstr>The Poor Beggar was not saved Because he was poor. </vt:lpstr>
      <vt:lpstr>Some Things the Rich Man Learned: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Judging as God Judges</dc:title>
  <dc:creator>Sewell Hall</dc:creator>
  <cp:lastModifiedBy>Sewell Hall</cp:lastModifiedBy>
  <cp:revision>7</cp:revision>
  <dcterms:created xsi:type="dcterms:W3CDTF">2013-01-13T00:17:38Z</dcterms:created>
  <dcterms:modified xsi:type="dcterms:W3CDTF">2013-01-13T11:25:53Z</dcterms:modified>
</cp:coreProperties>
</file>