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3" r:id="rId5"/>
    <p:sldId id="261" r:id="rId6"/>
    <p:sldId id="262" r:id="rId7"/>
    <p:sldId id="257" r:id="rId8"/>
    <p:sldId id="258" r:id="rId9"/>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9" autoAdjust="0"/>
    <p:restoredTop sz="94660"/>
  </p:normalViewPr>
  <p:slideViewPr>
    <p:cSldViewPr>
      <p:cViewPr varScale="1">
        <p:scale>
          <a:sx n="84" d="100"/>
          <a:sy n="84" d="100"/>
        </p:scale>
        <p:origin x="-402" y="-90"/>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143000"/>
            <a:ext cx="8229600" cy="15240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4241BEF-4BFF-4013-843E-257914D69ADC}" type="datetimeFigureOut">
              <a:rPr lang="en-US" smtClean="0"/>
              <a:t>7/14/2013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7FEEB02-AAF1-412E-9060-3D83BE1E0159}" type="slidenum">
              <a:rPr lang="en-US" smtClean="0"/>
              <a:t>‹#›</a:t>
            </a:fld>
            <a:endParaRPr lang="en-US"/>
          </a:p>
        </p:txBody>
      </p:sp>
      <p:sp>
        <p:nvSpPr>
          <p:cNvPr id="9" name="Subtitle 8"/>
          <p:cNvSpPr>
            <a:spLocks noGrp="1"/>
          </p:cNvSpPr>
          <p:nvPr>
            <p:ph type="subTitle" idx="1"/>
          </p:nvPr>
        </p:nvSpPr>
        <p:spPr>
          <a:xfrm>
            <a:off x="1371600" y="2776415"/>
            <a:ext cx="6400800" cy="14605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241BEF-4BFF-4013-843E-257914D69ADC}"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EEB02-AAF1-412E-9060-3D83BE1E01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241BEF-4BFF-4013-843E-257914D69ADC}"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EEB02-AAF1-412E-9060-3D83BE1E01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241BEF-4BFF-4013-843E-257914D69ADC}"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EEB02-AAF1-412E-9060-3D83BE1E01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508000"/>
            <a:ext cx="7086600" cy="15240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089822"/>
            <a:ext cx="7086600" cy="1258093"/>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241BEF-4BFF-4013-843E-257914D69ADC}"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5347230"/>
            <a:ext cx="762000" cy="304271"/>
          </a:xfrm>
        </p:spPr>
        <p:txBody>
          <a:bodyPr/>
          <a:lstStyle/>
          <a:p>
            <a:fld id="{F7FEEB02-AAF1-412E-9060-3D83BE1E015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333500"/>
            <a:ext cx="4038600" cy="3771636"/>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333500"/>
            <a:ext cx="4038600" cy="3771636"/>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241BEF-4BFF-4013-843E-257914D69ADC}" type="datetimeFigureOut">
              <a:rPr lang="en-US" smtClean="0"/>
              <a:t>7/14/2013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EEB02-AAF1-412E-9060-3D83BE1E015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79261"/>
            <a:ext cx="4040188" cy="625739"/>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279261"/>
            <a:ext cx="4041775" cy="625739"/>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968500"/>
            <a:ext cx="4040188" cy="313663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968500"/>
            <a:ext cx="4041775" cy="313663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241BEF-4BFF-4013-843E-257914D69ADC}" type="datetimeFigureOut">
              <a:rPr lang="en-US" smtClean="0"/>
              <a:t>7/14/2013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EEB02-AAF1-412E-9060-3D83BE1E015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241BEF-4BFF-4013-843E-257914D69ADC}" type="datetimeFigureOut">
              <a:rPr lang="en-US" smtClean="0"/>
              <a:t>7/14/2013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EEB02-AAF1-412E-9060-3D83BE1E01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41BEF-4BFF-4013-843E-257914D69ADC}" type="datetimeFigureOut">
              <a:rPr lang="en-US" smtClean="0"/>
              <a:t>7/14/2013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EEB02-AAF1-412E-9060-3D83BE1E01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270000"/>
            <a:ext cx="3008313" cy="3835136"/>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27542"/>
            <a:ext cx="5111750" cy="4877594"/>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241BEF-4BFF-4013-843E-257914D69ADC}" type="datetimeFigureOut">
              <a:rPr lang="en-US" smtClean="0"/>
              <a:t>7/14/2013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EEB02-AAF1-412E-9060-3D83BE1E015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08000"/>
            <a:ext cx="5486400" cy="435240"/>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526646"/>
            <a:ext cx="5486400" cy="33020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972323"/>
            <a:ext cx="5486400" cy="441960"/>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241BEF-4BFF-4013-843E-257914D69ADC}" type="datetimeFigureOut">
              <a:rPr lang="en-US" smtClean="0"/>
              <a:t>7/14/2013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EEB02-AAF1-412E-9060-3D83BE1E015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333500"/>
            <a:ext cx="8229600" cy="39243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5347230"/>
            <a:ext cx="2133600" cy="304271"/>
          </a:xfrm>
          <a:prstGeom prst="rect">
            <a:avLst/>
          </a:prstGeom>
        </p:spPr>
        <p:txBody>
          <a:bodyPr vert="horz" anchor="b"/>
          <a:lstStyle>
            <a:lvl1pPr algn="l" eaLnBrk="1" latinLnBrk="0" hangingPunct="1">
              <a:defRPr kumimoji="0" sz="1200">
                <a:solidFill>
                  <a:schemeClr val="tx1">
                    <a:shade val="50000"/>
                  </a:schemeClr>
                </a:solidFill>
              </a:defRPr>
            </a:lvl1pPr>
          </a:lstStyle>
          <a:p>
            <a:fld id="{24241BEF-4BFF-4013-843E-257914D69ADC}" type="datetimeFigureOut">
              <a:rPr lang="en-US" smtClean="0"/>
              <a:t>7/14/2013</a:t>
            </a:fld>
            <a:endParaRPr lang="en-US"/>
          </a:p>
        </p:txBody>
      </p:sp>
      <p:sp>
        <p:nvSpPr>
          <p:cNvPr id="3" name="Footer Placeholder 2"/>
          <p:cNvSpPr>
            <a:spLocks noGrp="1"/>
          </p:cNvSpPr>
          <p:nvPr>
            <p:ph type="ftr" sz="quarter" idx="3"/>
          </p:nvPr>
        </p:nvSpPr>
        <p:spPr>
          <a:xfrm>
            <a:off x="3124200" y="5347230"/>
            <a:ext cx="2895600" cy="304271"/>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5347230"/>
            <a:ext cx="762000" cy="304271"/>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7FEEB02-AAF1-412E-9060-3D83BE1E015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952500"/>
            <a:ext cx="8229600" cy="1714500"/>
          </a:xfrm>
        </p:spPr>
        <p:txBody>
          <a:bodyPr>
            <a:normAutofit fontScale="90000"/>
          </a:bodyPr>
          <a:lstStyle/>
          <a:p>
            <a:r>
              <a:rPr lang="en-US" dirty="0" smtClean="0"/>
              <a:t>Concern for Lost Souls brought Jesus to earth!</a:t>
            </a:r>
            <a:endParaRPr lang="en-US" dirty="0"/>
          </a:p>
        </p:txBody>
      </p:sp>
      <p:sp>
        <p:nvSpPr>
          <p:cNvPr id="3" name="Subtitle 2"/>
          <p:cNvSpPr>
            <a:spLocks noGrp="1"/>
          </p:cNvSpPr>
          <p:nvPr>
            <p:ph type="subTitle" idx="1"/>
          </p:nvPr>
        </p:nvSpPr>
        <p:spPr>
          <a:xfrm>
            <a:off x="914400" y="2968325"/>
            <a:ext cx="7086600" cy="1909885"/>
          </a:xfrm>
        </p:spPr>
        <p:txBody>
          <a:bodyPr/>
          <a:lstStyle/>
          <a:p>
            <a:r>
              <a:rPr lang="en-US" sz="3200" b="1" dirty="0" smtClean="0">
                <a:effectLst>
                  <a:outerShdw blurRad="38100" dist="38100" dir="2700000" algn="tl">
                    <a:srgbClr val="000000">
                      <a:alpha val="43137"/>
                    </a:srgbClr>
                  </a:outerShdw>
                </a:effectLst>
              </a:rPr>
              <a:t>“For the Son of Man has come to seek and to save that which was lost” </a:t>
            </a:r>
            <a:r>
              <a:rPr lang="en-US" b="1" dirty="0" smtClean="0">
                <a:effectLst>
                  <a:outerShdw blurRad="38100" dist="38100" dir="2700000" algn="tl">
                    <a:srgbClr val="000000">
                      <a:alpha val="43137"/>
                    </a:srgbClr>
                  </a:outerShdw>
                </a:effectLst>
              </a:rPr>
              <a:t>    </a:t>
            </a:r>
            <a:r>
              <a:rPr lang="en-US" dirty="0" smtClean="0"/>
              <a:t>Luke 19:10</a:t>
            </a:r>
            <a:endParaRPr lang="en-US" dirty="0"/>
          </a:p>
        </p:txBody>
      </p:sp>
    </p:spTree>
    <p:extLst>
      <p:ext uri="{BB962C8B-B14F-4D97-AF65-F5344CB8AC3E}">
        <p14:creationId xmlns:p14="http://schemas.microsoft.com/office/powerpoint/2010/main" val="418093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the Los</a:t>
            </a:r>
            <a:r>
              <a:rPr lang="en-US" dirty="0" smtClean="0">
                <a:solidFill>
                  <a:schemeClr val="accent1">
                    <a:lumMod val="60000"/>
                    <a:lumOff val="40000"/>
                  </a:schemeClr>
                </a:solidFill>
              </a:rPr>
              <a:t>t</a:t>
            </a:r>
            <a:r>
              <a:rPr lang="en-US" dirty="0" smtClean="0"/>
              <a:t> are Saved</a:t>
            </a:r>
            <a:endParaRPr lang="en-US" dirty="0"/>
          </a:p>
        </p:txBody>
      </p:sp>
      <p:sp>
        <p:nvSpPr>
          <p:cNvPr id="7" name="Text Placeholder 6"/>
          <p:cNvSpPr>
            <a:spLocks noGrp="1"/>
          </p:cNvSpPr>
          <p:nvPr>
            <p:ph type="body" idx="1"/>
          </p:nvPr>
        </p:nvSpPr>
        <p:spPr>
          <a:xfrm>
            <a:off x="685800" y="1279261"/>
            <a:ext cx="3811588" cy="625739"/>
          </a:xfrm>
        </p:spPr>
        <p:txBody>
          <a:bodyPr>
            <a:normAutofit/>
          </a:bodyPr>
          <a:lstStyle/>
          <a:p>
            <a:r>
              <a:rPr lang="en-US" sz="2800" b="1" dirty="0" smtClean="0"/>
              <a:t>What Jesus Did</a:t>
            </a:r>
            <a:endParaRPr lang="en-US" sz="2800" b="1" dirty="0"/>
          </a:p>
        </p:txBody>
      </p:sp>
      <p:sp>
        <p:nvSpPr>
          <p:cNvPr id="9" name="Text Placeholder 8"/>
          <p:cNvSpPr>
            <a:spLocks noGrp="1"/>
          </p:cNvSpPr>
          <p:nvPr>
            <p:ph type="body" sz="half" idx="3"/>
          </p:nvPr>
        </p:nvSpPr>
        <p:spPr>
          <a:xfrm>
            <a:off x="4572000" y="1257300"/>
            <a:ext cx="4041775" cy="625739"/>
          </a:xfrm>
        </p:spPr>
        <p:txBody>
          <a:bodyPr>
            <a:normAutofit/>
          </a:bodyPr>
          <a:lstStyle/>
          <a:p>
            <a:r>
              <a:rPr lang="en-US" sz="2800" b="1" dirty="0" smtClean="0">
                <a:effectLst>
                  <a:outerShdw blurRad="38100" dist="38100" dir="2700000" algn="tl">
                    <a:srgbClr val="000000">
                      <a:alpha val="43137"/>
                    </a:srgbClr>
                  </a:outerShdw>
                </a:effectLst>
              </a:rPr>
              <a:t>What We must Do</a:t>
            </a:r>
            <a:endParaRPr lang="en-US" sz="2800" b="1" dirty="0">
              <a:effectLst>
                <a:outerShdw blurRad="38100" dist="38100" dir="2700000" algn="tl">
                  <a:srgbClr val="000000">
                    <a:alpha val="43137"/>
                  </a:srgbClr>
                </a:outerShdw>
              </a:effectLst>
            </a:endParaRPr>
          </a:p>
        </p:txBody>
      </p:sp>
      <p:sp>
        <p:nvSpPr>
          <p:cNvPr id="8" name="Content Placeholder 7"/>
          <p:cNvSpPr>
            <a:spLocks noGrp="1"/>
          </p:cNvSpPr>
          <p:nvPr>
            <p:ph sz="quarter" idx="2"/>
          </p:nvPr>
        </p:nvSpPr>
        <p:spPr>
          <a:xfrm>
            <a:off x="304800" y="1968500"/>
            <a:ext cx="4192588" cy="3136636"/>
          </a:xfrm>
        </p:spPr>
        <p:txBody>
          <a:bodyPr>
            <a:normAutofit/>
          </a:bodyPr>
          <a:lstStyle/>
          <a:p>
            <a:pPr marL="137160" indent="0">
              <a:buNone/>
            </a:pPr>
            <a:r>
              <a:rPr lang="en-US" dirty="0">
                <a:latin typeface="Arial" pitchFamily="34" charset="0"/>
                <a:cs typeface="Arial" pitchFamily="34" charset="0"/>
              </a:rPr>
              <a:t>But God demonstrates His own love toward us, in that while we were still sinners, Christ died for us. </a:t>
            </a:r>
            <a:r>
              <a:rPr lang="en-US" baseline="30000" dirty="0">
                <a:latin typeface="Arial" pitchFamily="34" charset="0"/>
                <a:cs typeface="Arial" pitchFamily="34" charset="0"/>
              </a:rPr>
              <a:t>9 </a:t>
            </a:r>
            <a:r>
              <a:rPr lang="en-US" dirty="0">
                <a:latin typeface="Arial" pitchFamily="34" charset="0"/>
                <a:cs typeface="Arial" pitchFamily="34" charset="0"/>
              </a:rPr>
              <a:t>Much more then, having now been justified by His blood, we shall be saved from wrath through Him. </a:t>
            </a:r>
            <a:r>
              <a:rPr lang="en-US" dirty="0" smtClean="0">
                <a:latin typeface="Arial" pitchFamily="34" charset="0"/>
                <a:cs typeface="Arial" pitchFamily="34" charset="0"/>
              </a:rPr>
              <a:t>(Rom. 5:8-9)</a:t>
            </a:r>
            <a:endParaRPr lang="en-US" dirty="0">
              <a:latin typeface="Arial" pitchFamily="34" charset="0"/>
              <a:cs typeface="Arial" pitchFamily="34" charset="0"/>
            </a:endParaRPr>
          </a:p>
        </p:txBody>
      </p:sp>
      <p:sp>
        <p:nvSpPr>
          <p:cNvPr id="10" name="Content Placeholder 9"/>
          <p:cNvSpPr>
            <a:spLocks noGrp="1"/>
          </p:cNvSpPr>
          <p:nvPr>
            <p:ph sz="quarter" idx="4"/>
          </p:nvPr>
        </p:nvSpPr>
        <p:spPr>
          <a:xfrm>
            <a:off x="4419600" y="1968500"/>
            <a:ext cx="4419600" cy="3136636"/>
          </a:xfrm>
        </p:spPr>
        <p:txBody>
          <a:bodyPr>
            <a:normAutofit/>
          </a:bodyPr>
          <a:lstStyle/>
          <a:p>
            <a:r>
              <a:rPr lang="en-US" dirty="0" smtClean="0">
                <a:latin typeface="Arial" pitchFamily="34" charset="0"/>
                <a:cs typeface="Arial" pitchFamily="34" charset="0"/>
              </a:rPr>
              <a:t>“He </a:t>
            </a:r>
            <a:r>
              <a:rPr lang="en-US" dirty="0">
                <a:latin typeface="Arial" pitchFamily="34" charset="0"/>
                <a:cs typeface="Arial" pitchFamily="34" charset="0"/>
              </a:rPr>
              <a:t>became the author of eternal salvation to all </a:t>
            </a:r>
            <a:r>
              <a:rPr lang="en-US" dirty="0" smtClean="0">
                <a:latin typeface="Arial" pitchFamily="34" charset="0"/>
                <a:cs typeface="Arial" pitchFamily="34" charset="0"/>
              </a:rPr>
              <a:t>who </a:t>
            </a:r>
            <a:r>
              <a:rPr lang="en-US" dirty="0">
                <a:latin typeface="Arial" pitchFamily="34" charset="0"/>
                <a:cs typeface="Arial" pitchFamily="34" charset="0"/>
              </a:rPr>
              <a:t>obey </a:t>
            </a:r>
            <a:r>
              <a:rPr lang="en-US" dirty="0" smtClean="0">
                <a:latin typeface="Arial" pitchFamily="34" charset="0"/>
                <a:cs typeface="Arial" pitchFamily="34" charset="0"/>
              </a:rPr>
              <a:t>Him” (Heb. 5:9).</a:t>
            </a:r>
          </a:p>
          <a:p>
            <a:r>
              <a:rPr lang="en-US" dirty="0" smtClean="0">
                <a:latin typeface="Arial" pitchFamily="34" charset="0"/>
                <a:cs typeface="Arial" pitchFamily="34" charset="0"/>
              </a:rPr>
              <a:t>“He </a:t>
            </a:r>
            <a:r>
              <a:rPr lang="en-US" dirty="0">
                <a:latin typeface="Arial" pitchFamily="34" charset="0"/>
                <a:cs typeface="Arial" pitchFamily="34" charset="0"/>
              </a:rPr>
              <a:t>who believes and is baptized will be saved; but he who does not believe will be </a:t>
            </a:r>
            <a:r>
              <a:rPr lang="en-US" dirty="0" smtClean="0">
                <a:latin typeface="Arial" pitchFamily="34" charset="0"/>
                <a:cs typeface="Arial" pitchFamily="34" charset="0"/>
              </a:rPr>
              <a:t>condemned.”               		      (Mark 16:16) </a:t>
            </a:r>
            <a:endParaRPr lang="en-US" dirty="0">
              <a:latin typeface="Arial" pitchFamily="34" charset="0"/>
              <a:cs typeface="Arial" pitchFamily="34" charset="0"/>
            </a:endParaRPr>
          </a:p>
        </p:txBody>
      </p:sp>
      <p:cxnSp>
        <p:nvCxnSpPr>
          <p:cNvPr id="12" name="Straight Connector 11"/>
          <p:cNvCxnSpPr/>
          <p:nvPr/>
        </p:nvCxnSpPr>
        <p:spPr>
          <a:xfrm>
            <a:off x="5105400" y="3086100"/>
            <a:ext cx="1219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324600" y="3543300"/>
            <a:ext cx="1066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609600" y="3467100"/>
            <a:ext cx="2209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24189" y="4533900"/>
            <a:ext cx="2362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105400" y="3924300"/>
            <a:ext cx="1066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600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up)">
                                      <p:cBhvr>
                                        <p:cTn id="11" dur="500"/>
                                        <p:tgtEl>
                                          <p:spTgt spid="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0">
                                            <p:txEl>
                                              <p:pRg st="0" end="0"/>
                                            </p:txEl>
                                          </p:spTgt>
                                        </p:tgtEl>
                                        <p:attrNameLst>
                                          <p:attrName>style.visibility</p:attrName>
                                        </p:attrNameLst>
                                      </p:cBhvr>
                                      <p:to>
                                        <p:strVal val="visible"/>
                                      </p:to>
                                    </p:set>
                                    <p:animEffect transition="in" filter="wipe(up)">
                                      <p:cBhvr>
                                        <p:cTn id="30" dur="500"/>
                                        <p:tgtEl>
                                          <p:spTgt spid="10">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Effect transition="in" filter="wipe(up)">
                                      <p:cBhvr>
                                        <p:cTn id="35" dur="500"/>
                                        <p:tgtEl>
                                          <p:spTgt spid="10">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left)">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8" grpId="0" build="p"/>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381000" y="342900"/>
            <a:ext cx="4040188" cy="625739"/>
          </a:xfrm>
        </p:spPr>
        <p:txBody>
          <a:bodyPr>
            <a:noAutofit/>
          </a:bodyPr>
          <a:lstStyle/>
          <a:p>
            <a:pPr algn="ctr"/>
            <a:r>
              <a:rPr lang="en-US" sz="36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Faith</a:t>
            </a:r>
            <a:endParaRPr lang="en-US" sz="3600" b="1" dirty="0">
              <a:solidFill>
                <a:schemeClr val="accent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Text Placeholder 3"/>
          <p:cNvSpPr>
            <a:spLocks noGrp="1"/>
          </p:cNvSpPr>
          <p:nvPr>
            <p:ph type="body" sz="half" idx="3"/>
          </p:nvPr>
        </p:nvSpPr>
        <p:spPr>
          <a:xfrm>
            <a:off x="4495800" y="342900"/>
            <a:ext cx="4041775" cy="625739"/>
          </a:xfrm>
        </p:spPr>
        <p:txBody>
          <a:bodyPr>
            <a:noAutofit/>
          </a:bodyPr>
          <a:lstStyle/>
          <a:p>
            <a:pPr algn="ctr"/>
            <a:r>
              <a:rPr lang="en-US" sz="36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Baptism</a:t>
            </a:r>
            <a:endParaRPr lang="en-US" sz="3600" b="1" dirty="0">
              <a:solidFill>
                <a:schemeClr val="accent1"/>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Content Placeholder 4"/>
          <p:cNvSpPr>
            <a:spLocks noGrp="1"/>
          </p:cNvSpPr>
          <p:nvPr>
            <p:ph sz="quarter" idx="2"/>
          </p:nvPr>
        </p:nvSpPr>
        <p:spPr>
          <a:xfrm>
            <a:off x="457200" y="1257300"/>
            <a:ext cx="4114800" cy="4267200"/>
          </a:xfrm>
        </p:spPr>
        <p:txBody>
          <a:bodyPr>
            <a:normAutofit fontScale="92500" lnSpcReduction="10000"/>
          </a:bodyPr>
          <a:lstStyle/>
          <a:p>
            <a:r>
              <a:rPr lang="en-US" sz="2600" b="1" dirty="0" smtClean="0">
                <a:latin typeface="Arial" pitchFamily="34" charset="0"/>
                <a:cs typeface="Arial" pitchFamily="34" charset="0"/>
              </a:rPr>
              <a:t>True faith involves:</a:t>
            </a:r>
          </a:p>
          <a:p>
            <a:pPr marL="137160" indent="0">
              <a:buNone/>
            </a:pPr>
            <a:r>
              <a:rPr lang="en-US" sz="2600" dirty="0" smtClean="0">
                <a:latin typeface="Arial" pitchFamily="34" charset="0"/>
                <a:cs typeface="Arial" pitchFamily="34" charset="0"/>
              </a:rPr>
              <a:t>	- Believing facts</a:t>
            </a:r>
          </a:p>
          <a:p>
            <a:pPr marL="137160" indent="0">
              <a:buNone/>
            </a:pPr>
            <a:r>
              <a:rPr lang="en-US" sz="2600" dirty="0" smtClean="0">
                <a:latin typeface="Arial" pitchFamily="34" charset="0"/>
                <a:cs typeface="Arial" pitchFamily="34" charset="0"/>
              </a:rPr>
              <a:t>	- Trusting </a:t>
            </a:r>
            <a:r>
              <a:rPr lang="en-US" sz="2600" dirty="0" smtClean="0">
                <a:latin typeface="Arial" pitchFamily="34" charset="0"/>
                <a:cs typeface="Arial" pitchFamily="34" charset="0"/>
              </a:rPr>
              <a:t>(Heb.11:6)</a:t>
            </a:r>
            <a:endParaRPr lang="en-US" sz="2600" dirty="0" smtClean="0">
              <a:latin typeface="Arial" pitchFamily="34" charset="0"/>
              <a:cs typeface="Arial" pitchFamily="34" charset="0"/>
            </a:endParaRPr>
          </a:p>
          <a:p>
            <a:pPr marL="137160" indent="0">
              <a:buNone/>
            </a:pPr>
            <a:r>
              <a:rPr lang="en-US" sz="2600" dirty="0" smtClean="0">
                <a:latin typeface="Arial" pitchFamily="34" charset="0"/>
                <a:cs typeface="Arial" pitchFamily="34" charset="0"/>
              </a:rPr>
              <a:t>	- </a:t>
            </a:r>
            <a:r>
              <a:rPr lang="en-US" sz="2600" dirty="0" smtClean="0">
                <a:latin typeface="Arial" pitchFamily="34" charset="0"/>
                <a:cs typeface="Arial" pitchFamily="34" charset="0"/>
              </a:rPr>
              <a:t>Obedience (Jn.3:36)</a:t>
            </a:r>
            <a:endParaRPr lang="en-US" sz="2600" dirty="0" smtClean="0">
              <a:latin typeface="Arial" pitchFamily="34" charset="0"/>
              <a:cs typeface="Arial" pitchFamily="34" charset="0"/>
            </a:endParaRPr>
          </a:p>
          <a:p>
            <a:r>
              <a:rPr lang="en-US" sz="2600" dirty="0" smtClean="0">
                <a:latin typeface="Arial" pitchFamily="34" charset="0"/>
                <a:cs typeface="Arial" pitchFamily="34" charset="0"/>
              </a:rPr>
              <a:t>Amplified Version</a:t>
            </a:r>
          </a:p>
          <a:p>
            <a:r>
              <a:rPr lang="en-US" sz="2600" dirty="0" smtClean="0">
                <a:latin typeface="Arial" pitchFamily="34" charset="0"/>
                <a:cs typeface="Arial" pitchFamily="34" charset="0"/>
              </a:rPr>
              <a:t>“He </a:t>
            </a:r>
            <a:r>
              <a:rPr lang="en-US" sz="2600" dirty="0">
                <a:latin typeface="Arial" pitchFamily="34" charset="0"/>
                <a:cs typeface="Arial" pitchFamily="34" charset="0"/>
              </a:rPr>
              <a:t>who believes [who adheres to and trusts in and relies on the Gospel and Him Whom it sets forth] and is baptized will be </a:t>
            </a:r>
            <a:r>
              <a:rPr lang="en-US" sz="2600" dirty="0" smtClean="0">
                <a:latin typeface="Arial" pitchFamily="34" charset="0"/>
                <a:cs typeface="Arial" pitchFamily="34" charset="0"/>
              </a:rPr>
              <a:t>saved.”   </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6" name="Content Placeholder 5"/>
          <p:cNvSpPr>
            <a:spLocks noGrp="1"/>
          </p:cNvSpPr>
          <p:nvPr>
            <p:ph sz="quarter" idx="4"/>
          </p:nvPr>
        </p:nvSpPr>
        <p:spPr>
          <a:xfrm>
            <a:off x="4419600" y="1257300"/>
            <a:ext cx="4419600" cy="4267200"/>
          </a:xfrm>
        </p:spPr>
        <p:txBody>
          <a:bodyPr>
            <a:normAutofit lnSpcReduction="10000"/>
          </a:bodyPr>
          <a:lstStyle/>
          <a:p>
            <a:r>
              <a:rPr lang="en-US" dirty="0" smtClean="0">
                <a:latin typeface="Arial" pitchFamily="34" charset="0"/>
                <a:cs typeface="Arial" pitchFamily="34" charset="0"/>
              </a:rPr>
              <a:t>Expresses our faith.</a:t>
            </a:r>
          </a:p>
          <a:p>
            <a:r>
              <a:rPr lang="en-US" dirty="0" smtClean="0">
                <a:latin typeface="Arial" pitchFamily="34" charset="0"/>
                <a:cs typeface="Arial" pitchFamily="34" charset="0"/>
              </a:rPr>
              <a:t>“For </a:t>
            </a:r>
            <a:r>
              <a:rPr lang="en-US" dirty="0">
                <a:latin typeface="Arial" pitchFamily="34" charset="0"/>
                <a:cs typeface="Arial" pitchFamily="34" charset="0"/>
              </a:rPr>
              <a:t>as the body without the spirit is dead, so faith without works is dead </a:t>
            </a:r>
            <a:r>
              <a:rPr lang="en-US" dirty="0" smtClean="0">
                <a:latin typeface="Arial" pitchFamily="34" charset="0"/>
                <a:cs typeface="Arial" pitchFamily="34" charset="0"/>
              </a:rPr>
              <a:t>also” (James 2:26).</a:t>
            </a:r>
          </a:p>
          <a:p>
            <a:r>
              <a:rPr lang="en-US" dirty="0">
                <a:latin typeface="Arial" pitchFamily="34" charset="0"/>
                <a:cs typeface="Arial" pitchFamily="34" charset="0"/>
              </a:rPr>
              <a:t>“For you are all sons of God through faith </a:t>
            </a:r>
            <a:r>
              <a:rPr lang="en-US" dirty="0" smtClean="0">
                <a:latin typeface="Arial" pitchFamily="34" charset="0"/>
                <a:cs typeface="Arial" pitchFamily="34" charset="0"/>
              </a:rPr>
              <a:t>            in </a:t>
            </a:r>
            <a:r>
              <a:rPr lang="en-US" dirty="0">
                <a:latin typeface="Arial" pitchFamily="34" charset="0"/>
                <a:cs typeface="Arial" pitchFamily="34" charset="0"/>
              </a:rPr>
              <a:t>Christ Jesus. </a:t>
            </a:r>
            <a:r>
              <a:rPr lang="en-US" dirty="0" smtClean="0">
                <a:latin typeface="Arial" pitchFamily="34" charset="0"/>
                <a:cs typeface="Arial" pitchFamily="34" charset="0"/>
              </a:rPr>
              <a:t>For </a:t>
            </a:r>
            <a:r>
              <a:rPr lang="en-US" dirty="0">
                <a:latin typeface="Arial" pitchFamily="34" charset="0"/>
                <a:cs typeface="Arial" pitchFamily="34" charset="0"/>
              </a:rPr>
              <a:t>as many of you as were baptized into Christ have put on </a:t>
            </a:r>
            <a:r>
              <a:rPr lang="en-US" dirty="0" smtClean="0">
                <a:latin typeface="Arial" pitchFamily="34" charset="0"/>
                <a:cs typeface="Arial" pitchFamily="34" charset="0"/>
              </a:rPr>
              <a:t>Christ” (Gal. 3:26-27). </a:t>
            </a:r>
            <a:endParaRPr lang="en-US" dirty="0">
              <a:latin typeface="Arial" pitchFamily="34" charset="0"/>
              <a:cs typeface="Arial" pitchFamily="34" charset="0"/>
            </a:endParaRPr>
          </a:p>
        </p:txBody>
      </p:sp>
      <p:cxnSp>
        <p:nvCxnSpPr>
          <p:cNvPr id="8" name="Straight Connector 7"/>
          <p:cNvCxnSpPr/>
          <p:nvPr/>
        </p:nvCxnSpPr>
        <p:spPr>
          <a:xfrm>
            <a:off x="3657600" y="3619500"/>
            <a:ext cx="533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26066" y="4000500"/>
            <a:ext cx="3200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26066" y="4298244"/>
            <a:ext cx="3200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26066" y="4610100"/>
            <a:ext cx="2912533"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26066" y="4914900"/>
            <a:ext cx="626533"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38800" y="3771900"/>
            <a:ext cx="1828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105400" y="4713111"/>
            <a:ext cx="2590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105400" y="4076700"/>
            <a:ext cx="2057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0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left)">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par>
                          <p:cTn id="38" fill="hold">
                            <p:stCondLst>
                              <p:cond delay="500"/>
                            </p:stCondLst>
                            <p:childTnLst>
                              <p:par>
                                <p:cTn id="39" presetID="22" presetClass="entr" presetSubtype="8"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left)">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left)">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left)">
                                      <p:cBhvr>
                                        <p:cTn id="51" dur="500"/>
                                        <p:tgtEl>
                                          <p:spTgt spid="12"/>
                                        </p:tgtEl>
                                      </p:cBhvr>
                                    </p:animEffect>
                                  </p:childTnLst>
                                </p:cTn>
                              </p:par>
                            </p:childTnLst>
                          </p:cTn>
                        </p:par>
                        <p:par>
                          <p:cTn id="52" fill="hold">
                            <p:stCondLst>
                              <p:cond delay="500"/>
                            </p:stCondLst>
                            <p:childTnLst>
                              <p:par>
                                <p:cTn id="53" presetID="22" presetClass="entr" presetSubtype="8"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left)">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6">
                                            <p:txEl>
                                              <p:pRg st="0" end="0"/>
                                            </p:txEl>
                                          </p:spTgt>
                                        </p:tgtEl>
                                        <p:attrNameLst>
                                          <p:attrName>style.visibility</p:attrName>
                                        </p:attrNameLst>
                                      </p:cBhvr>
                                      <p:to>
                                        <p:strVal val="visible"/>
                                      </p:to>
                                    </p:set>
                                    <p:animEffect transition="in" filter="wipe(left)">
                                      <p:cBhvr>
                                        <p:cTn id="64" dur="500"/>
                                        <p:tgtEl>
                                          <p:spTgt spid="6">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6">
                                            <p:txEl>
                                              <p:pRg st="1" end="1"/>
                                            </p:txEl>
                                          </p:spTgt>
                                        </p:tgtEl>
                                        <p:attrNameLst>
                                          <p:attrName>style.visibility</p:attrName>
                                        </p:attrNameLst>
                                      </p:cBhvr>
                                      <p:to>
                                        <p:strVal val="visible"/>
                                      </p:to>
                                    </p:set>
                                    <p:animEffect transition="in" filter="wipe(left)">
                                      <p:cBhvr>
                                        <p:cTn id="69" dur="500"/>
                                        <p:tgtEl>
                                          <p:spTgt spid="6">
                                            <p:txEl>
                                              <p:pRg st="1" end="1"/>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6">
                                            <p:txEl>
                                              <p:pRg st="2" end="2"/>
                                            </p:txEl>
                                          </p:spTgt>
                                        </p:tgtEl>
                                        <p:attrNameLst>
                                          <p:attrName>style.visibility</p:attrName>
                                        </p:attrNameLst>
                                      </p:cBhvr>
                                      <p:to>
                                        <p:strVal val="visible"/>
                                      </p:to>
                                    </p:set>
                                    <p:animEffect transition="in" filter="wipe(left)">
                                      <p:cBhvr>
                                        <p:cTn id="74" dur="500"/>
                                        <p:tgtEl>
                                          <p:spTgt spid="6">
                                            <p:txEl>
                                              <p:pRg st="2" end="2"/>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wipe(left)">
                                      <p:cBhvr>
                                        <p:cTn id="79" dur="500"/>
                                        <p:tgtEl>
                                          <p:spTgt spid="19"/>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wipe(left)">
                                      <p:cBhvr>
                                        <p:cTn id="8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381000" y="342900"/>
            <a:ext cx="4040188" cy="625739"/>
          </a:xfrm>
        </p:spPr>
        <p:txBody>
          <a:bodyPr>
            <a:noAutofit/>
          </a:bodyPr>
          <a:lstStyle/>
          <a:p>
            <a:pPr algn="ctr"/>
            <a:r>
              <a:rPr lang="en-US" sz="36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Faith</a:t>
            </a:r>
            <a:endParaRPr lang="en-US" sz="3600" b="1" dirty="0">
              <a:solidFill>
                <a:schemeClr val="accent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Text Placeholder 3"/>
          <p:cNvSpPr>
            <a:spLocks noGrp="1"/>
          </p:cNvSpPr>
          <p:nvPr>
            <p:ph type="body" sz="half" idx="3"/>
          </p:nvPr>
        </p:nvSpPr>
        <p:spPr>
          <a:xfrm>
            <a:off x="4495800" y="342900"/>
            <a:ext cx="4041775" cy="625739"/>
          </a:xfrm>
        </p:spPr>
        <p:txBody>
          <a:bodyPr>
            <a:noAutofit/>
          </a:bodyPr>
          <a:lstStyle/>
          <a:p>
            <a:pPr algn="ctr"/>
            <a:r>
              <a:rPr lang="en-US" sz="36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Baptism</a:t>
            </a:r>
            <a:endParaRPr lang="en-US" sz="3600" b="1" dirty="0">
              <a:solidFill>
                <a:schemeClr val="accent1"/>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Content Placeholder 4"/>
          <p:cNvSpPr>
            <a:spLocks noGrp="1"/>
          </p:cNvSpPr>
          <p:nvPr>
            <p:ph sz="quarter" idx="2"/>
          </p:nvPr>
        </p:nvSpPr>
        <p:spPr>
          <a:xfrm>
            <a:off x="457200" y="1257300"/>
            <a:ext cx="4114800" cy="4267200"/>
          </a:xfrm>
        </p:spPr>
        <p:txBody>
          <a:bodyPr>
            <a:normAutofit fontScale="92500" lnSpcReduction="10000"/>
          </a:bodyPr>
          <a:lstStyle/>
          <a:p>
            <a:r>
              <a:rPr lang="en-US" sz="2600" b="1" dirty="0" smtClean="0">
                <a:latin typeface="Arial" pitchFamily="34" charset="0"/>
                <a:cs typeface="Arial" pitchFamily="34" charset="0"/>
              </a:rPr>
              <a:t>True faith involves:</a:t>
            </a:r>
          </a:p>
          <a:p>
            <a:pPr marL="137160" indent="0">
              <a:buNone/>
            </a:pPr>
            <a:r>
              <a:rPr lang="en-US" sz="2600" dirty="0" smtClean="0">
                <a:latin typeface="Arial" pitchFamily="34" charset="0"/>
                <a:cs typeface="Arial" pitchFamily="34" charset="0"/>
              </a:rPr>
              <a:t>	- Believing facts</a:t>
            </a:r>
          </a:p>
          <a:p>
            <a:pPr marL="137160" indent="0">
              <a:buNone/>
            </a:pPr>
            <a:r>
              <a:rPr lang="en-US" sz="2600" dirty="0" smtClean="0">
                <a:latin typeface="Arial" pitchFamily="34" charset="0"/>
                <a:cs typeface="Arial" pitchFamily="34" charset="0"/>
              </a:rPr>
              <a:t>	- Trusting </a:t>
            </a:r>
            <a:r>
              <a:rPr lang="en-US" sz="2600" dirty="0" smtClean="0">
                <a:latin typeface="Arial" pitchFamily="34" charset="0"/>
                <a:cs typeface="Arial" pitchFamily="34" charset="0"/>
              </a:rPr>
              <a:t>(Heb.11:6)</a:t>
            </a:r>
            <a:endParaRPr lang="en-US" sz="2600" dirty="0" smtClean="0">
              <a:latin typeface="Arial" pitchFamily="34" charset="0"/>
              <a:cs typeface="Arial" pitchFamily="34" charset="0"/>
            </a:endParaRPr>
          </a:p>
          <a:p>
            <a:pPr marL="137160" indent="0">
              <a:buNone/>
            </a:pPr>
            <a:r>
              <a:rPr lang="en-US" sz="2600" dirty="0" smtClean="0">
                <a:latin typeface="Arial" pitchFamily="34" charset="0"/>
                <a:cs typeface="Arial" pitchFamily="34" charset="0"/>
              </a:rPr>
              <a:t>	- </a:t>
            </a:r>
            <a:r>
              <a:rPr lang="en-US" sz="2600" dirty="0" smtClean="0">
                <a:latin typeface="Arial" pitchFamily="34" charset="0"/>
                <a:cs typeface="Arial" pitchFamily="34" charset="0"/>
              </a:rPr>
              <a:t>Obedience (Jn.3:36)</a:t>
            </a:r>
            <a:endParaRPr lang="en-US" sz="2600" dirty="0" smtClean="0">
              <a:latin typeface="Arial" pitchFamily="34" charset="0"/>
              <a:cs typeface="Arial" pitchFamily="34" charset="0"/>
            </a:endParaRPr>
          </a:p>
          <a:p>
            <a:r>
              <a:rPr lang="en-US" sz="2600" dirty="0" smtClean="0">
                <a:latin typeface="Arial" pitchFamily="34" charset="0"/>
                <a:cs typeface="Arial" pitchFamily="34" charset="0"/>
              </a:rPr>
              <a:t>Amplified Version</a:t>
            </a:r>
          </a:p>
          <a:p>
            <a:r>
              <a:rPr lang="en-US" sz="2600" dirty="0" smtClean="0">
                <a:latin typeface="Arial" pitchFamily="34" charset="0"/>
                <a:cs typeface="Arial" pitchFamily="34" charset="0"/>
              </a:rPr>
              <a:t>“He </a:t>
            </a:r>
            <a:r>
              <a:rPr lang="en-US" sz="2600" dirty="0">
                <a:latin typeface="Arial" pitchFamily="34" charset="0"/>
                <a:cs typeface="Arial" pitchFamily="34" charset="0"/>
              </a:rPr>
              <a:t>who believes [who adheres to and trusts in and relies on the Gospel and Him Whom it sets forth] and is baptized will be </a:t>
            </a:r>
            <a:r>
              <a:rPr lang="en-US" sz="2600" dirty="0" smtClean="0">
                <a:latin typeface="Arial" pitchFamily="34" charset="0"/>
                <a:cs typeface="Arial" pitchFamily="34" charset="0"/>
              </a:rPr>
              <a:t>saved.”   </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6" name="Content Placeholder 5"/>
          <p:cNvSpPr>
            <a:spLocks noGrp="1"/>
          </p:cNvSpPr>
          <p:nvPr>
            <p:ph sz="quarter" idx="4"/>
          </p:nvPr>
        </p:nvSpPr>
        <p:spPr>
          <a:xfrm>
            <a:off x="4402667" y="1257300"/>
            <a:ext cx="4436533" cy="4267200"/>
          </a:xfrm>
        </p:spPr>
        <p:txBody>
          <a:bodyPr>
            <a:normAutofit lnSpcReduction="10000"/>
          </a:bodyPr>
          <a:lstStyle/>
          <a:p>
            <a:r>
              <a:rPr lang="en-US" dirty="0" smtClean="0">
                <a:latin typeface="Arial" pitchFamily="34" charset="0"/>
                <a:cs typeface="Arial" pitchFamily="34" charset="0"/>
              </a:rPr>
              <a:t>Expresses our faith.</a:t>
            </a:r>
          </a:p>
          <a:p>
            <a:r>
              <a:rPr lang="en-US" dirty="0" smtClean="0">
                <a:latin typeface="Arial" pitchFamily="34" charset="0"/>
                <a:cs typeface="Arial" pitchFamily="34" charset="0"/>
              </a:rPr>
              <a:t>“For </a:t>
            </a:r>
            <a:r>
              <a:rPr lang="en-US" dirty="0">
                <a:latin typeface="Arial" pitchFamily="34" charset="0"/>
                <a:cs typeface="Arial" pitchFamily="34" charset="0"/>
              </a:rPr>
              <a:t>as the body without the spirit is dead, so faith without works is dead </a:t>
            </a:r>
            <a:r>
              <a:rPr lang="en-US" dirty="0" smtClean="0">
                <a:latin typeface="Arial" pitchFamily="34" charset="0"/>
                <a:cs typeface="Arial" pitchFamily="34" charset="0"/>
              </a:rPr>
              <a:t>also” (James 2:26).</a:t>
            </a:r>
          </a:p>
          <a:p>
            <a:r>
              <a:rPr lang="en-US" dirty="0" smtClean="0">
                <a:latin typeface="Arial" pitchFamily="34" charset="0"/>
                <a:cs typeface="Arial" pitchFamily="34" charset="0"/>
              </a:rPr>
              <a:t>“We </a:t>
            </a:r>
            <a:r>
              <a:rPr lang="en-US" dirty="0">
                <a:latin typeface="Arial" pitchFamily="34" charset="0"/>
                <a:cs typeface="Arial" pitchFamily="34" charset="0"/>
              </a:rPr>
              <a:t>were buried with Him through baptism into death, that just as Christ was raised from the dead by the glory of the Father, even so we also should walk in newness of life</a:t>
            </a:r>
            <a:r>
              <a:rPr lang="en-US" dirty="0" smtClean="0">
                <a:latin typeface="Arial" pitchFamily="34" charset="0"/>
                <a:cs typeface="Arial" pitchFamily="34" charset="0"/>
              </a:rPr>
              <a:t>.”</a:t>
            </a:r>
            <a:endParaRPr lang="en-US" dirty="0">
              <a:latin typeface="Arial" pitchFamily="34" charset="0"/>
              <a:cs typeface="Arial" pitchFamily="34" charset="0"/>
            </a:endParaRPr>
          </a:p>
          <a:p>
            <a:endParaRPr lang="en-US" dirty="0" smtClean="0">
              <a:latin typeface="Arial" pitchFamily="34" charset="0"/>
              <a:cs typeface="Arial" pitchFamily="34" charset="0"/>
            </a:endParaRPr>
          </a:p>
        </p:txBody>
      </p:sp>
      <p:cxnSp>
        <p:nvCxnSpPr>
          <p:cNvPr id="8" name="Straight Connector 7"/>
          <p:cNvCxnSpPr/>
          <p:nvPr/>
        </p:nvCxnSpPr>
        <p:spPr>
          <a:xfrm>
            <a:off x="3657600" y="3619500"/>
            <a:ext cx="533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26066" y="4000500"/>
            <a:ext cx="3200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26066" y="4298244"/>
            <a:ext cx="3200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391399" y="3739444"/>
            <a:ext cx="1233311" cy="16228"/>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26066" y="4610100"/>
            <a:ext cx="2912533"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26066" y="4914900"/>
            <a:ext cx="626533"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029200" y="5372100"/>
            <a:ext cx="3124200" cy="16228"/>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648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6">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left)">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16467" y="-12700"/>
            <a:ext cx="8229600" cy="1524000"/>
          </a:xfrm>
        </p:spPr>
        <p:txBody>
          <a:bodyPr/>
          <a:lstStyle/>
          <a:p>
            <a:r>
              <a:rPr lang="en-US" dirty="0" smtClean="0"/>
              <a:t>In Jesus no one is </a:t>
            </a:r>
            <a:r>
              <a:rPr lang="en-US" dirty="0" smtClean="0"/>
              <a:t>lost</a:t>
            </a:r>
            <a:r>
              <a:rPr lang="en-US" sz="2000" dirty="0" smtClean="0"/>
              <a:t> (Ephesians 1:3)</a:t>
            </a:r>
            <a:endParaRPr lang="en-US" dirty="0"/>
          </a:p>
        </p:txBody>
      </p:sp>
      <p:sp>
        <p:nvSpPr>
          <p:cNvPr id="9" name="Title 6"/>
          <p:cNvSpPr txBox="1">
            <a:spLocks/>
          </p:cNvSpPr>
          <p:nvPr/>
        </p:nvSpPr>
        <p:spPr>
          <a:xfrm>
            <a:off x="524933" y="1680634"/>
            <a:ext cx="8229600" cy="152400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en-US" dirty="0" smtClean="0"/>
              <a:t>Without Jesus everyone is lost</a:t>
            </a:r>
            <a:endParaRPr lang="en-US" dirty="0"/>
          </a:p>
        </p:txBody>
      </p:sp>
      <p:sp>
        <p:nvSpPr>
          <p:cNvPr id="10" name="TextBox 9"/>
          <p:cNvSpPr txBox="1"/>
          <p:nvPr/>
        </p:nvSpPr>
        <p:spPr>
          <a:xfrm rot="10800000" flipH="1" flipV="1">
            <a:off x="654756" y="3467100"/>
            <a:ext cx="7710311" cy="1569660"/>
          </a:xfrm>
          <a:prstGeom prst="rect">
            <a:avLst/>
          </a:prstGeom>
          <a:noFill/>
        </p:spPr>
        <p:txBody>
          <a:bodyPr wrap="square" rtlCol="0">
            <a:spAutoFit/>
          </a:bodyPr>
          <a:lstStyle/>
          <a:p>
            <a:pPr algn="ctr"/>
            <a:r>
              <a:rPr lang="en-US" sz="3200" dirty="0" smtClean="0"/>
              <a:t>“Jesus </a:t>
            </a:r>
            <a:r>
              <a:rPr lang="en-US" sz="3200" dirty="0"/>
              <a:t>said to him, “I am the way, the truth, and the life. No one comes to the Father except through Me</a:t>
            </a:r>
            <a:r>
              <a:rPr lang="en-US" sz="3200" dirty="0" smtClean="0"/>
              <a:t>. (John 14:6)</a:t>
            </a:r>
            <a:endParaRPr lang="en-US" sz="3200" dirty="0"/>
          </a:p>
        </p:txBody>
      </p:sp>
      <p:sp>
        <p:nvSpPr>
          <p:cNvPr id="11" name="TextBox 10"/>
          <p:cNvSpPr txBox="1"/>
          <p:nvPr/>
        </p:nvSpPr>
        <p:spPr>
          <a:xfrm flipH="1">
            <a:off x="849488" y="3289302"/>
            <a:ext cx="7772400" cy="2062103"/>
          </a:xfrm>
          <a:prstGeom prst="rect">
            <a:avLst/>
          </a:prstGeom>
          <a:noFill/>
        </p:spPr>
        <p:txBody>
          <a:bodyPr wrap="square" rtlCol="0">
            <a:spAutoFit/>
          </a:bodyPr>
          <a:lstStyle/>
          <a:p>
            <a:r>
              <a:rPr lang="en-US" sz="3200" dirty="0" smtClean="0"/>
              <a:t>“Nor </a:t>
            </a:r>
            <a:r>
              <a:rPr lang="en-US" sz="3200" dirty="0"/>
              <a:t>is there salvation in any other, for there is no other name under heaven given among men by which we must be saved</a:t>
            </a:r>
            <a:r>
              <a:rPr lang="en-US" sz="3200" dirty="0" smtClean="0"/>
              <a:t>.” (Acts 4:12)</a:t>
            </a:r>
            <a:endParaRPr lang="en-US" sz="3200" dirty="0"/>
          </a:p>
        </p:txBody>
      </p:sp>
      <p:sp>
        <p:nvSpPr>
          <p:cNvPr id="2" name="TextBox 1"/>
          <p:cNvSpPr txBox="1"/>
          <p:nvPr/>
        </p:nvSpPr>
        <p:spPr>
          <a:xfrm>
            <a:off x="849488" y="3238500"/>
            <a:ext cx="7450667" cy="2062103"/>
          </a:xfrm>
          <a:prstGeom prst="rect">
            <a:avLst/>
          </a:prstGeom>
          <a:noFill/>
        </p:spPr>
        <p:txBody>
          <a:bodyPr wrap="square" rtlCol="0">
            <a:spAutoFit/>
          </a:bodyPr>
          <a:lstStyle/>
          <a:p>
            <a:r>
              <a:rPr lang="en-US" sz="3200" dirty="0" smtClean="0"/>
              <a:t>“Therefore </a:t>
            </a:r>
            <a:r>
              <a:rPr lang="en-US" sz="3200" dirty="0"/>
              <a:t>I said to you that you will die in your sins; for if you do not believe that I am </a:t>
            </a:r>
            <a:r>
              <a:rPr lang="en-US" sz="3200" i="1" dirty="0"/>
              <a:t>He,</a:t>
            </a:r>
            <a:r>
              <a:rPr lang="en-US" sz="3200" dirty="0"/>
              <a:t> you will die in your sins</a:t>
            </a:r>
            <a:r>
              <a:rPr lang="en-US" sz="3200" dirty="0" smtClean="0"/>
              <a:t>.” (John 8:24)</a:t>
            </a:r>
            <a:endParaRPr lang="en-US" sz="3200" dirty="0"/>
          </a:p>
        </p:txBody>
      </p:sp>
    </p:spTree>
    <p:extLst>
      <p:ext uri="{BB962C8B-B14F-4D97-AF65-F5344CB8AC3E}">
        <p14:creationId xmlns:p14="http://schemas.microsoft.com/office/powerpoint/2010/main" val="369878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571500"/>
            <a:ext cx="8229600" cy="1524000"/>
          </a:xfrm>
        </p:spPr>
        <p:txBody>
          <a:bodyPr/>
          <a:lstStyle/>
          <a:p>
            <a:r>
              <a:rPr lang="en-US" dirty="0" smtClean="0"/>
              <a:t>Modern people find this hard to accept</a:t>
            </a:r>
            <a:endParaRPr lang="en-US" dirty="0"/>
          </a:p>
        </p:txBody>
      </p:sp>
      <p:sp>
        <p:nvSpPr>
          <p:cNvPr id="5" name="Subtitle 4"/>
          <p:cNvSpPr>
            <a:spLocks noGrp="1"/>
          </p:cNvSpPr>
          <p:nvPr>
            <p:ph type="subTitle" idx="1"/>
          </p:nvPr>
        </p:nvSpPr>
        <p:spPr>
          <a:xfrm>
            <a:off x="1066800" y="2324100"/>
            <a:ext cx="6705600" cy="3124200"/>
          </a:xfrm>
        </p:spPr>
        <p:txBody>
          <a:bodyPr/>
          <a:lstStyle/>
          <a:p>
            <a:r>
              <a:rPr lang="en-US" dirty="0" smtClean="0"/>
              <a:t>It was hard for ancient people to accept.</a:t>
            </a:r>
          </a:p>
          <a:p>
            <a:r>
              <a:rPr lang="en-US" dirty="0" smtClean="0"/>
              <a:t>To reject what Jesus said is to disregard all of the evidence for who He is!</a:t>
            </a:r>
          </a:p>
          <a:p>
            <a:r>
              <a:rPr lang="en-US" dirty="0" smtClean="0"/>
              <a:t>To reject Him is to be lost!</a:t>
            </a:r>
          </a:p>
          <a:p>
            <a:r>
              <a:rPr lang="en-US" dirty="0" smtClean="0"/>
              <a:t>“…</a:t>
            </a:r>
            <a:r>
              <a:rPr lang="en-US" dirty="0" smtClean="0">
                <a:cs typeface="Arial" pitchFamily="34" charset="0"/>
              </a:rPr>
              <a:t>He </a:t>
            </a:r>
            <a:r>
              <a:rPr lang="en-US" dirty="0">
                <a:cs typeface="Arial" pitchFamily="34" charset="0"/>
              </a:rPr>
              <a:t>who does not believe will be </a:t>
            </a:r>
            <a:r>
              <a:rPr lang="en-US" dirty="0" smtClean="0">
                <a:cs typeface="Arial" pitchFamily="34" charset="0"/>
              </a:rPr>
              <a:t>condemned” (Mark 16:16).</a:t>
            </a:r>
            <a:endParaRPr lang="en-US" dirty="0"/>
          </a:p>
        </p:txBody>
      </p:sp>
    </p:spTree>
    <p:extLst>
      <p:ext uri="{BB962C8B-B14F-4D97-AF65-F5344CB8AC3E}">
        <p14:creationId xmlns:p14="http://schemas.microsoft.com/office/powerpoint/2010/main" val="339980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42900"/>
            <a:ext cx="3962400" cy="707886"/>
          </a:xfrm>
          <a:prstGeom prst="rect">
            <a:avLst/>
          </a:prstGeom>
          <a:noFill/>
        </p:spPr>
        <p:txBody>
          <a:bodyPr wrap="square" rtlCol="0">
            <a:spAutoFit/>
          </a:bodyPr>
          <a:lstStyle/>
          <a:p>
            <a:r>
              <a:rPr lang="en-US" sz="4000" b="1" dirty="0" smtClean="0">
                <a:solidFill>
                  <a:schemeClr val="accent1"/>
                </a:solidFill>
                <a:effectLst>
                  <a:outerShdw blurRad="38100" dist="38100" dir="2700000" algn="tl">
                    <a:srgbClr val="000000">
                      <a:alpha val="43137"/>
                    </a:srgbClr>
                  </a:outerShdw>
                </a:effectLst>
              </a:rPr>
              <a:t>Who are Lost?</a:t>
            </a:r>
            <a:endParaRPr lang="en-US" sz="4000" b="1" dirty="0">
              <a:solidFill>
                <a:schemeClr val="accent1"/>
              </a:solidFill>
              <a:effectLst>
                <a:outerShdw blurRad="38100" dist="38100" dir="2700000" algn="tl">
                  <a:srgbClr val="000000">
                    <a:alpha val="43137"/>
                  </a:srgbClr>
                </a:outerShdw>
              </a:effectLst>
            </a:endParaRPr>
          </a:p>
        </p:txBody>
      </p:sp>
      <p:sp>
        <p:nvSpPr>
          <p:cNvPr id="5" name="TextBox 4"/>
          <p:cNvSpPr txBox="1"/>
          <p:nvPr/>
        </p:nvSpPr>
        <p:spPr>
          <a:xfrm>
            <a:off x="4114800" y="320814"/>
            <a:ext cx="4800600" cy="707886"/>
          </a:xfrm>
          <a:prstGeom prst="rect">
            <a:avLst/>
          </a:prstGeom>
          <a:noFill/>
        </p:spPr>
        <p:txBody>
          <a:bodyPr wrap="square" rtlCol="0">
            <a:spAutoFit/>
          </a:bodyPr>
          <a:lstStyle/>
          <a:p>
            <a:r>
              <a:rPr lang="en-US" sz="4000" b="1" dirty="0" smtClean="0">
                <a:solidFill>
                  <a:schemeClr val="accent1"/>
                </a:solidFill>
                <a:effectLst>
                  <a:outerShdw blurRad="38100" dist="38100" dir="2700000" algn="tl">
                    <a:srgbClr val="000000">
                      <a:alpha val="43137"/>
                    </a:srgbClr>
                  </a:outerShdw>
                </a:effectLst>
              </a:rPr>
              <a:t>What must they do?</a:t>
            </a:r>
            <a:endParaRPr lang="en-US" sz="4000" b="1" dirty="0">
              <a:solidFill>
                <a:schemeClr val="accent1"/>
              </a:solidFill>
              <a:effectLst>
                <a:outerShdw blurRad="38100" dist="38100" dir="2700000" algn="tl">
                  <a:srgbClr val="000000">
                    <a:alpha val="43137"/>
                  </a:srgbClr>
                </a:outerShdw>
              </a:effectLst>
            </a:endParaRPr>
          </a:p>
        </p:txBody>
      </p:sp>
      <p:sp>
        <p:nvSpPr>
          <p:cNvPr id="6" name="TextBox 5"/>
          <p:cNvSpPr txBox="1"/>
          <p:nvPr/>
        </p:nvSpPr>
        <p:spPr>
          <a:xfrm>
            <a:off x="256822" y="1257300"/>
            <a:ext cx="39624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Heathen without Jesus</a:t>
            </a:r>
            <a:endParaRPr lang="en-US" sz="2800" b="1" dirty="0">
              <a:effectLst>
                <a:outerShdw blurRad="38100" dist="38100" dir="2700000" algn="tl">
                  <a:srgbClr val="000000">
                    <a:alpha val="43137"/>
                  </a:srgbClr>
                </a:outerShdw>
              </a:effectLst>
            </a:endParaRPr>
          </a:p>
        </p:txBody>
      </p:sp>
      <p:sp>
        <p:nvSpPr>
          <p:cNvPr id="7" name="TextBox 6"/>
          <p:cNvSpPr txBox="1"/>
          <p:nvPr/>
        </p:nvSpPr>
        <p:spPr>
          <a:xfrm>
            <a:off x="5105400" y="1257300"/>
            <a:ext cx="2590800" cy="523220"/>
          </a:xfrm>
          <a:prstGeom prst="rect">
            <a:avLst/>
          </a:prstGeom>
          <a:noFill/>
        </p:spPr>
        <p:txBody>
          <a:bodyPr wrap="square" rtlCol="0">
            <a:spAutoFit/>
          </a:bodyPr>
          <a:lstStyle/>
          <a:p>
            <a:r>
              <a:rPr lang="en-US" sz="2800" dirty="0" smtClean="0"/>
              <a:t>Acts 16:25-34</a:t>
            </a:r>
            <a:endParaRPr lang="en-US" sz="2800" dirty="0"/>
          </a:p>
        </p:txBody>
      </p:sp>
      <p:sp>
        <p:nvSpPr>
          <p:cNvPr id="9" name="TextBox 8"/>
          <p:cNvSpPr txBox="1"/>
          <p:nvPr/>
        </p:nvSpPr>
        <p:spPr>
          <a:xfrm>
            <a:off x="4419600" y="1257300"/>
            <a:ext cx="43434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Believe and be Baptized</a:t>
            </a:r>
            <a:endParaRPr lang="en-US" sz="2800" b="1" dirty="0">
              <a:effectLst>
                <a:outerShdw blurRad="38100" dist="38100" dir="2700000" algn="tl">
                  <a:srgbClr val="000000">
                    <a:alpha val="43137"/>
                  </a:srgbClr>
                </a:outerShdw>
              </a:effectLst>
            </a:endParaRPr>
          </a:p>
        </p:txBody>
      </p:sp>
      <p:sp>
        <p:nvSpPr>
          <p:cNvPr id="10" name="TextBox 9"/>
          <p:cNvSpPr txBox="1"/>
          <p:nvPr/>
        </p:nvSpPr>
        <p:spPr>
          <a:xfrm>
            <a:off x="152400" y="1827193"/>
            <a:ext cx="4066823" cy="954107"/>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Moral people who oppose Jesus</a:t>
            </a:r>
            <a:endParaRPr lang="en-US" sz="2800" b="1" dirty="0">
              <a:effectLst>
                <a:outerShdw blurRad="38100" dist="38100" dir="2700000" algn="tl">
                  <a:srgbClr val="000000">
                    <a:alpha val="43137"/>
                  </a:srgbClr>
                </a:outerShdw>
              </a:effectLst>
            </a:endParaRPr>
          </a:p>
        </p:txBody>
      </p:sp>
      <p:sp>
        <p:nvSpPr>
          <p:cNvPr id="2" name="TextBox 1"/>
          <p:cNvSpPr txBox="1"/>
          <p:nvPr/>
        </p:nvSpPr>
        <p:spPr>
          <a:xfrm>
            <a:off x="4953000" y="2105680"/>
            <a:ext cx="29718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Acts 22:3-16</a:t>
            </a:r>
            <a:endParaRPr lang="en-US" sz="2800" b="1" dirty="0">
              <a:effectLst>
                <a:outerShdw blurRad="38100" dist="38100" dir="2700000" algn="tl">
                  <a:srgbClr val="000000">
                    <a:alpha val="43137"/>
                  </a:srgbClr>
                </a:outerShdw>
              </a:effectLst>
            </a:endParaRPr>
          </a:p>
        </p:txBody>
      </p:sp>
      <p:sp>
        <p:nvSpPr>
          <p:cNvPr id="11" name="TextBox 10"/>
          <p:cNvSpPr txBox="1"/>
          <p:nvPr/>
        </p:nvSpPr>
        <p:spPr>
          <a:xfrm>
            <a:off x="4419600" y="2105680"/>
            <a:ext cx="43434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Believe and be Baptized</a:t>
            </a:r>
            <a:endParaRPr lang="en-US" sz="2800" b="1" dirty="0">
              <a:effectLst>
                <a:outerShdw blurRad="38100" dist="38100" dir="2700000" algn="tl">
                  <a:srgbClr val="000000">
                    <a:alpha val="43137"/>
                  </a:srgbClr>
                </a:outerShdw>
              </a:effectLst>
            </a:endParaRPr>
          </a:p>
        </p:txBody>
      </p:sp>
      <p:sp>
        <p:nvSpPr>
          <p:cNvPr id="12" name="TextBox 11"/>
          <p:cNvSpPr txBox="1"/>
          <p:nvPr/>
        </p:nvSpPr>
        <p:spPr>
          <a:xfrm>
            <a:off x="256822" y="2857500"/>
            <a:ext cx="4066823" cy="954107"/>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Moral people who have not obeyed Jesus</a:t>
            </a:r>
            <a:endParaRPr lang="en-US" sz="2800" b="1" dirty="0">
              <a:effectLst>
                <a:outerShdw blurRad="38100" dist="38100" dir="2700000" algn="tl">
                  <a:srgbClr val="000000">
                    <a:alpha val="43137"/>
                  </a:srgbClr>
                </a:outerShdw>
              </a:effectLst>
            </a:endParaRPr>
          </a:p>
        </p:txBody>
      </p:sp>
      <p:sp>
        <p:nvSpPr>
          <p:cNvPr id="3" name="TextBox 2"/>
          <p:cNvSpPr txBox="1"/>
          <p:nvPr/>
        </p:nvSpPr>
        <p:spPr>
          <a:xfrm>
            <a:off x="4800600" y="3009900"/>
            <a:ext cx="29718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Acts 10:1-6, 34-48</a:t>
            </a:r>
            <a:endParaRPr lang="en-US" sz="2800" b="1" dirty="0">
              <a:effectLst>
                <a:outerShdw blurRad="38100" dist="38100" dir="2700000" algn="tl">
                  <a:srgbClr val="000000">
                    <a:alpha val="43137"/>
                  </a:srgbClr>
                </a:outerShdw>
              </a:effectLst>
            </a:endParaRPr>
          </a:p>
        </p:txBody>
      </p:sp>
      <p:sp>
        <p:nvSpPr>
          <p:cNvPr id="13" name="TextBox 12"/>
          <p:cNvSpPr txBox="1"/>
          <p:nvPr/>
        </p:nvSpPr>
        <p:spPr>
          <a:xfrm>
            <a:off x="4419600" y="3020080"/>
            <a:ext cx="43434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Believe and be Baptized</a:t>
            </a:r>
            <a:endParaRPr lang="en-US" sz="2800" b="1" dirty="0">
              <a:effectLst>
                <a:outerShdw blurRad="38100" dist="38100" dir="2700000" algn="tl">
                  <a:srgbClr val="000000">
                    <a:alpha val="43137"/>
                  </a:srgbClr>
                </a:outerShdw>
              </a:effectLst>
            </a:endParaRPr>
          </a:p>
        </p:txBody>
      </p:sp>
      <p:sp>
        <p:nvSpPr>
          <p:cNvPr id="14" name="TextBox 13"/>
          <p:cNvSpPr txBox="1"/>
          <p:nvPr/>
        </p:nvSpPr>
        <p:spPr>
          <a:xfrm>
            <a:off x="304800" y="3834705"/>
            <a:ext cx="4066823" cy="1384995"/>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Those who have been baptized but fallen away</a:t>
            </a:r>
            <a:endParaRPr lang="en-US" sz="2800" b="1" dirty="0">
              <a:effectLst>
                <a:outerShdw blurRad="38100" dist="38100" dir="2700000" algn="tl">
                  <a:srgbClr val="000000">
                    <a:alpha val="43137"/>
                  </a:srgbClr>
                </a:outerShdw>
              </a:effectLst>
            </a:endParaRPr>
          </a:p>
        </p:txBody>
      </p:sp>
      <p:sp>
        <p:nvSpPr>
          <p:cNvPr id="15" name="TextBox 14"/>
          <p:cNvSpPr txBox="1"/>
          <p:nvPr/>
        </p:nvSpPr>
        <p:spPr>
          <a:xfrm>
            <a:off x="5334000" y="4000500"/>
            <a:ext cx="31242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Acts 8:9-24</a:t>
            </a:r>
            <a:endParaRPr lang="en-US" sz="2800" b="1" dirty="0">
              <a:effectLst>
                <a:outerShdw blurRad="38100" dist="38100" dir="2700000" algn="tl">
                  <a:srgbClr val="000000">
                    <a:alpha val="43137"/>
                  </a:srgbClr>
                </a:outerShdw>
              </a:effectLst>
            </a:endParaRPr>
          </a:p>
        </p:txBody>
      </p:sp>
      <p:sp>
        <p:nvSpPr>
          <p:cNvPr id="16" name="TextBox 15"/>
          <p:cNvSpPr txBox="1"/>
          <p:nvPr/>
        </p:nvSpPr>
        <p:spPr>
          <a:xfrm>
            <a:off x="4419599" y="4003982"/>
            <a:ext cx="4295423"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Repent and Pray</a:t>
            </a:r>
            <a:endParaRPr lang="en-US" sz="2800" b="1" dirty="0">
              <a:effectLst>
                <a:outerShdw blurRad="38100" dist="38100" dir="2700000" algn="tl">
                  <a:srgbClr val="000000">
                    <a:alpha val="43137"/>
                  </a:srgbClr>
                </a:outerShdw>
              </a:effectLst>
            </a:endParaRPr>
          </a:p>
        </p:txBody>
      </p:sp>
      <p:sp>
        <p:nvSpPr>
          <p:cNvPr id="17" name="TextBox 16"/>
          <p:cNvSpPr txBox="1"/>
          <p:nvPr/>
        </p:nvSpPr>
        <p:spPr>
          <a:xfrm>
            <a:off x="5334000" y="1714500"/>
            <a:ext cx="1981200" cy="461665"/>
          </a:xfrm>
          <a:prstGeom prst="rect">
            <a:avLst/>
          </a:prstGeom>
          <a:noFill/>
        </p:spPr>
        <p:txBody>
          <a:bodyPr wrap="square" rtlCol="0">
            <a:spAutoFit/>
          </a:bodyPr>
          <a:lstStyle/>
          <a:p>
            <a:r>
              <a:rPr lang="en-US" sz="2400" dirty="0" smtClean="0">
                <a:latin typeface="Arial" pitchFamily="34" charset="0"/>
                <a:cs typeface="Arial" pitchFamily="34" charset="0"/>
              </a:rPr>
              <a:t>Acts 16:34</a:t>
            </a:r>
            <a:endParaRPr lang="en-US" sz="2400" dirty="0">
              <a:latin typeface="Arial" pitchFamily="34" charset="0"/>
              <a:cs typeface="Arial" pitchFamily="34" charset="0"/>
            </a:endParaRPr>
          </a:p>
        </p:txBody>
      </p:sp>
      <p:sp>
        <p:nvSpPr>
          <p:cNvPr id="18" name="TextBox 17"/>
          <p:cNvSpPr txBox="1"/>
          <p:nvPr/>
        </p:nvSpPr>
        <p:spPr>
          <a:xfrm>
            <a:off x="5334000" y="2558415"/>
            <a:ext cx="1981200" cy="461665"/>
          </a:xfrm>
          <a:prstGeom prst="rect">
            <a:avLst/>
          </a:prstGeom>
          <a:noFill/>
        </p:spPr>
        <p:txBody>
          <a:bodyPr wrap="square" rtlCol="0">
            <a:spAutoFit/>
          </a:bodyPr>
          <a:lstStyle/>
          <a:p>
            <a:r>
              <a:rPr lang="en-US" sz="2400" dirty="0" smtClean="0">
                <a:latin typeface="Arial" pitchFamily="34" charset="0"/>
                <a:cs typeface="Arial" pitchFamily="34" charset="0"/>
              </a:rPr>
              <a:t>Acts 22:16</a:t>
            </a:r>
            <a:endParaRPr lang="en-US" sz="2400" dirty="0">
              <a:latin typeface="Arial" pitchFamily="34" charset="0"/>
              <a:cs typeface="Arial" pitchFamily="34" charset="0"/>
            </a:endParaRPr>
          </a:p>
        </p:txBody>
      </p:sp>
      <p:sp>
        <p:nvSpPr>
          <p:cNvPr id="19" name="TextBox 18"/>
          <p:cNvSpPr txBox="1"/>
          <p:nvPr/>
        </p:nvSpPr>
        <p:spPr>
          <a:xfrm>
            <a:off x="5356578" y="3531709"/>
            <a:ext cx="2720622" cy="461665"/>
          </a:xfrm>
          <a:prstGeom prst="rect">
            <a:avLst/>
          </a:prstGeom>
          <a:noFill/>
        </p:spPr>
        <p:txBody>
          <a:bodyPr wrap="square" rtlCol="0">
            <a:spAutoFit/>
          </a:bodyPr>
          <a:lstStyle/>
          <a:p>
            <a:r>
              <a:rPr lang="en-US" sz="2400" dirty="0" smtClean="0">
                <a:latin typeface="Arial" pitchFamily="34" charset="0"/>
                <a:cs typeface="Arial" pitchFamily="34" charset="0"/>
              </a:rPr>
              <a:t>Acts 15:9; 10:48</a:t>
            </a:r>
            <a:endParaRPr lang="en-US" sz="2400" dirty="0">
              <a:latin typeface="Arial" pitchFamily="34" charset="0"/>
              <a:cs typeface="Arial" pitchFamily="34" charset="0"/>
            </a:endParaRPr>
          </a:p>
        </p:txBody>
      </p:sp>
      <p:sp>
        <p:nvSpPr>
          <p:cNvPr id="20" name="TextBox 19"/>
          <p:cNvSpPr txBox="1"/>
          <p:nvPr/>
        </p:nvSpPr>
        <p:spPr>
          <a:xfrm>
            <a:off x="5334000" y="4523720"/>
            <a:ext cx="1981200" cy="461665"/>
          </a:xfrm>
          <a:prstGeom prst="rect">
            <a:avLst/>
          </a:prstGeom>
          <a:noFill/>
        </p:spPr>
        <p:txBody>
          <a:bodyPr wrap="square" rtlCol="0">
            <a:spAutoFit/>
          </a:bodyPr>
          <a:lstStyle/>
          <a:p>
            <a:r>
              <a:rPr lang="en-US" sz="2400" dirty="0" smtClean="0">
                <a:latin typeface="Arial" pitchFamily="34" charset="0"/>
                <a:cs typeface="Arial" pitchFamily="34" charset="0"/>
              </a:rPr>
              <a:t>Acts 8:22</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8314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left)">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left)">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500" fill="hold"/>
                                        <p:tgtEl>
                                          <p:spTgt spid="14"/>
                                        </p:tgtEl>
                                        <p:attrNameLst>
                                          <p:attrName>ppt_w</p:attrName>
                                        </p:attrNameLst>
                                      </p:cBhvr>
                                      <p:tavLst>
                                        <p:tav tm="0">
                                          <p:val>
                                            <p:fltVal val="0"/>
                                          </p:val>
                                        </p:tav>
                                        <p:tav tm="100000">
                                          <p:val>
                                            <p:strVal val="#ppt_w"/>
                                          </p:val>
                                        </p:tav>
                                      </p:tavLst>
                                    </p:anim>
                                    <p:anim calcmode="lin" valueType="num">
                                      <p:cBhvr>
                                        <p:cTn id="60" dur="500" fill="hold"/>
                                        <p:tgtEl>
                                          <p:spTgt spid="14"/>
                                        </p:tgtEl>
                                        <p:attrNameLst>
                                          <p:attrName>ppt_h</p:attrName>
                                        </p:attrNameLst>
                                      </p:cBhvr>
                                      <p:tavLst>
                                        <p:tav tm="0">
                                          <p:val>
                                            <p:fltVal val="0"/>
                                          </p:val>
                                        </p:tav>
                                        <p:tav tm="100000">
                                          <p:val>
                                            <p:strVal val="#ppt_h"/>
                                          </p:val>
                                        </p:tav>
                                      </p:tavLst>
                                    </p:anim>
                                    <p:animEffect transition="in" filter="fade">
                                      <p:cBhvr>
                                        <p:cTn id="61" dur="500"/>
                                        <p:tgtEl>
                                          <p:spTgt spid="14"/>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wipe(left)">
                                      <p:cBhvr>
                                        <p:cTn id="70" dur="500"/>
                                        <p:tgtEl>
                                          <p:spTgt spid="16"/>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2" grpId="0"/>
      <p:bldP spid="11" grpId="0"/>
      <p:bldP spid="12" grpId="0"/>
      <p:bldP spid="3" grpId="0"/>
      <p:bldP spid="13" grpId="0"/>
      <p:bldP spid="14" grpId="0"/>
      <p:bldP spid="15" grpId="0"/>
      <p:bldP spid="16"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Two Great Questions:</a:t>
            </a:r>
            <a:endParaRPr lang="en-US" dirty="0"/>
          </a:p>
        </p:txBody>
      </p:sp>
      <p:sp>
        <p:nvSpPr>
          <p:cNvPr id="3" name="Subtitle 2"/>
          <p:cNvSpPr>
            <a:spLocks noGrp="1"/>
          </p:cNvSpPr>
          <p:nvPr>
            <p:ph type="subTitle" idx="1"/>
          </p:nvPr>
        </p:nvSpPr>
        <p:spPr>
          <a:xfrm>
            <a:off x="1371600" y="2933700"/>
            <a:ext cx="6400800" cy="1828800"/>
          </a:xfrm>
        </p:spPr>
        <p:txBody>
          <a:bodyPr>
            <a:normAutofit lnSpcReduction="10000"/>
          </a:bodyPr>
          <a:lstStyle/>
          <a:p>
            <a:pPr marL="742950" indent="-742950">
              <a:buAutoNum type="arabicPeriod"/>
            </a:pPr>
            <a:r>
              <a:rPr lang="en-US" sz="3600" dirty="0" smtClean="0"/>
              <a:t>What am I doing to save others who are lost?</a:t>
            </a:r>
          </a:p>
          <a:p>
            <a:pPr marL="742950" indent="-742950">
              <a:buFont typeface="Wingdings 2"/>
              <a:buAutoNum type="arabicPeriod"/>
            </a:pPr>
            <a:r>
              <a:rPr lang="en-US" sz="3600" dirty="0"/>
              <a:t>Am I lost?</a:t>
            </a:r>
          </a:p>
          <a:p>
            <a:pPr marL="742950" indent="-742950">
              <a:buAutoNum type="arabicPeriod"/>
            </a:pPr>
            <a:endParaRPr lang="en-US" sz="3600" dirty="0"/>
          </a:p>
        </p:txBody>
      </p:sp>
    </p:spTree>
    <p:extLst>
      <p:ext uri="{BB962C8B-B14F-4D97-AF65-F5344CB8AC3E}">
        <p14:creationId xmlns:p14="http://schemas.microsoft.com/office/powerpoint/2010/main" val="369495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184</TotalTime>
  <Words>498</Words>
  <Application>Microsoft Office PowerPoint</Application>
  <PresentationFormat>On-screen Show (16:10)</PresentationFormat>
  <Paragraphs>61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Concern for Lost Souls brought Jesus to earth!</vt:lpstr>
      <vt:lpstr>How the Lost are Saved</vt:lpstr>
      <vt:lpstr>PowerPoint Presentation</vt:lpstr>
      <vt:lpstr>PowerPoint Presentation</vt:lpstr>
      <vt:lpstr>In Jesus no one is lost (Ephesians 1:3)</vt:lpstr>
      <vt:lpstr>Modern people find this hard to accept</vt:lpstr>
      <vt:lpstr>PowerPoint Presentation</vt:lpstr>
      <vt:lpstr>Two Great 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Lost?</dc:title>
  <dc:creator>Sewell</dc:creator>
  <cp:lastModifiedBy>Sewell</cp:lastModifiedBy>
  <cp:revision>23</cp:revision>
  <dcterms:created xsi:type="dcterms:W3CDTF">2013-07-13T23:14:38Z</dcterms:created>
  <dcterms:modified xsi:type="dcterms:W3CDTF">2013-07-14T22:34:23Z</dcterms:modified>
</cp:coreProperties>
</file>