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74" r:id="rId3"/>
    <p:sldId id="257" r:id="rId4"/>
    <p:sldId id="263" r:id="rId5"/>
    <p:sldId id="264" r:id="rId6"/>
    <p:sldId id="267" r:id="rId7"/>
    <p:sldId id="269" r:id="rId8"/>
    <p:sldId id="270" r:id="rId9"/>
    <p:sldId id="265" r:id="rId10"/>
    <p:sldId id="272" r:id="rId11"/>
    <p:sldId id="273" r:id="rId12"/>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68" y="-78"/>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A9D5295-535C-47BF-BF71-6079CE611780}" type="datetimeFigureOut">
              <a:rPr lang="en-US" smtClean="0"/>
              <a:t>9/15/2013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75246C-D96B-473E-B1A9-83B2239BE573}" type="slidenum">
              <a:rPr lang="en-US" smtClean="0"/>
              <a:t>‹#›</a:t>
            </a:fld>
            <a:endParaRPr lang="en-US"/>
          </a:p>
        </p:txBody>
      </p:sp>
    </p:spTree>
    <p:extLst>
      <p:ext uri="{BB962C8B-B14F-4D97-AF65-F5344CB8AC3E}">
        <p14:creationId xmlns:p14="http://schemas.microsoft.com/office/powerpoint/2010/main" val="3096622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63CE083-E1D9-4F10-8691-3DB8D51AA109}" type="datetimeFigureOut">
              <a:rPr lang="en-US" smtClean="0"/>
              <a:t>9/15/2013</a:t>
            </a:fld>
            <a:endParaRPr lang="en-US"/>
          </a:p>
        </p:txBody>
      </p:sp>
      <p:sp>
        <p:nvSpPr>
          <p:cNvPr id="4" name="Slide Image Placeholder 3"/>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EC6D22E-3881-4F25-85B6-0B5AAF5FCECB}" type="slidenum">
              <a:rPr lang="en-US" smtClean="0"/>
              <a:t>‹#›</a:t>
            </a:fld>
            <a:endParaRPr lang="en-US"/>
          </a:p>
        </p:txBody>
      </p:sp>
    </p:spTree>
    <p:extLst>
      <p:ext uri="{BB962C8B-B14F-4D97-AF65-F5344CB8AC3E}">
        <p14:creationId xmlns:p14="http://schemas.microsoft.com/office/powerpoint/2010/main" val="2502881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6D22E-3881-4F25-85B6-0B5AAF5FCECB}" type="slidenum">
              <a:rPr lang="en-US" smtClean="0"/>
              <a:t>2</a:t>
            </a:fld>
            <a:endParaRPr lang="en-US"/>
          </a:p>
        </p:txBody>
      </p:sp>
    </p:spTree>
    <p:extLst>
      <p:ext uri="{BB962C8B-B14F-4D97-AF65-F5344CB8AC3E}">
        <p14:creationId xmlns:p14="http://schemas.microsoft.com/office/powerpoint/2010/main" val="1604058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6D22E-3881-4F25-85B6-0B5AAF5FCECB}" type="slidenum">
              <a:rPr lang="en-US" smtClean="0"/>
              <a:t>4</a:t>
            </a:fld>
            <a:endParaRPr lang="en-US"/>
          </a:p>
        </p:txBody>
      </p:sp>
    </p:spTree>
    <p:extLst>
      <p:ext uri="{BB962C8B-B14F-4D97-AF65-F5344CB8AC3E}">
        <p14:creationId xmlns:p14="http://schemas.microsoft.com/office/powerpoint/2010/main" val="2099526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A48A7F2-A306-45C4-9272-970906C42DEF}" type="datetimeFigureOut">
              <a:rPr lang="en-US" smtClean="0"/>
              <a:t>9/15/2013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59A67EB-DBAE-49A6-9DEF-55CC1F4798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9A67EB-DBAE-49A6-9DEF-55CC1F4798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9A67EB-DBAE-49A6-9DEF-55CC1F4798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9A67EB-DBAE-49A6-9DEF-55CC1F4798D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9A67EB-DBAE-49A6-9DEF-55CC1F4798D8}" type="slidenum">
              <a:rPr lang="en-US" smtClean="0"/>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9A67EB-DBAE-49A6-9DEF-55CC1F4798D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59A67EB-DBAE-49A6-9DEF-55CC1F4798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9A67EB-DBAE-49A6-9DEF-55CC1F4798D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A48A7F2-A306-45C4-9272-970906C42DEF}" type="datetimeFigureOut">
              <a:rPr lang="en-US" smtClean="0"/>
              <a:t>9/15/2013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59A67EB-DBAE-49A6-9DEF-55CC1F4798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fld id="{1A48A7F2-A306-45C4-9272-970906C42DEF}" type="datetimeFigureOut">
              <a:rPr lang="en-US" smtClean="0"/>
              <a:t>9/15/2013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9A67EB-DBAE-49A6-9DEF-55CC1F4798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A48A7F2-A306-45C4-9272-970906C42DEF}" type="datetimeFigureOut">
              <a:rPr lang="en-US" smtClean="0"/>
              <a:t>9/15/2013</a:t>
            </a:fld>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59A67EB-DBAE-49A6-9DEF-55CC1F4798D8}" type="slidenum">
              <a:rPr lang="en-US" smtClean="0"/>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fld id="{1A48A7F2-A306-45C4-9272-970906C42DEF}" type="datetimeFigureOut">
              <a:rPr lang="en-US" smtClean="0"/>
              <a:t>9/15/2013</a:t>
            </a:fld>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fld id="{359A67EB-DBAE-49A6-9DEF-55CC1F4798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79500"/>
            <a:ext cx="7772400" cy="1524801"/>
          </a:xfrm>
        </p:spPr>
        <p:txBody>
          <a:bodyPr/>
          <a:lstStyle/>
          <a:p>
            <a:r>
              <a:rPr lang="en-US" b="1" dirty="0" smtClean="0">
                <a:effectLst>
                  <a:outerShdw blurRad="38100" dist="38100" dir="2700000" algn="tl">
                    <a:srgbClr val="000000">
                      <a:alpha val="43137"/>
                    </a:srgbClr>
                  </a:outerShdw>
                </a:effectLst>
              </a:rPr>
              <a:t>Why Are You a Christian?</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09800" y="2730500"/>
            <a:ext cx="7010400" cy="1460500"/>
          </a:xfrm>
        </p:spPr>
        <p:txBody>
          <a:bodyPr>
            <a:normAutofit fontScale="92500" lnSpcReduction="20000"/>
          </a:bodyPr>
          <a:lstStyle/>
          <a:p>
            <a:pPr algn="l"/>
            <a:r>
              <a:rPr lang="en-US" dirty="0" smtClean="0"/>
              <a:t>“…always </a:t>
            </a:r>
            <a:r>
              <a:rPr lang="en-US" i="1" dirty="0" smtClean="0"/>
              <a:t>be</a:t>
            </a:r>
            <a:r>
              <a:rPr lang="en-US" dirty="0" smtClean="0"/>
              <a:t> ready to </a:t>
            </a:r>
            <a:r>
              <a:rPr lang="en-US" i="1" dirty="0" smtClean="0"/>
              <a:t>give</a:t>
            </a:r>
            <a:r>
              <a:rPr lang="en-US" dirty="0" smtClean="0"/>
              <a:t> a defense to everyone who asks you a reason for the hope that is in you, with meekness and fear.”        (1 Peter 3:15)</a:t>
            </a:r>
            <a:endParaRPr lang="en-US" dirty="0"/>
          </a:p>
        </p:txBody>
      </p:sp>
    </p:spTree>
    <p:extLst>
      <p:ext uri="{BB962C8B-B14F-4D97-AF65-F5344CB8AC3E}">
        <p14:creationId xmlns:p14="http://schemas.microsoft.com/office/powerpoint/2010/main" val="342017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190500"/>
            <a:ext cx="7924800" cy="1524801"/>
          </a:xfrm>
        </p:spPr>
        <p:txBody>
          <a:bodyPr>
            <a:normAutofit fontScale="90000"/>
          </a:bodyPr>
          <a:lstStyle/>
          <a:p>
            <a:r>
              <a:rPr lang="en-US" dirty="0" smtClean="0"/>
              <a:t>Your Nature can be changed!</a:t>
            </a:r>
            <a:endParaRPr lang="en-US" dirty="0"/>
          </a:p>
        </p:txBody>
      </p:sp>
      <p:sp>
        <p:nvSpPr>
          <p:cNvPr id="8" name="Subtitle 7"/>
          <p:cNvSpPr>
            <a:spLocks noGrp="1"/>
          </p:cNvSpPr>
          <p:nvPr>
            <p:ph type="subTitle" idx="1"/>
          </p:nvPr>
        </p:nvSpPr>
        <p:spPr>
          <a:xfrm>
            <a:off x="685800" y="1638300"/>
            <a:ext cx="7848600" cy="2447327"/>
          </a:xfrm>
        </p:spPr>
        <p:txBody>
          <a:bodyPr>
            <a:normAutofit/>
          </a:bodyPr>
          <a:lstStyle/>
          <a:p>
            <a:r>
              <a:rPr lang="en-US" dirty="0" smtClean="0"/>
              <a:t>“He </a:t>
            </a:r>
            <a:r>
              <a:rPr lang="en-US" dirty="0"/>
              <a:t>has granted to us his precious and very great promises, so that through them you may become partakers of the divine nature, having escaped from the corruption that is in the world because of sinful desire</a:t>
            </a:r>
            <a:r>
              <a:rPr lang="en-US" dirty="0" smtClean="0"/>
              <a:t>. </a:t>
            </a:r>
            <a:r>
              <a:rPr lang="en-US" sz="2400" dirty="0" smtClean="0"/>
              <a:t>(2 Peter 1:4)</a:t>
            </a:r>
            <a:endParaRPr lang="en-US" sz="2400" dirty="0"/>
          </a:p>
        </p:txBody>
      </p:sp>
      <p:cxnSp>
        <p:nvCxnSpPr>
          <p:cNvPr id="10" name="Straight Connector 9"/>
          <p:cNvCxnSpPr/>
          <p:nvPr/>
        </p:nvCxnSpPr>
        <p:spPr>
          <a:xfrm>
            <a:off x="3429000" y="2857500"/>
            <a:ext cx="4876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14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58240"/>
            <a:ext cx="8229600" cy="3985260"/>
          </a:xfrm>
        </p:spPr>
        <p:txBody>
          <a:bodyPr>
            <a:noAutofit/>
          </a:bodyPr>
          <a:lstStyle/>
          <a:p>
            <a:pPr marL="109728" indent="0">
              <a:buNone/>
            </a:pPr>
            <a:r>
              <a:rPr lang="en-US" sz="3000" dirty="0" smtClean="0"/>
              <a:t>“King Agrippa, do you believe the prophets? I know that you do believe.</a:t>
            </a:r>
          </a:p>
          <a:p>
            <a:pPr marL="109728" indent="0">
              <a:buNone/>
            </a:pPr>
            <a:r>
              <a:rPr lang="en-US" sz="3000" dirty="0" smtClean="0"/>
              <a:t>Then Agrippa said to Paul, “You almost persuade me to become a Christian.”</a:t>
            </a:r>
          </a:p>
          <a:p>
            <a:pPr marL="109728" indent="0">
              <a:buNone/>
            </a:pPr>
            <a:r>
              <a:rPr lang="en-US" sz="3000" dirty="0" smtClean="0"/>
              <a:t>And Paul said, “I would to God that not only you, but also all who hear me today, might become both almost and altogether such as I am –-</a:t>
            </a:r>
          </a:p>
          <a:p>
            <a:pPr marL="109728" indent="0">
              <a:buNone/>
            </a:pPr>
            <a:r>
              <a:rPr lang="en-US" sz="3000" dirty="0" smtClean="0"/>
              <a:t>	 </a:t>
            </a:r>
            <a:endParaRPr lang="en-US" sz="3000" dirty="0"/>
          </a:p>
        </p:txBody>
      </p:sp>
      <p:sp>
        <p:nvSpPr>
          <p:cNvPr id="3" name="Title 2"/>
          <p:cNvSpPr>
            <a:spLocks noGrp="1"/>
          </p:cNvSpPr>
          <p:nvPr>
            <p:ph type="title"/>
          </p:nvPr>
        </p:nvSpPr>
        <p:spPr/>
        <p:txBody>
          <a:bodyPr>
            <a:normAutofit fontScale="90000"/>
          </a:bodyPr>
          <a:lstStyle/>
          <a:p>
            <a:r>
              <a:rPr lang="en-US" sz="4400" dirty="0" smtClean="0"/>
              <a:t>Paul Before Agrippa </a:t>
            </a:r>
            <a:r>
              <a:rPr lang="en-US" sz="3100" dirty="0" smtClean="0"/>
              <a:t>(Acts 26:27-29)</a:t>
            </a:r>
            <a:endParaRPr lang="en-US" sz="3100" dirty="0"/>
          </a:p>
        </p:txBody>
      </p:sp>
      <p:sp>
        <p:nvSpPr>
          <p:cNvPr id="5" name="TextBox 4"/>
          <p:cNvSpPr txBox="1"/>
          <p:nvPr/>
        </p:nvSpPr>
        <p:spPr>
          <a:xfrm>
            <a:off x="3657600" y="4437102"/>
            <a:ext cx="4800600" cy="553998"/>
          </a:xfrm>
          <a:prstGeom prst="rect">
            <a:avLst/>
          </a:prstGeom>
          <a:noFill/>
        </p:spPr>
        <p:txBody>
          <a:bodyPr wrap="square" rtlCol="0">
            <a:spAutoFit/>
          </a:bodyPr>
          <a:lstStyle/>
          <a:p>
            <a:r>
              <a:rPr lang="en-US" sz="3000" dirty="0" smtClean="0"/>
              <a:t>except for these chains.”</a:t>
            </a:r>
            <a:endParaRPr lang="en-US" sz="3000" dirty="0"/>
          </a:p>
        </p:txBody>
      </p:sp>
    </p:spTree>
    <p:extLst>
      <p:ext uri="{BB962C8B-B14F-4D97-AF65-F5344CB8AC3E}">
        <p14:creationId xmlns:p14="http://schemas.microsoft.com/office/powerpoint/2010/main" val="416283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38300"/>
            <a:ext cx="8229600" cy="4419600"/>
          </a:xfrm>
        </p:spPr>
        <p:txBody>
          <a:bodyPr>
            <a:normAutofit/>
          </a:bodyPr>
          <a:lstStyle/>
          <a:p>
            <a:r>
              <a:rPr lang="en-US" sz="2400" dirty="0" smtClean="0"/>
              <a:t>A </a:t>
            </a:r>
            <a:r>
              <a:rPr lang="en-US" sz="2400" b="1" dirty="0" smtClean="0"/>
              <a:t>disciple</a:t>
            </a:r>
            <a:r>
              <a:rPr lang="en-US" sz="2400" dirty="0" smtClean="0"/>
              <a:t> </a:t>
            </a:r>
            <a:r>
              <a:rPr lang="en-US" sz="2400" dirty="0" smtClean="0"/>
              <a:t>is a baptized learner. </a:t>
            </a:r>
            <a:r>
              <a:rPr lang="en-US" sz="2400" i="1" dirty="0" smtClean="0"/>
              <a:t>“Go therefore and make disciples of all the nations, </a:t>
            </a:r>
            <a:r>
              <a:rPr lang="en-US" sz="2400" b="1" i="1" u="sng" dirty="0" smtClean="0">
                <a:solidFill>
                  <a:srgbClr val="FF0000"/>
                </a:solidFill>
                <a:effectLst>
                  <a:outerShdw blurRad="38100" dist="38100" dir="2700000" algn="tl">
                    <a:srgbClr val="000000">
                      <a:alpha val="43137"/>
                    </a:srgbClr>
                  </a:outerShdw>
                </a:effectLst>
              </a:rPr>
              <a:t>baptizing</a:t>
            </a:r>
            <a:r>
              <a:rPr lang="en-US" sz="2400" i="1" dirty="0" smtClean="0"/>
              <a:t> them in the name of the Father and of the Son and of the Holy Spirit, </a:t>
            </a:r>
            <a:r>
              <a:rPr lang="en-US" sz="2400" b="1" i="1" u="sng" dirty="0" smtClean="0">
                <a:solidFill>
                  <a:srgbClr val="FF0000"/>
                </a:solidFill>
                <a:effectLst>
                  <a:outerShdw blurRad="38100" dist="38100" dir="2700000" algn="tl">
                    <a:srgbClr val="000000">
                      <a:alpha val="43137"/>
                    </a:srgbClr>
                  </a:outerShdw>
                </a:effectLst>
              </a:rPr>
              <a:t>teaching</a:t>
            </a:r>
            <a:r>
              <a:rPr lang="en-US" sz="2400" b="1" i="1" u="sng" dirty="0" smtClean="0">
                <a:effectLst>
                  <a:outerShdw blurRad="38100" dist="38100" dir="2700000" algn="tl">
                    <a:srgbClr val="000000">
                      <a:alpha val="43137"/>
                    </a:srgbClr>
                  </a:outerShdw>
                </a:effectLst>
              </a:rPr>
              <a:t> </a:t>
            </a:r>
            <a:r>
              <a:rPr lang="en-US" sz="2400" i="1" dirty="0" smtClean="0"/>
              <a:t>them to observe all things that I have commanded you…”</a:t>
            </a:r>
            <a:r>
              <a:rPr lang="en-US" sz="2400" dirty="0" smtClean="0"/>
              <a:t>             (Matt. 28:19-20)</a:t>
            </a:r>
          </a:p>
          <a:p>
            <a:r>
              <a:rPr lang="en-US" sz="2400" dirty="0" smtClean="0"/>
              <a:t>A </a:t>
            </a:r>
            <a:r>
              <a:rPr lang="en-US" sz="2400" b="1" dirty="0" smtClean="0"/>
              <a:t>disciple</a:t>
            </a:r>
            <a:r>
              <a:rPr lang="en-US" sz="2400" dirty="0" smtClean="0"/>
              <a:t> is one who “abides in the teaching.”  </a:t>
            </a:r>
            <a:r>
              <a:rPr lang="en-US" sz="2400" i="1" dirty="0" smtClean="0"/>
              <a:t>“If you </a:t>
            </a:r>
            <a:r>
              <a:rPr lang="en-US" sz="2400" b="1" i="1" u="sng" dirty="0" smtClean="0">
                <a:solidFill>
                  <a:srgbClr val="FF0000"/>
                </a:solidFill>
                <a:effectLst>
                  <a:outerShdw blurRad="38100" dist="38100" dir="2700000" algn="tl">
                    <a:srgbClr val="000000">
                      <a:alpha val="43137"/>
                    </a:srgbClr>
                  </a:outerShdw>
                </a:effectLst>
              </a:rPr>
              <a:t>abide in my word</a:t>
            </a:r>
            <a:r>
              <a:rPr lang="en-US" sz="2400" i="1" dirty="0" smtClean="0"/>
              <a:t>, you are my disciples indeed” 						</a:t>
            </a:r>
            <a:r>
              <a:rPr lang="en-US" sz="2400" dirty="0" smtClean="0"/>
              <a:t>(John 8:31)</a:t>
            </a:r>
            <a:r>
              <a:rPr lang="en-US" sz="2400" i="1" dirty="0" smtClean="0"/>
              <a:t>        </a:t>
            </a:r>
          </a:p>
          <a:p>
            <a:r>
              <a:rPr lang="en-US" sz="2400" dirty="0" smtClean="0"/>
              <a:t>A true </a:t>
            </a:r>
            <a:r>
              <a:rPr lang="en-US" sz="2400" b="1" dirty="0" smtClean="0"/>
              <a:t>disciple</a:t>
            </a:r>
            <a:r>
              <a:rPr lang="en-US" sz="2400" dirty="0" smtClean="0"/>
              <a:t> will “</a:t>
            </a:r>
            <a:r>
              <a:rPr lang="en-US" sz="2400" b="1" i="1" u="sng" dirty="0" smtClean="0">
                <a:solidFill>
                  <a:srgbClr val="FF0000"/>
                </a:solidFill>
                <a:effectLst>
                  <a:outerShdw blurRad="38100" dist="38100" dir="2700000" algn="tl">
                    <a:srgbClr val="000000">
                      <a:alpha val="43137"/>
                    </a:srgbClr>
                  </a:outerShdw>
                </a:effectLst>
              </a:rPr>
              <a:t>become like his teacher</a:t>
            </a:r>
            <a:r>
              <a:rPr lang="en-US" sz="2400" dirty="0" smtClean="0"/>
              <a:t>”                        						(Luke 6:40)</a:t>
            </a:r>
          </a:p>
          <a:p>
            <a:endParaRPr lang="en-US" sz="2400" dirty="0"/>
          </a:p>
        </p:txBody>
      </p:sp>
      <p:sp>
        <p:nvSpPr>
          <p:cNvPr id="3" name="Title 2"/>
          <p:cNvSpPr>
            <a:spLocks noGrp="1"/>
          </p:cNvSpPr>
          <p:nvPr>
            <p:ph type="title"/>
          </p:nvPr>
        </p:nvSpPr>
        <p:spPr/>
        <p:txBody>
          <a:bodyPr/>
          <a:lstStyle/>
          <a:p>
            <a:r>
              <a:rPr lang="en-US" dirty="0" smtClean="0"/>
              <a:t>What is a Christian?</a:t>
            </a:r>
            <a:endParaRPr lang="en-US" dirty="0"/>
          </a:p>
        </p:txBody>
      </p:sp>
      <p:sp>
        <p:nvSpPr>
          <p:cNvPr id="4" name="TextBox 3"/>
          <p:cNvSpPr txBox="1"/>
          <p:nvPr/>
        </p:nvSpPr>
        <p:spPr>
          <a:xfrm>
            <a:off x="5791200" y="382369"/>
            <a:ext cx="3048000" cy="646331"/>
          </a:xfrm>
          <a:prstGeom prst="rect">
            <a:avLst/>
          </a:prstGeom>
          <a:noFill/>
        </p:spPr>
        <p:txBody>
          <a:bodyPr wrap="square" rtlCol="0">
            <a:spAutoFit/>
          </a:bodyPr>
          <a:lstStyle/>
          <a:p>
            <a:r>
              <a:rPr lang="en-US" sz="3600" b="1" dirty="0" smtClean="0">
                <a:solidFill>
                  <a:srgbClr val="FF0000"/>
                </a:solidFill>
                <a:effectLst>
                  <a:outerShdw blurRad="38100" dist="38100" dir="2700000" algn="tl">
                    <a:srgbClr val="000000">
                      <a:alpha val="43137"/>
                    </a:srgbClr>
                  </a:outerShdw>
                </a:effectLst>
              </a:rPr>
              <a:t>A Disciple</a:t>
            </a:r>
            <a:endParaRPr lang="en-US" sz="36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609600" y="952500"/>
            <a:ext cx="7467600" cy="1107996"/>
          </a:xfrm>
          <a:prstGeom prst="rect">
            <a:avLst/>
          </a:prstGeom>
          <a:noFill/>
        </p:spPr>
        <p:txBody>
          <a:bodyPr wrap="square" rtlCol="0">
            <a:spAutoFit/>
          </a:bodyPr>
          <a:lstStyle/>
          <a:p>
            <a:pPr algn="ctr"/>
            <a:r>
              <a:rPr lang="en-US" sz="2400" dirty="0" smtClean="0"/>
              <a:t>“</a:t>
            </a:r>
            <a:r>
              <a:rPr lang="en-US" sz="2400" i="1" dirty="0"/>
              <a:t>And the </a:t>
            </a:r>
            <a:r>
              <a:rPr lang="en-US" sz="2400" b="1" i="1" u="sng" dirty="0">
                <a:solidFill>
                  <a:srgbClr val="FF0000"/>
                </a:solidFill>
                <a:effectLst>
                  <a:outerShdw blurRad="38100" dist="38100" dir="2700000" algn="tl">
                    <a:srgbClr val="000000">
                      <a:alpha val="43137"/>
                    </a:srgbClr>
                  </a:outerShdw>
                </a:effectLst>
              </a:rPr>
              <a:t>disciples</a:t>
            </a:r>
            <a:r>
              <a:rPr lang="en-US" sz="2400" i="1" dirty="0"/>
              <a:t> were first called </a:t>
            </a:r>
            <a:r>
              <a:rPr lang="en-US" sz="2400" b="1" i="1" u="sng" dirty="0">
                <a:solidFill>
                  <a:srgbClr val="FF0000"/>
                </a:solidFill>
                <a:effectLst>
                  <a:outerShdw blurRad="38100" dist="38100" dir="2700000" algn="tl">
                    <a:srgbClr val="000000">
                      <a:alpha val="43137"/>
                    </a:srgbClr>
                  </a:outerShdw>
                </a:effectLst>
              </a:rPr>
              <a:t>Christians </a:t>
            </a:r>
            <a:r>
              <a:rPr lang="en-US" sz="2400" i="1" dirty="0"/>
              <a:t>in Antioch.” </a:t>
            </a:r>
            <a:r>
              <a:rPr lang="en-US" sz="2400" dirty="0"/>
              <a:t>(Acts11:26)</a:t>
            </a:r>
          </a:p>
          <a:p>
            <a:endParaRPr lang="en-US" dirty="0"/>
          </a:p>
        </p:txBody>
      </p:sp>
    </p:spTree>
    <p:extLst>
      <p:ext uri="{BB962C8B-B14F-4D97-AF65-F5344CB8AC3E}">
        <p14:creationId xmlns:p14="http://schemas.microsoft.com/office/powerpoint/2010/main" val="122601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additive="base">
                                        <p:cTn id="2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half" idx="1"/>
          </p:nvPr>
        </p:nvSpPr>
        <p:spPr>
          <a:xfrm>
            <a:off x="457200" y="1234440"/>
            <a:ext cx="3276600" cy="4061460"/>
          </a:xfrm>
        </p:spPr>
        <p:txBody>
          <a:bodyPr>
            <a:normAutofit lnSpcReduction="10000"/>
          </a:bodyPr>
          <a:lstStyle/>
          <a:p>
            <a:r>
              <a:rPr lang="en-US" dirty="0" smtClean="0"/>
              <a:t>Better Health</a:t>
            </a:r>
          </a:p>
          <a:p>
            <a:r>
              <a:rPr lang="en-US" dirty="0" smtClean="0"/>
              <a:t>More Prosperity</a:t>
            </a:r>
          </a:p>
          <a:p>
            <a:r>
              <a:rPr lang="en-US" dirty="0" smtClean="0"/>
              <a:t>Better Families</a:t>
            </a:r>
          </a:p>
          <a:p>
            <a:r>
              <a:rPr lang="en-US" dirty="0" smtClean="0"/>
              <a:t>Fellowship</a:t>
            </a:r>
          </a:p>
          <a:p>
            <a:r>
              <a:rPr lang="en-US" dirty="0" smtClean="0"/>
              <a:t>Peaceful life</a:t>
            </a:r>
          </a:p>
          <a:p>
            <a:r>
              <a:rPr lang="en-US" dirty="0" smtClean="0"/>
              <a:t>Prayer</a:t>
            </a:r>
          </a:p>
          <a:p>
            <a:r>
              <a:rPr lang="en-US" dirty="0" smtClean="0"/>
              <a:t>All things working for good. </a:t>
            </a:r>
          </a:p>
          <a:p>
            <a:endParaRPr lang="en-US" dirty="0" smtClean="0"/>
          </a:p>
          <a:p>
            <a:endParaRPr lang="en-US" dirty="0"/>
          </a:p>
        </p:txBody>
      </p:sp>
      <p:sp>
        <p:nvSpPr>
          <p:cNvPr id="13" name="Content Placeholder 12"/>
          <p:cNvSpPr>
            <a:spLocks noGrp="1"/>
          </p:cNvSpPr>
          <p:nvPr>
            <p:ph sz="half" idx="2"/>
          </p:nvPr>
        </p:nvSpPr>
        <p:spPr>
          <a:xfrm>
            <a:off x="3581400" y="1219200"/>
            <a:ext cx="5181600" cy="4533900"/>
          </a:xfrm>
        </p:spPr>
        <p:txBody>
          <a:bodyPr>
            <a:normAutofit lnSpcReduction="10000"/>
          </a:bodyPr>
          <a:lstStyle/>
          <a:p>
            <a:r>
              <a:rPr lang="en-US" dirty="0" smtClean="0"/>
              <a:t>“None of these diseases”</a:t>
            </a:r>
          </a:p>
          <a:p>
            <a:r>
              <a:rPr lang="en-US" dirty="0" smtClean="0"/>
              <a:t>Breaking wasteful habits</a:t>
            </a:r>
          </a:p>
          <a:p>
            <a:r>
              <a:rPr lang="en-US" dirty="0" smtClean="0"/>
              <a:t>Sin at root of family strife</a:t>
            </a:r>
          </a:p>
          <a:p>
            <a:r>
              <a:rPr lang="en-US" dirty="0" smtClean="0"/>
              <a:t>Ps. 133:3; Acts 2:46</a:t>
            </a:r>
          </a:p>
          <a:p>
            <a:r>
              <a:rPr lang="en-US" dirty="0" smtClean="0"/>
              <a:t>“Praise for good” (Ro.13:3)</a:t>
            </a:r>
          </a:p>
          <a:p>
            <a:r>
              <a:rPr lang="en-US" dirty="0" smtClean="0"/>
              <a:t>“Ask and it shall be given”</a:t>
            </a:r>
          </a:p>
          <a:p>
            <a:r>
              <a:rPr lang="en-US" dirty="0" smtClean="0"/>
              <a:t>“And </a:t>
            </a:r>
            <a:r>
              <a:rPr lang="en-US" dirty="0"/>
              <a:t>we know that all things work together for good to those who love </a:t>
            </a:r>
            <a:r>
              <a:rPr lang="en-US" dirty="0" smtClean="0"/>
              <a:t>God.” (Romans 8:28)</a:t>
            </a:r>
            <a:endParaRPr lang="en-US" dirty="0"/>
          </a:p>
        </p:txBody>
      </p:sp>
      <p:sp>
        <p:nvSpPr>
          <p:cNvPr id="11" name="Title 10"/>
          <p:cNvSpPr>
            <a:spLocks noGrp="1"/>
          </p:cNvSpPr>
          <p:nvPr>
            <p:ph type="title"/>
          </p:nvPr>
        </p:nvSpPr>
        <p:spPr/>
        <p:txBody>
          <a:bodyPr/>
          <a:lstStyle/>
          <a:p>
            <a:r>
              <a:rPr lang="en-US" dirty="0" smtClean="0"/>
              <a:t>Reasons I Have Given:</a:t>
            </a:r>
            <a:endParaRPr lang="en-US" dirty="0"/>
          </a:p>
        </p:txBody>
      </p:sp>
    </p:spTree>
    <p:extLst>
      <p:ext uri="{BB962C8B-B14F-4D97-AF65-F5344CB8AC3E}">
        <p14:creationId xmlns:p14="http://schemas.microsoft.com/office/powerpoint/2010/main" val="139147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wipe(left)">
                                      <p:cBhvr>
                                        <p:cTn id="35" dur="500"/>
                                        <p:tgtEl>
                                          <p:spTgt spid="13">
                                            <p:txEl>
                                              <p:pRg st="0" end="0"/>
                                            </p:txEl>
                                          </p:spTgt>
                                        </p:tgtEl>
                                      </p:cBhvr>
                                    </p:animEffect>
                                  </p:childTnLst>
                                  <p:subTnLst>
                                    <p:animClr clrSpc="rgb" dir="cw">
                                      <p:cBhvr override="childStyle">
                                        <p:cTn dur="1" fill="hold" display="0" masterRel="nextClick" afterEffect="1"/>
                                        <p:tgtEl>
                                          <p:spTgt spid="13">
                                            <p:txEl>
                                              <p:pRg st="0" end="0"/>
                                            </p:txEl>
                                          </p:spTgt>
                                        </p:tgtEl>
                                        <p:attrNameLst>
                                          <p:attrName>ppt_c</p:attrName>
                                        </p:attrNameLst>
                                      </p:cBhvr>
                                      <p:to>
                                        <a:srgbClr val="C0C0C0"/>
                                      </p:to>
                                    </p:animClr>
                                  </p:sub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xEl>
                                              <p:pRg st="1" end="1"/>
                                            </p:txEl>
                                          </p:spTgt>
                                        </p:tgtEl>
                                        <p:attrNameLst>
                                          <p:attrName>style.visibility</p:attrName>
                                        </p:attrNameLst>
                                      </p:cBhvr>
                                      <p:to>
                                        <p:strVal val="visible"/>
                                      </p:to>
                                    </p:set>
                                    <p:animEffect transition="in" filter="wipe(left)">
                                      <p:cBhvr>
                                        <p:cTn id="40" dur="500"/>
                                        <p:tgtEl>
                                          <p:spTgt spid="13">
                                            <p:txEl>
                                              <p:pRg st="1" end="1"/>
                                            </p:txEl>
                                          </p:spTgt>
                                        </p:tgtEl>
                                      </p:cBhvr>
                                    </p:animEffect>
                                  </p:childTnLst>
                                  <p:subTnLst>
                                    <p:animClr clrSpc="rgb" dir="cw">
                                      <p:cBhvr override="childStyle">
                                        <p:cTn dur="1" fill="hold" display="0" masterRel="nextClick" afterEffect="1"/>
                                        <p:tgtEl>
                                          <p:spTgt spid="13">
                                            <p:txEl>
                                              <p:pRg st="1" end="1"/>
                                            </p:txEl>
                                          </p:spTgt>
                                        </p:tgtEl>
                                        <p:attrNameLst>
                                          <p:attrName>ppt_c</p:attrName>
                                        </p:attrNameLst>
                                      </p:cBhvr>
                                      <p:to>
                                        <a:srgbClr val="C0C0C0"/>
                                      </p:to>
                                    </p:animClr>
                                  </p:sub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3">
                                            <p:txEl>
                                              <p:pRg st="2" end="2"/>
                                            </p:txEl>
                                          </p:spTgt>
                                        </p:tgtEl>
                                        <p:attrNameLst>
                                          <p:attrName>style.visibility</p:attrName>
                                        </p:attrNameLst>
                                      </p:cBhvr>
                                      <p:to>
                                        <p:strVal val="visible"/>
                                      </p:to>
                                    </p:set>
                                    <p:animEffect transition="in" filter="wipe(left)">
                                      <p:cBhvr>
                                        <p:cTn id="45" dur="500"/>
                                        <p:tgtEl>
                                          <p:spTgt spid="13">
                                            <p:txEl>
                                              <p:pRg st="2" end="2"/>
                                            </p:txEl>
                                          </p:spTgt>
                                        </p:tgtEl>
                                      </p:cBhvr>
                                    </p:animEffect>
                                  </p:childTnLst>
                                  <p:subTnLst>
                                    <p:animClr clrSpc="rgb" dir="cw">
                                      <p:cBhvr override="childStyle">
                                        <p:cTn dur="1" fill="hold" display="0" masterRel="nextClick" afterEffect="1"/>
                                        <p:tgtEl>
                                          <p:spTgt spid="13">
                                            <p:txEl>
                                              <p:pRg st="2" end="2"/>
                                            </p:txEl>
                                          </p:spTgt>
                                        </p:tgtEl>
                                        <p:attrNameLst>
                                          <p:attrName>ppt_c</p:attrName>
                                        </p:attrNameLst>
                                      </p:cBhvr>
                                      <p:to>
                                        <a:srgbClr val="C0C0C0"/>
                                      </p:to>
                                    </p:animClr>
                                  </p:sub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3">
                                            <p:txEl>
                                              <p:pRg st="3" end="3"/>
                                            </p:txEl>
                                          </p:spTgt>
                                        </p:tgtEl>
                                        <p:attrNameLst>
                                          <p:attrName>style.visibility</p:attrName>
                                        </p:attrNameLst>
                                      </p:cBhvr>
                                      <p:to>
                                        <p:strVal val="visible"/>
                                      </p:to>
                                    </p:set>
                                    <p:animEffect transition="in" filter="wipe(left)">
                                      <p:cBhvr>
                                        <p:cTn id="50" dur="500"/>
                                        <p:tgtEl>
                                          <p:spTgt spid="13">
                                            <p:txEl>
                                              <p:pRg st="3" end="3"/>
                                            </p:txEl>
                                          </p:spTgt>
                                        </p:tgtEl>
                                      </p:cBhvr>
                                    </p:animEffect>
                                  </p:childTnLst>
                                  <p:subTnLst>
                                    <p:animClr clrSpc="rgb" dir="cw">
                                      <p:cBhvr override="childStyle">
                                        <p:cTn dur="1" fill="hold" display="0" masterRel="nextClick" afterEffect="1"/>
                                        <p:tgtEl>
                                          <p:spTgt spid="13">
                                            <p:txEl>
                                              <p:pRg st="3" end="3"/>
                                            </p:txEl>
                                          </p:spTgt>
                                        </p:tgtEl>
                                        <p:attrNameLst>
                                          <p:attrName>ppt_c</p:attrName>
                                        </p:attrNameLst>
                                      </p:cBhvr>
                                      <p:to>
                                        <a:srgbClr val="C0C0C0"/>
                                      </p:to>
                                    </p:animClr>
                                  </p:sub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3">
                                            <p:txEl>
                                              <p:pRg st="4" end="4"/>
                                            </p:txEl>
                                          </p:spTgt>
                                        </p:tgtEl>
                                        <p:attrNameLst>
                                          <p:attrName>style.visibility</p:attrName>
                                        </p:attrNameLst>
                                      </p:cBhvr>
                                      <p:to>
                                        <p:strVal val="visible"/>
                                      </p:to>
                                    </p:set>
                                    <p:animEffect transition="in" filter="wipe(left)">
                                      <p:cBhvr>
                                        <p:cTn id="55" dur="500"/>
                                        <p:tgtEl>
                                          <p:spTgt spid="13">
                                            <p:txEl>
                                              <p:pRg st="4" end="4"/>
                                            </p:txEl>
                                          </p:spTgt>
                                        </p:tgtEl>
                                      </p:cBhvr>
                                    </p:animEffect>
                                  </p:childTnLst>
                                  <p:subTnLst>
                                    <p:animClr clrSpc="rgb" dir="cw">
                                      <p:cBhvr override="childStyle">
                                        <p:cTn dur="1" fill="hold" display="0" masterRel="nextClick" afterEffect="1"/>
                                        <p:tgtEl>
                                          <p:spTgt spid="13">
                                            <p:txEl>
                                              <p:pRg st="4" end="4"/>
                                            </p:txEl>
                                          </p:spTgt>
                                        </p:tgtEl>
                                        <p:attrNameLst>
                                          <p:attrName>ppt_c</p:attrName>
                                        </p:attrNameLst>
                                      </p:cBhvr>
                                      <p:to>
                                        <a:srgbClr val="C0C0C0"/>
                                      </p:to>
                                    </p:animClr>
                                  </p:sub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3">
                                            <p:txEl>
                                              <p:pRg st="5" end="5"/>
                                            </p:txEl>
                                          </p:spTgt>
                                        </p:tgtEl>
                                        <p:attrNameLst>
                                          <p:attrName>style.visibility</p:attrName>
                                        </p:attrNameLst>
                                      </p:cBhvr>
                                      <p:to>
                                        <p:strVal val="visible"/>
                                      </p:to>
                                    </p:set>
                                    <p:animEffect transition="in" filter="wipe(left)">
                                      <p:cBhvr>
                                        <p:cTn id="60" dur="500"/>
                                        <p:tgtEl>
                                          <p:spTgt spid="13">
                                            <p:txEl>
                                              <p:pRg st="5" end="5"/>
                                            </p:txEl>
                                          </p:spTgt>
                                        </p:tgtEl>
                                      </p:cBhvr>
                                    </p:animEffect>
                                  </p:childTnLst>
                                  <p:subTnLst>
                                    <p:animClr clrSpc="rgb" dir="cw">
                                      <p:cBhvr override="childStyle">
                                        <p:cTn dur="1" fill="hold" display="0" masterRel="nextClick" afterEffect="1"/>
                                        <p:tgtEl>
                                          <p:spTgt spid="13">
                                            <p:txEl>
                                              <p:pRg st="5" end="5"/>
                                            </p:txEl>
                                          </p:spTgt>
                                        </p:tgtEl>
                                        <p:attrNameLst>
                                          <p:attrName>ppt_c</p:attrName>
                                        </p:attrNameLst>
                                      </p:cBhvr>
                                      <p:to>
                                        <a:srgbClr val="C0C0C0"/>
                                      </p:to>
                                    </p:animClr>
                                  </p:sub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3">
                                            <p:txEl>
                                              <p:pRg st="6" end="6"/>
                                            </p:txEl>
                                          </p:spTgt>
                                        </p:tgtEl>
                                        <p:attrNameLst>
                                          <p:attrName>style.visibility</p:attrName>
                                        </p:attrNameLst>
                                      </p:cBhvr>
                                      <p:to>
                                        <p:strVal val="visible"/>
                                      </p:to>
                                    </p:set>
                                    <p:animEffect transition="in" filter="wipe(left)">
                                      <p:cBhvr>
                                        <p:cTn id="65" dur="500"/>
                                        <p:tgtEl>
                                          <p:spTgt spid="13">
                                            <p:txEl>
                                              <p:pRg st="6" end="6"/>
                                            </p:txEl>
                                          </p:spTgt>
                                        </p:tgtEl>
                                      </p:cBhvr>
                                    </p:animEffect>
                                  </p:childTnLst>
                                  <p:subTnLst>
                                    <p:animClr clrSpc="rgb" dir="cw">
                                      <p:cBhvr override="childStyle">
                                        <p:cTn dur="1" fill="hold" display="0" masterRel="nextClick" afterEffect="1"/>
                                        <p:tgtEl>
                                          <p:spTgt spid="13">
                                            <p:txEl>
                                              <p:pRg st="6" end="6"/>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half" idx="1"/>
          </p:nvPr>
        </p:nvSpPr>
        <p:spPr>
          <a:xfrm>
            <a:off x="457200" y="1194711"/>
            <a:ext cx="3276600" cy="3985260"/>
          </a:xfrm>
        </p:spPr>
        <p:txBody>
          <a:bodyPr>
            <a:normAutofit lnSpcReduction="10000"/>
          </a:bodyPr>
          <a:lstStyle/>
          <a:p>
            <a:r>
              <a:rPr lang="en-US" dirty="0" smtClean="0"/>
              <a:t>Better Health</a:t>
            </a:r>
          </a:p>
          <a:p>
            <a:r>
              <a:rPr lang="en-US" dirty="0" smtClean="0"/>
              <a:t>More Prosperity</a:t>
            </a:r>
          </a:p>
          <a:p>
            <a:r>
              <a:rPr lang="en-US" dirty="0" smtClean="0"/>
              <a:t>Better Families</a:t>
            </a:r>
          </a:p>
          <a:p>
            <a:r>
              <a:rPr lang="en-US" dirty="0" smtClean="0"/>
              <a:t>Fellowship</a:t>
            </a:r>
          </a:p>
          <a:p>
            <a:r>
              <a:rPr lang="en-US" dirty="0" smtClean="0"/>
              <a:t>Peaceful life</a:t>
            </a:r>
          </a:p>
          <a:p>
            <a:r>
              <a:rPr lang="en-US" dirty="0" smtClean="0"/>
              <a:t>Prayer</a:t>
            </a:r>
          </a:p>
          <a:p>
            <a:r>
              <a:rPr lang="en-US" dirty="0" smtClean="0"/>
              <a:t>All things working for good. </a:t>
            </a:r>
          </a:p>
          <a:p>
            <a:endParaRPr lang="en-US" dirty="0" smtClean="0"/>
          </a:p>
          <a:p>
            <a:endParaRPr lang="en-US" dirty="0"/>
          </a:p>
        </p:txBody>
      </p:sp>
      <p:sp>
        <p:nvSpPr>
          <p:cNvPr id="13" name="Content Placeholder 12"/>
          <p:cNvSpPr>
            <a:spLocks noGrp="1"/>
          </p:cNvSpPr>
          <p:nvPr>
            <p:ph sz="half" idx="2"/>
          </p:nvPr>
        </p:nvSpPr>
        <p:spPr>
          <a:xfrm>
            <a:off x="3581400" y="1181100"/>
            <a:ext cx="5257800" cy="4038600"/>
          </a:xfrm>
        </p:spPr>
        <p:txBody>
          <a:bodyPr>
            <a:normAutofit lnSpcReduction="10000"/>
          </a:bodyPr>
          <a:lstStyle/>
          <a:p>
            <a:r>
              <a:rPr lang="en-US" dirty="0" smtClean="0"/>
              <a:t>Timothy was sickly</a:t>
            </a:r>
          </a:p>
          <a:p>
            <a:r>
              <a:rPr lang="en-US" dirty="0" smtClean="0"/>
              <a:t>Paul was sometime hungry</a:t>
            </a:r>
          </a:p>
          <a:p>
            <a:r>
              <a:rPr lang="en-US" dirty="0" smtClean="0"/>
              <a:t>Jesus brought a sword.</a:t>
            </a:r>
          </a:p>
          <a:p>
            <a:r>
              <a:rPr lang="en-US" dirty="0" smtClean="0"/>
              <a:t>“Quarrels” in Corinth</a:t>
            </a:r>
          </a:p>
          <a:p>
            <a:r>
              <a:rPr lang="en-US" dirty="0" smtClean="0"/>
              <a:t>Christians were persecuted</a:t>
            </a:r>
          </a:p>
        </p:txBody>
      </p:sp>
      <p:sp>
        <p:nvSpPr>
          <p:cNvPr id="11" name="Title 10"/>
          <p:cNvSpPr>
            <a:spLocks noGrp="1"/>
          </p:cNvSpPr>
          <p:nvPr>
            <p:ph type="title"/>
          </p:nvPr>
        </p:nvSpPr>
        <p:spPr/>
        <p:txBody>
          <a:bodyPr/>
          <a:lstStyle/>
          <a:p>
            <a:r>
              <a:rPr lang="en-US" dirty="0" smtClean="0"/>
              <a:t>Now I Hesitate to Use These:</a:t>
            </a:r>
            <a:endParaRPr lang="en-US" dirty="0"/>
          </a:p>
        </p:txBody>
      </p:sp>
      <p:cxnSp>
        <p:nvCxnSpPr>
          <p:cNvPr id="3" name="Straight Connector 2"/>
          <p:cNvCxnSpPr/>
          <p:nvPr/>
        </p:nvCxnSpPr>
        <p:spPr>
          <a:xfrm>
            <a:off x="914400" y="3771900"/>
            <a:ext cx="990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4229100"/>
            <a:ext cx="1600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14400" y="4610100"/>
            <a:ext cx="190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17222" y="4991100"/>
            <a:ext cx="987778"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962400" y="3390900"/>
            <a:ext cx="4876800" cy="1815882"/>
          </a:xfrm>
          <a:prstGeom prst="rect">
            <a:avLst/>
          </a:prstGeom>
          <a:noFill/>
        </p:spPr>
        <p:txBody>
          <a:bodyPr wrap="square" rtlCol="0">
            <a:spAutoFit/>
          </a:bodyPr>
          <a:lstStyle/>
          <a:p>
            <a:r>
              <a:rPr lang="en-US" sz="2800" dirty="0" smtClean="0"/>
              <a:t>Sinners do not understand such promises since they tend to think entirely of material benefits.</a:t>
            </a:r>
            <a:endParaRPr lang="en-US" sz="2800" dirty="0"/>
          </a:p>
        </p:txBody>
      </p:sp>
    </p:spTree>
    <p:extLst>
      <p:ext uri="{BB962C8B-B14F-4D97-AF65-F5344CB8AC3E}">
        <p14:creationId xmlns:p14="http://schemas.microsoft.com/office/powerpoint/2010/main" val="399697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2">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wipe(left)">
                                      <p:cBhvr>
                                        <p:cTn id="28" dur="500"/>
                                        <p:tgtEl>
                                          <p:spTgt spid="13">
                                            <p:txEl>
                                              <p:pRg st="0" end="0"/>
                                            </p:txEl>
                                          </p:spTgt>
                                        </p:tgtEl>
                                      </p:cBhvr>
                                    </p:animEffect>
                                  </p:childTnLst>
                                  <p:subTnLst>
                                    <p:animClr clrSpc="rgb" dir="cw">
                                      <p:cBhvr override="childStyle">
                                        <p:cTn dur="1" fill="hold" display="0" masterRel="nextClick" afterEffect="1"/>
                                        <p:tgtEl>
                                          <p:spTgt spid="13">
                                            <p:txEl>
                                              <p:pRg st="0" end="0"/>
                                            </p:txEl>
                                          </p:spTgt>
                                        </p:tgtEl>
                                        <p:attrNameLst>
                                          <p:attrName>ppt_c</p:attrName>
                                        </p:attrNameLst>
                                      </p:cBhvr>
                                      <p:to>
                                        <a:srgbClr val="C0C0C0"/>
                                      </p:to>
                                    </p:animClr>
                                  </p:sub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
                                            <p:txEl>
                                              <p:pRg st="1" end="1"/>
                                            </p:txEl>
                                          </p:spTgt>
                                        </p:tgtEl>
                                        <p:attrNameLst>
                                          <p:attrName>style.visibility</p:attrName>
                                        </p:attrNameLst>
                                      </p:cBhvr>
                                      <p:to>
                                        <p:strVal val="visible"/>
                                      </p:to>
                                    </p:set>
                                    <p:animEffect transition="in" filter="wipe(left)">
                                      <p:cBhvr>
                                        <p:cTn id="33" dur="500"/>
                                        <p:tgtEl>
                                          <p:spTgt spid="13">
                                            <p:txEl>
                                              <p:pRg st="1" end="1"/>
                                            </p:txEl>
                                          </p:spTgt>
                                        </p:tgtEl>
                                      </p:cBhvr>
                                    </p:animEffect>
                                  </p:childTnLst>
                                  <p:subTnLst>
                                    <p:animClr clrSpc="rgb" dir="cw">
                                      <p:cBhvr override="childStyle">
                                        <p:cTn dur="1" fill="hold" display="0" masterRel="nextClick" afterEffect="1"/>
                                        <p:tgtEl>
                                          <p:spTgt spid="13">
                                            <p:txEl>
                                              <p:pRg st="1" end="1"/>
                                            </p:txEl>
                                          </p:spTgt>
                                        </p:tgtEl>
                                        <p:attrNameLst>
                                          <p:attrName>ppt_c</p:attrName>
                                        </p:attrNameLst>
                                      </p:cBhvr>
                                      <p:to>
                                        <a:srgbClr val="C0C0C0"/>
                                      </p:to>
                                    </p:animClr>
                                  </p:sub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
                                            <p:txEl>
                                              <p:pRg st="2" end="2"/>
                                            </p:txEl>
                                          </p:spTgt>
                                        </p:tgtEl>
                                        <p:attrNameLst>
                                          <p:attrName>style.visibility</p:attrName>
                                        </p:attrNameLst>
                                      </p:cBhvr>
                                      <p:to>
                                        <p:strVal val="visible"/>
                                      </p:to>
                                    </p:set>
                                    <p:animEffect transition="in" filter="wipe(left)">
                                      <p:cBhvr>
                                        <p:cTn id="38" dur="500"/>
                                        <p:tgtEl>
                                          <p:spTgt spid="13">
                                            <p:txEl>
                                              <p:pRg st="2" end="2"/>
                                            </p:txEl>
                                          </p:spTgt>
                                        </p:tgtEl>
                                      </p:cBhvr>
                                    </p:animEffect>
                                  </p:childTnLst>
                                  <p:subTnLst>
                                    <p:animClr clrSpc="rgb" dir="cw">
                                      <p:cBhvr override="childStyle">
                                        <p:cTn dur="1" fill="hold" display="0" masterRel="nextClick" afterEffect="1"/>
                                        <p:tgtEl>
                                          <p:spTgt spid="13">
                                            <p:txEl>
                                              <p:pRg st="2" end="2"/>
                                            </p:txEl>
                                          </p:spTgt>
                                        </p:tgtEl>
                                        <p:attrNameLst>
                                          <p:attrName>ppt_c</p:attrName>
                                        </p:attrNameLst>
                                      </p:cBhvr>
                                      <p:to>
                                        <a:srgbClr val="C0C0C0"/>
                                      </p:to>
                                    </p:animClr>
                                  </p:sub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3">
                                            <p:txEl>
                                              <p:pRg st="3" end="3"/>
                                            </p:txEl>
                                          </p:spTgt>
                                        </p:tgtEl>
                                        <p:attrNameLst>
                                          <p:attrName>style.visibility</p:attrName>
                                        </p:attrNameLst>
                                      </p:cBhvr>
                                      <p:to>
                                        <p:strVal val="visible"/>
                                      </p:to>
                                    </p:set>
                                    <p:animEffect transition="in" filter="wipe(left)">
                                      <p:cBhvr>
                                        <p:cTn id="43" dur="500"/>
                                        <p:tgtEl>
                                          <p:spTgt spid="13">
                                            <p:txEl>
                                              <p:pRg st="3" end="3"/>
                                            </p:txEl>
                                          </p:spTgt>
                                        </p:tgtEl>
                                      </p:cBhvr>
                                    </p:animEffect>
                                  </p:childTnLst>
                                  <p:subTnLst>
                                    <p:animClr clrSpc="rgb" dir="cw">
                                      <p:cBhvr override="childStyle">
                                        <p:cTn dur="1" fill="hold" display="0" masterRel="nextClick" afterEffect="1"/>
                                        <p:tgtEl>
                                          <p:spTgt spid="13">
                                            <p:txEl>
                                              <p:pRg st="3" end="3"/>
                                            </p:txEl>
                                          </p:spTgt>
                                        </p:tgtEl>
                                        <p:attrNameLst>
                                          <p:attrName>ppt_c</p:attrName>
                                        </p:attrNameLst>
                                      </p:cBhvr>
                                      <p:to>
                                        <a:srgbClr val="C0C0C0"/>
                                      </p:to>
                                    </p:animClr>
                                  </p:sub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3">
                                            <p:txEl>
                                              <p:pRg st="4" end="4"/>
                                            </p:txEl>
                                          </p:spTgt>
                                        </p:tgtEl>
                                        <p:attrNameLst>
                                          <p:attrName>style.visibility</p:attrName>
                                        </p:attrNameLst>
                                      </p:cBhvr>
                                      <p:to>
                                        <p:strVal val="visible"/>
                                      </p:to>
                                    </p:set>
                                    <p:animEffect transition="in" filter="wipe(left)">
                                      <p:cBhvr>
                                        <p:cTn id="48" dur="500"/>
                                        <p:tgtEl>
                                          <p:spTgt spid="13">
                                            <p:txEl>
                                              <p:pRg st="4" end="4"/>
                                            </p:txEl>
                                          </p:spTgt>
                                        </p:tgtEl>
                                      </p:cBhvr>
                                    </p:animEffect>
                                  </p:childTnLst>
                                  <p:subTnLst>
                                    <p:animClr clrSpc="rgb" dir="cw">
                                      <p:cBhvr override="childStyle">
                                        <p:cTn dur="1" fill="hold" display="0" masterRel="nextClick" afterEffect="1"/>
                                        <p:tgtEl>
                                          <p:spTgt spid="13">
                                            <p:txEl>
                                              <p:pRg st="4" end="4"/>
                                            </p:txEl>
                                          </p:spTgt>
                                        </p:tgtEl>
                                        <p:attrNameLst>
                                          <p:attrName>ppt_c</p:attrName>
                                        </p:attrNameLst>
                                      </p:cBhvr>
                                      <p:to>
                                        <a:srgbClr val="C0C0C0"/>
                                      </p:to>
                                    </p:animClr>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gtEl>
                                        <p:attrNameLst>
                                          <p:attrName>style.visibility</p:attrName>
                                        </p:attrNameLst>
                                      </p:cBhvr>
                                      <p:to>
                                        <p:strVal val="visible"/>
                                      </p:to>
                                    </p:set>
                                    <p:animEffect transition="in" filter="wipe(left)">
                                      <p:cBhvr>
                                        <p:cTn id="57" dur="500"/>
                                        <p:tgtEl>
                                          <p:spTgt spid="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wipe(left)">
                                      <p:cBhvr>
                                        <p:cTn id="62" dur="500"/>
                                        <p:tgtEl>
                                          <p:spTgt spid="7"/>
                                        </p:tgtEl>
                                      </p:cBhvr>
                                    </p:animEffect>
                                  </p:childTnLst>
                                </p:cTn>
                              </p:par>
                            </p:childTnLst>
                          </p:cTn>
                        </p:par>
                        <p:par>
                          <p:cTn id="63" fill="hold">
                            <p:stCondLst>
                              <p:cond delay="500"/>
                            </p:stCondLst>
                            <p:childTnLst>
                              <p:par>
                                <p:cTn id="64" presetID="22" presetClass="entr" presetSubtype="8" fill="hold"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left)">
                                      <p:cBhvr>
                                        <p:cTn id="66" dur="500"/>
                                        <p:tgtEl>
                                          <p:spTgt spid="14"/>
                                        </p:tgtEl>
                                      </p:cBhvr>
                                    </p:animEffect>
                                  </p:childTnLst>
                                </p:cTn>
                              </p:par>
                            </p:childTnLst>
                          </p:cTn>
                        </p:par>
                        <p:par>
                          <p:cTn id="67" fill="hold">
                            <p:stCondLst>
                              <p:cond delay="1000"/>
                            </p:stCondLst>
                            <p:childTnLst>
                              <p:par>
                                <p:cTn id="68" presetID="22" presetClass="entr" presetSubtype="8" fill="hold" nodeType="after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wipe(left)">
                                      <p:cBhvr>
                                        <p:cTn id="7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1"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876300"/>
            <a:ext cx="7772400" cy="1524801"/>
          </a:xfrm>
        </p:spPr>
        <p:txBody>
          <a:bodyPr>
            <a:normAutofit fontScale="90000"/>
          </a:bodyPr>
          <a:lstStyle/>
          <a:p>
            <a:pPr algn="ctr"/>
            <a:r>
              <a:rPr lang="en-US" dirty="0" smtClean="0"/>
              <a:t>The Primary Reason for Being a Christian is the Relationship With Christ.</a:t>
            </a:r>
            <a:endParaRPr lang="en-US" dirty="0"/>
          </a:p>
        </p:txBody>
      </p:sp>
      <p:sp>
        <p:nvSpPr>
          <p:cNvPr id="6" name="Subtitle 5"/>
          <p:cNvSpPr>
            <a:spLocks noGrp="1"/>
          </p:cNvSpPr>
          <p:nvPr>
            <p:ph type="subTitle" idx="1"/>
          </p:nvPr>
        </p:nvSpPr>
        <p:spPr>
          <a:xfrm>
            <a:off x="1066800" y="2781300"/>
            <a:ext cx="7772400" cy="999753"/>
          </a:xfrm>
        </p:spPr>
        <p:txBody>
          <a:bodyPr/>
          <a:lstStyle/>
          <a:p>
            <a:pPr algn="l"/>
            <a:r>
              <a:rPr lang="en-US" b="1" i="1" dirty="0" smtClean="0"/>
              <a:t>“For </a:t>
            </a:r>
            <a:r>
              <a:rPr lang="en-US" b="1" i="1" dirty="0"/>
              <a:t>as many of you as were baptized </a:t>
            </a:r>
            <a:r>
              <a:rPr lang="en-US" b="1" i="1" dirty="0">
                <a:solidFill>
                  <a:srgbClr val="FF0000"/>
                </a:solidFill>
                <a:effectLst>
                  <a:outerShdw blurRad="38100" dist="38100" dir="2700000" algn="tl">
                    <a:srgbClr val="000000">
                      <a:alpha val="43137"/>
                    </a:srgbClr>
                  </a:outerShdw>
                </a:effectLst>
              </a:rPr>
              <a:t>into Christ </a:t>
            </a:r>
            <a:r>
              <a:rPr lang="en-US" b="1" i="1" dirty="0"/>
              <a:t>have </a:t>
            </a:r>
            <a:r>
              <a:rPr lang="en-US" b="1" i="1" dirty="0">
                <a:solidFill>
                  <a:srgbClr val="FF0000"/>
                </a:solidFill>
                <a:effectLst>
                  <a:outerShdw blurRad="38100" dist="38100" dir="2700000" algn="tl">
                    <a:srgbClr val="000000">
                      <a:alpha val="43137"/>
                    </a:srgbClr>
                  </a:outerShdw>
                </a:effectLst>
              </a:rPr>
              <a:t>put on Christ</a:t>
            </a:r>
            <a:r>
              <a:rPr lang="en-US" b="1" i="1" dirty="0" smtClean="0"/>
              <a:t>.” </a:t>
            </a:r>
            <a:r>
              <a:rPr lang="en-US" dirty="0" smtClean="0"/>
              <a:t>(Galatians 3:27)</a:t>
            </a:r>
            <a:endParaRPr lang="en-US" dirty="0"/>
          </a:p>
        </p:txBody>
      </p:sp>
      <p:sp>
        <p:nvSpPr>
          <p:cNvPr id="2" name="TextBox 1"/>
          <p:cNvSpPr txBox="1"/>
          <p:nvPr/>
        </p:nvSpPr>
        <p:spPr>
          <a:xfrm>
            <a:off x="762000" y="2476500"/>
            <a:ext cx="8077200" cy="1815882"/>
          </a:xfrm>
          <a:prstGeom prst="rect">
            <a:avLst/>
          </a:prstGeom>
          <a:noFill/>
        </p:spPr>
        <p:txBody>
          <a:bodyPr wrap="square" rtlCol="0">
            <a:spAutoFit/>
          </a:bodyPr>
          <a:lstStyle/>
          <a:p>
            <a:r>
              <a:rPr lang="en-US" sz="2800" b="1" i="1" dirty="0" smtClean="0"/>
              <a:t>“…as </a:t>
            </a:r>
            <a:r>
              <a:rPr lang="en-US" sz="2800" b="1" i="1" dirty="0"/>
              <a:t>You, Father, are in Me, and I in You; that they also may be one in </a:t>
            </a:r>
            <a:r>
              <a:rPr lang="en-US" sz="2800" b="1" i="1" dirty="0" smtClean="0"/>
              <a:t>Us” (John 17:21)</a:t>
            </a:r>
          </a:p>
          <a:p>
            <a:r>
              <a:rPr lang="en-US" sz="2800" b="1" i="1" dirty="0" smtClean="0"/>
              <a:t>“I in them and You in Me, that they may be made perfect in one.” </a:t>
            </a:r>
            <a:r>
              <a:rPr lang="en-US" sz="2800" dirty="0" smtClean="0"/>
              <a:t>(vs.23) </a:t>
            </a:r>
            <a:endParaRPr lang="en-US" sz="2800" dirty="0"/>
          </a:p>
        </p:txBody>
      </p:sp>
      <p:cxnSp>
        <p:nvCxnSpPr>
          <p:cNvPr id="10" name="Straight Connector 9"/>
          <p:cNvCxnSpPr/>
          <p:nvPr/>
        </p:nvCxnSpPr>
        <p:spPr>
          <a:xfrm>
            <a:off x="1905000" y="2857500"/>
            <a:ext cx="3733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629400" y="2853267"/>
            <a:ext cx="1371600" cy="42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676400" y="3310466"/>
            <a:ext cx="4648200" cy="423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990600" y="3771900"/>
            <a:ext cx="4191000" cy="423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14400" y="4157134"/>
            <a:ext cx="3505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504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set>
                                      <p:cBhvr override="childStyle">
                                        <p:cTn dur="1" fill="hold" display="0" masterRel="nextClick" afterEffect="1"/>
                                        <p:tgtEl>
                                          <p:spTgt spid="6">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109728" indent="0" algn="ctr">
              <a:buNone/>
            </a:pPr>
            <a:r>
              <a:rPr lang="en-US" sz="4000" baseline="30000" dirty="0"/>
              <a:t>3 </a:t>
            </a:r>
            <a:r>
              <a:rPr lang="en-US" sz="4000" dirty="0"/>
              <a:t>Blessed </a:t>
            </a:r>
            <a:r>
              <a:rPr lang="en-US" sz="4000" i="1" dirty="0"/>
              <a:t>be</a:t>
            </a:r>
            <a:r>
              <a:rPr lang="en-US" sz="4000" dirty="0"/>
              <a:t> the God and Father of our Lord Jesus Christ, who has blessed us with </a:t>
            </a:r>
            <a:r>
              <a:rPr lang="en-US" sz="4000" dirty="0" smtClean="0"/>
              <a:t>                       every </a:t>
            </a:r>
            <a:r>
              <a:rPr lang="en-US" sz="4000" dirty="0"/>
              <a:t>spiritual blessing </a:t>
            </a:r>
            <a:r>
              <a:rPr lang="en-US" sz="4000" dirty="0" smtClean="0"/>
              <a:t>           in </a:t>
            </a:r>
            <a:r>
              <a:rPr lang="en-US" sz="4000" dirty="0"/>
              <a:t>the heavenly </a:t>
            </a:r>
            <a:r>
              <a:rPr lang="en-US" sz="4000" i="1" dirty="0"/>
              <a:t>places</a:t>
            </a:r>
            <a:r>
              <a:rPr lang="en-US" sz="4000" dirty="0"/>
              <a:t> </a:t>
            </a:r>
            <a:r>
              <a:rPr lang="en-US" sz="4000" dirty="0" smtClean="0"/>
              <a:t>            in </a:t>
            </a:r>
            <a:r>
              <a:rPr lang="en-US" sz="4000" dirty="0"/>
              <a:t>Christ, </a:t>
            </a:r>
          </a:p>
        </p:txBody>
      </p:sp>
      <p:sp>
        <p:nvSpPr>
          <p:cNvPr id="7" name="Title 6"/>
          <p:cNvSpPr>
            <a:spLocks noGrp="1"/>
          </p:cNvSpPr>
          <p:nvPr>
            <p:ph type="title"/>
          </p:nvPr>
        </p:nvSpPr>
        <p:spPr>
          <a:xfrm>
            <a:off x="457200" y="228865"/>
            <a:ext cx="8382000" cy="952500"/>
          </a:xfrm>
        </p:spPr>
        <p:txBody>
          <a:bodyPr>
            <a:normAutofit/>
          </a:bodyPr>
          <a:lstStyle/>
          <a:p>
            <a:r>
              <a:rPr lang="en-US" sz="4000" dirty="0" smtClean="0"/>
              <a:t>Blessings in Christ (Eph. 1:3-11)</a:t>
            </a:r>
            <a:endParaRPr lang="en-US" sz="4000" dirty="0"/>
          </a:p>
        </p:txBody>
      </p:sp>
      <p:cxnSp>
        <p:nvCxnSpPr>
          <p:cNvPr id="10" name="Straight Connector 9"/>
          <p:cNvCxnSpPr/>
          <p:nvPr/>
        </p:nvCxnSpPr>
        <p:spPr>
          <a:xfrm>
            <a:off x="1828800" y="3619500"/>
            <a:ext cx="55626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581400" y="4914900"/>
            <a:ext cx="1981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76600" y="3695700"/>
            <a:ext cx="19812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624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left)">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234440"/>
            <a:ext cx="8610600" cy="3771636"/>
          </a:xfrm>
        </p:spPr>
        <p:txBody>
          <a:bodyPr/>
          <a:lstStyle/>
          <a:p>
            <a:r>
              <a:rPr lang="en-US" dirty="0"/>
              <a:t>“He </a:t>
            </a:r>
            <a:r>
              <a:rPr lang="en-US" b="1" u="sng" dirty="0">
                <a:solidFill>
                  <a:srgbClr val="FF0000"/>
                </a:solidFill>
                <a:effectLst>
                  <a:outerShdw blurRad="38100" dist="38100" dir="2700000" algn="tl">
                    <a:srgbClr val="000000">
                      <a:alpha val="43137"/>
                    </a:srgbClr>
                  </a:outerShdw>
                </a:effectLst>
              </a:rPr>
              <a:t>chose</a:t>
            </a:r>
            <a:r>
              <a:rPr lang="en-US" dirty="0"/>
              <a:t> us in him” vs. </a:t>
            </a:r>
            <a:r>
              <a:rPr lang="en-US" dirty="0" smtClean="0"/>
              <a:t>4</a:t>
            </a:r>
          </a:p>
          <a:p>
            <a:r>
              <a:rPr lang="en-US" dirty="0" smtClean="0"/>
              <a:t>He “predestined </a:t>
            </a:r>
            <a:r>
              <a:rPr lang="en-US" dirty="0"/>
              <a:t>us </a:t>
            </a:r>
            <a:r>
              <a:rPr lang="en-US" dirty="0" smtClean="0"/>
              <a:t>to </a:t>
            </a:r>
            <a:r>
              <a:rPr lang="en-US" dirty="0"/>
              <a:t>adoption as </a:t>
            </a:r>
            <a:r>
              <a:rPr lang="en-US" b="1" u="sng" dirty="0">
                <a:solidFill>
                  <a:srgbClr val="FF0000"/>
                </a:solidFill>
                <a:effectLst>
                  <a:outerShdw blurRad="38100" dist="38100" dir="2700000" algn="tl">
                    <a:srgbClr val="000000">
                      <a:alpha val="43137"/>
                    </a:srgbClr>
                  </a:outerShdw>
                </a:effectLst>
              </a:rPr>
              <a:t>sons</a:t>
            </a:r>
            <a:r>
              <a:rPr lang="en-US" dirty="0"/>
              <a:t>” vs. </a:t>
            </a:r>
            <a:r>
              <a:rPr lang="en-US" dirty="0" smtClean="0"/>
              <a:t>5</a:t>
            </a:r>
          </a:p>
          <a:p>
            <a:r>
              <a:rPr lang="en-US" dirty="0" smtClean="0"/>
              <a:t>“He has made us </a:t>
            </a:r>
            <a:r>
              <a:rPr lang="en-US" b="1" u="sng" dirty="0" smtClean="0">
                <a:solidFill>
                  <a:srgbClr val="FF0000"/>
                </a:solidFill>
                <a:effectLst>
                  <a:outerShdw blurRad="38100" dist="38100" dir="2700000" algn="tl">
                    <a:srgbClr val="000000">
                      <a:alpha val="43137"/>
                    </a:srgbClr>
                  </a:outerShdw>
                </a:effectLst>
              </a:rPr>
              <a:t>accepted</a:t>
            </a:r>
            <a:r>
              <a:rPr lang="en-US" dirty="0" smtClean="0"/>
              <a:t> in the Beloved” vs. 6</a:t>
            </a:r>
            <a:endParaRPr lang="en-US" dirty="0"/>
          </a:p>
          <a:p>
            <a:r>
              <a:rPr lang="en-US" dirty="0" smtClean="0"/>
              <a:t>“In Him we </a:t>
            </a:r>
            <a:r>
              <a:rPr lang="en-US" dirty="0"/>
              <a:t>have </a:t>
            </a:r>
            <a:r>
              <a:rPr lang="en-US" b="1" u="sng" dirty="0">
                <a:solidFill>
                  <a:srgbClr val="FF0000"/>
                </a:solidFill>
                <a:effectLst>
                  <a:outerShdw blurRad="38100" dist="38100" dir="2700000" algn="tl">
                    <a:srgbClr val="000000">
                      <a:alpha val="43137"/>
                    </a:srgbClr>
                  </a:outerShdw>
                </a:effectLst>
              </a:rPr>
              <a:t>redemption</a:t>
            </a:r>
            <a:r>
              <a:rPr lang="en-US" dirty="0"/>
              <a:t>” </a:t>
            </a:r>
            <a:r>
              <a:rPr lang="en-US" dirty="0" smtClean="0"/>
              <a:t>vs.7</a:t>
            </a:r>
          </a:p>
          <a:p>
            <a:r>
              <a:rPr lang="en-US" dirty="0" smtClean="0"/>
              <a:t>“</a:t>
            </a:r>
            <a:r>
              <a:rPr lang="en-US" b="1" u="sng" dirty="0" smtClean="0">
                <a:solidFill>
                  <a:srgbClr val="FF0000"/>
                </a:solidFill>
              </a:rPr>
              <a:t>F</a:t>
            </a:r>
            <a:r>
              <a:rPr lang="en-US" b="1" u="sng" dirty="0" smtClean="0">
                <a:solidFill>
                  <a:srgbClr val="FF0000"/>
                </a:solidFill>
                <a:effectLst>
                  <a:outerShdw blurRad="38100" dist="38100" dir="2700000" algn="tl">
                    <a:srgbClr val="000000">
                      <a:alpha val="43137"/>
                    </a:srgbClr>
                  </a:outerShdw>
                </a:effectLst>
              </a:rPr>
              <a:t>orgiveness</a:t>
            </a:r>
            <a:r>
              <a:rPr lang="en-US" dirty="0" smtClean="0"/>
              <a:t> </a:t>
            </a:r>
            <a:r>
              <a:rPr lang="en-US" dirty="0"/>
              <a:t>of </a:t>
            </a:r>
            <a:r>
              <a:rPr lang="en-US" dirty="0" smtClean="0"/>
              <a:t>sins” </a:t>
            </a:r>
            <a:r>
              <a:rPr lang="en-US" dirty="0"/>
              <a:t>vs. </a:t>
            </a:r>
            <a:r>
              <a:rPr lang="en-US" dirty="0" smtClean="0"/>
              <a:t>7</a:t>
            </a:r>
          </a:p>
          <a:p>
            <a:r>
              <a:rPr lang="en-US" dirty="0" smtClean="0"/>
              <a:t>“Having </a:t>
            </a:r>
            <a:r>
              <a:rPr lang="en-US" b="1" u="sng" dirty="0" smtClean="0">
                <a:solidFill>
                  <a:srgbClr val="FF0000"/>
                </a:solidFill>
                <a:effectLst>
                  <a:outerShdw blurRad="38100" dist="38100" dir="2700000" algn="tl">
                    <a:srgbClr val="000000">
                      <a:alpha val="43137"/>
                    </a:srgbClr>
                  </a:outerShdw>
                </a:effectLst>
              </a:rPr>
              <a:t>made known</a:t>
            </a:r>
            <a:r>
              <a:rPr lang="en-US" dirty="0" smtClean="0"/>
              <a:t> to us the </a:t>
            </a:r>
            <a:r>
              <a:rPr lang="en-US" u="sng" dirty="0" smtClean="0">
                <a:solidFill>
                  <a:srgbClr val="FF0000"/>
                </a:solidFill>
                <a:effectLst>
                  <a:outerShdw blurRad="38100" dist="38100" dir="2700000" algn="tl">
                    <a:srgbClr val="000000">
                      <a:alpha val="43137"/>
                    </a:srgbClr>
                  </a:outerShdw>
                </a:effectLst>
              </a:rPr>
              <a:t>mystery</a:t>
            </a:r>
            <a:r>
              <a:rPr lang="en-US" dirty="0" smtClean="0"/>
              <a:t> of His 	will” (vs. 9)</a:t>
            </a:r>
          </a:p>
          <a:p>
            <a:r>
              <a:rPr lang="en-US" dirty="0" smtClean="0"/>
              <a:t>‘</a:t>
            </a:r>
            <a:r>
              <a:rPr lang="en-US" dirty="0"/>
              <a:t>In him we have obtained </a:t>
            </a:r>
            <a:r>
              <a:rPr lang="en-US" dirty="0" smtClean="0"/>
              <a:t>an </a:t>
            </a:r>
            <a:r>
              <a:rPr lang="en-US" b="1" u="sng" dirty="0" smtClean="0">
                <a:solidFill>
                  <a:srgbClr val="FF0000"/>
                </a:solidFill>
                <a:effectLst>
                  <a:outerShdw blurRad="38100" dist="38100" dir="2700000" algn="tl">
                    <a:srgbClr val="000000">
                      <a:alpha val="43137"/>
                    </a:srgbClr>
                  </a:outerShdw>
                </a:effectLst>
              </a:rPr>
              <a:t>inheritance</a:t>
            </a:r>
            <a:r>
              <a:rPr lang="en-US" dirty="0"/>
              <a:t>” vs. </a:t>
            </a:r>
            <a:r>
              <a:rPr lang="en-US" dirty="0" smtClean="0"/>
              <a:t>11</a:t>
            </a:r>
          </a:p>
          <a:p>
            <a:endParaRPr lang="en-US" dirty="0"/>
          </a:p>
          <a:p>
            <a:endParaRPr lang="en-US" dirty="0"/>
          </a:p>
        </p:txBody>
      </p:sp>
      <p:sp>
        <p:nvSpPr>
          <p:cNvPr id="4" name="Title 3"/>
          <p:cNvSpPr>
            <a:spLocks noGrp="1"/>
          </p:cNvSpPr>
          <p:nvPr>
            <p:ph type="title"/>
          </p:nvPr>
        </p:nvSpPr>
        <p:spPr>
          <a:xfrm>
            <a:off x="457200" y="228865"/>
            <a:ext cx="8382000" cy="952500"/>
          </a:xfrm>
        </p:spPr>
        <p:txBody>
          <a:bodyPr>
            <a:normAutofit fontScale="90000"/>
          </a:bodyPr>
          <a:lstStyle/>
          <a:p>
            <a:r>
              <a:rPr lang="en-US" sz="4400" dirty="0"/>
              <a:t>Blessings in Christ (Eph. 1:3-11)</a:t>
            </a:r>
            <a:endParaRPr lang="en-US" dirty="0"/>
          </a:p>
        </p:txBody>
      </p:sp>
    </p:spTree>
    <p:extLst>
      <p:ext uri="{BB962C8B-B14F-4D97-AF65-F5344CB8AC3E}">
        <p14:creationId xmlns:p14="http://schemas.microsoft.com/office/powerpoint/2010/main" val="398165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14300"/>
            <a:ext cx="7772400" cy="1524801"/>
          </a:xfrm>
        </p:spPr>
        <p:txBody>
          <a:bodyPr>
            <a:normAutofit fontScale="90000"/>
          </a:bodyPr>
          <a:lstStyle/>
          <a:p>
            <a:r>
              <a:rPr lang="en-US" dirty="0" smtClean="0"/>
              <a:t>“This doesn’t appeal to me.”</a:t>
            </a:r>
            <a:endParaRPr lang="en-US" dirty="0"/>
          </a:p>
        </p:txBody>
      </p:sp>
      <p:sp>
        <p:nvSpPr>
          <p:cNvPr id="6" name="TextBox 5"/>
          <p:cNvSpPr txBox="1"/>
          <p:nvPr/>
        </p:nvSpPr>
        <p:spPr>
          <a:xfrm>
            <a:off x="304800" y="1638300"/>
            <a:ext cx="8610600" cy="2123658"/>
          </a:xfrm>
          <a:prstGeom prst="rect">
            <a:avLst/>
          </a:prstGeom>
          <a:noFill/>
        </p:spPr>
        <p:txBody>
          <a:bodyPr wrap="square" rtlCol="0">
            <a:spAutoFit/>
          </a:bodyPr>
          <a:lstStyle/>
          <a:p>
            <a:r>
              <a:rPr lang="en-US" sz="2600" dirty="0" smtClean="0"/>
              <a:t>“</a:t>
            </a:r>
            <a:r>
              <a:rPr lang="en-US" sz="2600" i="1" dirty="0" smtClean="0"/>
              <a:t>But </a:t>
            </a:r>
            <a:r>
              <a:rPr lang="en-US" sz="2600" i="1" dirty="0"/>
              <a:t>the natural man does not receive the things of the Spirit of God, for they are foolishness to him; nor can he know them, because they are spiritually discerned</a:t>
            </a:r>
            <a:r>
              <a:rPr lang="en-US" sz="2600" dirty="0" smtClean="0"/>
              <a:t>.” </a:t>
            </a:r>
            <a:r>
              <a:rPr lang="en-US" sz="2000" dirty="0" smtClean="0"/>
              <a:t>(1 Cor.2:14)</a:t>
            </a:r>
            <a:endParaRPr lang="en-US" sz="2000" dirty="0"/>
          </a:p>
          <a:p>
            <a:endParaRPr lang="en-US" sz="2800" dirty="0"/>
          </a:p>
        </p:txBody>
      </p:sp>
      <p:sp>
        <p:nvSpPr>
          <p:cNvPr id="7" name="TextBox 6"/>
          <p:cNvSpPr txBox="1"/>
          <p:nvPr/>
        </p:nvSpPr>
        <p:spPr>
          <a:xfrm>
            <a:off x="304800" y="3390900"/>
            <a:ext cx="8534400" cy="1292662"/>
          </a:xfrm>
          <a:prstGeom prst="rect">
            <a:avLst/>
          </a:prstGeom>
          <a:noFill/>
        </p:spPr>
        <p:txBody>
          <a:bodyPr wrap="square" rtlCol="0">
            <a:spAutoFit/>
          </a:bodyPr>
          <a:lstStyle/>
          <a:p>
            <a:r>
              <a:rPr lang="en-US" sz="2600" i="1" dirty="0" smtClean="0"/>
              <a:t>“Blessed </a:t>
            </a:r>
            <a:r>
              <a:rPr lang="en-US" sz="2600" i="1" dirty="0"/>
              <a:t>are those who hunger and thirst for </a:t>
            </a:r>
            <a:r>
              <a:rPr lang="en-US" sz="2600" i="1" dirty="0" smtClean="0"/>
              <a:t>righteousness, For </a:t>
            </a:r>
            <a:r>
              <a:rPr lang="en-US" sz="2600" i="1" dirty="0"/>
              <a:t>they shall be filled</a:t>
            </a:r>
            <a:r>
              <a:rPr lang="en-US" sz="2600" dirty="0" smtClean="0"/>
              <a:t>.” (Matt. 5:5)</a:t>
            </a:r>
            <a:endParaRPr lang="en-US" sz="2600" dirty="0"/>
          </a:p>
          <a:p>
            <a:endParaRPr lang="en-US" sz="2600" dirty="0"/>
          </a:p>
        </p:txBody>
      </p:sp>
      <p:cxnSp>
        <p:nvCxnSpPr>
          <p:cNvPr id="9" name="Straight Connector 8"/>
          <p:cNvCxnSpPr/>
          <p:nvPr/>
        </p:nvCxnSpPr>
        <p:spPr>
          <a:xfrm>
            <a:off x="1828800" y="2019300"/>
            <a:ext cx="1752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086600" y="2857500"/>
            <a:ext cx="1447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 y="3238500"/>
            <a:ext cx="1447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67200" y="3761958"/>
            <a:ext cx="3276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57200" y="4152900"/>
            <a:ext cx="22479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25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Contrast Ephesians 1 and 2:</a:t>
            </a:r>
            <a:endParaRPr lang="en-US" dirty="0"/>
          </a:p>
        </p:txBody>
      </p:sp>
      <p:sp>
        <p:nvSpPr>
          <p:cNvPr id="5" name="Text Placeholder 4"/>
          <p:cNvSpPr>
            <a:spLocks noGrp="1"/>
          </p:cNvSpPr>
          <p:nvPr>
            <p:ph type="body" idx="1"/>
          </p:nvPr>
        </p:nvSpPr>
        <p:spPr/>
        <p:txBody>
          <a:bodyPr>
            <a:noAutofit/>
          </a:bodyPr>
          <a:lstStyle/>
          <a:p>
            <a:pPr algn="ctr"/>
            <a:r>
              <a:rPr lang="en-US" sz="3600" b="1" dirty="0" smtClean="0">
                <a:effectLst>
                  <a:outerShdw blurRad="38100" dist="38100" dir="2700000" algn="tl">
                    <a:srgbClr val="000000">
                      <a:alpha val="43137"/>
                    </a:srgbClr>
                  </a:outerShdw>
                </a:effectLst>
              </a:rPr>
              <a:t>Out of Christ</a:t>
            </a:r>
            <a:endParaRPr lang="en-US" sz="3600" b="1" dirty="0">
              <a:effectLst>
                <a:outerShdw blurRad="38100" dist="38100" dir="2700000" algn="tl">
                  <a:srgbClr val="000000">
                    <a:alpha val="43137"/>
                  </a:srgbClr>
                </a:outerShdw>
              </a:effectLst>
            </a:endParaRPr>
          </a:p>
        </p:txBody>
      </p:sp>
      <p:sp>
        <p:nvSpPr>
          <p:cNvPr id="7" name="Text Placeholder 6"/>
          <p:cNvSpPr>
            <a:spLocks noGrp="1"/>
          </p:cNvSpPr>
          <p:nvPr>
            <p:ph type="body" sz="half" idx="3"/>
          </p:nvPr>
        </p:nvSpPr>
        <p:spPr/>
        <p:txBody>
          <a:bodyPr>
            <a:noAutofit/>
          </a:bodyPr>
          <a:lstStyle/>
          <a:p>
            <a:pPr algn="ctr"/>
            <a:r>
              <a:rPr lang="en-US" sz="3600" b="1" dirty="0" smtClean="0"/>
              <a:t>In Christ</a:t>
            </a:r>
            <a:endParaRPr lang="en-US" sz="3600" b="1" dirty="0"/>
          </a:p>
        </p:txBody>
      </p:sp>
      <p:sp>
        <p:nvSpPr>
          <p:cNvPr id="6" name="Content Placeholder 5"/>
          <p:cNvSpPr>
            <a:spLocks noGrp="1"/>
          </p:cNvSpPr>
          <p:nvPr>
            <p:ph sz="quarter" idx="2"/>
          </p:nvPr>
        </p:nvSpPr>
        <p:spPr>
          <a:xfrm>
            <a:off x="304800" y="1249097"/>
            <a:ext cx="4192588" cy="3284803"/>
          </a:xfrm>
        </p:spPr>
        <p:txBody>
          <a:bodyPr>
            <a:normAutofit/>
          </a:bodyPr>
          <a:lstStyle/>
          <a:p>
            <a:r>
              <a:rPr lang="en-US" dirty="0"/>
              <a:t>“And you were </a:t>
            </a:r>
            <a:r>
              <a:rPr lang="en-US" b="1" u="sng" dirty="0">
                <a:solidFill>
                  <a:srgbClr val="FF0000"/>
                </a:solidFill>
                <a:effectLst>
                  <a:outerShdw blurRad="38100" dist="38100" dir="2700000" algn="tl">
                    <a:srgbClr val="000000">
                      <a:alpha val="43137"/>
                    </a:srgbClr>
                  </a:outerShdw>
                </a:effectLst>
              </a:rPr>
              <a:t>dead </a:t>
            </a:r>
            <a:r>
              <a:rPr lang="en-US" dirty="0"/>
              <a:t>in </a:t>
            </a:r>
            <a:r>
              <a:rPr lang="en-US" dirty="0" smtClean="0"/>
              <a:t> </a:t>
            </a:r>
            <a:r>
              <a:rPr lang="en-US" dirty="0"/>
              <a:t>trespasses and </a:t>
            </a:r>
            <a:r>
              <a:rPr lang="en-US" dirty="0" smtClean="0"/>
              <a:t>sins” (Eph. 2:1)</a:t>
            </a:r>
          </a:p>
          <a:p>
            <a:r>
              <a:rPr lang="en-US" dirty="0" smtClean="0"/>
              <a:t>“and </a:t>
            </a:r>
            <a:r>
              <a:rPr lang="en-US" dirty="0"/>
              <a:t>were by nature children of </a:t>
            </a:r>
            <a:r>
              <a:rPr lang="en-US" b="1" u="sng" dirty="0" smtClean="0">
                <a:solidFill>
                  <a:srgbClr val="FF0000"/>
                </a:solidFill>
                <a:effectLst>
                  <a:outerShdw blurRad="38100" dist="38100" dir="2700000" algn="tl">
                    <a:srgbClr val="000000">
                      <a:alpha val="43137"/>
                    </a:srgbClr>
                  </a:outerShdw>
                </a:effectLst>
              </a:rPr>
              <a:t>wrath</a:t>
            </a:r>
            <a:r>
              <a:rPr lang="en-US" dirty="0" smtClean="0"/>
              <a:t>” (vs.3)</a:t>
            </a:r>
          </a:p>
          <a:p>
            <a:r>
              <a:rPr lang="en-US" dirty="0" smtClean="0"/>
              <a:t>“having </a:t>
            </a:r>
            <a:r>
              <a:rPr lang="en-US" b="1" u="sng" dirty="0">
                <a:solidFill>
                  <a:srgbClr val="FF0000"/>
                </a:solidFill>
                <a:effectLst>
                  <a:outerShdw blurRad="38100" dist="38100" dir="2700000" algn="tl">
                    <a:srgbClr val="000000">
                      <a:alpha val="43137"/>
                    </a:srgbClr>
                  </a:outerShdw>
                </a:effectLst>
              </a:rPr>
              <a:t>no hope</a:t>
            </a:r>
            <a:r>
              <a:rPr lang="en-US" dirty="0"/>
              <a:t> and </a:t>
            </a:r>
            <a:r>
              <a:rPr lang="en-US" b="1" u="sng" dirty="0">
                <a:solidFill>
                  <a:srgbClr val="FF0000"/>
                </a:solidFill>
                <a:effectLst>
                  <a:outerShdw blurRad="38100" dist="38100" dir="2700000" algn="tl">
                    <a:srgbClr val="000000">
                      <a:alpha val="43137"/>
                    </a:srgbClr>
                  </a:outerShdw>
                </a:effectLst>
              </a:rPr>
              <a:t>without God </a:t>
            </a:r>
            <a:r>
              <a:rPr lang="en-US" dirty="0"/>
              <a:t>in the world</a:t>
            </a:r>
            <a:r>
              <a:rPr lang="en-US" dirty="0" smtClean="0"/>
              <a:t>.” (vs. 12)</a:t>
            </a:r>
            <a:endParaRPr lang="en-US" dirty="0"/>
          </a:p>
        </p:txBody>
      </p:sp>
      <p:sp>
        <p:nvSpPr>
          <p:cNvPr id="8" name="Content Placeholder 7"/>
          <p:cNvSpPr>
            <a:spLocks noGrp="1"/>
          </p:cNvSpPr>
          <p:nvPr>
            <p:ph sz="quarter" idx="4"/>
          </p:nvPr>
        </p:nvSpPr>
        <p:spPr>
          <a:xfrm>
            <a:off x="4572000" y="1181100"/>
            <a:ext cx="4191000" cy="3284803"/>
          </a:xfrm>
        </p:spPr>
        <p:txBody>
          <a:bodyPr>
            <a:normAutofit/>
          </a:bodyPr>
          <a:lstStyle/>
          <a:p>
            <a:r>
              <a:rPr lang="en-US" sz="2800" b="1" dirty="0" smtClean="0">
                <a:solidFill>
                  <a:srgbClr val="FF0000"/>
                </a:solidFill>
                <a:effectLst>
                  <a:outerShdw blurRad="38100" dist="38100" dir="2700000" algn="tl">
                    <a:srgbClr val="000000">
                      <a:alpha val="43137"/>
                    </a:srgbClr>
                  </a:outerShdw>
                </a:effectLst>
              </a:rPr>
              <a:t>Chosen</a:t>
            </a:r>
          </a:p>
          <a:p>
            <a:r>
              <a:rPr lang="en-US" sz="2800" b="1" dirty="0" smtClean="0">
                <a:solidFill>
                  <a:srgbClr val="FF0000"/>
                </a:solidFill>
                <a:effectLst>
                  <a:outerShdw blurRad="38100" dist="38100" dir="2700000" algn="tl">
                    <a:srgbClr val="000000">
                      <a:alpha val="43137"/>
                    </a:srgbClr>
                  </a:outerShdw>
                </a:effectLst>
              </a:rPr>
              <a:t>Sons of God</a:t>
            </a:r>
          </a:p>
          <a:p>
            <a:r>
              <a:rPr lang="en-US" sz="2800" b="1" dirty="0" smtClean="0">
                <a:solidFill>
                  <a:srgbClr val="FF0000"/>
                </a:solidFill>
                <a:effectLst>
                  <a:outerShdw blurRad="38100" dist="38100" dir="2700000" algn="tl">
                    <a:srgbClr val="000000">
                      <a:alpha val="43137"/>
                    </a:srgbClr>
                  </a:outerShdw>
                </a:effectLst>
              </a:rPr>
              <a:t>Accepted</a:t>
            </a:r>
          </a:p>
          <a:p>
            <a:r>
              <a:rPr lang="en-US" sz="2800" b="1" dirty="0" smtClean="0">
                <a:solidFill>
                  <a:srgbClr val="FF0000"/>
                </a:solidFill>
                <a:effectLst>
                  <a:outerShdw blurRad="38100" dist="38100" dir="2700000" algn="tl">
                    <a:srgbClr val="000000">
                      <a:alpha val="43137"/>
                    </a:srgbClr>
                  </a:outerShdw>
                </a:effectLst>
              </a:rPr>
              <a:t>Redeemed</a:t>
            </a:r>
          </a:p>
          <a:p>
            <a:r>
              <a:rPr lang="en-US" sz="2800" b="1" dirty="0" smtClean="0">
                <a:solidFill>
                  <a:srgbClr val="FF0000"/>
                </a:solidFill>
                <a:effectLst>
                  <a:outerShdw blurRad="38100" dist="38100" dir="2700000" algn="tl">
                    <a:srgbClr val="000000">
                      <a:alpha val="43137"/>
                    </a:srgbClr>
                  </a:outerShdw>
                </a:effectLst>
              </a:rPr>
              <a:t>Forgiven</a:t>
            </a:r>
          </a:p>
          <a:p>
            <a:r>
              <a:rPr lang="en-US" sz="2800" b="1" dirty="0" smtClean="0">
                <a:solidFill>
                  <a:srgbClr val="FF0000"/>
                </a:solidFill>
                <a:effectLst>
                  <a:outerShdw blurRad="38100" dist="38100" dir="2700000" algn="tl">
                    <a:srgbClr val="000000">
                      <a:alpha val="43137"/>
                    </a:srgbClr>
                  </a:outerShdw>
                </a:effectLst>
              </a:rPr>
              <a:t>Knowing God’s Plan</a:t>
            </a:r>
          </a:p>
          <a:p>
            <a:r>
              <a:rPr lang="en-US" sz="2800" b="1" dirty="0" smtClean="0">
                <a:solidFill>
                  <a:srgbClr val="FF0000"/>
                </a:solidFill>
                <a:effectLst>
                  <a:outerShdw blurRad="38100" dist="38100" dir="2700000" algn="tl">
                    <a:srgbClr val="000000">
                      <a:alpha val="43137"/>
                    </a:srgbClr>
                  </a:outerShdw>
                </a:effectLst>
              </a:rPr>
              <a:t>Heirs </a:t>
            </a:r>
            <a:endParaRPr lang="en-US" sz="2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7258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 calcmode="lin" valueType="num">
                                      <p:cBhvr additive="base">
                                        <p:cTn id="1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 calcmode="lin" valueType="num">
                                      <p:cBhvr additive="base">
                                        <p:cTn id="2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bg/>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
                                            <p:txEl>
                                              <p:pRg st="3" end="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8">
                                            <p:txEl>
                                              <p:pRg st="4" end="4"/>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317</TotalTime>
  <Words>728</Words>
  <Application>Microsoft Office PowerPoint</Application>
  <PresentationFormat>On-screen Show (16:10)</PresentationFormat>
  <Paragraphs>77</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Why Are You a Christian?</vt:lpstr>
      <vt:lpstr>What is a Christian?</vt:lpstr>
      <vt:lpstr>Reasons I Have Given:</vt:lpstr>
      <vt:lpstr>Now I Hesitate to Use These:</vt:lpstr>
      <vt:lpstr>The Primary Reason for Being a Christian is the Relationship With Christ.</vt:lpstr>
      <vt:lpstr>Blessings in Christ (Eph. 1:3-11)</vt:lpstr>
      <vt:lpstr>Blessings in Christ (Eph. 1:3-11)</vt:lpstr>
      <vt:lpstr>“This doesn’t appeal to me.”</vt:lpstr>
      <vt:lpstr>Contrast Ephesians 1 and 2:</vt:lpstr>
      <vt:lpstr>Your Nature can be changed!</vt:lpstr>
      <vt:lpstr>Paul Before Agrippa (Acts 26:27-29)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Be a Christian?</dc:title>
  <dc:creator>Sewell</dc:creator>
  <cp:lastModifiedBy>Sewell</cp:lastModifiedBy>
  <cp:revision>33</cp:revision>
  <cp:lastPrinted>2013-09-14T21:55:26Z</cp:lastPrinted>
  <dcterms:created xsi:type="dcterms:W3CDTF">2013-09-12T23:45:49Z</dcterms:created>
  <dcterms:modified xsi:type="dcterms:W3CDTF">2013-09-15T12:17:47Z</dcterms:modified>
</cp:coreProperties>
</file>